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1000" r:id="rId2"/>
    <p:sldId id="1085" r:id="rId3"/>
    <p:sldId id="1048" r:id="rId4"/>
    <p:sldId id="1083" r:id="rId5"/>
    <p:sldId id="1075" r:id="rId6"/>
    <p:sldId id="1087" r:id="rId7"/>
    <p:sldId id="1152" r:id="rId8"/>
    <p:sldId id="1151" r:id="rId9"/>
    <p:sldId id="1084" r:id="rId10"/>
    <p:sldId id="1138" r:id="rId11"/>
    <p:sldId id="1090" r:id="rId12"/>
    <p:sldId id="1115" r:id="rId13"/>
    <p:sldId id="1145" r:id="rId14"/>
    <p:sldId id="1104" r:id="rId15"/>
    <p:sldId id="1105" r:id="rId16"/>
    <p:sldId id="1117" r:id="rId17"/>
    <p:sldId id="1119" r:id="rId18"/>
    <p:sldId id="1146" r:id="rId19"/>
    <p:sldId id="1122" r:id="rId20"/>
    <p:sldId id="1123" r:id="rId21"/>
    <p:sldId id="1147" r:id="rId22"/>
    <p:sldId id="1127" r:id="rId23"/>
    <p:sldId id="1128" r:id="rId24"/>
    <p:sldId id="1132" r:id="rId25"/>
    <p:sldId id="1129" r:id="rId26"/>
    <p:sldId id="1043" r:id="rId27"/>
    <p:sldId id="1150" r:id="rId28"/>
    <p:sldId id="1149" r:id="rId29"/>
    <p:sldId id="1133" r:id="rId30"/>
    <p:sldId id="1130" r:id="rId31"/>
    <p:sldId id="1131" r:id="rId32"/>
    <p:sldId id="1050" r:id="rId33"/>
    <p:sldId id="1079" r:id="rId34"/>
    <p:sldId id="1080" r:id="rId35"/>
    <p:sldId id="1081" r:id="rId36"/>
    <p:sldId id="1082" r:id="rId37"/>
    <p:sldId id="1074" r:id="rId38"/>
    <p:sldId id="1002" r:id="rId39"/>
    <p:sldId id="1006" r:id="rId40"/>
    <p:sldId id="1024" r:id="rId41"/>
    <p:sldId id="989" r:id="rId42"/>
    <p:sldId id="1107" r:id="rId43"/>
    <p:sldId id="1102" r:id="rId44"/>
    <p:sldId id="867" r:id="rId45"/>
    <p:sldId id="1026" r:id="rId46"/>
    <p:sldId id="1025" r:id="rId47"/>
    <p:sldId id="1010" r:id="rId48"/>
    <p:sldId id="1011" r:id="rId49"/>
    <p:sldId id="1031" r:id="rId50"/>
    <p:sldId id="1124" r:id="rId51"/>
    <p:sldId id="1134" r:id="rId52"/>
    <p:sldId id="1135" r:id="rId53"/>
    <p:sldId id="1139" r:id="rId54"/>
    <p:sldId id="1140" r:id="rId55"/>
    <p:sldId id="1141" r:id="rId56"/>
    <p:sldId id="1142" r:id="rId57"/>
    <p:sldId id="1136" r:id="rId58"/>
    <p:sldId id="1137" r:id="rId59"/>
  </p:sldIdLst>
  <p:sldSz cx="9144000" cy="6858000" type="screen4x3"/>
  <p:notesSz cx="7099300" cy="102235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3200" i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i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i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i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i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i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i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i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i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FF0066"/>
    <a:srgbClr val="0000FF"/>
    <a:srgbClr val="FF3300"/>
    <a:srgbClr val="3366FF"/>
    <a:srgbClr val="B2B2B2"/>
    <a:srgbClr val="FFFFFF"/>
    <a:srgbClr val="66FF33"/>
    <a:srgbClr val="33CC33"/>
    <a:srgbClr val="00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16" autoAdjust="0"/>
    <p:restoredTop sz="92459" autoAdjust="0"/>
  </p:normalViewPr>
  <p:slideViewPr>
    <p:cSldViewPr>
      <p:cViewPr varScale="1">
        <p:scale>
          <a:sx n="68" d="100"/>
          <a:sy n="68" d="100"/>
        </p:scale>
        <p:origin x="-318" y="-102"/>
      </p:cViewPr>
      <p:guideLst>
        <p:guide orient="horz" pos="4292"/>
        <p:guide pos="2608"/>
      </p:guideLst>
    </p:cSldViewPr>
  </p:slideViewPr>
  <p:outlineViewPr>
    <p:cViewPr>
      <p:scale>
        <a:sx n="33" d="100"/>
        <a:sy n="33" d="100"/>
      </p:scale>
      <p:origin x="0" y="1289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976"/>
    </p:cViewPr>
  </p:sorterViewPr>
  <p:notesViewPr>
    <p:cSldViewPr>
      <p:cViewPr varScale="1">
        <p:scale>
          <a:sx n="59" d="100"/>
          <a:sy n="59" d="100"/>
        </p:scale>
        <p:origin x="-2328" y="-84"/>
      </p:cViewPr>
      <p:guideLst>
        <p:guide orient="horz" pos="3219"/>
        <p:guide pos="2236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wmf"/><Relationship Id="rId2" Type="http://schemas.openxmlformats.org/officeDocument/2006/relationships/image" Target="../media/image113.wmf"/><Relationship Id="rId1" Type="http://schemas.openxmlformats.org/officeDocument/2006/relationships/image" Target="../media/image112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8.wmf"/><Relationship Id="rId1" Type="http://schemas.openxmlformats.org/officeDocument/2006/relationships/image" Target="../media/image77.wmf"/><Relationship Id="rId4" Type="http://schemas.openxmlformats.org/officeDocument/2006/relationships/image" Target="../media/image80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image" Target="../media/image95.png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wmf"/><Relationship Id="rId1" Type="http://schemas.openxmlformats.org/officeDocument/2006/relationships/image" Target="../media/image10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91" tIns="47745" rIns="95491" bIns="47745" numCol="1" anchor="t" anchorCtr="0" compatLnSpc="1">
            <a:prstTxWarp prst="textNoShape">
              <a:avLst/>
            </a:prstTxWarp>
          </a:bodyPr>
          <a:lstStyle>
            <a:lvl1pPr defTabSz="955675">
              <a:defRPr sz="1300" i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91" tIns="47745" rIns="95491" bIns="47745" numCol="1" anchor="t" anchorCtr="0" compatLnSpc="1">
            <a:prstTxWarp prst="textNoShape">
              <a:avLst/>
            </a:prstTxWarp>
          </a:bodyPr>
          <a:lstStyle>
            <a:lvl1pPr algn="r" defTabSz="955675">
              <a:defRPr sz="1300" i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12325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91" tIns="47745" rIns="95491" bIns="47745" numCol="1" anchor="b" anchorCtr="0" compatLnSpc="1">
            <a:prstTxWarp prst="textNoShape">
              <a:avLst/>
            </a:prstTxWarp>
          </a:bodyPr>
          <a:lstStyle>
            <a:lvl1pPr defTabSz="955675">
              <a:defRPr sz="1300" i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12325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91" tIns="47745" rIns="95491" bIns="47745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 i="0"/>
            </a:lvl1pPr>
          </a:lstStyle>
          <a:p>
            <a:pPr>
              <a:defRPr/>
            </a:pPr>
            <a:fld id="{389F9B39-41D8-402B-87C2-19D53D25C35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91" tIns="47745" rIns="95491" bIns="47745" numCol="1" anchor="t" anchorCtr="0" compatLnSpc="1">
            <a:prstTxWarp prst="textNoShape">
              <a:avLst/>
            </a:prstTxWarp>
          </a:bodyPr>
          <a:lstStyle>
            <a:lvl1pPr defTabSz="955675">
              <a:defRPr sz="1300" i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91" tIns="47745" rIns="95491" bIns="47745" numCol="1" anchor="t" anchorCtr="0" compatLnSpc="1">
            <a:prstTxWarp prst="textNoShape">
              <a:avLst/>
            </a:prstTxWarp>
          </a:bodyPr>
          <a:lstStyle>
            <a:lvl1pPr algn="r" defTabSz="955675">
              <a:defRPr sz="1300" i="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3775" y="766763"/>
            <a:ext cx="5111750" cy="38338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150" y="4856163"/>
            <a:ext cx="5207000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91" tIns="47745" rIns="95491" bIns="477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725" y="9712325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91" tIns="47745" rIns="95491" bIns="47745" numCol="1" anchor="b" anchorCtr="0" compatLnSpc="1">
            <a:prstTxWarp prst="textNoShape">
              <a:avLst/>
            </a:prstTxWarp>
          </a:bodyPr>
          <a:lstStyle>
            <a:lvl1pPr algn="r" defTabSz="955675">
              <a:defRPr sz="1300" i="0"/>
            </a:lvl1pPr>
          </a:lstStyle>
          <a:p>
            <a:pPr>
              <a:defRPr/>
            </a:pPr>
            <a:fld id="{838DBC72-F81C-4FC5-9F6E-91F6E812857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4"/>
          </p:nvPr>
        </p:nvSpPr>
        <p:spPr>
          <a:xfrm>
            <a:off x="0" y="9710738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8FCC54-040E-4200-A845-F50B876CEE24}" type="slidenum">
              <a:rPr lang="fr-FR" smtClean="0"/>
              <a:pPr/>
              <a:t>1</a:t>
            </a:fld>
            <a:endParaRPr lang="fr-F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0C8687-BDA5-4DFA-8D28-E4C73F894DED}" type="slidenum">
              <a:rPr lang="fr-FR"/>
              <a:pPr/>
              <a:t>14</a:t>
            </a:fld>
            <a:endParaRPr lang="fr-FR"/>
          </a:p>
        </p:txBody>
      </p:sp>
      <p:sp>
        <p:nvSpPr>
          <p:cNvPr id="11991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46150" y="4857750"/>
            <a:ext cx="5207000" cy="4598988"/>
          </a:xfrm>
        </p:spPr>
        <p:txBody>
          <a:bodyPr/>
          <a:lstStyle/>
          <a:p>
            <a:endParaRPr lang="fr-FR"/>
          </a:p>
          <a:p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B8A3E3-F73A-4876-A73F-AC72B5B2ECCD}" type="slidenum">
              <a:rPr lang="fr-FR"/>
              <a:pPr/>
              <a:t>18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D1E1657-A82E-4424-A65C-9E3F65150929}" type="slidenum">
              <a:rPr lang="fr-FR"/>
              <a:pPr/>
              <a:t>19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00A9E2-60CC-4A86-B3A9-8A1581FAFCDA}" type="slidenum">
              <a:rPr lang="fr-FR"/>
              <a:pPr/>
              <a:t>20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B8A3E3-F73A-4876-A73F-AC72B5B2ECCD}" type="slidenum">
              <a:rPr lang="fr-FR"/>
              <a:pPr/>
              <a:t>21</a:t>
            </a:fld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9F3E3D-DD0D-4094-ADBA-14F67BDCB046}" type="slidenum">
              <a:rPr lang="fr-FR" smtClean="0"/>
              <a:pPr>
                <a:defRPr/>
              </a:pPr>
              <a:t>33</a:t>
            </a:fld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79B50C-7AFF-4933-87B2-8DD46F8B966D}" type="slidenum">
              <a:rPr lang="en-GB"/>
              <a:pPr>
                <a:defRPr/>
              </a:pPr>
              <a:t>37</a:t>
            </a:fld>
            <a:endParaRPr lang="en-GB"/>
          </a:p>
        </p:txBody>
      </p:sp>
      <p:sp>
        <p:nvSpPr>
          <p:cNvPr id="44035" name="Text Box 1"/>
          <p:cNvSpPr txBox="1">
            <a:spLocks noChangeArrowheads="1"/>
          </p:cNvSpPr>
          <p:nvPr/>
        </p:nvSpPr>
        <p:spPr bwMode="auto">
          <a:xfrm>
            <a:off x="1252238" y="775637"/>
            <a:ext cx="4594825" cy="38338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8828" tIns="44414" rIns="88828" bIns="44414" anchor="ctr"/>
          <a:lstStyle/>
          <a:p>
            <a:endParaRPr lang="fr-FR"/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09930" y="4854388"/>
            <a:ext cx="5671224" cy="4593475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3AEC42-B2DD-433F-8CC0-A1FA97CEABF3}" type="slidenum">
              <a:rPr lang="fr-FR" smtClean="0"/>
              <a:pPr/>
              <a:t>40</a:t>
            </a:fld>
            <a:endParaRPr lang="fr-F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09C8B4-B65A-4B42-8520-968C8F880B2D}" type="slidenum">
              <a:rPr lang="fr-FR" smtClean="0"/>
              <a:pPr/>
              <a:t>41</a:t>
            </a:fld>
            <a:endParaRPr lang="fr-FR" smtClean="0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46150" y="4857750"/>
            <a:ext cx="5207000" cy="4598988"/>
          </a:xfrm>
          <a:noFill/>
          <a:ln/>
        </p:spPr>
        <p:txBody>
          <a:bodyPr/>
          <a:lstStyle/>
          <a:p>
            <a:endParaRPr lang="fr-FR" smtClean="0"/>
          </a:p>
          <a:p>
            <a:endParaRPr lang="fr-F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643AFC-BCC0-4685-8795-3CBF82A3C62C}" type="slidenum">
              <a:rPr lang="fr-FR" smtClean="0"/>
              <a:pPr/>
              <a:t>44</a:t>
            </a:fld>
            <a:endParaRPr 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smtClean="0"/>
              <a:t>Kick-Off Events 7-8 Nov. 2007</a:t>
            </a:r>
          </a:p>
          <a:p>
            <a:pPr eaLnBrk="1" hangingPunct="1"/>
            <a:r>
              <a:rPr lang="fr-FR" smtClean="0"/>
              <a:t>CDR 2001</a:t>
            </a:r>
          </a:p>
          <a:p>
            <a:pPr eaLnBrk="1" hangingPunct="1"/>
            <a:r>
              <a:rPr lang="fr-FR" smtClean="0"/>
              <a:t>Seminal technical Dev @ GSI </a:t>
            </a:r>
          </a:p>
          <a:p>
            <a:pPr eaLnBrk="1" hangingPunct="1"/>
            <a:r>
              <a:rPr lang="fr-FR" smtClean="0"/>
              <a:t>Since 90’s</a:t>
            </a:r>
          </a:p>
          <a:p>
            <a:pPr eaLnBrk="1" hangingPunct="1"/>
            <a:r>
              <a:rPr lang="fr-FR" smtClean="0"/>
              <a:t>New/ future international complex accelerator</a:t>
            </a:r>
          </a:p>
          <a:p>
            <a:pPr eaLnBrk="1" hangingPunct="1"/>
            <a:r>
              <a:rPr lang="fr-FR" smtClean="0"/>
              <a:t>Connected to GSI accelerator </a:t>
            </a:r>
          </a:p>
          <a:p>
            <a:pPr eaLnBrk="1" hangingPunct="1"/>
            <a:r>
              <a:rPr lang="fr-FR" smtClean="0"/>
              <a:t>From SIS 18 =&gt; SIS 100/300 (Magnetic rigidity 100/300 T.m) Superconducting Synchrotron on top of each other  = central part.</a:t>
            </a:r>
          </a:p>
          <a:p>
            <a:pPr eaLnBrk="1" hangingPunct="1"/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F0B52A-B004-43D7-A38C-62FA06840630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853AFF-23F3-4757-BD81-F3735B617110}" type="slidenum">
              <a:rPr lang="fr-FR" smtClean="0"/>
              <a:pPr/>
              <a:t>45</a:t>
            </a:fld>
            <a:endParaRPr lang="fr-F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7AA6DD-D025-446A-86AF-DFFD98B02E58}" type="slidenum">
              <a:rPr lang="fr-FR" smtClean="0"/>
              <a:pPr/>
              <a:t>46</a:t>
            </a:fld>
            <a:endParaRPr lang="fr-FR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B421B93-5371-4F70-8A40-60643C37E0C7}" type="slidenum">
              <a:rPr lang="fr-FR" smtClean="0"/>
              <a:pPr/>
              <a:t>49</a:t>
            </a:fld>
            <a:endParaRPr lang="fr-FR" smtClean="0"/>
          </a:p>
        </p:txBody>
      </p:sp>
      <p:sp>
        <p:nvSpPr>
          <p:cNvPr id="6144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92188" y="766763"/>
            <a:ext cx="5111750" cy="3833812"/>
          </a:xfrm>
          <a:ln/>
        </p:spPr>
      </p:sp>
      <p:sp>
        <p:nvSpPr>
          <p:cNvPr id="61444" name="Notes Placeholder 2"/>
          <p:cNvSpPr>
            <a:spLocks noGrp="1"/>
          </p:cNvSpPr>
          <p:nvPr>
            <p:ph type="body" idx="1"/>
          </p:nvPr>
        </p:nvSpPr>
        <p:spPr>
          <a:xfrm>
            <a:off x="711200" y="4857750"/>
            <a:ext cx="5676900" cy="4598988"/>
          </a:xfrm>
          <a:noFill/>
          <a:ln/>
        </p:spPr>
        <p:txBody>
          <a:bodyPr lIns="96194" tIns="48097" rIns="96194" bIns="48097"/>
          <a:lstStyle/>
          <a:p>
            <a:endParaRPr lang="fr-FR" smtClean="0"/>
          </a:p>
        </p:txBody>
      </p:sp>
      <p:sp>
        <p:nvSpPr>
          <p:cNvPr id="61445" name="Slide Number Placeholder 3"/>
          <p:cNvSpPr txBox="1">
            <a:spLocks noGrp="1"/>
          </p:cNvSpPr>
          <p:nvPr/>
        </p:nvSpPr>
        <p:spPr bwMode="auto">
          <a:xfrm>
            <a:off x="4021138" y="970915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491" tIns="47745" rIns="95491" bIns="47745" anchor="b"/>
          <a:lstStyle/>
          <a:p>
            <a:pPr algn="r" defTabSz="955675" eaLnBrk="1" hangingPunct="1"/>
            <a:fld id="{8946D98B-668F-4434-A0AA-386BE7380977}" type="slidenum">
              <a:rPr lang="en-US" sz="1300" i="0" baseline="-25000">
                <a:latin typeface="Arial" charset="0"/>
              </a:rPr>
              <a:pPr algn="r" defTabSz="955675" eaLnBrk="1" hangingPunct="1"/>
              <a:t>49</a:t>
            </a:fld>
            <a:endParaRPr lang="en-US" sz="1300" i="0" baseline="-250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CC8A48-73AA-486B-B7FB-23A3FE41DBEB}" type="slidenum">
              <a:rPr lang="fr-FR"/>
              <a:pPr/>
              <a:t>51</a:t>
            </a:fld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7F9D1C-16EB-4678-AD88-BDFF1236EBDA}" type="slidenum">
              <a:rPr lang="fr-FR"/>
              <a:pPr/>
              <a:t>52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0C8615-240C-4C80-9173-CAA34AB57D8D}" type="slidenum">
              <a:rPr lang="de-DE"/>
              <a:pPr/>
              <a:t>4</a:t>
            </a:fld>
            <a:endParaRPr lang="de-DE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FR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09F3E3D-DD0D-4094-ADBA-14F67BDCB046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52E500-979B-4F38-8B39-2C402B7FC6DA}" type="slidenum">
              <a:rPr lang="fr-FR"/>
              <a:pPr/>
              <a:t>9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C5A28FF-8EEF-4DB2-9B03-588E656E27A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FF301C-02B8-47E8-A5A4-53492AB0B7A5}" type="slidenum">
              <a:rPr lang="fr-FR"/>
              <a:pPr/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B8A3E3-F73A-4876-A73F-AC72B5B2ECCD}" type="slidenum">
              <a:rPr lang="fr-FR"/>
              <a:pPr/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B8A3E3-F73A-4876-A73F-AC72B5B2ECCD}" type="slidenum">
              <a:rPr lang="fr-FR"/>
              <a:pPr/>
              <a:t>13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83" descr="cea_dapn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3" y="1268413"/>
            <a:ext cx="769937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086"/>
          <p:cNvGrpSpPr>
            <a:grpSpLocks/>
          </p:cNvGrpSpPr>
          <p:nvPr/>
        </p:nvGrpSpPr>
        <p:grpSpPr bwMode="auto">
          <a:xfrm>
            <a:off x="684213" y="349250"/>
            <a:ext cx="8351837" cy="6175375"/>
            <a:chOff x="431" y="220"/>
            <a:chExt cx="5261" cy="3890"/>
          </a:xfrm>
        </p:grpSpPr>
        <p:pic>
          <p:nvPicPr>
            <p:cNvPr id="6" name="Picture 1077" descr="barre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1" y="220"/>
              <a:ext cx="5239" cy="2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078" descr="barre2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1" y="3838"/>
              <a:ext cx="5261" cy="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84" name="Rectangle 1088"/>
          <p:cNvSpPr>
            <a:spLocks noGrp="1" noChangeArrowheads="1"/>
          </p:cNvSpPr>
          <p:nvPr>
            <p:ph type="ctrTitle" sz="quarter"/>
          </p:nvPr>
        </p:nvSpPr>
        <p:spPr>
          <a:xfrm>
            <a:off x="1116013" y="1196975"/>
            <a:ext cx="7488237" cy="1470025"/>
          </a:xfrm>
        </p:spPr>
        <p:txBody>
          <a:bodyPr/>
          <a:lstStyle>
            <a:lvl1pPr>
              <a:defRPr sz="4400" b="1">
                <a:solidFill>
                  <a:srgbClr val="8ABBD0"/>
                </a:solidFill>
              </a:defRPr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5185" name="Rectangle 108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algn="ctr">
              <a:buFontTx/>
              <a:buNone/>
              <a:defRPr sz="2800" b="1" i="1">
                <a:solidFill>
                  <a:srgbClr val="5F5F5F"/>
                </a:solidFill>
              </a:defRPr>
            </a:lvl1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9" name="Rectangle 1090"/>
          <p:cNvSpPr>
            <a:spLocks noGrp="1" noChangeArrowheads="1"/>
          </p:cNvSpPr>
          <p:nvPr>
            <p:ph type="ftr" sz="quarter" idx="10"/>
          </p:nvPr>
        </p:nvSpPr>
        <p:spPr>
          <a:xfrm>
            <a:off x="2339975" y="6494463"/>
            <a:ext cx="6348413" cy="215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  <p:sp>
        <p:nvSpPr>
          <p:cNvPr id="10" name="Rectangle 1092"/>
          <p:cNvSpPr>
            <a:spLocks noGrp="1" noChangeArrowheads="1"/>
          </p:cNvSpPr>
          <p:nvPr>
            <p:ph type="dt" sz="half" idx="11"/>
          </p:nvPr>
        </p:nvSpPr>
        <p:spPr>
          <a:xfrm>
            <a:off x="406400" y="6494463"/>
            <a:ext cx="987425" cy="2159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PHIPSI, 16-X-2009</a:t>
            </a:r>
            <a:endParaRPr lang="fr-FR"/>
          </a:p>
        </p:txBody>
      </p:sp>
      <p:sp>
        <p:nvSpPr>
          <p:cNvPr id="11" name="Rectangle 109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1EC7D-4ED8-44F4-9FF8-A19BB696746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105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  <p:sp>
        <p:nvSpPr>
          <p:cNvPr id="6" name="Rectangle 1052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PHIPSI, 16-X-2009</a:t>
            </a:r>
            <a:endParaRPr lang="fr-FR"/>
          </a:p>
        </p:txBody>
      </p:sp>
      <p:sp>
        <p:nvSpPr>
          <p:cNvPr id="7" name="Rectangle 105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6AA00-8C65-4B82-89C7-A5494364A72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05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  <p:sp>
        <p:nvSpPr>
          <p:cNvPr id="5" name="Rectangle 1052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PHIPSI, 16-X-2009</a:t>
            </a:r>
            <a:endParaRPr lang="fr-FR"/>
          </a:p>
        </p:txBody>
      </p:sp>
      <p:sp>
        <p:nvSpPr>
          <p:cNvPr id="6" name="Rectangle 105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A8243-F368-493A-B402-86B3A538EAA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29425" y="53975"/>
            <a:ext cx="1952625" cy="6072188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971550" y="53975"/>
            <a:ext cx="5705475" cy="607218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05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  <p:sp>
        <p:nvSpPr>
          <p:cNvPr id="5" name="Rectangle 1052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PHIPSI, 16-X-2009</a:t>
            </a:r>
            <a:endParaRPr lang="fr-FR"/>
          </a:p>
        </p:txBody>
      </p:sp>
      <p:sp>
        <p:nvSpPr>
          <p:cNvPr id="6" name="Rectangle 105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B62D5D-7C68-4142-8FC3-34AEAA56FE2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04888" y="53975"/>
            <a:ext cx="7777162" cy="404813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971550" y="692150"/>
            <a:ext cx="3817938" cy="543401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941888" y="692150"/>
            <a:ext cx="3817937" cy="543401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105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  <p:sp>
        <p:nvSpPr>
          <p:cNvPr id="6" name="Rectangle 1052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PHIPSI, 16-X-2009</a:t>
            </a:r>
            <a:endParaRPr lang="fr-FR"/>
          </a:p>
        </p:txBody>
      </p:sp>
      <p:sp>
        <p:nvSpPr>
          <p:cNvPr id="7" name="Rectangle 105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FE16C-4C77-45F9-824C-23C157A6211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04888" y="53975"/>
            <a:ext cx="7777162" cy="404813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971550" y="692150"/>
            <a:ext cx="3817938" cy="543401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941888" y="692150"/>
            <a:ext cx="3817937" cy="264001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941888" y="3484563"/>
            <a:ext cx="3817937" cy="26416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105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  <p:sp>
        <p:nvSpPr>
          <p:cNvPr id="7" name="Rectangle 1052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PHIPSI, 16-X-2009</a:t>
            </a:r>
            <a:endParaRPr lang="fr-FR"/>
          </a:p>
        </p:txBody>
      </p:sp>
      <p:sp>
        <p:nvSpPr>
          <p:cNvPr id="8" name="Rectangle 105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3B4BB-8387-436F-9A74-BE83E6E79DD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1004888" y="53975"/>
            <a:ext cx="7777162" cy="404813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971550" y="692150"/>
            <a:ext cx="3817938" cy="264001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941888" y="692150"/>
            <a:ext cx="3817937" cy="264001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971550" y="3484563"/>
            <a:ext cx="3817938" cy="26416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941888" y="3484563"/>
            <a:ext cx="3817937" cy="26416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105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  <p:sp>
        <p:nvSpPr>
          <p:cNvPr id="8" name="Rectangle 1052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PHIPSI, 16-X-2009</a:t>
            </a:r>
            <a:endParaRPr lang="fr-FR"/>
          </a:p>
        </p:txBody>
      </p:sp>
      <p:sp>
        <p:nvSpPr>
          <p:cNvPr id="9" name="Rectangle 105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CCB42-D84A-47E6-97A9-F487843D197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04888" y="53975"/>
            <a:ext cx="7777162" cy="404813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971550" y="692150"/>
            <a:ext cx="3817938" cy="543401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941888" y="692150"/>
            <a:ext cx="3817937" cy="264001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941888" y="3484563"/>
            <a:ext cx="3817937" cy="26416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105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  <p:sp>
        <p:nvSpPr>
          <p:cNvPr id="7" name="Rectangle 1052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PHIPSI, 16-X-2009</a:t>
            </a:r>
            <a:endParaRPr lang="fr-FR"/>
          </a:p>
        </p:txBody>
      </p:sp>
      <p:sp>
        <p:nvSpPr>
          <p:cNvPr id="8" name="Rectangle 105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C6643-6094-4232-8BF7-E7995C83EBB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PHIPSI, 16-X-2009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F9764C5-89C9-4B4E-A9AC-87A2C4DAA49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05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  <p:sp>
        <p:nvSpPr>
          <p:cNvPr id="5" name="Rectangle 1052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PHIPSI, 16-X-2009</a:t>
            </a:r>
            <a:endParaRPr lang="fr-FR"/>
          </a:p>
        </p:txBody>
      </p:sp>
      <p:sp>
        <p:nvSpPr>
          <p:cNvPr id="6" name="Rectangle 105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B0E6F-3BC2-45A2-A02A-FBA0A869DA4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105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  <p:sp>
        <p:nvSpPr>
          <p:cNvPr id="5" name="Rectangle 1052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PHIPSI, 16-X-2009</a:t>
            </a:r>
            <a:endParaRPr lang="fr-FR"/>
          </a:p>
        </p:txBody>
      </p:sp>
      <p:sp>
        <p:nvSpPr>
          <p:cNvPr id="6" name="Rectangle 105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10B1D-D92B-45D1-AB16-B2DC220649A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971550" y="692150"/>
            <a:ext cx="3817938" cy="5434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941888" y="692150"/>
            <a:ext cx="3817937" cy="5434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105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  <p:sp>
        <p:nvSpPr>
          <p:cNvPr id="6" name="Rectangle 1052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PHIPSI, 16-X-2009</a:t>
            </a:r>
            <a:endParaRPr lang="fr-FR"/>
          </a:p>
        </p:txBody>
      </p:sp>
      <p:sp>
        <p:nvSpPr>
          <p:cNvPr id="7" name="Rectangle 105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3A411-0B68-46D5-B657-612EB1B07A9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105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  <p:sp>
        <p:nvSpPr>
          <p:cNvPr id="8" name="Rectangle 1052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PHIPSI, 16-X-2009</a:t>
            </a:r>
            <a:endParaRPr lang="fr-FR"/>
          </a:p>
        </p:txBody>
      </p:sp>
      <p:sp>
        <p:nvSpPr>
          <p:cNvPr id="9" name="Rectangle 105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862B2-4D78-45BC-AEFB-E843BC89CC4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105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  <p:sp>
        <p:nvSpPr>
          <p:cNvPr id="4" name="Rectangle 1052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PHIPSI, 16-X-2009</a:t>
            </a:r>
            <a:endParaRPr lang="fr-FR"/>
          </a:p>
        </p:txBody>
      </p:sp>
      <p:sp>
        <p:nvSpPr>
          <p:cNvPr id="5" name="Rectangle 105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66EE3-BE68-4D9C-9196-A2CBD7B9329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5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  <p:sp>
        <p:nvSpPr>
          <p:cNvPr id="3" name="Rectangle 1052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PHIPSI, 16-X-2009</a:t>
            </a:r>
            <a:endParaRPr lang="fr-FR"/>
          </a:p>
        </p:txBody>
      </p:sp>
      <p:sp>
        <p:nvSpPr>
          <p:cNvPr id="4" name="Rectangle 105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99BC2-71AA-4396-B3F4-5C9F3C83077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105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  <p:sp>
        <p:nvSpPr>
          <p:cNvPr id="6" name="Rectangle 1052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PHIPSI, 16-X-2009</a:t>
            </a:r>
            <a:endParaRPr lang="fr-FR"/>
          </a:p>
        </p:txBody>
      </p:sp>
      <p:sp>
        <p:nvSpPr>
          <p:cNvPr id="7" name="Rectangle 105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5D341-5839-4BF1-A632-40FF2E4C0A6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039" descr="barre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84213" y="349250"/>
            <a:ext cx="831691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1040" descr="barre2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84213" y="6092825"/>
            <a:ext cx="835183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Rectangle 1045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1550" y="692150"/>
            <a:ext cx="7788275" cy="543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7173" name="Rectangle 1044"/>
          <p:cNvSpPr>
            <a:spLocks noGrp="1" noChangeArrowheads="1"/>
          </p:cNvSpPr>
          <p:nvPr>
            <p:ph type="title"/>
          </p:nvPr>
        </p:nvSpPr>
        <p:spPr bwMode="auto">
          <a:xfrm>
            <a:off x="1004888" y="53975"/>
            <a:ext cx="7777162" cy="40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6170" name="Rectangle 105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40200" y="6381750"/>
            <a:ext cx="4464050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800" i="0">
                <a:solidFill>
                  <a:srgbClr val="5F5F5F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  <p:sp>
        <p:nvSpPr>
          <p:cNvPr id="6172" name="Rectangle 105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1188" y="6453188"/>
            <a:ext cx="9874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36000" bIns="45720" numCol="1" anchor="ctr" anchorCtr="0" compatLnSpc="1">
            <a:prstTxWarp prst="textNoShape">
              <a:avLst/>
            </a:prstTxWarp>
          </a:bodyPr>
          <a:lstStyle>
            <a:lvl1pPr algn="ctr">
              <a:defRPr sz="800" i="0">
                <a:solidFill>
                  <a:srgbClr val="5F5F5F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fr-FR" smtClean="0"/>
              <a:t>PHIPSI, 16-X-2009</a:t>
            </a:r>
            <a:endParaRPr lang="fr-FR"/>
          </a:p>
        </p:txBody>
      </p:sp>
      <p:sp>
        <p:nvSpPr>
          <p:cNvPr id="6173" name="Rectangle 105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3313" y="6494463"/>
            <a:ext cx="3857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 i="0">
                <a:solidFill>
                  <a:srgbClr val="5F5F5F"/>
                </a:solidFill>
                <a:latin typeface="+mn-lt"/>
              </a:defRPr>
            </a:lvl1pPr>
          </a:lstStyle>
          <a:p>
            <a:pPr>
              <a:defRPr/>
            </a:pPr>
            <a:fld id="{7F9764C5-89C9-4B4E-A9AC-87A2C4DAA49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7177" name="Picture 1054" descr="Sigle-Irfu_v_d"/>
          <p:cNvPicPr>
            <a:picLocks noChangeAspect="1" noChangeArrowheads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4925" y="1196975"/>
            <a:ext cx="696913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8" name="Picture 1055" descr="logoIPNhaut"/>
          <p:cNvPicPr>
            <a:picLocks noChangeAspect="1" noChangeArrowheads="1"/>
          </p:cNvPicPr>
          <p:nvPr userDrawn="1"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0" y="2636838"/>
            <a:ext cx="1042988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42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</p:sldLayoutIdLst>
  <p:transition spd="slow"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5F5F5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5F5F5F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5F5F5F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5F5F5F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5F5F5F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5F5F5F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5F5F5F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5F5F5F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5F5F5F"/>
          </a:solidFill>
          <a:latin typeface="Arial" charset="0"/>
        </a:defRPr>
      </a:lvl9pPr>
    </p:titleStyle>
    <p:bodyStyle>
      <a:lvl1pPr marL="342900" indent="-1524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6200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811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4.png"/><Relationship Id="rId4" Type="http://schemas.openxmlformats.org/officeDocument/2006/relationships/oleObject" Target="../embeddings/oleObject9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image" Target="../media/image81.wmf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1.bin"/><Relationship Id="rId5" Type="http://schemas.openxmlformats.org/officeDocument/2006/relationships/oleObject" Target="../embeddings/oleObject10.bin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wm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wmf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wmf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notesSlide" Target="../notesSlides/notesSlide18.xml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5.bin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92.png"/><Relationship Id="rId4" Type="http://schemas.openxmlformats.org/officeDocument/2006/relationships/image" Target="../media/image89.png"/><Relationship Id="rId9" Type="http://schemas.openxmlformats.org/officeDocument/2006/relationships/image" Target="../media/image9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88.wmf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21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0.bin"/><Relationship Id="rId5" Type="http://schemas.openxmlformats.org/officeDocument/2006/relationships/oleObject" Target="../embeddings/oleObject19.bin"/><Relationship Id="rId10" Type="http://schemas.openxmlformats.org/officeDocument/2006/relationships/oleObject" Target="../embeddings/oleObject24.bin"/><Relationship Id="rId4" Type="http://schemas.openxmlformats.org/officeDocument/2006/relationships/oleObject" Target="../embeddings/oleObject18.bin"/><Relationship Id="rId9" Type="http://schemas.openxmlformats.org/officeDocument/2006/relationships/oleObject" Target="../embeddings/oleObject23.bin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6.bin"/><Relationship Id="rId5" Type="http://schemas.openxmlformats.org/officeDocument/2006/relationships/oleObject" Target="../embeddings/oleObject25.bin"/><Relationship Id="rId4" Type="http://schemas.openxmlformats.org/officeDocument/2006/relationships/image" Target="../media/image10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.png"/><Relationship Id="rId4" Type="http://schemas.openxmlformats.org/officeDocument/2006/relationships/image" Target="../media/image11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oleObject" Target="../embeddings/oleObject29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8.bin"/><Relationship Id="rId5" Type="http://schemas.openxmlformats.org/officeDocument/2006/relationships/oleObject" Target="../embeddings/oleObject27.bin"/><Relationship Id="rId4" Type="http://schemas.openxmlformats.org/officeDocument/2006/relationships/image" Target="../media/image11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1.vml"/><Relationship Id="rId4" Type="http://schemas.openxmlformats.org/officeDocument/2006/relationships/oleObject" Target="../embeddings/oleObject30.bin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w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2.wmf"/><Relationship Id="rId4" Type="http://schemas.openxmlformats.org/officeDocument/2006/relationships/image" Target="../media/image12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2" Type="http://schemas.openxmlformats.org/officeDocument/2006/relationships/image" Target="../media/image123.w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5.png"/><Relationship Id="rId5" Type="http://schemas.openxmlformats.org/officeDocument/2006/relationships/image" Target="../media/image124.png"/><Relationship Id="rId4" Type="http://schemas.openxmlformats.org/officeDocument/2006/relationships/image" Target="../media/image12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785786" y="428604"/>
            <a:ext cx="8215338" cy="1714512"/>
          </a:xfrm>
          <a:solidFill>
            <a:schemeClr val="hlink"/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</a:rPr>
              <a:t>Form factor measurements </a:t>
            </a:r>
            <a:br>
              <a:rPr lang="en-US" sz="3600" dirty="0" smtClean="0">
                <a:solidFill>
                  <a:schemeClr val="tx1"/>
                </a:solidFill>
                <a:latin typeface="Times New Roman" pitchFamily="18" charset="0"/>
              </a:rPr>
            </a:br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</a:rPr>
              <a:t>with PANDA at FAIR </a:t>
            </a:r>
            <a:endParaRPr lang="en-GB" sz="3200" i="1" dirty="0" smtClean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4582" name="Rectangle 3"/>
          <p:cNvSpPr>
            <a:spLocks noChangeArrowheads="1"/>
          </p:cNvSpPr>
          <p:nvPr/>
        </p:nvSpPr>
        <p:spPr bwMode="auto">
          <a:xfrm>
            <a:off x="714349" y="2428868"/>
            <a:ext cx="8429652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dirty="0" err="1">
                <a:solidFill>
                  <a:srgbClr val="0000FF"/>
                </a:solidFill>
                <a:latin typeface="Arial" charset="0"/>
              </a:rPr>
              <a:t>Egle</a:t>
            </a:r>
            <a:r>
              <a:rPr lang="en-GB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GB" dirty="0" err="1" smtClean="0">
                <a:solidFill>
                  <a:srgbClr val="0000FF"/>
                </a:solidFill>
                <a:latin typeface="Arial" charset="0"/>
              </a:rPr>
              <a:t>Tomasi-Gustafsson</a:t>
            </a:r>
            <a:endParaRPr lang="en-GB" dirty="0">
              <a:solidFill>
                <a:srgbClr val="0000FF"/>
              </a:solidFill>
              <a:latin typeface="Arial" charset="0"/>
            </a:endParaRPr>
          </a:p>
          <a:p>
            <a:pPr algn="ctr"/>
            <a:r>
              <a:rPr lang="en-GB" sz="2800" dirty="0">
                <a:solidFill>
                  <a:srgbClr val="0000FF"/>
                </a:solidFill>
                <a:latin typeface="Arial" charset="0"/>
              </a:rPr>
              <a:t>IRFU, </a:t>
            </a:r>
            <a:r>
              <a:rPr lang="en-GB" sz="2800" dirty="0" err="1">
                <a:solidFill>
                  <a:srgbClr val="0000FF"/>
                </a:solidFill>
                <a:latin typeface="Arial" charset="0"/>
              </a:rPr>
              <a:t>SPhN-</a:t>
            </a:r>
            <a:r>
              <a:rPr lang="en-GB" sz="2400" dirty="0" err="1">
                <a:solidFill>
                  <a:srgbClr val="0000FF"/>
                </a:solidFill>
                <a:latin typeface="Arial" charset="0"/>
              </a:rPr>
              <a:t>Saclay</a:t>
            </a:r>
            <a:r>
              <a:rPr lang="en-GB" sz="2400" dirty="0">
                <a:solidFill>
                  <a:srgbClr val="0000FF"/>
                </a:solidFill>
                <a:latin typeface="Arial" charset="0"/>
              </a:rPr>
              <a:t>, </a:t>
            </a:r>
            <a:r>
              <a:rPr lang="en-GB" sz="2800" dirty="0">
                <a:solidFill>
                  <a:srgbClr val="0000FF"/>
                </a:solidFill>
                <a:latin typeface="Arial" charset="0"/>
              </a:rPr>
              <a:t>and IN2P3- </a:t>
            </a:r>
            <a:r>
              <a:rPr lang="en-GB" sz="2800" dirty="0" smtClean="0">
                <a:solidFill>
                  <a:srgbClr val="0000FF"/>
                </a:solidFill>
                <a:latin typeface="Arial" charset="0"/>
              </a:rPr>
              <a:t>IPN </a:t>
            </a:r>
            <a:r>
              <a:rPr lang="en-GB" sz="2800" dirty="0" err="1" smtClean="0">
                <a:solidFill>
                  <a:srgbClr val="0000FF"/>
                </a:solidFill>
                <a:latin typeface="Arial" charset="0"/>
              </a:rPr>
              <a:t>Orsay</a:t>
            </a:r>
            <a:r>
              <a:rPr lang="en-GB" sz="2800" dirty="0" smtClean="0">
                <a:solidFill>
                  <a:srgbClr val="0000FF"/>
                </a:solidFill>
                <a:latin typeface="Arial" charset="0"/>
              </a:rPr>
              <a:t> France</a:t>
            </a:r>
          </a:p>
        </p:txBody>
      </p:sp>
      <p:sp>
        <p:nvSpPr>
          <p:cNvPr id="1223684" name="Rectangle 4"/>
          <p:cNvSpPr>
            <a:spLocks noChangeArrowheads="1"/>
          </p:cNvSpPr>
          <p:nvPr/>
        </p:nvSpPr>
        <p:spPr bwMode="auto">
          <a:xfrm>
            <a:off x="4500562" y="4572008"/>
            <a:ext cx="46434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rgbClr val="FF3300"/>
                </a:solidFill>
              </a:rPr>
              <a:t>Beijing, 13-16 October 2009</a:t>
            </a:r>
            <a:endParaRPr lang="fr-FR" sz="28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4584" name="Image 8" descr="index_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4214813"/>
            <a:ext cx="457200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5" name="Image 9" descr="index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5214950"/>
            <a:ext cx="2158998" cy="524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1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214678" y="3500438"/>
            <a:ext cx="2489200" cy="650875"/>
          </a:xfrm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0" y="3429000"/>
            <a:ext cx="8715375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GB" sz="2800" dirty="0" smtClean="0">
                <a:solidFill>
                  <a:srgbClr val="0000FF"/>
                </a:solidFill>
                <a:latin typeface="Arial" charset="0"/>
              </a:rPr>
              <a:t>(on behalf of the                           collaboration)</a:t>
            </a:r>
            <a:endParaRPr lang="en-GB" sz="2800" dirty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PHIPSI, 16-X-2009</a:t>
            </a:r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0FE16C-4C77-45F9-824C-23C157A6211B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64491" y="1785926"/>
            <a:ext cx="5379509" cy="4366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Box 6"/>
          <p:cNvSpPr txBox="1">
            <a:spLocks noChangeArrowheads="1"/>
          </p:cNvSpPr>
          <p:nvPr/>
        </p:nvSpPr>
        <p:spPr bwMode="auto">
          <a:xfrm>
            <a:off x="769592" y="0"/>
            <a:ext cx="83744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600" b="1" dirty="0" smtClean="0">
                <a:latin typeface="Comic Sans MS" pitchFamily="66" charset="0"/>
              </a:rPr>
              <a:t>Polarization experiments GEP -</a:t>
            </a:r>
            <a:r>
              <a:rPr lang="en-US" sz="3600" b="1" dirty="0" err="1" smtClean="0">
                <a:latin typeface="Comic Sans MS" pitchFamily="66" charset="0"/>
              </a:rPr>
              <a:t>Jlab</a:t>
            </a:r>
            <a:endParaRPr lang="en-US" sz="3600" b="1" dirty="0">
              <a:latin typeface="Comic Sans MS" pitchFamily="66" charset="0"/>
            </a:endParaRPr>
          </a:p>
        </p:txBody>
      </p:sp>
      <p:sp>
        <p:nvSpPr>
          <p:cNvPr id="27652" name="Text Box 5"/>
          <p:cNvSpPr txBox="1">
            <a:spLocks noChangeArrowheads="1"/>
          </p:cNvSpPr>
          <p:nvPr/>
        </p:nvSpPr>
        <p:spPr bwMode="auto">
          <a:xfrm>
            <a:off x="7072298" y="4071942"/>
            <a:ext cx="20717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000" dirty="0"/>
              <a:t>PRELIMINARY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6858016" y="5072074"/>
            <a:ext cx="20717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000" dirty="0" smtClean="0"/>
              <a:t>Charles </a:t>
            </a:r>
            <a:r>
              <a:rPr lang="fr-FR" sz="2000" dirty="0" err="1" smtClean="0"/>
              <a:t>Perdrisat</a:t>
            </a:r>
            <a:endParaRPr lang="fr-FR" sz="2000" dirty="0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857752" y="714356"/>
            <a:ext cx="4071966" cy="400110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rgbClr val="FFFF00"/>
                </a:solidFill>
              </a:rPr>
              <a:t>A.I. </a:t>
            </a:r>
            <a:r>
              <a:rPr lang="fr-FR" sz="2000" dirty="0" err="1" smtClean="0">
                <a:solidFill>
                  <a:srgbClr val="FFFF00"/>
                </a:solidFill>
              </a:rPr>
              <a:t>Akhiezer</a:t>
            </a:r>
            <a:r>
              <a:rPr lang="fr-FR" sz="2000" dirty="0" smtClean="0">
                <a:solidFill>
                  <a:srgbClr val="FFFF00"/>
                </a:solidFill>
              </a:rPr>
              <a:t> and M.P. </a:t>
            </a:r>
            <a:r>
              <a:rPr lang="fr-FR" sz="2000" dirty="0" err="1" smtClean="0">
                <a:solidFill>
                  <a:srgbClr val="FFFF00"/>
                </a:solidFill>
              </a:rPr>
              <a:t>Rekalo</a:t>
            </a:r>
            <a:r>
              <a:rPr lang="fr-FR" sz="2000" dirty="0" smtClean="0">
                <a:solidFill>
                  <a:srgbClr val="FFFF00"/>
                </a:solidFill>
              </a:rPr>
              <a:t>, 1967</a:t>
            </a:r>
            <a:endParaRPr lang="fr-FR" sz="2000" dirty="0">
              <a:solidFill>
                <a:srgbClr val="FFFF00"/>
              </a:solidFill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500034" y="642918"/>
            <a:ext cx="3600449" cy="5434013"/>
          </a:xfrm>
          <a:prstGeom prst="rect">
            <a:avLst/>
          </a:prstGeom>
        </p:spPr>
        <p:txBody>
          <a:bodyPr/>
          <a:lstStyle/>
          <a:p>
            <a:pPr marL="81915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81915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sng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omic Sans MS" pitchFamily="66" charset="0"/>
              </a:rPr>
              <a:t>Space-like region</a:t>
            </a:r>
          </a:p>
          <a:p>
            <a:pPr marL="81915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"standard" 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mic Sans MS" pitchFamily="66" charset="0"/>
              </a:rPr>
              <a:t>dipole function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 for the nucleon magnetic FFs </a:t>
            </a:r>
            <a:r>
              <a:rPr kumimoji="0" lang="en-GB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mic Sans MS" pitchFamily="66" charset="0"/>
              </a:rPr>
              <a:t>GMp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 and </a:t>
            </a:r>
            <a:r>
              <a:rPr kumimoji="0" lang="en-GB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omic Sans MS" pitchFamily="66" charset="0"/>
              </a:rPr>
              <a:t>GMn</a:t>
            </a: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</a:endParaRPr>
          </a:p>
          <a:p>
            <a:pPr marL="81915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2) 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omic Sans MS" pitchFamily="66" charset="0"/>
              </a:rPr>
              <a:t>linear deviation</a:t>
            </a: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 from the dipole function for the electric proton FF </a:t>
            </a:r>
            <a:r>
              <a:rPr kumimoji="0" lang="en-GB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omic Sans MS" pitchFamily="66" charset="0"/>
              </a:rPr>
              <a:t>GEp</a:t>
            </a: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</a:endParaRPr>
          </a:p>
          <a:p>
            <a:pPr marL="81915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mic Sans MS" pitchFamily="66" charset="0"/>
              </a:rPr>
              <a:t>3) </a:t>
            </a:r>
            <a:r>
              <a:rPr kumimoji="0" lang="en-GB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omic Sans MS" pitchFamily="66" charset="0"/>
              </a:rPr>
              <a:t>contradiction between polarized and </a:t>
            </a:r>
            <a:r>
              <a:rPr kumimoji="0" lang="en-GB" sz="2000" b="1" i="1" u="none" strike="noStrike" kern="0" cap="none" spc="0" normalizeH="0" baseline="0" noProof="0" dirty="0" err="1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omic Sans MS" pitchFamily="66" charset="0"/>
              </a:rPr>
              <a:t>unpolarized</a:t>
            </a:r>
            <a:r>
              <a:rPr kumimoji="0" lang="en-GB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Comic Sans MS" pitchFamily="66" charset="0"/>
              </a:rPr>
              <a:t> measurements</a:t>
            </a:r>
            <a:endParaRPr kumimoji="0" lang="en-GB" sz="2000" b="0" i="0" u="none" strike="noStrike" kern="0" cap="none" spc="0" normalizeH="0" baseline="0" noProof="0" dirty="0" smtClean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omic Sans MS" pitchFamily="66" charset="0"/>
            </a:endParaRPr>
          </a:p>
          <a:p>
            <a:pPr marL="819150" marR="0" lvl="1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PHIPSI, 16-X-2009</a:t>
            </a:r>
            <a:endParaRPr lang="fr-FR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D99BC2-71AA-4396-B3F4-5C9F3C830770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Espace réservé de la date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 smtClean="0"/>
              <a:t>PHIPSI, 16-X-2009</a:t>
            </a:r>
            <a:endParaRPr lang="fr-FR"/>
          </a:p>
        </p:txBody>
      </p:sp>
      <p:sp>
        <p:nvSpPr>
          <p:cNvPr id="43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2A8B89-584E-47D4-B455-AE54F069BC32}" type="slidenum">
              <a:rPr lang="fr-FR"/>
              <a:pPr/>
              <a:t>11</a:t>
            </a:fld>
            <a:endParaRPr lang="fr-FR"/>
          </a:p>
        </p:txBody>
      </p:sp>
      <p:sp>
        <p:nvSpPr>
          <p:cNvPr id="70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305800" cy="476250"/>
          </a:xfrm>
        </p:spPr>
        <p:txBody>
          <a:bodyPr/>
          <a:lstStyle/>
          <a:p>
            <a:r>
              <a:rPr lang="en-GB" sz="3200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Analyticity</a:t>
            </a:r>
            <a:endParaRPr lang="en-GB" sz="4000" i="1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08615" name="Text Box 7"/>
          <p:cNvSpPr txBox="1">
            <a:spLocks noChangeArrowheads="1"/>
          </p:cNvSpPr>
          <p:nvPr/>
        </p:nvSpPr>
        <p:spPr bwMode="auto">
          <a:xfrm>
            <a:off x="7162800" y="4419600"/>
            <a:ext cx="3810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i="0">
                <a:solidFill>
                  <a:schemeClr val="hlink"/>
                </a:solidFill>
              </a:rPr>
              <a:t>_</a:t>
            </a:r>
          </a:p>
        </p:txBody>
      </p:sp>
      <p:sp>
        <p:nvSpPr>
          <p:cNvPr id="708618" name="Rectangle 10"/>
          <p:cNvSpPr>
            <a:spLocks noChangeArrowheads="1"/>
          </p:cNvSpPr>
          <p:nvPr/>
        </p:nvSpPr>
        <p:spPr bwMode="auto">
          <a:xfrm>
            <a:off x="6443663" y="4652963"/>
            <a:ext cx="3810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n-GB" sz="2400" i="0">
                <a:solidFill>
                  <a:schemeClr val="hlink"/>
                </a:solidFill>
              </a:rPr>
              <a:t>_</a:t>
            </a:r>
          </a:p>
        </p:txBody>
      </p:sp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1042988" y="981075"/>
            <a:ext cx="1854200" cy="3598863"/>
            <a:chOff x="748" y="709"/>
            <a:chExt cx="1168" cy="2267"/>
          </a:xfrm>
        </p:grpSpPr>
        <p:pic>
          <p:nvPicPr>
            <p:cNvPr id="708623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48" y="754"/>
              <a:ext cx="1168" cy="22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08619" name="Rectangle 11"/>
            <p:cNvSpPr>
              <a:spLocks noChangeArrowheads="1"/>
            </p:cNvSpPr>
            <p:nvPr/>
          </p:nvSpPr>
          <p:spPr bwMode="auto">
            <a:xfrm>
              <a:off x="748" y="1570"/>
              <a:ext cx="492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  <a:spcBef>
                  <a:spcPct val="20000"/>
                </a:spcBef>
              </a:pPr>
              <a:r>
                <a:rPr lang="en-GB" sz="2400" b="1" i="0">
                  <a:solidFill>
                    <a:schemeClr val="accent2"/>
                  </a:solidFill>
                </a:rPr>
                <a:t>q</a:t>
              </a:r>
              <a:r>
                <a:rPr lang="en-GB" sz="2400" b="1" i="0" baseline="30000">
                  <a:solidFill>
                    <a:schemeClr val="accent2"/>
                  </a:solidFill>
                </a:rPr>
                <a:t>2</a:t>
              </a:r>
              <a:r>
                <a:rPr lang="en-GB" sz="2400" b="1" i="0">
                  <a:solidFill>
                    <a:schemeClr val="accent2"/>
                  </a:solidFill>
                </a:rPr>
                <a:t>&lt;0</a:t>
              </a:r>
            </a:p>
          </p:txBody>
        </p:sp>
        <p:sp>
          <p:nvSpPr>
            <p:cNvPr id="708630" name="Text Box 22"/>
            <p:cNvSpPr txBox="1">
              <a:spLocks noChangeArrowheads="1"/>
            </p:cNvSpPr>
            <p:nvPr/>
          </p:nvSpPr>
          <p:spPr bwMode="auto">
            <a:xfrm>
              <a:off x="1474" y="709"/>
              <a:ext cx="26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b="1" i="0">
                  <a:solidFill>
                    <a:srgbClr val="FF33CC"/>
                  </a:solidFill>
                </a:rPr>
                <a:t>e</a:t>
              </a:r>
              <a:r>
                <a:rPr lang="fr-FR" b="1" i="0" baseline="30000">
                  <a:solidFill>
                    <a:srgbClr val="FF33CC"/>
                  </a:solidFill>
                </a:rPr>
                <a:t>-</a:t>
              </a:r>
            </a:p>
          </p:txBody>
        </p:sp>
        <p:sp>
          <p:nvSpPr>
            <p:cNvPr id="708633" name="Text Box 25"/>
            <p:cNvSpPr txBox="1">
              <a:spLocks noChangeArrowheads="1"/>
            </p:cNvSpPr>
            <p:nvPr/>
          </p:nvSpPr>
          <p:spPr bwMode="auto">
            <a:xfrm>
              <a:off x="930" y="709"/>
              <a:ext cx="26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b="1" i="0">
                  <a:solidFill>
                    <a:srgbClr val="FF33CC"/>
                  </a:solidFill>
                </a:rPr>
                <a:t>e</a:t>
              </a:r>
              <a:r>
                <a:rPr lang="fr-FR" b="1" i="0" baseline="30000">
                  <a:solidFill>
                    <a:srgbClr val="FF33CC"/>
                  </a:solidFill>
                </a:rPr>
                <a:t>-</a:t>
              </a:r>
            </a:p>
          </p:txBody>
        </p:sp>
        <p:sp>
          <p:nvSpPr>
            <p:cNvPr id="708635" name="Text Box 27"/>
            <p:cNvSpPr txBox="1">
              <a:spLocks noChangeArrowheads="1"/>
            </p:cNvSpPr>
            <p:nvPr/>
          </p:nvSpPr>
          <p:spPr bwMode="auto">
            <a:xfrm>
              <a:off x="1020" y="2614"/>
              <a:ext cx="241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b="1" i="0">
                  <a:solidFill>
                    <a:srgbClr val="FFFF00"/>
                  </a:solidFill>
                </a:rPr>
                <a:t>p</a:t>
              </a:r>
            </a:p>
          </p:txBody>
        </p:sp>
        <p:sp>
          <p:nvSpPr>
            <p:cNvPr id="708636" name="Text Box 28"/>
            <p:cNvSpPr txBox="1">
              <a:spLocks noChangeArrowheads="1"/>
            </p:cNvSpPr>
            <p:nvPr/>
          </p:nvSpPr>
          <p:spPr bwMode="auto">
            <a:xfrm>
              <a:off x="1429" y="2614"/>
              <a:ext cx="241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b="1" i="0">
                  <a:solidFill>
                    <a:srgbClr val="FFFF00"/>
                  </a:solidFill>
                </a:rPr>
                <a:t>p</a:t>
              </a:r>
            </a:p>
          </p:txBody>
        </p:sp>
      </p:grp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5364163" y="2565400"/>
            <a:ext cx="3527425" cy="1958975"/>
            <a:chOff x="2971" y="709"/>
            <a:chExt cx="2222" cy="1234"/>
          </a:xfrm>
        </p:grpSpPr>
        <p:pic>
          <p:nvPicPr>
            <p:cNvPr id="708627" name="Picture 1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971" y="754"/>
              <a:ext cx="2222" cy="1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08620" name="Rectangle 12"/>
            <p:cNvSpPr>
              <a:spLocks noChangeArrowheads="1"/>
            </p:cNvSpPr>
            <p:nvPr/>
          </p:nvSpPr>
          <p:spPr bwMode="auto">
            <a:xfrm>
              <a:off x="3651" y="890"/>
              <a:ext cx="480" cy="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  <a:spcBef>
                  <a:spcPct val="20000"/>
                </a:spcBef>
              </a:pPr>
              <a:r>
                <a:rPr lang="en-GB" sz="2400" i="0">
                  <a:solidFill>
                    <a:schemeClr val="accent2"/>
                  </a:solidFill>
                </a:rPr>
                <a:t>q</a:t>
              </a:r>
              <a:r>
                <a:rPr lang="en-GB" sz="2400" i="0" baseline="30000">
                  <a:solidFill>
                    <a:schemeClr val="accent2"/>
                  </a:solidFill>
                </a:rPr>
                <a:t>2</a:t>
              </a:r>
              <a:r>
                <a:rPr lang="en-GB" sz="2400" i="0">
                  <a:solidFill>
                    <a:schemeClr val="accent2"/>
                  </a:solidFill>
                </a:rPr>
                <a:t>&gt;0</a:t>
              </a:r>
            </a:p>
          </p:txBody>
        </p:sp>
        <p:sp>
          <p:nvSpPr>
            <p:cNvPr id="708631" name="Text Box 23"/>
            <p:cNvSpPr txBox="1">
              <a:spLocks noChangeArrowheads="1"/>
            </p:cNvSpPr>
            <p:nvPr/>
          </p:nvSpPr>
          <p:spPr bwMode="auto">
            <a:xfrm>
              <a:off x="3198" y="1616"/>
              <a:ext cx="26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b="1" i="0">
                  <a:solidFill>
                    <a:srgbClr val="FF33CC"/>
                  </a:solidFill>
                </a:rPr>
                <a:t>e</a:t>
              </a:r>
              <a:r>
                <a:rPr lang="fr-FR" b="1" i="0" baseline="30000">
                  <a:solidFill>
                    <a:srgbClr val="FF33CC"/>
                  </a:solidFill>
                </a:rPr>
                <a:t>-</a:t>
              </a:r>
            </a:p>
          </p:txBody>
        </p:sp>
        <p:sp>
          <p:nvSpPr>
            <p:cNvPr id="708632" name="Text Box 24"/>
            <p:cNvSpPr txBox="1">
              <a:spLocks noChangeArrowheads="1"/>
            </p:cNvSpPr>
            <p:nvPr/>
          </p:nvSpPr>
          <p:spPr bwMode="auto">
            <a:xfrm>
              <a:off x="3198" y="709"/>
              <a:ext cx="30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b="1" i="0">
                  <a:solidFill>
                    <a:srgbClr val="FF33CC"/>
                  </a:solidFill>
                </a:rPr>
                <a:t>e</a:t>
              </a:r>
              <a:r>
                <a:rPr lang="fr-FR" b="1" i="0" baseline="30000">
                  <a:solidFill>
                    <a:srgbClr val="FF33CC"/>
                  </a:solidFill>
                </a:rPr>
                <a:t>+</a:t>
              </a:r>
            </a:p>
          </p:txBody>
        </p:sp>
        <p:sp>
          <p:nvSpPr>
            <p:cNvPr id="708634" name="Text Box 26"/>
            <p:cNvSpPr txBox="1">
              <a:spLocks noChangeArrowheads="1"/>
            </p:cNvSpPr>
            <p:nvPr/>
          </p:nvSpPr>
          <p:spPr bwMode="auto">
            <a:xfrm>
              <a:off x="4604" y="709"/>
              <a:ext cx="241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b="1" i="0">
                  <a:solidFill>
                    <a:srgbClr val="FFFF00"/>
                  </a:solidFill>
                </a:rPr>
                <a:t>p</a:t>
              </a:r>
            </a:p>
          </p:txBody>
        </p:sp>
        <p:sp>
          <p:nvSpPr>
            <p:cNvPr id="708638" name="Line 30"/>
            <p:cNvSpPr>
              <a:spLocks noChangeShapeType="1"/>
            </p:cNvSpPr>
            <p:nvPr/>
          </p:nvSpPr>
          <p:spPr bwMode="auto">
            <a:xfrm>
              <a:off x="4649" y="1661"/>
              <a:ext cx="136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708639" name="Text Box 31"/>
            <p:cNvSpPr txBox="1">
              <a:spLocks noChangeArrowheads="1"/>
            </p:cNvSpPr>
            <p:nvPr/>
          </p:nvSpPr>
          <p:spPr bwMode="auto">
            <a:xfrm>
              <a:off x="4604" y="1570"/>
              <a:ext cx="241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b="1" i="0">
                  <a:solidFill>
                    <a:srgbClr val="FFFF00"/>
                  </a:solidFill>
                </a:rPr>
                <a:t>p</a:t>
              </a:r>
            </a:p>
          </p:txBody>
        </p:sp>
      </p:grpSp>
      <p:sp>
        <p:nvSpPr>
          <p:cNvPr id="708643" name="Line 35"/>
          <p:cNvSpPr>
            <a:spLocks noChangeShapeType="1"/>
          </p:cNvSpPr>
          <p:nvPr/>
        </p:nvSpPr>
        <p:spPr bwMode="auto">
          <a:xfrm>
            <a:off x="755650" y="5516563"/>
            <a:ext cx="83883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08644" name="Line 36"/>
          <p:cNvSpPr>
            <a:spLocks noChangeShapeType="1"/>
          </p:cNvSpPr>
          <p:nvPr/>
        </p:nvSpPr>
        <p:spPr bwMode="auto">
          <a:xfrm flipV="1">
            <a:off x="4140200" y="908050"/>
            <a:ext cx="0" cy="4608513"/>
          </a:xfrm>
          <a:prstGeom prst="line">
            <a:avLst/>
          </a:prstGeom>
          <a:noFill/>
          <a:ln w="412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08652" name="Text Box 44"/>
          <p:cNvSpPr txBox="1">
            <a:spLocks noChangeArrowheads="1"/>
          </p:cNvSpPr>
          <p:nvPr/>
        </p:nvSpPr>
        <p:spPr bwMode="auto">
          <a:xfrm>
            <a:off x="8661400" y="5516563"/>
            <a:ext cx="4826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/>
              <a:t>q</a:t>
            </a:r>
            <a:r>
              <a:rPr lang="fr-FR" baseline="30000"/>
              <a:t>2</a:t>
            </a:r>
            <a:endParaRPr lang="fr-FR"/>
          </a:p>
        </p:txBody>
      </p:sp>
      <p:sp>
        <p:nvSpPr>
          <p:cNvPr id="708654" name="Rectangle 46"/>
          <p:cNvSpPr>
            <a:spLocks noChangeArrowheads="1"/>
          </p:cNvSpPr>
          <p:nvPr/>
        </p:nvSpPr>
        <p:spPr bwMode="auto">
          <a:xfrm>
            <a:off x="4140200" y="2133600"/>
            <a:ext cx="1152525" cy="3382963"/>
          </a:xfrm>
          <a:prstGeom prst="rect">
            <a:avLst/>
          </a:prstGeom>
          <a:gradFill rotWithShape="1">
            <a:gsLst>
              <a:gs pos="0">
                <a:srgbClr val="FFFF00">
                  <a:gamma/>
                  <a:shade val="46275"/>
                  <a:invGamma/>
                  <a:alpha val="89000"/>
                </a:srgbClr>
              </a:gs>
              <a:gs pos="50000">
                <a:srgbClr val="FFFF00">
                  <a:alpha val="89000"/>
                </a:srgbClr>
              </a:gs>
              <a:gs pos="100000">
                <a:srgbClr val="FFFF00">
                  <a:gamma/>
                  <a:shade val="46275"/>
                  <a:invGamma/>
                  <a:alpha val="8900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708655" name="Text Box 47"/>
          <p:cNvSpPr txBox="1">
            <a:spLocks noChangeArrowheads="1"/>
          </p:cNvSpPr>
          <p:nvPr/>
        </p:nvSpPr>
        <p:spPr bwMode="auto">
          <a:xfrm>
            <a:off x="4427538" y="5516563"/>
            <a:ext cx="15843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2400" b="1" i="0"/>
              <a:t>q</a:t>
            </a:r>
            <a:r>
              <a:rPr lang="fr-FR" sz="2400" b="1" i="0" baseline="30000"/>
              <a:t>2</a:t>
            </a:r>
            <a:r>
              <a:rPr lang="fr-FR" sz="2400" b="1" i="0"/>
              <a:t>=4m</a:t>
            </a:r>
            <a:r>
              <a:rPr lang="fr-FR" sz="2400" b="1" i="0" baseline="-25000"/>
              <a:t>p</a:t>
            </a:r>
            <a:r>
              <a:rPr lang="fr-FR" sz="2400" b="1" i="0" baseline="30000"/>
              <a:t>2</a:t>
            </a:r>
            <a:r>
              <a:rPr lang="fr-FR"/>
              <a:t> </a:t>
            </a:r>
          </a:p>
        </p:txBody>
      </p:sp>
      <p:sp>
        <p:nvSpPr>
          <p:cNvPr id="708656" name="Line 48"/>
          <p:cNvSpPr>
            <a:spLocks noChangeShapeType="1"/>
          </p:cNvSpPr>
          <p:nvPr/>
        </p:nvSpPr>
        <p:spPr bwMode="auto">
          <a:xfrm>
            <a:off x="5292725" y="5445125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08657" name="Rectangle 49"/>
          <p:cNvSpPr>
            <a:spLocks noChangeArrowheads="1"/>
          </p:cNvSpPr>
          <p:nvPr/>
        </p:nvSpPr>
        <p:spPr bwMode="auto">
          <a:xfrm>
            <a:off x="5292725" y="4652963"/>
            <a:ext cx="3455988" cy="792162"/>
          </a:xfrm>
          <a:prstGeom prst="rect">
            <a:avLst/>
          </a:prstGeom>
          <a:gradFill rotWithShape="1">
            <a:gsLst>
              <a:gs pos="0">
                <a:srgbClr val="996600">
                  <a:gamma/>
                  <a:shade val="46275"/>
                  <a:invGamma/>
                </a:srgbClr>
              </a:gs>
              <a:gs pos="50000">
                <a:srgbClr val="996600"/>
              </a:gs>
              <a:gs pos="100000">
                <a:srgbClr val="9966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9966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>
                <a:solidFill>
                  <a:schemeClr val="bg1"/>
                </a:solidFill>
              </a:rPr>
              <a:t>FFs are complex</a:t>
            </a:r>
          </a:p>
        </p:txBody>
      </p:sp>
      <p:sp>
        <p:nvSpPr>
          <p:cNvPr id="708658" name="Rectangle 50"/>
          <p:cNvSpPr>
            <a:spLocks noChangeArrowheads="1"/>
          </p:cNvSpPr>
          <p:nvPr/>
        </p:nvSpPr>
        <p:spPr bwMode="auto">
          <a:xfrm>
            <a:off x="1116013" y="4652963"/>
            <a:ext cx="3024187" cy="792162"/>
          </a:xfrm>
          <a:prstGeom prst="rect">
            <a:avLst/>
          </a:prstGeom>
          <a:gradFill rotWithShape="1">
            <a:gsLst>
              <a:gs pos="0">
                <a:srgbClr val="FF3300">
                  <a:gamma/>
                  <a:shade val="46275"/>
                  <a:invGamma/>
                </a:srgbClr>
              </a:gs>
              <a:gs pos="50000">
                <a:srgbClr val="FF3300"/>
              </a:gs>
              <a:gs pos="100000">
                <a:srgbClr val="FF33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>
                <a:solidFill>
                  <a:schemeClr val="bg1"/>
                </a:solidFill>
              </a:rPr>
              <a:t>FFs are real</a:t>
            </a:r>
          </a:p>
        </p:txBody>
      </p:sp>
      <p:sp>
        <p:nvSpPr>
          <p:cNvPr id="708659" name="Text Box 51"/>
          <p:cNvSpPr txBox="1">
            <a:spLocks noChangeArrowheads="1"/>
          </p:cNvSpPr>
          <p:nvPr/>
        </p:nvSpPr>
        <p:spPr bwMode="auto">
          <a:xfrm rot="-5400000">
            <a:off x="2992437" y="3794126"/>
            <a:ext cx="28178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/>
              <a:t>Unphysical region</a:t>
            </a:r>
            <a:endParaRPr lang="fr-FR" baseline="30000"/>
          </a:p>
        </p:txBody>
      </p:sp>
      <p:sp>
        <p:nvSpPr>
          <p:cNvPr id="708660" name="Text Box 52"/>
          <p:cNvSpPr txBox="1">
            <a:spLocks noChangeArrowheads="1"/>
          </p:cNvSpPr>
          <p:nvPr/>
        </p:nvSpPr>
        <p:spPr bwMode="auto">
          <a:xfrm>
            <a:off x="4500563" y="5949950"/>
            <a:ext cx="12747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2000" b="1" i="0"/>
              <a:t>GE=GM</a:t>
            </a:r>
            <a:endParaRPr lang="fr-FR" sz="2000" b="1" i="0" baseline="30000"/>
          </a:p>
        </p:txBody>
      </p:sp>
      <p:sp>
        <p:nvSpPr>
          <p:cNvPr id="708663" name="Rectangle 55"/>
          <p:cNvSpPr>
            <a:spLocks noChangeArrowheads="1"/>
          </p:cNvSpPr>
          <p:nvPr/>
        </p:nvSpPr>
        <p:spPr bwMode="auto">
          <a:xfrm>
            <a:off x="1258888" y="549275"/>
            <a:ext cx="1682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i="0">
                <a:solidFill>
                  <a:srgbClr val="3333FF"/>
                </a:solidFill>
              </a:rPr>
              <a:t>Space-like</a:t>
            </a:r>
            <a:endParaRPr lang="fr-FR" i="0">
              <a:solidFill>
                <a:srgbClr val="3333FF"/>
              </a:solidFill>
            </a:endParaRPr>
          </a:p>
        </p:txBody>
      </p:sp>
      <p:sp>
        <p:nvSpPr>
          <p:cNvPr id="708664" name="Rectangle 56"/>
          <p:cNvSpPr>
            <a:spLocks noChangeArrowheads="1"/>
          </p:cNvSpPr>
          <p:nvPr/>
        </p:nvSpPr>
        <p:spPr bwMode="auto">
          <a:xfrm>
            <a:off x="6156325" y="2133600"/>
            <a:ext cx="15843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i="0">
                <a:solidFill>
                  <a:srgbClr val="3333FF"/>
                </a:solidFill>
              </a:rPr>
              <a:t>Time-like</a:t>
            </a:r>
            <a:endParaRPr lang="fr-FR" i="0">
              <a:solidFill>
                <a:srgbClr val="3333FF"/>
              </a:solidFill>
            </a:endParaRPr>
          </a:p>
        </p:txBody>
      </p:sp>
      <p:sp>
        <p:nvSpPr>
          <p:cNvPr id="708665" name="Text Box 57"/>
          <p:cNvSpPr txBox="1">
            <a:spLocks noChangeArrowheads="1"/>
          </p:cNvSpPr>
          <p:nvPr/>
        </p:nvSpPr>
        <p:spPr bwMode="auto">
          <a:xfrm>
            <a:off x="2843213" y="2420938"/>
            <a:ext cx="1117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 b="1" i="0"/>
              <a:t>GE(0)=1</a:t>
            </a:r>
            <a:endParaRPr lang="fr-FR" sz="2000" b="1" i="0" baseline="30000"/>
          </a:p>
        </p:txBody>
      </p:sp>
      <p:sp>
        <p:nvSpPr>
          <p:cNvPr id="708666" name="Text Box 58"/>
          <p:cNvSpPr txBox="1">
            <a:spLocks noChangeArrowheads="1"/>
          </p:cNvSpPr>
          <p:nvPr/>
        </p:nvSpPr>
        <p:spPr bwMode="auto">
          <a:xfrm>
            <a:off x="2771775" y="2708275"/>
            <a:ext cx="15113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2000" b="1" i="0"/>
              <a:t>GM(0)=</a:t>
            </a:r>
            <a:r>
              <a:rPr lang="fr-FR" b="1" i="0">
                <a:latin typeface="Symbol" pitchFamily="18" charset="2"/>
              </a:rPr>
              <a:t>m</a:t>
            </a:r>
            <a:r>
              <a:rPr lang="fr-FR" sz="2000" b="1" i="0" baseline="-25000"/>
              <a:t>p</a:t>
            </a:r>
          </a:p>
        </p:txBody>
      </p:sp>
      <p:sp>
        <p:nvSpPr>
          <p:cNvPr id="708667" name="Text Box 59"/>
          <p:cNvSpPr txBox="1">
            <a:spLocks noChangeArrowheads="1"/>
          </p:cNvSpPr>
          <p:nvPr/>
        </p:nvSpPr>
        <p:spPr bwMode="auto">
          <a:xfrm>
            <a:off x="5292725" y="692150"/>
            <a:ext cx="3240088" cy="1563688"/>
          </a:xfrm>
          <a:prstGeom prst="rect">
            <a:avLst/>
          </a:prstGeom>
          <a:solidFill>
            <a:schemeClr val="tx1"/>
          </a:solidFill>
          <a:ln w="9525">
            <a:solidFill>
              <a:srgbClr val="33CC33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3200">
                <a:solidFill>
                  <a:srgbClr val="66FF66"/>
                </a:solidFill>
              </a:rPr>
              <a:t>Asymptotics</a:t>
            </a:r>
          </a:p>
          <a:p>
            <a:r>
              <a:rPr lang="fr-FR" sz="3200">
                <a:solidFill>
                  <a:srgbClr val="66FF66"/>
                </a:solidFill>
              </a:rPr>
              <a:t>	- QCD</a:t>
            </a:r>
          </a:p>
          <a:p>
            <a:r>
              <a:rPr lang="fr-FR" sz="3200">
                <a:solidFill>
                  <a:srgbClr val="66FF66"/>
                </a:solidFill>
              </a:rPr>
              <a:t>	- analyticity</a:t>
            </a:r>
          </a:p>
        </p:txBody>
      </p:sp>
      <p:sp>
        <p:nvSpPr>
          <p:cNvPr id="708669" name="Rectangle 61"/>
          <p:cNvSpPr>
            <a:spLocks noChangeArrowheads="1"/>
          </p:cNvSpPr>
          <p:nvPr/>
        </p:nvSpPr>
        <p:spPr bwMode="auto">
          <a:xfrm>
            <a:off x="6300788" y="5734050"/>
            <a:ext cx="2111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>
                <a:cs typeface="Times New Roman" pitchFamily="18" charset="0"/>
              </a:rPr>
              <a:t>p+p ↔ e</a:t>
            </a:r>
            <a:r>
              <a:rPr lang="en-GB" baseline="30000">
                <a:cs typeface="Times New Roman" pitchFamily="18" charset="0"/>
              </a:rPr>
              <a:t>+</a:t>
            </a:r>
            <a:r>
              <a:rPr lang="en-GB">
                <a:cs typeface="Times New Roman" pitchFamily="18" charset="0"/>
              </a:rPr>
              <a:t>+e</a:t>
            </a:r>
            <a:r>
              <a:rPr lang="en-GB" baseline="30000">
                <a:cs typeface="Times New Roman" pitchFamily="18" charset="0"/>
              </a:rPr>
              <a:t>-</a:t>
            </a:r>
            <a:endParaRPr lang="fr-FR" baseline="30000"/>
          </a:p>
        </p:txBody>
      </p:sp>
      <p:sp>
        <p:nvSpPr>
          <p:cNvPr id="708670" name="Rectangle 62"/>
          <p:cNvSpPr>
            <a:spLocks noChangeArrowheads="1"/>
          </p:cNvSpPr>
          <p:nvPr/>
        </p:nvSpPr>
        <p:spPr bwMode="auto">
          <a:xfrm>
            <a:off x="1476375" y="5727700"/>
            <a:ext cx="18621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>
                <a:cs typeface="Times New Roman" pitchFamily="18" charset="0"/>
              </a:rPr>
              <a:t>e+p </a:t>
            </a:r>
            <a:r>
              <a:rPr lang="en-GB" i="0">
                <a:cs typeface="Times New Roman" pitchFamily="18" charset="0"/>
                <a:sym typeface="Symbol" pitchFamily="18" charset="2"/>
              </a:rPr>
              <a:t> </a:t>
            </a:r>
            <a:r>
              <a:rPr lang="en-GB">
                <a:cs typeface="Times New Roman" pitchFamily="18" charset="0"/>
              </a:rPr>
              <a:t>e+p</a:t>
            </a:r>
            <a:endParaRPr lang="fr-FR"/>
          </a:p>
        </p:txBody>
      </p:sp>
      <p:sp>
        <p:nvSpPr>
          <p:cNvPr id="708671" name="Line 63"/>
          <p:cNvSpPr>
            <a:spLocks noChangeShapeType="1"/>
          </p:cNvSpPr>
          <p:nvPr/>
        </p:nvSpPr>
        <p:spPr bwMode="auto">
          <a:xfrm>
            <a:off x="6804025" y="587692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08672" name="Rectangle 64"/>
          <p:cNvSpPr>
            <a:spLocks noChangeArrowheads="1"/>
          </p:cNvSpPr>
          <p:nvPr/>
        </p:nvSpPr>
        <p:spPr bwMode="auto">
          <a:xfrm rot="-5400000">
            <a:off x="3171026" y="3439820"/>
            <a:ext cx="332106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dirty="0" err="1">
                <a:cs typeface="Times New Roman" pitchFamily="18" charset="0"/>
              </a:rPr>
              <a:t>p+p</a:t>
            </a:r>
            <a:r>
              <a:rPr lang="en-GB" dirty="0">
                <a:cs typeface="Times New Roman" pitchFamily="18" charset="0"/>
              </a:rPr>
              <a:t> ↔ e</a:t>
            </a:r>
            <a:r>
              <a:rPr lang="en-GB" baseline="30000" dirty="0">
                <a:cs typeface="Times New Roman" pitchFamily="18" charset="0"/>
              </a:rPr>
              <a:t>+</a:t>
            </a:r>
            <a:r>
              <a:rPr lang="en-GB" dirty="0">
                <a:cs typeface="Times New Roman" pitchFamily="18" charset="0"/>
              </a:rPr>
              <a:t>+</a:t>
            </a:r>
            <a:r>
              <a:rPr lang="en-GB" b="1" dirty="0">
                <a:cs typeface="Times New Roman" pitchFamily="18" charset="0"/>
              </a:rPr>
              <a:t>e</a:t>
            </a:r>
            <a:r>
              <a:rPr lang="en-GB" b="1" baseline="30000" dirty="0">
                <a:cs typeface="Times New Roman" pitchFamily="18" charset="0"/>
              </a:rPr>
              <a:t>-</a:t>
            </a:r>
            <a:r>
              <a:rPr lang="en-GB" baseline="30000" dirty="0">
                <a:cs typeface="Times New Roman" pitchFamily="18" charset="0"/>
              </a:rPr>
              <a:t> </a:t>
            </a:r>
            <a:r>
              <a:rPr lang="en-GB" dirty="0">
                <a:cs typeface="Times New Roman" pitchFamily="18" charset="0"/>
              </a:rPr>
              <a:t>+</a:t>
            </a:r>
            <a:r>
              <a:rPr lang="en-GB" dirty="0">
                <a:latin typeface="Symbol" pitchFamily="18" charset="2"/>
                <a:cs typeface="Times New Roman" pitchFamily="18" charset="0"/>
              </a:rPr>
              <a:t>p</a:t>
            </a:r>
            <a:endParaRPr lang="fr-FR" dirty="0">
              <a:latin typeface="Symbol" pitchFamily="18" charset="2"/>
            </a:endParaRPr>
          </a:p>
        </p:txBody>
      </p:sp>
      <p:sp>
        <p:nvSpPr>
          <p:cNvPr id="708673" name="Line 65"/>
          <p:cNvSpPr>
            <a:spLocks noChangeShapeType="1"/>
          </p:cNvSpPr>
          <p:nvPr/>
        </p:nvSpPr>
        <p:spPr bwMode="auto">
          <a:xfrm>
            <a:off x="4716463" y="4581525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708674" name="Rectangle 66"/>
          <p:cNvSpPr>
            <a:spLocks noChangeArrowheads="1"/>
          </p:cNvSpPr>
          <p:nvPr/>
        </p:nvSpPr>
        <p:spPr bwMode="auto">
          <a:xfrm>
            <a:off x="2916238" y="2276475"/>
            <a:ext cx="1223962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4" name="Espace réservé du pied de page 4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8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8654" grpId="0" animBg="1"/>
      <p:bldP spid="708655" grpId="0"/>
      <p:bldP spid="708657" grpId="0" animBg="1"/>
      <p:bldP spid="708659" grpId="0"/>
      <p:bldP spid="708660" grpId="0"/>
      <p:bldP spid="708664" grpId="0"/>
      <p:bldP spid="708667" grpId="0" animBg="1"/>
      <p:bldP spid="708669" grpId="0"/>
      <p:bldP spid="708671" grpId="0" animBg="1"/>
      <p:bldP spid="708672" grpId="0"/>
      <p:bldP spid="70867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 smtClean="0"/>
              <a:t>PHIPSI, 16-X-2009</a:t>
            </a:r>
            <a:endParaRPr lang="fr-FR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28AF5-6C4C-4A1F-BAE5-762000C1A59C}" type="slidenum">
              <a:rPr lang="fr-FR"/>
              <a:pPr/>
              <a:t>12</a:t>
            </a:fld>
            <a:endParaRPr lang="fr-FR"/>
          </a:p>
        </p:txBody>
      </p:sp>
      <p:sp>
        <p:nvSpPr>
          <p:cNvPr id="117248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57158" y="1"/>
            <a:ext cx="8507412" cy="571479"/>
          </a:xfrm>
        </p:spPr>
        <p:txBody>
          <a:bodyPr/>
          <a:lstStyle/>
          <a:p>
            <a:pPr algn="l"/>
            <a:r>
              <a:rPr lang="en-GB" sz="4000" b="1" i="1" dirty="0" smtClean="0">
                <a:solidFill>
                  <a:srgbClr val="0000FF"/>
                </a:solidFill>
                <a:latin typeface="Comic Sans MS" pitchFamily="66" charset="0"/>
              </a:rPr>
              <a:t> Form </a:t>
            </a:r>
            <a:r>
              <a:rPr lang="en-GB" sz="4000" b="1" i="1" dirty="0">
                <a:solidFill>
                  <a:srgbClr val="0000FF"/>
                </a:solidFill>
                <a:latin typeface="Comic Sans MS" pitchFamily="66" charset="0"/>
              </a:rPr>
              <a:t>Factors with </a:t>
            </a:r>
            <a:r>
              <a:rPr lang="en-GB" sz="3200" b="1" i="1" dirty="0">
                <a:solidFill>
                  <a:srgbClr val="0000FF"/>
                </a:solidFill>
              </a:rPr>
              <a:t>                                         </a:t>
            </a:r>
          </a:p>
        </p:txBody>
      </p:sp>
      <p:pic>
        <p:nvPicPr>
          <p:cNvPr id="1172483" name="Picture 3" descr="PandaLogo2_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0"/>
            <a:ext cx="2913063" cy="700087"/>
          </a:xfrm>
          <a:prstGeom prst="rect">
            <a:avLst/>
          </a:prstGeom>
          <a:noFill/>
        </p:spPr>
      </p:pic>
      <p:sp>
        <p:nvSpPr>
          <p:cNvPr id="1172484" name="Text Box 4"/>
          <p:cNvSpPr txBox="1">
            <a:spLocks noChangeArrowheads="1"/>
          </p:cNvSpPr>
          <p:nvPr/>
        </p:nvSpPr>
        <p:spPr bwMode="auto">
          <a:xfrm>
            <a:off x="6000760" y="928670"/>
            <a:ext cx="2781300" cy="6508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3600" dirty="0"/>
              <a:t>p+p      e</a:t>
            </a:r>
            <a:r>
              <a:rPr lang="fr-FR" sz="3600" baseline="30000" dirty="0"/>
              <a:t>+</a:t>
            </a:r>
            <a:r>
              <a:rPr lang="fr-FR" sz="3600" dirty="0"/>
              <a:t>+ e</a:t>
            </a:r>
            <a:r>
              <a:rPr lang="fr-FR" sz="3600" baseline="30000" dirty="0"/>
              <a:t>-</a:t>
            </a:r>
          </a:p>
        </p:txBody>
      </p:sp>
      <p:sp>
        <p:nvSpPr>
          <p:cNvPr id="1172485" name="Line 5"/>
          <p:cNvSpPr>
            <a:spLocks noChangeShapeType="1"/>
          </p:cNvSpPr>
          <p:nvPr/>
        </p:nvSpPr>
        <p:spPr bwMode="auto">
          <a:xfrm>
            <a:off x="7000892" y="128586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172486" name="Line 6"/>
          <p:cNvSpPr>
            <a:spLocks noChangeShapeType="1"/>
          </p:cNvSpPr>
          <p:nvPr/>
        </p:nvSpPr>
        <p:spPr bwMode="auto">
          <a:xfrm>
            <a:off x="6072198" y="1142984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172489" name="Rectangle 9"/>
          <p:cNvSpPr>
            <a:spLocks noChangeArrowheads="1"/>
          </p:cNvSpPr>
          <p:nvPr/>
        </p:nvSpPr>
        <p:spPr bwMode="auto">
          <a:xfrm>
            <a:off x="214282" y="3357562"/>
            <a:ext cx="8715436" cy="292387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/>
            <a:r>
              <a:rPr lang="fr-FR" dirty="0">
                <a:latin typeface="Comic Sans MS" pitchFamily="66" charset="0"/>
              </a:rPr>
              <a:t>1)  </a:t>
            </a:r>
            <a:r>
              <a:rPr lang="fr-FR" dirty="0" err="1">
                <a:latin typeface="Comic Sans MS" pitchFamily="66" charset="0"/>
              </a:rPr>
              <a:t>Knowledge</a:t>
            </a:r>
            <a:r>
              <a:rPr lang="fr-FR" dirty="0">
                <a:latin typeface="Comic Sans MS" pitchFamily="66" charset="0"/>
              </a:rPr>
              <a:t> of proton </a:t>
            </a:r>
            <a:r>
              <a:rPr lang="fr-FR" dirty="0" err="1">
                <a:latin typeface="Comic Sans MS" pitchFamily="66" charset="0"/>
              </a:rPr>
              <a:t>form</a:t>
            </a:r>
            <a:r>
              <a:rPr lang="fr-FR" dirty="0">
                <a:latin typeface="Comic Sans MS" pitchFamily="66" charset="0"/>
              </a:rPr>
              <a:t> </a:t>
            </a:r>
            <a:r>
              <a:rPr lang="fr-FR" dirty="0" err="1">
                <a:latin typeface="Comic Sans MS" pitchFamily="66" charset="0"/>
              </a:rPr>
              <a:t>factors</a:t>
            </a:r>
            <a:r>
              <a:rPr lang="fr-FR" dirty="0">
                <a:latin typeface="Comic Sans MS" pitchFamily="66" charset="0"/>
              </a:rPr>
              <a:t> up to large q</a:t>
            </a:r>
            <a:r>
              <a:rPr lang="fr-FR" baseline="30000" dirty="0">
                <a:latin typeface="Comic Sans MS" pitchFamily="66" charset="0"/>
              </a:rPr>
              <a:t>2</a:t>
            </a:r>
          </a:p>
          <a:p>
            <a:pPr lvl="1"/>
            <a:r>
              <a:rPr lang="fr-FR" dirty="0">
                <a:latin typeface="Comic Sans MS" pitchFamily="66" charset="0"/>
              </a:rPr>
              <a:t>2) Transition to QCD: </a:t>
            </a:r>
            <a:r>
              <a:rPr lang="fr-FR" dirty="0" err="1">
                <a:latin typeface="Comic Sans MS" pitchFamily="66" charset="0"/>
              </a:rPr>
              <a:t>Asymptotics</a:t>
            </a:r>
            <a:endParaRPr lang="fr-FR" dirty="0">
              <a:latin typeface="Comic Sans MS" pitchFamily="66" charset="0"/>
            </a:endParaRPr>
          </a:p>
          <a:p>
            <a:pPr lvl="1"/>
            <a:r>
              <a:rPr lang="fr-FR" dirty="0">
                <a:latin typeface="Comic Sans MS" pitchFamily="66" charset="0"/>
              </a:rPr>
              <a:t>3) </a:t>
            </a:r>
            <a:r>
              <a:rPr lang="fr-FR" dirty="0" err="1">
                <a:latin typeface="Comic Sans MS" pitchFamily="66" charset="0"/>
              </a:rPr>
              <a:t>Reaction</a:t>
            </a:r>
            <a:r>
              <a:rPr lang="fr-FR" dirty="0">
                <a:latin typeface="Comic Sans MS" pitchFamily="66" charset="0"/>
              </a:rPr>
              <a:t> </a:t>
            </a:r>
            <a:r>
              <a:rPr lang="fr-FR" dirty="0" err="1">
                <a:latin typeface="Comic Sans MS" pitchFamily="66" charset="0"/>
              </a:rPr>
              <a:t>mechanism</a:t>
            </a:r>
            <a:r>
              <a:rPr lang="fr-FR" dirty="0">
                <a:latin typeface="Comic Sans MS" pitchFamily="66" charset="0"/>
              </a:rPr>
              <a:t> (1 or 2 photon exchange)</a:t>
            </a:r>
          </a:p>
          <a:p>
            <a:pPr lvl="1"/>
            <a:endParaRPr lang="fr-FR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172491" name="Picture 26" descr="P7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7325" y="1643050"/>
            <a:ext cx="2606675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928662" y="1785926"/>
            <a:ext cx="535785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905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fr-FR" i="0" dirty="0" err="1" smtClean="0">
                <a:latin typeface="Comic Sans MS" pitchFamily="66" charset="0"/>
              </a:rPr>
              <a:t>What</a:t>
            </a:r>
            <a:r>
              <a:rPr lang="fr-FR" i="0" dirty="0" smtClean="0">
                <a:latin typeface="Comic Sans MS" pitchFamily="66" charset="0"/>
              </a:rPr>
              <a:t> PANDA </a:t>
            </a:r>
            <a:r>
              <a:rPr lang="fr-FR" i="0" dirty="0" err="1" smtClean="0">
                <a:latin typeface="Comic Sans MS" pitchFamily="66" charset="0"/>
              </a:rPr>
              <a:t>will</a:t>
            </a:r>
            <a:r>
              <a:rPr lang="fr-FR" i="0" dirty="0" smtClean="0">
                <a:latin typeface="Comic Sans MS" pitchFamily="66" charset="0"/>
              </a:rPr>
              <a:t> </a:t>
            </a:r>
            <a:r>
              <a:rPr lang="fr-FR" i="0" dirty="0" err="1" smtClean="0">
                <a:latin typeface="Comic Sans MS" pitchFamily="66" charset="0"/>
              </a:rPr>
              <a:t>bring</a:t>
            </a:r>
            <a:r>
              <a:rPr lang="fr-FR" i="0" dirty="0" smtClean="0">
                <a:latin typeface="Comic Sans MS" pitchFamily="66" charset="0"/>
              </a:rPr>
              <a:t>:</a:t>
            </a:r>
            <a:endParaRPr lang="fr-FR" i="0" dirty="0">
              <a:latin typeface="Comic Sans MS" pitchFamily="66" charset="0"/>
            </a:endParaRPr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 smtClean="0"/>
              <a:t>PHIPSI, 16-X-2009</a:t>
            </a:r>
            <a:endParaRPr lang="fr-FR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28AF5-6C4C-4A1F-BAE5-762000C1A59C}" type="slidenum">
              <a:rPr lang="fr-FR"/>
              <a:pPr/>
              <a:t>13</a:t>
            </a:fld>
            <a:endParaRPr lang="fr-FR"/>
          </a:p>
        </p:txBody>
      </p:sp>
      <p:sp>
        <p:nvSpPr>
          <p:cNvPr id="117248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57158" y="1"/>
            <a:ext cx="8507412" cy="571479"/>
          </a:xfrm>
        </p:spPr>
        <p:txBody>
          <a:bodyPr/>
          <a:lstStyle/>
          <a:p>
            <a:pPr algn="l"/>
            <a:r>
              <a:rPr lang="en-GB" sz="4000" b="1" i="1" dirty="0" smtClean="0">
                <a:solidFill>
                  <a:srgbClr val="0000FF"/>
                </a:solidFill>
                <a:latin typeface="Comic Sans MS" pitchFamily="66" charset="0"/>
              </a:rPr>
              <a:t> Form </a:t>
            </a:r>
            <a:r>
              <a:rPr lang="en-GB" sz="4000" b="1" i="1" dirty="0">
                <a:solidFill>
                  <a:srgbClr val="0000FF"/>
                </a:solidFill>
                <a:latin typeface="Comic Sans MS" pitchFamily="66" charset="0"/>
              </a:rPr>
              <a:t>Factors with </a:t>
            </a:r>
            <a:r>
              <a:rPr lang="en-GB" sz="3200" b="1" i="1" dirty="0">
                <a:solidFill>
                  <a:srgbClr val="0000FF"/>
                </a:solidFill>
              </a:rPr>
              <a:t>                                         </a:t>
            </a:r>
          </a:p>
        </p:txBody>
      </p:sp>
      <p:pic>
        <p:nvPicPr>
          <p:cNvPr id="1172483" name="Picture 3" descr="PandaLogo2_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0"/>
            <a:ext cx="2913063" cy="700087"/>
          </a:xfrm>
          <a:prstGeom prst="rect">
            <a:avLst/>
          </a:prstGeom>
          <a:noFill/>
        </p:spPr>
      </p:pic>
      <p:sp>
        <p:nvSpPr>
          <p:cNvPr id="1172484" name="Text Box 4"/>
          <p:cNvSpPr txBox="1">
            <a:spLocks noChangeArrowheads="1"/>
          </p:cNvSpPr>
          <p:nvPr/>
        </p:nvSpPr>
        <p:spPr bwMode="auto">
          <a:xfrm>
            <a:off x="6000760" y="928670"/>
            <a:ext cx="2781300" cy="6508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3600" dirty="0"/>
              <a:t>p+p      e</a:t>
            </a:r>
            <a:r>
              <a:rPr lang="fr-FR" sz="3600" baseline="30000" dirty="0"/>
              <a:t>+</a:t>
            </a:r>
            <a:r>
              <a:rPr lang="fr-FR" sz="3600" dirty="0"/>
              <a:t>+ e</a:t>
            </a:r>
            <a:r>
              <a:rPr lang="fr-FR" sz="3600" baseline="30000" dirty="0"/>
              <a:t>-</a:t>
            </a:r>
          </a:p>
        </p:txBody>
      </p:sp>
      <p:sp>
        <p:nvSpPr>
          <p:cNvPr id="1172485" name="Line 5"/>
          <p:cNvSpPr>
            <a:spLocks noChangeShapeType="1"/>
          </p:cNvSpPr>
          <p:nvPr/>
        </p:nvSpPr>
        <p:spPr bwMode="auto">
          <a:xfrm>
            <a:off x="7000892" y="128586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172486" name="Line 6"/>
          <p:cNvSpPr>
            <a:spLocks noChangeShapeType="1"/>
          </p:cNvSpPr>
          <p:nvPr/>
        </p:nvSpPr>
        <p:spPr bwMode="auto">
          <a:xfrm>
            <a:off x="6072198" y="1142984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172489" name="Rectangle 9"/>
          <p:cNvSpPr>
            <a:spLocks noChangeArrowheads="1"/>
          </p:cNvSpPr>
          <p:nvPr/>
        </p:nvSpPr>
        <p:spPr bwMode="auto">
          <a:xfrm>
            <a:off x="214282" y="3357562"/>
            <a:ext cx="8715436" cy="292387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/>
            <a:r>
              <a:rPr lang="fr-FR" dirty="0">
                <a:latin typeface="Comic Sans MS" pitchFamily="66" charset="0"/>
              </a:rPr>
              <a:t>1)  </a:t>
            </a:r>
            <a:r>
              <a:rPr lang="fr-FR" dirty="0" err="1">
                <a:latin typeface="Comic Sans MS" pitchFamily="66" charset="0"/>
              </a:rPr>
              <a:t>Knowledge</a:t>
            </a:r>
            <a:r>
              <a:rPr lang="fr-FR" dirty="0">
                <a:latin typeface="Comic Sans MS" pitchFamily="66" charset="0"/>
              </a:rPr>
              <a:t> of proton </a:t>
            </a:r>
            <a:r>
              <a:rPr lang="fr-FR" dirty="0" err="1">
                <a:latin typeface="Comic Sans MS" pitchFamily="66" charset="0"/>
              </a:rPr>
              <a:t>form</a:t>
            </a:r>
            <a:r>
              <a:rPr lang="fr-FR" dirty="0">
                <a:latin typeface="Comic Sans MS" pitchFamily="66" charset="0"/>
              </a:rPr>
              <a:t> </a:t>
            </a:r>
            <a:r>
              <a:rPr lang="fr-FR" dirty="0" err="1">
                <a:latin typeface="Comic Sans MS" pitchFamily="66" charset="0"/>
              </a:rPr>
              <a:t>factors</a:t>
            </a:r>
            <a:r>
              <a:rPr lang="fr-FR" dirty="0">
                <a:latin typeface="Comic Sans MS" pitchFamily="66" charset="0"/>
              </a:rPr>
              <a:t> up to large q</a:t>
            </a:r>
            <a:r>
              <a:rPr lang="fr-FR" baseline="30000" dirty="0">
                <a:latin typeface="Comic Sans MS" pitchFamily="66" charset="0"/>
              </a:rPr>
              <a:t>2</a:t>
            </a:r>
          </a:p>
          <a:p>
            <a:pPr lvl="1"/>
            <a:r>
              <a:rPr lang="fr-FR" dirty="0">
                <a:solidFill>
                  <a:schemeClr val="bg1">
                    <a:lumMod val="85000"/>
                  </a:schemeClr>
                </a:solidFill>
                <a:latin typeface="Comic Sans MS" pitchFamily="66" charset="0"/>
              </a:rPr>
              <a:t>2) Transition to QCD: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  <a:latin typeface="Comic Sans MS" pitchFamily="66" charset="0"/>
              </a:rPr>
              <a:t>Asymptotics</a:t>
            </a:r>
            <a:endParaRPr lang="fr-FR" dirty="0">
              <a:solidFill>
                <a:schemeClr val="bg1">
                  <a:lumMod val="85000"/>
                </a:schemeClr>
              </a:solidFill>
              <a:latin typeface="Comic Sans MS" pitchFamily="66" charset="0"/>
            </a:endParaRPr>
          </a:p>
          <a:p>
            <a:pPr lvl="1"/>
            <a:r>
              <a:rPr lang="fr-FR" dirty="0">
                <a:solidFill>
                  <a:schemeClr val="bg1">
                    <a:lumMod val="85000"/>
                  </a:schemeClr>
                </a:solidFill>
                <a:latin typeface="Comic Sans MS" pitchFamily="66" charset="0"/>
              </a:rPr>
              <a:t>3)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  <a:latin typeface="Comic Sans MS" pitchFamily="66" charset="0"/>
              </a:rPr>
              <a:t>Reaction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  <a:latin typeface="Comic Sans MS" pitchFamily="66" charset="0"/>
              </a:rPr>
              <a:t>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  <a:latin typeface="Comic Sans MS" pitchFamily="66" charset="0"/>
              </a:rPr>
              <a:t>mechanism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  <a:latin typeface="Comic Sans MS" pitchFamily="66" charset="0"/>
              </a:rPr>
              <a:t> (1 or 2 photon exchange)</a:t>
            </a:r>
          </a:p>
          <a:p>
            <a:pPr lvl="1"/>
            <a:endParaRPr lang="fr-FR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172491" name="Picture 26" descr="P7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7325" y="1643050"/>
            <a:ext cx="2606675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928662" y="1785926"/>
            <a:ext cx="535785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905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fr-FR" i="0" dirty="0" err="1" smtClean="0">
                <a:latin typeface="Comic Sans MS" pitchFamily="66" charset="0"/>
              </a:rPr>
              <a:t>What</a:t>
            </a:r>
            <a:r>
              <a:rPr lang="fr-FR" i="0" dirty="0" smtClean="0">
                <a:latin typeface="Comic Sans MS" pitchFamily="66" charset="0"/>
              </a:rPr>
              <a:t> PANDA </a:t>
            </a:r>
            <a:r>
              <a:rPr lang="fr-FR" i="0" dirty="0" err="1" smtClean="0">
                <a:latin typeface="Comic Sans MS" pitchFamily="66" charset="0"/>
              </a:rPr>
              <a:t>will</a:t>
            </a:r>
            <a:r>
              <a:rPr lang="fr-FR" i="0" dirty="0" smtClean="0">
                <a:latin typeface="Comic Sans MS" pitchFamily="66" charset="0"/>
              </a:rPr>
              <a:t> </a:t>
            </a:r>
            <a:r>
              <a:rPr lang="fr-FR" i="0" dirty="0" err="1" smtClean="0">
                <a:latin typeface="Comic Sans MS" pitchFamily="66" charset="0"/>
              </a:rPr>
              <a:t>bring</a:t>
            </a:r>
            <a:r>
              <a:rPr lang="fr-FR" i="0" dirty="0" smtClean="0">
                <a:latin typeface="Comic Sans MS" pitchFamily="66" charset="0"/>
              </a:rPr>
              <a:t>:</a:t>
            </a:r>
            <a:endParaRPr lang="fr-FR" i="0" dirty="0">
              <a:latin typeface="Comic Sans MS" pitchFamily="66" charset="0"/>
            </a:endParaRPr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 smtClean="0"/>
              <a:t>PHIPSI, 16-X-2009</a:t>
            </a:r>
            <a:endParaRPr lang="fr-FR"/>
          </a:p>
        </p:txBody>
      </p:sp>
      <p:sp>
        <p:nvSpPr>
          <p:cNvPr id="17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63A45-5A68-4AD4-8A44-E4542DCE8B7B}" type="slidenum">
              <a:rPr lang="fr-FR"/>
              <a:pPr/>
              <a:t>14</a:t>
            </a:fld>
            <a:endParaRPr lang="fr-FR"/>
          </a:p>
        </p:txBody>
      </p:sp>
      <p:graphicFrame>
        <p:nvGraphicFramePr>
          <p:cNvPr id="1198082" name="Object 2"/>
          <p:cNvGraphicFramePr>
            <a:graphicFrameLocks noChangeAspect="1"/>
          </p:cNvGraphicFramePr>
          <p:nvPr>
            <p:ph sz="quarter" idx="3"/>
          </p:nvPr>
        </p:nvGraphicFramePr>
        <p:xfrm>
          <a:off x="611188" y="5084763"/>
          <a:ext cx="5543550" cy="1109662"/>
        </p:xfrm>
        <a:graphic>
          <a:graphicData uri="http://schemas.openxmlformats.org/presentationml/2006/ole">
            <p:oleObj spid="_x0000_s93186" name="Bitmap Image" r:id="rId4" imgW="5133333" imgH="1028844" progId="PBrush">
              <p:embed/>
            </p:oleObj>
          </a:graphicData>
        </a:graphic>
      </p:graphicFrame>
      <p:sp>
        <p:nvSpPr>
          <p:cNvPr id="1198083" name="Rectangle 3"/>
          <p:cNvSpPr>
            <a:spLocks noChangeArrowheads="1"/>
          </p:cNvSpPr>
          <p:nvPr/>
        </p:nvSpPr>
        <p:spPr bwMode="auto">
          <a:xfrm>
            <a:off x="684213" y="4149725"/>
            <a:ext cx="5400675" cy="172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1" hangingPunct="1"/>
            <a:endParaRPr lang="fr-FR" sz="2000" i="0">
              <a:solidFill>
                <a:srgbClr val="FF0000"/>
              </a:solidFill>
            </a:endParaRPr>
          </a:p>
        </p:txBody>
      </p:sp>
      <p:graphicFrame>
        <p:nvGraphicFramePr>
          <p:cNvPr id="1198084" name="Object 4"/>
          <p:cNvGraphicFramePr>
            <a:graphicFrameLocks noChangeAspect="1"/>
          </p:cNvGraphicFramePr>
          <p:nvPr>
            <p:ph sz="quarter" idx="2"/>
          </p:nvPr>
        </p:nvGraphicFramePr>
        <p:xfrm>
          <a:off x="5867400" y="692150"/>
          <a:ext cx="3276600" cy="2908300"/>
        </p:xfrm>
        <a:graphic>
          <a:graphicData uri="http://schemas.openxmlformats.org/presentationml/2006/ole">
            <p:oleObj spid="_x0000_s93187" name="Bitmap Image" r:id="rId5" imgW="3296110" imgH="2924583" progId="PBrush">
              <p:embed/>
            </p:oleObj>
          </a:graphicData>
        </a:graphic>
      </p:graphicFrame>
      <p:sp>
        <p:nvSpPr>
          <p:cNvPr id="1198085" name="Rectangle 5"/>
          <p:cNvSpPr>
            <a:spLocks noGrp="1" noChangeArrowheads="1"/>
          </p:cNvSpPr>
          <p:nvPr>
            <p:ph type="title"/>
          </p:nvPr>
        </p:nvSpPr>
        <p:spPr>
          <a:xfrm>
            <a:off x="971550" y="188913"/>
            <a:ext cx="7777163" cy="176212"/>
          </a:xfrm>
        </p:spPr>
        <p:txBody>
          <a:bodyPr/>
          <a:lstStyle/>
          <a:p>
            <a:r>
              <a:rPr lang="en-GB" sz="32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Crossing Symmetry</a:t>
            </a:r>
            <a:endParaRPr lang="en-GB" sz="4000" i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1198086" name="Object 6"/>
          <p:cNvGraphicFramePr>
            <a:graphicFrameLocks noChangeAspect="1"/>
          </p:cNvGraphicFramePr>
          <p:nvPr>
            <p:ph sz="half" idx="1"/>
          </p:nvPr>
        </p:nvGraphicFramePr>
        <p:xfrm>
          <a:off x="6084888" y="3357563"/>
          <a:ext cx="2832100" cy="2879725"/>
        </p:xfrm>
        <a:graphic>
          <a:graphicData uri="http://schemas.openxmlformats.org/presentationml/2006/ole">
            <p:oleObj spid="_x0000_s93188" name="Bitmap Image" r:id="rId6" imgW="2819794" imgH="2866667" progId="PBrush">
              <p:embed/>
            </p:oleObj>
          </a:graphicData>
        </a:graphic>
      </p:graphicFrame>
      <p:sp>
        <p:nvSpPr>
          <p:cNvPr id="1198087" name="Text Box 7"/>
          <p:cNvSpPr txBox="1">
            <a:spLocks noChangeArrowheads="1"/>
          </p:cNvSpPr>
          <p:nvPr/>
        </p:nvSpPr>
        <p:spPr bwMode="auto">
          <a:xfrm>
            <a:off x="971550" y="765175"/>
            <a:ext cx="547370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fr-FR" sz="2800" i="0" dirty="0" err="1">
                <a:solidFill>
                  <a:srgbClr val="008000"/>
                </a:solidFill>
              </a:rPr>
              <a:t>Scattering</a:t>
            </a:r>
            <a:r>
              <a:rPr lang="fr-FR" sz="2800" i="0" dirty="0">
                <a:solidFill>
                  <a:srgbClr val="008000"/>
                </a:solidFill>
              </a:rPr>
              <a:t> </a:t>
            </a:r>
            <a:r>
              <a:rPr lang="fr-FR" sz="2800" i="0" dirty="0"/>
              <a:t>and </a:t>
            </a:r>
            <a:r>
              <a:rPr lang="fr-FR" sz="2800" i="0" dirty="0">
                <a:solidFill>
                  <a:srgbClr val="FF00FF"/>
                </a:solidFill>
              </a:rPr>
              <a:t>annihilation </a:t>
            </a:r>
            <a:r>
              <a:rPr lang="fr-FR" sz="2800" i="0" dirty="0" err="1"/>
              <a:t>channels</a:t>
            </a:r>
            <a:r>
              <a:rPr lang="fr-FR" sz="2800" i="0" dirty="0"/>
              <a:t>:</a:t>
            </a:r>
          </a:p>
        </p:txBody>
      </p:sp>
      <p:sp>
        <p:nvSpPr>
          <p:cNvPr id="1198088" name="Text Box 8"/>
          <p:cNvSpPr txBox="1">
            <a:spLocks noChangeArrowheads="1"/>
          </p:cNvSpPr>
          <p:nvPr/>
        </p:nvSpPr>
        <p:spPr bwMode="auto">
          <a:xfrm>
            <a:off x="1042988" y="1557338"/>
            <a:ext cx="4592637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fr-FR" sz="1800" i="0" dirty="0"/>
              <a:t> - </a:t>
            </a:r>
            <a:r>
              <a:rPr lang="fr-FR" sz="2400" i="0" dirty="0" err="1"/>
              <a:t>Described</a:t>
            </a:r>
            <a:r>
              <a:rPr lang="fr-FR" sz="2400" i="0" dirty="0"/>
              <a:t> by the </a:t>
            </a:r>
            <a:r>
              <a:rPr lang="fr-FR" sz="2400" i="0" dirty="0" err="1"/>
              <a:t>same</a:t>
            </a:r>
            <a:r>
              <a:rPr lang="fr-FR" sz="2400" i="0" dirty="0"/>
              <a:t> amplitude :</a:t>
            </a:r>
          </a:p>
        </p:txBody>
      </p:sp>
      <p:graphicFrame>
        <p:nvGraphicFramePr>
          <p:cNvPr id="1198089" name="Object 9"/>
          <p:cNvGraphicFramePr>
            <a:graphicFrameLocks noChangeAspect="1"/>
          </p:cNvGraphicFramePr>
          <p:nvPr/>
        </p:nvGraphicFramePr>
        <p:xfrm>
          <a:off x="971550" y="2205038"/>
          <a:ext cx="5832475" cy="520700"/>
        </p:xfrm>
        <a:graphic>
          <a:graphicData uri="http://schemas.openxmlformats.org/presentationml/2006/ole">
            <p:oleObj spid="_x0000_s93189" name="Bitmap Image" r:id="rId7" imgW="5649114" imgH="504762" progId="PBrush">
              <p:embed/>
            </p:oleObj>
          </a:graphicData>
        </a:graphic>
      </p:graphicFrame>
      <p:sp>
        <p:nvSpPr>
          <p:cNvPr id="1198090" name="Text Box 10"/>
          <p:cNvSpPr txBox="1">
            <a:spLocks noChangeArrowheads="1"/>
          </p:cNvSpPr>
          <p:nvPr/>
        </p:nvSpPr>
        <p:spPr bwMode="auto">
          <a:xfrm>
            <a:off x="611188" y="2708275"/>
            <a:ext cx="601662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fr-FR" sz="2000" i="0"/>
              <a:t>  -  </a:t>
            </a:r>
            <a:r>
              <a:rPr lang="fr-FR" sz="2400" i="0"/>
              <a:t>function of two kinematical variables,</a:t>
            </a:r>
            <a:r>
              <a:rPr lang="fr-FR" sz="2400">
                <a:solidFill>
                  <a:srgbClr val="0000FF"/>
                </a:solidFill>
              </a:rPr>
              <a:t> </a:t>
            </a:r>
            <a:r>
              <a:rPr lang="fr-FR" sz="2400" b="1">
                <a:solidFill>
                  <a:srgbClr val="0000FF"/>
                </a:solidFill>
              </a:rPr>
              <a:t>s</a:t>
            </a:r>
            <a:r>
              <a:rPr lang="fr-FR" sz="2400" b="1" i="0"/>
              <a:t> </a:t>
            </a:r>
            <a:r>
              <a:rPr lang="fr-FR" sz="2400" i="0"/>
              <a:t>and</a:t>
            </a:r>
            <a:r>
              <a:rPr lang="fr-FR" sz="2400" b="1" i="0"/>
              <a:t> </a:t>
            </a:r>
            <a:r>
              <a:rPr lang="fr-FR" sz="2400" b="1">
                <a:solidFill>
                  <a:srgbClr val="FF0000"/>
                </a:solidFill>
              </a:rPr>
              <a:t>t</a:t>
            </a:r>
            <a:endParaRPr lang="fr-FR" sz="2400" i="0"/>
          </a:p>
        </p:txBody>
      </p:sp>
      <p:graphicFrame>
        <p:nvGraphicFramePr>
          <p:cNvPr id="1198091" name="Object 11"/>
          <p:cNvGraphicFramePr>
            <a:graphicFrameLocks noChangeAspect="1"/>
          </p:cNvGraphicFramePr>
          <p:nvPr/>
        </p:nvGraphicFramePr>
        <p:xfrm>
          <a:off x="1979613" y="3141663"/>
          <a:ext cx="1743075" cy="752475"/>
        </p:xfrm>
        <a:graphic>
          <a:graphicData uri="http://schemas.openxmlformats.org/presentationml/2006/ole">
            <p:oleObj spid="_x0000_s93190" name="Bitmap Image" r:id="rId8" imgW="1743318" imgH="752381" progId="PBrush">
              <p:embed/>
            </p:oleObj>
          </a:graphicData>
        </a:graphic>
      </p:graphicFrame>
      <p:sp>
        <p:nvSpPr>
          <p:cNvPr id="1198092" name="Text Box 12"/>
          <p:cNvSpPr txBox="1">
            <a:spLocks noChangeArrowheads="1"/>
          </p:cNvSpPr>
          <p:nvPr/>
        </p:nvSpPr>
        <p:spPr bwMode="auto">
          <a:xfrm>
            <a:off x="2555874" y="4581525"/>
            <a:ext cx="2159001" cy="5847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fr-FR" dirty="0">
                <a:solidFill>
                  <a:srgbClr val="008000"/>
                </a:solidFill>
              </a:rPr>
              <a:t>p</a:t>
            </a:r>
            <a:r>
              <a:rPr lang="fr-FR" baseline="-25000" dirty="0">
                <a:solidFill>
                  <a:srgbClr val="008000"/>
                </a:solidFill>
              </a:rPr>
              <a:t>2</a:t>
            </a:r>
            <a:r>
              <a:rPr lang="fr-FR" dirty="0"/>
              <a:t> </a:t>
            </a:r>
            <a:r>
              <a:rPr lang="fr-FR" dirty="0">
                <a:cs typeface="Times New Roman" pitchFamily="18" charset="0"/>
              </a:rPr>
              <a:t>→ </a:t>
            </a:r>
            <a:r>
              <a:rPr lang="fr-FR" dirty="0" smtClean="0">
                <a:solidFill>
                  <a:srgbClr val="FF00FF"/>
                </a:solidFill>
              </a:rPr>
              <a:t>– p</a:t>
            </a:r>
            <a:r>
              <a:rPr lang="fr-FR" baseline="-25000" dirty="0" smtClean="0">
                <a:solidFill>
                  <a:srgbClr val="FF00FF"/>
                </a:solidFill>
              </a:rPr>
              <a:t>2</a:t>
            </a:r>
            <a:endParaRPr lang="fr-FR" dirty="0">
              <a:solidFill>
                <a:srgbClr val="FF00FF"/>
              </a:solidFill>
            </a:endParaRPr>
          </a:p>
        </p:txBody>
      </p:sp>
      <p:sp>
        <p:nvSpPr>
          <p:cNvPr id="1198093" name="Text Box 13"/>
          <p:cNvSpPr txBox="1">
            <a:spLocks noChangeArrowheads="1"/>
          </p:cNvSpPr>
          <p:nvPr/>
        </p:nvSpPr>
        <p:spPr bwMode="auto">
          <a:xfrm>
            <a:off x="2411413" y="4149725"/>
            <a:ext cx="1730375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fr-FR" sz="2000" i="0" dirty="0">
                <a:solidFill>
                  <a:srgbClr val="008000"/>
                </a:solidFill>
              </a:rPr>
              <a:t>   </a:t>
            </a:r>
            <a:r>
              <a:rPr lang="fr-FR" dirty="0">
                <a:solidFill>
                  <a:srgbClr val="008000"/>
                </a:solidFill>
              </a:rPr>
              <a:t>k</a:t>
            </a:r>
            <a:r>
              <a:rPr lang="fr-FR" baseline="-25000" dirty="0">
                <a:solidFill>
                  <a:srgbClr val="008000"/>
                </a:solidFill>
              </a:rPr>
              <a:t>2</a:t>
            </a:r>
            <a:r>
              <a:rPr lang="fr-FR" dirty="0"/>
              <a:t> </a:t>
            </a:r>
            <a:r>
              <a:rPr lang="fr-FR" dirty="0">
                <a:cs typeface="Times New Roman" pitchFamily="18" charset="0"/>
              </a:rPr>
              <a:t>→ </a:t>
            </a:r>
            <a:r>
              <a:rPr lang="fr-FR" dirty="0">
                <a:solidFill>
                  <a:srgbClr val="FF00FF"/>
                </a:solidFill>
              </a:rPr>
              <a:t>– k</a:t>
            </a:r>
            <a:r>
              <a:rPr lang="fr-FR" baseline="-25000" dirty="0">
                <a:solidFill>
                  <a:srgbClr val="FF00FF"/>
                </a:solidFill>
              </a:rPr>
              <a:t>2</a:t>
            </a:r>
            <a:endParaRPr lang="fr-FR" dirty="0">
              <a:solidFill>
                <a:srgbClr val="FF00FF"/>
              </a:solidFill>
            </a:endParaRPr>
          </a:p>
        </p:txBody>
      </p:sp>
      <p:sp>
        <p:nvSpPr>
          <p:cNvPr id="1198094" name="Text Box 14"/>
          <p:cNvSpPr txBox="1">
            <a:spLocks noChangeArrowheads="1"/>
          </p:cNvSpPr>
          <p:nvPr/>
        </p:nvSpPr>
        <p:spPr bwMode="auto">
          <a:xfrm>
            <a:off x="468313" y="3716338"/>
            <a:ext cx="5475287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fr-FR" sz="2000" i="0"/>
              <a:t>  -  </a:t>
            </a:r>
            <a:r>
              <a:rPr lang="fr-FR" sz="2400" i="0"/>
              <a:t>which scan different kinematical regions</a:t>
            </a:r>
            <a:endParaRPr lang="fr-FR" sz="2400">
              <a:solidFill>
                <a:srgbClr val="FF00FF"/>
              </a:solidFill>
            </a:endParaRPr>
          </a:p>
        </p:txBody>
      </p:sp>
      <p:sp>
        <p:nvSpPr>
          <p:cNvPr id="18" name="Espace réservé du pied de page 1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98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198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198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198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083" grpId="0"/>
      <p:bldP spid="1198092" grpId="0"/>
      <p:bldP spid="119809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e la date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 smtClean="0"/>
              <a:t>PHIPSI, 16-X-2009</a:t>
            </a:r>
            <a:endParaRPr lang="fr-FR"/>
          </a:p>
        </p:txBody>
      </p:sp>
      <p:sp>
        <p:nvSpPr>
          <p:cNvPr id="9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B3E58-9148-4A7E-8F3B-4D7D4ECC6E29}" type="slidenum">
              <a:rPr lang="fr-FR"/>
              <a:pPr/>
              <a:t>15</a:t>
            </a:fld>
            <a:endParaRPr lang="fr-FR"/>
          </a:p>
        </p:txBody>
      </p:sp>
      <p:sp>
        <p:nvSpPr>
          <p:cNvPr id="1171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549275"/>
          </a:xfrm>
        </p:spPr>
        <p:txBody>
          <a:bodyPr/>
          <a:lstStyle/>
          <a:p>
            <a:r>
              <a:rPr lang="en-US"/>
              <a:t>Time-like observables:  </a:t>
            </a:r>
            <a:r>
              <a:rPr lang="en-GB"/>
              <a:t>| </a:t>
            </a:r>
            <a:r>
              <a:rPr lang="en-GB">
                <a:solidFill>
                  <a:srgbClr val="FF0000"/>
                </a:solidFill>
              </a:rPr>
              <a:t>G</a:t>
            </a:r>
            <a:r>
              <a:rPr lang="en-GB" baseline="-25000">
                <a:solidFill>
                  <a:srgbClr val="FF0000"/>
                </a:solidFill>
              </a:rPr>
              <a:t>E</a:t>
            </a:r>
            <a:r>
              <a:rPr lang="en-GB"/>
              <a:t>| </a:t>
            </a:r>
            <a:r>
              <a:rPr lang="en-GB" baseline="30000">
                <a:solidFill>
                  <a:srgbClr val="FF0000"/>
                </a:solidFill>
              </a:rPr>
              <a:t>2</a:t>
            </a:r>
            <a:r>
              <a:rPr lang="en-GB"/>
              <a:t> and | </a:t>
            </a:r>
            <a:r>
              <a:rPr lang="en-GB">
                <a:solidFill>
                  <a:srgbClr val="FF0000"/>
                </a:solidFill>
              </a:rPr>
              <a:t>G</a:t>
            </a:r>
            <a:r>
              <a:rPr lang="en-GB" baseline="-25000">
                <a:solidFill>
                  <a:srgbClr val="FF0000"/>
                </a:solidFill>
              </a:rPr>
              <a:t>M</a:t>
            </a:r>
            <a:r>
              <a:rPr lang="en-GB"/>
              <a:t>| </a:t>
            </a:r>
            <a:r>
              <a:rPr lang="en-GB" baseline="30000">
                <a:solidFill>
                  <a:srgbClr val="FF0000"/>
                </a:solidFill>
              </a:rPr>
              <a:t>2</a:t>
            </a:r>
            <a:r>
              <a:rPr lang="en-GB"/>
              <a:t> .</a:t>
            </a:r>
            <a:endParaRPr lang="fr-FR"/>
          </a:p>
        </p:txBody>
      </p:sp>
      <p:pic>
        <p:nvPicPr>
          <p:cNvPr id="1171459" name="Picture 3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6163" y="698500"/>
            <a:ext cx="7058025" cy="1943100"/>
          </a:xfrm>
          <a:noFill/>
          <a:ln/>
        </p:spPr>
      </p:pic>
      <p:sp>
        <p:nvSpPr>
          <p:cNvPr id="1171460" name="Text Box 4"/>
          <p:cNvSpPr txBox="1">
            <a:spLocks noChangeArrowheads="1"/>
          </p:cNvSpPr>
          <p:nvPr/>
        </p:nvSpPr>
        <p:spPr bwMode="auto">
          <a:xfrm>
            <a:off x="827088" y="3573463"/>
            <a:ext cx="7561262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2400" i="0">
                <a:solidFill>
                  <a:schemeClr val="accent2"/>
                </a:solidFill>
                <a:latin typeface="Comic Sans MS" pitchFamily="66" charset="0"/>
              </a:rPr>
              <a:t>As in SL region:</a:t>
            </a:r>
          </a:p>
          <a:p>
            <a:r>
              <a:rPr lang="fr-FR" sz="2400" i="0">
                <a:solidFill>
                  <a:schemeClr val="accent2"/>
                </a:solidFill>
                <a:latin typeface="Comic Sans MS" pitchFamily="66" charset="0"/>
              </a:rPr>
              <a:t>- Dependence on q</a:t>
            </a:r>
            <a:r>
              <a:rPr lang="fr-FR" sz="2400" i="0" baseline="30000">
                <a:solidFill>
                  <a:schemeClr val="accent2"/>
                </a:solidFill>
                <a:latin typeface="Comic Sans MS" pitchFamily="66" charset="0"/>
              </a:rPr>
              <a:t>2</a:t>
            </a:r>
            <a:r>
              <a:rPr lang="fr-FR" sz="2400" i="0">
                <a:solidFill>
                  <a:schemeClr val="accent2"/>
                </a:solidFill>
                <a:latin typeface="Comic Sans MS" pitchFamily="66" charset="0"/>
              </a:rPr>
              <a:t>  contained in FFs</a:t>
            </a:r>
          </a:p>
          <a:p>
            <a:r>
              <a:rPr lang="fr-FR" sz="2400" i="0">
                <a:solidFill>
                  <a:schemeClr val="accent2"/>
                </a:solidFill>
                <a:latin typeface="Comic Sans MS" pitchFamily="66" charset="0"/>
              </a:rPr>
              <a:t>- Even dependence on cos</a:t>
            </a:r>
            <a:r>
              <a:rPr lang="fr-FR" sz="2400" i="0" baseline="30000">
                <a:solidFill>
                  <a:schemeClr val="accent2"/>
                </a:solidFill>
                <a:latin typeface="Comic Sans MS" pitchFamily="66" charset="0"/>
              </a:rPr>
              <a:t>2</a:t>
            </a:r>
            <a:r>
              <a:rPr lang="fr-FR" sz="2400" i="0">
                <a:solidFill>
                  <a:schemeClr val="accent2"/>
                </a:solidFill>
                <a:latin typeface="Symbol" pitchFamily="18" charset="2"/>
              </a:rPr>
              <a:t>q </a:t>
            </a:r>
            <a:r>
              <a:rPr lang="fr-FR" sz="2400" i="0">
                <a:solidFill>
                  <a:schemeClr val="accent2"/>
                </a:solidFill>
                <a:latin typeface="Comic Sans MS" pitchFamily="66" charset="0"/>
              </a:rPr>
              <a:t>(1</a:t>
            </a:r>
            <a:r>
              <a:rPr lang="fr-FR" sz="2400" i="0">
                <a:solidFill>
                  <a:schemeClr val="accent2"/>
                </a:solidFill>
                <a:latin typeface="Symbol" pitchFamily="18" charset="2"/>
              </a:rPr>
              <a:t>g</a:t>
            </a:r>
            <a:r>
              <a:rPr lang="fr-FR" sz="2400" i="0">
                <a:solidFill>
                  <a:schemeClr val="accent2"/>
                </a:solidFill>
                <a:latin typeface="Comic Sans MS" pitchFamily="66" charset="0"/>
              </a:rPr>
              <a:t> exchange)</a:t>
            </a:r>
          </a:p>
          <a:p>
            <a:r>
              <a:rPr lang="fr-FR" sz="2400" i="0">
                <a:solidFill>
                  <a:schemeClr val="accent2"/>
                </a:solidFill>
                <a:latin typeface="Comic Sans MS" pitchFamily="66" charset="0"/>
              </a:rPr>
              <a:t>- No dependence on sign of FFs</a:t>
            </a:r>
          </a:p>
          <a:p>
            <a:r>
              <a:rPr lang="fr-FR" sz="2400" i="0">
                <a:solidFill>
                  <a:schemeClr val="accent2"/>
                </a:solidFill>
                <a:latin typeface="Comic Sans MS" pitchFamily="66" charset="0"/>
              </a:rPr>
              <a:t>- Enhancement of magnetic term</a:t>
            </a:r>
          </a:p>
          <a:p>
            <a:endParaRPr lang="fr-FR" sz="2400" i="0">
              <a:solidFill>
                <a:schemeClr val="accent2"/>
              </a:solidFill>
              <a:latin typeface="Comic Sans MS" pitchFamily="66" charset="0"/>
            </a:endParaRPr>
          </a:p>
          <a:p>
            <a:r>
              <a:rPr lang="fr-FR" sz="2400" i="0">
                <a:solidFill>
                  <a:schemeClr val="accent2"/>
                </a:solidFill>
                <a:latin typeface="Comic Sans MS" pitchFamily="66" charset="0"/>
              </a:rPr>
              <a:t>      		 </a:t>
            </a:r>
            <a:r>
              <a:rPr lang="fr-FR" sz="2400" i="0">
                <a:solidFill>
                  <a:srgbClr val="FF3300"/>
                </a:solidFill>
                <a:latin typeface="Comic Sans MS" pitchFamily="66" charset="0"/>
              </a:rPr>
              <a:t>but TL form factors are complex!</a:t>
            </a:r>
          </a:p>
        </p:txBody>
      </p:sp>
      <p:sp>
        <p:nvSpPr>
          <p:cNvPr id="1171461" name="Rectangle 5"/>
          <p:cNvSpPr>
            <a:spLocks noChangeArrowheads="1"/>
          </p:cNvSpPr>
          <p:nvPr/>
        </p:nvSpPr>
        <p:spPr bwMode="auto">
          <a:xfrm>
            <a:off x="1547813" y="2708275"/>
            <a:ext cx="7343775" cy="8255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marL="457200" indent="-457200"/>
            <a:r>
              <a:rPr lang="en-GB" sz="1400" dirty="0">
                <a:solidFill>
                  <a:srgbClr val="FF3300"/>
                </a:solidFill>
              </a:rPr>
              <a:t>A</a:t>
            </a:r>
            <a:r>
              <a:rPr lang="en-GB" sz="1600" dirty="0">
                <a:solidFill>
                  <a:srgbClr val="FF3300"/>
                </a:solidFill>
              </a:rPr>
              <a:t>. </a:t>
            </a:r>
            <a:r>
              <a:rPr lang="en-GB" sz="1600" dirty="0" err="1">
                <a:solidFill>
                  <a:srgbClr val="FF3300"/>
                </a:solidFill>
              </a:rPr>
              <a:t>Zichichi</a:t>
            </a:r>
            <a:r>
              <a:rPr lang="en-GB" sz="1600" dirty="0">
                <a:solidFill>
                  <a:srgbClr val="FF3300"/>
                </a:solidFill>
              </a:rPr>
              <a:t>, S. M. Berman, N. </a:t>
            </a:r>
            <a:r>
              <a:rPr lang="en-GB" sz="1600" dirty="0" err="1">
                <a:solidFill>
                  <a:srgbClr val="FF3300"/>
                </a:solidFill>
              </a:rPr>
              <a:t>Cabibbo</a:t>
            </a:r>
            <a:r>
              <a:rPr lang="en-GB" sz="1600" dirty="0">
                <a:solidFill>
                  <a:srgbClr val="FF3300"/>
                </a:solidFill>
              </a:rPr>
              <a:t>, R. </a:t>
            </a:r>
            <a:r>
              <a:rPr lang="en-GB" sz="1600" dirty="0" err="1">
                <a:solidFill>
                  <a:srgbClr val="FF3300"/>
                </a:solidFill>
              </a:rPr>
              <a:t>Gatto</a:t>
            </a:r>
            <a:r>
              <a:rPr lang="en-GB" sz="1600" dirty="0">
                <a:solidFill>
                  <a:srgbClr val="FF3300"/>
                </a:solidFill>
              </a:rPr>
              <a:t>, Il </a:t>
            </a:r>
            <a:r>
              <a:rPr lang="en-GB" sz="1600" dirty="0" err="1">
                <a:solidFill>
                  <a:srgbClr val="FF3300"/>
                </a:solidFill>
              </a:rPr>
              <a:t>Nuovo</a:t>
            </a:r>
            <a:r>
              <a:rPr lang="en-GB" sz="1600" dirty="0">
                <a:solidFill>
                  <a:srgbClr val="FF3300"/>
                </a:solidFill>
              </a:rPr>
              <a:t> </a:t>
            </a:r>
            <a:r>
              <a:rPr lang="en-GB" sz="1600" dirty="0" err="1">
                <a:solidFill>
                  <a:srgbClr val="FF3300"/>
                </a:solidFill>
              </a:rPr>
              <a:t>Cimento</a:t>
            </a:r>
            <a:r>
              <a:rPr lang="en-GB" sz="1600" dirty="0">
                <a:solidFill>
                  <a:srgbClr val="FF3300"/>
                </a:solidFill>
              </a:rPr>
              <a:t> XXIV, 170 (1962)</a:t>
            </a:r>
          </a:p>
          <a:p>
            <a:pPr marL="457200" indent="-457200"/>
            <a:r>
              <a:rPr lang="en-GB" sz="1600" dirty="0">
                <a:solidFill>
                  <a:srgbClr val="FF3300"/>
                </a:solidFill>
              </a:rPr>
              <a:t>B. </a:t>
            </a:r>
            <a:r>
              <a:rPr lang="en-GB" sz="1600" dirty="0" err="1">
                <a:solidFill>
                  <a:srgbClr val="FF3300"/>
                </a:solidFill>
              </a:rPr>
              <a:t>Bilenkii</a:t>
            </a:r>
            <a:r>
              <a:rPr lang="en-GB" sz="1600" dirty="0">
                <a:solidFill>
                  <a:srgbClr val="FF3300"/>
                </a:solidFill>
              </a:rPr>
              <a:t>, C. </a:t>
            </a:r>
            <a:r>
              <a:rPr lang="en-GB" sz="1600" dirty="0" err="1">
                <a:solidFill>
                  <a:srgbClr val="FF3300"/>
                </a:solidFill>
              </a:rPr>
              <a:t>Giunti</a:t>
            </a:r>
            <a:r>
              <a:rPr lang="en-GB" sz="1600" dirty="0">
                <a:solidFill>
                  <a:srgbClr val="FF3300"/>
                </a:solidFill>
              </a:rPr>
              <a:t>, V. </a:t>
            </a:r>
            <a:r>
              <a:rPr lang="en-GB" sz="1600" dirty="0" err="1">
                <a:solidFill>
                  <a:srgbClr val="FF3300"/>
                </a:solidFill>
              </a:rPr>
              <a:t>Wataghin</a:t>
            </a:r>
            <a:r>
              <a:rPr lang="en-GB" sz="1600" dirty="0">
                <a:solidFill>
                  <a:srgbClr val="FF3300"/>
                </a:solidFill>
              </a:rPr>
              <a:t>, Z. Phys. C 59, 475 (1993).</a:t>
            </a:r>
          </a:p>
          <a:p>
            <a:pPr marL="457200" indent="-457200"/>
            <a:r>
              <a:rPr lang="en-GB" sz="1600" dirty="0">
                <a:solidFill>
                  <a:srgbClr val="FF3300"/>
                </a:solidFill>
              </a:rPr>
              <a:t>G. </a:t>
            </a:r>
            <a:r>
              <a:rPr lang="en-GB" sz="1600" dirty="0" err="1">
                <a:solidFill>
                  <a:srgbClr val="FF3300"/>
                </a:solidFill>
              </a:rPr>
              <a:t>Gakh</a:t>
            </a:r>
            <a:r>
              <a:rPr lang="en-GB" sz="1600" dirty="0">
                <a:solidFill>
                  <a:srgbClr val="FF3300"/>
                </a:solidFill>
              </a:rPr>
              <a:t>, E.T-G., </a:t>
            </a:r>
            <a:r>
              <a:rPr lang="en-GB" sz="1600" dirty="0" err="1">
                <a:solidFill>
                  <a:srgbClr val="FF3300"/>
                </a:solidFill>
              </a:rPr>
              <a:t>Nucl</a:t>
            </a:r>
            <a:r>
              <a:rPr lang="en-GB" sz="1600" dirty="0">
                <a:solidFill>
                  <a:srgbClr val="FF3300"/>
                </a:solidFill>
              </a:rPr>
              <a:t>. Phys. A761,120 (2005).</a:t>
            </a:r>
          </a:p>
        </p:txBody>
      </p:sp>
      <p:sp>
        <p:nvSpPr>
          <p:cNvPr id="1171462" name="Rectangle 6"/>
          <p:cNvSpPr>
            <a:spLocks noChangeArrowheads="1"/>
          </p:cNvSpPr>
          <p:nvPr/>
        </p:nvSpPr>
        <p:spPr bwMode="auto">
          <a:xfrm>
            <a:off x="1042988" y="692150"/>
            <a:ext cx="7416800" cy="2016125"/>
          </a:xfrm>
          <a:prstGeom prst="rect">
            <a:avLst/>
          </a:prstGeom>
          <a:gradFill rotWithShape="1">
            <a:gsLst>
              <a:gs pos="0">
                <a:schemeClr val="bg2">
                  <a:alpha val="32001"/>
                </a:schemeClr>
              </a:gs>
              <a:gs pos="100000">
                <a:schemeClr val="bg2">
                  <a:gamma/>
                  <a:shade val="46275"/>
                  <a:invGamma/>
                  <a:alpha val="8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 smtClean="0"/>
              <a:t>PHIPSI, 16-X-2009</a:t>
            </a:r>
            <a:endParaRPr lang="fr-FR"/>
          </a:p>
        </p:txBody>
      </p:sp>
      <p:sp>
        <p:nvSpPr>
          <p:cNvPr id="17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B0AFA-3CE5-4D1B-9A44-6DA7EEA2AF40}" type="slidenum">
              <a:rPr lang="fr-FR"/>
              <a:pPr/>
              <a:t>16</a:t>
            </a:fld>
            <a:endParaRPr lang="fr-FR"/>
          </a:p>
        </p:txBody>
      </p:sp>
      <p:sp>
        <p:nvSpPr>
          <p:cNvPr id="2" name="Espace réservé du pied de page 1"/>
          <p:cNvSpPr txBox="1">
            <a:spLocks noGrp="1"/>
          </p:cNvSpPr>
          <p:nvPr/>
        </p:nvSpPr>
        <p:spPr>
          <a:xfrm>
            <a:off x="3051175" y="6492875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200" i="0" dirty="0">
                <a:solidFill>
                  <a:schemeClr val="tx1">
                    <a:tint val="75000"/>
                  </a:schemeClr>
                </a:solidFill>
                <a:latin typeface="+mn-lt"/>
              </a:rPr>
              <a:t>D. Marchand, IPN Orsay</a:t>
            </a:r>
          </a:p>
        </p:txBody>
      </p:sp>
      <p:sp>
        <p:nvSpPr>
          <p:cNvPr id="3" name="Espace réservé du numéro de diapositive 2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BD06E7FA-DCCF-44C0-868C-826C739407A8}" type="slidenum">
              <a:rPr lang="fr-FR" sz="1200" i="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16</a:t>
            </a:fld>
            <a:endParaRPr lang="fr-FR" sz="1200" i="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928662" y="714356"/>
            <a:ext cx="7632700" cy="25209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 marL="457200" indent="-457200" eaLnBrk="1" hangingPunct="1">
              <a:lnSpc>
                <a:spcPct val="140000"/>
              </a:lnSpc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</a:pPr>
            <a:r>
              <a:rPr lang="en-GB" sz="2400" b="1" i="0" dirty="0">
                <a:solidFill>
                  <a:srgbClr val="008000"/>
                </a:solidFill>
                <a:latin typeface="Comic Sans MS" pitchFamily="66" charset="0"/>
                <a:ea typeface="DejaVu LGC Sans"/>
                <a:cs typeface="Times New Roman" pitchFamily="18" charset="0"/>
              </a:rPr>
              <a:t>3 body </a:t>
            </a:r>
            <a:r>
              <a:rPr lang="en-GB" sz="2400" b="1" i="0" dirty="0" smtClean="0">
                <a:solidFill>
                  <a:srgbClr val="008000"/>
                </a:solidFill>
                <a:latin typeface="Comic Sans MS" pitchFamily="66" charset="0"/>
                <a:ea typeface="DejaVu LGC Sans"/>
                <a:cs typeface="Times New Roman" pitchFamily="18" charset="0"/>
              </a:rPr>
              <a:t>reactions</a:t>
            </a:r>
            <a:endParaRPr lang="en-GB" sz="2400" i="0" dirty="0">
              <a:solidFill>
                <a:srgbClr val="000000"/>
              </a:solidFill>
              <a:latin typeface="Comic Sans MS" pitchFamily="66" charset="0"/>
              <a:ea typeface="DejaVu LGC Sans"/>
              <a:cs typeface="Times New Roman" pitchFamily="18" charset="0"/>
            </a:endParaRPr>
          </a:p>
          <a:p>
            <a:pPr lvl="3" eaLnBrk="1" hangingPunct="1">
              <a:lnSpc>
                <a:spcPct val="140000"/>
              </a:lnSpc>
              <a:buFont typeface="Wingdings" pitchFamily="2" charset="2"/>
              <a:buChar char="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</a:pPr>
            <a:r>
              <a:rPr lang="en-GB" sz="2000" i="0" dirty="0">
                <a:solidFill>
                  <a:srgbClr val="000000"/>
                </a:solidFill>
                <a:latin typeface="Comic Sans MS" pitchFamily="66" charset="0"/>
                <a:ea typeface="DejaVu LGC Sans"/>
                <a:cs typeface="Times New Roman" pitchFamily="18" charset="0"/>
              </a:rPr>
              <a:t> kinematical constraints</a:t>
            </a:r>
          </a:p>
          <a:p>
            <a:pPr lvl="3" eaLnBrk="1" hangingPunct="1">
              <a:lnSpc>
                <a:spcPct val="140000"/>
              </a:lnSpc>
              <a:buFont typeface="Wingdings" pitchFamily="2" charset="2"/>
              <a:buChar char="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</a:pPr>
            <a:r>
              <a:rPr lang="en-GB" sz="2000" i="0" dirty="0">
                <a:solidFill>
                  <a:srgbClr val="000000"/>
                </a:solidFill>
                <a:latin typeface="Comic Sans MS" pitchFamily="66" charset="0"/>
                <a:ea typeface="DejaVu LGC Sans"/>
                <a:cs typeface="Times New Roman" pitchFamily="18" charset="0"/>
              </a:rPr>
              <a:t> PID</a:t>
            </a:r>
          </a:p>
          <a:p>
            <a:pPr eaLnBrk="1" hangingPunct="1">
              <a:lnSpc>
                <a:spcPct val="140000"/>
              </a:lnSpc>
              <a:buFont typeface="Arial" pitchFamily="34" charset="0"/>
              <a:buChar char="•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</a:pPr>
            <a:r>
              <a:rPr lang="en-GB" sz="2400" b="1" i="0" dirty="0">
                <a:solidFill>
                  <a:srgbClr val="C00000"/>
                </a:solidFill>
                <a:latin typeface="Comic Sans MS" pitchFamily="66" charset="0"/>
                <a:ea typeface="DejaVu LGC Sans"/>
                <a:cs typeface="Times New Roman" pitchFamily="18" charset="0"/>
              </a:rPr>
              <a:t> </a:t>
            </a:r>
            <a:r>
              <a:rPr lang="en-GB" sz="2400" b="1" i="0" dirty="0" smtClean="0">
                <a:solidFill>
                  <a:srgbClr val="C00000"/>
                </a:solidFill>
                <a:latin typeface="Comic Sans MS" pitchFamily="66" charset="0"/>
                <a:ea typeface="DejaVu LGC Sans"/>
                <a:cs typeface="Times New Roman" pitchFamily="18" charset="0"/>
              </a:rPr>
              <a:t>  2 body </a:t>
            </a:r>
            <a:r>
              <a:rPr lang="en-GB" sz="2400" b="1" i="0" dirty="0">
                <a:solidFill>
                  <a:srgbClr val="C00000"/>
                </a:solidFill>
                <a:latin typeface="Comic Sans MS" pitchFamily="66" charset="0"/>
                <a:ea typeface="DejaVu LGC Sans"/>
                <a:cs typeface="Times New Roman" pitchFamily="18" charset="0"/>
              </a:rPr>
              <a:t>reactions </a:t>
            </a:r>
            <a:r>
              <a:rPr lang="en-GB" sz="2400" b="1" i="0" dirty="0" smtClean="0">
                <a:solidFill>
                  <a:srgbClr val="C00000"/>
                </a:solidFill>
                <a:latin typeface="Comic Sans MS" pitchFamily="66" charset="0"/>
                <a:ea typeface="DejaVu LGC Sans"/>
                <a:cs typeface="Times New Roman" pitchFamily="18" charset="0"/>
              </a:rPr>
              <a:t>(hadrons) </a:t>
            </a:r>
          </a:p>
          <a:p>
            <a:pPr eaLnBrk="1" hangingPunct="1">
              <a:lnSpc>
                <a:spcPct val="14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</a:pPr>
            <a:r>
              <a:rPr lang="en-GB" sz="2400" b="1" i="0" dirty="0" smtClean="0">
                <a:solidFill>
                  <a:srgbClr val="C00000"/>
                </a:solidFill>
                <a:latin typeface="Comic Sans MS" pitchFamily="66" charset="0"/>
                <a:ea typeface="DejaVu LGC Sans"/>
                <a:cs typeface="Times New Roman" pitchFamily="18" charset="0"/>
              </a:rPr>
              <a:t>          </a:t>
            </a:r>
            <a:r>
              <a:rPr lang="en-GB" sz="2400" i="0" dirty="0" err="1" smtClean="0">
                <a:solidFill>
                  <a:srgbClr val="000000"/>
                </a:solidFill>
                <a:latin typeface="Comic Sans MS" pitchFamily="66" charset="0"/>
                <a:ea typeface="DejaVu LGC Sans"/>
                <a:cs typeface="Times New Roman" pitchFamily="18" charset="0"/>
              </a:rPr>
              <a:t>π</a:t>
            </a:r>
            <a:r>
              <a:rPr lang="en-GB" sz="2400" i="0" baseline="30000" dirty="0" err="1" smtClean="0">
                <a:solidFill>
                  <a:srgbClr val="000000"/>
                </a:solidFill>
                <a:latin typeface="Comic Sans MS" pitchFamily="66" charset="0"/>
                <a:ea typeface="DejaVu LGC Sans"/>
                <a:cs typeface="Times New Roman" pitchFamily="18" charset="0"/>
              </a:rPr>
              <a:t>+</a:t>
            </a:r>
            <a:r>
              <a:rPr lang="en-GB" sz="2400" i="0" dirty="0" err="1" smtClean="0">
                <a:solidFill>
                  <a:srgbClr val="000000"/>
                </a:solidFill>
                <a:latin typeface="Comic Sans MS" pitchFamily="66" charset="0"/>
                <a:ea typeface="DejaVu LGC Sans"/>
                <a:cs typeface="Times New Roman" pitchFamily="18" charset="0"/>
              </a:rPr>
              <a:t>π</a:t>
            </a:r>
            <a:r>
              <a:rPr lang="en-GB" sz="2400" i="0" baseline="30000" dirty="0" smtClean="0">
                <a:solidFill>
                  <a:srgbClr val="000000"/>
                </a:solidFill>
                <a:latin typeface="Comic Sans MS" pitchFamily="66" charset="0"/>
                <a:ea typeface="DejaVu LGC Sans"/>
                <a:cs typeface="Times New Roman" pitchFamily="18" charset="0"/>
              </a:rPr>
              <a:t>-</a:t>
            </a:r>
            <a:r>
              <a:rPr lang="en-GB" sz="2400" i="0" dirty="0" smtClean="0">
                <a:solidFill>
                  <a:srgbClr val="000000"/>
                </a:solidFill>
                <a:latin typeface="Comic Sans MS" pitchFamily="66" charset="0"/>
                <a:ea typeface="DejaVu LGC Sans"/>
                <a:cs typeface="Times New Roman" pitchFamily="18" charset="0"/>
              </a:rPr>
              <a:t>, K</a:t>
            </a:r>
            <a:r>
              <a:rPr lang="en-GB" sz="2400" i="0" baseline="30000" dirty="0" smtClean="0">
                <a:solidFill>
                  <a:srgbClr val="000000"/>
                </a:solidFill>
                <a:latin typeface="Comic Sans MS" pitchFamily="66" charset="0"/>
                <a:ea typeface="DejaVu LGC Sans"/>
                <a:cs typeface="Times New Roman" pitchFamily="18" charset="0"/>
              </a:rPr>
              <a:t>+</a:t>
            </a:r>
            <a:r>
              <a:rPr lang="en-GB" sz="2400" i="0" dirty="0" smtClean="0">
                <a:solidFill>
                  <a:srgbClr val="000000"/>
                </a:solidFill>
                <a:latin typeface="Comic Sans MS" pitchFamily="66" charset="0"/>
                <a:ea typeface="DejaVu LGC Sans"/>
                <a:cs typeface="Times New Roman" pitchFamily="18" charset="0"/>
              </a:rPr>
              <a:t>K</a:t>
            </a:r>
            <a:r>
              <a:rPr lang="en-GB" sz="2400" i="0" baseline="30000" dirty="0" smtClean="0">
                <a:solidFill>
                  <a:srgbClr val="000000"/>
                </a:solidFill>
                <a:latin typeface="Comic Sans MS" pitchFamily="66" charset="0"/>
                <a:ea typeface="DejaVu LGC Sans"/>
                <a:cs typeface="Times New Roman" pitchFamily="18" charset="0"/>
              </a:rPr>
              <a:t>- </a:t>
            </a:r>
            <a:endParaRPr lang="en-GB" sz="2400" i="0" dirty="0">
              <a:solidFill>
                <a:srgbClr val="000000"/>
              </a:solidFill>
              <a:latin typeface="Comic Sans MS" pitchFamily="66" charset="0"/>
              <a:ea typeface="DejaVu LGC Sans"/>
              <a:cs typeface="Times New Roman" pitchFamily="18" charset="0"/>
            </a:endParaRPr>
          </a:p>
          <a:p>
            <a:pPr eaLnBrk="1" hangingPunct="1">
              <a:lnSpc>
                <a:spcPct val="140000"/>
              </a:lnSpc>
              <a:buFont typeface="Wingdings" pitchFamily="2" charset="2"/>
              <a:buChar char="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</a:pPr>
            <a:endParaRPr lang="en-GB" sz="2400" i="0" dirty="0">
              <a:solidFill>
                <a:srgbClr val="000000"/>
              </a:solidFill>
              <a:ea typeface="DejaVu LGC Sans"/>
              <a:cs typeface="Times New Roman" pitchFamily="18" charset="0"/>
            </a:endParaRPr>
          </a:p>
        </p:txBody>
      </p:sp>
      <p:graphicFrame>
        <p:nvGraphicFramePr>
          <p:cNvPr id="1205254" name="Object 8"/>
          <p:cNvGraphicFramePr>
            <a:graphicFrameLocks noChangeAspect="1"/>
          </p:cNvGraphicFramePr>
          <p:nvPr/>
        </p:nvGraphicFramePr>
        <p:xfrm>
          <a:off x="6072198" y="1643050"/>
          <a:ext cx="1908175" cy="1181100"/>
        </p:xfrm>
        <a:graphic>
          <a:graphicData uri="http://schemas.openxmlformats.org/presentationml/2006/ole">
            <p:oleObj spid="_x0000_s97282" name="Équation" r:id="rId3" imgW="736560" imgH="469800" progId="Equation.3">
              <p:embed/>
            </p:oleObj>
          </a:graphicData>
        </a:graphic>
      </p:graphicFrame>
      <p:grpSp>
        <p:nvGrpSpPr>
          <p:cNvPr id="4" name="Groupe 16"/>
          <p:cNvGrpSpPr>
            <a:grpSpLocks/>
          </p:cNvGrpSpPr>
          <p:nvPr/>
        </p:nvGrpSpPr>
        <p:grpSpPr bwMode="auto">
          <a:xfrm>
            <a:off x="214282" y="3143248"/>
            <a:ext cx="7094537" cy="3013666"/>
            <a:chOff x="461620" y="4632056"/>
            <a:chExt cx="7094639" cy="2071161"/>
          </a:xfrm>
        </p:grpSpPr>
        <p:sp>
          <p:nvSpPr>
            <p:cNvPr id="1205256" name="ZoneTexte 11"/>
            <p:cNvSpPr txBox="1">
              <a:spLocks noChangeArrowheads="1"/>
            </p:cNvSpPr>
            <p:nvPr/>
          </p:nvSpPr>
          <p:spPr bwMode="auto">
            <a:xfrm>
              <a:off x="461620" y="6301327"/>
              <a:ext cx="7094639" cy="401890"/>
            </a:xfrm>
            <a:prstGeom prst="rect">
              <a:avLst/>
            </a:prstGeom>
            <a:solidFill>
              <a:srgbClr val="FFFF66"/>
            </a:solidFill>
            <a:ln w="34925">
              <a:solidFill>
                <a:srgbClr val="DC23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/>
              <a:r>
                <a:rPr lang="fr-FR" sz="2400" i="0" dirty="0" smtClean="0">
                  <a:latin typeface="Comic Sans MS" pitchFamily="66" charset="0"/>
                  <a:cs typeface="Times New Roman" pitchFamily="18" charset="0"/>
                </a:rPr>
                <a:t>It </a:t>
              </a:r>
              <a:r>
                <a:rPr lang="fr-FR" sz="2400" i="0" dirty="0" err="1" smtClean="0">
                  <a:latin typeface="Comic Sans MS" pitchFamily="66" charset="0"/>
                  <a:cs typeface="Times New Roman" pitchFamily="18" charset="0"/>
                </a:rPr>
                <a:t>is</a:t>
              </a:r>
              <a:r>
                <a:rPr lang="fr-FR" sz="2400" i="0" dirty="0" smtClean="0">
                  <a:latin typeface="Comic Sans MS" pitchFamily="66" charset="0"/>
                  <a:cs typeface="Times New Roman" pitchFamily="18" charset="0"/>
                </a:rPr>
                <a:t> possible </a:t>
              </a:r>
              <a:r>
                <a:rPr lang="fr-FR" sz="2400" i="0" dirty="0">
                  <a:latin typeface="Comic Sans MS" pitchFamily="66" charset="0"/>
                  <a:cs typeface="Times New Roman" pitchFamily="18" charset="0"/>
                </a:rPr>
                <a:t>to </a:t>
              </a:r>
              <a:r>
                <a:rPr lang="fr-FR" sz="2400" i="0" dirty="0" err="1">
                  <a:latin typeface="Comic Sans MS" pitchFamily="66" charset="0"/>
                  <a:cs typeface="Times New Roman" pitchFamily="18" charset="0"/>
                </a:rPr>
                <a:t>discriminate</a:t>
              </a:r>
              <a:r>
                <a:rPr lang="fr-FR" sz="2400" i="0" dirty="0">
                  <a:cs typeface="Times New Roman" pitchFamily="18" charset="0"/>
                </a:rPr>
                <a:t> </a:t>
              </a:r>
              <a:r>
                <a:rPr lang="en-GB" sz="3200" b="1" i="0" dirty="0" err="1">
                  <a:solidFill>
                    <a:srgbClr val="0033CC"/>
                  </a:solidFill>
                  <a:ea typeface="DejaVu LGC Sans"/>
                  <a:cs typeface="Times New Roman" pitchFamily="18" charset="0"/>
                </a:rPr>
                <a:t>e</a:t>
              </a:r>
              <a:r>
                <a:rPr lang="en-GB" sz="3200" b="1" i="0" baseline="30000" dirty="0" err="1">
                  <a:solidFill>
                    <a:srgbClr val="0033CC"/>
                  </a:solidFill>
                  <a:ea typeface="DejaVu LGC Sans"/>
                  <a:cs typeface="Times New Roman" pitchFamily="18" charset="0"/>
                </a:rPr>
                <a:t>+</a:t>
              </a:r>
              <a:r>
                <a:rPr lang="en-GB" sz="3200" b="1" i="0" dirty="0" err="1">
                  <a:solidFill>
                    <a:srgbClr val="0033CC"/>
                  </a:solidFill>
                  <a:ea typeface="DejaVu LGC Sans"/>
                  <a:cs typeface="Times New Roman" pitchFamily="18" charset="0"/>
                </a:rPr>
                <a:t>e</a:t>
              </a:r>
              <a:r>
                <a:rPr lang="en-GB" sz="3200" b="1" i="0" baseline="30000" dirty="0">
                  <a:solidFill>
                    <a:srgbClr val="0033CC"/>
                  </a:solidFill>
                  <a:ea typeface="DejaVu LGC Sans"/>
                  <a:cs typeface="Times New Roman" pitchFamily="18" charset="0"/>
                </a:rPr>
                <a:t>-</a:t>
              </a:r>
              <a:r>
                <a:rPr lang="en-GB" sz="3200" i="0" baseline="30000" dirty="0">
                  <a:solidFill>
                    <a:srgbClr val="000000"/>
                  </a:solidFill>
                  <a:ea typeface="DejaVu LGC Sans"/>
                  <a:cs typeface="Times New Roman" pitchFamily="18" charset="0"/>
                </a:rPr>
                <a:t> </a:t>
              </a:r>
              <a:r>
                <a:rPr lang="en-GB" sz="2400" i="0" dirty="0">
                  <a:solidFill>
                    <a:srgbClr val="000000"/>
                  </a:solidFill>
                  <a:latin typeface="Comic Sans MS" pitchFamily="66" charset="0"/>
                  <a:ea typeface="DejaVu LGC Sans"/>
                  <a:cs typeface="Times New Roman" pitchFamily="18" charset="0"/>
                </a:rPr>
                <a:t>from</a:t>
              </a:r>
              <a:r>
                <a:rPr lang="en-GB" sz="3200" i="0" baseline="30000" dirty="0">
                  <a:solidFill>
                    <a:srgbClr val="000000"/>
                  </a:solidFill>
                  <a:ea typeface="DejaVu LGC Sans"/>
                  <a:cs typeface="Times New Roman" pitchFamily="18" charset="0"/>
                </a:rPr>
                <a:t> </a:t>
              </a:r>
              <a:r>
                <a:rPr lang="en-GB" sz="3200" b="1" i="0" dirty="0">
                  <a:solidFill>
                    <a:srgbClr val="FF0000"/>
                  </a:solidFill>
                  <a:cs typeface="Times New Roman" pitchFamily="18" charset="0"/>
                </a:rPr>
                <a:t>π</a:t>
              </a:r>
              <a:r>
                <a:rPr lang="en-GB" sz="3200" b="1" i="0" baseline="30000" dirty="0">
                  <a:solidFill>
                    <a:srgbClr val="FF0000"/>
                  </a:solidFill>
                  <a:cs typeface="Times New Roman" pitchFamily="18" charset="0"/>
                </a:rPr>
                <a:t>+ </a:t>
              </a:r>
              <a:r>
                <a:rPr lang="en-GB" sz="3200" b="1" i="0" dirty="0">
                  <a:solidFill>
                    <a:srgbClr val="FF0000"/>
                  </a:solidFill>
                  <a:cs typeface="Times New Roman" pitchFamily="18" charset="0"/>
                </a:rPr>
                <a:t>π</a:t>
              </a:r>
              <a:r>
                <a:rPr lang="en-GB" sz="3200" b="1" i="0" baseline="30000" dirty="0">
                  <a:solidFill>
                    <a:srgbClr val="FF0000"/>
                  </a:solidFill>
                  <a:cs typeface="Times New Roman" pitchFamily="18" charset="0"/>
                </a:rPr>
                <a:t>- </a:t>
              </a:r>
              <a:r>
                <a:rPr lang="en-GB" sz="3200" i="0" baseline="30000" dirty="0" smtClean="0">
                  <a:solidFill>
                    <a:srgbClr val="000000"/>
                  </a:solidFill>
                  <a:ea typeface="DejaVu LGC Sans"/>
                  <a:cs typeface="DejaVu LGC Sans"/>
                </a:rPr>
                <a:t> </a:t>
              </a:r>
              <a:endParaRPr lang="fr-FR" sz="3200" i="0" dirty="0">
                <a:latin typeface="Arial" pitchFamily="34" charset="0"/>
              </a:endParaRPr>
            </a:p>
          </p:txBody>
        </p:sp>
        <p:sp>
          <p:nvSpPr>
            <p:cNvPr id="1205258" name="ZoneTexte 13"/>
            <p:cNvSpPr txBox="1">
              <a:spLocks noChangeArrowheads="1"/>
            </p:cNvSpPr>
            <p:nvPr/>
          </p:nvSpPr>
          <p:spPr bwMode="auto">
            <a:xfrm>
              <a:off x="604498" y="4632056"/>
              <a:ext cx="5715122" cy="7614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/>
              <a:endParaRPr lang="fr-FR" sz="2400" i="0" dirty="0" smtClean="0">
                <a:latin typeface="Comic Sans MS" pitchFamily="66" charset="0"/>
              </a:endParaRPr>
            </a:p>
            <a:p>
              <a:pPr eaLnBrk="1" hangingPunct="1"/>
              <a:r>
                <a:rPr lang="fr-FR" sz="2400" i="0" dirty="0" smtClean="0">
                  <a:latin typeface="Comic Sans MS" pitchFamily="66" charset="0"/>
                </a:rPr>
                <a:t>High </a:t>
              </a:r>
              <a:r>
                <a:rPr lang="fr-FR" sz="2400" i="0" dirty="0" err="1">
                  <a:latin typeface="Comic Sans MS" pitchFamily="66" charset="0"/>
                </a:rPr>
                <a:t>statistics</a:t>
              </a:r>
              <a:r>
                <a:rPr lang="fr-FR" sz="2400" i="0" dirty="0">
                  <a:latin typeface="Comic Sans MS" pitchFamily="66" charset="0"/>
                </a:rPr>
                <a:t> GEANT4 </a:t>
              </a:r>
              <a:r>
                <a:rPr lang="fr-FR" sz="2400" i="0" dirty="0" smtClean="0">
                  <a:latin typeface="Comic Sans MS" pitchFamily="66" charset="0"/>
                </a:rPr>
                <a:t>simulations</a:t>
              </a:r>
            </a:p>
            <a:p>
              <a:pPr eaLnBrk="1" hangingPunct="1"/>
              <a:r>
                <a:rPr lang="fr-FR" sz="1800" b="1" i="0" dirty="0" smtClean="0">
                  <a:latin typeface="Arial" pitchFamily="34" charset="0"/>
                </a:rPr>
                <a:t> </a:t>
              </a:r>
              <a:endParaRPr lang="fr-FR" sz="2400" b="1" i="0" dirty="0">
                <a:latin typeface="Arial" pitchFamily="34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47376" y="5270307"/>
              <a:ext cx="6000878" cy="3172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1" hangingPunct="1">
                <a:buFont typeface="Arial" pitchFamily="34" charset="0"/>
                <a:buChar char="•"/>
                <a:defRPr/>
              </a:pPr>
              <a:r>
                <a:rPr lang="en-GB" sz="2400" b="1" i="0" dirty="0" smtClean="0">
                  <a:solidFill>
                    <a:srgbClr val="FF0000"/>
                  </a:solidFill>
                  <a:cs typeface="Times New Roman" pitchFamily="18" charset="0"/>
                </a:rPr>
                <a:t>&lt; </a:t>
              </a:r>
              <a:r>
                <a:rPr lang="en-GB" sz="2400" b="1" i="0" dirty="0">
                  <a:solidFill>
                    <a:srgbClr val="FF0000"/>
                  </a:solidFill>
                  <a:cs typeface="Times New Roman" pitchFamily="18" charset="0"/>
                  <a:sym typeface="Symbol"/>
                </a:rPr>
                <a:t>few </a:t>
              </a:r>
              <a:r>
                <a:rPr lang="en-GB" sz="2400" b="1" i="0" baseline="30000" dirty="0">
                  <a:solidFill>
                    <a:srgbClr val="FF0000"/>
                  </a:solidFill>
                  <a:cs typeface="Times New Roman" pitchFamily="18" charset="0"/>
                  <a:sym typeface="Symbol"/>
                </a:rPr>
                <a:t>0</a:t>
              </a:r>
              <a:r>
                <a:rPr lang="en-GB" sz="2400" b="1" i="0" dirty="0">
                  <a:solidFill>
                    <a:srgbClr val="FF0000"/>
                  </a:solidFill>
                  <a:cs typeface="Times New Roman" pitchFamily="18" charset="0"/>
                  <a:sym typeface="Symbol"/>
                </a:rPr>
                <a:t>/</a:t>
              </a:r>
              <a:r>
                <a:rPr lang="en-GB" sz="2400" b="1" i="0" baseline="-25000" dirty="0">
                  <a:solidFill>
                    <a:srgbClr val="FF0000"/>
                  </a:solidFill>
                  <a:cs typeface="Times New Roman" pitchFamily="18" charset="0"/>
                  <a:sym typeface="Symbol"/>
                </a:rPr>
                <a:t>00</a:t>
              </a:r>
              <a:r>
                <a:rPr lang="en-GB" sz="2400" b="1" i="0" dirty="0">
                  <a:solidFill>
                    <a:srgbClr val="FF0000"/>
                  </a:solidFill>
                  <a:cs typeface="Times New Roman" pitchFamily="18" charset="0"/>
                  <a:sym typeface="Symbol"/>
                </a:rPr>
                <a:t> </a:t>
              </a:r>
              <a:r>
                <a:rPr lang="en-GB" sz="2400" b="1" i="0" dirty="0" smtClean="0">
                  <a:solidFill>
                    <a:srgbClr val="FF0000"/>
                  </a:solidFill>
                  <a:cs typeface="Times New Roman" pitchFamily="18" charset="0"/>
                  <a:sym typeface="Symbol"/>
                </a:rPr>
                <a:t>misidentified events </a:t>
              </a:r>
              <a:r>
                <a:rPr lang="en-GB" sz="2400" b="1" i="0" dirty="0">
                  <a:solidFill>
                    <a:srgbClr val="FF0000"/>
                  </a:solidFill>
                  <a:cs typeface="Times New Roman" pitchFamily="18" charset="0"/>
                  <a:sym typeface="Symbol"/>
                </a:rPr>
                <a:t>/ </a:t>
              </a:r>
              <a:r>
                <a:rPr lang="en-GB" sz="2400" b="1" i="0" dirty="0" err="1">
                  <a:solidFill>
                    <a:srgbClr val="FF0000"/>
                  </a:solidFill>
                  <a:cs typeface="Times New Roman" pitchFamily="18" charset="0"/>
                  <a:sym typeface="Symbol"/>
                </a:rPr>
                <a:t>cos</a:t>
              </a:r>
              <a:r>
                <a:rPr lang="en-GB" sz="2400" b="1" i="0" baseline="-25000" dirty="0" err="1">
                  <a:solidFill>
                    <a:srgbClr val="FF0000"/>
                  </a:solidFill>
                  <a:cs typeface="Times New Roman" pitchFamily="18" charset="0"/>
                  <a:sym typeface="Symbol"/>
                </a:rPr>
                <a:t>CM</a:t>
              </a:r>
              <a:r>
                <a:rPr lang="en-GB" sz="2400" b="1" i="0" dirty="0">
                  <a:solidFill>
                    <a:srgbClr val="FF0000"/>
                  </a:solidFill>
                  <a:cs typeface="Times New Roman" pitchFamily="18" charset="0"/>
                  <a:sym typeface="Symbol"/>
                </a:rPr>
                <a:t> </a:t>
              </a:r>
              <a:r>
                <a:rPr lang="en-GB" sz="2400" b="1" i="0" dirty="0" smtClean="0">
                  <a:solidFill>
                    <a:srgbClr val="FF0000"/>
                  </a:solidFill>
                  <a:cs typeface="Times New Roman" pitchFamily="18" charset="0"/>
                  <a:sym typeface="Symbol"/>
                </a:rPr>
                <a:t>bin</a:t>
              </a:r>
              <a:endParaRPr lang="fr-FR" sz="2400" i="0" baseline="-25000" dirty="0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  <p:sp>
          <p:nvSpPr>
            <p:cNvPr id="1205260" name="ZoneTexte 15"/>
            <p:cNvSpPr txBox="1">
              <a:spLocks noChangeArrowheads="1"/>
            </p:cNvSpPr>
            <p:nvPr/>
          </p:nvSpPr>
          <p:spPr bwMode="auto">
            <a:xfrm>
              <a:off x="675938" y="5613980"/>
              <a:ext cx="6215196" cy="3172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1" hangingPunct="1">
                <a:buFont typeface="Arial" pitchFamily="34" charset="0"/>
                <a:buChar char="•"/>
              </a:pPr>
              <a:r>
                <a:rPr lang="fr-FR" sz="2400" b="1" i="0" dirty="0" smtClean="0">
                  <a:solidFill>
                    <a:srgbClr val="FF0000"/>
                  </a:solidFill>
                  <a:cs typeface="Times New Roman" pitchFamily="18" charset="0"/>
                  <a:sym typeface="Symbol" pitchFamily="18" charset="2"/>
                </a:rPr>
                <a:t>&lt; </a:t>
              </a:r>
              <a:r>
                <a:rPr lang="fr-FR" sz="2400" b="1" i="0" dirty="0">
                  <a:solidFill>
                    <a:srgbClr val="FF0000"/>
                  </a:solidFill>
                  <a:cs typeface="Times New Roman" pitchFamily="18" charset="0"/>
                  <a:sym typeface="Symbol" pitchFamily="18" charset="2"/>
                </a:rPr>
                <a:t>1% on the total cross section up to 16 GeV</a:t>
              </a:r>
              <a:r>
                <a:rPr lang="fr-FR" sz="2400" b="1" i="0" baseline="30000" dirty="0">
                  <a:solidFill>
                    <a:srgbClr val="FF0000"/>
                  </a:solidFill>
                  <a:cs typeface="Times New Roman" pitchFamily="18" charset="0"/>
                  <a:sym typeface="Symbol" pitchFamily="18" charset="2"/>
                </a:rPr>
                <a:t>2</a:t>
              </a:r>
              <a:r>
                <a:rPr lang="fr-FR" sz="2400" b="1" i="0" dirty="0">
                  <a:solidFill>
                    <a:srgbClr val="FF0000"/>
                  </a:solidFill>
                  <a:cs typeface="Times New Roman" pitchFamily="18" charset="0"/>
                  <a:sym typeface="Symbol" pitchFamily="18" charset="2"/>
                </a:rPr>
                <a:t> </a:t>
              </a:r>
              <a:endParaRPr lang="fr-FR" sz="2400" b="1" i="0" dirty="0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</p:grpSp>
      <p:sp>
        <p:nvSpPr>
          <p:cNvPr id="1205261" name="Text Box 13"/>
          <p:cNvSpPr txBox="1">
            <a:spLocks noChangeArrowheads="1"/>
          </p:cNvSpPr>
          <p:nvPr/>
        </p:nvSpPr>
        <p:spPr bwMode="auto">
          <a:xfrm>
            <a:off x="2987675" y="-98425"/>
            <a:ext cx="4083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3600" i="0">
                <a:solidFill>
                  <a:srgbClr val="000099"/>
                </a:solidFill>
              </a:rPr>
              <a:t>Physical Background</a:t>
            </a:r>
          </a:p>
        </p:txBody>
      </p:sp>
      <p:pic>
        <p:nvPicPr>
          <p:cNvPr id="19" name="Image 18" descr="Fig5_GS1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00826" y="3000372"/>
            <a:ext cx="2588868" cy="2571768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572000" y="64291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800" b="1" dirty="0" smtClean="0"/>
              <a:t>M. </a:t>
            </a:r>
            <a:r>
              <a:rPr lang="fr-FR" sz="1800" b="1" dirty="0" err="1" smtClean="0"/>
              <a:t>Sudol</a:t>
            </a:r>
            <a:r>
              <a:rPr lang="fr-FR" sz="1800" b="1" dirty="0" smtClean="0"/>
              <a:t> et al., </a:t>
            </a:r>
            <a:r>
              <a:rPr lang="fr-FR" sz="1800" b="1" dirty="0" err="1" smtClean="0"/>
              <a:t>arXiv</a:t>
            </a:r>
            <a:r>
              <a:rPr lang="fr-FR" sz="1800" b="1" dirty="0" smtClean="0"/>
              <a:t>:0907.4478</a:t>
            </a:r>
            <a:r>
              <a:rPr lang="fr-FR" sz="1800" dirty="0" smtClean="0"/>
              <a:t> [</a:t>
            </a:r>
            <a:r>
              <a:rPr lang="fr-FR" sz="1800" dirty="0" err="1" smtClean="0"/>
              <a:t>nucl</a:t>
            </a:r>
            <a:r>
              <a:rPr lang="fr-FR" sz="1800" dirty="0" smtClean="0"/>
              <a:t>-ex] </a:t>
            </a:r>
            <a:endParaRPr lang="fr-FR" sz="1800" dirty="0"/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e la date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 smtClean="0"/>
              <a:t>PHIPSI, 16-X-2009</a:t>
            </a:r>
            <a:endParaRPr lang="fr-FR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16F43-5F2F-4F01-9434-AD044FC5D099}" type="slidenum">
              <a:rPr lang="fr-FR"/>
              <a:pPr/>
              <a:t>17</a:t>
            </a:fld>
            <a:endParaRPr lang="fr-FR"/>
          </a:p>
        </p:txBody>
      </p:sp>
      <p:pic>
        <p:nvPicPr>
          <p:cNvPr id="1153034" name="Picture 10" descr="R_si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7787" y="1142984"/>
            <a:ext cx="5256213" cy="4976813"/>
          </a:xfrm>
          <a:prstGeom prst="rect">
            <a:avLst/>
          </a:prstGeom>
          <a:noFill/>
        </p:spPr>
      </p:pic>
      <p:sp>
        <p:nvSpPr>
          <p:cNvPr id="1153026" name="Text Box 2"/>
          <p:cNvSpPr txBox="1">
            <a:spLocks noChangeArrowheads="1"/>
          </p:cNvSpPr>
          <p:nvPr/>
        </p:nvSpPr>
        <p:spPr bwMode="auto">
          <a:xfrm>
            <a:off x="684213" y="3573463"/>
            <a:ext cx="3240087" cy="222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i="0">
                <a:solidFill>
                  <a:srgbClr val="0000FF"/>
                </a:solidFill>
                <a:latin typeface="Comic Sans MS" pitchFamily="66" charset="0"/>
              </a:rPr>
              <a:t>Individual </a:t>
            </a:r>
          </a:p>
          <a:p>
            <a:r>
              <a:rPr lang="fr-FR" i="0">
                <a:solidFill>
                  <a:srgbClr val="0000FF"/>
                </a:solidFill>
                <a:latin typeface="Comic Sans MS" pitchFamily="66" charset="0"/>
              </a:rPr>
              <a:t>determination of </a:t>
            </a:r>
          </a:p>
          <a:p>
            <a:r>
              <a:rPr lang="fr-FR" i="0">
                <a:solidFill>
                  <a:srgbClr val="0000FF"/>
                </a:solidFill>
                <a:latin typeface="Comic Sans MS" pitchFamily="66" charset="0"/>
              </a:rPr>
              <a:t>GE and GM </a:t>
            </a:r>
          </a:p>
          <a:p>
            <a:r>
              <a:rPr lang="fr-FR" i="0">
                <a:solidFill>
                  <a:srgbClr val="0000FF"/>
                </a:solidFill>
                <a:latin typeface="Comic Sans MS" pitchFamily="66" charset="0"/>
              </a:rPr>
              <a:t>up to large Q</a:t>
            </a:r>
            <a:r>
              <a:rPr lang="fr-FR" i="0" baseline="30000">
                <a:solidFill>
                  <a:srgbClr val="0000FF"/>
                </a:solidFill>
                <a:latin typeface="Comic Sans MS" pitchFamily="66" charset="0"/>
              </a:rPr>
              <a:t>2</a:t>
            </a:r>
          </a:p>
          <a:p>
            <a:endParaRPr lang="fr-FR">
              <a:solidFill>
                <a:srgbClr val="0000FF"/>
              </a:solidFill>
            </a:endParaRPr>
          </a:p>
        </p:txBody>
      </p:sp>
      <p:sp>
        <p:nvSpPr>
          <p:cNvPr id="11530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i="1" dirty="0" err="1">
                <a:solidFill>
                  <a:schemeClr val="accent2"/>
                </a:solidFill>
              </a:rPr>
              <a:t>Expected</a:t>
            </a:r>
            <a:r>
              <a:rPr lang="fr-FR" sz="4000" i="1" dirty="0">
                <a:solidFill>
                  <a:schemeClr val="accent2"/>
                </a:solidFill>
              </a:rPr>
              <a:t> </a:t>
            </a:r>
            <a:r>
              <a:rPr lang="fr-FR" sz="4000" i="1" dirty="0" err="1" smtClean="0">
                <a:solidFill>
                  <a:schemeClr val="accent2"/>
                </a:solidFill>
              </a:rPr>
              <a:t>Results</a:t>
            </a:r>
            <a:r>
              <a:rPr lang="fr-FR" sz="4000" i="1" dirty="0" smtClean="0">
                <a:solidFill>
                  <a:schemeClr val="accent2"/>
                </a:solidFill>
              </a:rPr>
              <a:t> </a:t>
            </a:r>
            <a:endParaRPr lang="fr-FR" sz="4000" i="1" dirty="0">
              <a:solidFill>
                <a:schemeClr val="accent2"/>
              </a:solidFill>
            </a:endParaRPr>
          </a:p>
        </p:txBody>
      </p:sp>
      <p:pic>
        <p:nvPicPr>
          <p:cNvPr id="1153028" name="Picture 4" descr="PandaLogo2_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2174796"/>
            <a:ext cx="1785950" cy="496957"/>
          </a:xfrm>
          <a:prstGeom prst="rect">
            <a:avLst/>
          </a:prstGeom>
          <a:noFill/>
        </p:spPr>
      </p:pic>
      <p:sp>
        <p:nvSpPr>
          <p:cNvPr id="1153030" name="Text Box 6"/>
          <p:cNvSpPr txBox="1">
            <a:spLocks noChangeArrowheads="1"/>
          </p:cNvSpPr>
          <p:nvPr/>
        </p:nvSpPr>
        <p:spPr bwMode="auto">
          <a:xfrm>
            <a:off x="6072198" y="2143116"/>
            <a:ext cx="2016125" cy="528637"/>
          </a:xfrm>
          <a:prstGeom prst="rect">
            <a:avLst/>
          </a:prstGeom>
          <a:solidFill>
            <a:schemeClr val="tx1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>
                <a:solidFill>
                  <a:srgbClr val="FFFF00"/>
                </a:solidFill>
              </a:rPr>
              <a:t>R=GE/GM</a:t>
            </a:r>
          </a:p>
        </p:txBody>
      </p:sp>
      <p:sp>
        <p:nvSpPr>
          <p:cNvPr id="1153031" name="Text Box 7"/>
          <p:cNvSpPr txBox="1">
            <a:spLocks noChangeArrowheads="1"/>
          </p:cNvSpPr>
          <p:nvPr/>
        </p:nvSpPr>
        <p:spPr bwMode="auto">
          <a:xfrm>
            <a:off x="5286380" y="3000372"/>
            <a:ext cx="10795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400" dirty="0" err="1"/>
              <a:t>BaBAR</a:t>
            </a:r>
            <a:endParaRPr lang="fr-FR" sz="2400" dirty="0"/>
          </a:p>
        </p:txBody>
      </p:sp>
      <p:sp>
        <p:nvSpPr>
          <p:cNvPr id="1153032" name="Text Box 8"/>
          <p:cNvSpPr txBox="1">
            <a:spLocks noChangeArrowheads="1"/>
          </p:cNvSpPr>
          <p:nvPr/>
        </p:nvSpPr>
        <p:spPr bwMode="auto">
          <a:xfrm>
            <a:off x="4929190" y="4786322"/>
            <a:ext cx="979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400" dirty="0"/>
              <a:t>PS170</a:t>
            </a:r>
          </a:p>
        </p:txBody>
      </p:sp>
      <p:sp>
        <p:nvSpPr>
          <p:cNvPr id="1153033" name="Text Box 9"/>
          <p:cNvSpPr txBox="1">
            <a:spLocks noChangeArrowheads="1"/>
          </p:cNvSpPr>
          <p:nvPr/>
        </p:nvSpPr>
        <p:spPr bwMode="auto">
          <a:xfrm>
            <a:off x="6357950" y="4857760"/>
            <a:ext cx="1674813" cy="4667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400"/>
              <a:t>PANDA sim</a:t>
            </a:r>
          </a:p>
        </p:txBody>
      </p:sp>
      <p:sp>
        <p:nvSpPr>
          <p:cNvPr id="19" name="ZoneTexte 44"/>
          <p:cNvSpPr txBox="1">
            <a:spLocks noChangeArrowheads="1"/>
          </p:cNvSpPr>
          <p:nvPr/>
        </p:nvSpPr>
        <p:spPr bwMode="auto">
          <a:xfrm>
            <a:off x="0" y="3065454"/>
            <a:ext cx="39673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 dirty="0">
              <a:solidFill>
                <a:srgbClr val="FF0066"/>
              </a:solidFill>
            </a:endParaRPr>
          </a:p>
        </p:txBody>
      </p:sp>
      <p:sp>
        <p:nvSpPr>
          <p:cNvPr id="17" name="Rectangle 47"/>
          <p:cNvSpPr>
            <a:spLocks noChangeArrowheads="1"/>
          </p:cNvSpPr>
          <p:nvPr/>
        </p:nvSpPr>
        <p:spPr bwMode="auto">
          <a:xfrm>
            <a:off x="1000100" y="928670"/>
            <a:ext cx="34290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66"/>
                </a:solidFill>
                <a:latin typeface="Kunstler Script" pitchFamily="66" charset="0"/>
                <a:cs typeface="Arial" pitchFamily="34" charset="0"/>
              </a:rPr>
              <a:t>L</a:t>
            </a:r>
            <a:r>
              <a:rPr lang="en-US" sz="2400" dirty="0">
                <a:solidFill>
                  <a:srgbClr val="FF0066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US" sz="2800" dirty="0">
                <a:solidFill>
                  <a:srgbClr val="FF0066"/>
                </a:solidFill>
                <a:latin typeface="Calibri" pitchFamily="34" charset="0"/>
                <a:cs typeface="Arial" pitchFamily="34" charset="0"/>
              </a:rPr>
              <a:t> = 2 </a:t>
            </a:r>
            <a:r>
              <a:rPr lang="en-US" sz="2800" dirty="0">
                <a:solidFill>
                  <a:srgbClr val="FF0066"/>
                </a:solidFill>
                <a:latin typeface="Calibri" pitchFamily="34" charset="0"/>
                <a:cs typeface="Arial" pitchFamily="34" charset="0"/>
                <a:sym typeface="Symbol" pitchFamily="18" charset="2"/>
              </a:rPr>
              <a:t></a:t>
            </a:r>
            <a:r>
              <a:rPr lang="en-US" sz="2800" dirty="0">
                <a:solidFill>
                  <a:srgbClr val="FF0066"/>
                </a:solidFill>
                <a:latin typeface="Calibri" pitchFamily="34" charset="0"/>
                <a:cs typeface="Arial" pitchFamily="34" charset="0"/>
              </a:rPr>
              <a:t> 10 </a:t>
            </a:r>
            <a:r>
              <a:rPr lang="en-US" sz="2800" baseline="30000" dirty="0">
                <a:solidFill>
                  <a:srgbClr val="FF0066"/>
                </a:solidFill>
                <a:latin typeface="Calibri" pitchFamily="34" charset="0"/>
                <a:cs typeface="Arial" pitchFamily="34" charset="0"/>
              </a:rPr>
              <a:t>32</a:t>
            </a:r>
            <a:r>
              <a:rPr lang="en-US" sz="2800" dirty="0">
                <a:solidFill>
                  <a:srgbClr val="FF0066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US" sz="2000" dirty="0">
                <a:solidFill>
                  <a:srgbClr val="FF0066"/>
                </a:solidFill>
                <a:latin typeface="Calibri" pitchFamily="34" charset="0"/>
                <a:cs typeface="Arial" pitchFamily="34" charset="0"/>
              </a:rPr>
              <a:t>cm</a:t>
            </a:r>
            <a:r>
              <a:rPr lang="en-US" sz="2000" baseline="30000" dirty="0">
                <a:solidFill>
                  <a:srgbClr val="FF0066"/>
                </a:solidFill>
                <a:latin typeface="Symbol" pitchFamily="18" charset="2"/>
                <a:cs typeface="Arial" pitchFamily="34" charset="0"/>
              </a:rPr>
              <a:t>-2</a:t>
            </a:r>
            <a:r>
              <a:rPr lang="en-US" sz="2000" dirty="0">
                <a:solidFill>
                  <a:srgbClr val="FF0066"/>
                </a:solidFill>
                <a:latin typeface="Calibri" pitchFamily="34" charset="0"/>
                <a:cs typeface="Arial" pitchFamily="34" charset="0"/>
              </a:rPr>
              <a:t> s</a:t>
            </a:r>
            <a:r>
              <a:rPr lang="en-US" sz="2000" baseline="30000" dirty="0">
                <a:solidFill>
                  <a:srgbClr val="FF0066"/>
                </a:solidFill>
                <a:latin typeface="Symbol" pitchFamily="18" charset="2"/>
                <a:cs typeface="Arial" pitchFamily="34" charset="0"/>
              </a:rPr>
              <a:t>-1</a:t>
            </a:r>
            <a:endParaRPr lang="fr-FR" sz="2000" dirty="0">
              <a:solidFill>
                <a:srgbClr val="FF0066"/>
              </a:solidFill>
            </a:endParaRPr>
          </a:p>
        </p:txBody>
      </p:sp>
      <p:sp>
        <p:nvSpPr>
          <p:cNvPr id="21" name="Rectangle 47"/>
          <p:cNvSpPr>
            <a:spLocks noChangeArrowheads="1"/>
          </p:cNvSpPr>
          <p:nvPr/>
        </p:nvSpPr>
        <p:spPr bwMode="auto">
          <a:xfrm>
            <a:off x="1142976" y="1428736"/>
            <a:ext cx="342902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FF0066"/>
                </a:solidFill>
                <a:latin typeface="Comic Sans MS" pitchFamily="66" charset="0"/>
                <a:cs typeface="Arial" pitchFamily="34" charset="0"/>
              </a:rPr>
              <a:t>100 days</a:t>
            </a:r>
            <a:endParaRPr lang="fr-FR" sz="1400" dirty="0">
              <a:solidFill>
                <a:srgbClr val="FF0066"/>
              </a:solidFill>
              <a:latin typeface="Comic Sans MS" pitchFamily="66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286248" y="71435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800" b="1" dirty="0" smtClean="0"/>
              <a:t>M. </a:t>
            </a:r>
            <a:r>
              <a:rPr lang="fr-FR" sz="1800" b="1" dirty="0" err="1" smtClean="0"/>
              <a:t>Sudol</a:t>
            </a:r>
            <a:r>
              <a:rPr lang="fr-FR" sz="1800" b="1" dirty="0" smtClean="0"/>
              <a:t> et al, </a:t>
            </a:r>
            <a:r>
              <a:rPr lang="fr-FR" sz="1800" b="1" dirty="0" err="1" smtClean="0"/>
              <a:t>arXiv</a:t>
            </a:r>
            <a:r>
              <a:rPr lang="fr-FR" sz="1800" b="1" dirty="0" smtClean="0"/>
              <a:t>:0907.4478</a:t>
            </a:r>
            <a:r>
              <a:rPr lang="fr-FR" sz="1800" dirty="0" smtClean="0"/>
              <a:t> [</a:t>
            </a:r>
            <a:r>
              <a:rPr lang="fr-FR" sz="1800" dirty="0" err="1" smtClean="0"/>
              <a:t>nucl</a:t>
            </a:r>
            <a:r>
              <a:rPr lang="fr-FR" sz="1800" dirty="0" smtClean="0"/>
              <a:t>-ex] </a:t>
            </a:r>
            <a:endParaRPr lang="fr-FR" sz="1800" dirty="0"/>
          </a:p>
        </p:txBody>
      </p:sp>
      <p:sp>
        <p:nvSpPr>
          <p:cNvPr id="23" name="Espace réservé du pied de page 2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 smtClean="0"/>
              <a:t>PHIPSI, 16-X-2009</a:t>
            </a:r>
            <a:endParaRPr lang="fr-FR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28AF5-6C4C-4A1F-BAE5-762000C1A59C}" type="slidenum">
              <a:rPr lang="fr-FR"/>
              <a:pPr/>
              <a:t>18</a:t>
            </a:fld>
            <a:endParaRPr lang="fr-FR"/>
          </a:p>
        </p:txBody>
      </p:sp>
      <p:sp>
        <p:nvSpPr>
          <p:cNvPr id="117248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57158" y="1"/>
            <a:ext cx="8507412" cy="571479"/>
          </a:xfrm>
        </p:spPr>
        <p:txBody>
          <a:bodyPr/>
          <a:lstStyle/>
          <a:p>
            <a:pPr algn="l"/>
            <a:r>
              <a:rPr lang="en-GB" sz="4000" b="1" i="1" dirty="0" smtClean="0">
                <a:solidFill>
                  <a:srgbClr val="0000FF"/>
                </a:solidFill>
                <a:latin typeface="Comic Sans MS" pitchFamily="66" charset="0"/>
              </a:rPr>
              <a:t> Form </a:t>
            </a:r>
            <a:r>
              <a:rPr lang="en-GB" sz="4000" b="1" i="1" dirty="0">
                <a:solidFill>
                  <a:srgbClr val="0000FF"/>
                </a:solidFill>
                <a:latin typeface="Comic Sans MS" pitchFamily="66" charset="0"/>
              </a:rPr>
              <a:t>Factors with </a:t>
            </a:r>
            <a:r>
              <a:rPr lang="en-GB" sz="3200" b="1" i="1" dirty="0">
                <a:solidFill>
                  <a:srgbClr val="0000FF"/>
                </a:solidFill>
              </a:rPr>
              <a:t>                                         </a:t>
            </a:r>
          </a:p>
        </p:txBody>
      </p:sp>
      <p:pic>
        <p:nvPicPr>
          <p:cNvPr id="1172483" name="Picture 3" descr="PandaLogo2_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0"/>
            <a:ext cx="2913063" cy="700087"/>
          </a:xfrm>
          <a:prstGeom prst="rect">
            <a:avLst/>
          </a:prstGeom>
          <a:noFill/>
        </p:spPr>
      </p:pic>
      <p:sp>
        <p:nvSpPr>
          <p:cNvPr id="1172484" name="Text Box 4"/>
          <p:cNvSpPr txBox="1">
            <a:spLocks noChangeArrowheads="1"/>
          </p:cNvSpPr>
          <p:nvPr/>
        </p:nvSpPr>
        <p:spPr bwMode="auto">
          <a:xfrm>
            <a:off x="6000760" y="928670"/>
            <a:ext cx="2781300" cy="6508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3600" dirty="0"/>
              <a:t>p+p      e</a:t>
            </a:r>
            <a:r>
              <a:rPr lang="fr-FR" sz="3600" baseline="30000" dirty="0"/>
              <a:t>+</a:t>
            </a:r>
            <a:r>
              <a:rPr lang="fr-FR" sz="3600" dirty="0"/>
              <a:t>+ e</a:t>
            </a:r>
            <a:r>
              <a:rPr lang="fr-FR" sz="3600" baseline="30000" dirty="0"/>
              <a:t>-</a:t>
            </a:r>
          </a:p>
        </p:txBody>
      </p:sp>
      <p:sp>
        <p:nvSpPr>
          <p:cNvPr id="1172485" name="Line 5"/>
          <p:cNvSpPr>
            <a:spLocks noChangeShapeType="1"/>
          </p:cNvSpPr>
          <p:nvPr/>
        </p:nvSpPr>
        <p:spPr bwMode="auto">
          <a:xfrm>
            <a:off x="7000892" y="128586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172486" name="Line 6"/>
          <p:cNvSpPr>
            <a:spLocks noChangeShapeType="1"/>
          </p:cNvSpPr>
          <p:nvPr/>
        </p:nvSpPr>
        <p:spPr bwMode="auto">
          <a:xfrm>
            <a:off x="6072198" y="1142984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172489" name="Rectangle 9"/>
          <p:cNvSpPr>
            <a:spLocks noChangeArrowheads="1"/>
          </p:cNvSpPr>
          <p:nvPr/>
        </p:nvSpPr>
        <p:spPr bwMode="auto">
          <a:xfrm>
            <a:off x="214282" y="3357562"/>
            <a:ext cx="8715436" cy="292387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/>
            <a:r>
              <a:rPr lang="fr-FR" dirty="0">
                <a:solidFill>
                  <a:schemeClr val="bg1">
                    <a:lumMod val="85000"/>
                  </a:schemeClr>
                </a:solidFill>
                <a:latin typeface="Comic Sans MS" pitchFamily="66" charset="0"/>
              </a:rPr>
              <a:t>1) 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  <a:latin typeface="Comic Sans MS" pitchFamily="66" charset="0"/>
              </a:rPr>
              <a:t>Knowledge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  <a:latin typeface="Comic Sans MS" pitchFamily="66" charset="0"/>
              </a:rPr>
              <a:t> of proton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  <a:latin typeface="Comic Sans MS" pitchFamily="66" charset="0"/>
              </a:rPr>
              <a:t>form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  <a:latin typeface="Comic Sans MS" pitchFamily="66" charset="0"/>
              </a:rPr>
              <a:t>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  <a:latin typeface="Comic Sans MS" pitchFamily="66" charset="0"/>
              </a:rPr>
              <a:t>factors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  <a:latin typeface="Comic Sans MS" pitchFamily="66" charset="0"/>
              </a:rPr>
              <a:t> up to large q</a:t>
            </a:r>
            <a:r>
              <a:rPr lang="fr-FR" baseline="30000" dirty="0">
                <a:solidFill>
                  <a:schemeClr val="bg1">
                    <a:lumMod val="85000"/>
                  </a:schemeClr>
                </a:solidFill>
                <a:latin typeface="Comic Sans MS" pitchFamily="66" charset="0"/>
              </a:rPr>
              <a:t>2</a:t>
            </a:r>
          </a:p>
          <a:p>
            <a:pPr lvl="1"/>
            <a:r>
              <a:rPr lang="fr-FR" dirty="0">
                <a:latin typeface="Comic Sans MS" pitchFamily="66" charset="0"/>
              </a:rPr>
              <a:t>2) Transition to QCD: </a:t>
            </a:r>
            <a:r>
              <a:rPr lang="fr-FR" dirty="0" err="1">
                <a:latin typeface="Comic Sans MS" pitchFamily="66" charset="0"/>
              </a:rPr>
              <a:t>Asymptotics</a:t>
            </a:r>
            <a:endParaRPr lang="fr-FR" dirty="0">
              <a:latin typeface="Comic Sans MS" pitchFamily="66" charset="0"/>
            </a:endParaRPr>
          </a:p>
          <a:p>
            <a:pPr lvl="1"/>
            <a:r>
              <a:rPr lang="fr-FR" dirty="0">
                <a:solidFill>
                  <a:schemeClr val="bg1">
                    <a:lumMod val="85000"/>
                  </a:schemeClr>
                </a:solidFill>
                <a:latin typeface="Comic Sans MS" pitchFamily="66" charset="0"/>
              </a:rPr>
              <a:t>3)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  <a:latin typeface="Comic Sans MS" pitchFamily="66" charset="0"/>
              </a:rPr>
              <a:t>Reaction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  <a:latin typeface="Comic Sans MS" pitchFamily="66" charset="0"/>
              </a:rPr>
              <a:t>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  <a:latin typeface="Comic Sans MS" pitchFamily="66" charset="0"/>
              </a:rPr>
              <a:t>mechanism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  <a:latin typeface="Comic Sans MS" pitchFamily="66" charset="0"/>
              </a:rPr>
              <a:t> (1 or 2 photon exchange)</a:t>
            </a:r>
          </a:p>
          <a:p>
            <a:pPr lvl="1"/>
            <a:endParaRPr lang="fr-FR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172491" name="Picture 26" descr="P7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7325" y="1643050"/>
            <a:ext cx="2606675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928662" y="1785926"/>
            <a:ext cx="535785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905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fr-FR" i="0" dirty="0" err="1" smtClean="0">
                <a:latin typeface="Comic Sans MS" pitchFamily="66" charset="0"/>
              </a:rPr>
              <a:t>What</a:t>
            </a:r>
            <a:r>
              <a:rPr lang="fr-FR" i="0" dirty="0" smtClean="0">
                <a:latin typeface="Comic Sans MS" pitchFamily="66" charset="0"/>
              </a:rPr>
              <a:t> PANDA </a:t>
            </a:r>
            <a:r>
              <a:rPr lang="fr-FR" i="0" dirty="0" err="1" smtClean="0">
                <a:latin typeface="Comic Sans MS" pitchFamily="66" charset="0"/>
              </a:rPr>
              <a:t>will</a:t>
            </a:r>
            <a:r>
              <a:rPr lang="fr-FR" i="0" dirty="0" smtClean="0">
                <a:latin typeface="Comic Sans MS" pitchFamily="66" charset="0"/>
              </a:rPr>
              <a:t> </a:t>
            </a:r>
            <a:r>
              <a:rPr lang="fr-FR" i="0" dirty="0" err="1" smtClean="0">
                <a:latin typeface="Comic Sans MS" pitchFamily="66" charset="0"/>
              </a:rPr>
              <a:t>bring</a:t>
            </a:r>
            <a:r>
              <a:rPr lang="fr-FR" i="0" dirty="0" smtClean="0">
                <a:latin typeface="Comic Sans MS" pitchFamily="66" charset="0"/>
              </a:rPr>
              <a:t>:</a:t>
            </a:r>
            <a:endParaRPr lang="fr-FR" i="0" dirty="0">
              <a:latin typeface="Comic Sans MS" pitchFamily="66" charset="0"/>
            </a:endParaRPr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248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e la date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 smtClean="0"/>
              <a:t>PHIPSI, 16-X-2009</a:t>
            </a:r>
            <a:endParaRPr lang="fr-FR"/>
          </a:p>
        </p:txBody>
      </p:sp>
      <p:sp>
        <p:nvSpPr>
          <p:cNvPr id="13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EBDF9-11E4-46F4-9050-D726FA56CD05}" type="slidenum">
              <a:rPr lang="fr-FR"/>
              <a:pPr/>
              <a:t>19</a:t>
            </a:fld>
            <a:endParaRPr lang="fr-FR"/>
          </a:p>
        </p:txBody>
      </p:sp>
      <p:sp>
        <p:nvSpPr>
          <p:cNvPr id="1229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305800" cy="549275"/>
          </a:xfrm>
        </p:spPr>
        <p:txBody>
          <a:bodyPr/>
          <a:lstStyle/>
          <a:p>
            <a:r>
              <a:rPr lang="en-GB">
                <a:solidFill>
                  <a:schemeClr val="accent2"/>
                </a:solidFill>
              </a:rPr>
              <a:t>Phragmèn-Lindelöf theorem</a:t>
            </a:r>
          </a:p>
        </p:txBody>
      </p:sp>
      <p:sp>
        <p:nvSpPr>
          <p:cNvPr id="1229827" name="Rectangle 3"/>
          <p:cNvSpPr>
            <a:spLocks noChangeArrowheads="1"/>
          </p:cNvSpPr>
          <p:nvPr/>
        </p:nvSpPr>
        <p:spPr bwMode="auto">
          <a:xfrm>
            <a:off x="5105400" y="1905000"/>
            <a:ext cx="285750" cy="579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GB" sz="32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graphicFrame>
        <p:nvGraphicFramePr>
          <p:cNvPr id="1229828" name="Object 4"/>
          <p:cNvGraphicFramePr>
            <a:graphicFrameLocks noChangeAspect="1"/>
          </p:cNvGraphicFramePr>
          <p:nvPr/>
        </p:nvGraphicFramePr>
        <p:xfrm>
          <a:off x="4210050" y="1125538"/>
          <a:ext cx="4933950" cy="2268537"/>
        </p:xfrm>
        <a:graphic>
          <a:graphicData uri="http://schemas.openxmlformats.org/presentationml/2006/ole">
            <p:oleObj spid="_x0000_s98306" name="Image Bitmap" r:id="rId4" imgW="5200000" imgH="2161905" progId="PBrush">
              <p:embed/>
            </p:oleObj>
          </a:graphicData>
        </a:graphic>
      </p:graphicFrame>
      <p:sp>
        <p:nvSpPr>
          <p:cNvPr id="1229829" name="Rectangle 5"/>
          <p:cNvSpPr>
            <a:spLocks noChangeArrowheads="1"/>
          </p:cNvSpPr>
          <p:nvPr/>
        </p:nvSpPr>
        <p:spPr bwMode="auto">
          <a:xfrm>
            <a:off x="755650" y="714356"/>
            <a:ext cx="838835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190500">
              <a:spcBef>
                <a:spcPct val="20000"/>
              </a:spcBef>
            </a:pPr>
            <a:r>
              <a:rPr lang="en-GB" sz="2800" i="0" dirty="0">
                <a:latin typeface="Comic Sans MS" pitchFamily="66" charset="0"/>
              </a:rPr>
              <a:t>Asymptotic properties for analytical functions</a:t>
            </a:r>
            <a:r>
              <a:rPr lang="en-GB" sz="2000" i="0" dirty="0">
                <a:latin typeface="Comic Sans MS" pitchFamily="66" charset="0"/>
              </a:rPr>
              <a:t> </a:t>
            </a:r>
            <a:endParaRPr lang="en-GB" sz="2000" i="0" dirty="0"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1229830" name="Rectangle 6"/>
          <p:cNvSpPr>
            <a:spLocks noChangeArrowheads="1"/>
          </p:cNvSpPr>
          <p:nvPr/>
        </p:nvSpPr>
        <p:spPr bwMode="auto">
          <a:xfrm>
            <a:off x="3203575" y="5876925"/>
            <a:ext cx="5564188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n-GB" sz="1800">
                <a:solidFill>
                  <a:srgbClr val="FF0000"/>
                </a:solidFill>
              </a:rPr>
              <a:t>E. T-G. and G. Gakh, Eur. Phys. J. A 26, 265 (2005)</a:t>
            </a:r>
          </a:p>
        </p:txBody>
      </p:sp>
      <p:sp>
        <p:nvSpPr>
          <p:cNvPr id="1229831" name="Text Box 7"/>
          <p:cNvSpPr txBox="1">
            <a:spLocks noChangeArrowheads="1"/>
          </p:cNvSpPr>
          <p:nvPr/>
        </p:nvSpPr>
        <p:spPr bwMode="auto">
          <a:xfrm>
            <a:off x="5056188" y="7127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 sz="2400" i="0"/>
          </a:p>
        </p:txBody>
      </p:sp>
      <p:pic>
        <p:nvPicPr>
          <p:cNvPr id="122983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538" y="3644900"/>
            <a:ext cx="4319587" cy="13906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29833" name="Text Box 9"/>
          <p:cNvSpPr txBox="1">
            <a:spLocks noChangeArrowheads="1"/>
          </p:cNvSpPr>
          <p:nvPr/>
        </p:nvSpPr>
        <p:spPr bwMode="auto">
          <a:xfrm>
            <a:off x="7143768" y="5214950"/>
            <a:ext cx="1608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400" i="0" dirty="0">
                <a:solidFill>
                  <a:schemeClr val="accent2"/>
                </a:solidFill>
                <a:latin typeface="Symbol" pitchFamily="18" charset="2"/>
              </a:rPr>
              <a:t>D</a:t>
            </a:r>
            <a:r>
              <a:rPr lang="fr-FR" sz="2400" i="0" dirty="0">
                <a:solidFill>
                  <a:schemeClr val="accent2"/>
                </a:solidFill>
              </a:rPr>
              <a:t>=0.05, 0.1</a:t>
            </a:r>
          </a:p>
        </p:txBody>
      </p:sp>
      <p:sp>
        <p:nvSpPr>
          <p:cNvPr id="1229834" name="Rectangle 10"/>
          <p:cNvSpPr>
            <a:spLocks noChangeArrowheads="1"/>
          </p:cNvSpPr>
          <p:nvPr/>
        </p:nvSpPr>
        <p:spPr bwMode="auto">
          <a:xfrm>
            <a:off x="900113" y="1412875"/>
            <a:ext cx="4321175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190500">
              <a:spcBef>
                <a:spcPct val="20000"/>
              </a:spcBef>
            </a:pPr>
            <a:r>
              <a:rPr lang="en-GB" sz="2400" dirty="0">
                <a:solidFill>
                  <a:srgbClr val="0000FF"/>
                </a:solidFill>
                <a:latin typeface="Comic Sans MS" pitchFamily="66" charset="0"/>
              </a:rPr>
              <a:t>If </a:t>
            </a:r>
            <a:r>
              <a:rPr lang="en-GB" sz="2400" dirty="0">
                <a:solidFill>
                  <a:srgbClr val="002060"/>
                </a:solidFill>
                <a:latin typeface="Comic Sans MS" pitchFamily="66" charset="0"/>
              </a:rPr>
              <a:t>f(z) </a:t>
            </a:r>
            <a:r>
              <a:rPr lang="en-GB" sz="2400" dirty="0">
                <a:solidFill>
                  <a:srgbClr val="002060"/>
                </a:solidFill>
                <a:latin typeface="Comic Sans MS" pitchFamily="66" charset="0"/>
                <a:sym typeface="Symbol" pitchFamily="18" charset="2"/>
              </a:rPr>
              <a:t>a as  z </a:t>
            </a:r>
          </a:p>
          <a:p>
            <a:pPr indent="190500">
              <a:spcBef>
                <a:spcPct val="20000"/>
              </a:spcBef>
            </a:pPr>
            <a:r>
              <a:rPr lang="en-GB" sz="2400" dirty="0">
                <a:solidFill>
                  <a:srgbClr val="002060"/>
                </a:solidFill>
                <a:latin typeface="Comic Sans MS" pitchFamily="66" charset="0"/>
                <a:sym typeface="Symbol" pitchFamily="18" charset="2"/>
              </a:rPr>
              <a:t>along a straight line, </a:t>
            </a:r>
            <a:endParaRPr lang="en-GB" sz="2400" dirty="0">
              <a:solidFill>
                <a:srgbClr val="002060"/>
              </a:solidFill>
              <a:latin typeface="Comic Sans MS" pitchFamily="66" charset="0"/>
            </a:endParaRPr>
          </a:p>
          <a:p>
            <a:pPr indent="190500">
              <a:spcBef>
                <a:spcPct val="20000"/>
              </a:spcBef>
            </a:pPr>
            <a:r>
              <a:rPr lang="en-GB" sz="2400" dirty="0">
                <a:solidFill>
                  <a:srgbClr val="0000FF"/>
                </a:solidFill>
                <a:latin typeface="Comic Sans MS" pitchFamily="66" charset="0"/>
              </a:rPr>
              <a:t>and </a:t>
            </a:r>
            <a:r>
              <a:rPr lang="en-GB" sz="2400" dirty="0">
                <a:solidFill>
                  <a:srgbClr val="FF0066"/>
                </a:solidFill>
                <a:latin typeface="Comic Sans MS" pitchFamily="66" charset="0"/>
              </a:rPr>
              <a:t>f(z) </a:t>
            </a:r>
            <a:r>
              <a:rPr lang="en-GB" sz="2400" dirty="0">
                <a:solidFill>
                  <a:srgbClr val="FF0066"/>
                </a:solidFill>
                <a:latin typeface="Comic Sans MS" pitchFamily="66" charset="0"/>
                <a:sym typeface="Symbol" pitchFamily="18" charset="2"/>
              </a:rPr>
              <a:t>b as z</a:t>
            </a:r>
          </a:p>
          <a:p>
            <a:pPr indent="190500">
              <a:spcBef>
                <a:spcPct val="20000"/>
              </a:spcBef>
            </a:pPr>
            <a:r>
              <a:rPr lang="en-GB" sz="2400" dirty="0">
                <a:solidFill>
                  <a:srgbClr val="FF0066"/>
                </a:solidFill>
                <a:latin typeface="Comic Sans MS" pitchFamily="66" charset="0"/>
                <a:sym typeface="Symbol" pitchFamily="18" charset="2"/>
              </a:rPr>
              <a:t>along another </a:t>
            </a:r>
          </a:p>
          <a:p>
            <a:pPr indent="190500">
              <a:spcBef>
                <a:spcPct val="20000"/>
              </a:spcBef>
            </a:pPr>
            <a:r>
              <a:rPr lang="en-GB" sz="2400" dirty="0">
                <a:solidFill>
                  <a:srgbClr val="FF0066"/>
                </a:solidFill>
                <a:latin typeface="Comic Sans MS" pitchFamily="66" charset="0"/>
                <a:sym typeface="Symbol" pitchFamily="18" charset="2"/>
              </a:rPr>
              <a:t>straight line, </a:t>
            </a:r>
          </a:p>
          <a:p>
            <a:pPr indent="190500">
              <a:spcBef>
                <a:spcPct val="20000"/>
              </a:spcBef>
            </a:pPr>
            <a:r>
              <a:rPr lang="en-GB" sz="2400" dirty="0">
                <a:solidFill>
                  <a:srgbClr val="0000FF"/>
                </a:solidFill>
                <a:latin typeface="Comic Sans MS" pitchFamily="66" charset="0"/>
                <a:sym typeface="Symbol" pitchFamily="18" charset="2"/>
              </a:rPr>
              <a:t>and f(z) is regular </a:t>
            </a:r>
          </a:p>
          <a:p>
            <a:pPr indent="190500">
              <a:spcBef>
                <a:spcPct val="20000"/>
              </a:spcBef>
            </a:pPr>
            <a:r>
              <a:rPr lang="en-GB" sz="2400" dirty="0">
                <a:solidFill>
                  <a:srgbClr val="0000FF"/>
                </a:solidFill>
                <a:latin typeface="Comic Sans MS" pitchFamily="66" charset="0"/>
                <a:sym typeface="Symbol" pitchFamily="18" charset="2"/>
              </a:rPr>
              <a:t>and bounded </a:t>
            </a:r>
          </a:p>
          <a:p>
            <a:pPr indent="190500">
              <a:spcBef>
                <a:spcPct val="20000"/>
              </a:spcBef>
            </a:pPr>
            <a:r>
              <a:rPr lang="en-GB" sz="2400" dirty="0">
                <a:solidFill>
                  <a:srgbClr val="0000FF"/>
                </a:solidFill>
                <a:latin typeface="Comic Sans MS" pitchFamily="66" charset="0"/>
                <a:sym typeface="Symbol" pitchFamily="18" charset="2"/>
              </a:rPr>
              <a:t>in the angle between, </a:t>
            </a:r>
          </a:p>
          <a:p>
            <a:pPr indent="190500">
              <a:spcBef>
                <a:spcPct val="20000"/>
              </a:spcBef>
            </a:pPr>
            <a:r>
              <a:rPr lang="en-GB" sz="2400" dirty="0">
                <a:solidFill>
                  <a:srgbClr val="FF3300"/>
                </a:solidFill>
                <a:latin typeface="Comic Sans MS" pitchFamily="66" charset="0"/>
                <a:sym typeface="Symbol" pitchFamily="18" charset="2"/>
              </a:rPr>
              <a:t>then a=b and </a:t>
            </a:r>
            <a:r>
              <a:rPr lang="en-GB" sz="2400" dirty="0">
                <a:solidFill>
                  <a:srgbClr val="FF3300"/>
                </a:solidFill>
                <a:latin typeface="Comic Sans MS" pitchFamily="66" charset="0"/>
              </a:rPr>
              <a:t>f(z) </a:t>
            </a:r>
            <a:r>
              <a:rPr lang="en-GB" sz="2400" dirty="0">
                <a:solidFill>
                  <a:srgbClr val="FF3300"/>
                </a:solidFill>
                <a:latin typeface="Comic Sans MS" pitchFamily="66" charset="0"/>
                <a:sym typeface="Symbol" pitchFamily="18" charset="2"/>
              </a:rPr>
              <a:t>a  	uniformly in the angle</a:t>
            </a:r>
            <a:r>
              <a:rPr lang="en-GB" sz="2400" dirty="0">
                <a:solidFill>
                  <a:schemeClr val="accent2"/>
                </a:solidFill>
                <a:latin typeface="Comic Sans MS" pitchFamily="66" charset="0"/>
                <a:sym typeface="Symbol" pitchFamily="18" charset="2"/>
              </a:rPr>
              <a:t>. </a:t>
            </a:r>
            <a:endParaRPr lang="en-GB" sz="2400" i="0" dirty="0"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8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e la date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 smtClean="0"/>
              <a:t>PHIPSI, 16-X-2009</a:t>
            </a:r>
            <a:endParaRPr lang="fr-FR"/>
          </a:p>
        </p:txBody>
      </p:sp>
      <p:sp>
        <p:nvSpPr>
          <p:cNvPr id="1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BCD44-01A4-4065-897A-849EB54D6C05}" type="slidenum">
              <a:rPr lang="fr-FR"/>
              <a:pPr/>
              <a:t>2</a:t>
            </a:fld>
            <a:endParaRPr lang="fr-FR"/>
          </a:p>
        </p:txBody>
      </p:sp>
      <p:sp>
        <p:nvSpPr>
          <p:cNvPr id="79360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/>
          <a:lstStyle/>
          <a:p>
            <a:r>
              <a:rPr lang="fr-FR" sz="4400" i="1">
                <a:solidFill>
                  <a:schemeClr val="accent2"/>
                </a:solidFill>
                <a:latin typeface="Times New Roman" pitchFamily="18" charset="0"/>
              </a:rPr>
              <a:t>PLAN</a:t>
            </a:r>
          </a:p>
        </p:txBody>
      </p:sp>
      <p:sp>
        <p:nvSpPr>
          <p:cNvPr id="793603" name="Text Box 3"/>
          <p:cNvSpPr txBox="1">
            <a:spLocks noGrp="1" noChangeArrowheads="1"/>
          </p:cNvSpPr>
          <p:nvPr>
            <p:ph type="body" idx="1"/>
          </p:nvPr>
        </p:nvSpPr>
        <p:spPr>
          <a:xfrm>
            <a:off x="827088" y="620713"/>
            <a:ext cx="8316912" cy="1736718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sz="2400" dirty="0">
                <a:latin typeface="Comic Sans MS" pitchFamily="66" charset="0"/>
              </a:rPr>
              <a:t>Introduction:</a:t>
            </a:r>
            <a:endParaRPr lang="fr-FR" sz="2400" i="1" dirty="0">
              <a:solidFill>
                <a:srgbClr val="FF3300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fr-FR" sz="2400" i="1" dirty="0" smtClean="0">
                <a:solidFill>
                  <a:srgbClr val="FF3300"/>
                </a:solidFill>
                <a:latin typeface="Comic Sans MS" pitchFamily="66" charset="0"/>
              </a:rPr>
              <a:t>Panda </a:t>
            </a:r>
            <a:r>
              <a:rPr lang="fr-FR" sz="2400" i="1" dirty="0" err="1" smtClean="0">
                <a:solidFill>
                  <a:srgbClr val="FF3300"/>
                </a:solidFill>
                <a:latin typeface="Comic Sans MS" pitchFamily="66" charset="0"/>
              </a:rPr>
              <a:t>at</a:t>
            </a:r>
            <a:r>
              <a:rPr lang="fr-FR" sz="2400" i="1" dirty="0" smtClean="0">
                <a:solidFill>
                  <a:srgbClr val="FF3300"/>
                </a:solidFill>
                <a:latin typeface="Comic Sans MS" pitchFamily="66" charset="0"/>
              </a:rPr>
              <a:t> </a:t>
            </a:r>
            <a:r>
              <a:rPr lang="fr-FR" sz="2400" i="1" dirty="0" err="1" smtClean="0">
                <a:solidFill>
                  <a:srgbClr val="FF3300"/>
                </a:solidFill>
                <a:latin typeface="Comic Sans MS" pitchFamily="66" charset="0"/>
              </a:rPr>
              <a:t>Fair</a:t>
            </a:r>
            <a:endParaRPr lang="fr-FR" sz="2400" i="1" dirty="0" smtClean="0">
              <a:solidFill>
                <a:srgbClr val="FF3300"/>
              </a:solidFill>
              <a:latin typeface="Comic Sans MS" pitchFamily="66" charset="0"/>
            </a:endParaRPr>
          </a:p>
          <a:p>
            <a:pPr>
              <a:lnSpc>
                <a:spcPct val="90000"/>
              </a:lnSpc>
              <a:buFontTx/>
              <a:buNone/>
            </a:pPr>
            <a:r>
              <a:rPr lang="fr-FR" sz="2400" i="1" dirty="0" smtClean="0">
                <a:solidFill>
                  <a:srgbClr val="FF3300"/>
                </a:solidFill>
                <a:latin typeface="Comic Sans MS" pitchFamily="66" charset="0"/>
              </a:rPr>
              <a:t>Proton </a:t>
            </a:r>
            <a:r>
              <a:rPr lang="fr-FR" sz="2400" i="1" dirty="0" err="1" smtClean="0">
                <a:solidFill>
                  <a:srgbClr val="FF3300"/>
                </a:solidFill>
                <a:latin typeface="Comic Sans MS" pitchFamily="66" charset="0"/>
              </a:rPr>
              <a:t>Form</a:t>
            </a:r>
            <a:r>
              <a:rPr lang="fr-FR" sz="2400" i="1" dirty="0" smtClean="0">
                <a:solidFill>
                  <a:srgbClr val="FF3300"/>
                </a:solidFill>
                <a:latin typeface="Comic Sans MS" pitchFamily="66" charset="0"/>
              </a:rPr>
              <a:t> </a:t>
            </a:r>
            <a:r>
              <a:rPr lang="fr-FR" sz="2400" i="1" dirty="0" err="1" smtClean="0">
                <a:solidFill>
                  <a:srgbClr val="FF3300"/>
                </a:solidFill>
                <a:latin typeface="Comic Sans MS" pitchFamily="66" charset="0"/>
              </a:rPr>
              <a:t>Factors</a:t>
            </a:r>
            <a:r>
              <a:rPr lang="fr-FR" sz="2400" i="1" dirty="0" smtClean="0">
                <a:solidFill>
                  <a:srgbClr val="FF3300"/>
                </a:solidFill>
                <a:latin typeface="Comic Sans MS" pitchFamily="66" charset="0"/>
              </a:rPr>
              <a:t> 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sz="2000" i="1" dirty="0" smtClean="0">
                <a:solidFill>
                  <a:srgbClr val="0000FF"/>
                </a:solidFill>
                <a:latin typeface="Comic Sans MS" pitchFamily="66" charset="0"/>
              </a:rPr>
              <a:t>in SL and TL </a:t>
            </a:r>
            <a:r>
              <a:rPr lang="fr-FR" sz="2000" i="1" dirty="0" err="1" smtClean="0">
                <a:solidFill>
                  <a:srgbClr val="0000FF"/>
                </a:solidFill>
                <a:latin typeface="Comic Sans MS" pitchFamily="66" charset="0"/>
              </a:rPr>
              <a:t>regions</a:t>
            </a:r>
            <a:endParaRPr lang="fr-FR" sz="2000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793605" name="Text Box 5"/>
          <p:cNvSpPr txBox="1">
            <a:spLocks noChangeArrowheads="1"/>
          </p:cNvSpPr>
          <p:nvPr/>
        </p:nvSpPr>
        <p:spPr bwMode="auto">
          <a:xfrm>
            <a:off x="1357290" y="5786454"/>
            <a:ext cx="850109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62000" lvl="1" indent="-285750">
              <a:lnSpc>
                <a:spcPct val="80000"/>
              </a:lnSpc>
              <a:spcBef>
                <a:spcPct val="20000"/>
              </a:spcBef>
            </a:pPr>
            <a:r>
              <a:rPr lang="fr-FR" sz="3200" dirty="0">
                <a:solidFill>
                  <a:schemeClr val="accent2"/>
                </a:solidFill>
                <a:latin typeface="Comic Sans MS" pitchFamily="66" charset="0"/>
              </a:rPr>
              <a:t>….</a:t>
            </a:r>
            <a:r>
              <a:rPr lang="fr-FR" dirty="0">
                <a:solidFill>
                  <a:schemeClr val="accent2"/>
                </a:solidFill>
                <a:latin typeface="Comic Sans MS" pitchFamily="66" charset="0"/>
              </a:rPr>
              <a:t>Model Independent </a:t>
            </a:r>
            <a:r>
              <a:rPr lang="fr-FR" dirty="0" err="1">
                <a:solidFill>
                  <a:schemeClr val="accent2"/>
                </a:solidFill>
                <a:latin typeface="Comic Sans MS" pitchFamily="66" charset="0"/>
              </a:rPr>
              <a:t>Statements</a:t>
            </a:r>
            <a:endParaRPr lang="fr-FR" sz="3200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pic>
        <p:nvPicPr>
          <p:cNvPr id="793606" name="Picture 26" descr="P7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586336"/>
            <a:ext cx="2714644" cy="1790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 flipH="1">
            <a:off x="4000496" y="3929066"/>
            <a:ext cx="3214710" cy="1943100"/>
            <a:chOff x="2971" y="709"/>
            <a:chExt cx="2222" cy="1330"/>
          </a:xfrm>
        </p:grpSpPr>
        <p:pic>
          <p:nvPicPr>
            <p:cNvPr id="793615" name="Picture 1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71" y="754"/>
              <a:ext cx="2222" cy="1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93616" name="Rectangle 16"/>
            <p:cNvSpPr>
              <a:spLocks noChangeArrowheads="1"/>
            </p:cNvSpPr>
            <p:nvPr/>
          </p:nvSpPr>
          <p:spPr bwMode="auto">
            <a:xfrm>
              <a:off x="3651" y="890"/>
              <a:ext cx="619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lnSpc>
                  <a:spcPct val="80000"/>
                </a:lnSpc>
                <a:spcBef>
                  <a:spcPct val="20000"/>
                </a:spcBef>
              </a:pPr>
              <a:r>
                <a:rPr lang="en-GB" sz="2400" i="0">
                  <a:solidFill>
                    <a:schemeClr val="accent2"/>
                  </a:solidFill>
                </a:rPr>
                <a:t>q</a:t>
              </a:r>
              <a:r>
                <a:rPr lang="en-GB" sz="2400" i="0" baseline="30000">
                  <a:solidFill>
                    <a:schemeClr val="accent2"/>
                  </a:solidFill>
                </a:rPr>
                <a:t>2</a:t>
              </a:r>
              <a:r>
                <a:rPr lang="en-GB" sz="2400" i="0">
                  <a:solidFill>
                    <a:schemeClr val="accent2"/>
                  </a:solidFill>
                </a:rPr>
                <a:t>&gt;0</a:t>
              </a:r>
            </a:p>
          </p:txBody>
        </p:sp>
        <p:sp>
          <p:nvSpPr>
            <p:cNvPr id="793617" name="Text Box 17"/>
            <p:cNvSpPr txBox="1">
              <a:spLocks noChangeArrowheads="1"/>
            </p:cNvSpPr>
            <p:nvPr/>
          </p:nvSpPr>
          <p:spPr bwMode="auto">
            <a:xfrm>
              <a:off x="3198" y="1615"/>
              <a:ext cx="343" cy="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b="1" i="0">
                  <a:solidFill>
                    <a:srgbClr val="FF33CC"/>
                  </a:solidFill>
                </a:rPr>
                <a:t>e</a:t>
              </a:r>
              <a:r>
                <a:rPr lang="fr-FR" b="1" i="0" baseline="30000">
                  <a:solidFill>
                    <a:srgbClr val="FF33CC"/>
                  </a:solidFill>
                </a:rPr>
                <a:t>-</a:t>
              </a:r>
            </a:p>
          </p:txBody>
        </p:sp>
        <p:sp>
          <p:nvSpPr>
            <p:cNvPr id="793618" name="Text Box 18"/>
            <p:cNvSpPr txBox="1">
              <a:spLocks noChangeArrowheads="1"/>
            </p:cNvSpPr>
            <p:nvPr/>
          </p:nvSpPr>
          <p:spPr bwMode="auto">
            <a:xfrm>
              <a:off x="3198" y="709"/>
              <a:ext cx="389" cy="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b="1" i="0">
                  <a:solidFill>
                    <a:srgbClr val="FF33CC"/>
                  </a:solidFill>
                </a:rPr>
                <a:t>e</a:t>
              </a:r>
              <a:r>
                <a:rPr lang="fr-FR" b="1" i="0" baseline="30000">
                  <a:solidFill>
                    <a:srgbClr val="FF33CC"/>
                  </a:solidFill>
                </a:rPr>
                <a:t>+</a:t>
              </a:r>
            </a:p>
          </p:txBody>
        </p:sp>
        <p:sp>
          <p:nvSpPr>
            <p:cNvPr id="793619" name="Text Box 19"/>
            <p:cNvSpPr txBox="1">
              <a:spLocks noChangeArrowheads="1"/>
            </p:cNvSpPr>
            <p:nvPr/>
          </p:nvSpPr>
          <p:spPr bwMode="auto">
            <a:xfrm>
              <a:off x="4604" y="709"/>
              <a:ext cx="310" cy="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b="1" i="0">
                  <a:solidFill>
                    <a:srgbClr val="FFFF00"/>
                  </a:solidFill>
                </a:rPr>
                <a:t>p</a:t>
              </a:r>
            </a:p>
          </p:txBody>
        </p:sp>
        <p:sp>
          <p:nvSpPr>
            <p:cNvPr id="793620" name="Line 20"/>
            <p:cNvSpPr>
              <a:spLocks noChangeShapeType="1"/>
            </p:cNvSpPr>
            <p:nvPr/>
          </p:nvSpPr>
          <p:spPr bwMode="auto">
            <a:xfrm>
              <a:off x="4711" y="856"/>
              <a:ext cx="136" cy="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/>
            </a:p>
          </p:txBody>
        </p:sp>
        <p:sp>
          <p:nvSpPr>
            <p:cNvPr id="793621" name="Text Box 21"/>
            <p:cNvSpPr txBox="1">
              <a:spLocks noChangeArrowheads="1"/>
            </p:cNvSpPr>
            <p:nvPr/>
          </p:nvSpPr>
          <p:spPr bwMode="auto">
            <a:xfrm>
              <a:off x="4587" y="1491"/>
              <a:ext cx="310" cy="4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 b="1" i="0" dirty="0">
                  <a:solidFill>
                    <a:srgbClr val="FFFF00"/>
                  </a:solidFill>
                </a:rPr>
                <a:t>p</a:t>
              </a:r>
            </a:p>
          </p:txBody>
        </p:sp>
      </p:grpSp>
      <p:sp>
        <p:nvSpPr>
          <p:cNvPr id="793622" name="Text Box 22"/>
          <p:cNvSpPr txBox="1">
            <a:spLocks noChangeArrowheads="1"/>
          </p:cNvSpPr>
          <p:nvPr/>
        </p:nvSpPr>
        <p:spPr bwMode="auto">
          <a:xfrm>
            <a:off x="1000100" y="1928802"/>
            <a:ext cx="7416800" cy="3375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62000" lvl="1" indent="-285750">
              <a:lnSpc>
                <a:spcPct val="90000"/>
              </a:lnSpc>
              <a:spcBef>
                <a:spcPct val="20000"/>
              </a:spcBef>
            </a:pPr>
            <a:endParaRPr lang="fr-FR" sz="2400" i="0" dirty="0">
              <a:solidFill>
                <a:srgbClr val="FF3300"/>
              </a:solidFill>
              <a:latin typeface="Comic Sans MS" pitchFamily="66" charset="0"/>
            </a:endParaRPr>
          </a:p>
          <a:p>
            <a:pPr indent="1905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fr-FR" sz="2400" i="0" dirty="0" err="1">
                <a:latin typeface="Comic Sans MS" pitchFamily="66" charset="0"/>
              </a:rPr>
              <a:t>What</a:t>
            </a:r>
            <a:r>
              <a:rPr lang="fr-FR" sz="2400" i="0" dirty="0">
                <a:latin typeface="Comic Sans MS" pitchFamily="66" charset="0"/>
              </a:rPr>
              <a:t> PANDA </a:t>
            </a:r>
            <a:r>
              <a:rPr lang="fr-FR" sz="2400" i="0" dirty="0" err="1">
                <a:latin typeface="Comic Sans MS" pitchFamily="66" charset="0"/>
              </a:rPr>
              <a:t>will</a:t>
            </a:r>
            <a:r>
              <a:rPr lang="fr-FR" sz="2400" i="0" dirty="0">
                <a:latin typeface="Comic Sans MS" pitchFamily="66" charset="0"/>
              </a:rPr>
              <a:t> </a:t>
            </a:r>
            <a:r>
              <a:rPr lang="fr-FR" sz="2400" i="0" dirty="0" err="1">
                <a:latin typeface="Comic Sans MS" pitchFamily="66" charset="0"/>
              </a:rPr>
              <a:t>bring</a:t>
            </a:r>
            <a:r>
              <a:rPr lang="fr-FR" sz="2400" i="0" dirty="0">
                <a:latin typeface="Comic Sans MS" pitchFamily="66" charset="0"/>
              </a:rPr>
              <a:t>:</a:t>
            </a:r>
          </a:p>
          <a:p>
            <a:pPr marL="76200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fr-FR" sz="2400" dirty="0" err="1">
                <a:solidFill>
                  <a:srgbClr val="FF3300"/>
                </a:solidFill>
                <a:latin typeface="Comic Sans MS" pitchFamily="66" charset="0"/>
              </a:rPr>
              <a:t>Knowledge</a:t>
            </a:r>
            <a:r>
              <a:rPr lang="fr-FR" sz="2400" dirty="0">
                <a:solidFill>
                  <a:srgbClr val="FF3300"/>
                </a:solidFill>
                <a:latin typeface="Comic Sans MS" pitchFamily="66" charset="0"/>
              </a:rPr>
              <a:t> of proton </a:t>
            </a:r>
            <a:r>
              <a:rPr lang="fr-FR" sz="2400" dirty="0" err="1">
                <a:solidFill>
                  <a:srgbClr val="FF3300"/>
                </a:solidFill>
                <a:latin typeface="Comic Sans MS" pitchFamily="66" charset="0"/>
              </a:rPr>
              <a:t>form</a:t>
            </a:r>
            <a:r>
              <a:rPr lang="fr-FR" sz="2400" dirty="0">
                <a:solidFill>
                  <a:srgbClr val="FF3300"/>
                </a:solidFill>
                <a:latin typeface="Comic Sans MS" pitchFamily="66" charset="0"/>
              </a:rPr>
              <a:t> </a:t>
            </a:r>
            <a:r>
              <a:rPr lang="fr-FR" sz="2400" dirty="0" err="1">
                <a:solidFill>
                  <a:srgbClr val="FF3300"/>
                </a:solidFill>
                <a:latin typeface="Comic Sans MS" pitchFamily="66" charset="0"/>
              </a:rPr>
              <a:t>factors</a:t>
            </a:r>
            <a:endParaRPr lang="fr-FR" sz="2400" dirty="0">
              <a:solidFill>
                <a:srgbClr val="FF3300"/>
              </a:solidFill>
              <a:latin typeface="Comic Sans MS" pitchFamily="66" charset="0"/>
            </a:endParaRPr>
          </a:p>
          <a:p>
            <a:pPr marL="76200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fr-FR" sz="2400" dirty="0">
                <a:solidFill>
                  <a:srgbClr val="FF3300"/>
                </a:solidFill>
                <a:latin typeface="Comic Sans MS" pitchFamily="66" charset="0"/>
              </a:rPr>
              <a:t>Transition to QCD: </a:t>
            </a:r>
            <a:r>
              <a:rPr lang="fr-FR" sz="2400" dirty="0" err="1">
                <a:solidFill>
                  <a:srgbClr val="FF3300"/>
                </a:solidFill>
                <a:latin typeface="Comic Sans MS" pitchFamily="66" charset="0"/>
              </a:rPr>
              <a:t>Asymptotics</a:t>
            </a:r>
            <a:endParaRPr lang="fr-FR" sz="2400" dirty="0">
              <a:solidFill>
                <a:srgbClr val="FF3300"/>
              </a:solidFill>
              <a:latin typeface="Comic Sans MS" pitchFamily="66" charset="0"/>
            </a:endParaRPr>
          </a:p>
          <a:p>
            <a:pPr marL="76200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fr-FR" sz="2400" dirty="0" err="1">
                <a:solidFill>
                  <a:srgbClr val="FF3300"/>
                </a:solidFill>
                <a:latin typeface="Comic Sans MS" pitchFamily="66" charset="0"/>
              </a:rPr>
              <a:t>Reaction</a:t>
            </a:r>
            <a:r>
              <a:rPr lang="fr-FR" sz="2400" dirty="0">
                <a:solidFill>
                  <a:srgbClr val="FF3300"/>
                </a:solidFill>
                <a:latin typeface="Comic Sans MS" pitchFamily="66" charset="0"/>
              </a:rPr>
              <a:t> </a:t>
            </a:r>
            <a:r>
              <a:rPr lang="fr-FR" sz="2400" dirty="0" err="1">
                <a:solidFill>
                  <a:srgbClr val="FF3300"/>
                </a:solidFill>
                <a:latin typeface="Comic Sans MS" pitchFamily="66" charset="0"/>
              </a:rPr>
              <a:t>mechanism</a:t>
            </a:r>
            <a:r>
              <a:rPr lang="fr-FR" sz="2400" dirty="0">
                <a:solidFill>
                  <a:srgbClr val="FF3300"/>
                </a:solidFill>
                <a:latin typeface="Comic Sans MS" pitchFamily="66" charset="0"/>
              </a:rPr>
              <a:t> (1 or 2 </a:t>
            </a:r>
            <a:r>
              <a:rPr lang="fr-FR" sz="2400" dirty="0">
                <a:solidFill>
                  <a:srgbClr val="FF3300"/>
                </a:solidFill>
                <a:latin typeface="Symbol" pitchFamily="18" charset="2"/>
              </a:rPr>
              <a:t>g </a:t>
            </a:r>
            <a:r>
              <a:rPr lang="fr-FR" sz="2400" dirty="0">
                <a:solidFill>
                  <a:srgbClr val="FF3300"/>
                </a:solidFill>
                <a:latin typeface="Comic Sans MS" pitchFamily="66" charset="0"/>
              </a:rPr>
              <a:t>exchange)</a:t>
            </a:r>
          </a:p>
          <a:p>
            <a:pPr marL="76200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endParaRPr lang="fr-FR" sz="2400" dirty="0">
              <a:latin typeface="Comic Sans MS" pitchFamily="66" charset="0"/>
            </a:endParaRPr>
          </a:p>
          <a:p>
            <a:pPr indent="1905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fr-FR" sz="2400" i="0" dirty="0">
                <a:latin typeface="Comic Sans MS" pitchFamily="66" charset="0"/>
              </a:rPr>
              <a:t>Conclusions</a:t>
            </a:r>
          </a:p>
        </p:txBody>
      </p:sp>
      <p:sp>
        <p:nvSpPr>
          <p:cNvPr id="18" name="Espace réservé du pied de page 1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e la date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 smtClean="0"/>
              <a:t>PHIPSI, 16-X-2009</a:t>
            </a:r>
            <a:endParaRPr lang="fr-FR"/>
          </a:p>
        </p:txBody>
      </p:sp>
      <p:sp>
        <p:nvSpPr>
          <p:cNvPr id="12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78475C-2420-43DA-BD89-262BE61817B6}" type="slidenum">
              <a:rPr lang="fr-FR"/>
              <a:pPr/>
              <a:t>20</a:t>
            </a:fld>
            <a:endParaRPr lang="fr-FR"/>
          </a:p>
        </p:txBody>
      </p:sp>
      <p:pic>
        <p:nvPicPr>
          <p:cNvPr id="1230850" name="Picture 2" descr="asymcol"/>
          <p:cNvPicPr>
            <a:picLocks noChangeAspect="1" noChangeArrowheads="1"/>
          </p:cNvPicPr>
          <p:nvPr/>
        </p:nvPicPr>
        <p:blipFill>
          <a:blip r:embed="rId3" cstate="print"/>
          <a:srcRect t="8000" r="6349"/>
          <a:stretch>
            <a:fillRect/>
          </a:stretch>
        </p:blipFill>
        <p:spPr bwMode="auto">
          <a:xfrm>
            <a:off x="900113" y="908050"/>
            <a:ext cx="5202237" cy="486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851" name="Rectangle 3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305800" cy="549275"/>
          </a:xfrm>
        </p:spPr>
        <p:txBody>
          <a:bodyPr/>
          <a:lstStyle/>
          <a:p>
            <a:r>
              <a:rPr lang="en-GB">
                <a:solidFill>
                  <a:schemeClr val="accent2"/>
                </a:solidFill>
              </a:rPr>
              <a:t>Phragmèn-Lindelöf theorem</a:t>
            </a:r>
          </a:p>
        </p:txBody>
      </p:sp>
      <p:sp>
        <p:nvSpPr>
          <p:cNvPr id="1230852" name="Rectangle 4"/>
          <p:cNvSpPr>
            <a:spLocks noChangeArrowheads="1"/>
          </p:cNvSpPr>
          <p:nvPr/>
        </p:nvSpPr>
        <p:spPr bwMode="auto">
          <a:xfrm>
            <a:off x="5105400" y="1905000"/>
            <a:ext cx="285750" cy="579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GB" sz="32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1230853" name="Rectangle 5"/>
          <p:cNvSpPr>
            <a:spLocks noChangeArrowheads="1"/>
          </p:cNvSpPr>
          <p:nvPr/>
        </p:nvSpPr>
        <p:spPr bwMode="auto">
          <a:xfrm>
            <a:off x="4429124" y="5786454"/>
            <a:ext cx="4267200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E. T-G. and M. P. </a:t>
            </a:r>
            <a:r>
              <a:rPr lang="en-GB" sz="1400" dirty="0" err="1">
                <a:solidFill>
                  <a:srgbClr val="FF0000"/>
                </a:solidFill>
              </a:rPr>
              <a:t>Rekalo</a:t>
            </a:r>
            <a:r>
              <a:rPr lang="en-GB" sz="1400" dirty="0">
                <a:solidFill>
                  <a:srgbClr val="FF0000"/>
                </a:solidFill>
              </a:rPr>
              <a:t>, Phys.  </a:t>
            </a:r>
            <a:r>
              <a:rPr lang="en-GB" sz="1400" dirty="0" err="1">
                <a:solidFill>
                  <a:srgbClr val="FF0000"/>
                </a:solidFill>
              </a:rPr>
              <a:t>Lett</a:t>
            </a:r>
            <a:r>
              <a:rPr lang="en-GB" sz="1400" dirty="0">
                <a:solidFill>
                  <a:srgbClr val="FF0000"/>
                </a:solidFill>
              </a:rPr>
              <a:t>. B 504, 291 (2001)</a:t>
            </a:r>
          </a:p>
        </p:txBody>
      </p:sp>
      <p:sp>
        <p:nvSpPr>
          <p:cNvPr id="1230854" name="Text Box 6"/>
          <p:cNvSpPr txBox="1">
            <a:spLocks noChangeArrowheads="1"/>
          </p:cNvSpPr>
          <p:nvPr/>
        </p:nvSpPr>
        <p:spPr bwMode="auto">
          <a:xfrm>
            <a:off x="5056188" y="7127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fr-FR" sz="2400" i="0"/>
          </a:p>
        </p:txBody>
      </p:sp>
      <p:sp>
        <p:nvSpPr>
          <p:cNvPr id="1230855" name="Text Box 7"/>
          <p:cNvSpPr txBox="1">
            <a:spLocks noChangeArrowheads="1"/>
          </p:cNvSpPr>
          <p:nvPr/>
        </p:nvSpPr>
        <p:spPr bwMode="auto">
          <a:xfrm>
            <a:off x="5830888" y="1989138"/>
            <a:ext cx="3709987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2400" i="0"/>
              <a:t>Applies to NN and NN</a:t>
            </a:r>
          </a:p>
          <a:p>
            <a:r>
              <a:rPr lang="fr-FR" sz="2400" i="0"/>
              <a:t>Interaction </a:t>
            </a:r>
          </a:p>
          <a:p>
            <a:r>
              <a:rPr lang="fr-FR" sz="2400" i="0">
                <a:solidFill>
                  <a:srgbClr val="FF0000"/>
                </a:solidFill>
              </a:rPr>
              <a:t>(Pomeranchuk  theorem)</a:t>
            </a:r>
          </a:p>
          <a:p>
            <a:r>
              <a:rPr lang="fr-FR" sz="2400" i="0"/>
              <a:t>t=0  : not a QCD regime!</a:t>
            </a:r>
          </a:p>
        </p:txBody>
      </p:sp>
      <p:sp>
        <p:nvSpPr>
          <p:cNvPr id="1230856" name="Text Box 8"/>
          <p:cNvSpPr txBox="1">
            <a:spLocks noChangeArrowheads="1"/>
          </p:cNvSpPr>
          <p:nvPr/>
        </p:nvSpPr>
        <p:spPr bwMode="auto">
          <a:xfrm>
            <a:off x="5940425" y="908050"/>
            <a:ext cx="30083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2400" i="0"/>
              <a:t>Connection  with QCD asymptotics?</a:t>
            </a:r>
          </a:p>
        </p:txBody>
      </p:sp>
      <p:sp>
        <p:nvSpPr>
          <p:cNvPr id="1230857" name="Line 9"/>
          <p:cNvSpPr>
            <a:spLocks noChangeShapeType="1"/>
          </p:cNvSpPr>
          <p:nvPr/>
        </p:nvSpPr>
        <p:spPr bwMode="auto">
          <a:xfrm>
            <a:off x="8243888" y="206057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429124" y="6000768"/>
            <a:ext cx="4267200" cy="30777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n-GB" sz="1400" dirty="0">
                <a:solidFill>
                  <a:srgbClr val="FF0000"/>
                </a:solidFill>
              </a:rPr>
              <a:t>E. T-G. </a:t>
            </a:r>
            <a:r>
              <a:rPr lang="fr-FR" sz="1400" dirty="0" smtClean="0">
                <a:solidFill>
                  <a:srgbClr val="FF0000"/>
                </a:solidFill>
              </a:rPr>
              <a:t>e-</a:t>
            </a:r>
            <a:r>
              <a:rPr lang="fr-FR" sz="1400" dirty="0" err="1" smtClean="0">
                <a:solidFill>
                  <a:srgbClr val="FF0000"/>
                </a:solidFill>
              </a:rPr>
              <a:t>Print</a:t>
            </a:r>
            <a:r>
              <a:rPr lang="fr-FR" sz="1400" dirty="0" smtClean="0">
                <a:solidFill>
                  <a:srgbClr val="FF0000"/>
                </a:solidFill>
              </a:rPr>
              <a:t>: </a:t>
            </a:r>
            <a:r>
              <a:rPr lang="fr-FR" sz="1400" b="1" dirty="0" err="1" smtClean="0">
                <a:solidFill>
                  <a:srgbClr val="FF0000"/>
                </a:solidFill>
              </a:rPr>
              <a:t>arXiv</a:t>
            </a:r>
            <a:r>
              <a:rPr lang="fr-FR" sz="1400" b="1" dirty="0" smtClean="0">
                <a:solidFill>
                  <a:srgbClr val="FF0000"/>
                </a:solidFill>
              </a:rPr>
              <a:t>:0907.4442</a:t>
            </a:r>
            <a:r>
              <a:rPr lang="fr-FR" sz="1400" dirty="0" smtClean="0">
                <a:solidFill>
                  <a:srgbClr val="FF0000"/>
                </a:solidFill>
              </a:rPr>
              <a:t> [</a:t>
            </a:r>
            <a:r>
              <a:rPr lang="fr-FR" sz="1400" dirty="0" err="1" smtClean="0">
                <a:solidFill>
                  <a:srgbClr val="FF0000"/>
                </a:solidFill>
              </a:rPr>
              <a:t>nucl</a:t>
            </a:r>
            <a:r>
              <a:rPr lang="fr-FR" sz="1400" dirty="0" smtClean="0">
                <a:solidFill>
                  <a:srgbClr val="FF0000"/>
                </a:solidFill>
              </a:rPr>
              <a:t>-th] </a:t>
            </a:r>
            <a:endParaRPr lang="en-GB" sz="1400" dirty="0">
              <a:solidFill>
                <a:srgbClr val="FF0000"/>
              </a:solidFill>
            </a:endParaRPr>
          </a:p>
        </p:txBody>
      </p:sp>
      <p:sp>
        <p:nvSpPr>
          <p:cNvPr id="15" name="Rectangle 47"/>
          <p:cNvSpPr>
            <a:spLocks noChangeArrowheads="1"/>
          </p:cNvSpPr>
          <p:nvPr/>
        </p:nvSpPr>
        <p:spPr bwMode="auto">
          <a:xfrm>
            <a:off x="2357422" y="1071546"/>
            <a:ext cx="30003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Kunstler Script" pitchFamily="66" charset="0"/>
                <a:cs typeface="Arial" pitchFamily="34" charset="0"/>
              </a:rPr>
              <a:t>L</a:t>
            </a:r>
            <a:r>
              <a:rPr lang="en-US" sz="2000" dirty="0">
                <a:latin typeface="Calibri" pitchFamily="34" charset="0"/>
                <a:cs typeface="Arial" pitchFamily="34" charset="0"/>
              </a:rPr>
              <a:t> </a:t>
            </a:r>
            <a:r>
              <a:rPr lang="en-US" sz="2400" dirty="0">
                <a:latin typeface="Calibri" pitchFamily="34" charset="0"/>
                <a:cs typeface="Arial" pitchFamily="34" charset="0"/>
              </a:rPr>
              <a:t> = 2 </a:t>
            </a:r>
            <a:r>
              <a:rPr lang="en-US" sz="2400" dirty="0">
                <a:latin typeface="Calibri" pitchFamily="34" charset="0"/>
                <a:cs typeface="Arial" pitchFamily="34" charset="0"/>
                <a:sym typeface="Symbol" pitchFamily="18" charset="2"/>
              </a:rPr>
              <a:t></a:t>
            </a:r>
            <a:r>
              <a:rPr lang="en-US" sz="2400" dirty="0">
                <a:latin typeface="Calibri" pitchFamily="34" charset="0"/>
                <a:cs typeface="Arial" pitchFamily="34" charset="0"/>
              </a:rPr>
              <a:t> 10 </a:t>
            </a:r>
            <a:r>
              <a:rPr lang="en-US" sz="2400" baseline="30000" dirty="0">
                <a:latin typeface="Calibri" pitchFamily="34" charset="0"/>
                <a:cs typeface="Arial" pitchFamily="34" charset="0"/>
              </a:rPr>
              <a:t>32</a:t>
            </a:r>
            <a:r>
              <a:rPr lang="en-US" sz="2400" dirty="0">
                <a:latin typeface="Calibri" pitchFamily="34" charset="0"/>
                <a:cs typeface="Arial" pitchFamily="34" charset="0"/>
              </a:rPr>
              <a:t> </a:t>
            </a:r>
            <a:r>
              <a:rPr lang="en-US" sz="1800" dirty="0">
                <a:latin typeface="Calibri" pitchFamily="34" charset="0"/>
                <a:cs typeface="Arial" pitchFamily="34" charset="0"/>
              </a:rPr>
              <a:t>cm</a:t>
            </a:r>
            <a:r>
              <a:rPr lang="en-US" sz="1800" baseline="30000" dirty="0">
                <a:latin typeface="Symbol" pitchFamily="18" charset="2"/>
                <a:cs typeface="Arial" pitchFamily="34" charset="0"/>
              </a:rPr>
              <a:t>-2</a:t>
            </a:r>
            <a:r>
              <a:rPr lang="en-US" sz="1800" dirty="0">
                <a:latin typeface="Calibri" pitchFamily="34" charset="0"/>
                <a:cs typeface="Arial" pitchFamily="34" charset="0"/>
              </a:rPr>
              <a:t> s</a:t>
            </a:r>
            <a:r>
              <a:rPr lang="en-US" sz="1800" baseline="30000" dirty="0">
                <a:latin typeface="Symbol" pitchFamily="18" charset="2"/>
                <a:cs typeface="Arial" pitchFamily="34" charset="0"/>
              </a:rPr>
              <a:t>-1</a:t>
            </a:r>
            <a:endParaRPr lang="fr-FR" sz="1800" dirty="0"/>
          </a:p>
        </p:txBody>
      </p:sp>
      <p:sp>
        <p:nvSpPr>
          <p:cNvPr id="16" name="Rectangle 47"/>
          <p:cNvSpPr>
            <a:spLocks noChangeArrowheads="1"/>
          </p:cNvSpPr>
          <p:nvPr/>
        </p:nvSpPr>
        <p:spPr bwMode="auto">
          <a:xfrm>
            <a:off x="2500298" y="1357298"/>
            <a:ext cx="12858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Comic Sans MS" pitchFamily="66" charset="0"/>
                <a:cs typeface="Arial" pitchFamily="34" charset="0"/>
              </a:rPr>
              <a:t>100 days</a:t>
            </a:r>
            <a:endParaRPr lang="fr-FR" sz="1400" dirty="0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30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30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230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855" grpId="0"/>
      <p:bldP spid="1230856" grpId="0"/>
      <p:bldP spid="123085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 smtClean="0"/>
              <a:t>PHIPSI, 16-X-2009</a:t>
            </a:r>
            <a:endParaRPr lang="fr-FR"/>
          </a:p>
        </p:txBody>
      </p:sp>
      <p:sp>
        <p:nvSpPr>
          <p:cNvPr id="11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28AF5-6C4C-4A1F-BAE5-762000C1A59C}" type="slidenum">
              <a:rPr lang="fr-FR"/>
              <a:pPr/>
              <a:t>21</a:t>
            </a:fld>
            <a:endParaRPr lang="fr-FR"/>
          </a:p>
        </p:txBody>
      </p:sp>
      <p:sp>
        <p:nvSpPr>
          <p:cNvPr id="117248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57158" y="1"/>
            <a:ext cx="8507412" cy="571479"/>
          </a:xfrm>
        </p:spPr>
        <p:txBody>
          <a:bodyPr/>
          <a:lstStyle/>
          <a:p>
            <a:pPr algn="l"/>
            <a:r>
              <a:rPr lang="en-GB" sz="4000" b="1" i="1" dirty="0" smtClean="0">
                <a:solidFill>
                  <a:srgbClr val="0000FF"/>
                </a:solidFill>
                <a:latin typeface="Comic Sans MS" pitchFamily="66" charset="0"/>
              </a:rPr>
              <a:t> Form </a:t>
            </a:r>
            <a:r>
              <a:rPr lang="en-GB" sz="4000" b="1" i="1" dirty="0">
                <a:solidFill>
                  <a:srgbClr val="0000FF"/>
                </a:solidFill>
                <a:latin typeface="Comic Sans MS" pitchFamily="66" charset="0"/>
              </a:rPr>
              <a:t>Factors with </a:t>
            </a:r>
            <a:r>
              <a:rPr lang="en-GB" sz="3200" b="1" i="1" dirty="0">
                <a:solidFill>
                  <a:srgbClr val="0000FF"/>
                </a:solidFill>
              </a:rPr>
              <a:t>                                         </a:t>
            </a:r>
          </a:p>
        </p:txBody>
      </p:sp>
      <p:pic>
        <p:nvPicPr>
          <p:cNvPr id="1172483" name="Picture 3" descr="PandaLogo2_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0"/>
            <a:ext cx="2913063" cy="700087"/>
          </a:xfrm>
          <a:prstGeom prst="rect">
            <a:avLst/>
          </a:prstGeom>
          <a:noFill/>
        </p:spPr>
      </p:pic>
      <p:sp>
        <p:nvSpPr>
          <p:cNvPr id="1172484" name="Text Box 4"/>
          <p:cNvSpPr txBox="1">
            <a:spLocks noChangeArrowheads="1"/>
          </p:cNvSpPr>
          <p:nvPr/>
        </p:nvSpPr>
        <p:spPr bwMode="auto">
          <a:xfrm>
            <a:off x="6000760" y="928670"/>
            <a:ext cx="2781300" cy="65087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3600" dirty="0"/>
              <a:t>p+p      e</a:t>
            </a:r>
            <a:r>
              <a:rPr lang="fr-FR" sz="3600" baseline="30000" dirty="0"/>
              <a:t>+</a:t>
            </a:r>
            <a:r>
              <a:rPr lang="fr-FR" sz="3600" dirty="0"/>
              <a:t>+ e</a:t>
            </a:r>
            <a:r>
              <a:rPr lang="fr-FR" sz="3600" baseline="30000" dirty="0"/>
              <a:t>-</a:t>
            </a:r>
          </a:p>
        </p:txBody>
      </p:sp>
      <p:sp>
        <p:nvSpPr>
          <p:cNvPr id="1172485" name="Line 5"/>
          <p:cNvSpPr>
            <a:spLocks noChangeShapeType="1"/>
          </p:cNvSpPr>
          <p:nvPr/>
        </p:nvSpPr>
        <p:spPr bwMode="auto">
          <a:xfrm>
            <a:off x="7000892" y="1285860"/>
            <a:ext cx="431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172486" name="Line 6"/>
          <p:cNvSpPr>
            <a:spLocks noChangeShapeType="1"/>
          </p:cNvSpPr>
          <p:nvPr/>
        </p:nvSpPr>
        <p:spPr bwMode="auto">
          <a:xfrm>
            <a:off x="6072198" y="1142984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172489" name="Rectangle 9"/>
          <p:cNvSpPr>
            <a:spLocks noChangeArrowheads="1"/>
          </p:cNvSpPr>
          <p:nvPr/>
        </p:nvSpPr>
        <p:spPr bwMode="auto">
          <a:xfrm>
            <a:off x="214282" y="3357562"/>
            <a:ext cx="8715436" cy="292387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/>
            <a:r>
              <a:rPr lang="fr-FR" dirty="0">
                <a:solidFill>
                  <a:schemeClr val="bg1">
                    <a:lumMod val="85000"/>
                  </a:schemeClr>
                </a:solidFill>
                <a:latin typeface="Comic Sans MS" pitchFamily="66" charset="0"/>
              </a:rPr>
              <a:t>1) 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  <a:latin typeface="Comic Sans MS" pitchFamily="66" charset="0"/>
              </a:rPr>
              <a:t>Knowledge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  <a:latin typeface="Comic Sans MS" pitchFamily="66" charset="0"/>
              </a:rPr>
              <a:t> of proton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  <a:latin typeface="Comic Sans MS" pitchFamily="66" charset="0"/>
              </a:rPr>
              <a:t>form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  <a:latin typeface="Comic Sans MS" pitchFamily="66" charset="0"/>
              </a:rPr>
              <a:t>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  <a:latin typeface="Comic Sans MS" pitchFamily="66" charset="0"/>
              </a:rPr>
              <a:t>factors</a:t>
            </a:r>
            <a:r>
              <a:rPr lang="fr-FR" dirty="0">
                <a:solidFill>
                  <a:schemeClr val="bg1">
                    <a:lumMod val="85000"/>
                  </a:schemeClr>
                </a:solidFill>
                <a:latin typeface="Comic Sans MS" pitchFamily="66" charset="0"/>
              </a:rPr>
              <a:t> up to large q</a:t>
            </a:r>
            <a:r>
              <a:rPr lang="fr-FR" baseline="30000" dirty="0">
                <a:solidFill>
                  <a:schemeClr val="bg1">
                    <a:lumMod val="85000"/>
                  </a:schemeClr>
                </a:solidFill>
                <a:latin typeface="Comic Sans MS" pitchFamily="66" charset="0"/>
              </a:rPr>
              <a:t>2</a:t>
            </a:r>
          </a:p>
          <a:p>
            <a:pPr lvl="1"/>
            <a:r>
              <a:rPr lang="fr-FR" dirty="0">
                <a:solidFill>
                  <a:schemeClr val="bg1">
                    <a:lumMod val="85000"/>
                  </a:schemeClr>
                </a:solidFill>
                <a:latin typeface="Comic Sans MS" pitchFamily="66" charset="0"/>
              </a:rPr>
              <a:t>2) Transition to QCD: </a:t>
            </a:r>
            <a:r>
              <a:rPr lang="fr-FR" dirty="0" err="1">
                <a:solidFill>
                  <a:schemeClr val="bg1">
                    <a:lumMod val="85000"/>
                  </a:schemeClr>
                </a:solidFill>
                <a:latin typeface="Comic Sans MS" pitchFamily="66" charset="0"/>
              </a:rPr>
              <a:t>Asymptotics</a:t>
            </a:r>
            <a:endParaRPr lang="fr-FR" dirty="0">
              <a:solidFill>
                <a:schemeClr val="bg1">
                  <a:lumMod val="85000"/>
                </a:schemeClr>
              </a:solidFill>
              <a:latin typeface="Comic Sans MS" pitchFamily="66" charset="0"/>
            </a:endParaRPr>
          </a:p>
          <a:p>
            <a:pPr lvl="1"/>
            <a:r>
              <a:rPr lang="fr-FR" dirty="0">
                <a:latin typeface="Comic Sans MS" pitchFamily="66" charset="0"/>
              </a:rPr>
              <a:t>3) </a:t>
            </a:r>
            <a:r>
              <a:rPr lang="fr-FR" dirty="0" err="1">
                <a:latin typeface="Comic Sans MS" pitchFamily="66" charset="0"/>
              </a:rPr>
              <a:t>Reaction</a:t>
            </a:r>
            <a:r>
              <a:rPr lang="fr-FR" dirty="0">
                <a:latin typeface="Comic Sans MS" pitchFamily="66" charset="0"/>
              </a:rPr>
              <a:t> </a:t>
            </a:r>
            <a:r>
              <a:rPr lang="fr-FR" dirty="0" err="1">
                <a:latin typeface="Comic Sans MS" pitchFamily="66" charset="0"/>
              </a:rPr>
              <a:t>mechanism</a:t>
            </a:r>
            <a:r>
              <a:rPr lang="fr-FR" dirty="0">
                <a:latin typeface="Comic Sans MS" pitchFamily="66" charset="0"/>
              </a:rPr>
              <a:t> (1 or 2 photon exchange)</a:t>
            </a:r>
          </a:p>
          <a:p>
            <a:pPr lvl="1"/>
            <a:endParaRPr lang="fr-FR" sz="2400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1172491" name="Picture 26" descr="P7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7325" y="1643050"/>
            <a:ext cx="2606675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928662" y="1785926"/>
            <a:ext cx="535785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905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fr-FR" i="0" dirty="0" err="1" smtClean="0">
                <a:latin typeface="Comic Sans MS" pitchFamily="66" charset="0"/>
              </a:rPr>
              <a:t>What</a:t>
            </a:r>
            <a:r>
              <a:rPr lang="fr-FR" i="0" dirty="0" smtClean="0">
                <a:latin typeface="Comic Sans MS" pitchFamily="66" charset="0"/>
              </a:rPr>
              <a:t> PANDA </a:t>
            </a:r>
            <a:r>
              <a:rPr lang="fr-FR" i="0" dirty="0" err="1" smtClean="0">
                <a:latin typeface="Comic Sans MS" pitchFamily="66" charset="0"/>
              </a:rPr>
              <a:t>will</a:t>
            </a:r>
            <a:r>
              <a:rPr lang="fr-FR" i="0" dirty="0" smtClean="0">
                <a:latin typeface="Comic Sans MS" pitchFamily="66" charset="0"/>
              </a:rPr>
              <a:t> </a:t>
            </a:r>
            <a:r>
              <a:rPr lang="fr-FR" i="0" dirty="0" err="1" smtClean="0">
                <a:latin typeface="Comic Sans MS" pitchFamily="66" charset="0"/>
              </a:rPr>
              <a:t>bring</a:t>
            </a:r>
            <a:r>
              <a:rPr lang="fr-FR" i="0" dirty="0" smtClean="0">
                <a:latin typeface="Comic Sans MS" pitchFamily="66" charset="0"/>
              </a:rPr>
              <a:t>:</a:t>
            </a:r>
            <a:endParaRPr lang="fr-FR" i="0" dirty="0">
              <a:latin typeface="Comic Sans MS" pitchFamily="66" charset="0"/>
            </a:endParaRPr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2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248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i="1" dirty="0" err="1" smtClean="0">
                <a:solidFill>
                  <a:srgbClr val="FF3300"/>
                </a:solidFill>
              </a:rPr>
              <a:t>Unpolarized</a:t>
            </a:r>
            <a:r>
              <a:rPr lang="fr-FR" sz="3600" i="1" dirty="0" smtClean="0">
                <a:solidFill>
                  <a:srgbClr val="FF3300"/>
                </a:solidFill>
              </a:rPr>
              <a:t> cross section</a:t>
            </a:r>
          </a:p>
        </p:txBody>
      </p:sp>
      <p:sp>
        <p:nvSpPr>
          <p:cNvPr id="1042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11638" y="3284538"/>
            <a:ext cx="4465637" cy="1225550"/>
          </a:xfrm>
          <a:ln>
            <a:solidFill>
              <a:srgbClr val="FF3300"/>
            </a:solidFill>
          </a:ln>
        </p:spPr>
        <p:txBody>
          <a:bodyPr/>
          <a:lstStyle/>
          <a:p>
            <a:pPr marL="0" indent="190500"/>
            <a:r>
              <a:rPr lang="fr-FR" sz="2000" b="1" smtClean="0">
                <a:solidFill>
                  <a:srgbClr val="FF3300"/>
                </a:solidFill>
              </a:rPr>
              <a:t>Induces four new terms</a:t>
            </a:r>
          </a:p>
          <a:p>
            <a:pPr marL="0" indent="190500"/>
            <a:r>
              <a:rPr lang="fr-FR" sz="2000" b="1" smtClean="0">
                <a:solidFill>
                  <a:srgbClr val="FF3300"/>
                </a:solidFill>
              </a:rPr>
              <a:t>Odd function of </a:t>
            </a:r>
            <a:r>
              <a:rPr lang="fr-FR" sz="2000" b="1" i="1" smtClean="0">
                <a:solidFill>
                  <a:srgbClr val="FF3300"/>
                </a:solidFill>
                <a:latin typeface="Symbol" pitchFamily="18" charset="2"/>
              </a:rPr>
              <a:t>q: </a:t>
            </a:r>
          </a:p>
          <a:p>
            <a:pPr marL="0" indent="190500"/>
            <a:r>
              <a:rPr lang="fr-FR" sz="2000" b="1" smtClean="0">
                <a:solidFill>
                  <a:srgbClr val="FF3300"/>
                </a:solidFill>
              </a:rPr>
              <a:t>Does not contribute at </a:t>
            </a:r>
            <a:r>
              <a:rPr lang="fr-FR" sz="2000" b="1" i="1" smtClean="0">
                <a:solidFill>
                  <a:srgbClr val="FF3300"/>
                </a:solidFill>
                <a:latin typeface="Symbol" pitchFamily="18" charset="2"/>
              </a:rPr>
              <a:t>q </a:t>
            </a:r>
            <a:r>
              <a:rPr lang="fr-FR" sz="2000" b="1" smtClean="0">
                <a:solidFill>
                  <a:srgbClr val="FF3300"/>
                </a:solidFill>
              </a:rPr>
              <a:t>=90°</a:t>
            </a:r>
          </a:p>
        </p:txBody>
      </p:sp>
      <p:pic>
        <p:nvPicPr>
          <p:cNvPr id="10424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3357563"/>
            <a:ext cx="2663825" cy="1031875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104243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988" y="4752992"/>
            <a:ext cx="7921625" cy="1176338"/>
          </a:xfrm>
          <a:prstGeom prst="rect">
            <a:avLst/>
          </a:prstGeom>
          <a:solidFill>
            <a:schemeClr val="folHlink"/>
          </a:solidFill>
          <a:ln w="9525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30729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350" y="692150"/>
            <a:ext cx="705802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2441" name="Rectangle 9"/>
          <p:cNvSpPr>
            <a:spLocks noChangeArrowheads="1"/>
          </p:cNvSpPr>
          <p:nvPr/>
        </p:nvSpPr>
        <p:spPr bwMode="auto">
          <a:xfrm>
            <a:off x="1187450" y="2781300"/>
            <a:ext cx="446563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190500">
              <a:spcBef>
                <a:spcPct val="20000"/>
              </a:spcBef>
            </a:pPr>
            <a:r>
              <a:rPr lang="fr-FR" sz="2400" b="1" i="0">
                <a:solidFill>
                  <a:srgbClr val="FF3300"/>
                </a:solidFill>
                <a:latin typeface="Comic Sans MS" pitchFamily="66" charset="0"/>
              </a:rPr>
              <a:t>Two Photon Exchange:</a:t>
            </a:r>
          </a:p>
        </p:txBody>
      </p:sp>
      <p:sp>
        <p:nvSpPr>
          <p:cNvPr id="30731" name="Rectangle 11"/>
          <p:cNvSpPr>
            <a:spLocks noChangeArrowheads="1"/>
          </p:cNvSpPr>
          <p:nvPr/>
        </p:nvSpPr>
        <p:spPr bwMode="auto">
          <a:xfrm>
            <a:off x="1042988" y="2708275"/>
            <a:ext cx="8101012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PHIPSI, 16-X-2009</a:t>
            </a:r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8B0E6F-3BC2-45A2-A02A-FBA0A869DA4A}" type="slidenum">
              <a:rPr lang="fr-FR" smtClean="0"/>
              <a:pPr>
                <a:defRPr/>
              </a:pPr>
              <a:t>22</a:t>
            </a:fld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4143372" y="5929330"/>
            <a:ext cx="4572032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457200" indent="-457200"/>
            <a:r>
              <a:rPr lang="en-GB" sz="1600" dirty="0" smtClean="0">
                <a:solidFill>
                  <a:srgbClr val="FF3300"/>
                </a:solidFill>
              </a:rPr>
              <a:t>G</a:t>
            </a:r>
            <a:r>
              <a:rPr lang="en-GB" sz="1600" dirty="0">
                <a:solidFill>
                  <a:srgbClr val="FF3300"/>
                </a:solidFill>
              </a:rPr>
              <a:t>. </a:t>
            </a:r>
            <a:r>
              <a:rPr lang="en-GB" sz="1600" dirty="0" err="1">
                <a:solidFill>
                  <a:srgbClr val="FF3300"/>
                </a:solidFill>
              </a:rPr>
              <a:t>Gakh</a:t>
            </a:r>
            <a:r>
              <a:rPr lang="en-GB" sz="1600" dirty="0">
                <a:solidFill>
                  <a:srgbClr val="FF3300"/>
                </a:solidFill>
              </a:rPr>
              <a:t>, E.T-G., </a:t>
            </a:r>
            <a:r>
              <a:rPr lang="en-GB" sz="1600" dirty="0" err="1">
                <a:solidFill>
                  <a:srgbClr val="FF3300"/>
                </a:solidFill>
              </a:rPr>
              <a:t>Nucl</a:t>
            </a:r>
            <a:r>
              <a:rPr lang="en-GB" sz="1600" dirty="0">
                <a:solidFill>
                  <a:srgbClr val="FF3300"/>
                </a:solidFill>
              </a:rPr>
              <a:t>. Phys. A761,120 (2005).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4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2435" grpId="0" build="p" animBg="1"/>
      <p:bldP spid="104244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082" name="Rectangle 10"/>
          <p:cNvSpPr>
            <a:spLocks noChangeArrowheads="1"/>
          </p:cNvSpPr>
          <p:nvPr/>
        </p:nvSpPr>
        <p:spPr bwMode="auto">
          <a:xfrm>
            <a:off x="1403350" y="3789363"/>
            <a:ext cx="7129463" cy="2089150"/>
          </a:xfrm>
          <a:prstGeom prst="rect">
            <a:avLst/>
          </a:prstGeom>
          <a:gradFill rotWithShape="1">
            <a:gsLst>
              <a:gs pos="0">
                <a:schemeClr val="accent2">
                  <a:alpha val="53999"/>
                </a:schemeClr>
              </a:gs>
              <a:gs pos="100000">
                <a:schemeClr val="accent2">
                  <a:gamma/>
                  <a:shade val="46275"/>
                  <a:invGamma/>
                  <a:alpha val="50999"/>
                </a:schemeClr>
              </a:gs>
            </a:gsLst>
            <a:lin ang="5400000" scaled="1"/>
          </a:gra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31750" name="Rectangle 9"/>
          <p:cNvSpPr>
            <a:spLocks noChangeArrowheads="1"/>
          </p:cNvSpPr>
          <p:nvPr/>
        </p:nvSpPr>
        <p:spPr bwMode="auto">
          <a:xfrm>
            <a:off x="1403350" y="1628775"/>
            <a:ext cx="5832475" cy="1295400"/>
          </a:xfrm>
          <a:prstGeom prst="rect">
            <a:avLst/>
          </a:prstGeom>
          <a:gradFill rotWithShape="1">
            <a:gsLst>
              <a:gs pos="0">
                <a:srgbClr val="FF3300">
                  <a:alpha val="60001"/>
                </a:srgbClr>
              </a:gs>
              <a:gs pos="100000">
                <a:srgbClr val="761800">
                  <a:alpha val="51999"/>
                </a:srgbClr>
              </a:gs>
            </a:gsLst>
            <a:lin ang="5400000" scaled="1"/>
          </a:gra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17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04888" y="714375"/>
            <a:ext cx="7959725" cy="5434013"/>
          </a:xfrm>
        </p:spPr>
        <p:txBody>
          <a:bodyPr/>
          <a:lstStyle/>
          <a:p>
            <a:pPr marL="0" indent="190500"/>
            <a:r>
              <a:rPr lang="en-US" sz="2400" smtClean="0">
                <a:solidFill>
                  <a:srgbClr val="3333CC"/>
                </a:solidFill>
                <a:latin typeface="Comic Sans MS" pitchFamily="66" charset="0"/>
                <a:sym typeface="Symbol" pitchFamily="18" charset="2"/>
              </a:rPr>
              <a:t>Differential cross section at </a:t>
            </a:r>
            <a:r>
              <a:rPr lang="en-US" sz="2400" smtClean="0">
                <a:solidFill>
                  <a:srgbClr val="FF3300"/>
                </a:solidFill>
                <a:latin typeface="Comic Sans MS" pitchFamily="66" charset="0"/>
                <a:sym typeface="Symbol" pitchFamily="18" charset="2"/>
              </a:rPr>
              <a:t>complementary  angles</a:t>
            </a:r>
            <a:r>
              <a:rPr lang="en-US" sz="2400" smtClean="0">
                <a:solidFill>
                  <a:srgbClr val="3333CC"/>
                </a:solidFill>
                <a:latin typeface="Comic Sans MS" pitchFamily="66" charset="0"/>
                <a:sym typeface="Symbol" pitchFamily="18" charset="2"/>
              </a:rPr>
              <a:t>:</a:t>
            </a:r>
          </a:p>
          <a:p>
            <a:pPr marL="0" indent="190500">
              <a:buFontTx/>
              <a:buNone/>
            </a:pPr>
            <a:endParaRPr lang="fr-FR" sz="2400" smtClean="0">
              <a:solidFill>
                <a:srgbClr val="3333CC"/>
              </a:solidFill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3175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smtClean="0">
                <a:solidFill>
                  <a:schemeClr val="tx1"/>
                </a:solidFill>
                <a:latin typeface="Comic Sans MS" pitchFamily="66" charset="0"/>
              </a:rPr>
              <a:t>Symmetry relations</a:t>
            </a:r>
            <a:endParaRPr lang="fr-FR" sz="3600" smtClean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3175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150" y="1916113"/>
            <a:ext cx="4895850" cy="815975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</p:pic>
      <p:pic>
        <p:nvPicPr>
          <p:cNvPr id="3175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4076700"/>
            <a:ext cx="6624637" cy="1562100"/>
          </a:xfrm>
          <a:prstGeom prst="rect">
            <a:avLst/>
          </a:prstGeom>
          <a:noFill/>
          <a:ln w="9525">
            <a:solidFill>
              <a:srgbClr val="3333CC"/>
            </a:solidFill>
            <a:miter lim="800000"/>
            <a:headEnd/>
            <a:tailEnd/>
          </a:ln>
        </p:spPr>
      </p:pic>
      <p:pic>
        <p:nvPicPr>
          <p:cNvPr id="3175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325" y="5589588"/>
            <a:ext cx="2484438" cy="649287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027079" name="Rectangle 7"/>
          <p:cNvSpPr>
            <a:spLocks noChangeArrowheads="1"/>
          </p:cNvSpPr>
          <p:nvPr/>
        </p:nvSpPr>
        <p:spPr bwMode="auto">
          <a:xfrm>
            <a:off x="1403350" y="3357563"/>
            <a:ext cx="7132638" cy="4572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i="0">
                <a:solidFill>
                  <a:schemeClr val="bg1"/>
                </a:solidFill>
                <a:latin typeface="Comic Sans MS" pitchFamily="66" charset="0"/>
                <a:sym typeface="Symbol" pitchFamily="18" charset="2"/>
              </a:rPr>
              <a:t>The DIFFERENCE enhances the 2</a:t>
            </a:r>
            <a:r>
              <a:rPr lang="en-US" sz="2400" i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g </a:t>
            </a:r>
            <a:r>
              <a:rPr lang="en-US" sz="2400" i="0">
                <a:solidFill>
                  <a:schemeClr val="bg1"/>
                </a:solidFill>
                <a:latin typeface="Comic Sans MS" pitchFamily="66" charset="0"/>
                <a:sym typeface="Symbol" pitchFamily="18" charset="2"/>
              </a:rPr>
              <a:t>contribution:</a:t>
            </a:r>
            <a:r>
              <a:rPr lang="en-US" sz="2400" i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sym typeface="Symbol" pitchFamily="18" charset="2"/>
              </a:rPr>
              <a:t> </a:t>
            </a:r>
            <a:endParaRPr lang="fr-FR" sz="2400" i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31757" name="Rectangle 8"/>
          <p:cNvSpPr>
            <a:spLocks noChangeArrowheads="1"/>
          </p:cNvSpPr>
          <p:nvPr/>
        </p:nvSpPr>
        <p:spPr bwMode="auto">
          <a:xfrm>
            <a:off x="1403350" y="1268413"/>
            <a:ext cx="5832475" cy="466725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i="0">
                <a:solidFill>
                  <a:schemeClr val="bg1"/>
                </a:solidFill>
                <a:latin typeface="Comic Sans MS" pitchFamily="66" charset="0"/>
                <a:sym typeface="Symbol" pitchFamily="18" charset="2"/>
              </a:rPr>
              <a:t>The SUM cancels the 2</a:t>
            </a:r>
            <a:r>
              <a:rPr lang="en-US" sz="2400" i="0">
                <a:solidFill>
                  <a:schemeClr val="bg1"/>
                </a:solidFill>
                <a:latin typeface="Symbol" pitchFamily="18" charset="2"/>
                <a:sym typeface="Symbol" pitchFamily="18" charset="2"/>
              </a:rPr>
              <a:t>g </a:t>
            </a:r>
            <a:r>
              <a:rPr lang="en-US" sz="2400" i="0">
                <a:solidFill>
                  <a:schemeClr val="bg1"/>
                </a:solidFill>
                <a:latin typeface="Comic Sans MS" pitchFamily="66" charset="0"/>
                <a:sym typeface="Symbol" pitchFamily="18" charset="2"/>
              </a:rPr>
              <a:t>contribution:</a:t>
            </a:r>
            <a:r>
              <a:rPr lang="en-US" sz="2400" i="0">
                <a:solidFill>
                  <a:srgbClr val="3333CC"/>
                </a:solidFill>
                <a:latin typeface="Comic Sans MS" pitchFamily="66" charset="0"/>
                <a:sym typeface="Symbol" pitchFamily="18" charset="2"/>
              </a:rPr>
              <a:t> </a:t>
            </a:r>
            <a:r>
              <a:rPr lang="en-US" sz="2400" i="0">
                <a:latin typeface="Comic Sans MS" pitchFamily="66" charset="0"/>
                <a:sym typeface="Symbol" pitchFamily="18" charset="2"/>
              </a:rPr>
              <a:t> </a:t>
            </a:r>
            <a:endParaRPr lang="fr-FR" sz="2400" i="0"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PHIPSI, 16-X-2009</a:t>
            </a:r>
            <a:endParaRPr lang="fr-FR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8B0E6F-3BC2-45A2-A02A-FBA0A869DA4A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9" descr="2gn3"/>
          <p:cNvPicPr>
            <a:picLocks noChangeAspect="1" noChangeArrowheads="1"/>
          </p:cNvPicPr>
          <p:nvPr/>
        </p:nvPicPr>
        <p:blipFill>
          <a:blip r:embed="rId2" cstate="print"/>
          <a:srcRect t="3094"/>
          <a:stretch>
            <a:fillRect/>
          </a:stretch>
        </p:blipFill>
        <p:spPr bwMode="auto">
          <a:xfrm>
            <a:off x="1908175" y="752475"/>
            <a:ext cx="7031038" cy="554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xt Box 10"/>
          <p:cNvSpPr txBox="1">
            <a:spLocks noChangeArrowheads="1"/>
          </p:cNvSpPr>
          <p:nvPr/>
        </p:nvSpPr>
        <p:spPr bwMode="auto">
          <a:xfrm>
            <a:off x="5867400" y="908050"/>
            <a:ext cx="1574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>
                <a:solidFill>
                  <a:srgbClr val="FF0066"/>
                </a:solidFill>
              </a:rPr>
              <a:t>2</a:t>
            </a:r>
            <a:r>
              <a:rPr lang="fr-FR" sz="2800">
                <a:solidFill>
                  <a:srgbClr val="FF0066"/>
                </a:solidFill>
                <a:latin typeface="Symbol" pitchFamily="18" charset="2"/>
              </a:rPr>
              <a:t>g </a:t>
            </a:r>
            <a:r>
              <a:rPr lang="fr-FR" sz="2800">
                <a:solidFill>
                  <a:srgbClr val="FF0066"/>
                </a:solidFill>
              </a:rPr>
              <a:t>    0.02</a:t>
            </a:r>
            <a:endParaRPr lang="fr-FR" sz="2800" baseline="30000">
              <a:solidFill>
                <a:srgbClr val="FF0066"/>
              </a:solidFill>
            </a:endParaRPr>
          </a:p>
        </p:txBody>
      </p:sp>
      <p:sp>
        <p:nvSpPr>
          <p:cNvPr id="35847" name="Text Box 11"/>
          <p:cNvSpPr txBox="1">
            <a:spLocks noChangeArrowheads="1"/>
          </p:cNvSpPr>
          <p:nvPr/>
        </p:nvSpPr>
        <p:spPr bwMode="auto">
          <a:xfrm>
            <a:off x="2484438" y="3789363"/>
            <a:ext cx="1574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>
                <a:solidFill>
                  <a:srgbClr val="FF0066"/>
                </a:solidFill>
              </a:rPr>
              <a:t>2</a:t>
            </a:r>
            <a:r>
              <a:rPr lang="fr-FR" sz="2800">
                <a:solidFill>
                  <a:srgbClr val="FF0066"/>
                </a:solidFill>
                <a:latin typeface="Symbol" pitchFamily="18" charset="2"/>
              </a:rPr>
              <a:t>g </a:t>
            </a:r>
            <a:r>
              <a:rPr lang="fr-FR" sz="2800">
                <a:solidFill>
                  <a:srgbClr val="FF0066"/>
                </a:solidFill>
              </a:rPr>
              <a:t>    0.05</a:t>
            </a:r>
            <a:endParaRPr lang="fr-FR" sz="2800" baseline="30000">
              <a:solidFill>
                <a:srgbClr val="FF0066"/>
              </a:solidFill>
            </a:endParaRPr>
          </a:p>
        </p:txBody>
      </p:sp>
      <p:sp>
        <p:nvSpPr>
          <p:cNvPr id="35848" name="Text Box 12"/>
          <p:cNvSpPr txBox="1">
            <a:spLocks noChangeArrowheads="1"/>
          </p:cNvSpPr>
          <p:nvPr/>
        </p:nvSpPr>
        <p:spPr bwMode="auto">
          <a:xfrm>
            <a:off x="5867400" y="3716338"/>
            <a:ext cx="1397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>
                <a:solidFill>
                  <a:srgbClr val="FF0066"/>
                </a:solidFill>
              </a:rPr>
              <a:t>2</a:t>
            </a:r>
            <a:r>
              <a:rPr lang="fr-FR" sz="2800">
                <a:solidFill>
                  <a:srgbClr val="FF0066"/>
                </a:solidFill>
                <a:latin typeface="Symbol" pitchFamily="18" charset="2"/>
              </a:rPr>
              <a:t>g </a:t>
            </a:r>
            <a:r>
              <a:rPr lang="fr-FR" sz="2800">
                <a:solidFill>
                  <a:srgbClr val="FF0066"/>
                </a:solidFill>
              </a:rPr>
              <a:t>  </a:t>
            </a:r>
            <a:r>
              <a:rPr lang="fr-FR" sz="2800"/>
              <a:t> </a:t>
            </a:r>
            <a:r>
              <a:rPr lang="fr-FR" sz="2800">
                <a:solidFill>
                  <a:srgbClr val="FF0066"/>
                </a:solidFill>
              </a:rPr>
              <a:t> 0.2</a:t>
            </a:r>
          </a:p>
        </p:txBody>
      </p:sp>
      <p:sp>
        <p:nvSpPr>
          <p:cNvPr id="35849" name="Text Box 13"/>
          <p:cNvSpPr txBox="1">
            <a:spLocks noChangeArrowheads="1"/>
          </p:cNvSpPr>
          <p:nvPr/>
        </p:nvSpPr>
        <p:spPr bwMode="auto">
          <a:xfrm>
            <a:off x="2411413" y="90805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>
                <a:solidFill>
                  <a:srgbClr val="FF0066"/>
                </a:solidFill>
              </a:rPr>
              <a:t>1</a:t>
            </a:r>
            <a:r>
              <a:rPr lang="fr-FR" sz="2800">
                <a:solidFill>
                  <a:srgbClr val="FF0066"/>
                </a:solidFill>
                <a:latin typeface="Symbol" pitchFamily="18" charset="2"/>
              </a:rPr>
              <a:t>g </a:t>
            </a:r>
            <a:r>
              <a:rPr lang="fr-FR" sz="2800">
                <a:solidFill>
                  <a:srgbClr val="FF0066"/>
                </a:solidFill>
              </a:rPr>
              <a:t> </a:t>
            </a:r>
            <a:endParaRPr lang="fr-FR" sz="2800" baseline="30000">
              <a:solidFill>
                <a:srgbClr val="FF0066"/>
              </a:solidFill>
            </a:endParaRPr>
          </a:p>
        </p:txBody>
      </p:sp>
      <p:sp>
        <p:nvSpPr>
          <p:cNvPr id="35850" name="Line 14"/>
          <p:cNvSpPr>
            <a:spLocks noChangeShapeType="1"/>
          </p:cNvSpPr>
          <p:nvPr/>
        </p:nvSpPr>
        <p:spPr bwMode="auto">
          <a:xfrm>
            <a:off x="6372225" y="1196975"/>
            <a:ext cx="288925" cy="0"/>
          </a:xfrm>
          <a:prstGeom prst="line">
            <a:avLst/>
          </a:prstGeom>
          <a:noFill/>
          <a:ln w="28575">
            <a:solidFill>
              <a:srgbClr val="FF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35851" name="Line 16"/>
          <p:cNvSpPr>
            <a:spLocks noChangeShapeType="1"/>
          </p:cNvSpPr>
          <p:nvPr/>
        </p:nvSpPr>
        <p:spPr bwMode="auto">
          <a:xfrm>
            <a:off x="6372225" y="4005263"/>
            <a:ext cx="288925" cy="0"/>
          </a:xfrm>
          <a:prstGeom prst="line">
            <a:avLst/>
          </a:prstGeom>
          <a:noFill/>
          <a:ln w="28575">
            <a:solidFill>
              <a:srgbClr val="FF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35852" name="Line 17"/>
          <p:cNvSpPr>
            <a:spLocks noChangeShapeType="1"/>
          </p:cNvSpPr>
          <p:nvPr/>
        </p:nvSpPr>
        <p:spPr bwMode="auto">
          <a:xfrm>
            <a:off x="2987675" y="4076700"/>
            <a:ext cx="288925" cy="0"/>
          </a:xfrm>
          <a:prstGeom prst="line">
            <a:avLst/>
          </a:prstGeom>
          <a:noFill/>
          <a:ln w="28575">
            <a:solidFill>
              <a:srgbClr val="FF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35853" name="Text Box 18"/>
          <p:cNvSpPr txBox="1">
            <a:spLocks noChangeArrowheads="1"/>
          </p:cNvSpPr>
          <p:nvPr/>
        </p:nvSpPr>
        <p:spPr bwMode="auto">
          <a:xfrm>
            <a:off x="0" y="3213100"/>
            <a:ext cx="20478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/>
              <a:t>q</a:t>
            </a:r>
            <a:r>
              <a:rPr lang="fr-FR" sz="2800" baseline="30000"/>
              <a:t>2</a:t>
            </a:r>
            <a:r>
              <a:rPr lang="fr-FR" sz="2800"/>
              <a:t>=5.4 </a:t>
            </a:r>
            <a:r>
              <a:rPr lang="fr-FR" sz="2800" i="0"/>
              <a:t>GeV</a:t>
            </a:r>
            <a:r>
              <a:rPr lang="fr-FR" sz="2800" baseline="30000"/>
              <a:t>2</a:t>
            </a:r>
          </a:p>
        </p:txBody>
      </p:sp>
      <p:sp>
        <p:nvSpPr>
          <p:cNvPr id="35854" name="Text Box 19"/>
          <p:cNvSpPr txBox="1">
            <a:spLocks noChangeArrowheads="1"/>
          </p:cNvSpPr>
          <p:nvPr/>
        </p:nvSpPr>
        <p:spPr bwMode="auto">
          <a:xfrm>
            <a:off x="1476375" y="0"/>
            <a:ext cx="6624638" cy="588963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100000">
                <a:srgbClr val="00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N=a</a:t>
            </a:r>
            <a:r>
              <a:rPr lang="fr-FR" baseline="-25000">
                <a:solidFill>
                  <a:schemeClr val="bg1"/>
                </a:solidFill>
              </a:rPr>
              <a:t>0</a:t>
            </a:r>
            <a:r>
              <a:rPr lang="fr-FR">
                <a:solidFill>
                  <a:schemeClr val="bg1"/>
                </a:solidFill>
              </a:rPr>
              <a:t>+a</a:t>
            </a:r>
            <a:r>
              <a:rPr lang="fr-FR" baseline="-25000">
                <a:solidFill>
                  <a:schemeClr val="bg1"/>
                </a:solidFill>
              </a:rPr>
              <a:t>2</a:t>
            </a:r>
            <a:r>
              <a:rPr lang="fr-FR">
                <a:solidFill>
                  <a:schemeClr val="bg1"/>
                </a:solidFill>
              </a:rPr>
              <a:t>cos</a:t>
            </a:r>
            <a:r>
              <a:rPr lang="fr-FR">
                <a:solidFill>
                  <a:schemeClr val="bg1"/>
                </a:solidFill>
                <a:latin typeface="Symbol" pitchFamily="18" charset="2"/>
              </a:rPr>
              <a:t>q </a:t>
            </a:r>
            <a:r>
              <a:rPr lang="fr-FR">
                <a:solidFill>
                  <a:schemeClr val="bg1"/>
                </a:solidFill>
              </a:rPr>
              <a:t>sin</a:t>
            </a:r>
            <a:r>
              <a:rPr lang="fr-FR" baseline="30000">
                <a:solidFill>
                  <a:schemeClr val="bg1"/>
                </a:solidFill>
              </a:rPr>
              <a:t>2</a:t>
            </a:r>
            <a:r>
              <a:rPr lang="fr-FR">
                <a:solidFill>
                  <a:schemeClr val="bg1"/>
                </a:solidFill>
                <a:latin typeface="Symbol" pitchFamily="18" charset="2"/>
              </a:rPr>
              <a:t>q</a:t>
            </a:r>
            <a:r>
              <a:rPr lang="fr-FR">
                <a:latin typeface="Symbol" pitchFamily="18" charset="2"/>
              </a:rPr>
              <a:t> </a:t>
            </a:r>
            <a:r>
              <a:rPr lang="fr-FR">
                <a:solidFill>
                  <a:schemeClr val="bg1"/>
                </a:solidFill>
              </a:rPr>
              <a:t>+a</a:t>
            </a:r>
            <a:r>
              <a:rPr lang="fr-FR" baseline="-25000">
                <a:solidFill>
                  <a:schemeClr val="bg1"/>
                </a:solidFill>
              </a:rPr>
              <a:t>1</a:t>
            </a:r>
            <a:r>
              <a:rPr lang="fr-FR">
                <a:solidFill>
                  <a:schemeClr val="bg1"/>
                </a:solidFill>
              </a:rPr>
              <a:t> cos</a:t>
            </a:r>
            <a:r>
              <a:rPr lang="fr-FR" baseline="30000">
                <a:solidFill>
                  <a:schemeClr val="bg1"/>
                </a:solidFill>
              </a:rPr>
              <a:t>2</a:t>
            </a:r>
            <a:r>
              <a:rPr lang="fr-FR">
                <a:solidFill>
                  <a:schemeClr val="bg1"/>
                </a:solidFill>
                <a:latin typeface="Symbol" pitchFamily="18" charset="2"/>
              </a:rPr>
              <a:t>q</a:t>
            </a:r>
            <a:r>
              <a:rPr lang="fr-FR">
                <a:solidFill>
                  <a:schemeClr val="bg1"/>
                </a:solidFill>
              </a:rPr>
              <a:t>, a</a:t>
            </a:r>
            <a:r>
              <a:rPr lang="fr-FR" baseline="-25000">
                <a:solidFill>
                  <a:schemeClr val="bg1"/>
                </a:solidFill>
              </a:rPr>
              <a:t>2</a:t>
            </a:r>
            <a:r>
              <a:rPr lang="fr-FR">
                <a:solidFill>
                  <a:schemeClr val="bg1"/>
                </a:solidFill>
              </a:rPr>
              <a:t>~2</a:t>
            </a:r>
            <a:r>
              <a:rPr lang="fr-FR">
                <a:solidFill>
                  <a:schemeClr val="bg1"/>
                </a:solidFill>
                <a:latin typeface="Symbol" pitchFamily="18" charset="2"/>
              </a:rPr>
              <a:t>g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PHIPSI, 16-X-2009</a:t>
            </a:r>
            <a:endParaRPr lang="fr-FR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8B0E6F-3BC2-45A2-A02A-FBA0A869DA4A}" type="slidenum">
              <a:rPr lang="fr-FR" smtClean="0"/>
              <a:pPr>
                <a:defRPr/>
              </a:pPr>
              <a:t>24</a:t>
            </a:fld>
            <a:endParaRPr lang="fr-FR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dirty="0" smtClean="0"/>
          </a:p>
        </p:txBody>
      </p:sp>
      <p:pic>
        <p:nvPicPr>
          <p:cNvPr id="33798" name="Picture 3" descr="fig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196975"/>
            <a:ext cx="540067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5850" y="2609850"/>
            <a:ext cx="424815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5" descr="Babar_with_banner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971550" y="0"/>
            <a:ext cx="4721225" cy="1741488"/>
          </a:xfrm>
          <a:noFill/>
        </p:spPr>
      </p:pic>
      <p:sp>
        <p:nvSpPr>
          <p:cNvPr id="1090566" name="Text Box 6"/>
          <p:cNvSpPr txBox="1">
            <a:spLocks noChangeArrowheads="1"/>
          </p:cNvSpPr>
          <p:nvPr/>
        </p:nvSpPr>
        <p:spPr bwMode="auto">
          <a:xfrm>
            <a:off x="1187450" y="1989138"/>
            <a:ext cx="1789113" cy="4064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 i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Mpp=1.877-1.9</a:t>
            </a:r>
          </a:p>
        </p:txBody>
      </p:sp>
      <p:sp>
        <p:nvSpPr>
          <p:cNvPr id="1090567" name="Text Box 7"/>
          <p:cNvSpPr txBox="1">
            <a:spLocks noChangeArrowheads="1"/>
          </p:cNvSpPr>
          <p:nvPr/>
        </p:nvSpPr>
        <p:spPr bwMode="auto">
          <a:xfrm>
            <a:off x="6156325" y="2276475"/>
            <a:ext cx="2090738" cy="528638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800" i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A=0.01</a:t>
            </a:r>
            <a:r>
              <a:rPr lang="fr-FR" sz="2800" i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±</a:t>
            </a:r>
            <a:r>
              <a:rPr lang="fr-FR" sz="2800" i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0.02</a:t>
            </a:r>
          </a:p>
        </p:txBody>
      </p:sp>
      <p:sp>
        <p:nvSpPr>
          <p:cNvPr id="1090568" name="Text Box 8"/>
          <p:cNvSpPr txBox="1">
            <a:spLocks noChangeArrowheads="1"/>
          </p:cNvSpPr>
          <p:nvPr/>
        </p:nvSpPr>
        <p:spPr bwMode="auto">
          <a:xfrm>
            <a:off x="3276600" y="4221163"/>
            <a:ext cx="1344613" cy="4064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2000" i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Mpp=2.4-3</a:t>
            </a:r>
          </a:p>
        </p:txBody>
      </p:sp>
      <p:sp>
        <p:nvSpPr>
          <p:cNvPr id="33804" name="Rectangle 9"/>
          <p:cNvSpPr>
            <a:spLocks noChangeArrowheads="1"/>
          </p:cNvSpPr>
          <p:nvPr/>
        </p:nvSpPr>
        <p:spPr bwMode="auto">
          <a:xfrm>
            <a:off x="395288" y="5900738"/>
            <a:ext cx="6337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>
                <a:solidFill>
                  <a:srgbClr val="FF3300"/>
                </a:solidFill>
              </a:rPr>
              <a:t>E. T.-G., E.A. Kuraev, S. Bakmaev, S. Pacetti, Phys. Lett. B  (2008)</a:t>
            </a:r>
            <a:endParaRPr lang="fr-FR" sz="1800">
              <a:solidFill>
                <a:srgbClr val="FF3300"/>
              </a:solidFill>
            </a:endParaRPr>
          </a:p>
        </p:txBody>
      </p:sp>
      <p:pic>
        <p:nvPicPr>
          <p:cNvPr id="33805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9700" y="1412875"/>
            <a:ext cx="3492500" cy="695325"/>
          </a:xfrm>
          <a:prstGeom prst="rect">
            <a:avLst/>
          </a:prstGeom>
          <a:noFill/>
          <a:ln w="9525">
            <a:solidFill>
              <a:srgbClr val="00CC00"/>
            </a:solidFill>
            <a:miter lim="800000"/>
            <a:headEnd/>
            <a:tailEnd/>
          </a:ln>
        </p:spPr>
      </p:pic>
      <p:sp>
        <p:nvSpPr>
          <p:cNvPr id="11" name="Espace réservé de la date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PHIPSI, 16-X-2009</a:t>
            </a:r>
            <a:endParaRPr lang="fr-FR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8B0E6F-3BC2-45A2-A02A-FBA0A869DA4A}" type="slidenum">
              <a:rPr lang="fr-FR" smtClean="0"/>
              <a:pPr>
                <a:defRPr/>
              </a:pPr>
              <a:t>25</a:t>
            </a:fld>
            <a:endParaRPr lang="fr-FR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i="1" dirty="0" smtClean="0">
                <a:solidFill>
                  <a:srgbClr val="FF0000"/>
                </a:solidFill>
              </a:rPr>
              <a:t>Conclusions</a:t>
            </a:r>
          </a:p>
        </p:txBody>
      </p:sp>
      <p:sp>
        <p:nvSpPr>
          <p:cNvPr id="512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662" y="692150"/>
            <a:ext cx="7831163" cy="5594370"/>
          </a:xfrm>
        </p:spPr>
        <p:txBody>
          <a:bodyPr/>
          <a:lstStyle/>
          <a:p>
            <a:pPr marL="0" indent="190500">
              <a:buClr>
                <a:srgbClr val="FF3300"/>
              </a:buClr>
              <a:buFont typeface="Wingdings" pitchFamily="2" charset="2"/>
              <a:buChar char="Ø"/>
            </a:pPr>
            <a:r>
              <a:rPr lang="fr-FR" sz="2000" dirty="0" smtClean="0">
                <a:latin typeface="Comic Sans MS" pitchFamily="66" charset="0"/>
              </a:rPr>
              <a:t>In annihilation </a:t>
            </a:r>
            <a:r>
              <a:rPr lang="fr-FR" sz="2000" dirty="0" err="1" smtClean="0">
                <a:latin typeface="Comic Sans MS" pitchFamily="66" charset="0"/>
              </a:rPr>
              <a:t>processes</a:t>
            </a:r>
            <a:r>
              <a:rPr lang="fr-FR" sz="2000" dirty="0" smtClean="0">
                <a:latin typeface="Comic Sans MS" pitchFamily="66" charset="0"/>
              </a:rPr>
              <a:t> all </a:t>
            </a:r>
            <a:r>
              <a:rPr lang="fr-FR" sz="2000" dirty="0" smtClean="0">
                <a:latin typeface="Comic Sans MS" pitchFamily="66" charset="0"/>
              </a:rPr>
              <a:t>the </a:t>
            </a:r>
            <a:r>
              <a:rPr lang="fr-FR" sz="2000" dirty="0" smtClean="0">
                <a:latin typeface="Comic Sans MS" pitchFamily="66" charset="0"/>
              </a:rPr>
              <a:t>information </a:t>
            </a:r>
            <a:endParaRPr lang="fr-FR" sz="2000" dirty="0" smtClean="0">
              <a:latin typeface="Comic Sans MS" pitchFamily="66" charset="0"/>
            </a:endParaRPr>
          </a:p>
          <a:p>
            <a:pPr marL="0" indent="190500">
              <a:buClr>
                <a:srgbClr val="FF3300"/>
              </a:buClr>
              <a:buNone/>
            </a:pPr>
            <a:r>
              <a:rPr lang="fr-FR" sz="2000" dirty="0" smtClean="0">
                <a:latin typeface="Comic Sans MS" pitchFamily="66" charset="0"/>
              </a:rPr>
              <a:t> </a:t>
            </a:r>
            <a:r>
              <a:rPr lang="fr-FR" sz="2000" dirty="0" smtClean="0">
                <a:latin typeface="Comic Sans MS" pitchFamily="66" charset="0"/>
              </a:rPr>
              <a:t>on </a:t>
            </a:r>
            <a:r>
              <a:rPr lang="fr-FR" sz="2000" dirty="0" err="1" smtClean="0">
                <a:solidFill>
                  <a:srgbClr val="FF0000"/>
                </a:solidFill>
                <a:latin typeface="Comic Sans MS" pitchFamily="66" charset="0"/>
              </a:rPr>
              <a:t>FFs</a:t>
            </a:r>
            <a:r>
              <a:rPr lang="fr-FR" sz="2000" dirty="0" smtClean="0">
                <a:solidFill>
                  <a:srgbClr val="FF0000"/>
                </a:solidFill>
                <a:latin typeface="Comic Sans MS" pitchFamily="66" charset="0"/>
              </a:rPr>
              <a:t> AND </a:t>
            </a:r>
            <a:r>
              <a:rPr lang="fr-FR" sz="2000" dirty="0" err="1" smtClean="0">
                <a:solidFill>
                  <a:srgbClr val="FF0000"/>
                </a:solidFill>
                <a:latin typeface="Comic Sans MS" pitchFamily="66" charset="0"/>
              </a:rPr>
              <a:t>reaction</a:t>
            </a:r>
            <a:r>
              <a:rPr lang="fr-FR" sz="2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  <a:latin typeface="Comic Sans MS" pitchFamily="66" charset="0"/>
              </a:rPr>
              <a:t>mechanism</a:t>
            </a:r>
            <a:r>
              <a:rPr lang="fr-FR" sz="20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fr-FR" sz="2000" dirty="0" err="1" smtClean="0">
                <a:latin typeface="Comic Sans MS" pitchFamily="66" charset="0"/>
              </a:rPr>
              <a:t>is</a:t>
            </a:r>
            <a:r>
              <a:rPr lang="fr-FR" sz="2000" dirty="0" smtClean="0">
                <a:latin typeface="Comic Sans MS" pitchFamily="66" charset="0"/>
              </a:rPr>
              <a:t> </a:t>
            </a:r>
            <a:r>
              <a:rPr lang="fr-FR" sz="2000" dirty="0" err="1" smtClean="0">
                <a:latin typeface="Comic Sans MS" pitchFamily="66" charset="0"/>
              </a:rPr>
              <a:t>contained</a:t>
            </a:r>
            <a:r>
              <a:rPr lang="fr-FR" sz="2000" dirty="0" smtClean="0">
                <a:latin typeface="Comic Sans MS" pitchFamily="66" charset="0"/>
              </a:rPr>
              <a:t> </a:t>
            </a:r>
          </a:p>
          <a:p>
            <a:pPr marL="0" indent="190500">
              <a:buClr>
                <a:srgbClr val="FF3300"/>
              </a:buClr>
              <a:buFont typeface="Wingdings" pitchFamily="2" charset="2"/>
              <a:buNone/>
            </a:pPr>
            <a:r>
              <a:rPr lang="fr-FR" sz="2000" dirty="0" smtClean="0">
                <a:latin typeface="Comic Sans MS" pitchFamily="66" charset="0"/>
              </a:rPr>
              <a:t> </a:t>
            </a:r>
            <a:r>
              <a:rPr lang="fr-FR" sz="2000" dirty="0" smtClean="0">
                <a:latin typeface="Comic Sans MS" pitchFamily="66" charset="0"/>
              </a:rPr>
              <a:t>in </a:t>
            </a:r>
            <a:r>
              <a:rPr lang="fr-FR" sz="2000" i="1" dirty="0" smtClean="0">
                <a:solidFill>
                  <a:srgbClr val="0066FF"/>
                </a:solidFill>
                <a:latin typeface="Comic Sans MS" pitchFamily="66" charset="0"/>
              </a:rPr>
              <a:t>a </a:t>
            </a:r>
            <a:r>
              <a:rPr lang="fr-FR" sz="2000" i="1" dirty="0" err="1" smtClean="0">
                <a:solidFill>
                  <a:srgbClr val="0066FF"/>
                </a:solidFill>
                <a:latin typeface="Comic Sans MS" pitchFamily="66" charset="0"/>
              </a:rPr>
              <a:t>precise</a:t>
            </a:r>
            <a:r>
              <a:rPr lang="fr-FR" sz="2000" i="1" dirty="0" smtClean="0">
                <a:solidFill>
                  <a:srgbClr val="0066FF"/>
                </a:solidFill>
                <a:latin typeface="Comic Sans MS" pitchFamily="66" charset="0"/>
              </a:rPr>
              <a:t> </a:t>
            </a:r>
            <a:r>
              <a:rPr lang="fr-FR" sz="2000" i="1" dirty="0" err="1" smtClean="0">
                <a:solidFill>
                  <a:srgbClr val="0066FF"/>
                </a:solidFill>
                <a:latin typeface="Comic Sans MS" pitchFamily="66" charset="0"/>
              </a:rPr>
              <a:t>measurement</a:t>
            </a:r>
            <a:r>
              <a:rPr lang="fr-FR" sz="2000" i="1" dirty="0" smtClean="0">
                <a:solidFill>
                  <a:srgbClr val="0066FF"/>
                </a:solidFill>
                <a:latin typeface="Comic Sans MS" pitchFamily="66" charset="0"/>
              </a:rPr>
              <a:t> of the </a:t>
            </a:r>
            <a:r>
              <a:rPr lang="fr-FR" sz="2000" i="1" dirty="0" err="1" smtClean="0">
                <a:solidFill>
                  <a:srgbClr val="0066FF"/>
                </a:solidFill>
                <a:latin typeface="Comic Sans MS" pitchFamily="66" charset="0"/>
              </a:rPr>
              <a:t>angular</a:t>
            </a:r>
            <a:r>
              <a:rPr lang="fr-FR" sz="2000" i="1" dirty="0" smtClean="0">
                <a:solidFill>
                  <a:srgbClr val="0066FF"/>
                </a:solidFill>
                <a:latin typeface="Comic Sans MS" pitchFamily="66" charset="0"/>
              </a:rPr>
              <a:t> distribution</a:t>
            </a:r>
            <a:endParaRPr lang="fr-FR" sz="2000" i="1" dirty="0" smtClean="0">
              <a:solidFill>
                <a:srgbClr val="FF3300"/>
              </a:solidFill>
              <a:latin typeface="Comic Sans MS" pitchFamily="66" charset="0"/>
            </a:endParaRPr>
          </a:p>
          <a:p>
            <a:pPr marL="0" indent="190500">
              <a:buClr>
                <a:srgbClr val="FF3300"/>
              </a:buClr>
              <a:buNone/>
            </a:pPr>
            <a:endParaRPr lang="fr-FR" sz="2000" i="1" dirty="0" smtClean="0">
              <a:solidFill>
                <a:srgbClr val="FF3300"/>
              </a:solidFill>
              <a:latin typeface="Comic Sans MS" pitchFamily="66" charset="0"/>
            </a:endParaRPr>
          </a:p>
          <a:p>
            <a:pPr marL="0" indent="190500">
              <a:buClr>
                <a:srgbClr val="FF3300"/>
              </a:buClr>
              <a:buFont typeface="Wingdings" pitchFamily="2" charset="2"/>
              <a:buChar char="Ø"/>
            </a:pPr>
            <a:r>
              <a:rPr lang="fr-FR" sz="2000" i="1" dirty="0" smtClean="0">
                <a:solidFill>
                  <a:srgbClr val="FF3300"/>
                </a:solidFill>
                <a:latin typeface="Comic Sans MS" pitchFamily="66" charset="0"/>
              </a:rPr>
              <a:t> </a:t>
            </a:r>
            <a:r>
              <a:rPr lang="fr-FR" sz="2000" dirty="0" err="1" smtClean="0">
                <a:latin typeface="Comic Sans MS" pitchFamily="66" charset="0"/>
              </a:rPr>
              <a:t>Determination</a:t>
            </a:r>
            <a:r>
              <a:rPr lang="fr-FR" sz="2000" dirty="0" smtClean="0">
                <a:latin typeface="Comic Sans MS" pitchFamily="66" charset="0"/>
              </a:rPr>
              <a:t> of time-</a:t>
            </a:r>
            <a:r>
              <a:rPr lang="fr-FR" sz="2000" dirty="0" err="1" smtClean="0">
                <a:latin typeface="Comic Sans MS" pitchFamily="66" charset="0"/>
              </a:rPr>
              <a:t>like</a:t>
            </a:r>
            <a:r>
              <a:rPr lang="fr-FR" sz="2000" dirty="0" smtClean="0">
                <a:latin typeface="Comic Sans MS" pitchFamily="66" charset="0"/>
              </a:rPr>
              <a:t> </a:t>
            </a:r>
            <a:r>
              <a:rPr lang="fr-FR" sz="2000" dirty="0" err="1" smtClean="0">
                <a:latin typeface="Comic Sans MS" pitchFamily="66" charset="0"/>
              </a:rPr>
              <a:t>form</a:t>
            </a:r>
            <a:r>
              <a:rPr lang="fr-FR" sz="2000" dirty="0" smtClean="0">
                <a:latin typeface="Comic Sans MS" pitchFamily="66" charset="0"/>
              </a:rPr>
              <a:t> </a:t>
            </a:r>
            <a:r>
              <a:rPr lang="fr-FR" sz="2000" dirty="0" err="1" smtClean="0">
                <a:latin typeface="Comic Sans MS" pitchFamily="66" charset="0"/>
              </a:rPr>
              <a:t>factors</a:t>
            </a:r>
            <a:r>
              <a:rPr lang="fr-FR" sz="2000" dirty="0" smtClean="0">
                <a:latin typeface="Comic Sans MS" pitchFamily="66" charset="0"/>
              </a:rPr>
              <a:t> </a:t>
            </a:r>
            <a:r>
              <a:rPr lang="fr-FR" sz="2000" dirty="0" smtClean="0">
                <a:solidFill>
                  <a:srgbClr val="3366FF"/>
                </a:solidFill>
                <a:latin typeface="Comic Sans MS" pitchFamily="66" charset="0"/>
              </a:rPr>
              <a:t>up to large q</a:t>
            </a:r>
            <a:r>
              <a:rPr lang="fr-FR" sz="2000" baseline="30000" dirty="0" smtClean="0">
                <a:solidFill>
                  <a:srgbClr val="3366FF"/>
                </a:solidFill>
                <a:latin typeface="Comic Sans MS" pitchFamily="66" charset="0"/>
              </a:rPr>
              <a:t>2</a:t>
            </a:r>
          </a:p>
          <a:p>
            <a:pPr marL="0" indent="190500">
              <a:buClr>
                <a:srgbClr val="FF3300"/>
              </a:buClr>
              <a:buFont typeface="Wingdings" pitchFamily="2" charset="2"/>
              <a:buChar char="Ø"/>
            </a:pPr>
            <a:r>
              <a:rPr lang="fr-FR" sz="2000" dirty="0" smtClean="0">
                <a:latin typeface="Comic Sans MS" pitchFamily="66" charset="0"/>
              </a:rPr>
              <a:t>Tests of </a:t>
            </a:r>
            <a:r>
              <a:rPr lang="fr-FR" sz="2000" dirty="0" err="1" smtClean="0">
                <a:solidFill>
                  <a:srgbClr val="3366FF"/>
                </a:solidFill>
                <a:latin typeface="Comic Sans MS" pitchFamily="66" charset="0"/>
              </a:rPr>
              <a:t>validity</a:t>
            </a:r>
            <a:r>
              <a:rPr lang="fr-FR" sz="2000" dirty="0" smtClean="0">
                <a:solidFill>
                  <a:srgbClr val="3366FF"/>
                </a:solidFill>
                <a:latin typeface="Comic Sans MS" pitchFamily="66" charset="0"/>
              </a:rPr>
              <a:t> of </a:t>
            </a:r>
            <a:r>
              <a:rPr lang="fr-FR" sz="2000" dirty="0" err="1" smtClean="0">
                <a:solidFill>
                  <a:srgbClr val="3366FF"/>
                </a:solidFill>
                <a:latin typeface="Comic Sans MS" pitchFamily="66" charset="0"/>
              </a:rPr>
              <a:t>pQCD</a:t>
            </a:r>
            <a:r>
              <a:rPr lang="fr-FR" sz="2000" dirty="0" smtClean="0">
                <a:solidFill>
                  <a:srgbClr val="3366FF"/>
                </a:solidFill>
                <a:latin typeface="Comic Sans MS" pitchFamily="66" charset="0"/>
              </a:rPr>
              <a:t> and </a:t>
            </a:r>
            <a:r>
              <a:rPr lang="fr-FR" sz="2000" dirty="0" err="1" smtClean="0">
                <a:solidFill>
                  <a:srgbClr val="3366FF"/>
                </a:solidFill>
                <a:latin typeface="Comic Sans MS" pitchFamily="66" charset="0"/>
              </a:rPr>
              <a:t>analiticity</a:t>
            </a:r>
            <a:endParaRPr lang="fr-FR" sz="2000" dirty="0" smtClean="0">
              <a:latin typeface="Comic Sans MS" pitchFamily="66" charset="0"/>
            </a:endParaRPr>
          </a:p>
          <a:p>
            <a:pPr marL="0" indent="190500">
              <a:buClr>
                <a:srgbClr val="FF3300"/>
              </a:buClr>
              <a:buFont typeface="Wingdings" pitchFamily="2" charset="2"/>
              <a:buChar char="Ø"/>
            </a:pPr>
            <a:r>
              <a:rPr lang="fr-FR" sz="2000" dirty="0" err="1" smtClean="0">
                <a:latin typeface="Comic Sans MS" pitchFamily="66" charset="0"/>
              </a:rPr>
              <a:t>Study</a:t>
            </a:r>
            <a:r>
              <a:rPr lang="fr-FR" sz="2000" dirty="0" smtClean="0">
                <a:latin typeface="Comic Sans MS" pitchFamily="66" charset="0"/>
              </a:rPr>
              <a:t> of the </a:t>
            </a:r>
            <a:r>
              <a:rPr lang="fr-FR" sz="2000" i="1" dirty="0" err="1" smtClean="0">
                <a:solidFill>
                  <a:srgbClr val="0066FF"/>
                </a:solidFill>
                <a:latin typeface="Comic Sans MS" pitchFamily="66" charset="0"/>
              </a:rPr>
              <a:t>validity</a:t>
            </a:r>
            <a:r>
              <a:rPr lang="fr-FR" sz="2000" i="1" dirty="0" smtClean="0">
                <a:solidFill>
                  <a:srgbClr val="0066FF"/>
                </a:solidFill>
                <a:latin typeface="Comic Sans MS" pitchFamily="66" charset="0"/>
              </a:rPr>
              <a:t> of one photon exchange </a:t>
            </a:r>
          </a:p>
          <a:p>
            <a:pPr marL="0" indent="190500">
              <a:buClr>
                <a:srgbClr val="FF3300"/>
              </a:buClr>
              <a:buFont typeface="Wingdings" pitchFamily="2" charset="2"/>
              <a:buNone/>
            </a:pPr>
            <a:r>
              <a:rPr lang="fr-FR" sz="2000" i="1" dirty="0" smtClean="0">
                <a:solidFill>
                  <a:srgbClr val="0066FF"/>
                </a:solidFill>
                <a:latin typeface="Comic Sans MS" pitchFamily="66" charset="0"/>
              </a:rPr>
              <a:t>approximation:</a:t>
            </a:r>
            <a:r>
              <a:rPr lang="fr-FR" sz="2000" dirty="0" smtClean="0">
                <a:latin typeface="Comic Sans MS" pitchFamily="66" charset="0"/>
              </a:rPr>
              <a:t> basic question for </a:t>
            </a:r>
            <a:r>
              <a:rPr lang="fr-FR" sz="2000" dirty="0" err="1" smtClean="0">
                <a:latin typeface="Comic Sans MS" pitchFamily="66" charset="0"/>
              </a:rPr>
              <a:t>deriving</a:t>
            </a:r>
            <a:r>
              <a:rPr lang="fr-FR" sz="2000" dirty="0" smtClean="0">
                <a:latin typeface="Comic Sans MS" pitchFamily="66" charset="0"/>
              </a:rPr>
              <a:t> information </a:t>
            </a:r>
          </a:p>
          <a:p>
            <a:pPr marL="0" indent="190500">
              <a:buClr>
                <a:srgbClr val="FF3300"/>
              </a:buClr>
              <a:buFont typeface="Wingdings" pitchFamily="2" charset="2"/>
              <a:buNone/>
            </a:pPr>
            <a:r>
              <a:rPr lang="fr-FR" sz="2000" dirty="0" smtClean="0">
                <a:latin typeface="Comic Sans MS" pitchFamily="66" charset="0"/>
              </a:rPr>
              <a:t>on the hadron structure </a:t>
            </a:r>
            <a:endParaRPr lang="fr-FR" sz="2000" i="1" dirty="0" smtClean="0">
              <a:solidFill>
                <a:srgbClr val="FF3300"/>
              </a:solidFill>
              <a:latin typeface="Comic Sans MS" pitchFamily="66" charset="0"/>
            </a:endParaRPr>
          </a:p>
          <a:p>
            <a:pPr marL="0" indent="190500">
              <a:buClr>
                <a:srgbClr val="FF3300"/>
              </a:buClr>
              <a:buFont typeface="Wingdings" pitchFamily="2" charset="2"/>
              <a:buChar char="Ø"/>
            </a:pPr>
            <a:r>
              <a:rPr lang="fr-FR" sz="2000" dirty="0" smtClean="0">
                <a:latin typeface="Comic Sans MS" pitchFamily="66" charset="0"/>
              </a:rPr>
              <a:t> </a:t>
            </a:r>
            <a:r>
              <a:rPr lang="fr-FR" sz="2000" dirty="0" err="1" smtClean="0">
                <a:latin typeface="Comic Sans MS" pitchFamily="66" charset="0"/>
              </a:rPr>
              <a:t>Comparison</a:t>
            </a:r>
            <a:r>
              <a:rPr lang="fr-FR" sz="2000" dirty="0" smtClean="0">
                <a:latin typeface="Comic Sans MS" pitchFamily="66" charset="0"/>
              </a:rPr>
              <a:t> of </a:t>
            </a:r>
            <a:r>
              <a:rPr lang="fr-FR" sz="2000" i="1" dirty="0" err="1" smtClean="0">
                <a:solidFill>
                  <a:srgbClr val="0066FF"/>
                </a:solidFill>
                <a:latin typeface="Comic Sans MS" pitchFamily="66" charset="0"/>
              </a:rPr>
              <a:t>scattering</a:t>
            </a:r>
            <a:r>
              <a:rPr lang="fr-FR" sz="2000" dirty="0" smtClean="0">
                <a:solidFill>
                  <a:srgbClr val="0066FF"/>
                </a:solidFill>
                <a:latin typeface="Comic Sans MS" pitchFamily="66" charset="0"/>
              </a:rPr>
              <a:t> </a:t>
            </a:r>
            <a:r>
              <a:rPr lang="fr-FR" sz="2000" dirty="0" smtClean="0">
                <a:latin typeface="Comic Sans MS" pitchFamily="66" charset="0"/>
              </a:rPr>
              <a:t>and </a:t>
            </a:r>
            <a:r>
              <a:rPr lang="fr-FR" sz="2000" i="1" dirty="0" smtClean="0">
                <a:solidFill>
                  <a:srgbClr val="0066FF"/>
                </a:solidFill>
                <a:latin typeface="Comic Sans MS" pitchFamily="66" charset="0"/>
              </a:rPr>
              <a:t>annihilation</a:t>
            </a:r>
            <a:r>
              <a:rPr lang="fr-FR" sz="2000" dirty="0" smtClean="0">
                <a:latin typeface="Comic Sans MS" pitchFamily="66" charset="0"/>
              </a:rPr>
              <a:t> </a:t>
            </a:r>
            <a:r>
              <a:rPr lang="fr-FR" sz="2000" dirty="0" err="1" smtClean="0">
                <a:latin typeface="Comic Sans MS" pitchFamily="66" charset="0"/>
              </a:rPr>
              <a:t>channels</a:t>
            </a:r>
            <a:r>
              <a:rPr lang="fr-FR" sz="2000" dirty="0" smtClean="0">
                <a:latin typeface="Comic Sans MS" pitchFamily="66" charset="0"/>
              </a:rPr>
              <a:t>: model</a:t>
            </a:r>
          </a:p>
          <a:p>
            <a:pPr marL="0" indent="190500">
              <a:buClr>
                <a:srgbClr val="FF3300"/>
              </a:buClr>
              <a:buFont typeface="Wingdings" pitchFamily="2" charset="2"/>
              <a:buNone/>
            </a:pPr>
            <a:r>
              <a:rPr lang="fr-FR" sz="2000" dirty="0" smtClean="0">
                <a:latin typeface="Comic Sans MS" pitchFamily="66" charset="0"/>
              </a:rPr>
              <a:t> </a:t>
            </a:r>
            <a:r>
              <a:rPr lang="fr-FR" sz="2000" dirty="0" err="1" smtClean="0">
                <a:latin typeface="Comic Sans MS" pitchFamily="66" charset="0"/>
              </a:rPr>
              <a:t>independent</a:t>
            </a:r>
            <a:r>
              <a:rPr lang="fr-FR" sz="2000" dirty="0" smtClean="0">
                <a:latin typeface="Comic Sans MS" pitchFamily="66" charset="0"/>
              </a:rPr>
              <a:t> </a:t>
            </a:r>
            <a:r>
              <a:rPr lang="fr-FR" sz="2000" dirty="0" err="1" smtClean="0">
                <a:latin typeface="Comic Sans MS" pitchFamily="66" charset="0"/>
              </a:rPr>
              <a:t>statements</a:t>
            </a:r>
            <a:endParaRPr lang="fr-FR" sz="2000" dirty="0" smtClean="0">
              <a:latin typeface="Comic Sans MS" pitchFamily="66" charset="0"/>
            </a:endParaRPr>
          </a:p>
          <a:p>
            <a:pPr marL="0" indent="190500">
              <a:buClr>
                <a:srgbClr val="FF3300"/>
              </a:buClr>
              <a:buFont typeface="Wingdings" pitchFamily="2" charset="2"/>
              <a:buNone/>
            </a:pPr>
            <a:endParaRPr lang="fr-FR" sz="2000" dirty="0" smtClean="0">
              <a:latin typeface="Comic Sans MS" pitchFamily="66" charset="0"/>
            </a:endParaRPr>
          </a:p>
          <a:p>
            <a:pPr marL="0" indent="190500">
              <a:buClr>
                <a:srgbClr val="FF3300"/>
              </a:buClr>
              <a:buFont typeface="Wingdings" pitchFamily="2" charset="2"/>
              <a:buChar char="Ø"/>
            </a:pPr>
            <a:r>
              <a:rPr lang="fr-FR" sz="2000" i="1" dirty="0" smtClean="0">
                <a:solidFill>
                  <a:srgbClr val="FF3300"/>
                </a:solidFill>
                <a:latin typeface="Comic Sans MS" pitchFamily="66" charset="0"/>
              </a:rPr>
              <a:t>basic program : Panda </a:t>
            </a:r>
            <a:r>
              <a:rPr lang="fr-FR" sz="2000" i="1" dirty="0" err="1" smtClean="0">
                <a:solidFill>
                  <a:srgbClr val="FF3300"/>
                </a:solidFill>
                <a:latin typeface="Comic Sans MS" pitchFamily="66" charset="0"/>
              </a:rPr>
              <a:t>Physics</a:t>
            </a:r>
            <a:r>
              <a:rPr lang="fr-FR" sz="2000" i="1" dirty="0" smtClean="0">
                <a:solidFill>
                  <a:srgbClr val="FF3300"/>
                </a:solidFill>
                <a:latin typeface="Comic Sans MS" pitchFamily="66" charset="0"/>
              </a:rPr>
              <a:t> Performance Report</a:t>
            </a:r>
            <a:endParaRPr lang="fr-FR" sz="2000" dirty="0" smtClean="0">
              <a:latin typeface="Comic Sans MS" pitchFamily="66" charset="0"/>
            </a:endParaRPr>
          </a:p>
          <a:p>
            <a:pPr marL="0" indent="190500">
              <a:buClr>
                <a:srgbClr val="FF3300"/>
              </a:buClr>
              <a:buNone/>
            </a:pPr>
            <a:r>
              <a:rPr lang="fr-FR" sz="2000" dirty="0" smtClean="0">
                <a:latin typeface="Comic Sans MS" pitchFamily="66" charset="0"/>
              </a:rPr>
              <a:t> </a:t>
            </a:r>
            <a:r>
              <a:rPr lang="fr-FR" sz="2000" dirty="0" smtClean="0"/>
              <a:t>e-</a:t>
            </a:r>
            <a:r>
              <a:rPr lang="fr-FR" sz="2000" dirty="0" err="1" smtClean="0"/>
              <a:t>Print</a:t>
            </a:r>
            <a:r>
              <a:rPr lang="fr-FR" sz="2000" dirty="0" smtClean="0"/>
              <a:t>: </a:t>
            </a:r>
            <a:r>
              <a:rPr lang="fr-FR" sz="2000" b="1" dirty="0" err="1" smtClean="0"/>
              <a:t>arXiv</a:t>
            </a:r>
            <a:r>
              <a:rPr lang="fr-FR" sz="2000" b="1" dirty="0" smtClean="0"/>
              <a:t>:0903.3905</a:t>
            </a:r>
            <a:r>
              <a:rPr lang="fr-FR" sz="2000" dirty="0" smtClean="0"/>
              <a:t> [hep-ex] </a:t>
            </a:r>
            <a:endParaRPr lang="fr-FR" sz="2000" dirty="0" smtClean="0">
              <a:latin typeface="Comic Sans MS" pitchFamily="66" charset="0"/>
            </a:endParaRP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PHIPSI, 16-X-2009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8B0E6F-3BC2-45A2-A02A-FBA0A869DA4A}" type="slidenum">
              <a:rPr lang="fr-FR" smtClean="0"/>
              <a:pPr>
                <a:defRPr/>
              </a:pPr>
              <a:t>26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4643438" y="5715016"/>
            <a:ext cx="38459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 smtClean="0">
                <a:solidFill>
                  <a:srgbClr val="0000FF"/>
                </a:solidFill>
              </a:rPr>
              <a:t>http://www-panda.gsi.de</a:t>
            </a:r>
            <a:r>
              <a:rPr lang="fr-FR" dirty="0" smtClean="0">
                <a:solidFill>
                  <a:srgbClr val="0000FF"/>
                </a:solidFill>
              </a:rPr>
              <a:t>/</a:t>
            </a:r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Espace réservé du contenu 6" descr="drago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0"/>
            <a:ext cx="2005962" cy="2786058"/>
          </a:xfr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PHIPSI, 16-X-2009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8B0E6F-3BC2-45A2-A02A-FBA0A869DA4A}" type="slidenum">
              <a:rPr lang="fr-FR" smtClean="0"/>
              <a:pPr>
                <a:defRPr/>
              </a:pPr>
              <a:t>27</a:t>
            </a:fld>
            <a:endParaRPr lang="fr-FR"/>
          </a:p>
        </p:txBody>
      </p:sp>
      <p:pic>
        <p:nvPicPr>
          <p:cNvPr id="8" name="Image 7" descr="sprin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72198" y="214290"/>
            <a:ext cx="2807567" cy="2741764"/>
          </a:xfrm>
          <a:prstGeom prst="rect">
            <a:avLst/>
          </a:prstGeom>
        </p:spPr>
      </p:pic>
      <p:pic>
        <p:nvPicPr>
          <p:cNvPr id="9" name="Image 8" descr="hutto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24" y="3286124"/>
            <a:ext cx="3619526" cy="2714644"/>
          </a:xfrm>
          <a:prstGeom prst="rect">
            <a:avLst/>
          </a:prstGeom>
        </p:spPr>
      </p:pic>
      <p:pic>
        <p:nvPicPr>
          <p:cNvPr id="10" name="Image 9" descr="wal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9190" y="3071810"/>
            <a:ext cx="3524275" cy="264320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857488" y="1214422"/>
            <a:ext cx="288893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fr-FR" b="1" dirty="0" smtClean="0">
                <a:latin typeface="+mn-lt"/>
              </a:rPr>
              <a:t>感谢您的关注 </a:t>
            </a:r>
            <a:r>
              <a:rPr lang="fr-FR" dirty="0" smtClean="0">
                <a:latin typeface="+mn-lt"/>
              </a:rPr>
              <a:t>!</a:t>
            </a:r>
          </a:p>
          <a:p>
            <a:endParaRPr lang="fr-FR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Re</a:t>
            </a:r>
            <a:r>
              <a:rPr lang="fr-FR" dirty="0" smtClean="0"/>
              <a:t>-</a:t>
            </a:r>
            <a:r>
              <a:rPr lang="fr-FR" dirty="0" err="1" smtClean="0"/>
              <a:t>evaluation</a:t>
            </a:r>
            <a:r>
              <a:rPr lang="fr-FR" dirty="0" smtClean="0"/>
              <a:t> of </a:t>
            </a:r>
            <a:r>
              <a:rPr lang="fr-FR" dirty="0" err="1" smtClean="0"/>
              <a:t>costs</a:t>
            </a:r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PHIPSI, 16-X-2009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8B0E6F-3BC2-45A2-A02A-FBA0A869DA4A}" type="slidenum">
              <a:rPr lang="fr-FR" smtClean="0"/>
              <a:pPr>
                <a:defRPr/>
              </a:pPr>
              <a:t>28</a:t>
            </a:fld>
            <a:endParaRPr lang="fr-FR"/>
          </a:p>
        </p:txBody>
      </p:sp>
      <p:pic>
        <p:nvPicPr>
          <p:cNvPr id="2252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000108"/>
            <a:ext cx="7788275" cy="45438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 rot="16200000">
            <a:off x="7625481" y="3304477"/>
            <a:ext cx="1927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0" dirty="0" err="1" smtClean="0">
                <a:solidFill>
                  <a:srgbClr val="FF0000"/>
                </a:solidFill>
              </a:rPr>
              <a:t>within</a:t>
            </a:r>
            <a:r>
              <a:rPr lang="fr-FR" sz="2400" i="0" dirty="0" smtClean="0">
                <a:solidFill>
                  <a:srgbClr val="FF0000"/>
                </a:solidFill>
              </a:rPr>
              <a:t> 8 </a:t>
            </a:r>
            <a:r>
              <a:rPr lang="fr-FR" sz="2400" i="0" dirty="0" err="1" smtClean="0">
                <a:solidFill>
                  <a:srgbClr val="FF0000"/>
                </a:solidFill>
              </a:rPr>
              <a:t>years</a:t>
            </a:r>
            <a:endParaRPr lang="fr-FR" sz="2400" i="0" dirty="0">
              <a:solidFill>
                <a:srgbClr val="FF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714876" y="5500702"/>
            <a:ext cx="37833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All </a:t>
            </a:r>
            <a:r>
              <a:rPr lang="fr-FR" dirty="0" err="1" smtClean="0"/>
              <a:t>projects</a:t>
            </a:r>
            <a:r>
              <a:rPr lang="fr-FR" dirty="0" smtClean="0"/>
              <a:t> </a:t>
            </a:r>
            <a:r>
              <a:rPr lang="fr-FR" dirty="0" err="1" smtClean="0"/>
              <a:t>preserved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6858016" y="2643182"/>
            <a:ext cx="1571636" cy="1714512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0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3141663"/>
            <a:ext cx="8964612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4467" name="Rectangle 3"/>
          <p:cNvSpPr>
            <a:spLocks noChangeArrowheads="1"/>
          </p:cNvSpPr>
          <p:nvPr/>
        </p:nvSpPr>
        <p:spPr bwMode="auto">
          <a:xfrm>
            <a:off x="3203575" y="4221163"/>
            <a:ext cx="1081088" cy="865187"/>
          </a:xfrm>
          <a:prstGeom prst="rect">
            <a:avLst/>
          </a:prstGeom>
          <a:solidFill>
            <a:srgbClr val="FF3300">
              <a:alpha val="20000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214468" name="Rectangle 4"/>
          <p:cNvSpPr>
            <a:spLocks noChangeArrowheads="1"/>
          </p:cNvSpPr>
          <p:nvPr/>
        </p:nvSpPr>
        <p:spPr bwMode="auto">
          <a:xfrm>
            <a:off x="1116013" y="4149725"/>
            <a:ext cx="792162" cy="863600"/>
          </a:xfrm>
          <a:prstGeom prst="rect">
            <a:avLst/>
          </a:prstGeom>
          <a:solidFill>
            <a:srgbClr val="FF3300">
              <a:alpha val="20000"/>
            </a:srgbClr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214469" name="Rectangle 5"/>
          <p:cNvSpPr>
            <a:spLocks noChangeArrowheads="1"/>
          </p:cNvSpPr>
          <p:nvPr/>
        </p:nvSpPr>
        <p:spPr bwMode="auto">
          <a:xfrm>
            <a:off x="3132138" y="3284538"/>
            <a:ext cx="1152525" cy="865187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6873" name="Text Box 6"/>
          <p:cNvSpPr txBox="1">
            <a:spLocks noChangeArrowheads="1"/>
          </p:cNvSpPr>
          <p:nvPr/>
        </p:nvSpPr>
        <p:spPr bwMode="auto">
          <a:xfrm>
            <a:off x="1619250" y="0"/>
            <a:ext cx="6624638" cy="588963"/>
          </a:xfrm>
          <a:prstGeom prst="rect">
            <a:avLst/>
          </a:prstGeom>
          <a:gradFill rotWithShape="1">
            <a:gsLst>
              <a:gs pos="0">
                <a:srgbClr val="FF3300"/>
              </a:gs>
              <a:gs pos="100000">
                <a:srgbClr val="00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N=a</a:t>
            </a:r>
            <a:r>
              <a:rPr lang="fr-FR" baseline="-25000">
                <a:solidFill>
                  <a:schemeClr val="bg1"/>
                </a:solidFill>
              </a:rPr>
              <a:t>0</a:t>
            </a:r>
            <a:r>
              <a:rPr lang="fr-FR">
                <a:solidFill>
                  <a:schemeClr val="bg1"/>
                </a:solidFill>
              </a:rPr>
              <a:t>+a</a:t>
            </a:r>
            <a:r>
              <a:rPr lang="fr-FR" baseline="-25000">
                <a:solidFill>
                  <a:schemeClr val="bg1"/>
                </a:solidFill>
              </a:rPr>
              <a:t>2</a:t>
            </a:r>
            <a:r>
              <a:rPr lang="fr-FR">
                <a:solidFill>
                  <a:schemeClr val="bg1"/>
                </a:solidFill>
              </a:rPr>
              <a:t>cos</a:t>
            </a:r>
            <a:r>
              <a:rPr lang="fr-FR">
                <a:solidFill>
                  <a:schemeClr val="bg1"/>
                </a:solidFill>
                <a:latin typeface="Symbol" pitchFamily="18" charset="2"/>
              </a:rPr>
              <a:t>q </a:t>
            </a:r>
            <a:r>
              <a:rPr lang="fr-FR">
                <a:solidFill>
                  <a:schemeClr val="bg1"/>
                </a:solidFill>
              </a:rPr>
              <a:t>sin</a:t>
            </a:r>
            <a:r>
              <a:rPr lang="fr-FR" baseline="30000">
                <a:solidFill>
                  <a:schemeClr val="bg1"/>
                </a:solidFill>
              </a:rPr>
              <a:t>2</a:t>
            </a:r>
            <a:r>
              <a:rPr lang="fr-FR">
                <a:solidFill>
                  <a:schemeClr val="bg1"/>
                </a:solidFill>
                <a:latin typeface="Symbol" pitchFamily="18" charset="2"/>
              </a:rPr>
              <a:t>q</a:t>
            </a:r>
            <a:r>
              <a:rPr lang="fr-FR">
                <a:latin typeface="Symbol" pitchFamily="18" charset="2"/>
              </a:rPr>
              <a:t> </a:t>
            </a:r>
            <a:r>
              <a:rPr lang="fr-FR">
                <a:solidFill>
                  <a:schemeClr val="bg1"/>
                </a:solidFill>
              </a:rPr>
              <a:t>+a</a:t>
            </a:r>
            <a:r>
              <a:rPr lang="fr-FR" baseline="-25000">
                <a:solidFill>
                  <a:schemeClr val="bg1"/>
                </a:solidFill>
              </a:rPr>
              <a:t>1</a:t>
            </a:r>
            <a:r>
              <a:rPr lang="fr-FR">
                <a:solidFill>
                  <a:schemeClr val="bg1"/>
                </a:solidFill>
              </a:rPr>
              <a:t> cos</a:t>
            </a:r>
            <a:r>
              <a:rPr lang="fr-FR" baseline="30000">
                <a:solidFill>
                  <a:schemeClr val="bg1"/>
                </a:solidFill>
              </a:rPr>
              <a:t>2</a:t>
            </a:r>
            <a:r>
              <a:rPr lang="fr-FR">
                <a:solidFill>
                  <a:schemeClr val="bg1"/>
                </a:solidFill>
                <a:latin typeface="Symbol" pitchFamily="18" charset="2"/>
              </a:rPr>
              <a:t>q</a:t>
            </a:r>
            <a:r>
              <a:rPr lang="fr-FR">
                <a:solidFill>
                  <a:schemeClr val="bg1"/>
                </a:solidFill>
              </a:rPr>
              <a:t>, a</a:t>
            </a:r>
            <a:r>
              <a:rPr lang="fr-FR" baseline="-25000">
                <a:solidFill>
                  <a:schemeClr val="bg1"/>
                </a:solidFill>
              </a:rPr>
              <a:t>2</a:t>
            </a:r>
            <a:r>
              <a:rPr lang="fr-FR">
                <a:solidFill>
                  <a:schemeClr val="bg1"/>
                </a:solidFill>
              </a:rPr>
              <a:t>~2</a:t>
            </a:r>
            <a:r>
              <a:rPr lang="fr-FR">
                <a:solidFill>
                  <a:schemeClr val="bg1"/>
                </a:solidFill>
                <a:latin typeface="Symbol" pitchFamily="18" charset="2"/>
              </a:rPr>
              <a:t>g</a:t>
            </a:r>
          </a:p>
        </p:txBody>
      </p:sp>
      <p:sp>
        <p:nvSpPr>
          <p:cNvPr id="1214471" name="Rectangle 7"/>
          <p:cNvSpPr>
            <a:spLocks noChangeArrowheads="1"/>
          </p:cNvSpPr>
          <p:nvPr/>
        </p:nvSpPr>
        <p:spPr bwMode="auto">
          <a:xfrm>
            <a:off x="1116013" y="5013325"/>
            <a:ext cx="792162" cy="9366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214472" name="Rectangle 8"/>
          <p:cNvSpPr>
            <a:spLocks noChangeArrowheads="1"/>
          </p:cNvSpPr>
          <p:nvPr/>
        </p:nvSpPr>
        <p:spPr bwMode="auto">
          <a:xfrm>
            <a:off x="3419475" y="3357563"/>
            <a:ext cx="720725" cy="7207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214473" name="Rectangle 9"/>
          <p:cNvSpPr>
            <a:spLocks noChangeArrowheads="1"/>
          </p:cNvSpPr>
          <p:nvPr/>
        </p:nvSpPr>
        <p:spPr bwMode="auto">
          <a:xfrm>
            <a:off x="3203575" y="5157788"/>
            <a:ext cx="1081088" cy="71913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214474" name="Text Box 10"/>
          <p:cNvSpPr txBox="1">
            <a:spLocks noChangeArrowheads="1"/>
          </p:cNvSpPr>
          <p:nvPr/>
        </p:nvSpPr>
        <p:spPr bwMode="auto">
          <a:xfrm>
            <a:off x="3995738" y="2205038"/>
            <a:ext cx="4895850" cy="58896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2</a:t>
            </a:r>
            <a:r>
              <a:rPr lang="fr-FR">
                <a:latin typeface="Symbol" pitchFamily="18" charset="2"/>
              </a:rPr>
              <a:t>g</a:t>
            </a:r>
            <a:r>
              <a:rPr lang="fr-FR" sz="2800"/>
              <a:t> visible from F3/GM ~ 0.05</a:t>
            </a:r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PHIPSI, 16-X-2009</a:t>
            </a:r>
            <a:endParaRPr lang="fr-FR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8B0E6F-3BC2-45A2-A02A-FBA0A869DA4A}" type="slidenum">
              <a:rPr lang="fr-FR" smtClean="0"/>
              <a:pPr>
                <a:defRPr/>
              </a:pPr>
              <a:t>29</a:t>
            </a:fld>
            <a:endParaRPr lang="fr-FR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214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14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4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4467" grpId="0" animBg="1"/>
      <p:bldP spid="1214468" grpId="0" animBg="1"/>
      <p:bldP spid="1214469" grpId="0" animBg="1"/>
      <p:bldP spid="1214469" grpId="1" animBg="1"/>
      <p:bldP spid="1214471" grpId="0" animBg="1"/>
      <p:bldP spid="1214472" grpId="0" animBg="1"/>
      <p:bldP spid="1214473" grpId="0" animBg="1"/>
      <p:bldP spid="121447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889000"/>
            <a:ext cx="8435975" cy="554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3" name="ZoneTexte 6"/>
          <p:cNvSpPr txBox="1">
            <a:spLocks noChangeArrowheads="1"/>
          </p:cNvSpPr>
          <p:nvPr/>
        </p:nvSpPr>
        <p:spPr bwMode="auto">
          <a:xfrm>
            <a:off x="285750" y="793750"/>
            <a:ext cx="54292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Calibri" pitchFamily="34" charset="0"/>
              </a:rPr>
              <a:t>(Darmstadt, Germany)</a:t>
            </a:r>
          </a:p>
        </p:txBody>
      </p:sp>
      <p:grpSp>
        <p:nvGrpSpPr>
          <p:cNvPr id="4" name="Groupe 19"/>
          <p:cNvGrpSpPr>
            <a:grpSpLocks/>
          </p:cNvGrpSpPr>
          <p:nvPr/>
        </p:nvGrpSpPr>
        <p:grpSpPr bwMode="auto">
          <a:xfrm>
            <a:off x="1588" y="0"/>
            <a:ext cx="9142411" cy="863600"/>
            <a:chOff x="2285" y="578"/>
            <a:chExt cx="9141679" cy="863600"/>
          </a:xfrm>
        </p:grpSpPr>
        <p:sp>
          <p:nvSpPr>
            <p:cNvPr id="12309" name="ZoneTexte 4"/>
            <p:cNvSpPr txBox="1">
              <a:spLocks noChangeArrowheads="1"/>
            </p:cNvSpPr>
            <p:nvPr/>
          </p:nvSpPr>
          <p:spPr bwMode="auto">
            <a:xfrm>
              <a:off x="1285839" y="578"/>
              <a:ext cx="7858125" cy="831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3200" b="1" dirty="0">
                  <a:latin typeface="Calibri" pitchFamily="34" charset="0"/>
                </a:rPr>
                <a:t>: </a:t>
              </a:r>
              <a:r>
                <a:rPr lang="fr-FR" sz="4800" b="1" dirty="0" err="1">
                  <a:solidFill>
                    <a:srgbClr val="F59123"/>
                  </a:solidFill>
                  <a:latin typeface="Calibri" pitchFamily="34" charset="0"/>
                </a:rPr>
                <a:t>F</a:t>
              </a:r>
              <a:r>
                <a:rPr lang="fr-FR" sz="3200" b="1" dirty="0" err="1">
                  <a:latin typeface="Calibri" pitchFamily="34" charset="0"/>
                </a:rPr>
                <a:t>acility</a:t>
              </a:r>
              <a:r>
                <a:rPr lang="fr-FR" sz="3200" b="1" dirty="0">
                  <a:latin typeface="Calibri" pitchFamily="34" charset="0"/>
                </a:rPr>
                <a:t> for </a:t>
              </a:r>
              <a:r>
                <a:rPr lang="fr-FR" sz="4800" b="1" dirty="0">
                  <a:solidFill>
                    <a:srgbClr val="F59123"/>
                  </a:solidFill>
                  <a:latin typeface="Calibri" pitchFamily="34" charset="0"/>
                </a:rPr>
                <a:t>A</a:t>
              </a:r>
              <a:r>
                <a:rPr lang="fr-FR" sz="3200" b="1" dirty="0">
                  <a:latin typeface="Calibri" pitchFamily="34" charset="0"/>
                </a:rPr>
                <a:t>ntiprotons and </a:t>
              </a:r>
              <a:r>
                <a:rPr lang="fr-FR" sz="4800" b="1" dirty="0">
                  <a:solidFill>
                    <a:srgbClr val="F59123"/>
                  </a:solidFill>
                  <a:latin typeface="Calibri" pitchFamily="34" charset="0"/>
                </a:rPr>
                <a:t>I</a:t>
              </a:r>
              <a:r>
                <a:rPr lang="fr-FR" sz="3200" b="1" dirty="0">
                  <a:latin typeface="Calibri" pitchFamily="34" charset="0"/>
                </a:rPr>
                <a:t>ons </a:t>
              </a:r>
              <a:r>
                <a:rPr lang="fr-FR" sz="4800" b="1" dirty="0" err="1">
                  <a:solidFill>
                    <a:srgbClr val="F59123"/>
                  </a:solidFill>
                  <a:latin typeface="Calibri" pitchFamily="34" charset="0"/>
                </a:rPr>
                <a:t>R</a:t>
              </a:r>
              <a:r>
                <a:rPr lang="fr-FR" sz="3200" b="1" dirty="0" err="1">
                  <a:latin typeface="Calibri" pitchFamily="34" charset="0"/>
                </a:rPr>
                <a:t>esearch</a:t>
              </a:r>
              <a:endParaRPr lang="fr-FR" sz="3200" b="1" dirty="0">
                <a:latin typeface="Calibri" pitchFamily="34" charset="0"/>
              </a:endParaRPr>
            </a:p>
          </p:txBody>
        </p:sp>
        <p:pic>
          <p:nvPicPr>
            <p:cNvPr id="12310" name="Picture 38" descr="FAIR_logo"/>
            <p:cNvPicPr>
              <a:picLocks noChangeAspect="1" noChangeArrowheads="1"/>
            </p:cNvPicPr>
            <p:nvPr/>
          </p:nvPicPr>
          <p:blipFill>
            <a:blip r:embed="rId4" cstate="print"/>
            <a:srcRect l="13020" t="13065" r="11090" b="7362"/>
            <a:stretch>
              <a:fillRect/>
            </a:stretch>
          </p:blipFill>
          <p:spPr bwMode="auto">
            <a:xfrm>
              <a:off x="2285" y="578"/>
              <a:ext cx="1201737" cy="863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ZoneTexte 21"/>
          <p:cNvSpPr txBox="1"/>
          <p:nvPr/>
        </p:nvSpPr>
        <p:spPr>
          <a:xfrm>
            <a:off x="5786446" y="1714488"/>
            <a:ext cx="17399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2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SIS 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5524500" y="4630738"/>
            <a:ext cx="106203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CR</a:t>
            </a:r>
          </a:p>
          <a:p>
            <a:pPr algn="ctr">
              <a:defRPr/>
            </a:pPr>
            <a:r>
              <a:rPr lang="fr-FR" sz="1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RESR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6951663" y="5108575"/>
            <a:ext cx="839787" cy="306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1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NESR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4438650" y="2935288"/>
            <a:ext cx="1165225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HESR</a:t>
            </a:r>
          </a:p>
        </p:txBody>
      </p:sp>
      <p:grpSp>
        <p:nvGrpSpPr>
          <p:cNvPr id="5" name="Groupe 31"/>
          <p:cNvGrpSpPr>
            <a:grpSpLocks/>
          </p:cNvGrpSpPr>
          <p:nvPr/>
        </p:nvGrpSpPr>
        <p:grpSpPr bwMode="auto">
          <a:xfrm>
            <a:off x="4571999" y="2890839"/>
            <a:ext cx="692153" cy="928685"/>
            <a:chOff x="4557247" y="2934934"/>
            <a:chExt cx="692498" cy="929294"/>
          </a:xfrm>
        </p:grpSpPr>
        <p:sp>
          <p:nvSpPr>
            <p:cNvPr id="28" name="ZoneTexte 27"/>
            <p:cNvSpPr txBox="1"/>
            <p:nvPr/>
          </p:nvSpPr>
          <p:spPr>
            <a:xfrm>
              <a:off x="4557250" y="3401963"/>
              <a:ext cx="692495" cy="4622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 sz="2400" b="1" dirty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P</a:t>
              </a:r>
            </a:p>
          </p:txBody>
        </p:sp>
        <p:sp>
          <p:nvSpPr>
            <p:cNvPr id="12308" name="ZoneTexte 28"/>
            <p:cNvSpPr txBox="1">
              <a:spLocks noChangeArrowheads="1"/>
            </p:cNvSpPr>
            <p:nvPr/>
          </p:nvSpPr>
          <p:spPr bwMode="auto">
            <a:xfrm>
              <a:off x="4557247" y="2934934"/>
              <a:ext cx="50144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3200" b="1">
                  <a:solidFill>
                    <a:srgbClr val="FF0066"/>
                  </a:solidFill>
                </a:rPr>
                <a:t>_</a:t>
              </a:r>
            </a:p>
          </p:txBody>
        </p:sp>
      </p:grpSp>
      <p:sp>
        <p:nvSpPr>
          <p:cNvPr id="12300" name="ZoneTexte 18"/>
          <p:cNvSpPr txBox="1">
            <a:spLocks noChangeArrowheads="1"/>
          </p:cNvSpPr>
          <p:nvPr/>
        </p:nvSpPr>
        <p:spPr bwMode="auto">
          <a:xfrm>
            <a:off x="2128838" y="6046788"/>
            <a:ext cx="29003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solidFill>
                  <a:srgbClr val="FFFFCC"/>
                </a:solidFill>
              </a:rPr>
              <a:t>http://www.gsi.de/fair/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822825" y="3362325"/>
            <a:ext cx="13271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ANDA</a:t>
            </a:r>
          </a:p>
        </p:txBody>
      </p:sp>
      <p:grpSp>
        <p:nvGrpSpPr>
          <p:cNvPr id="7" name="Groupe 18"/>
          <p:cNvGrpSpPr>
            <a:grpSpLocks/>
          </p:cNvGrpSpPr>
          <p:nvPr/>
        </p:nvGrpSpPr>
        <p:grpSpPr bwMode="auto">
          <a:xfrm>
            <a:off x="357188" y="2214563"/>
            <a:ext cx="4071937" cy="1966912"/>
            <a:chOff x="357159" y="2214554"/>
            <a:chExt cx="4071966" cy="1967696"/>
          </a:xfrm>
        </p:grpSpPr>
        <p:sp>
          <p:nvSpPr>
            <p:cNvPr id="17" name="Forme libre 16"/>
            <p:cNvSpPr/>
            <p:nvPr/>
          </p:nvSpPr>
          <p:spPr>
            <a:xfrm>
              <a:off x="357159" y="2214554"/>
              <a:ext cx="4071966" cy="1967696"/>
            </a:xfrm>
            <a:custGeom>
              <a:avLst/>
              <a:gdLst>
                <a:gd name="connsiteX0" fmla="*/ 0 w 4085863"/>
                <a:gd name="connsiteY0" fmla="*/ 1944547 h 1967696"/>
                <a:gd name="connsiteX1" fmla="*/ 4085863 w 4085863"/>
                <a:gd name="connsiteY1" fmla="*/ 1967696 h 1967696"/>
                <a:gd name="connsiteX2" fmla="*/ 4062713 w 4085863"/>
                <a:gd name="connsiteY2" fmla="*/ 358815 h 1967696"/>
                <a:gd name="connsiteX3" fmla="*/ 3727048 w 4085863"/>
                <a:gd name="connsiteY3" fmla="*/ 0 h 1967696"/>
                <a:gd name="connsiteX4" fmla="*/ 0 w 4085863"/>
                <a:gd name="connsiteY4" fmla="*/ 46299 h 1967696"/>
                <a:gd name="connsiteX5" fmla="*/ 0 w 4085863"/>
                <a:gd name="connsiteY5" fmla="*/ 1944547 h 1967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085863" h="1967696">
                  <a:moveTo>
                    <a:pt x="0" y="1944547"/>
                  </a:moveTo>
                  <a:lnTo>
                    <a:pt x="4085863" y="1967696"/>
                  </a:lnTo>
                  <a:lnTo>
                    <a:pt x="4062713" y="358815"/>
                  </a:lnTo>
                  <a:lnTo>
                    <a:pt x="3727048" y="0"/>
                  </a:lnTo>
                  <a:lnTo>
                    <a:pt x="0" y="46299"/>
                  </a:lnTo>
                  <a:lnTo>
                    <a:pt x="0" y="1944547"/>
                  </a:lnTo>
                  <a:close/>
                </a:path>
              </a:pathLst>
            </a:custGeom>
            <a:solidFill>
              <a:srgbClr val="F58E05">
                <a:alpha val="49804"/>
              </a:srgbClr>
            </a:solidFill>
            <a:ln w="381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pic>
          <p:nvPicPr>
            <p:cNvPr id="12306" name="Image 20" descr="start.jpg"/>
            <p:cNvPicPr>
              <a:picLocks noChangeAspect="1"/>
            </p:cNvPicPr>
            <p:nvPr/>
          </p:nvPicPr>
          <p:blipFill>
            <a:blip r:embed="rId5" cstate="print"/>
            <a:srcRect l="3125" t="1602" r="78548" b="87743"/>
            <a:stretch>
              <a:fillRect/>
            </a:stretch>
          </p:blipFill>
          <p:spPr bwMode="auto">
            <a:xfrm>
              <a:off x="1377100" y="3008671"/>
              <a:ext cx="1675815" cy="5309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" name="Espace réservé de la date 18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PHIPSI, 16-X-2009</a:t>
            </a:r>
            <a:endParaRPr lang="fr-FR"/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D99BC2-71AA-4396-B3F4-5C9F3C830770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  <p:sp>
        <p:nvSpPr>
          <p:cNvPr id="26" name="Espace réservé du pied de page 2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813" y="1341438"/>
            <a:ext cx="6121400" cy="682625"/>
          </a:xfrm>
          <a:prstGeom prst="rect">
            <a:avLst/>
          </a:prstGeom>
          <a:solidFill>
            <a:srgbClr val="FF3300"/>
          </a:solidFill>
          <a:ln w="9525">
            <a:noFill/>
            <a:miter lim="800000"/>
            <a:headEnd/>
            <a:tailEnd/>
          </a:ln>
        </p:spPr>
      </p:pic>
      <p:sp>
        <p:nvSpPr>
          <p:cNvPr id="3482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i="1" smtClean="0">
                <a:solidFill>
                  <a:schemeClr val="accent2"/>
                </a:solidFill>
                <a:latin typeface="Times New Roman" pitchFamily="18" charset="0"/>
              </a:rPr>
              <a:t>Fitting the angular distributions..</a:t>
            </a:r>
          </a:p>
        </p:txBody>
      </p:sp>
      <p:sp>
        <p:nvSpPr>
          <p:cNvPr id="34823" name="Rectangle 4"/>
          <p:cNvSpPr>
            <a:spLocks noChangeArrowheads="1"/>
          </p:cNvSpPr>
          <p:nvPr/>
        </p:nvSpPr>
        <p:spPr bwMode="auto">
          <a:xfrm>
            <a:off x="4500563" y="5949950"/>
            <a:ext cx="4267200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r>
              <a:rPr lang="en-GB" sz="1400">
                <a:solidFill>
                  <a:srgbClr val="FF3300"/>
                </a:solidFill>
              </a:rPr>
              <a:t>E. T-G. and M. P. Rekalo, Phys.  Lett. B 504, 291 (2001)</a:t>
            </a:r>
          </a:p>
        </p:txBody>
      </p:sp>
      <p:sp>
        <p:nvSpPr>
          <p:cNvPr id="1263621" name="Text Box 5"/>
          <p:cNvSpPr txBox="1">
            <a:spLocks noChangeArrowheads="1"/>
          </p:cNvSpPr>
          <p:nvPr/>
        </p:nvSpPr>
        <p:spPr bwMode="auto">
          <a:xfrm>
            <a:off x="879475" y="2008188"/>
            <a:ext cx="184150" cy="3667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endParaRPr lang="fr-FR" sz="1800" i="0" u="sng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1263622" name="Text Box 6"/>
          <p:cNvSpPr txBox="1">
            <a:spLocks noChangeArrowheads="1"/>
          </p:cNvSpPr>
          <p:nvPr/>
        </p:nvSpPr>
        <p:spPr bwMode="auto">
          <a:xfrm>
            <a:off x="1042988" y="3429000"/>
            <a:ext cx="3529012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/>
            <a:r>
              <a:rPr lang="en-US" sz="2400" i="0">
                <a:solidFill>
                  <a:srgbClr val="FF3300"/>
                </a:solidFill>
                <a:latin typeface="Comic Sans MS" pitchFamily="66" charset="0"/>
              </a:rPr>
              <a:t>Cross section at 90</a:t>
            </a:r>
            <a:r>
              <a:rPr lang="en-US" sz="2400" i="0" baseline="30000">
                <a:solidFill>
                  <a:srgbClr val="FF3300"/>
                </a:solidFill>
                <a:latin typeface="Comic Sans MS" pitchFamily="66" charset="0"/>
              </a:rPr>
              <a:t>0</a:t>
            </a:r>
            <a:endParaRPr lang="fr-FR" sz="2400" i="0" baseline="30000">
              <a:solidFill>
                <a:srgbClr val="FF3300"/>
              </a:solidFill>
              <a:latin typeface="Comic Sans MS" pitchFamily="66" charset="0"/>
            </a:endParaRPr>
          </a:p>
        </p:txBody>
      </p:sp>
      <p:pic>
        <p:nvPicPr>
          <p:cNvPr id="126362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00" y="2565400"/>
            <a:ext cx="3024188" cy="820738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</p:pic>
      <p:sp>
        <p:nvSpPr>
          <p:cNvPr id="1263624" name="Text Box 8"/>
          <p:cNvSpPr txBox="1">
            <a:spLocks noChangeArrowheads="1"/>
          </p:cNvSpPr>
          <p:nvPr/>
        </p:nvSpPr>
        <p:spPr bwMode="auto">
          <a:xfrm>
            <a:off x="5292725" y="3429000"/>
            <a:ext cx="352901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/>
            <a:r>
              <a:rPr lang="en-US" sz="2400" i="0">
                <a:solidFill>
                  <a:schemeClr val="accent2"/>
                </a:solidFill>
                <a:latin typeface="Comic Sans MS" pitchFamily="66" charset="0"/>
              </a:rPr>
              <a:t>Angular asymmetry</a:t>
            </a:r>
            <a:endParaRPr lang="fr-FR" sz="2400" i="0" baseline="30000">
              <a:solidFill>
                <a:schemeClr val="accent2"/>
              </a:solidFill>
              <a:latin typeface="Comic Sans MS" pitchFamily="66" charset="0"/>
            </a:endParaRPr>
          </a:p>
        </p:txBody>
      </p:sp>
      <p:pic>
        <p:nvPicPr>
          <p:cNvPr id="126362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292600"/>
            <a:ext cx="403225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3626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3933825"/>
            <a:ext cx="3671887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3627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363" y="4797425"/>
            <a:ext cx="194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31" name="Text Box 12"/>
          <p:cNvSpPr txBox="1">
            <a:spLocks noChangeArrowheads="1"/>
          </p:cNvSpPr>
          <p:nvPr/>
        </p:nvSpPr>
        <p:spPr bwMode="auto">
          <a:xfrm>
            <a:off x="1331913" y="765175"/>
            <a:ext cx="60817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/>
              <a:t>The form of the differential cross section:</a:t>
            </a:r>
          </a:p>
        </p:txBody>
      </p:sp>
      <p:sp>
        <p:nvSpPr>
          <p:cNvPr id="34832" name="Text Box 13"/>
          <p:cNvSpPr txBox="1">
            <a:spLocks noChangeArrowheads="1"/>
          </p:cNvSpPr>
          <p:nvPr/>
        </p:nvSpPr>
        <p:spPr bwMode="auto">
          <a:xfrm>
            <a:off x="1331913" y="2060575"/>
            <a:ext cx="38163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800"/>
              <a:t>is equivalent to:</a:t>
            </a:r>
          </a:p>
        </p:txBody>
      </p:sp>
      <p:sp>
        <p:nvSpPr>
          <p:cNvPr id="1263630" name="Rectangle 14"/>
          <p:cNvSpPr>
            <a:spLocks noChangeArrowheads="1"/>
          </p:cNvSpPr>
          <p:nvPr/>
        </p:nvSpPr>
        <p:spPr bwMode="auto">
          <a:xfrm>
            <a:off x="5508625" y="2781300"/>
            <a:ext cx="287338" cy="360363"/>
          </a:xfrm>
          <a:prstGeom prst="rect">
            <a:avLst/>
          </a:prstGeom>
          <a:solidFill>
            <a:schemeClr val="folHlink">
              <a:alpha val="29019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263631" name="Rectangle 15"/>
          <p:cNvSpPr>
            <a:spLocks noChangeArrowheads="1"/>
          </p:cNvSpPr>
          <p:nvPr/>
        </p:nvSpPr>
        <p:spPr bwMode="auto">
          <a:xfrm>
            <a:off x="4932363" y="3860800"/>
            <a:ext cx="4032250" cy="1439863"/>
          </a:xfrm>
          <a:prstGeom prst="rect">
            <a:avLst/>
          </a:prstGeom>
          <a:gradFill rotWithShape="1">
            <a:gsLst>
              <a:gs pos="0">
                <a:srgbClr val="000099">
                  <a:alpha val="32001"/>
                </a:srgbClr>
              </a:gs>
              <a:gs pos="100000">
                <a:srgbClr val="000047">
                  <a:alpha val="43999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263632" name="Rectangle 16"/>
          <p:cNvSpPr>
            <a:spLocks noChangeArrowheads="1"/>
          </p:cNvSpPr>
          <p:nvPr/>
        </p:nvSpPr>
        <p:spPr bwMode="auto">
          <a:xfrm>
            <a:off x="755650" y="3860800"/>
            <a:ext cx="4032250" cy="1439863"/>
          </a:xfrm>
          <a:prstGeom prst="rect">
            <a:avLst/>
          </a:prstGeom>
          <a:solidFill>
            <a:srgbClr val="FF3300">
              <a:alpha val="3215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263633" name="Rectangle 17"/>
          <p:cNvSpPr>
            <a:spLocks noChangeArrowheads="1"/>
          </p:cNvSpPr>
          <p:nvPr/>
        </p:nvSpPr>
        <p:spPr bwMode="auto">
          <a:xfrm>
            <a:off x="4716463" y="2781300"/>
            <a:ext cx="287337" cy="360363"/>
          </a:xfrm>
          <a:prstGeom prst="rect">
            <a:avLst/>
          </a:prstGeom>
          <a:solidFill>
            <a:srgbClr val="FF3300">
              <a:alpha val="2901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263634" name="Rectangle 18"/>
          <p:cNvSpPr>
            <a:spLocks noChangeArrowheads="1"/>
          </p:cNvSpPr>
          <p:nvPr/>
        </p:nvSpPr>
        <p:spPr bwMode="auto">
          <a:xfrm>
            <a:off x="1547813" y="1268413"/>
            <a:ext cx="6119812" cy="719137"/>
          </a:xfrm>
          <a:prstGeom prst="rect">
            <a:avLst/>
          </a:prstGeom>
          <a:gradFill rotWithShape="1">
            <a:gsLst>
              <a:gs pos="0">
                <a:schemeClr val="hlink">
                  <a:alpha val="21001"/>
                </a:schemeClr>
              </a:gs>
              <a:gs pos="100000">
                <a:schemeClr val="hlink">
                  <a:gamma/>
                  <a:tint val="85882"/>
                  <a:invGamma/>
                  <a:alpha val="24001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1263635" name="Rectangle 19"/>
          <p:cNvSpPr>
            <a:spLocks noChangeArrowheads="1"/>
          </p:cNvSpPr>
          <p:nvPr/>
        </p:nvSpPr>
        <p:spPr bwMode="auto">
          <a:xfrm>
            <a:off x="3419475" y="2565400"/>
            <a:ext cx="3240088" cy="719138"/>
          </a:xfrm>
          <a:prstGeom prst="rect">
            <a:avLst/>
          </a:prstGeom>
          <a:gradFill rotWithShape="1">
            <a:gsLst>
              <a:gs pos="0">
                <a:schemeClr val="hlink">
                  <a:alpha val="21001"/>
                </a:schemeClr>
              </a:gs>
              <a:gs pos="100000">
                <a:schemeClr val="hlink">
                  <a:gamma/>
                  <a:tint val="85882"/>
                  <a:invGamma/>
                  <a:alpha val="24001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20" name="Espace réservé de la date 19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PHIPSI, 16-X-2009</a:t>
            </a:r>
            <a:endParaRPr lang="fr-FR"/>
          </a:p>
        </p:txBody>
      </p:sp>
      <p:sp>
        <p:nvSpPr>
          <p:cNvPr id="21" name="Espace réservé du numéro de diapositiv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8B0E6F-3BC2-45A2-A02A-FBA0A869DA4A}" type="slidenum">
              <a:rPr lang="fr-FR" smtClean="0"/>
              <a:pPr>
                <a:defRPr/>
              </a:pPr>
              <a:t>30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3622" grpId="0"/>
      <p:bldP spid="1263624" grpId="0"/>
      <p:bldP spid="1263630" grpId="0" animBg="1"/>
      <p:bldP spid="1263631" grpId="0" animBg="1"/>
      <p:bldP spid="1263632" grpId="0" animBg="1"/>
      <p:bldP spid="126363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1" name="Picture 17" descr="histo3"/>
          <p:cNvPicPr>
            <a:picLocks noChangeAspect="1" noChangeArrowheads="1"/>
          </p:cNvPicPr>
          <p:nvPr/>
        </p:nvPicPr>
        <p:blipFill>
          <a:blip r:embed="rId3" cstate="print"/>
          <a:srcRect l="999" t="8446" r="6999" b="2112"/>
          <a:stretch>
            <a:fillRect/>
          </a:stretch>
        </p:blipFill>
        <p:spPr bwMode="auto">
          <a:xfrm>
            <a:off x="4297363" y="1947863"/>
            <a:ext cx="4503737" cy="414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Rectangle 3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fr-FR" sz="3200" i="1" smtClean="0">
                <a:solidFill>
                  <a:srgbClr val="000099"/>
                </a:solidFill>
                <a:latin typeface="Times New Roman" pitchFamily="18" charset="0"/>
              </a:rPr>
              <a:t>Simulations</a:t>
            </a:r>
          </a:p>
        </p:txBody>
      </p:sp>
      <p:pic>
        <p:nvPicPr>
          <p:cNvPr id="1182724" name="Picture 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116013" y="765175"/>
            <a:ext cx="7453312" cy="1106488"/>
          </a:xfrm>
          <a:solidFill>
            <a:schemeClr val="folHlink"/>
          </a:solidFill>
          <a:ln>
            <a:solidFill>
              <a:srgbClr val="FF3300"/>
            </a:solidFill>
          </a:ln>
        </p:spPr>
      </p:pic>
      <p:sp>
        <p:nvSpPr>
          <p:cNvPr id="1182725" name="Line 5"/>
          <p:cNvSpPr>
            <a:spLocks noChangeShapeType="1"/>
          </p:cNvSpPr>
          <p:nvPr/>
        </p:nvSpPr>
        <p:spPr bwMode="auto">
          <a:xfrm>
            <a:off x="4140200" y="908050"/>
            <a:ext cx="936625" cy="360363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82726" name="Line 6"/>
          <p:cNvSpPr>
            <a:spLocks noChangeShapeType="1"/>
          </p:cNvSpPr>
          <p:nvPr/>
        </p:nvSpPr>
        <p:spPr bwMode="auto">
          <a:xfrm flipV="1">
            <a:off x="4140200" y="908050"/>
            <a:ext cx="863600" cy="360363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82727" name="Line 7"/>
          <p:cNvSpPr>
            <a:spLocks noChangeShapeType="1"/>
          </p:cNvSpPr>
          <p:nvPr/>
        </p:nvSpPr>
        <p:spPr bwMode="auto">
          <a:xfrm>
            <a:off x="7092950" y="908050"/>
            <a:ext cx="1366838" cy="360363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82728" name="Line 8"/>
          <p:cNvSpPr>
            <a:spLocks noChangeShapeType="1"/>
          </p:cNvSpPr>
          <p:nvPr/>
        </p:nvSpPr>
        <p:spPr bwMode="auto">
          <a:xfrm flipV="1">
            <a:off x="7164388" y="908050"/>
            <a:ext cx="1223962" cy="360363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82729" name="Text Box 9"/>
          <p:cNvSpPr txBox="1">
            <a:spLocks noChangeArrowheads="1"/>
          </p:cNvSpPr>
          <p:nvPr/>
        </p:nvSpPr>
        <p:spPr bwMode="auto">
          <a:xfrm>
            <a:off x="0" y="4508500"/>
            <a:ext cx="4529138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>
                <a:solidFill>
                  <a:srgbClr val="000099"/>
                </a:solidFill>
                <a:latin typeface="Comic Sans MS" pitchFamily="66" charset="0"/>
              </a:rPr>
              <a:t>Approximations:</a:t>
            </a:r>
          </a:p>
          <a:p>
            <a:pPr lvl="1">
              <a:buFontTx/>
              <a:buChar char="•"/>
            </a:pPr>
            <a:r>
              <a:rPr lang="fr-FR" sz="2000">
                <a:solidFill>
                  <a:srgbClr val="FF3300"/>
                </a:solidFill>
                <a:latin typeface="Comic Sans MS" pitchFamily="66" charset="0"/>
              </a:rPr>
              <a:t>Neglect contributions to GE,GM</a:t>
            </a:r>
          </a:p>
          <a:p>
            <a:pPr lvl="1">
              <a:buFontTx/>
              <a:buChar char="•"/>
            </a:pPr>
            <a:r>
              <a:rPr lang="fr-FR" sz="2000">
                <a:solidFill>
                  <a:srgbClr val="FF3300"/>
                </a:solidFill>
                <a:latin typeface="Comic Sans MS" pitchFamily="66" charset="0"/>
              </a:rPr>
              <a:t>Consider only real part</a:t>
            </a:r>
            <a:endParaRPr lang="fr-FR" sz="2800">
              <a:solidFill>
                <a:srgbClr val="FF3300"/>
              </a:solidFill>
              <a:latin typeface="Comic Sans MS" pitchFamily="66" charset="0"/>
            </a:endParaRPr>
          </a:p>
        </p:txBody>
      </p:sp>
      <p:sp>
        <p:nvSpPr>
          <p:cNvPr id="1182730" name="Text Box 10"/>
          <p:cNvSpPr txBox="1">
            <a:spLocks noChangeArrowheads="1"/>
          </p:cNvSpPr>
          <p:nvPr/>
        </p:nvSpPr>
        <p:spPr bwMode="auto">
          <a:xfrm>
            <a:off x="179388" y="3284538"/>
            <a:ext cx="3960812" cy="955675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  <a:alpha val="37000"/>
                </a:schemeClr>
              </a:gs>
              <a:gs pos="100000">
                <a:schemeClr val="accent2">
                  <a:alpha val="25000"/>
                </a:schemeClr>
              </a:gs>
            </a:gsLst>
            <a:lin ang="5400000" scaled="1"/>
          </a:gra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fr-FR" sz="2800">
                <a:latin typeface="Comic Sans MS" pitchFamily="66" charset="0"/>
              </a:rPr>
              <a:t>Main effect: </a:t>
            </a:r>
          </a:p>
          <a:p>
            <a:pPr>
              <a:defRPr/>
            </a:pPr>
            <a:r>
              <a:rPr lang="fr-FR" sz="2800">
                <a:latin typeface="Comic Sans MS" pitchFamily="66" charset="0"/>
              </a:rPr>
              <a:t>odd cos</a:t>
            </a:r>
            <a:r>
              <a:rPr lang="fr-FR" sz="2800">
                <a:latin typeface="Symbol" pitchFamily="18" charset="2"/>
              </a:rPr>
              <a:t>q </a:t>
            </a:r>
            <a:r>
              <a:rPr lang="fr-FR" sz="2800">
                <a:latin typeface="Comic Sans MS" pitchFamily="66" charset="0"/>
              </a:rPr>
              <a:t>- distribution</a:t>
            </a:r>
            <a:endParaRPr lang="fr-FR" sz="3600">
              <a:latin typeface="Comic Sans MS" pitchFamily="66" charset="0"/>
            </a:endParaRPr>
          </a:p>
        </p:txBody>
      </p:sp>
      <p:graphicFrame>
        <p:nvGraphicFramePr>
          <p:cNvPr id="1182731" name="Object 11"/>
          <p:cNvGraphicFramePr>
            <a:graphicFrameLocks noChangeAspect="1"/>
          </p:cNvGraphicFramePr>
          <p:nvPr/>
        </p:nvGraphicFramePr>
        <p:xfrm>
          <a:off x="5651500" y="3644900"/>
          <a:ext cx="1944688" cy="481013"/>
        </p:xfrm>
        <a:graphic>
          <a:graphicData uri="http://schemas.openxmlformats.org/presentationml/2006/ole">
            <p:oleObj spid="_x0000_s181250" name="Equation" r:id="rId5" imgW="1028520" imgH="253800" progId="Equation.3">
              <p:embed/>
            </p:oleObj>
          </a:graphicData>
        </a:graphic>
      </p:graphicFrame>
      <p:graphicFrame>
        <p:nvGraphicFramePr>
          <p:cNvPr id="1182732" name="Object 12"/>
          <p:cNvGraphicFramePr>
            <a:graphicFrameLocks noChangeAspect="1"/>
          </p:cNvGraphicFramePr>
          <p:nvPr/>
        </p:nvGraphicFramePr>
        <p:xfrm>
          <a:off x="5651500" y="2636838"/>
          <a:ext cx="1944688" cy="481012"/>
        </p:xfrm>
        <a:graphic>
          <a:graphicData uri="http://schemas.openxmlformats.org/presentationml/2006/ole">
            <p:oleObj spid="_x0000_s181251" name="Equation" r:id="rId6" imgW="1028520" imgH="253800" progId="Equation.3">
              <p:embed/>
            </p:oleObj>
          </a:graphicData>
        </a:graphic>
      </p:graphicFrame>
      <p:graphicFrame>
        <p:nvGraphicFramePr>
          <p:cNvPr id="1182733" name="Object 13"/>
          <p:cNvGraphicFramePr>
            <a:graphicFrameLocks noChangeAspect="1"/>
          </p:cNvGraphicFramePr>
          <p:nvPr/>
        </p:nvGraphicFramePr>
        <p:xfrm>
          <a:off x="5651500" y="2133600"/>
          <a:ext cx="1584325" cy="481013"/>
        </p:xfrm>
        <a:graphic>
          <a:graphicData uri="http://schemas.openxmlformats.org/presentationml/2006/ole">
            <p:oleObj spid="_x0000_s181252" name="Equation" r:id="rId7" imgW="838080" imgH="253800" progId="Equation.3">
              <p:embed/>
            </p:oleObj>
          </a:graphicData>
        </a:graphic>
      </p:graphicFrame>
      <p:graphicFrame>
        <p:nvGraphicFramePr>
          <p:cNvPr id="1182734" name="Object 14"/>
          <p:cNvGraphicFramePr>
            <a:graphicFrameLocks noChangeAspect="1"/>
          </p:cNvGraphicFramePr>
          <p:nvPr/>
        </p:nvGraphicFramePr>
        <p:xfrm>
          <a:off x="5651500" y="3141663"/>
          <a:ext cx="1920875" cy="481012"/>
        </p:xfrm>
        <a:graphic>
          <a:graphicData uri="http://schemas.openxmlformats.org/presentationml/2006/ole">
            <p:oleObj spid="_x0000_s181253" name="Equation" r:id="rId8" imgW="1015920" imgH="253800" progId="Equation.3">
              <p:embed/>
            </p:oleObj>
          </a:graphicData>
        </a:graphic>
      </p:graphicFrame>
      <p:sp>
        <p:nvSpPr>
          <p:cNvPr id="3090" name="Text Box 15"/>
          <p:cNvSpPr txBox="1">
            <a:spLocks noChangeArrowheads="1"/>
          </p:cNvSpPr>
          <p:nvPr/>
        </p:nvSpPr>
        <p:spPr bwMode="auto">
          <a:xfrm>
            <a:off x="971550" y="2133600"/>
            <a:ext cx="32924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>
                <a:solidFill>
                  <a:srgbClr val="FF0066"/>
                </a:solidFill>
              </a:rPr>
              <a:t>q</a:t>
            </a:r>
            <a:r>
              <a:rPr lang="fr-FR" sz="2800" baseline="30000">
                <a:solidFill>
                  <a:srgbClr val="FF0066"/>
                </a:solidFill>
              </a:rPr>
              <a:t>2</a:t>
            </a:r>
            <a:r>
              <a:rPr lang="fr-FR" sz="2800">
                <a:solidFill>
                  <a:srgbClr val="FF0066"/>
                </a:solidFill>
              </a:rPr>
              <a:t>=5.4</a:t>
            </a:r>
            <a:r>
              <a:rPr lang="fr-FR" sz="2800"/>
              <a:t>,8.2,13.8 </a:t>
            </a:r>
            <a:r>
              <a:rPr lang="fr-FR" sz="2800" i="0">
                <a:solidFill>
                  <a:srgbClr val="FF0066"/>
                </a:solidFill>
              </a:rPr>
              <a:t>GeV</a:t>
            </a:r>
            <a:r>
              <a:rPr lang="fr-FR" sz="2800" baseline="30000">
                <a:solidFill>
                  <a:srgbClr val="FF0066"/>
                </a:solidFill>
              </a:rPr>
              <a:t>2</a:t>
            </a:r>
          </a:p>
        </p:txBody>
      </p:sp>
      <p:sp>
        <p:nvSpPr>
          <p:cNvPr id="16" name="Espace réservé de la date 1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PHIPSI, 16-X-2009</a:t>
            </a:r>
            <a:endParaRPr lang="fr-FR"/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DCCB42-D84A-47E6-97A9-F487843D1978}" type="slidenum">
              <a:rPr lang="fr-FR" smtClean="0"/>
              <a:pPr>
                <a:defRPr/>
              </a:pPr>
              <a:t>31</a:t>
            </a:fld>
            <a:endParaRPr lang="fr-FR"/>
          </a:p>
        </p:txBody>
      </p:sp>
      <p:sp>
        <p:nvSpPr>
          <p:cNvPr id="18" name="Espace réservé du pied de page 1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2725" grpId="0" animBg="1"/>
      <p:bldP spid="1182726" grpId="0" animBg="1"/>
      <p:bldP spid="1182727" grpId="0" animBg="1"/>
      <p:bldP spid="1182728" grpId="0" animBg="1"/>
      <p:bldP spid="1182729" grpId="0"/>
      <p:bldP spid="118273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19"/>
          <p:cNvSpPr>
            <a:spLocks noChangeArrowheads="1"/>
          </p:cNvSpPr>
          <p:nvPr/>
        </p:nvSpPr>
        <p:spPr bwMode="auto">
          <a:xfrm>
            <a:off x="0" y="0"/>
            <a:ext cx="9144000" cy="514350"/>
          </a:xfrm>
          <a:prstGeom prst="rect">
            <a:avLst/>
          </a:prstGeom>
          <a:solidFill>
            <a:srgbClr val="0000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de-DE" sz="2600" b="1">
                <a:solidFill>
                  <a:srgbClr val="FFFF00"/>
                </a:solidFill>
                <a:latin typeface="Comic Sans MS" pitchFamily="66" charset="0"/>
              </a:rPr>
              <a:t>Parameters of the High Energy Storage Ring (HESR)</a:t>
            </a:r>
          </a:p>
        </p:txBody>
      </p:sp>
      <p:grpSp>
        <p:nvGrpSpPr>
          <p:cNvPr id="2" name="Groupe 38"/>
          <p:cNvGrpSpPr>
            <a:grpSpLocks/>
          </p:cNvGrpSpPr>
          <p:nvPr/>
        </p:nvGrpSpPr>
        <p:grpSpPr bwMode="auto">
          <a:xfrm>
            <a:off x="0" y="1285860"/>
            <a:ext cx="4511904" cy="5181600"/>
            <a:chOff x="0" y="1219200"/>
            <a:chExt cx="4511715" cy="5181600"/>
          </a:xfrm>
        </p:grpSpPr>
        <p:grpSp>
          <p:nvGrpSpPr>
            <p:cNvPr id="3" name="Groupe 27"/>
            <p:cNvGrpSpPr>
              <a:grpSpLocks/>
            </p:cNvGrpSpPr>
            <p:nvPr/>
          </p:nvGrpSpPr>
          <p:grpSpPr bwMode="auto">
            <a:xfrm>
              <a:off x="342900" y="1219200"/>
              <a:ext cx="3743325" cy="5089525"/>
              <a:chOff x="228600" y="1219200"/>
              <a:chExt cx="3743325" cy="5089525"/>
            </a:xfrm>
          </p:grpSpPr>
          <p:pic>
            <p:nvPicPr>
              <p:cNvPr id="14384" name="Picture 13" descr="hesr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28600" y="1219200"/>
                <a:ext cx="3743325" cy="50895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" name="Rectangle 25"/>
              <p:cNvSpPr/>
              <p:nvPr/>
            </p:nvSpPr>
            <p:spPr bwMode="auto">
              <a:xfrm>
                <a:off x="2635135" y="2792413"/>
                <a:ext cx="1298521" cy="4714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FR"/>
              </a:p>
            </p:txBody>
          </p:sp>
        </p:grpSp>
        <p:sp>
          <p:nvSpPr>
            <p:cNvPr id="14371" name="Line 7"/>
            <p:cNvSpPr>
              <a:spLocks noChangeShapeType="1"/>
            </p:cNvSpPr>
            <p:nvPr/>
          </p:nvSpPr>
          <p:spPr bwMode="auto">
            <a:xfrm>
              <a:off x="0" y="6400800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4372" name="Rectangle 27"/>
            <p:cNvSpPr>
              <a:spLocks noChangeArrowheads="1"/>
            </p:cNvSpPr>
            <p:nvPr/>
          </p:nvSpPr>
          <p:spPr bwMode="auto">
            <a:xfrm>
              <a:off x="2514600" y="3505200"/>
              <a:ext cx="609600" cy="304800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fr-FR"/>
            </a:p>
          </p:txBody>
        </p:sp>
        <p:pic>
          <p:nvPicPr>
            <p:cNvPr id="1437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08975" y="3700463"/>
              <a:ext cx="898525" cy="75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74" name="Picture 11" descr="PandaLogo2_web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82813" y="3355521"/>
              <a:ext cx="1671871" cy="400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75" name="Rectangle 22"/>
            <p:cNvSpPr>
              <a:spLocks noChangeArrowheads="1"/>
            </p:cNvSpPr>
            <p:nvPr/>
          </p:nvSpPr>
          <p:spPr bwMode="auto">
            <a:xfrm>
              <a:off x="3161978" y="3588402"/>
              <a:ext cx="134973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it-IT" sz="1400" b="1">
                  <a:solidFill>
                    <a:srgbClr val="FF0000"/>
                  </a:solidFill>
                  <a:latin typeface="Calibri" pitchFamily="34" charset="0"/>
                </a:rPr>
                <a:t>  Internal Target</a:t>
              </a:r>
              <a:br>
                <a:rPr lang="it-IT" sz="1400" b="1">
                  <a:solidFill>
                    <a:srgbClr val="FF0000"/>
                  </a:solidFill>
                  <a:latin typeface="Calibri" pitchFamily="34" charset="0"/>
                </a:rPr>
              </a:br>
              <a:r>
                <a:rPr lang="it-IT" sz="1400" b="1">
                  <a:solidFill>
                    <a:srgbClr val="FF0000"/>
                  </a:solidFill>
                  <a:latin typeface="Calibri" pitchFamily="34" charset="0"/>
                </a:rPr>
                <a:t>Detector</a:t>
              </a:r>
              <a:endParaRPr lang="en-US" sz="1400" b="1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533544" y="1676400"/>
              <a:ext cx="704820" cy="7239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14377" name="ZoneTexte 29"/>
            <p:cNvSpPr txBox="1">
              <a:spLocks noChangeArrowheads="1"/>
            </p:cNvSpPr>
            <p:nvPr/>
          </p:nvSpPr>
          <p:spPr bwMode="auto">
            <a:xfrm rot="-5400000">
              <a:off x="-563061" y="3561605"/>
              <a:ext cx="151816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1400" b="1"/>
                <a:t>Electron</a:t>
              </a:r>
              <a:r>
                <a:rPr lang="fr-FR" sz="1600" b="1"/>
                <a:t> </a:t>
              </a:r>
              <a:r>
                <a:rPr lang="fr-FR" sz="1400" b="1"/>
                <a:t>Cooler</a:t>
              </a:r>
            </a:p>
          </p:txBody>
        </p:sp>
        <p:sp>
          <p:nvSpPr>
            <p:cNvPr id="14379" name="ZoneTexte 31"/>
            <p:cNvSpPr txBox="1">
              <a:spLocks noChangeArrowheads="1"/>
            </p:cNvSpPr>
            <p:nvPr/>
          </p:nvSpPr>
          <p:spPr bwMode="auto">
            <a:xfrm>
              <a:off x="2647950" y="5486400"/>
              <a:ext cx="1314450" cy="3385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1600" b="1"/>
                <a:t>From RESR</a:t>
              </a:r>
            </a:p>
          </p:txBody>
        </p:sp>
        <p:grpSp>
          <p:nvGrpSpPr>
            <p:cNvPr id="4" name="Groupe 34"/>
            <p:cNvGrpSpPr>
              <a:grpSpLocks/>
            </p:cNvGrpSpPr>
            <p:nvPr/>
          </p:nvGrpSpPr>
          <p:grpSpPr bwMode="auto">
            <a:xfrm>
              <a:off x="2876550" y="4705350"/>
              <a:ext cx="876300" cy="847070"/>
              <a:chOff x="3028950" y="4705350"/>
              <a:chExt cx="876300" cy="847070"/>
            </a:xfrm>
          </p:grpSpPr>
          <p:sp>
            <p:nvSpPr>
              <p:cNvPr id="14382" name="ZoneTexte 32"/>
              <p:cNvSpPr txBox="1">
                <a:spLocks noChangeArrowheads="1"/>
              </p:cNvSpPr>
              <p:nvPr/>
            </p:nvSpPr>
            <p:spPr bwMode="auto">
              <a:xfrm>
                <a:off x="3028950" y="5029200"/>
                <a:ext cx="552450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fr-FR" sz="2800" b="1"/>
                  <a:t>p</a:t>
                </a:r>
              </a:p>
            </p:txBody>
          </p:sp>
          <p:sp>
            <p:nvSpPr>
              <p:cNvPr id="14383" name="ZoneTexte 33"/>
              <p:cNvSpPr txBox="1">
                <a:spLocks noChangeArrowheads="1"/>
              </p:cNvSpPr>
              <p:nvPr/>
            </p:nvSpPr>
            <p:spPr bwMode="auto">
              <a:xfrm>
                <a:off x="3028950" y="4705350"/>
                <a:ext cx="876300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fr-FR" sz="2800"/>
                  <a:t>_</a:t>
                </a:r>
              </a:p>
            </p:txBody>
          </p:sp>
        </p:grpSp>
        <p:cxnSp>
          <p:nvCxnSpPr>
            <p:cNvPr id="37" name="Connecteur droit avec flèche 36"/>
            <p:cNvCxnSpPr/>
            <p:nvPr/>
          </p:nvCxnSpPr>
          <p:spPr>
            <a:xfrm rot="16200000" flipV="1">
              <a:off x="2466861" y="5153030"/>
              <a:ext cx="495300" cy="247640"/>
            </a:xfrm>
            <a:prstGeom prst="straightConnector1">
              <a:avLst/>
            </a:prstGeom>
            <a:ln w="73025" cmpd="sng">
              <a:solidFill>
                <a:srgbClr val="006600"/>
              </a:solidFill>
              <a:round/>
              <a:headEnd type="none" w="lg" len="lg"/>
              <a:tailEnd type="arrow" w="sm" len="med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41" name="ZoneTexte 40"/>
          <p:cNvSpPr txBox="1">
            <a:spLocks noChangeArrowheads="1"/>
          </p:cNvSpPr>
          <p:nvPr/>
        </p:nvSpPr>
        <p:spPr bwMode="auto">
          <a:xfrm>
            <a:off x="2925763" y="1681163"/>
            <a:ext cx="4686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800" b="1" u="sng">
                <a:solidFill>
                  <a:srgbClr val="0000CC"/>
                </a:solidFill>
              </a:rPr>
              <a:t>2 modes of operation:</a:t>
            </a:r>
          </a:p>
        </p:txBody>
      </p:sp>
      <p:sp>
        <p:nvSpPr>
          <p:cNvPr id="14342" name="ZoneTexte 47"/>
          <p:cNvSpPr txBox="1">
            <a:spLocks noChangeArrowheads="1"/>
          </p:cNvSpPr>
          <p:nvPr/>
        </p:nvSpPr>
        <p:spPr bwMode="auto">
          <a:xfrm>
            <a:off x="6800850" y="590550"/>
            <a:ext cx="2457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/>
              <a:t>(E</a:t>
            </a:r>
            <a:r>
              <a:rPr lang="fr-FR" sz="2000" baseline="-25000"/>
              <a:t>kin</a:t>
            </a:r>
            <a:r>
              <a:rPr lang="fr-FR" sz="2000"/>
              <a:t> : 0.8 – 14 GeV)</a:t>
            </a:r>
          </a:p>
        </p:txBody>
      </p:sp>
      <p:grpSp>
        <p:nvGrpSpPr>
          <p:cNvPr id="5" name="Groupe 51"/>
          <p:cNvGrpSpPr>
            <a:grpSpLocks/>
          </p:cNvGrpSpPr>
          <p:nvPr/>
        </p:nvGrpSpPr>
        <p:grpSpPr bwMode="auto">
          <a:xfrm>
            <a:off x="1884363" y="196850"/>
            <a:ext cx="5099050" cy="842963"/>
            <a:chOff x="2475108" y="329684"/>
            <a:chExt cx="5099147" cy="843555"/>
          </a:xfrm>
        </p:grpSpPr>
        <p:sp>
          <p:nvSpPr>
            <p:cNvPr id="14366" name="Rectangle 46"/>
            <p:cNvSpPr>
              <a:spLocks noChangeArrowheads="1"/>
            </p:cNvSpPr>
            <p:nvPr/>
          </p:nvSpPr>
          <p:spPr bwMode="auto">
            <a:xfrm>
              <a:off x="2811413" y="710684"/>
              <a:ext cx="476284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000">
                  <a:latin typeface="Arial Black" pitchFamily="34" charset="0"/>
                </a:rPr>
                <a:t> </a:t>
              </a:r>
              <a:r>
                <a:rPr lang="de-DE" sz="2400">
                  <a:latin typeface="Arial Black" pitchFamily="34" charset="0"/>
                </a:rPr>
                <a:t>Momentum</a:t>
              </a:r>
              <a:r>
                <a:rPr lang="de-DE" sz="2000">
                  <a:latin typeface="Arial Black" pitchFamily="34" charset="0"/>
                </a:rPr>
                <a:t> </a:t>
              </a:r>
              <a:r>
                <a:rPr lang="de-DE" sz="2400">
                  <a:latin typeface="Arial Black" pitchFamily="34" charset="0"/>
                </a:rPr>
                <a:t>:</a:t>
              </a:r>
              <a:r>
                <a:rPr lang="de-DE" sz="2000">
                  <a:latin typeface="Arial Black" pitchFamily="34" charset="0"/>
                </a:rPr>
                <a:t> </a:t>
              </a:r>
              <a:r>
                <a:rPr lang="de-DE" sz="2400">
                  <a:latin typeface="Arial Black" pitchFamily="34" charset="0"/>
                </a:rPr>
                <a:t>1.5 – 15 GeV/c</a:t>
              </a:r>
              <a:endParaRPr lang="fr-FR" sz="2400">
                <a:solidFill>
                  <a:srgbClr val="006600"/>
                </a:solidFill>
                <a:latin typeface="Arial Black" pitchFamily="34" charset="0"/>
              </a:endParaRPr>
            </a:p>
          </p:txBody>
        </p:sp>
        <p:grpSp>
          <p:nvGrpSpPr>
            <p:cNvPr id="6" name="Groupe 50"/>
            <p:cNvGrpSpPr>
              <a:grpSpLocks/>
            </p:cNvGrpSpPr>
            <p:nvPr/>
          </p:nvGrpSpPr>
          <p:grpSpPr bwMode="auto">
            <a:xfrm>
              <a:off x="2475108" y="329684"/>
              <a:ext cx="423514" cy="843555"/>
              <a:chOff x="3961008" y="1339334"/>
              <a:chExt cx="423514" cy="843555"/>
            </a:xfrm>
          </p:grpSpPr>
          <p:sp>
            <p:nvSpPr>
              <p:cNvPr id="14368" name="Rectangle 48"/>
              <p:cNvSpPr>
                <a:spLocks noChangeArrowheads="1"/>
              </p:cNvSpPr>
              <p:nvPr/>
            </p:nvSpPr>
            <p:spPr bwMode="auto">
              <a:xfrm>
                <a:off x="3977396" y="1339334"/>
                <a:ext cx="385042" cy="522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fr-FR" sz="2800"/>
                  <a:t>_</a:t>
                </a:r>
              </a:p>
            </p:txBody>
          </p:sp>
          <p:sp>
            <p:nvSpPr>
              <p:cNvPr id="14369" name="Rectangle 49"/>
              <p:cNvSpPr>
                <a:spLocks noChangeArrowheads="1"/>
              </p:cNvSpPr>
              <p:nvPr/>
            </p:nvSpPr>
            <p:spPr bwMode="auto">
              <a:xfrm>
                <a:off x="3961008" y="1660439"/>
                <a:ext cx="423514" cy="522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fr-FR" sz="2800">
                    <a:latin typeface="Arial Black" pitchFamily="34" charset="0"/>
                  </a:rPr>
                  <a:t>p</a:t>
                </a:r>
              </a:p>
            </p:txBody>
          </p:sp>
        </p:grpSp>
      </p:grpSp>
      <p:grpSp>
        <p:nvGrpSpPr>
          <p:cNvPr id="7" name="Groupe 56"/>
          <p:cNvGrpSpPr>
            <a:grpSpLocks/>
          </p:cNvGrpSpPr>
          <p:nvPr/>
        </p:nvGrpSpPr>
        <p:grpSpPr bwMode="auto">
          <a:xfrm>
            <a:off x="4684713" y="4071938"/>
            <a:ext cx="4308475" cy="1322387"/>
            <a:chOff x="4414838" y="1911412"/>
            <a:chExt cx="4308475" cy="1322167"/>
          </a:xfrm>
        </p:grpSpPr>
        <p:sp>
          <p:nvSpPr>
            <p:cNvPr id="62" name="Rectangle à coins arrondis 61"/>
            <p:cNvSpPr/>
            <p:nvPr/>
          </p:nvSpPr>
          <p:spPr bwMode="auto">
            <a:xfrm>
              <a:off x="4448175" y="1911412"/>
              <a:ext cx="4275138" cy="1296771"/>
            </a:xfrm>
            <a:prstGeom prst="roundRect">
              <a:avLst/>
            </a:prstGeom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grpSp>
          <p:nvGrpSpPr>
            <p:cNvPr id="8" name="Groupe 42"/>
            <p:cNvGrpSpPr>
              <a:grpSpLocks/>
            </p:cNvGrpSpPr>
            <p:nvPr/>
          </p:nvGrpSpPr>
          <p:grpSpPr bwMode="auto">
            <a:xfrm>
              <a:off x="4414838" y="1936808"/>
              <a:ext cx="3942530" cy="555547"/>
              <a:chOff x="3257550" y="1244084"/>
              <a:chExt cx="3941967" cy="555486"/>
            </a:xfrm>
          </p:grpSpPr>
          <p:sp>
            <p:nvSpPr>
              <p:cNvPr id="14364" name="ZoneTexte 39"/>
              <p:cNvSpPr txBox="1">
                <a:spLocks noChangeArrowheads="1"/>
              </p:cNvSpPr>
              <p:nvPr/>
            </p:nvSpPr>
            <p:spPr bwMode="auto">
              <a:xfrm>
                <a:off x="3257550" y="1276350"/>
                <a:ext cx="476250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fr-FR" sz="2800">
                    <a:solidFill>
                      <a:srgbClr val="FF0066"/>
                    </a:solidFill>
                    <a:latin typeface="Wingdings" pitchFamily="2" charset="2"/>
                    <a:sym typeface="Wingdings 2" pitchFamily="18" charset="2"/>
                  </a:rPr>
                  <a:t></a:t>
                </a:r>
                <a:endParaRPr lang="fr-FR">
                  <a:solidFill>
                    <a:srgbClr val="FF0066"/>
                  </a:solidFill>
                </a:endParaRPr>
              </a:p>
            </p:txBody>
          </p:sp>
          <p:sp>
            <p:nvSpPr>
              <p:cNvPr id="6170" name="Rectangle 41"/>
              <p:cNvSpPr>
                <a:spLocks noChangeArrowheads="1"/>
              </p:cNvSpPr>
              <p:nvPr/>
            </p:nvSpPr>
            <p:spPr bwMode="auto">
              <a:xfrm>
                <a:off x="3667067" y="1244084"/>
                <a:ext cx="3531683" cy="4618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 sz="2400" b="1" u="sng" dirty="0">
                    <a:solidFill>
                      <a:srgbClr val="FF0066"/>
                    </a:solidFill>
                    <a:latin typeface="Arial" charset="0"/>
                  </a:rPr>
                  <a:t>High </a:t>
                </a:r>
                <a:r>
                  <a:rPr lang="fr-FR" sz="2400" b="1" i="1" u="sng" dirty="0" err="1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charset="0"/>
                  </a:rPr>
                  <a:t>Resolution</a:t>
                </a:r>
                <a:r>
                  <a:rPr lang="fr-FR" sz="2400" b="1" u="sng" dirty="0">
                    <a:solidFill>
                      <a:srgbClr val="FF0066"/>
                    </a:solidFill>
                    <a:latin typeface="Arial" charset="0"/>
                  </a:rPr>
                  <a:t> Mode:</a:t>
                </a:r>
              </a:p>
            </p:txBody>
          </p:sp>
        </p:grpSp>
        <p:sp>
          <p:nvSpPr>
            <p:cNvPr id="45" name="Rectangle 44"/>
            <p:cNvSpPr/>
            <p:nvPr/>
          </p:nvSpPr>
          <p:spPr bwMode="auto">
            <a:xfrm>
              <a:off x="4445001" y="2339973"/>
              <a:ext cx="4181594" cy="5231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 b="1" dirty="0" err="1">
                  <a:solidFill>
                    <a:srgbClr val="FF0000"/>
                  </a:solidFill>
                  <a:latin typeface="Symbol" pitchFamily="18" charset="2"/>
                </a:rPr>
                <a:t>d</a:t>
              </a:r>
              <a:r>
                <a:rPr lang="en-US" sz="2800" b="1" dirty="0" err="1">
                  <a:solidFill>
                    <a:srgbClr val="FF0000"/>
                  </a:solidFill>
                  <a:latin typeface="Calibri" pitchFamily="34" charset="0"/>
                </a:rPr>
                <a:t>p</a:t>
              </a:r>
              <a:r>
                <a:rPr lang="en-US" sz="2800" b="1" dirty="0">
                  <a:solidFill>
                    <a:srgbClr val="FF0000"/>
                  </a:solidFill>
                  <a:latin typeface="Calibri" pitchFamily="34" charset="0"/>
                </a:rPr>
                <a:t>/p</a:t>
              </a:r>
              <a:r>
                <a:rPr lang="en-US" sz="2800" dirty="0">
                  <a:solidFill>
                    <a:srgbClr val="FF0000"/>
                  </a:solidFill>
                  <a:latin typeface="Calibri" pitchFamily="34" charset="0"/>
                </a:rPr>
                <a:t>  </a:t>
              </a:r>
              <a:r>
                <a:rPr lang="en-US" sz="2800" b="1" dirty="0">
                  <a:solidFill>
                    <a:srgbClr val="FF0000"/>
                  </a:solidFill>
                  <a:latin typeface="Calibri" pitchFamily="34" charset="0"/>
                  <a:cs typeface="Arial" charset="0"/>
                </a:rPr>
                <a:t>~ 10</a:t>
              </a:r>
              <a:r>
                <a:rPr lang="en-US" sz="2800" b="1" baseline="30000" dirty="0">
                  <a:solidFill>
                    <a:srgbClr val="FF0000"/>
                  </a:solidFill>
                  <a:latin typeface="+mj-lt"/>
                  <a:cs typeface="Arial" charset="0"/>
                </a:rPr>
                <a:t>-5</a:t>
              </a:r>
              <a:r>
                <a:rPr lang="en-US" sz="2800" b="1" dirty="0">
                  <a:solidFill>
                    <a:srgbClr val="FF0000"/>
                  </a:solidFill>
                  <a:latin typeface="Calibri" pitchFamily="34" charset="0"/>
                  <a:cs typeface="Arial" charset="0"/>
                </a:rPr>
                <a:t> </a:t>
              </a:r>
              <a:r>
                <a:rPr lang="en-US" sz="2400" dirty="0">
                  <a:latin typeface="Calibri" pitchFamily="34" charset="0"/>
                  <a:cs typeface="Arial" charset="0"/>
                </a:rPr>
                <a:t>(</a:t>
              </a:r>
              <a:r>
                <a:rPr lang="en-US" sz="2400" b="1" dirty="0">
                  <a:solidFill>
                    <a:srgbClr val="0000CC"/>
                  </a:solidFill>
                  <a:latin typeface="Calibri" pitchFamily="34" charset="0"/>
                  <a:cs typeface="Arial" charset="0"/>
                </a:rPr>
                <a:t>electron</a:t>
              </a:r>
              <a:r>
                <a:rPr lang="en-US" sz="2400" dirty="0">
                  <a:latin typeface="Calibri" pitchFamily="34" charset="0"/>
                  <a:cs typeface="Arial" charset="0"/>
                </a:rPr>
                <a:t> cooling)</a:t>
              </a:r>
              <a:endParaRPr lang="fr-FR" sz="2400" dirty="0">
                <a:latin typeface="Arial" charset="0"/>
              </a:endParaRPr>
            </a:p>
          </p:txBody>
        </p:sp>
        <p:sp>
          <p:nvSpPr>
            <p:cNvPr id="14363" name="Rectangle 46"/>
            <p:cNvSpPr>
              <a:spLocks noChangeArrowheads="1"/>
            </p:cNvSpPr>
            <p:nvPr/>
          </p:nvSpPr>
          <p:spPr bwMode="auto">
            <a:xfrm>
              <a:off x="5051001" y="2771978"/>
              <a:ext cx="2089402" cy="461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1" dirty="0">
                  <a:latin typeface="Kunstler Script" pitchFamily="66" charset="0"/>
                  <a:cs typeface="Arial" pitchFamily="34" charset="0"/>
                </a:rPr>
                <a:t>L  </a:t>
              </a:r>
              <a:r>
                <a:rPr lang="en-US" sz="2000" b="1" dirty="0">
                  <a:latin typeface="Calibri" pitchFamily="34" charset="0"/>
                  <a:cs typeface="Arial" pitchFamily="34" charset="0"/>
                </a:rPr>
                <a:t>= 10 </a:t>
              </a:r>
              <a:r>
                <a:rPr lang="en-US" sz="2000" b="1" baseline="30000" dirty="0">
                  <a:latin typeface="Calibri" pitchFamily="34" charset="0"/>
                  <a:cs typeface="Arial" pitchFamily="34" charset="0"/>
                </a:rPr>
                <a:t>31</a:t>
              </a:r>
              <a:r>
                <a:rPr lang="en-US" sz="2000" b="1" dirty="0">
                  <a:latin typeface="Calibri" pitchFamily="34" charset="0"/>
                  <a:cs typeface="Arial" pitchFamily="34" charset="0"/>
                </a:rPr>
                <a:t> </a:t>
              </a:r>
              <a:r>
                <a:rPr lang="en-US" sz="2000" dirty="0">
                  <a:latin typeface="Calibri" pitchFamily="34" charset="0"/>
                  <a:cs typeface="Arial" pitchFamily="34" charset="0"/>
                </a:rPr>
                <a:t>cm</a:t>
              </a:r>
              <a:r>
                <a:rPr lang="en-US" sz="2000" b="1" baseline="30000" dirty="0">
                  <a:latin typeface="Symbol" pitchFamily="18" charset="2"/>
                  <a:cs typeface="Arial" pitchFamily="34" charset="0"/>
                </a:rPr>
                <a:t>-2</a:t>
              </a:r>
              <a:r>
                <a:rPr lang="en-US" sz="2000" dirty="0">
                  <a:latin typeface="Calibri" pitchFamily="34" charset="0"/>
                  <a:cs typeface="Arial" pitchFamily="34" charset="0"/>
                </a:rPr>
                <a:t> s</a:t>
              </a:r>
              <a:r>
                <a:rPr lang="en-US" sz="2000" b="1" baseline="30000" dirty="0">
                  <a:latin typeface="Symbol" pitchFamily="18" charset="2"/>
                  <a:cs typeface="Arial" pitchFamily="34" charset="0"/>
                </a:rPr>
                <a:t>-1</a:t>
              </a:r>
              <a:endParaRPr lang="fr-FR" sz="2000" dirty="0"/>
            </a:p>
          </p:txBody>
        </p:sp>
      </p:grpSp>
      <p:grpSp>
        <p:nvGrpSpPr>
          <p:cNvPr id="9" name="Groupe 47"/>
          <p:cNvGrpSpPr>
            <a:grpSpLocks/>
          </p:cNvGrpSpPr>
          <p:nvPr/>
        </p:nvGrpSpPr>
        <p:grpSpPr bwMode="auto">
          <a:xfrm>
            <a:off x="4714876" y="2285992"/>
            <a:ext cx="4200645" cy="1525588"/>
            <a:chOff x="4749800" y="3608387"/>
            <a:chExt cx="4200645" cy="1525588"/>
          </a:xfrm>
        </p:grpSpPr>
        <p:sp>
          <p:nvSpPr>
            <p:cNvPr id="61" name="Rectangle à coins arrondis 60"/>
            <p:cNvSpPr/>
            <p:nvPr/>
          </p:nvSpPr>
          <p:spPr>
            <a:xfrm>
              <a:off x="4749800" y="3679825"/>
              <a:ext cx="4195763" cy="1454150"/>
            </a:xfrm>
            <a:prstGeom prst="roundRect">
              <a:avLst/>
            </a:prstGeom>
            <a:gradFill>
              <a:gsLst>
                <a:gs pos="0">
                  <a:srgbClr val="5E9EFF"/>
                </a:gs>
                <a:gs pos="39999">
                  <a:srgbClr val="85C2FF"/>
                </a:gs>
                <a:gs pos="70000">
                  <a:srgbClr val="C4D6EB"/>
                </a:gs>
                <a:gs pos="100000">
                  <a:srgbClr val="FFEBFA"/>
                </a:gs>
              </a:gsLst>
              <a:lin ang="5400000" scaled="0"/>
            </a:gra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grpSp>
          <p:nvGrpSpPr>
            <p:cNvPr id="10" name="Groupe 59"/>
            <p:cNvGrpSpPr>
              <a:grpSpLocks/>
            </p:cNvGrpSpPr>
            <p:nvPr/>
          </p:nvGrpSpPr>
          <p:grpSpPr bwMode="auto">
            <a:xfrm>
              <a:off x="4795838" y="3608387"/>
              <a:ext cx="4154607" cy="1370593"/>
              <a:chOff x="4267200" y="3155794"/>
              <a:chExt cx="4155402" cy="1369284"/>
            </a:xfrm>
          </p:grpSpPr>
          <p:grpSp>
            <p:nvGrpSpPr>
              <p:cNvPr id="11" name="Groupe 43"/>
              <p:cNvGrpSpPr>
                <a:grpSpLocks/>
              </p:cNvGrpSpPr>
              <p:nvPr/>
            </p:nvGrpSpPr>
            <p:grpSpPr bwMode="auto">
              <a:xfrm>
                <a:off x="4267200" y="3155794"/>
                <a:ext cx="4109239" cy="630165"/>
                <a:chOff x="3257550" y="1169563"/>
                <a:chExt cx="4109867" cy="630007"/>
              </a:xfrm>
            </p:grpSpPr>
            <p:sp>
              <p:nvSpPr>
                <p:cNvPr id="14358" name="ZoneTexte 44"/>
                <p:cNvSpPr txBox="1">
                  <a:spLocks noChangeArrowheads="1"/>
                </p:cNvSpPr>
                <p:nvPr/>
              </p:nvSpPr>
              <p:spPr bwMode="auto">
                <a:xfrm>
                  <a:off x="3257550" y="1276350"/>
                  <a:ext cx="476250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r>
                    <a:rPr lang="fr-FR" sz="2800">
                      <a:solidFill>
                        <a:srgbClr val="FF0066"/>
                      </a:solidFill>
                      <a:latin typeface="Wingdings" pitchFamily="2" charset="2"/>
                      <a:sym typeface="Wingdings 2" pitchFamily="18" charset="2"/>
                    </a:rPr>
                    <a:t></a:t>
                  </a:r>
                  <a:endParaRPr lang="fr-FR">
                    <a:solidFill>
                      <a:srgbClr val="FF0066"/>
                    </a:solidFill>
                  </a:endParaRPr>
                </a:p>
              </p:txBody>
            </p:sp>
            <p:sp>
              <p:nvSpPr>
                <p:cNvPr id="6168" name="Rectangle 45"/>
                <p:cNvSpPr>
                  <a:spLocks noChangeArrowheads="1"/>
                </p:cNvSpPr>
                <p:nvPr/>
              </p:nvSpPr>
              <p:spPr bwMode="auto">
                <a:xfrm>
                  <a:off x="3783197" y="1169563"/>
                  <a:ext cx="3584220" cy="4614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>
                    <a:defRPr/>
                  </a:pPr>
                  <a:r>
                    <a:rPr lang="fr-FR" sz="2400" b="1" u="sng" dirty="0">
                      <a:solidFill>
                        <a:srgbClr val="FF0066"/>
                      </a:solidFill>
                      <a:latin typeface="Arial" charset="0"/>
                    </a:rPr>
                    <a:t>High </a:t>
                  </a:r>
                  <a:r>
                    <a:rPr lang="fr-FR" sz="2400" b="1" i="1" u="sng" dirty="0" err="1">
                      <a:solidFill>
                        <a:srgbClr val="FF0066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charset="0"/>
                    </a:rPr>
                    <a:t>Luminosity</a:t>
                  </a:r>
                  <a:r>
                    <a:rPr lang="fr-FR" sz="2400" b="1" u="sng" dirty="0">
                      <a:solidFill>
                        <a:srgbClr val="FF0066"/>
                      </a:solidFill>
                      <a:latin typeface="Arial" charset="0"/>
                    </a:rPr>
                    <a:t> Mode:</a:t>
                  </a:r>
                </a:p>
              </p:txBody>
            </p:sp>
          </p:grpSp>
          <p:sp>
            <p:nvSpPr>
              <p:cNvPr id="14356" name="Rectangle 47"/>
              <p:cNvSpPr>
                <a:spLocks noChangeArrowheads="1"/>
              </p:cNvSpPr>
              <p:nvPr/>
            </p:nvSpPr>
            <p:spPr bwMode="auto">
              <a:xfrm>
                <a:off x="4847922" y="3621704"/>
                <a:ext cx="3003320" cy="522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800" b="1" dirty="0">
                    <a:solidFill>
                      <a:srgbClr val="FF0066"/>
                    </a:solidFill>
                    <a:latin typeface="Kunstler Script" pitchFamily="66" charset="0"/>
                    <a:cs typeface="Arial" pitchFamily="34" charset="0"/>
                  </a:rPr>
                  <a:t>L</a:t>
                </a:r>
                <a:r>
                  <a:rPr lang="en-US" sz="2400" b="1" dirty="0">
                    <a:solidFill>
                      <a:srgbClr val="FF0066"/>
                    </a:solidFill>
                    <a:latin typeface="Calibri" pitchFamily="34" charset="0"/>
                    <a:cs typeface="Arial" pitchFamily="34" charset="0"/>
                  </a:rPr>
                  <a:t> </a:t>
                </a:r>
                <a:r>
                  <a:rPr lang="en-US" sz="2800" b="1" dirty="0">
                    <a:solidFill>
                      <a:srgbClr val="FF0066"/>
                    </a:solidFill>
                    <a:latin typeface="Calibri" pitchFamily="34" charset="0"/>
                    <a:cs typeface="Arial" pitchFamily="34" charset="0"/>
                  </a:rPr>
                  <a:t> = 2 </a:t>
                </a:r>
                <a:r>
                  <a:rPr lang="en-US" sz="2800" b="1" dirty="0">
                    <a:solidFill>
                      <a:srgbClr val="FF0066"/>
                    </a:solidFill>
                    <a:latin typeface="Calibri" pitchFamily="34" charset="0"/>
                    <a:cs typeface="Arial" pitchFamily="34" charset="0"/>
                    <a:sym typeface="Symbol" pitchFamily="18" charset="2"/>
                  </a:rPr>
                  <a:t></a:t>
                </a:r>
                <a:r>
                  <a:rPr lang="en-US" sz="2800" b="1" dirty="0">
                    <a:solidFill>
                      <a:srgbClr val="FF0066"/>
                    </a:solidFill>
                    <a:latin typeface="Calibri" pitchFamily="34" charset="0"/>
                    <a:cs typeface="Arial" pitchFamily="34" charset="0"/>
                  </a:rPr>
                  <a:t> 10 </a:t>
                </a:r>
                <a:r>
                  <a:rPr lang="en-US" sz="2800" b="1" baseline="30000" dirty="0">
                    <a:solidFill>
                      <a:srgbClr val="FF0066"/>
                    </a:solidFill>
                    <a:latin typeface="Calibri" pitchFamily="34" charset="0"/>
                    <a:cs typeface="Arial" pitchFamily="34" charset="0"/>
                  </a:rPr>
                  <a:t>32</a:t>
                </a:r>
                <a:r>
                  <a:rPr lang="en-US" sz="2800" b="1" dirty="0">
                    <a:solidFill>
                      <a:srgbClr val="FF0066"/>
                    </a:solidFill>
                    <a:latin typeface="Calibri" pitchFamily="34" charset="0"/>
                    <a:cs typeface="Arial" pitchFamily="34" charset="0"/>
                  </a:rPr>
                  <a:t> </a:t>
                </a:r>
                <a:r>
                  <a:rPr lang="en-US" sz="2000" dirty="0">
                    <a:solidFill>
                      <a:srgbClr val="FF0066"/>
                    </a:solidFill>
                    <a:latin typeface="Calibri" pitchFamily="34" charset="0"/>
                    <a:cs typeface="Arial" pitchFamily="34" charset="0"/>
                  </a:rPr>
                  <a:t>cm</a:t>
                </a:r>
                <a:r>
                  <a:rPr lang="en-US" sz="2000" b="1" baseline="30000" dirty="0">
                    <a:solidFill>
                      <a:srgbClr val="FF0066"/>
                    </a:solidFill>
                    <a:latin typeface="Symbol" pitchFamily="18" charset="2"/>
                    <a:cs typeface="Arial" pitchFamily="34" charset="0"/>
                  </a:rPr>
                  <a:t>-2</a:t>
                </a:r>
                <a:r>
                  <a:rPr lang="en-US" sz="2000" dirty="0">
                    <a:solidFill>
                      <a:srgbClr val="FF0066"/>
                    </a:solidFill>
                    <a:latin typeface="Calibri" pitchFamily="34" charset="0"/>
                    <a:cs typeface="Arial" pitchFamily="34" charset="0"/>
                  </a:rPr>
                  <a:t> s</a:t>
                </a:r>
                <a:r>
                  <a:rPr lang="en-US" sz="2000" b="1" baseline="30000" dirty="0">
                    <a:solidFill>
                      <a:srgbClr val="FF0066"/>
                    </a:solidFill>
                    <a:latin typeface="Symbol" pitchFamily="18" charset="2"/>
                    <a:cs typeface="Arial" pitchFamily="34" charset="0"/>
                  </a:rPr>
                  <a:t>-1</a:t>
                </a:r>
                <a:endParaRPr lang="fr-FR" sz="2000" dirty="0">
                  <a:solidFill>
                    <a:srgbClr val="FF0066"/>
                  </a:solidFill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4292605" y="3940861"/>
                <a:ext cx="4129997" cy="5842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2400" b="1" dirty="0" err="1">
                    <a:latin typeface="Symbol" pitchFamily="18" charset="2"/>
                  </a:rPr>
                  <a:t>d</a:t>
                </a:r>
                <a:r>
                  <a:rPr lang="en-US" sz="2400" b="1" dirty="0" err="1">
                    <a:latin typeface="Calibri" pitchFamily="34" charset="0"/>
                  </a:rPr>
                  <a:t>p</a:t>
                </a:r>
                <a:r>
                  <a:rPr lang="en-US" sz="2400" b="1" dirty="0">
                    <a:latin typeface="Calibri" pitchFamily="34" charset="0"/>
                  </a:rPr>
                  <a:t>/p</a:t>
                </a:r>
                <a:r>
                  <a:rPr lang="en-US" dirty="0">
                    <a:latin typeface="Calibri" pitchFamily="34" charset="0"/>
                  </a:rPr>
                  <a:t>  </a:t>
                </a:r>
                <a:r>
                  <a:rPr lang="en-US" sz="2000" b="1" dirty="0">
                    <a:latin typeface="Calibri" pitchFamily="34" charset="0"/>
                    <a:cs typeface="Arial" charset="0"/>
                  </a:rPr>
                  <a:t>~ 10</a:t>
                </a:r>
                <a:r>
                  <a:rPr lang="en-US" sz="2400" b="1" baseline="30000" dirty="0">
                    <a:latin typeface="+mj-lt"/>
                    <a:cs typeface="Arial" charset="0"/>
                  </a:rPr>
                  <a:t>-4</a:t>
                </a:r>
                <a:r>
                  <a:rPr lang="en-US" sz="2000" b="1" dirty="0">
                    <a:latin typeface="Calibri" pitchFamily="34" charset="0"/>
                    <a:cs typeface="Arial" charset="0"/>
                  </a:rPr>
                  <a:t> </a:t>
                </a:r>
                <a:r>
                  <a:rPr lang="en-US" sz="2400" dirty="0">
                    <a:latin typeface="Calibri" pitchFamily="34" charset="0"/>
                    <a:cs typeface="Arial" charset="0"/>
                  </a:rPr>
                  <a:t>(</a:t>
                </a:r>
                <a:r>
                  <a:rPr lang="en-US" sz="2400" dirty="0">
                    <a:solidFill>
                      <a:srgbClr val="0000CC"/>
                    </a:solidFill>
                    <a:latin typeface="Calibri" pitchFamily="34" charset="0"/>
                  </a:rPr>
                  <a:t>stochastic</a:t>
                </a:r>
                <a:r>
                  <a:rPr lang="en-US" sz="2400" dirty="0">
                    <a:latin typeface="Calibri" pitchFamily="34" charset="0"/>
                  </a:rPr>
                  <a:t>  </a:t>
                </a:r>
                <a:r>
                  <a:rPr lang="en-US" sz="2400" dirty="0">
                    <a:latin typeface="Calibri" pitchFamily="34" charset="0"/>
                    <a:cs typeface="Arial" charset="0"/>
                  </a:rPr>
                  <a:t>cooling)</a:t>
                </a:r>
                <a:endParaRPr lang="fr-FR" sz="2400" dirty="0">
                  <a:latin typeface="Arial" charset="0"/>
                </a:endParaRPr>
              </a:p>
            </p:txBody>
          </p:sp>
        </p:grpSp>
      </p:grpSp>
      <p:grpSp>
        <p:nvGrpSpPr>
          <p:cNvPr id="12" name="Groupe 58"/>
          <p:cNvGrpSpPr>
            <a:grpSpLocks/>
          </p:cNvGrpSpPr>
          <p:nvPr/>
        </p:nvGrpSpPr>
        <p:grpSpPr bwMode="auto">
          <a:xfrm>
            <a:off x="2428860" y="857232"/>
            <a:ext cx="3978645" cy="769487"/>
            <a:chOff x="2428370" y="793851"/>
            <a:chExt cx="3979322" cy="1230068"/>
          </a:xfrm>
        </p:grpSpPr>
        <p:sp>
          <p:nvSpPr>
            <p:cNvPr id="14351" name="Rectangle 48"/>
            <p:cNvSpPr>
              <a:spLocks noChangeArrowheads="1"/>
            </p:cNvSpPr>
            <p:nvPr/>
          </p:nvSpPr>
          <p:spPr bwMode="auto">
            <a:xfrm>
              <a:off x="2428370" y="1285922"/>
              <a:ext cx="2864337" cy="737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400" b="1" dirty="0" err="1" smtClean="0">
                  <a:latin typeface="Arial Black" pitchFamily="34" charset="0"/>
                </a:rPr>
                <a:t>N</a:t>
              </a:r>
              <a:r>
                <a:rPr lang="en-US" sz="2400" b="1" baseline="-25000" dirty="0" err="1" smtClean="0">
                  <a:latin typeface="Arial Black" pitchFamily="34" charset="0"/>
                </a:rPr>
                <a:t>stored</a:t>
              </a:r>
              <a:r>
                <a:rPr lang="en-US" sz="2400" b="1" dirty="0" smtClean="0">
                  <a:latin typeface="Arial Black" pitchFamily="34" charset="0"/>
                </a:rPr>
                <a:t>    </a:t>
              </a:r>
              <a:r>
                <a:rPr lang="en-US" sz="2400" b="1" dirty="0">
                  <a:latin typeface="Arial Black" pitchFamily="34" charset="0"/>
                </a:rPr>
                <a:t>10</a:t>
              </a:r>
              <a:r>
                <a:rPr lang="en-US" sz="2400" b="1" baseline="30000" dirty="0">
                  <a:latin typeface="Arial Black" pitchFamily="34" charset="0"/>
                </a:rPr>
                <a:t>11</a:t>
              </a:r>
              <a:r>
                <a:rPr lang="en-US" sz="2400" b="1" dirty="0">
                  <a:latin typeface="Arial Black" pitchFamily="34" charset="0"/>
                </a:rPr>
                <a:t> p</a:t>
              </a:r>
              <a:endParaRPr lang="fr-FR" sz="2400" b="1" dirty="0">
                <a:latin typeface="Arial Black" pitchFamily="34" charset="0"/>
              </a:endParaRPr>
            </a:p>
          </p:txBody>
        </p:sp>
        <p:sp>
          <p:nvSpPr>
            <p:cNvPr id="14352" name="Rectangle 50"/>
            <p:cNvSpPr>
              <a:spLocks noChangeArrowheads="1"/>
            </p:cNvSpPr>
            <p:nvPr/>
          </p:nvSpPr>
          <p:spPr bwMode="auto">
            <a:xfrm>
              <a:off x="5000576" y="793851"/>
              <a:ext cx="140711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fr-FR" sz="2400" b="1" dirty="0"/>
                <a:t>_</a:t>
              </a:r>
            </a:p>
          </p:txBody>
        </p:sp>
      </p:grpSp>
      <p:sp>
        <p:nvSpPr>
          <p:cNvPr id="14348" name="Rectangle 57"/>
          <p:cNvSpPr>
            <a:spLocks noChangeArrowheads="1"/>
          </p:cNvSpPr>
          <p:nvPr/>
        </p:nvSpPr>
        <p:spPr bwMode="auto">
          <a:xfrm>
            <a:off x="3000364" y="4357694"/>
            <a:ext cx="1509712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ts val="1600"/>
              </a:lnSpc>
            </a:pPr>
            <a:r>
              <a:rPr lang="en-US" sz="1600" b="1" dirty="0">
                <a:solidFill>
                  <a:srgbClr val="6600CC"/>
                </a:solidFill>
                <a:latin typeface="Calibri" pitchFamily="34" charset="0"/>
              </a:rPr>
              <a:t>Production rate</a:t>
            </a:r>
            <a:br>
              <a:rPr lang="en-US" sz="1600" b="1" dirty="0">
                <a:solidFill>
                  <a:srgbClr val="6600CC"/>
                </a:solidFill>
                <a:latin typeface="Calibri" pitchFamily="34" charset="0"/>
              </a:rPr>
            </a:br>
            <a:r>
              <a:rPr lang="en-US" sz="1600" b="1" dirty="0">
                <a:solidFill>
                  <a:srgbClr val="6600CC"/>
                </a:solidFill>
                <a:latin typeface="Calibri" pitchFamily="34" charset="0"/>
              </a:rPr>
              <a:t>up to </a:t>
            </a:r>
            <a:r>
              <a:rPr lang="en-US" sz="2000" b="1" dirty="0">
                <a:solidFill>
                  <a:srgbClr val="6600CC"/>
                </a:solidFill>
                <a:latin typeface="Calibri" pitchFamily="34" charset="0"/>
              </a:rPr>
              <a:t>2x10</a:t>
            </a:r>
            <a:r>
              <a:rPr lang="en-US" sz="2000" b="1" baseline="30000" dirty="0">
                <a:solidFill>
                  <a:srgbClr val="6600CC"/>
                </a:solidFill>
                <a:latin typeface="Calibri" pitchFamily="34" charset="0"/>
              </a:rPr>
              <a:t>7</a:t>
            </a:r>
            <a:r>
              <a:rPr lang="en-US" sz="2000" b="1" dirty="0">
                <a:solidFill>
                  <a:srgbClr val="6600CC"/>
                </a:solidFill>
                <a:latin typeface="Calibri" pitchFamily="34" charset="0"/>
              </a:rPr>
              <a:t>/s</a:t>
            </a:r>
            <a:endParaRPr lang="fr-FR" sz="2000" b="1" dirty="0"/>
          </a:p>
        </p:txBody>
      </p:sp>
      <p:sp>
        <p:nvSpPr>
          <p:cNvPr id="14349" name="ZoneTexte 36"/>
          <p:cNvSpPr txBox="1">
            <a:spLocks noChangeArrowheads="1"/>
          </p:cNvSpPr>
          <p:nvPr/>
        </p:nvSpPr>
        <p:spPr bwMode="auto">
          <a:xfrm rot="10800000" flipV="1">
            <a:off x="6543675" y="928670"/>
            <a:ext cx="2600325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dirty="0"/>
              <a:t>(2.3 ≤ </a:t>
            </a:r>
            <a:r>
              <a:rPr lang="it-IT" sz="2000" b="1" dirty="0"/>
              <a:t>√s</a:t>
            </a:r>
            <a:r>
              <a:rPr lang="fr-FR" sz="2000" dirty="0"/>
              <a:t> ≤ 5.5 </a:t>
            </a:r>
            <a:r>
              <a:rPr lang="fr-FR" dirty="0" err="1"/>
              <a:t>GeV</a:t>
            </a:r>
            <a:r>
              <a:rPr lang="fr-FR" dirty="0"/>
              <a:t>)</a:t>
            </a:r>
            <a:r>
              <a:rPr lang="fr-FR" sz="2000" dirty="0"/>
              <a:t>       </a:t>
            </a:r>
          </a:p>
        </p:txBody>
      </p:sp>
      <p:sp>
        <p:nvSpPr>
          <p:cNvPr id="46" name="Espace réservé de la date 4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PHIPSI, 16-X-2009</a:t>
            </a:r>
            <a:endParaRPr lang="fr-FR"/>
          </a:p>
        </p:txBody>
      </p:sp>
      <p:sp>
        <p:nvSpPr>
          <p:cNvPr id="47" name="Espace réservé du numéro de diapositive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8B0E6F-3BC2-45A2-A02A-FBA0A869DA4A}" type="slidenum">
              <a:rPr lang="fr-FR" smtClean="0"/>
              <a:pPr>
                <a:defRPr/>
              </a:pPr>
              <a:t>32</a:t>
            </a:fld>
            <a:endParaRPr lang="fr-FR"/>
          </a:p>
        </p:txBody>
      </p:sp>
      <p:sp>
        <p:nvSpPr>
          <p:cNvPr id="48" name="Espace réservé du pied de page 4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5" descr="P7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950" y="817563"/>
            <a:ext cx="867251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5" descr="PandaLogo2_we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5206" y="142852"/>
            <a:ext cx="1709738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8"/>
          <p:cNvSpPr txBox="1">
            <a:spLocks noChangeArrowheads="1"/>
          </p:cNvSpPr>
          <p:nvPr/>
        </p:nvSpPr>
        <p:spPr bwMode="auto">
          <a:xfrm>
            <a:off x="1412875" y="900113"/>
            <a:ext cx="2940050" cy="484187"/>
          </a:xfrm>
          <a:prstGeom prst="rect">
            <a:avLst/>
          </a:prstGeom>
          <a:solidFill>
            <a:srgbClr val="CCCCFF"/>
          </a:solidFill>
          <a:ln w="9525">
            <a:noFill/>
            <a:round/>
            <a:headEnd/>
            <a:tailEnd/>
          </a:ln>
        </p:spPr>
        <p:txBody>
          <a:bodyPr lIns="81606" tIns="40803" rIns="81606" bIns="40803">
            <a:spAutoFit/>
          </a:bodyPr>
          <a:lstStyle/>
          <a:p>
            <a:pPr algn="ctr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7225" algn="l"/>
                <a:tab pos="1312863" algn="l"/>
              </a:tabLst>
            </a:pPr>
            <a:r>
              <a:rPr lang="en-GB" sz="1400" b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pp: Pellet or Cluster target</a:t>
            </a:r>
          </a:p>
          <a:p>
            <a:pPr algn="ctr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7225" algn="l"/>
                <a:tab pos="1312863" algn="l"/>
              </a:tabLst>
            </a:pPr>
            <a:r>
              <a:rPr lang="en-GB" sz="1400" b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pA: wire target</a:t>
            </a:r>
          </a:p>
        </p:txBody>
      </p:sp>
      <p:sp>
        <p:nvSpPr>
          <p:cNvPr id="20486" name="Line 9"/>
          <p:cNvSpPr>
            <a:spLocks noChangeShapeType="1"/>
          </p:cNvSpPr>
          <p:nvPr/>
        </p:nvSpPr>
        <p:spPr bwMode="auto">
          <a:xfrm flipH="1">
            <a:off x="2133600" y="1524000"/>
            <a:ext cx="0" cy="685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0487" name="Text Box 11"/>
          <p:cNvSpPr txBox="1">
            <a:spLocks noChangeArrowheads="1"/>
          </p:cNvSpPr>
          <p:nvPr/>
        </p:nvSpPr>
        <p:spPr bwMode="auto">
          <a:xfrm>
            <a:off x="5486400" y="5680075"/>
            <a:ext cx="3505200" cy="728663"/>
          </a:xfrm>
          <a:prstGeom prst="rect">
            <a:avLst/>
          </a:prstGeom>
          <a:solidFill>
            <a:srgbClr val="CCCCFF"/>
          </a:solidFill>
          <a:ln w="9525">
            <a:noFill/>
            <a:round/>
            <a:headEnd/>
            <a:tailEnd/>
          </a:ln>
        </p:spPr>
        <p:txBody>
          <a:bodyPr lIns="81606" tIns="40803" rIns="81606" bIns="40803">
            <a:spAutoFit/>
          </a:bodyPr>
          <a:lstStyle/>
          <a:p>
            <a:pPr algn="ctr" defTabSz="407988">
              <a:tabLst>
                <a:tab pos="657225" algn="l"/>
                <a:tab pos="1312863" algn="l"/>
              </a:tabLst>
            </a:pPr>
            <a:r>
              <a:rPr lang="en-GB" sz="1400" b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Forward Spectrometer</a:t>
            </a:r>
          </a:p>
          <a:p>
            <a:pPr algn="ctr" defTabSz="407988">
              <a:tabLst>
                <a:tab pos="657225" algn="l"/>
                <a:tab pos="1312863" algn="l"/>
              </a:tabLst>
            </a:pPr>
            <a:r>
              <a:rPr lang="en-GB" sz="1400" b="1">
                <a:latin typeface="Verdana" pitchFamily="34" charset="0"/>
              </a:rPr>
              <a:t>Dipole magnet for forward tracks</a:t>
            </a:r>
          </a:p>
          <a:p>
            <a:pPr algn="ctr" defTabSz="407988">
              <a:tabLst>
                <a:tab pos="657225" algn="l"/>
                <a:tab pos="1312863" algn="l"/>
              </a:tabLst>
            </a:pPr>
            <a:r>
              <a:rPr lang="en-GB" sz="1400" b="1">
                <a:latin typeface="Verdana" pitchFamily="34" charset="0"/>
              </a:rPr>
              <a:t>(2T.m)</a:t>
            </a:r>
            <a:endParaRPr lang="en-GB" sz="1400">
              <a:latin typeface="Verdana" pitchFamily="34" charset="0"/>
            </a:endParaRPr>
          </a:p>
        </p:txBody>
      </p:sp>
      <p:sp>
        <p:nvSpPr>
          <p:cNvPr id="20488" name="Line 12"/>
          <p:cNvSpPr>
            <a:spLocks noChangeShapeType="1"/>
          </p:cNvSpPr>
          <p:nvPr/>
        </p:nvSpPr>
        <p:spPr bwMode="auto">
          <a:xfrm flipV="1">
            <a:off x="0" y="3352800"/>
            <a:ext cx="1447800" cy="228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20489" name="Text Box 13"/>
          <p:cNvSpPr txBox="1">
            <a:spLocks noChangeArrowheads="1"/>
          </p:cNvSpPr>
          <p:nvPr/>
        </p:nvSpPr>
        <p:spPr bwMode="auto">
          <a:xfrm>
            <a:off x="19050" y="3687763"/>
            <a:ext cx="28575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/>
              <a:t>P</a:t>
            </a:r>
          </a:p>
        </p:txBody>
      </p:sp>
      <p:sp>
        <p:nvSpPr>
          <p:cNvPr id="20490" name="Line 14"/>
          <p:cNvSpPr>
            <a:spLocks noChangeShapeType="1"/>
          </p:cNvSpPr>
          <p:nvPr/>
        </p:nvSpPr>
        <p:spPr bwMode="auto">
          <a:xfrm>
            <a:off x="134938" y="3733800"/>
            <a:ext cx="76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20491" name="ZoneTexte 13"/>
          <p:cNvSpPr txBox="1">
            <a:spLocks noChangeArrowheads="1"/>
          </p:cNvSpPr>
          <p:nvPr/>
        </p:nvSpPr>
        <p:spPr bwMode="auto">
          <a:xfrm rot="-1023818">
            <a:off x="5541963" y="4883150"/>
            <a:ext cx="2120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 b="1"/>
              <a:t>~ 12m</a:t>
            </a:r>
          </a:p>
        </p:txBody>
      </p:sp>
      <p:sp>
        <p:nvSpPr>
          <p:cNvPr id="20492" name="Text Box 7"/>
          <p:cNvSpPr txBox="1">
            <a:spLocks noChangeArrowheads="1"/>
          </p:cNvSpPr>
          <p:nvPr/>
        </p:nvSpPr>
        <p:spPr bwMode="auto">
          <a:xfrm>
            <a:off x="307975" y="5227638"/>
            <a:ext cx="3810000" cy="944562"/>
          </a:xfrm>
          <a:prstGeom prst="rect">
            <a:avLst/>
          </a:prstGeom>
          <a:solidFill>
            <a:srgbClr val="CCCCFF"/>
          </a:solidFill>
          <a:ln w="9525">
            <a:noFill/>
            <a:round/>
            <a:headEnd/>
            <a:tailEnd/>
          </a:ln>
        </p:spPr>
        <p:txBody>
          <a:bodyPr lIns="81606" tIns="40803" rIns="81606" bIns="40803">
            <a:spAutoFit/>
          </a:bodyPr>
          <a:lstStyle/>
          <a:p>
            <a:pPr algn="ctr" defTabSz="407988">
              <a:tabLst>
                <a:tab pos="657225" algn="l"/>
                <a:tab pos="1312863" algn="l"/>
              </a:tabLst>
            </a:pPr>
            <a:r>
              <a:rPr lang="en-GB" sz="1400" b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Target Spectrometer</a:t>
            </a:r>
          </a:p>
          <a:p>
            <a:pPr defTabSz="407988">
              <a:tabLst>
                <a:tab pos="657225" algn="l"/>
                <a:tab pos="1312863" algn="l"/>
              </a:tabLst>
            </a:pPr>
            <a:r>
              <a:rPr lang="en-GB" sz="1400" b="1">
                <a:latin typeface="Verdana" pitchFamily="34" charset="0"/>
              </a:rPr>
              <a:t>Solenoid magnet for high p</a:t>
            </a:r>
            <a:r>
              <a:rPr lang="en-GB" sz="1400" b="1" baseline="-25000">
                <a:latin typeface="Verdana" pitchFamily="34" charset="0"/>
              </a:rPr>
              <a:t>t </a:t>
            </a:r>
            <a:r>
              <a:rPr lang="en-GB" sz="1400" b="1">
                <a:latin typeface="Verdana" pitchFamily="34" charset="0"/>
              </a:rPr>
              <a:t>tracks:</a:t>
            </a:r>
          </a:p>
          <a:p>
            <a:pPr defTabSz="407988">
              <a:tabLst>
                <a:tab pos="657225" algn="l"/>
                <a:tab pos="1312863" algn="l"/>
              </a:tabLst>
            </a:pPr>
            <a:r>
              <a:rPr lang="en-GB" sz="1400">
                <a:latin typeface="Verdana" pitchFamily="34" charset="0"/>
              </a:rPr>
              <a:t>Superconducting coil &amp; iron return yoke</a:t>
            </a:r>
          </a:p>
          <a:p>
            <a:pPr algn="ctr" defTabSz="407988">
              <a:tabLst>
                <a:tab pos="657225" algn="l"/>
                <a:tab pos="1312863" algn="l"/>
              </a:tabLst>
            </a:pPr>
            <a:r>
              <a:rPr lang="en-GB" sz="1400" b="1">
                <a:latin typeface="Verdana" pitchFamily="34" charset="0"/>
              </a:rPr>
              <a:t>(B=2T)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2944813" y="4737100"/>
            <a:ext cx="5595937" cy="166370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4" name="ZoneTexte 13"/>
          <p:cNvSpPr txBox="1">
            <a:spLocks noChangeArrowheads="1"/>
          </p:cNvSpPr>
          <p:nvPr/>
        </p:nvSpPr>
        <p:spPr bwMode="auto">
          <a:xfrm>
            <a:off x="1444625" y="658813"/>
            <a:ext cx="1152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_</a:t>
            </a:r>
          </a:p>
        </p:txBody>
      </p:sp>
      <p:sp>
        <p:nvSpPr>
          <p:cNvPr id="20495" name="ZoneTexte 14"/>
          <p:cNvSpPr txBox="1">
            <a:spLocks noChangeArrowheads="1"/>
          </p:cNvSpPr>
          <p:nvPr/>
        </p:nvSpPr>
        <p:spPr bwMode="auto">
          <a:xfrm>
            <a:off x="2017713" y="865188"/>
            <a:ext cx="11525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_</a:t>
            </a:r>
          </a:p>
        </p:txBody>
      </p:sp>
      <p:sp>
        <p:nvSpPr>
          <p:cNvPr id="15" name="Espace réservé de la date 1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PHIPSI, 16-X-2009</a:t>
            </a:r>
            <a:endParaRPr lang="fr-FR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8B0E6F-3BC2-45A2-A02A-FBA0A869DA4A}" type="slidenum">
              <a:rPr lang="fr-FR" smtClean="0"/>
              <a:pPr>
                <a:defRPr/>
              </a:pPr>
              <a:t>33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26" descr="P7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660082"/>
            <a:ext cx="8429652" cy="5554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5" descr="PandaLogo2_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6121" y="0"/>
            <a:ext cx="2087385" cy="500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 Box 11"/>
          <p:cNvSpPr txBox="1">
            <a:spLocks noChangeArrowheads="1"/>
          </p:cNvSpPr>
          <p:nvPr/>
        </p:nvSpPr>
        <p:spPr bwMode="auto">
          <a:xfrm>
            <a:off x="6705600" y="5943600"/>
            <a:ext cx="1905000" cy="327025"/>
          </a:xfrm>
          <a:prstGeom prst="rect">
            <a:avLst/>
          </a:prstGeom>
          <a:solidFill>
            <a:srgbClr val="CCCCFF"/>
          </a:solidFill>
          <a:ln w="9525">
            <a:noFill/>
            <a:round/>
            <a:headEnd/>
            <a:tailEnd/>
          </a:ln>
        </p:spPr>
        <p:txBody>
          <a:bodyPr lIns="81606" tIns="40803" rIns="81606" bIns="40803">
            <a:spAutoFit/>
          </a:bodyPr>
          <a:lstStyle/>
          <a:p>
            <a:pPr defTabSz="407988">
              <a:tabLst>
                <a:tab pos="657225" algn="l"/>
                <a:tab pos="1312863" algn="l"/>
              </a:tabLst>
            </a:pPr>
            <a:r>
              <a:rPr lang="en-GB" sz="1600" b="1">
                <a:latin typeface="Verdana" pitchFamily="34" charset="0"/>
              </a:rPr>
              <a:t>Drift Chambers</a:t>
            </a:r>
          </a:p>
        </p:txBody>
      </p:sp>
      <p:sp>
        <p:nvSpPr>
          <p:cNvPr id="21510" name="Text Box 16"/>
          <p:cNvSpPr txBox="1">
            <a:spLocks noChangeArrowheads="1"/>
          </p:cNvSpPr>
          <p:nvPr/>
        </p:nvSpPr>
        <p:spPr bwMode="auto">
          <a:xfrm>
            <a:off x="4724400" y="5943600"/>
            <a:ext cx="1905000" cy="327025"/>
          </a:xfrm>
          <a:prstGeom prst="rect">
            <a:avLst/>
          </a:prstGeom>
          <a:solidFill>
            <a:srgbClr val="CCCCFF"/>
          </a:solidFill>
          <a:ln w="9525">
            <a:noFill/>
            <a:round/>
            <a:headEnd/>
            <a:tailEnd/>
          </a:ln>
        </p:spPr>
        <p:txBody>
          <a:bodyPr lIns="81606" tIns="40803" rIns="81606" bIns="40803">
            <a:spAutoFit/>
          </a:bodyPr>
          <a:lstStyle/>
          <a:p>
            <a:pPr defTabSz="407988">
              <a:tabLst>
                <a:tab pos="657225" algn="l"/>
                <a:tab pos="1312863" algn="l"/>
              </a:tabLst>
            </a:pPr>
            <a:r>
              <a:rPr lang="en-GB" sz="1600" b="1">
                <a:latin typeface="Verdana" pitchFamily="34" charset="0"/>
              </a:rPr>
              <a:t>GEM Detectors</a:t>
            </a:r>
          </a:p>
        </p:txBody>
      </p:sp>
      <p:sp>
        <p:nvSpPr>
          <p:cNvPr id="21511" name="Text Box 17"/>
          <p:cNvSpPr txBox="1">
            <a:spLocks noChangeArrowheads="1"/>
          </p:cNvSpPr>
          <p:nvPr/>
        </p:nvSpPr>
        <p:spPr bwMode="auto">
          <a:xfrm>
            <a:off x="2590800" y="5943600"/>
            <a:ext cx="2057400" cy="327025"/>
          </a:xfrm>
          <a:prstGeom prst="rect">
            <a:avLst/>
          </a:prstGeom>
          <a:solidFill>
            <a:srgbClr val="CCCCFF"/>
          </a:solidFill>
          <a:ln w="9525">
            <a:noFill/>
            <a:round/>
            <a:headEnd/>
            <a:tailEnd/>
          </a:ln>
        </p:spPr>
        <p:txBody>
          <a:bodyPr lIns="81606" tIns="40803" rIns="81606" bIns="40803">
            <a:spAutoFit/>
          </a:bodyPr>
          <a:lstStyle/>
          <a:p>
            <a:pPr defTabSz="407988">
              <a:tabLst>
                <a:tab pos="657225" algn="l"/>
                <a:tab pos="1312863" algn="l"/>
              </a:tabLst>
            </a:pPr>
            <a:r>
              <a:rPr lang="en-GB" sz="1600" b="1">
                <a:latin typeface="Verdana" pitchFamily="34" charset="0"/>
              </a:rPr>
              <a:t>Central Tracker</a:t>
            </a:r>
          </a:p>
        </p:txBody>
      </p:sp>
      <p:sp>
        <p:nvSpPr>
          <p:cNvPr id="21512" name="Text Box 18"/>
          <p:cNvSpPr txBox="1">
            <a:spLocks noChangeArrowheads="1"/>
          </p:cNvSpPr>
          <p:nvPr/>
        </p:nvSpPr>
        <p:spPr bwMode="auto">
          <a:xfrm>
            <a:off x="0" y="5943600"/>
            <a:ext cx="2487613" cy="328613"/>
          </a:xfrm>
          <a:prstGeom prst="rect">
            <a:avLst/>
          </a:prstGeom>
          <a:solidFill>
            <a:srgbClr val="CCCCFF"/>
          </a:solidFill>
          <a:ln w="9525">
            <a:noFill/>
            <a:round/>
            <a:headEnd/>
            <a:tailEnd/>
          </a:ln>
        </p:spPr>
        <p:txBody>
          <a:bodyPr lIns="81606" tIns="40803" rIns="81606" bIns="40803">
            <a:spAutoFit/>
          </a:bodyPr>
          <a:lstStyle/>
          <a:p>
            <a:pPr defTabSz="407988">
              <a:tabLst>
                <a:tab pos="657225" algn="l"/>
                <a:tab pos="1312863" algn="l"/>
              </a:tabLst>
            </a:pPr>
            <a:r>
              <a:rPr lang="en-GB" sz="1600" b="1">
                <a:latin typeface="Verdana" pitchFamily="34" charset="0"/>
              </a:rPr>
              <a:t>Silicon MicroVertex</a:t>
            </a:r>
          </a:p>
        </p:txBody>
      </p:sp>
      <p:sp>
        <p:nvSpPr>
          <p:cNvPr id="21513" name="Line 19"/>
          <p:cNvSpPr>
            <a:spLocks noChangeShapeType="1"/>
          </p:cNvSpPr>
          <p:nvPr/>
        </p:nvSpPr>
        <p:spPr bwMode="auto">
          <a:xfrm flipV="1">
            <a:off x="1714480" y="3214686"/>
            <a:ext cx="542924" cy="221457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square">
            <a:spAutoFit/>
          </a:bodyPr>
          <a:lstStyle/>
          <a:p>
            <a:endParaRPr lang="fr-FR"/>
          </a:p>
        </p:txBody>
      </p:sp>
      <p:sp>
        <p:nvSpPr>
          <p:cNvPr id="21514" name="Line 20"/>
          <p:cNvSpPr>
            <a:spLocks noChangeShapeType="1"/>
          </p:cNvSpPr>
          <p:nvPr/>
        </p:nvSpPr>
        <p:spPr bwMode="auto">
          <a:xfrm flipH="1" flipV="1">
            <a:off x="2357422" y="3071810"/>
            <a:ext cx="1066800" cy="251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21515" name="Line 21"/>
          <p:cNvSpPr>
            <a:spLocks noChangeShapeType="1"/>
          </p:cNvSpPr>
          <p:nvPr/>
        </p:nvSpPr>
        <p:spPr bwMode="auto">
          <a:xfrm flipH="1" flipV="1">
            <a:off x="2971800" y="3124200"/>
            <a:ext cx="2209800" cy="281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21516" name="Line 22"/>
          <p:cNvSpPr>
            <a:spLocks noChangeShapeType="1"/>
          </p:cNvSpPr>
          <p:nvPr/>
        </p:nvSpPr>
        <p:spPr bwMode="auto">
          <a:xfrm flipH="1" flipV="1">
            <a:off x="3733800" y="2971800"/>
            <a:ext cx="3200400" cy="297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21517" name="Line 23"/>
          <p:cNvSpPr>
            <a:spLocks noChangeShapeType="1"/>
          </p:cNvSpPr>
          <p:nvPr/>
        </p:nvSpPr>
        <p:spPr bwMode="auto">
          <a:xfrm flipH="1" flipV="1">
            <a:off x="3962400" y="2895600"/>
            <a:ext cx="304800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21518" name="Line 24"/>
          <p:cNvSpPr>
            <a:spLocks noChangeShapeType="1"/>
          </p:cNvSpPr>
          <p:nvPr/>
        </p:nvSpPr>
        <p:spPr bwMode="auto">
          <a:xfrm flipH="1" flipV="1">
            <a:off x="5029200" y="2590800"/>
            <a:ext cx="2133600" cy="3352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21519" name="Line 25"/>
          <p:cNvSpPr>
            <a:spLocks noChangeShapeType="1"/>
          </p:cNvSpPr>
          <p:nvPr/>
        </p:nvSpPr>
        <p:spPr bwMode="auto">
          <a:xfrm flipH="1" flipV="1">
            <a:off x="6477000" y="3048000"/>
            <a:ext cx="838200" cy="2895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21520" name="ZoneTexte 15"/>
          <p:cNvSpPr txBox="1">
            <a:spLocks noChangeArrowheads="1"/>
          </p:cNvSpPr>
          <p:nvPr/>
        </p:nvSpPr>
        <p:spPr bwMode="auto">
          <a:xfrm>
            <a:off x="428596" y="5286388"/>
            <a:ext cx="17557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b="1" dirty="0"/>
              <a:t>MVD</a:t>
            </a:r>
          </a:p>
        </p:txBody>
      </p:sp>
      <p:sp>
        <p:nvSpPr>
          <p:cNvPr id="21521" name="ZoneTexte 16"/>
          <p:cNvSpPr txBox="1">
            <a:spLocks noChangeArrowheads="1"/>
          </p:cNvSpPr>
          <p:nvPr/>
        </p:nvSpPr>
        <p:spPr bwMode="auto">
          <a:xfrm>
            <a:off x="3000364" y="5357826"/>
            <a:ext cx="21431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b="1" dirty="0" smtClean="0"/>
              <a:t>STT/TPC</a:t>
            </a:r>
            <a:endParaRPr lang="fr-FR" b="1" dirty="0"/>
          </a:p>
        </p:txBody>
      </p:sp>
      <p:sp>
        <p:nvSpPr>
          <p:cNvPr id="21522" name="ZoneTexte 17"/>
          <p:cNvSpPr txBox="1">
            <a:spLocks noChangeArrowheads="1"/>
          </p:cNvSpPr>
          <p:nvPr/>
        </p:nvSpPr>
        <p:spPr bwMode="auto">
          <a:xfrm>
            <a:off x="1000100" y="0"/>
            <a:ext cx="22145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400" b="1" dirty="0" err="1"/>
              <a:t>Tracking</a:t>
            </a:r>
            <a:endParaRPr lang="fr-FR" sz="2400" b="1" dirty="0"/>
          </a:p>
        </p:txBody>
      </p:sp>
      <p:sp>
        <p:nvSpPr>
          <p:cNvPr id="18" name="Espace réservé de la date 1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PHIPSI, 16-X-2009</a:t>
            </a:r>
            <a:endParaRPr lang="fr-FR"/>
          </a:p>
        </p:txBody>
      </p:sp>
      <p:sp>
        <p:nvSpPr>
          <p:cNvPr id="19" name="Espace réservé du numéro de diapositive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8B0E6F-3BC2-45A2-A02A-FBA0A869DA4A}" type="slidenum">
              <a:rPr lang="fr-FR" smtClean="0"/>
              <a:pPr>
                <a:defRPr/>
              </a:pPr>
              <a:t>34</a:t>
            </a:fld>
            <a:endParaRPr lang="fr-FR"/>
          </a:p>
        </p:txBody>
      </p:sp>
      <p:sp>
        <p:nvSpPr>
          <p:cNvPr id="20" name="Espace réservé du pied de page 1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23" descr="P7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950" y="762000"/>
            <a:ext cx="867251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5" descr="PandaLogo2_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5206" y="142852"/>
            <a:ext cx="1709738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 Box 7"/>
          <p:cNvSpPr txBox="1">
            <a:spLocks noChangeArrowheads="1"/>
          </p:cNvSpPr>
          <p:nvPr/>
        </p:nvSpPr>
        <p:spPr bwMode="auto">
          <a:xfrm>
            <a:off x="163513" y="5716588"/>
            <a:ext cx="1765281" cy="340038"/>
          </a:xfrm>
          <a:prstGeom prst="rect">
            <a:avLst/>
          </a:prstGeom>
          <a:solidFill>
            <a:srgbClr val="0047FF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wrap="square" lIns="81606" tIns="40803" rIns="81606" bIns="40803">
            <a:spAutoFit/>
          </a:bodyPr>
          <a:lstStyle/>
          <a:p>
            <a:pPr algn="ctr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7225" algn="l"/>
                <a:tab pos="1312863" algn="l"/>
              </a:tabLst>
            </a:pPr>
            <a:r>
              <a:rPr lang="en-GB" sz="18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Barrel DIRC</a:t>
            </a:r>
          </a:p>
        </p:txBody>
      </p:sp>
      <p:sp>
        <p:nvSpPr>
          <p:cNvPr id="22534" name="Text Box 8"/>
          <p:cNvSpPr txBox="1">
            <a:spLocks noChangeArrowheads="1"/>
          </p:cNvSpPr>
          <p:nvPr/>
        </p:nvSpPr>
        <p:spPr bwMode="auto">
          <a:xfrm>
            <a:off x="2122488" y="5716588"/>
            <a:ext cx="1806570" cy="368635"/>
          </a:xfrm>
          <a:prstGeom prst="rect">
            <a:avLst/>
          </a:prstGeom>
          <a:solidFill>
            <a:srgbClr val="0047FF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wrap="square" lIns="81606" tIns="40803" rIns="81606" bIns="40803">
            <a:spAutoFit/>
          </a:bodyPr>
          <a:lstStyle/>
          <a:p>
            <a:pPr algn="ctr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7225" algn="l"/>
                <a:tab pos="1312863" algn="l"/>
              </a:tabLst>
            </a:pPr>
            <a:r>
              <a:rPr lang="en-GB" sz="20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Barrel TOF</a:t>
            </a:r>
          </a:p>
        </p:txBody>
      </p:sp>
      <p:sp>
        <p:nvSpPr>
          <p:cNvPr id="22535" name="Text Box 9"/>
          <p:cNvSpPr txBox="1">
            <a:spLocks noChangeArrowheads="1"/>
          </p:cNvSpPr>
          <p:nvPr/>
        </p:nvSpPr>
        <p:spPr bwMode="auto">
          <a:xfrm>
            <a:off x="4071934" y="5715016"/>
            <a:ext cx="1989148" cy="340038"/>
          </a:xfrm>
          <a:prstGeom prst="rect">
            <a:avLst/>
          </a:prstGeom>
          <a:solidFill>
            <a:srgbClr val="0047FF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wrap="square" lIns="81606" tIns="40803" rIns="81606" bIns="40803">
            <a:spAutoFit/>
          </a:bodyPr>
          <a:lstStyle/>
          <a:p>
            <a:pPr algn="ctr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7225" algn="l"/>
                <a:tab pos="1312863" algn="l"/>
              </a:tabLst>
            </a:pPr>
            <a:r>
              <a:rPr lang="en-GB" sz="1800" b="1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Endcap</a:t>
            </a:r>
            <a:r>
              <a:rPr lang="en-GB" sz="18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DIRC</a:t>
            </a:r>
          </a:p>
        </p:txBody>
      </p:sp>
      <p:sp>
        <p:nvSpPr>
          <p:cNvPr id="22536" name="Text Box 10"/>
          <p:cNvSpPr txBox="1">
            <a:spLocks noChangeArrowheads="1"/>
          </p:cNvSpPr>
          <p:nvPr/>
        </p:nvSpPr>
        <p:spPr bwMode="auto">
          <a:xfrm>
            <a:off x="6248400" y="5716588"/>
            <a:ext cx="2324128" cy="368635"/>
          </a:xfrm>
          <a:prstGeom prst="rect">
            <a:avLst/>
          </a:prstGeom>
          <a:solidFill>
            <a:srgbClr val="0047FF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wrap="square" lIns="81606" tIns="40803" rIns="81606" bIns="40803">
            <a:spAutoFit/>
          </a:bodyPr>
          <a:lstStyle/>
          <a:p>
            <a:pPr algn="ctr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7225" algn="l"/>
                <a:tab pos="1312863" algn="l"/>
              </a:tabLst>
            </a:pPr>
            <a:r>
              <a:rPr lang="en-GB" sz="20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Forward TOF</a:t>
            </a:r>
          </a:p>
        </p:txBody>
      </p:sp>
      <p:sp>
        <p:nvSpPr>
          <p:cNvPr id="22537" name="Text Box 11"/>
          <p:cNvSpPr txBox="1">
            <a:spLocks noChangeArrowheads="1"/>
          </p:cNvSpPr>
          <p:nvPr/>
        </p:nvSpPr>
        <p:spPr bwMode="auto">
          <a:xfrm>
            <a:off x="6715140" y="4929198"/>
            <a:ext cx="2214578" cy="368635"/>
          </a:xfrm>
          <a:prstGeom prst="rect">
            <a:avLst/>
          </a:prstGeom>
          <a:solidFill>
            <a:srgbClr val="0047FF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wrap="square" lIns="81606" tIns="40803" rIns="81606" bIns="40803">
            <a:spAutoFit/>
          </a:bodyPr>
          <a:lstStyle/>
          <a:p>
            <a:pPr algn="ctr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7225" algn="l"/>
                <a:tab pos="1312863" algn="l"/>
              </a:tabLst>
            </a:pPr>
            <a:r>
              <a:rPr lang="en-GB" sz="20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Forward RICH</a:t>
            </a:r>
          </a:p>
        </p:txBody>
      </p:sp>
      <p:sp>
        <p:nvSpPr>
          <p:cNvPr id="22538" name="Line 12"/>
          <p:cNvSpPr>
            <a:spLocks noChangeShapeType="1"/>
          </p:cNvSpPr>
          <p:nvPr/>
        </p:nvSpPr>
        <p:spPr bwMode="auto">
          <a:xfrm flipV="1">
            <a:off x="815975" y="3429000"/>
            <a:ext cx="163513" cy="2289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2539" name="Line 13"/>
          <p:cNvSpPr>
            <a:spLocks noChangeShapeType="1"/>
          </p:cNvSpPr>
          <p:nvPr/>
        </p:nvSpPr>
        <p:spPr bwMode="auto">
          <a:xfrm flipH="1" flipV="1">
            <a:off x="1752600" y="2971800"/>
            <a:ext cx="1447800" cy="2743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2540" name="Line 14"/>
          <p:cNvSpPr>
            <a:spLocks noChangeShapeType="1"/>
          </p:cNvSpPr>
          <p:nvPr/>
        </p:nvSpPr>
        <p:spPr bwMode="auto">
          <a:xfrm flipH="1" flipV="1">
            <a:off x="3276600" y="3352800"/>
            <a:ext cx="1219200" cy="23622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2541" name="Line 15"/>
          <p:cNvSpPr>
            <a:spLocks noChangeShapeType="1"/>
          </p:cNvSpPr>
          <p:nvPr/>
        </p:nvSpPr>
        <p:spPr bwMode="auto">
          <a:xfrm flipH="1" flipV="1">
            <a:off x="6286512" y="3214686"/>
            <a:ext cx="882650" cy="16875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2542" name="Line 16"/>
          <p:cNvSpPr>
            <a:spLocks noChangeShapeType="1"/>
          </p:cNvSpPr>
          <p:nvPr/>
        </p:nvSpPr>
        <p:spPr bwMode="auto">
          <a:xfrm flipH="1" flipV="1">
            <a:off x="5486400" y="2743200"/>
            <a:ext cx="1046163" cy="29749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2543" name="Line 17"/>
          <p:cNvSpPr>
            <a:spLocks noChangeShapeType="1"/>
          </p:cNvSpPr>
          <p:nvPr/>
        </p:nvSpPr>
        <p:spPr bwMode="auto">
          <a:xfrm flipV="1">
            <a:off x="6529388" y="3255963"/>
            <a:ext cx="422275" cy="24320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2544" name="Text Box 18"/>
          <p:cNvSpPr txBox="1">
            <a:spLocks noChangeArrowheads="1"/>
          </p:cNvSpPr>
          <p:nvPr/>
        </p:nvSpPr>
        <p:spPr bwMode="auto">
          <a:xfrm>
            <a:off x="4500562" y="642918"/>
            <a:ext cx="3643338" cy="425895"/>
          </a:xfrm>
          <a:prstGeom prst="rect">
            <a:avLst/>
          </a:prstGeom>
          <a:solidFill>
            <a:srgbClr val="0047FF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wrap="square" lIns="81606" tIns="40803" rIns="81606" bIns="40803">
            <a:spAutoFit/>
          </a:bodyPr>
          <a:lstStyle/>
          <a:p>
            <a:pPr algn="ctr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7225" algn="l"/>
                <a:tab pos="1312863" algn="l"/>
              </a:tabLst>
            </a:pPr>
            <a:r>
              <a:rPr lang="en-GB" sz="2400" b="1" dirty="0" err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Muon</a:t>
            </a:r>
            <a:r>
              <a:rPr lang="en-GB" sz="24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GB" sz="24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Detectors</a:t>
            </a:r>
            <a:endParaRPr lang="en-GB" sz="2400" b="1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22545" name="Line 19"/>
          <p:cNvSpPr>
            <a:spLocks noChangeShapeType="1"/>
          </p:cNvSpPr>
          <p:nvPr/>
        </p:nvSpPr>
        <p:spPr bwMode="auto">
          <a:xfrm flipH="1">
            <a:off x="3200400" y="1585913"/>
            <a:ext cx="727075" cy="3190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2546" name="Line 20"/>
          <p:cNvSpPr>
            <a:spLocks noChangeShapeType="1"/>
          </p:cNvSpPr>
          <p:nvPr/>
        </p:nvSpPr>
        <p:spPr bwMode="auto">
          <a:xfrm>
            <a:off x="5643570" y="1071546"/>
            <a:ext cx="2133600" cy="76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2547" name="Line 21"/>
          <p:cNvSpPr>
            <a:spLocks noChangeShapeType="1"/>
          </p:cNvSpPr>
          <p:nvPr/>
        </p:nvSpPr>
        <p:spPr bwMode="auto">
          <a:xfrm flipH="1">
            <a:off x="3657600" y="1600200"/>
            <a:ext cx="311150" cy="762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2548" name="ZoneTexte 19"/>
          <p:cNvSpPr txBox="1">
            <a:spLocks noChangeArrowheads="1"/>
          </p:cNvSpPr>
          <p:nvPr/>
        </p:nvSpPr>
        <p:spPr bwMode="auto">
          <a:xfrm>
            <a:off x="1785918" y="6143644"/>
            <a:ext cx="2020885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800" dirty="0"/>
              <a:t>Plastic </a:t>
            </a:r>
            <a:r>
              <a:rPr lang="fr-FR" sz="1800" dirty="0" err="1"/>
              <a:t>Scintillator</a:t>
            </a:r>
            <a:endParaRPr lang="fr-FR" sz="1800" dirty="0"/>
          </a:p>
        </p:txBody>
      </p:sp>
      <p:sp>
        <p:nvSpPr>
          <p:cNvPr id="22549" name="ZoneTexte 20"/>
          <p:cNvSpPr txBox="1">
            <a:spLocks noChangeArrowheads="1"/>
          </p:cNvSpPr>
          <p:nvPr/>
        </p:nvSpPr>
        <p:spPr bwMode="auto">
          <a:xfrm>
            <a:off x="1428728" y="0"/>
            <a:ext cx="34020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 b="1" dirty="0" err="1"/>
              <a:t>Particle</a:t>
            </a:r>
            <a:r>
              <a:rPr lang="fr-FR" sz="2400" b="1" dirty="0"/>
              <a:t> </a:t>
            </a:r>
            <a:r>
              <a:rPr lang="fr-FR" sz="2400" b="1" dirty="0" err="1"/>
              <a:t>IDentification</a:t>
            </a:r>
            <a:endParaRPr lang="fr-FR" sz="2400" b="1" dirty="0"/>
          </a:p>
        </p:txBody>
      </p:sp>
      <p:sp>
        <p:nvSpPr>
          <p:cNvPr id="21" name="Espace réservé de la date 2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PHIPSI, 16-X-2009</a:t>
            </a:r>
            <a:endParaRPr lang="fr-FR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8B0E6F-3BC2-45A2-A02A-FBA0A869DA4A}" type="slidenum">
              <a:rPr lang="fr-FR" smtClean="0"/>
              <a:pPr>
                <a:defRPr/>
              </a:pPr>
              <a:t>35</a:t>
            </a:fld>
            <a:endParaRPr lang="fr-FR"/>
          </a:p>
        </p:txBody>
      </p:sp>
      <p:sp>
        <p:nvSpPr>
          <p:cNvPr id="23" name="Espace réservé du pied de page 2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16" descr="P7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5055" y="714356"/>
            <a:ext cx="8238945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5" descr="PandaLogo2_we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72330" y="142852"/>
            <a:ext cx="1709738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 Box 10"/>
          <p:cNvSpPr txBox="1">
            <a:spLocks noChangeArrowheads="1"/>
          </p:cNvSpPr>
          <p:nvPr/>
        </p:nvSpPr>
        <p:spPr bwMode="auto">
          <a:xfrm>
            <a:off x="1214414" y="5500702"/>
            <a:ext cx="1679575" cy="328613"/>
          </a:xfrm>
          <a:prstGeom prst="rect">
            <a:avLst/>
          </a:prstGeom>
          <a:solidFill>
            <a:srgbClr val="CCCCFF"/>
          </a:solidFill>
          <a:ln w="9525">
            <a:noFill/>
            <a:round/>
            <a:headEnd/>
            <a:tailEnd/>
          </a:ln>
        </p:spPr>
        <p:txBody>
          <a:bodyPr lIns="81606" tIns="40803" rIns="81606" bIns="40803">
            <a:spAutoFit/>
          </a:bodyPr>
          <a:lstStyle/>
          <a:p>
            <a:pPr algn="ctr" defTabSz="407988">
              <a:tabLst>
                <a:tab pos="657225" algn="l"/>
                <a:tab pos="1312863" algn="l"/>
              </a:tabLst>
            </a:pPr>
            <a:r>
              <a:rPr lang="en-GB" sz="1600" b="1">
                <a:latin typeface="Verdana" pitchFamily="34" charset="0"/>
              </a:rPr>
              <a:t>PbWO</a:t>
            </a:r>
            <a:r>
              <a:rPr lang="en-GB" sz="1600" b="1" baseline="-25000">
                <a:latin typeface="Verdana" pitchFamily="34" charset="0"/>
              </a:rPr>
              <a:t>4 </a:t>
            </a:r>
            <a:r>
              <a:rPr lang="en-GB" sz="1600" b="1">
                <a:latin typeface="Verdana" pitchFamily="34" charset="0"/>
              </a:rPr>
              <a:t>EMC</a:t>
            </a:r>
          </a:p>
        </p:txBody>
      </p:sp>
      <p:sp>
        <p:nvSpPr>
          <p:cNvPr id="23558" name="Line 11"/>
          <p:cNvSpPr>
            <a:spLocks noChangeShapeType="1"/>
          </p:cNvSpPr>
          <p:nvPr/>
        </p:nvSpPr>
        <p:spPr bwMode="auto">
          <a:xfrm flipV="1">
            <a:off x="1928794" y="2928934"/>
            <a:ext cx="457200" cy="251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23559" name="Line 12"/>
          <p:cNvSpPr>
            <a:spLocks noChangeShapeType="1"/>
          </p:cNvSpPr>
          <p:nvPr/>
        </p:nvSpPr>
        <p:spPr bwMode="auto">
          <a:xfrm flipV="1">
            <a:off x="2143108" y="2571744"/>
            <a:ext cx="533400" cy="320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23560" name="Line 13"/>
          <p:cNvSpPr>
            <a:spLocks noChangeShapeType="1"/>
          </p:cNvSpPr>
          <p:nvPr/>
        </p:nvSpPr>
        <p:spPr bwMode="auto">
          <a:xfrm flipV="1">
            <a:off x="2214546" y="3143248"/>
            <a:ext cx="1676400" cy="2514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23561" name="Line 14"/>
          <p:cNvSpPr>
            <a:spLocks noChangeShapeType="1"/>
          </p:cNvSpPr>
          <p:nvPr/>
        </p:nvSpPr>
        <p:spPr bwMode="auto">
          <a:xfrm flipV="1">
            <a:off x="7143768" y="2571744"/>
            <a:ext cx="360362" cy="3221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23562" name="Text Box 9"/>
          <p:cNvSpPr txBox="1">
            <a:spLocks noChangeArrowheads="1"/>
          </p:cNvSpPr>
          <p:nvPr/>
        </p:nvSpPr>
        <p:spPr bwMode="auto">
          <a:xfrm>
            <a:off x="5648325" y="5834063"/>
            <a:ext cx="2819400" cy="328612"/>
          </a:xfrm>
          <a:prstGeom prst="rect">
            <a:avLst/>
          </a:prstGeom>
          <a:solidFill>
            <a:srgbClr val="CCCCFF"/>
          </a:solidFill>
          <a:ln w="9525">
            <a:noFill/>
            <a:round/>
            <a:headEnd/>
            <a:tailEnd/>
          </a:ln>
        </p:spPr>
        <p:txBody>
          <a:bodyPr lIns="81606" tIns="40803" rIns="81606" bIns="40803">
            <a:spAutoFit/>
          </a:bodyPr>
          <a:lstStyle/>
          <a:p>
            <a:pPr algn="ctr" defTabSz="407988">
              <a:tabLst>
                <a:tab pos="657225" algn="l"/>
                <a:tab pos="1312863" algn="l"/>
              </a:tabLst>
            </a:pPr>
            <a:r>
              <a:rPr lang="en-GB" sz="1600" b="1">
                <a:latin typeface="Verdana" pitchFamily="34" charset="0"/>
              </a:rPr>
              <a:t>Forward Shashlyk EMC</a:t>
            </a:r>
          </a:p>
        </p:txBody>
      </p:sp>
      <p:sp>
        <p:nvSpPr>
          <p:cNvPr id="23563" name="ZoneTexte 10"/>
          <p:cNvSpPr txBox="1">
            <a:spLocks noChangeArrowheads="1"/>
          </p:cNvSpPr>
          <p:nvPr/>
        </p:nvSpPr>
        <p:spPr bwMode="auto">
          <a:xfrm>
            <a:off x="571472" y="5786454"/>
            <a:ext cx="31019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2000" dirty="0"/>
              <a:t>10 000 </a:t>
            </a:r>
            <a:r>
              <a:rPr lang="fr-FR" sz="2000" dirty="0" err="1"/>
              <a:t>crystals</a:t>
            </a:r>
            <a:endParaRPr lang="fr-FR" sz="2000" dirty="0"/>
          </a:p>
        </p:txBody>
      </p:sp>
      <p:sp>
        <p:nvSpPr>
          <p:cNvPr id="11" name="Espace réservé de la date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PHIPSI, 16-X-2009</a:t>
            </a:r>
            <a:endParaRPr lang="fr-FR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8B0E6F-3BC2-45A2-A02A-FBA0A869DA4A}" type="slidenum">
              <a:rPr lang="fr-FR" smtClean="0"/>
              <a:pPr>
                <a:defRPr/>
              </a:pPr>
              <a:t>36</a:t>
            </a:fld>
            <a:endParaRPr lang="fr-FR"/>
          </a:p>
        </p:txBody>
      </p:sp>
      <p:sp>
        <p:nvSpPr>
          <p:cNvPr id="13" name="Espace réservé du pied de page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581025" y="87313"/>
            <a:ext cx="8228013" cy="557212"/>
          </a:xfrm>
        </p:spPr>
        <p:txBody>
          <a:bodyPr/>
          <a:lstStyle/>
          <a:p>
            <a:pPr>
              <a:lnSpc>
                <a:spcPct val="81000"/>
              </a:lnSpc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GB" sz="27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Particle Identification with PANDA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013450" y="3460750"/>
            <a:ext cx="2938463" cy="2519363"/>
            <a:chOff x="4176" y="2403"/>
            <a:chExt cx="2041" cy="1749"/>
          </a:xfrm>
        </p:grpSpPr>
        <p:pic>
          <p:nvPicPr>
            <p:cNvPr id="3175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76" y="2677"/>
              <a:ext cx="2042" cy="147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4340" name="Text Box 4"/>
            <p:cNvSpPr txBox="1">
              <a:spLocks noChangeArrowheads="1"/>
            </p:cNvSpPr>
            <p:nvPr/>
          </p:nvSpPr>
          <p:spPr bwMode="auto">
            <a:xfrm>
              <a:off x="4974" y="2403"/>
              <a:ext cx="700" cy="30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>
                <a:lnSpc>
                  <a:spcPct val="81000"/>
                </a:lnSpc>
                <a:tabLst>
                  <a:tab pos="0" algn="l"/>
                  <a:tab pos="414726" algn="l"/>
                  <a:tab pos="829452" algn="l"/>
                  <a:tab pos="1244178" algn="l"/>
                  <a:tab pos="1658904" algn="l"/>
                  <a:tab pos="2073631" algn="l"/>
                  <a:tab pos="2488357" algn="l"/>
                  <a:tab pos="2903083" algn="l"/>
                  <a:tab pos="3317809" algn="l"/>
                  <a:tab pos="3732535" algn="l"/>
                  <a:tab pos="4147261" algn="l"/>
                  <a:tab pos="4561987" algn="l"/>
                  <a:tab pos="4976713" algn="l"/>
                  <a:tab pos="5391440" algn="l"/>
                  <a:tab pos="5806166" algn="l"/>
                  <a:tab pos="6220892" algn="l"/>
                  <a:tab pos="6635618" algn="l"/>
                  <a:tab pos="7050344" algn="l"/>
                  <a:tab pos="7465070" algn="l"/>
                  <a:tab pos="7879796" algn="l"/>
                  <a:tab pos="8294522" algn="l"/>
                </a:tabLst>
                <a:defRPr/>
              </a:pPr>
              <a:r>
                <a:rPr lang="en-GB" sz="23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DejaVu LGC Sans" charset="0"/>
                  <a:cs typeface="DejaVu LGC Sans" charset="0"/>
                </a:rPr>
                <a:t>DIRC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428992" y="3786190"/>
            <a:ext cx="2928958" cy="2297111"/>
            <a:chOff x="2228" y="2349"/>
            <a:chExt cx="1947" cy="1826"/>
          </a:xfrm>
        </p:grpSpPr>
        <p:pic>
          <p:nvPicPr>
            <p:cNvPr id="31756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228" y="2484"/>
              <a:ext cx="1948" cy="169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4343" name="Text Box 7"/>
            <p:cNvSpPr txBox="1">
              <a:spLocks noChangeArrowheads="1"/>
            </p:cNvSpPr>
            <p:nvPr/>
          </p:nvSpPr>
          <p:spPr bwMode="auto">
            <a:xfrm>
              <a:off x="2862" y="2349"/>
              <a:ext cx="669" cy="33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>
                <a:lnSpc>
                  <a:spcPct val="81000"/>
                </a:lnSpc>
                <a:tabLst>
                  <a:tab pos="0" algn="l"/>
                  <a:tab pos="414726" algn="l"/>
                  <a:tab pos="829452" algn="l"/>
                  <a:tab pos="1244178" algn="l"/>
                  <a:tab pos="1658904" algn="l"/>
                  <a:tab pos="2073631" algn="l"/>
                  <a:tab pos="2488357" algn="l"/>
                  <a:tab pos="2903083" algn="l"/>
                  <a:tab pos="3317809" algn="l"/>
                  <a:tab pos="3732535" algn="l"/>
                  <a:tab pos="4147261" algn="l"/>
                  <a:tab pos="4561987" algn="l"/>
                  <a:tab pos="4976713" algn="l"/>
                  <a:tab pos="5391440" algn="l"/>
                  <a:tab pos="5806166" algn="l"/>
                  <a:tab pos="6220892" algn="l"/>
                  <a:tab pos="6635618" algn="l"/>
                  <a:tab pos="7050344" algn="l"/>
                  <a:tab pos="7465070" algn="l"/>
                  <a:tab pos="7879796" algn="l"/>
                  <a:tab pos="8294522" algn="l"/>
                </a:tabLst>
                <a:defRPr/>
              </a:pPr>
              <a:r>
                <a:rPr lang="en-GB" sz="23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DejaVu LGC Sans" charset="0"/>
                  <a:cs typeface="DejaVu LGC Sans" charset="0"/>
                </a:rPr>
                <a:t>MVD</a:t>
              </a:r>
            </a:p>
          </p:txBody>
        </p:sp>
      </p:grpSp>
      <p:sp>
        <p:nvSpPr>
          <p:cNvPr id="31749" name="Rectangle 8"/>
          <p:cNvSpPr>
            <a:spLocks noChangeArrowheads="1"/>
          </p:cNvSpPr>
          <p:nvPr/>
        </p:nvSpPr>
        <p:spPr bwMode="auto">
          <a:xfrm>
            <a:off x="1285852" y="1071546"/>
            <a:ext cx="4619625" cy="2394478"/>
          </a:xfrm>
          <a:prstGeom prst="rect">
            <a:avLst/>
          </a:prstGeom>
          <a:noFill/>
          <a:ln w="36720">
            <a:solidFill>
              <a:srgbClr val="0000FF"/>
            </a:solidFill>
            <a:round/>
            <a:headEnd/>
            <a:tailEnd/>
          </a:ln>
        </p:spPr>
        <p:txBody>
          <a:bodyPr wrap="square" lIns="98293" tIns="59107" rIns="98293" bIns="59107">
            <a:spAutoFit/>
          </a:bodyPr>
          <a:lstStyle/>
          <a:p>
            <a:pPr>
              <a:lnSpc>
                <a:spcPct val="96000"/>
              </a:lnSpc>
              <a:buSzPct val="100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GB" b="1" dirty="0">
                <a:solidFill>
                  <a:srgbClr val="000000"/>
                </a:solidFill>
                <a:latin typeface="Verdana" pitchFamily="34" charset="0"/>
                <a:ea typeface="DejaVu LGC Sans"/>
                <a:cs typeface="DejaVu LGC Sans"/>
              </a:rPr>
              <a:t>PANDA PID Requirements:</a:t>
            </a:r>
          </a:p>
          <a:p>
            <a:pPr>
              <a:lnSpc>
                <a:spcPct val="96000"/>
              </a:lnSpc>
              <a:buSzPct val="100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endParaRPr lang="en-GB" sz="1500" b="1" dirty="0">
              <a:solidFill>
                <a:srgbClr val="000000"/>
              </a:solidFill>
              <a:latin typeface="Verdana" pitchFamily="34" charset="0"/>
              <a:ea typeface="DejaVu LGC Sans"/>
              <a:cs typeface="DejaVu LGC Sans"/>
            </a:endParaRPr>
          </a:p>
          <a:p>
            <a:pPr>
              <a:lnSpc>
                <a:spcPct val="96000"/>
              </a:lnSpc>
              <a:buFont typeface="Wingdings" pitchFamily="2" charset="2"/>
              <a:buChar char="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GB" sz="1500" dirty="0">
                <a:solidFill>
                  <a:srgbClr val="000000"/>
                </a:solidFill>
                <a:latin typeface="Verdana" pitchFamily="34" charset="0"/>
                <a:ea typeface="DejaVu LGC Sans"/>
                <a:cs typeface="DejaVu LGC Sans"/>
              </a:rPr>
              <a:t> particle identification essential for PANDA</a:t>
            </a:r>
          </a:p>
          <a:p>
            <a:pPr>
              <a:lnSpc>
                <a:spcPct val="96000"/>
              </a:lnSpc>
              <a:buFont typeface="Wingdings" pitchFamily="2" charset="2"/>
              <a:buChar char="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GB" sz="1500" dirty="0">
                <a:solidFill>
                  <a:srgbClr val="000000"/>
                </a:solidFill>
                <a:latin typeface="Verdana" pitchFamily="34" charset="0"/>
                <a:ea typeface="DejaVu LGC Sans"/>
                <a:cs typeface="DejaVu LGC Sans"/>
              </a:rPr>
              <a:t> momentum range 200 </a:t>
            </a:r>
            <a:r>
              <a:rPr lang="en-GB" sz="1500" dirty="0" err="1">
                <a:solidFill>
                  <a:srgbClr val="000000"/>
                </a:solidFill>
                <a:latin typeface="Verdana" pitchFamily="34" charset="0"/>
                <a:ea typeface="DejaVu LGC Sans"/>
                <a:cs typeface="DejaVu LGC Sans"/>
              </a:rPr>
              <a:t>MeV</a:t>
            </a:r>
            <a:r>
              <a:rPr lang="en-GB" sz="1500" dirty="0">
                <a:solidFill>
                  <a:srgbClr val="000000"/>
                </a:solidFill>
                <a:latin typeface="Verdana" pitchFamily="34" charset="0"/>
                <a:ea typeface="DejaVu LGC Sans"/>
                <a:cs typeface="DejaVu LGC Sans"/>
              </a:rPr>
              <a:t>/c – 10 </a:t>
            </a:r>
            <a:r>
              <a:rPr lang="en-GB" sz="1500" dirty="0" err="1">
                <a:solidFill>
                  <a:srgbClr val="000000"/>
                </a:solidFill>
                <a:latin typeface="Verdana" pitchFamily="34" charset="0"/>
                <a:ea typeface="DejaVu LGC Sans"/>
                <a:cs typeface="DejaVu LGC Sans"/>
              </a:rPr>
              <a:t>GeV</a:t>
            </a:r>
            <a:r>
              <a:rPr lang="en-GB" sz="1500" dirty="0">
                <a:solidFill>
                  <a:srgbClr val="000000"/>
                </a:solidFill>
                <a:latin typeface="Verdana" pitchFamily="34" charset="0"/>
                <a:ea typeface="DejaVu LGC Sans"/>
                <a:cs typeface="DejaVu LGC Sans"/>
              </a:rPr>
              <a:t>/c</a:t>
            </a:r>
          </a:p>
          <a:p>
            <a:pPr>
              <a:lnSpc>
                <a:spcPct val="96000"/>
              </a:lnSpc>
              <a:buFont typeface="Wingdings" pitchFamily="2" charset="2"/>
              <a:buChar char="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GB" sz="1500" dirty="0">
                <a:solidFill>
                  <a:srgbClr val="000000"/>
                </a:solidFill>
                <a:latin typeface="Verdana" pitchFamily="34" charset="0"/>
                <a:ea typeface="DejaVu LGC Sans"/>
                <a:cs typeface="DejaVu LGC Sans"/>
              </a:rPr>
              <a:t> Extreme high rates 2·10</a:t>
            </a:r>
            <a:r>
              <a:rPr lang="en-GB" sz="1500" baseline="30000" dirty="0">
                <a:solidFill>
                  <a:srgbClr val="000000"/>
                </a:solidFill>
                <a:latin typeface="Verdana" pitchFamily="34" charset="0"/>
                <a:ea typeface="DejaVu LGC Sans"/>
                <a:cs typeface="DejaVu LGC Sans"/>
              </a:rPr>
              <a:t>7</a:t>
            </a:r>
            <a:r>
              <a:rPr lang="en-GB" sz="1500" dirty="0">
                <a:solidFill>
                  <a:srgbClr val="000000"/>
                </a:solidFill>
                <a:latin typeface="Verdana" pitchFamily="34" charset="0"/>
                <a:ea typeface="DejaVu LGC Sans"/>
                <a:cs typeface="DejaVu LGC Sans"/>
              </a:rPr>
              <a:t> Hz</a:t>
            </a:r>
          </a:p>
          <a:p>
            <a:pPr>
              <a:lnSpc>
                <a:spcPct val="96000"/>
              </a:lnSpc>
              <a:buFont typeface="Wingdings" pitchFamily="2" charset="2"/>
              <a:buChar char="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GB" sz="1500" dirty="0">
                <a:solidFill>
                  <a:srgbClr val="000000"/>
                </a:solidFill>
                <a:latin typeface="Verdana" pitchFamily="34" charset="0"/>
                <a:ea typeface="DejaVu LGC Sans"/>
                <a:cs typeface="DejaVu LGC Sans"/>
              </a:rPr>
              <a:t> </a:t>
            </a:r>
            <a:r>
              <a:rPr lang="en-GB" sz="1500" b="1" dirty="0">
                <a:solidFill>
                  <a:srgbClr val="000000"/>
                </a:solidFill>
                <a:latin typeface="Verdana" pitchFamily="34" charset="0"/>
                <a:ea typeface="DejaVu LGC Sans"/>
                <a:cs typeface="DejaVu LGC Sans"/>
              </a:rPr>
              <a:t>good particle separation (</a:t>
            </a:r>
            <a:r>
              <a:rPr lang="en-GB" sz="1500" dirty="0">
                <a:solidFill>
                  <a:srgbClr val="000000"/>
                </a:solidFill>
                <a:latin typeface="Verdana" pitchFamily="34" charset="0"/>
                <a:ea typeface="DejaVu LGC Sans"/>
                <a:cs typeface="DejaVu LGC Sans"/>
              </a:rPr>
              <a:t>K</a:t>
            </a:r>
            <a:r>
              <a:rPr lang="en-GB" sz="1500" b="1" dirty="0">
                <a:solidFill>
                  <a:srgbClr val="000000"/>
                </a:solidFill>
                <a:latin typeface="Verdana" pitchFamily="34" charset="0"/>
                <a:ea typeface="DejaVu LGC Sans"/>
                <a:cs typeface="DejaVu LGC Sans"/>
              </a:rPr>
              <a:t>-</a:t>
            </a:r>
            <a:r>
              <a:rPr lang="en-GB" sz="1500" b="1" dirty="0">
                <a:solidFill>
                  <a:srgbClr val="000000"/>
                </a:solidFill>
                <a:latin typeface="Symbol" pitchFamily="18" charset="2"/>
                <a:ea typeface="DejaVu LGC Sans"/>
                <a:cs typeface="DejaVu LGC Sans"/>
              </a:rPr>
              <a:t></a:t>
            </a:r>
            <a:r>
              <a:rPr lang="en-GB" sz="1500" b="1" dirty="0">
                <a:solidFill>
                  <a:srgbClr val="000000"/>
                </a:solidFill>
                <a:ea typeface="DejaVu LGC Sans"/>
                <a:cs typeface="DejaVu LGC Sans"/>
              </a:rPr>
              <a:t>e</a:t>
            </a:r>
            <a:r>
              <a:rPr lang="en-GB" sz="1500" b="1" dirty="0">
                <a:solidFill>
                  <a:srgbClr val="000000"/>
                </a:solidFill>
                <a:latin typeface="Symbol" pitchFamily="18" charset="2"/>
                <a:ea typeface="DejaVu LGC Sans"/>
                <a:cs typeface="DejaVu LGC Sans"/>
              </a:rPr>
              <a:t></a:t>
            </a:r>
            <a:r>
              <a:rPr lang="en-GB" sz="1500" b="1" dirty="0">
                <a:solidFill>
                  <a:srgbClr val="000000"/>
                </a:solidFill>
                <a:latin typeface="Verdana" pitchFamily="34" charset="0"/>
                <a:ea typeface="DejaVu LGC Sans"/>
                <a:cs typeface="DejaVu LGC Sans"/>
              </a:rPr>
              <a:t>) </a:t>
            </a:r>
          </a:p>
          <a:p>
            <a:pPr lvl="1">
              <a:lnSpc>
                <a:spcPct val="96000"/>
              </a:lnSpc>
              <a:buFont typeface="Wingdings" pitchFamily="2" charset="2"/>
              <a:buChar char="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GB" sz="1500" dirty="0">
                <a:solidFill>
                  <a:srgbClr val="000000"/>
                </a:solidFill>
                <a:latin typeface="Verdana" pitchFamily="34" charset="0"/>
                <a:ea typeface="DejaVu LGC Sans"/>
                <a:cs typeface="DejaVu LGC Sans"/>
              </a:rPr>
              <a:t>different detectors needed  for PID </a:t>
            </a:r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6000760" y="682624"/>
            <a:ext cx="2741603" cy="2746375"/>
            <a:chOff x="3744" y="474"/>
            <a:chExt cx="2327" cy="1730"/>
          </a:xfrm>
        </p:grpSpPr>
        <p:pic>
          <p:nvPicPr>
            <p:cNvPr id="31754" name="Picture 1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44" y="621"/>
              <a:ext cx="2328" cy="158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4347" name="Text Box 11"/>
            <p:cNvSpPr txBox="1">
              <a:spLocks noChangeArrowheads="1"/>
            </p:cNvSpPr>
            <p:nvPr/>
          </p:nvSpPr>
          <p:spPr bwMode="auto">
            <a:xfrm>
              <a:off x="4636" y="474"/>
              <a:ext cx="489" cy="28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>
                <a:lnSpc>
                  <a:spcPct val="81000"/>
                </a:lnSpc>
                <a:tabLst>
                  <a:tab pos="0" algn="l"/>
                  <a:tab pos="414726" algn="l"/>
                  <a:tab pos="829452" algn="l"/>
                  <a:tab pos="1244178" algn="l"/>
                  <a:tab pos="1658904" algn="l"/>
                  <a:tab pos="2073631" algn="l"/>
                  <a:tab pos="2488357" algn="l"/>
                  <a:tab pos="2903083" algn="l"/>
                  <a:tab pos="3317809" algn="l"/>
                  <a:tab pos="3732535" algn="l"/>
                  <a:tab pos="4147261" algn="l"/>
                  <a:tab pos="4561987" algn="l"/>
                  <a:tab pos="4976713" algn="l"/>
                  <a:tab pos="5391440" algn="l"/>
                  <a:tab pos="5806166" algn="l"/>
                  <a:tab pos="6220892" algn="l"/>
                  <a:tab pos="6635618" algn="l"/>
                  <a:tab pos="7050344" algn="l"/>
                  <a:tab pos="7465070" algn="l"/>
                  <a:tab pos="7879796" algn="l"/>
                  <a:tab pos="8294522" algn="l"/>
                </a:tabLst>
                <a:defRPr/>
              </a:pPr>
              <a:r>
                <a:rPr lang="en-GB" sz="23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DejaVu LGC Sans" charset="0"/>
                  <a:cs typeface="DejaVu LGC Sans" charset="0"/>
                </a:rPr>
                <a:t>EMC</a:t>
              </a:r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0" y="3857628"/>
            <a:ext cx="3428992" cy="2498724"/>
            <a:chOff x="23" y="2379"/>
            <a:chExt cx="2159" cy="1836"/>
          </a:xfrm>
        </p:grpSpPr>
        <p:sp>
          <p:nvSpPr>
            <p:cNvPr id="14349" name="Text Box 13"/>
            <p:cNvSpPr txBox="1">
              <a:spLocks noChangeArrowheads="1"/>
            </p:cNvSpPr>
            <p:nvPr/>
          </p:nvSpPr>
          <p:spPr bwMode="auto">
            <a:xfrm>
              <a:off x="826" y="2379"/>
              <a:ext cx="492" cy="28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5000" rIns="90000" bIns="45000"/>
            <a:lstStyle/>
            <a:p>
              <a:pPr>
                <a:lnSpc>
                  <a:spcPct val="81000"/>
                </a:lnSpc>
                <a:tabLst>
                  <a:tab pos="0" algn="l"/>
                  <a:tab pos="414726" algn="l"/>
                  <a:tab pos="829452" algn="l"/>
                  <a:tab pos="1244178" algn="l"/>
                  <a:tab pos="1658904" algn="l"/>
                  <a:tab pos="2073631" algn="l"/>
                  <a:tab pos="2488357" algn="l"/>
                  <a:tab pos="2903083" algn="l"/>
                  <a:tab pos="3317809" algn="l"/>
                  <a:tab pos="3732535" algn="l"/>
                  <a:tab pos="4147261" algn="l"/>
                  <a:tab pos="4561987" algn="l"/>
                  <a:tab pos="4976713" algn="l"/>
                  <a:tab pos="5391440" algn="l"/>
                  <a:tab pos="5806166" algn="l"/>
                  <a:tab pos="6220892" algn="l"/>
                  <a:tab pos="6635618" algn="l"/>
                  <a:tab pos="7050344" algn="l"/>
                  <a:tab pos="7465070" algn="l"/>
                  <a:tab pos="7879796" algn="l"/>
                  <a:tab pos="8294522" algn="l"/>
                </a:tabLst>
                <a:defRPr/>
              </a:pPr>
              <a:r>
                <a:rPr lang="en-GB" sz="23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  <a:ea typeface="DejaVu LGC Sans" charset="0"/>
                  <a:cs typeface="DejaVu LGC Sans" charset="0"/>
                </a:rPr>
                <a:t>STT</a:t>
              </a:r>
            </a:p>
          </p:txBody>
        </p:sp>
        <p:pic>
          <p:nvPicPr>
            <p:cNvPr id="31753" name="Picture 1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3" y="2637"/>
              <a:ext cx="2160" cy="157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</p:grpSp>
      <p:sp>
        <p:nvSpPr>
          <p:cNvPr id="16" name="Espace réservé de la date 1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PHIPSI, 16-X-2009</a:t>
            </a:r>
            <a:endParaRPr lang="fr-FR"/>
          </a:p>
        </p:txBody>
      </p:sp>
      <p:sp>
        <p:nvSpPr>
          <p:cNvPr id="17" name="Espace réservé du numéro de diapositive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C66EE3-BE68-4D9C-9196-A2CBD7B93296}" type="slidenum">
              <a:rPr lang="fr-FR" smtClean="0"/>
              <a:pPr>
                <a:defRPr/>
              </a:pPr>
              <a:t>37</a:t>
            </a:fld>
            <a:endParaRPr lang="fr-FR"/>
          </a:p>
        </p:txBody>
      </p:sp>
      <p:sp>
        <p:nvSpPr>
          <p:cNvPr id="18" name="Espace réservé du pied de page 1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i="1" smtClean="0">
                <a:solidFill>
                  <a:srgbClr val="FF3300"/>
                </a:solidFill>
              </a:rPr>
              <a:t>Two photon exchange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190500"/>
            <a:r>
              <a:rPr lang="fr-FR" sz="2400" smtClean="0">
                <a:latin typeface="Comic Sans MS" pitchFamily="66" charset="0"/>
              </a:rPr>
              <a:t>The  calculation of the box amplitude requires the</a:t>
            </a:r>
          </a:p>
          <a:p>
            <a:pPr marL="0" indent="190500">
              <a:buFontTx/>
              <a:buNone/>
            </a:pPr>
            <a:r>
              <a:rPr lang="fr-FR" sz="2400" smtClean="0">
                <a:latin typeface="Comic Sans MS" pitchFamily="66" charset="0"/>
              </a:rPr>
              <a:t>description of </a:t>
            </a:r>
            <a:r>
              <a:rPr lang="fr-FR" sz="2400" smtClean="0">
                <a:solidFill>
                  <a:schemeClr val="accent2"/>
                </a:solidFill>
                <a:latin typeface="Comic Sans MS" pitchFamily="66" charset="0"/>
              </a:rPr>
              <a:t>intermediate nucleon excitation</a:t>
            </a:r>
            <a:r>
              <a:rPr lang="fr-FR" sz="2400" smtClean="0">
                <a:latin typeface="Comic Sans MS" pitchFamily="66" charset="0"/>
              </a:rPr>
              <a:t> and</a:t>
            </a:r>
          </a:p>
          <a:p>
            <a:pPr marL="0" indent="190500">
              <a:buFontTx/>
              <a:buNone/>
            </a:pPr>
            <a:r>
              <a:rPr lang="fr-FR" sz="2400" smtClean="0">
                <a:latin typeface="Comic Sans MS" pitchFamily="66" charset="0"/>
              </a:rPr>
              <a:t> of their FFs at any Q</a:t>
            </a:r>
            <a:r>
              <a:rPr lang="fr-FR" sz="2400" baseline="30000" smtClean="0">
                <a:latin typeface="Comic Sans MS" pitchFamily="66" charset="0"/>
              </a:rPr>
              <a:t>2 </a:t>
            </a:r>
            <a:endParaRPr lang="fr-FR" sz="2400" smtClean="0">
              <a:latin typeface="Comic Sans MS" pitchFamily="66" charset="0"/>
            </a:endParaRPr>
          </a:p>
          <a:p>
            <a:pPr marL="0" indent="190500">
              <a:buFontTx/>
              <a:buNone/>
            </a:pPr>
            <a:endParaRPr lang="fr-FR" sz="2400" smtClean="0">
              <a:latin typeface="Comic Sans MS" pitchFamily="66" charset="0"/>
            </a:endParaRPr>
          </a:p>
          <a:p>
            <a:pPr marL="0" indent="190500"/>
            <a:r>
              <a:rPr lang="fr-FR" sz="2400" smtClean="0">
                <a:latin typeface="Comic Sans MS" pitchFamily="66" charset="0"/>
              </a:rPr>
              <a:t>Different calculations give </a:t>
            </a:r>
            <a:r>
              <a:rPr lang="fr-FR" sz="2400" smtClean="0">
                <a:solidFill>
                  <a:schemeClr val="accent2"/>
                </a:solidFill>
                <a:latin typeface="Comic Sans MS" pitchFamily="66" charset="0"/>
              </a:rPr>
              <a:t>quantitatively different </a:t>
            </a:r>
          </a:p>
          <a:p>
            <a:pPr marL="0" indent="190500">
              <a:buFontTx/>
              <a:buNone/>
            </a:pPr>
            <a:r>
              <a:rPr lang="fr-FR" sz="2400" smtClean="0">
                <a:solidFill>
                  <a:schemeClr val="accent2"/>
                </a:solidFill>
                <a:latin typeface="Comic Sans MS" pitchFamily="66" charset="0"/>
              </a:rPr>
              <a:t>results </a:t>
            </a:r>
          </a:p>
          <a:p>
            <a:pPr marL="0" indent="190500">
              <a:buFontTx/>
              <a:buNone/>
            </a:pPr>
            <a:endParaRPr lang="fr-FR" sz="2800" baseline="30000" smtClean="0">
              <a:solidFill>
                <a:schemeClr val="accent2"/>
              </a:solidFill>
              <a:latin typeface="Comic Sans MS" pitchFamily="66" charset="0"/>
            </a:endParaRPr>
          </a:p>
        </p:txBody>
      </p:sp>
      <p:pic>
        <p:nvPicPr>
          <p:cNvPr id="26631" name="Picture 4" descr="Fig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2276475"/>
            <a:ext cx="6408737" cy="301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2" name="Rectangle 5"/>
          <p:cNvSpPr>
            <a:spLocks noChangeArrowheads="1"/>
          </p:cNvSpPr>
          <p:nvPr/>
        </p:nvSpPr>
        <p:spPr bwMode="auto">
          <a:xfrm>
            <a:off x="179388" y="5084763"/>
            <a:ext cx="8713787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190500">
              <a:spcBef>
                <a:spcPct val="20000"/>
              </a:spcBef>
            </a:pPr>
            <a:r>
              <a:rPr lang="fr-FR" sz="2800" i="0">
                <a:solidFill>
                  <a:srgbClr val="FF3300"/>
                </a:solidFill>
                <a:latin typeface="Comic Sans MS" pitchFamily="66" charset="0"/>
              </a:rPr>
              <a:t>		</a:t>
            </a:r>
            <a:r>
              <a:rPr lang="fr-FR">
                <a:solidFill>
                  <a:srgbClr val="FF3300"/>
                </a:solidFill>
                <a:latin typeface="Comic Sans MS" pitchFamily="66" charset="0"/>
              </a:rPr>
              <a:t>Theory not enough constrained!</a:t>
            </a:r>
            <a:r>
              <a:rPr lang="fr-FR" baseline="30000">
                <a:solidFill>
                  <a:srgbClr val="FF3300"/>
                </a:solidFill>
                <a:latin typeface="Comic Sans MS" pitchFamily="66" charset="0"/>
              </a:rPr>
              <a:t> </a:t>
            </a:r>
          </a:p>
          <a:p>
            <a:pPr indent="190500">
              <a:spcBef>
                <a:spcPct val="20000"/>
              </a:spcBef>
            </a:pPr>
            <a:r>
              <a:rPr lang="fr-FR">
                <a:solidFill>
                  <a:srgbClr val="FF3300"/>
                </a:solidFill>
                <a:latin typeface="Comic Sans MS" pitchFamily="66" charset="0"/>
              </a:rPr>
              <a:t>                   Model independent statements</a:t>
            </a:r>
          </a:p>
          <a:p>
            <a:pPr indent="190500">
              <a:spcBef>
                <a:spcPct val="20000"/>
              </a:spcBef>
            </a:pPr>
            <a:endParaRPr lang="fr-FR" baseline="30000">
              <a:solidFill>
                <a:srgbClr val="FF3300"/>
              </a:solidFill>
              <a:latin typeface="Comic Sans MS" pitchFamily="66" charset="0"/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PHIPSI, 16-X-2009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8B0E6F-3BC2-45A2-A02A-FBA0A869DA4A}" type="slidenum">
              <a:rPr lang="fr-FR" smtClean="0"/>
              <a:pPr>
                <a:defRPr/>
              </a:pPr>
              <a:t>38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i="1" smtClean="0">
                <a:solidFill>
                  <a:schemeClr val="accent2"/>
                </a:solidFill>
                <a:latin typeface="Comic Sans MS" pitchFamily="66" charset="0"/>
              </a:rPr>
              <a:t>How to proceed?</a:t>
            </a:r>
          </a:p>
        </p:txBody>
      </p:sp>
      <p:sp>
        <p:nvSpPr>
          <p:cNvPr id="276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9150" y="954088"/>
            <a:ext cx="8324850" cy="5903912"/>
          </a:xfrm>
        </p:spPr>
        <p:txBody>
          <a:bodyPr/>
          <a:lstStyle/>
          <a:p>
            <a:pPr marL="0" indent="190500">
              <a:buFontTx/>
              <a:buNone/>
            </a:pPr>
            <a:r>
              <a:rPr lang="fr-FR" sz="2400" i="1" u="sng" smtClean="0">
                <a:solidFill>
                  <a:schemeClr val="accent2"/>
                </a:solidFill>
                <a:latin typeface="Comic Sans MS" pitchFamily="66" charset="0"/>
              </a:rPr>
              <a:t>Our Suggestion:</a:t>
            </a:r>
            <a:endParaRPr lang="fr-FR" sz="2800" u="sng" smtClean="0">
              <a:solidFill>
                <a:schemeClr val="accent2"/>
              </a:solidFill>
              <a:latin typeface="Comic Sans MS" pitchFamily="66" charset="0"/>
            </a:endParaRPr>
          </a:p>
          <a:p>
            <a:pPr marL="0" indent="190500"/>
            <a:endParaRPr lang="fr-FR" sz="2400" smtClean="0">
              <a:latin typeface="Comic Sans MS" pitchFamily="66" charset="0"/>
            </a:endParaRPr>
          </a:p>
          <a:p>
            <a:pPr marL="0" indent="190500"/>
            <a:r>
              <a:rPr lang="fr-FR" sz="2400" smtClean="0">
                <a:latin typeface="Comic Sans MS" pitchFamily="66" charset="0"/>
              </a:rPr>
              <a:t>Search for </a:t>
            </a:r>
            <a:r>
              <a:rPr lang="fr-FR" sz="2400" smtClean="0">
                <a:solidFill>
                  <a:srgbClr val="FF3300"/>
                </a:solidFill>
                <a:latin typeface="Comic Sans MS" pitchFamily="66" charset="0"/>
              </a:rPr>
              <a:t>model independent statements</a:t>
            </a:r>
          </a:p>
          <a:p>
            <a:pPr marL="0" indent="190500"/>
            <a:r>
              <a:rPr lang="fr-FR" sz="2400" smtClean="0">
                <a:latin typeface="Comic Sans MS" pitchFamily="66" charset="0"/>
              </a:rPr>
              <a:t>Exact calculation  in frame of </a:t>
            </a:r>
            <a:r>
              <a:rPr lang="fr-FR" sz="2400" smtClean="0">
                <a:solidFill>
                  <a:srgbClr val="FF3300"/>
                </a:solidFill>
                <a:latin typeface="Comic Sans MS" pitchFamily="66" charset="0"/>
              </a:rPr>
              <a:t>QED</a:t>
            </a:r>
            <a:r>
              <a:rPr lang="fr-FR" sz="2400" smtClean="0">
                <a:latin typeface="Comic Sans MS" pitchFamily="66" charset="0"/>
              </a:rPr>
              <a:t> (p</a:t>
            </a:r>
            <a:r>
              <a:rPr lang="en-US" sz="2400" smtClean="0">
                <a:latin typeface="Comic Sans MS" pitchFamily="66" charset="0"/>
              </a:rPr>
              <a:t>~</a:t>
            </a:r>
            <a:r>
              <a:rPr lang="fr-FR" sz="2400" smtClean="0">
                <a:latin typeface="Symbol" pitchFamily="18" charset="2"/>
              </a:rPr>
              <a:t>m</a:t>
            </a:r>
            <a:r>
              <a:rPr lang="fr-FR" sz="2400" smtClean="0">
                <a:latin typeface="Comic Sans MS" pitchFamily="66" charset="0"/>
              </a:rPr>
              <a:t>)</a:t>
            </a:r>
          </a:p>
          <a:p>
            <a:pPr marL="0" indent="190500"/>
            <a:r>
              <a:rPr lang="fr-FR" sz="2400" smtClean="0">
                <a:latin typeface="Comic Sans MS" pitchFamily="66" charset="0"/>
              </a:rPr>
              <a:t>Prove that </a:t>
            </a:r>
            <a:r>
              <a:rPr lang="fr-FR" sz="2400" smtClean="0">
                <a:solidFill>
                  <a:srgbClr val="FF3300"/>
                </a:solidFill>
                <a:latin typeface="Comic Sans MS" pitchFamily="66" charset="0"/>
              </a:rPr>
              <a:t>QED box is upper limit of QCD box</a:t>
            </a:r>
            <a:r>
              <a:rPr lang="fr-FR" sz="2400" smtClean="0">
                <a:latin typeface="Comic Sans MS" pitchFamily="66" charset="0"/>
              </a:rPr>
              <a:t> diagram</a:t>
            </a:r>
          </a:p>
          <a:p>
            <a:pPr marL="0" indent="190500"/>
            <a:endParaRPr lang="fr-FR" sz="2400" smtClean="0">
              <a:latin typeface="Comic Sans MS" pitchFamily="66" charset="0"/>
            </a:endParaRPr>
          </a:p>
          <a:p>
            <a:pPr marL="0" indent="190500">
              <a:buFontTx/>
              <a:buNone/>
            </a:pPr>
            <a:r>
              <a:rPr lang="fr-FR" sz="2400" u="sng" smtClean="0">
                <a:solidFill>
                  <a:schemeClr val="accent2"/>
                </a:solidFill>
                <a:latin typeface="Comic Sans MS" pitchFamily="66" charset="0"/>
              </a:rPr>
              <a:t>Our Conclusion</a:t>
            </a:r>
          </a:p>
          <a:p>
            <a:pPr marL="0" indent="190500">
              <a:buFontTx/>
              <a:buNone/>
            </a:pPr>
            <a:endParaRPr lang="fr-FR" sz="2400" u="sng" smtClean="0">
              <a:latin typeface="Comic Sans MS" pitchFamily="66" charset="0"/>
            </a:endParaRPr>
          </a:p>
          <a:p>
            <a:pPr marL="0" indent="190500"/>
            <a:r>
              <a:rPr lang="fr-FR" sz="2400" smtClean="0">
                <a:latin typeface="Comic Sans MS" pitchFamily="66" charset="0"/>
              </a:rPr>
              <a:t>Two photon contribution </a:t>
            </a:r>
            <a:r>
              <a:rPr lang="fr-FR" sz="2400" smtClean="0">
                <a:solidFill>
                  <a:srgbClr val="FF3300"/>
                </a:solidFill>
                <a:latin typeface="Comic Sans MS" pitchFamily="66" charset="0"/>
              </a:rPr>
              <a:t>is negligible</a:t>
            </a:r>
            <a:r>
              <a:rPr lang="fr-FR" sz="2400" smtClean="0">
                <a:latin typeface="Comic Sans MS" pitchFamily="66" charset="0"/>
              </a:rPr>
              <a:t> (real part)</a:t>
            </a:r>
          </a:p>
          <a:p>
            <a:pPr marL="0" indent="190500"/>
            <a:r>
              <a:rPr lang="fr-FR" sz="2400" smtClean="0">
                <a:latin typeface="Comic Sans MS" pitchFamily="66" charset="0"/>
              </a:rPr>
              <a:t>Radiative corrections are huge: take into account </a:t>
            </a:r>
            <a:r>
              <a:rPr lang="fr-FR" sz="2400" smtClean="0">
                <a:solidFill>
                  <a:srgbClr val="FF3300"/>
                </a:solidFill>
                <a:latin typeface="Comic Sans MS" pitchFamily="66" charset="0"/>
              </a:rPr>
              <a:t>higher order effects</a:t>
            </a:r>
            <a:r>
              <a:rPr lang="fr-FR" sz="2400" smtClean="0">
                <a:latin typeface="Comic Sans MS" pitchFamily="66" charset="0"/>
              </a:rPr>
              <a:t> (Structure Functions method)</a:t>
            </a:r>
          </a:p>
        </p:txBody>
      </p:sp>
      <p:sp>
        <p:nvSpPr>
          <p:cNvPr id="27655" name="Rectangle 4"/>
          <p:cNvSpPr>
            <a:spLocks noChangeArrowheads="1"/>
          </p:cNvSpPr>
          <p:nvPr/>
        </p:nvSpPr>
        <p:spPr bwMode="auto">
          <a:xfrm>
            <a:off x="2916238" y="5876925"/>
            <a:ext cx="5778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>
                <a:solidFill>
                  <a:srgbClr val="FF3300"/>
                </a:solidFill>
              </a:rPr>
              <a:t>E.A. Kuraev, Yu. Bystritsky, V. Bytev, E. T.-G. ,  (2006-2008)</a:t>
            </a:r>
            <a:endParaRPr lang="fr-FR" sz="1800">
              <a:solidFill>
                <a:srgbClr val="FF3300"/>
              </a:solidFill>
            </a:endParaRP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PHIPSI, 16-X-2009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8B0E6F-3BC2-45A2-A02A-FBA0A869DA4A}" type="slidenum">
              <a:rPr lang="fr-FR" smtClean="0"/>
              <a:pPr>
                <a:defRPr/>
              </a:pPr>
              <a:t>39</a:t>
            </a:fld>
            <a:endParaRPr lang="fr-FR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611" name="Line 3"/>
          <p:cNvSpPr>
            <a:spLocks noChangeShapeType="1"/>
          </p:cNvSpPr>
          <p:nvPr/>
        </p:nvSpPr>
        <p:spPr bwMode="auto">
          <a:xfrm>
            <a:off x="0" y="64008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68612" name="Line 4"/>
          <p:cNvSpPr>
            <a:spLocks noChangeShapeType="1"/>
          </p:cNvSpPr>
          <p:nvPr/>
        </p:nvSpPr>
        <p:spPr bwMode="auto">
          <a:xfrm>
            <a:off x="0" y="6477000"/>
            <a:ext cx="8001000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pic>
        <p:nvPicPr>
          <p:cNvPr id="68613" name="Picture 5" descr="GSI_Logo_rg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1488" y="6267450"/>
            <a:ext cx="900112" cy="285750"/>
          </a:xfrm>
          <a:prstGeom prst="rect">
            <a:avLst/>
          </a:prstGeom>
          <a:noFill/>
        </p:spPr>
      </p:pic>
      <p:pic>
        <p:nvPicPr>
          <p:cNvPr id="68614" name="Picture 6" descr="PandaLogo2_we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352425"/>
            <a:ext cx="1709738" cy="409575"/>
          </a:xfrm>
          <a:prstGeom prst="rect">
            <a:avLst/>
          </a:prstGeom>
          <a:noFill/>
        </p:spPr>
      </p:pic>
      <p:pic>
        <p:nvPicPr>
          <p:cNvPr id="6861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5535" y="1214422"/>
            <a:ext cx="9169535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1371600" y="1925638"/>
            <a:ext cx="6400800" cy="3846512"/>
          </a:xfrm>
          <a:prstGeom prst="rect">
            <a:avLst/>
          </a:prstGeom>
          <a:solidFill>
            <a:srgbClr val="FFFFFF">
              <a:alpha val="60001"/>
            </a:srgbClr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400" b="1" dirty="0">
                <a:latin typeface="Verdana" pitchFamily="34" charset="0"/>
              </a:rPr>
              <a:t>  FAIR:  Experiments </a:t>
            </a:r>
            <a:r>
              <a:rPr lang="de-DE" sz="2400" b="1" dirty="0" err="1">
                <a:latin typeface="Verdana" pitchFamily="34" charset="0"/>
              </a:rPr>
              <a:t>and</a:t>
            </a:r>
            <a:r>
              <a:rPr lang="de-DE" sz="2400" b="1" dirty="0">
                <a:latin typeface="Verdana" pitchFamily="34" charset="0"/>
              </a:rPr>
              <a:t> </a:t>
            </a:r>
            <a:r>
              <a:rPr lang="de-DE" sz="2400" b="1" dirty="0" err="1">
                <a:latin typeface="Verdana" pitchFamily="34" charset="0"/>
              </a:rPr>
              <a:t>Facilities</a:t>
            </a:r>
            <a:r>
              <a:rPr lang="de-DE" sz="2400" b="1" dirty="0">
                <a:latin typeface="Verdana" pitchFamily="34" charset="0"/>
              </a:rPr>
              <a:t>:</a:t>
            </a:r>
          </a:p>
          <a:p>
            <a:endParaRPr lang="de-DE" sz="2400" b="1" dirty="0">
              <a:latin typeface="Verdana" pitchFamily="34" charset="0"/>
            </a:endParaRPr>
          </a:p>
          <a:p>
            <a:endParaRPr lang="de-DE" sz="1800" b="1" dirty="0">
              <a:latin typeface="Verdana" pitchFamily="34" charset="0"/>
            </a:endParaRPr>
          </a:p>
          <a:p>
            <a:pPr>
              <a:buFontTx/>
              <a:buChar char="•"/>
            </a:pPr>
            <a:r>
              <a:rPr lang="de-DE" sz="1800" b="1" dirty="0">
                <a:latin typeface="Verdana" pitchFamily="34" charset="0"/>
              </a:rPr>
              <a:t> NUSTAR:  </a:t>
            </a:r>
            <a:r>
              <a:rPr lang="de-DE" sz="1600" dirty="0" err="1">
                <a:latin typeface="Verdana" pitchFamily="34" charset="0"/>
              </a:rPr>
              <a:t>Nuclear</a:t>
            </a:r>
            <a:r>
              <a:rPr lang="de-DE" sz="1600" dirty="0">
                <a:latin typeface="Verdana" pitchFamily="34" charset="0"/>
              </a:rPr>
              <a:t> </a:t>
            </a:r>
            <a:r>
              <a:rPr lang="de-DE" sz="1600" dirty="0" err="1">
                <a:latin typeface="Verdana" pitchFamily="34" charset="0"/>
              </a:rPr>
              <a:t>STructure</a:t>
            </a:r>
            <a:r>
              <a:rPr lang="de-DE" sz="1600" dirty="0">
                <a:latin typeface="Verdana" pitchFamily="34" charset="0"/>
              </a:rPr>
              <a:t> </a:t>
            </a:r>
            <a:r>
              <a:rPr lang="de-DE" sz="1600" dirty="0" err="1">
                <a:latin typeface="Verdana" pitchFamily="34" charset="0"/>
              </a:rPr>
              <a:t>Astrophysics</a:t>
            </a:r>
            <a:r>
              <a:rPr lang="de-DE" sz="1600" dirty="0">
                <a:latin typeface="Verdana" pitchFamily="34" charset="0"/>
              </a:rPr>
              <a:t> </a:t>
            </a:r>
            <a:r>
              <a:rPr lang="de-DE" sz="1600" dirty="0" err="1">
                <a:latin typeface="Verdana" pitchFamily="34" charset="0"/>
              </a:rPr>
              <a:t>and</a:t>
            </a:r>
            <a:r>
              <a:rPr lang="de-DE" sz="1600" dirty="0">
                <a:latin typeface="Verdana" pitchFamily="34" charset="0"/>
              </a:rPr>
              <a:t> </a:t>
            </a:r>
            <a:r>
              <a:rPr lang="de-DE" sz="1600" dirty="0" err="1">
                <a:latin typeface="Verdana" pitchFamily="34" charset="0"/>
              </a:rPr>
              <a:t>Reactions</a:t>
            </a:r>
            <a:endParaRPr lang="de-DE" sz="1600" dirty="0">
              <a:latin typeface="Verdana" pitchFamily="34" charset="0"/>
            </a:endParaRPr>
          </a:p>
          <a:p>
            <a:r>
              <a:rPr lang="de-DE" sz="1600" dirty="0">
                <a:latin typeface="Verdana" pitchFamily="34" charset="0"/>
              </a:rPr>
              <a:t>                      Super – FRS , rare </a:t>
            </a:r>
            <a:r>
              <a:rPr lang="de-DE" sz="1600" dirty="0" smtClean="0">
                <a:latin typeface="Verdana" pitchFamily="34" charset="0"/>
              </a:rPr>
              <a:t>isotope </a:t>
            </a:r>
            <a:r>
              <a:rPr lang="de-DE" sz="1600" dirty="0" err="1">
                <a:latin typeface="Verdana" pitchFamily="34" charset="0"/>
              </a:rPr>
              <a:t>beams</a:t>
            </a:r>
            <a:endParaRPr lang="de-DE" sz="1600" dirty="0">
              <a:latin typeface="Verdana" pitchFamily="34" charset="0"/>
            </a:endParaRPr>
          </a:p>
          <a:p>
            <a:endParaRPr lang="de-DE" sz="1600" dirty="0">
              <a:latin typeface="Verdana" pitchFamily="34" charset="0"/>
            </a:endParaRPr>
          </a:p>
          <a:p>
            <a:pPr>
              <a:buFontTx/>
              <a:buChar char="•"/>
            </a:pPr>
            <a:r>
              <a:rPr lang="de-DE" sz="1800" dirty="0">
                <a:latin typeface="Verdana" pitchFamily="34" charset="0"/>
              </a:rPr>
              <a:t> </a:t>
            </a:r>
            <a:r>
              <a:rPr lang="de-DE" sz="1600" b="1" dirty="0">
                <a:latin typeface="Verdana" pitchFamily="34" charset="0"/>
              </a:rPr>
              <a:t>PANDA:</a:t>
            </a:r>
            <a:r>
              <a:rPr lang="de-DE" sz="1600" dirty="0">
                <a:latin typeface="Arial" pitchFamily="34" charset="0"/>
              </a:rPr>
              <a:t>   </a:t>
            </a:r>
            <a:r>
              <a:rPr lang="de-DE" sz="1600" dirty="0" err="1">
                <a:latin typeface="Verdana" pitchFamily="34" charset="0"/>
              </a:rPr>
              <a:t>antiProton</a:t>
            </a:r>
            <a:r>
              <a:rPr lang="de-DE" sz="1600" dirty="0">
                <a:latin typeface="Verdana" pitchFamily="34" charset="0"/>
              </a:rPr>
              <a:t> </a:t>
            </a:r>
            <a:r>
              <a:rPr lang="de-DE" sz="1600" dirty="0" err="1">
                <a:latin typeface="Verdana" pitchFamily="34" charset="0"/>
              </a:rPr>
              <a:t>ANihilations</a:t>
            </a:r>
            <a:r>
              <a:rPr lang="de-DE" sz="1600" dirty="0">
                <a:latin typeface="Verdana" pitchFamily="34" charset="0"/>
              </a:rPr>
              <a:t> </a:t>
            </a:r>
            <a:r>
              <a:rPr lang="de-DE" sz="1600" dirty="0" err="1">
                <a:latin typeface="Verdana" pitchFamily="34" charset="0"/>
              </a:rPr>
              <a:t>at</a:t>
            </a:r>
            <a:r>
              <a:rPr lang="de-DE" sz="1600" dirty="0">
                <a:latin typeface="Verdana" pitchFamily="34" charset="0"/>
              </a:rPr>
              <a:t> </a:t>
            </a:r>
            <a:r>
              <a:rPr lang="de-DE" sz="1600" dirty="0" err="1">
                <a:latin typeface="Verdana" pitchFamily="34" charset="0"/>
              </a:rPr>
              <a:t>DArmstadt</a:t>
            </a:r>
            <a:endParaRPr lang="de-DE" sz="1600" dirty="0">
              <a:latin typeface="Verdana" pitchFamily="34" charset="0"/>
            </a:endParaRPr>
          </a:p>
          <a:p>
            <a:r>
              <a:rPr lang="de-DE" sz="1600" dirty="0">
                <a:latin typeface="Verdana" pitchFamily="34" charset="0"/>
              </a:rPr>
              <a:t>                      </a:t>
            </a:r>
            <a:r>
              <a:rPr lang="de-DE" sz="1600" dirty="0" err="1">
                <a:latin typeface="Verdana" pitchFamily="34" charset="0"/>
              </a:rPr>
              <a:t>hadron</a:t>
            </a:r>
            <a:r>
              <a:rPr lang="de-DE" sz="1600" dirty="0">
                <a:latin typeface="Verdana" pitchFamily="34" charset="0"/>
              </a:rPr>
              <a:t> </a:t>
            </a:r>
            <a:r>
              <a:rPr lang="de-DE" sz="1600" dirty="0" err="1">
                <a:latin typeface="Verdana" pitchFamily="34" charset="0"/>
              </a:rPr>
              <a:t>spectroscopy</a:t>
            </a:r>
            <a:endParaRPr lang="de-DE" sz="1600" dirty="0">
              <a:latin typeface="Verdana" pitchFamily="34" charset="0"/>
            </a:endParaRPr>
          </a:p>
          <a:p>
            <a:endParaRPr lang="de-DE" sz="1600" dirty="0">
              <a:latin typeface="Verdana" pitchFamily="34" charset="0"/>
            </a:endParaRPr>
          </a:p>
          <a:p>
            <a:pPr>
              <a:buFontTx/>
              <a:buChar char="•"/>
            </a:pPr>
            <a:r>
              <a:rPr lang="de-DE" sz="1600" b="1" dirty="0">
                <a:latin typeface="Verdana" pitchFamily="34" charset="0"/>
              </a:rPr>
              <a:t> CBM: </a:t>
            </a:r>
            <a:r>
              <a:rPr lang="de-DE" sz="1600" dirty="0" err="1">
                <a:latin typeface="Verdana" pitchFamily="34" charset="0"/>
              </a:rPr>
              <a:t>Compressed</a:t>
            </a:r>
            <a:r>
              <a:rPr lang="de-DE" sz="1600" dirty="0">
                <a:latin typeface="Verdana" pitchFamily="34" charset="0"/>
              </a:rPr>
              <a:t> </a:t>
            </a:r>
            <a:r>
              <a:rPr lang="de-DE" sz="1600" dirty="0" err="1">
                <a:latin typeface="Verdana" pitchFamily="34" charset="0"/>
              </a:rPr>
              <a:t>Barionic</a:t>
            </a:r>
            <a:r>
              <a:rPr lang="de-DE" sz="1600" dirty="0">
                <a:latin typeface="Verdana" pitchFamily="34" charset="0"/>
              </a:rPr>
              <a:t> Matter</a:t>
            </a:r>
          </a:p>
          <a:p>
            <a:r>
              <a:rPr lang="de-DE" sz="1600" dirty="0">
                <a:latin typeface="Verdana" pitchFamily="34" charset="0"/>
              </a:rPr>
              <a:t>            States </a:t>
            </a:r>
            <a:r>
              <a:rPr lang="de-DE" sz="1600" dirty="0" err="1">
                <a:latin typeface="Verdana" pitchFamily="34" charset="0"/>
              </a:rPr>
              <a:t>and</a:t>
            </a:r>
            <a:r>
              <a:rPr lang="de-DE" sz="1600" dirty="0">
                <a:latin typeface="Verdana" pitchFamily="34" charset="0"/>
              </a:rPr>
              <a:t> </a:t>
            </a:r>
            <a:r>
              <a:rPr lang="de-DE" sz="1600" dirty="0" err="1">
                <a:latin typeface="Verdana" pitchFamily="34" charset="0"/>
              </a:rPr>
              <a:t>phases</a:t>
            </a:r>
            <a:r>
              <a:rPr lang="de-DE" sz="1600" dirty="0">
                <a:latin typeface="Verdana" pitchFamily="34" charset="0"/>
              </a:rPr>
              <a:t> </a:t>
            </a:r>
            <a:r>
              <a:rPr lang="de-DE" sz="1600" dirty="0" err="1">
                <a:latin typeface="Verdana" pitchFamily="34" charset="0"/>
              </a:rPr>
              <a:t>of</a:t>
            </a:r>
            <a:r>
              <a:rPr lang="de-DE" sz="1600" dirty="0">
                <a:latin typeface="Verdana" pitchFamily="34" charset="0"/>
              </a:rPr>
              <a:t> </a:t>
            </a:r>
            <a:r>
              <a:rPr lang="de-DE" sz="1600" dirty="0" err="1">
                <a:latin typeface="Verdana" pitchFamily="34" charset="0"/>
              </a:rPr>
              <a:t>strongly</a:t>
            </a:r>
            <a:r>
              <a:rPr lang="de-DE" sz="1600" dirty="0">
                <a:latin typeface="Verdana" pitchFamily="34" charset="0"/>
              </a:rPr>
              <a:t> </a:t>
            </a:r>
            <a:r>
              <a:rPr lang="de-DE" sz="1600" dirty="0" err="1">
                <a:latin typeface="Verdana" pitchFamily="34" charset="0"/>
              </a:rPr>
              <a:t>interacting</a:t>
            </a:r>
            <a:r>
              <a:rPr lang="de-DE" sz="1600" dirty="0">
                <a:latin typeface="Verdana" pitchFamily="34" charset="0"/>
              </a:rPr>
              <a:t> matter</a:t>
            </a:r>
          </a:p>
          <a:p>
            <a:pPr>
              <a:buFontTx/>
              <a:buChar char="•"/>
            </a:pPr>
            <a:endParaRPr lang="de-DE" sz="1600" b="1" dirty="0">
              <a:latin typeface="Verdana" pitchFamily="34" charset="0"/>
            </a:endParaRPr>
          </a:p>
          <a:p>
            <a:pPr>
              <a:buFontTx/>
              <a:buChar char="•"/>
            </a:pPr>
            <a:r>
              <a:rPr lang="de-DE" sz="1600" b="1" dirty="0">
                <a:latin typeface="Verdana" pitchFamily="34" charset="0"/>
              </a:rPr>
              <a:t> FLAIR: </a:t>
            </a:r>
            <a:r>
              <a:rPr lang="de-DE" sz="1600" dirty="0" err="1">
                <a:latin typeface="Verdana" pitchFamily="34" charset="0"/>
              </a:rPr>
              <a:t>Facility</a:t>
            </a:r>
            <a:r>
              <a:rPr lang="de-DE" sz="1600" dirty="0">
                <a:latin typeface="Verdana" pitchFamily="34" charset="0"/>
              </a:rPr>
              <a:t> </a:t>
            </a:r>
            <a:r>
              <a:rPr lang="de-DE" sz="1600" dirty="0" err="1">
                <a:latin typeface="Verdana" pitchFamily="34" charset="0"/>
              </a:rPr>
              <a:t>for</a:t>
            </a:r>
            <a:r>
              <a:rPr lang="de-DE" sz="1600" dirty="0">
                <a:latin typeface="Verdana" pitchFamily="34" charset="0"/>
              </a:rPr>
              <a:t> Low </a:t>
            </a:r>
            <a:r>
              <a:rPr lang="de-DE" sz="1600" dirty="0" err="1">
                <a:latin typeface="Verdana" pitchFamily="34" charset="0"/>
              </a:rPr>
              <a:t>energy</a:t>
            </a:r>
            <a:r>
              <a:rPr lang="de-DE" sz="1600" dirty="0">
                <a:latin typeface="Verdana" pitchFamily="34" charset="0"/>
              </a:rPr>
              <a:t> Antiproton Research</a:t>
            </a:r>
          </a:p>
          <a:p>
            <a:r>
              <a:rPr lang="de-DE" sz="1600" dirty="0">
                <a:latin typeface="Verdana" pitchFamily="34" charset="0"/>
              </a:rPr>
              <a:t>               Antihydrogen, CPT</a:t>
            </a:r>
          </a:p>
        </p:txBody>
      </p:sp>
      <p:sp>
        <p:nvSpPr>
          <p:cNvPr id="68617" name="Text Box 9"/>
          <p:cNvSpPr txBox="1">
            <a:spLocks noChangeArrowheads="1"/>
          </p:cNvSpPr>
          <p:nvPr/>
        </p:nvSpPr>
        <p:spPr bwMode="auto">
          <a:xfrm>
            <a:off x="365125" y="184150"/>
            <a:ext cx="9080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2400">
                <a:latin typeface="Verdana" pitchFamily="34" charset="0"/>
              </a:rPr>
              <a:t>FAIR</a:t>
            </a:r>
          </a:p>
        </p:txBody>
      </p:sp>
      <p:pic>
        <p:nvPicPr>
          <p:cNvPr id="13" name="Picture 21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6429388" y="3929066"/>
            <a:ext cx="2489200" cy="650875"/>
          </a:xfrm>
        </p:spPr>
      </p:pic>
      <p:sp>
        <p:nvSpPr>
          <p:cNvPr id="11" name="Espace réservé de la date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PHIPSI, 16-X-2009</a:t>
            </a:r>
            <a:endParaRPr lang="fr-FR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8B0E6F-3BC2-45A2-A02A-FBA0A869DA4A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476250"/>
          </a:xfrm>
        </p:spPr>
        <p:txBody>
          <a:bodyPr/>
          <a:lstStyle/>
          <a:p>
            <a:r>
              <a:rPr lang="en-GB" sz="3200" b="1" i="1" smtClean="0">
                <a:solidFill>
                  <a:srgbClr val="FF3300"/>
                </a:solidFill>
              </a:rPr>
              <a:t>Model independent statements</a:t>
            </a:r>
          </a:p>
        </p:txBody>
      </p:sp>
      <p:sp>
        <p:nvSpPr>
          <p:cNvPr id="28678" name="Text Box 3"/>
          <p:cNvSpPr txBox="1">
            <a:spLocks noChangeArrowheads="1"/>
          </p:cNvSpPr>
          <p:nvPr/>
        </p:nvSpPr>
        <p:spPr bwMode="auto">
          <a:xfrm>
            <a:off x="1258888" y="908050"/>
            <a:ext cx="5905500" cy="519113"/>
          </a:xfrm>
          <a:prstGeom prst="rect">
            <a:avLst/>
          </a:prstGeom>
          <a:solidFill>
            <a:srgbClr val="0000FF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/>
            <a:r>
              <a:rPr lang="fr-FR" sz="2800" b="1" i="0" u="sng">
                <a:solidFill>
                  <a:schemeClr val="bg1"/>
                </a:solidFill>
                <a:latin typeface="Comic Sans MS" pitchFamily="66" charset="0"/>
              </a:rPr>
              <a:t>In presence  of 2</a:t>
            </a:r>
            <a:r>
              <a:rPr lang="fr-FR" sz="2800" b="1" i="0" u="sng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fr-FR" sz="2800" b="1" i="0" u="sng">
                <a:solidFill>
                  <a:schemeClr val="bg1"/>
                </a:solidFill>
                <a:latin typeface="Comic Sans MS" pitchFamily="66" charset="0"/>
              </a:rPr>
              <a:t> exchange :</a:t>
            </a:r>
          </a:p>
        </p:txBody>
      </p:sp>
      <p:sp>
        <p:nvSpPr>
          <p:cNvPr id="28679" name="Text Box 4"/>
          <p:cNvSpPr txBox="1">
            <a:spLocks noChangeArrowheads="1"/>
          </p:cNvSpPr>
          <p:nvPr/>
        </p:nvSpPr>
        <p:spPr bwMode="auto">
          <a:xfrm>
            <a:off x="900113" y="1628775"/>
            <a:ext cx="8243887" cy="38735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457200" indent="-457200" eaLnBrk="1" hangingPunct="1">
              <a:buFontTx/>
              <a:buChar char="-"/>
            </a:pPr>
            <a:r>
              <a:rPr lang="fr-FR" sz="2800" i="0">
                <a:solidFill>
                  <a:schemeClr val="accent2"/>
                </a:solidFill>
                <a:latin typeface="Comic Sans MS" pitchFamily="66" charset="0"/>
              </a:rPr>
              <a:t>Non linearity</a:t>
            </a:r>
            <a:r>
              <a:rPr lang="fr-FR" sz="2800" i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fr-FR" sz="2800" i="0">
                <a:latin typeface="Comic Sans MS" pitchFamily="66" charset="0"/>
              </a:rPr>
              <a:t>in the Rosenbluth fit and</a:t>
            </a:r>
            <a:endParaRPr lang="fr-FR" sz="4000" i="0">
              <a:latin typeface="Arial" charset="0"/>
              <a:cs typeface="Arial" charset="0"/>
            </a:endParaRPr>
          </a:p>
          <a:p>
            <a:pPr marL="457200" indent="-457200" eaLnBrk="1" hangingPunct="1"/>
            <a:r>
              <a:rPr lang="fr-FR" sz="2800" i="0">
                <a:solidFill>
                  <a:srgbClr val="FF0000"/>
                </a:solidFill>
                <a:latin typeface="Comic Sans MS" pitchFamily="66" charset="0"/>
              </a:rPr>
              <a:t>    </a:t>
            </a:r>
            <a:r>
              <a:rPr lang="fr-FR" sz="2800" i="0">
                <a:solidFill>
                  <a:schemeClr val="accent2"/>
                </a:solidFill>
                <a:latin typeface="Comic Sans MS" pitchFamily="66" charset="0"/>
              </a:rPr>
              <a:t>Charge asymmetry</a:t>
            </a:r>
            <a:r>
              <a:rPr lang="fr-FR" sz="2800" i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fr-FR" sz="2800" i="0">
                <a:latin typeface="Comic Sans MS" pitchFamily="66" charset="0"/>
              </a:rPr>
              <a:t>in the crossed channel</a:t>
            </a:r>
          </a:p>
          <a:p>
            <a:pPr marL="457200" indent="-457200" eaLnBrk="1" hangingPunct="1"/>
            <a:endParaRPr lang="fr-FR" sz="2800" i="0">
              <a:solidFill>
                <a:srgbClr val="FF0000"/>
              </a:solidFill>
              <a:latin typeface="Comic Sans MS" pitchFamily="66" charset="0"/>
            </a:endParaRPr>
          </a:p>
          <a:p>
            <a:pPr marL="457200" indent="-457200" eaLnBrk="1" hangingPunct="1">
              <a:buFontTx/>
              <a:buChar char="-"/>
            </a:pPr>
            <a:r>
              <a:rPr lang="fr-FR" sz="2800" i="0">
                <a:latin typeface="Comic Sans MS" pitchFamily="66" charset="0"/>
              </a:rPr>
              <a:t>Non vanishing</a:t>
            </a:r>
            <a:r>
              <a:rPr lang="fr-FR" sz="2800" i="0">
                <a:solidFill>
                  <a:schemeClr val="accent2"/>
                </a:solidFill>
                <a:latin typeface="Comic Sans MS" pitchFamily="66" charset="0"/>
              </a:rPr>
              <a:t> odd polarization observables</a:t>
            </a:r>
            <a:endParaRPr lang="fr-FR" i="0">
              <a:solidFill>
                <a:schemeClr val="accent2"/>
              </a:solidFill>
            </a:endParaRPr>
          </a:p>
          <a:p>
            <a:pPr marL="914400" lvl="1" indent="-457200"/>
            <a:endParaRPr lang="fr-FR" sz="2800" i="0">
              <a:latin typeface="Comic Sans MS" pitchFamily="66" charset="0"/>
            </a:endParaRPr>
          </a:p>
          <a:p>
            <a:pPr marL="457200" indent="-457200" eaLnBrk="1" hangingPunct="1">
              <a:buFontTx/>
              <a:buChar char="-"/>
            </a:pPr>
            <a:r>
              <a:rPr lang="fr-FR" sz="2800" i="0">
                <a:solidFill>
                  <a:schemeClr val="accent2"/>
                </a:solidFill>
                <a:latin typeface="Comic Sans MS" pitchFamily="66" charset="0"/>
              </a:rPr>
              <a:t>Different cross section for </a:t>
            </a:r>
            <a:r>
              <a:rPr lang="fr-FR" sz="2800" i="0">
                <a:latin typeface="Comic Sans MS" pitchFamily="66" charset="0"/>
              </a:rPr>
              <a:t>electron/positron </a:t>
            </a:r>
            <a:r>
              <a:rPr lang="fr-FR" sz="2800" i="0">
                <a:solidFill>
                  <a:schemeClr val="accent2"/>
                </a:solidFill>
                <a:latin typeface="Comic Sans MS" pitchFamily="66" charset="0"/>
              </a:rPr>
              <a:t>– proton elastic(inelastic) scattering</a:t>
            </a:r>
            <a:endParaRPr lang="fr-FR" sz="2400" i="0">
              <a:solidFill>
                <a:schemeClr val="accent2"/>
              </a:solidFill>
              <a:latin typeface="Comic Sans MS" pitchFamily="66" charset="0"/>
            </a:endParaRPr>
          </a:p>
          <a:p>
            <a:pPr marL="457200" indent="-457200" eaLnBrk="1" hangingPunct="1"/>
            <a:endParaRPr lang="fr-FR" sz="2400" i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8680" name="Rectangle 5"/>
          <p:cNvSpPr>
            <a:spLocks noChangeArrowheads="1"/>
          </p:cNvSpPr>
          <p:nvPr/>
        </p:nvSpPr>
        <p:spPr bwMode="auto">
          <a:xfrm>
            <a:off x="2916238" y="5876925"/>
            <a:ext cx="57277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>
                <a:solidFill>
                  <a:srgbClr val="FF3300"/>
                </a:solidFill>
              </a:rPr>
              <a:t>M. P. Rekalo, E. T.-G. , EPJA (2004), Nucl.  Phys. A  (2003)</a:t>
            </a:r>
            <a:endParaRPr lang="fr-FR" sz="1800">
              <a:solidFill>
                <a:srgbClr val="FF3300"/>
              </a:solidFill>
            </a:endParaRPr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PHIPSI, 16-X-2009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F3B4BB-8387-436F-9A74-BE83E6E79DD5}" type="slidenum">
              <a:rPr lang="fr-FR" smtClean="0"/>
              <a:pPr>
                <a:defRPr/>
              </a:pPr>
              <a:t>40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9700" y="1268413"/>
            <a:ext cx="2619375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98082" name="Object 2"/>
          <p:cNvGraphicFramePr>
            <a:graphicFrameLocks noChangeAspect="1"/>
          </p:cNvGraphicFramePr>
          <p:nvPr>
            <p:ph sz="quarter" idx="3"/>
          </p:nvPr>
        </p:nvGraphicFramePr>
        <p:xfrm>
          <a:off x="1908175" y="5229225"/>
          <a:ext cx="5543550" cy="1109663"/>
        </p:xfrm>
        <a:graphic>
          <a:graphicData uri="http://schemas.openxmlformats.org/presentationml/2006/ole">
            <p:oleObj spid="_x0000_s1026" name="Bitmap Image" r:id="rId5" imgW="5133333" imgH="1028844" progId="PBrush">
              <p:embed/>
            </p:oleObj>
          </a:graphicData>
        </a:graphic>
      </p:graphicFrame>
      <p:sp>
        <p:nvSpPr>
          <p:cNvPr id="1198083" name="Rectangle 3"/>
          <p:cNvSpPr>
            <a:spLocks noChangeArrowheads="1"/>
          </p:cNvSpPr>
          <p:nvPr/>
        </p:nvSpPr>
        <p:spPr bwMode="auto">
          <a:xfrm>
            <a:off x="323850" y="4149725"/>
            <a:ext cx="5400675" cy="172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1" hangingPunct="1"/>
            <a:endParaRPr lang="fr-FR" sz="2000" i="0">
              <a:solidFill>
                <a:srgbClr val="FF0000"/>
              </a:solidFill>
            </a:endParaRPr>
          </a:p>
        </p:txBody>
      </p:sp>
      <p:sp>
        <p:nvSpPr>
          <p:cNvPr id="1198085" name="Rectangle 5"/>
          <p:cNvSpPr>
            <a:spLocks noGrp="1" noChangeArrowheads="1"/>
          </p:cNvSpPr>
          <p:nvPr>
            <p:ph type="title"/>
          </p:nvPr>
        </p:nvSpPr>
        <p:spPr>
          <a:xfrm>
            <a:off x="971550" y="188913"/>
            <a:ext cx="7777163" cy="176212"/>
          </a:xfrm>
        </p:spPr>
        <p:txBody>
          <a:bodyPr/>
          <a:lstStyle/>
          <a:p>
            <a:pPr>
              <a:defRPr/>
            </a:pPr>
            <a:r>
              <a:rPr lang="en-GB" sz="3200" i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Crossing Symmetry</a:t>
            </a:r>
            <a:endParaRPr lang="en-GB" sz="4000" i="1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35" name="Text Box 7"/>
          <p:cNvSpPr txBox="1">
            <a:spLocks noChangeArrowheads="1"/>
          </p:cNvSpPr>
          <p:nvPr/>
        </p:nvSpPr>
        <p:spPr bwMode="auto">
          <a:xfrm>
            <a:off x="971550" y="620713"/>
            <a:ext cx="8172450" cy="5191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/>
            <a:r>
              <a:rPr lang="fr-FR" sz="2800" i="0">
                <a:solidFill>
                  <a:srgbClr val="008000"/>
                </a:solidFill>
              </a:rPr>
              <a:t>         Scattering       </a:t>
            </a:r>
            <a:r>
              <a:rPr lang="fr-FR" sz="2800" i="0"/>
              <a:t>                    </a:t>
            </a:r>
            <a:r>
              <a:rPr lang="fr-FR" sz="2800" i="0">
                <a:solidFill>
                  <a:srgbClr val="FF00FF"/>
                </a:solidFill>
              </a:rPr>
              <a:t>annihilation </a:t>
            </a:r>
            <a:endParaRPr lang="fr-FR" sz="2800" i="0"/>
          </a:p>
        </p:txBody>
      </p:sp>
      <p:graphicFrame>
        <p:nvGraphicFramePr>
          <p:cNvPr id="1027" name="Object 9"/>
          <p:cNvGraphicFramePr>
            <a:graphicFrameLocks noChangeAspect="1"/>
          </p:cNvGraphicFramePr>
          <p:nvPr/>
        </p:nvGraphicFramePr>
        <p:xfrm>
          <a:off x="1331913" y="3573463"/>
          <a:ext cx="5832475" cy="520700"/>
        </p:xfrm>
        <a:graphic>
          <a:graphicData uri="http://schemas.openxmlformats.org/presentationml/2006/ole">
            <p:oleObj spid="_x0000_s1027" name="Bitmap Image" r:id="rId6" imgW="5649114" imgH="504762" progId="PBrush">
              <p:embed/>
            </p:oleObj>
          </a:graphicData>
        </a:graphic>
      </p:graphicFrame>
      <p:sp>
        <p:nvSpPr>
          <p:cNvPr id="1036" name="Text Box 10"/>
          <p:cNvSpPr txBox="1">
            <a:spLocks noChangeArrowheads="1"/>
          </p:cNvSpPr>
          <p:nvPr/>
        </p:nvSpPr>
        <p:spPr bwMode="auto">
          <a:xfrm>
            <a:off x="0" y="4076700"/>
            <a:ext cx="601662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1" hangingPunct="1"/>
            <a:r>
              <a:rPr lang="fr-FR" sz="2000" i="0"/>
              <a:t>  -  </a:t>
            </a:r>
            <a:r>
              <a:rPr lang="fr-FR" sz="2400" i="0"/>
              <a:t>function of two kinematical variables,</a:t>
            </a:r>
            <a:r>
              <a:rPr lang="fr-FR" sz="2400">
                <a:solidFill>
                  <a:srgbClr val="0000FF"/>
                </a:solidFill>
              </a:rPr>
              <a:t> </a:t>
            </a:r>
            <a:r>
              <a:rPr lang="fr-FR" sz="2400" b="1">
                <a:solidFill>
                  <a:srgbClr val="0000FF"/>
                </a:solidFill>
              </a:rPr>
              <a:t>s</a:t>
            </a:r>
            <a:r>
              <a:rPr lang="fr-FR" sz="2400" b="1" i="0"/>
              <a:t> </a:t>
            </a:r>
            <a:r>
              <a:rPr lang="fr-FR" sz="2400" i="0"/>
              <a:t>and</a:t>
            </a:r>
            <a:r>
              <a:rPr lang="fr-FR" sz="2400" b="1" i="0"/>
              <a:t> </a:t>
            </a:r>
            <a:r>
              <a:rPr lang="fr-FR" sz="2400" b="1">
                <a:solidFill>
                  <a:srgbClr val="FF0000"/>
                </a:solidFill>
              </a:rPr>
              <a:t>t</a:t>
            </a:r>
            <a:endParaRPr lang="fr-FR" sz="2400" i="0"/>
          </a:p>
        </p:txBody>
      </p:sp>
      <p:graphicFrame>
        <p:nvGraphicFramePr>
          <p:cNvPr id="1028" name="Object 11"/>
          <p:cNvGraphicFramePr>
            <a:graphicFrameLocks noChangeAspect="1"/>
          </p:cNvGraphicFramePr>
          <p:nvPr/>
        </p:nvGraphicFramePr>
        <p:xfrm>
          <a:off x="6156325" y="4005263"/>
          <a:ext cx="1743075" cy="752475"/>
        </p:xfrm>
        <a:graphic>
          <a:graphicData uri="http://schemas.openxmlformats.org/presentationml/2006/ole">
            <p:oleObj spid="_x0000_s1028" name="Bitmap Image" r:id="rId7" imgW="1743318" imgH="752381" progId="PBrush">
              <p:embed/>
            </p:oleObj>
          </a:graphicData>
        </a:graphic>
      </p:graphicFrame>
      <p:sp>
        <p:nvSpPr>
          <p:cNvPr id="1198092" name="Text Box 12"/>
          <p:cNvSpPr txBox="1">
            <a:spLocks noChangeArrowheads="1"/>
          </p:cNvSpPr>
          <p:nvPr/>
        </p:nvSpPr>
        <p:spPr bwMode="auto">
          <a:xfrm>
            <a:off x="5651500" y="4581525"/>
            <a:ext cx="158115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/>
            <a:r>
              <a:rPr lang="fr-FR" sz="2800">
                <a:solidFill>
                  <a:srgbClr val="008000"/>
                </a:solidFill>
              </a:rPr>
              <a:t>p</a:t>
            </a:r>
            <a:r>
              <a:rPr lang="fr-FR" sz="2800" baseline="-25000">
                <a:solidFill>
                  <a:srgbClr val="008000"/>
                </a:solidFill>
              </a:rPr>
              <a:t>2</a:t>
            </a:r>
            <a:r>
              <a:rPr lang="fr-FR" sz="2800"/>
              <a:t> </a:t>
            </a:r>
            <a:r>
              <a:rPr lang="fr-FR" sz="2800">
                <a:cs typeface="Times New Roman" pitchFamily="18" charset="0"/>
              </a:rPr>
              <a:t>→ </a:t>
            </a:r>
            <a:r>
              <a:rPr lang="fr-FR" sz="2800">
                <a:solidFill>
                  <a:srgbClr val="FF00FF"/>
                </a:solidFill>
              </a:rPr>
              <a:t>– p</a:t>
            </a:r>
            <a:r>
              <a:rPr lang="fr-FR" sz="2800" baseline="-25000">
                <a:solidFill>
                  <a:srgbClr val="FF00FF"/>
                </a:solidFill>
              </a:rPr>
              <a:t>2</a:t>
            </a:r>
            <a:endParaRPr lang="fr-FR" sz="2800">
              <a:solidFill>
                <a:srgbClr val="FF00FF"/>
              </a:solidFill>
            </a:endParaRPr>
          </a:p>
        </p:txBody>
      </p:sp>
      <p:sp>
        <p:nvSpPr>
          <p:cNvPr id="1198093" name="Text Box 13"/>
          <p:cNvSpPr txBox="1">
            <a:spLocks noChangeArrowheads="1"/>
          </p:cNvSpPr>
          <p:nvPr/>
        </p:nvSpPr>
        <p:spPr bwMode="auto">
          <a:xfrm>
            <a:off x="7092950" y="4581525"/>
            <a:ext cx="1730375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1" hangingPunct="1"/>
            <a:r>
              <a:rPr lang="fr-FR" sz="2000" i="0">
                <a:solidFill>
                  <a:srgbClr val="008000"/>
                </a:solidFill>
              </a:rPr>
              <a:t>   </a:t>
            </a:r>
            <a:r>
              <a:rPr lang="fr-FR" sz="2800">
                <a:solidFill>
                  <a:srgbClr val="008000"/>
                </a:solidFill>
              </a:rPr>
              <a:t>k</a:t>
            </a:r>
            <a:r>
              <a:rPr lang="fr-FR" sz="2800" baseline="-25000">
                <a:solidFill>
                  <a:srgbClr val="008000"/>
                </a:solidFill>
              </a:rPr>
              <a:t>2</a:t>
            </a:r>
            <a:r>
              <a:rPr lang="fr-FR" sz="2800"/>
              <a:t> </a:t>
            </a:r>
            <a:r>
              <a:rPr lang="fr-FR" sz="2800">
                <a:cs typeface="Times New Roman" pitchFamily="18" charset="0"/>
              </a:rPr>
              <a:t>→ </a:t>
            </a:r>
            <a:r>
              <a:rPr lang="fr-FR" sz="2800">
                <a:solidFill>
                  <a:srgbClr val="FF00FF"/>
                </a:solidFill>
              </a:rPr>
              <a:t>– k</a:t>
            </a:r>
            <a:r>
              <a:rPr lang="fr-FR" sz="2800" baseline="-25000">
                <a:solidFill>
                  <a:srgbClr val="FF00FF"/>
                </a:solidFill>
              </a:rPr>
              <a:t>2</a:t>
            </a:r>
            <a:endParaRPr lang="fr-FR" sz="2800">
              <a:solidFill>
                <a:srgbClr val="FF00FF"/>
              </a:solidFill>
            </a:endParaRPr>
          </a:p>
        </p:txBody>
      </p:sp>
      <p:sp>
        <p:nvSpPr>
          <p:cNvPr id="1039" name="Text Box 14"/>
          <p:cNvSpPr txBox="1">
            <a:spLocks noChangeArrowheads="1"/>
          </p:cNvSpPr>
          <p:nvPr/>
        </p:nvSpPr>
        <p:spPr bwMode="auto">
          <a:xfrm>
            <a:off x="0" y="4652963"/>
            <a:ext cx="5475288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1" hangingPunct="1"/>
            <a:r>
              <a:rPr lang="fr-FR" sz="2000" i="0"/>
              <a:t>  -  </a:t>
            </a:r>
            <a:r>
              <a:rPr lang="fr-FR" sz="2400" i="0"/>
              <a:t>which scan different kinematical regions</a:t>
            </a:r>
            <a:endParaRPr lang="fr-FR" sz="2400">
              <a:solidFill>
                <a:srgbClr val="FF00FF"/>
              </a:solidFill>
            </a:endParaRPr>
          </a:p>
        </p:txBody>
      </p:sp>
      <p:pic>
        <p:nvPicPr>
          <p:cNvPr id="1040" name="Picture 17"/>
          <p:cNvPicPr>
            <a:picLocks noChangeAspect="1" noChangeArrowheads="1"/>
          </p:cNvPicPr>
          <p:nvPr/>
        </p:nvPicPr>
        <p:blipFill>
          <a:blip r:embed="rId8" cstate="print"/>
          <a:srcRect t="29543"/>
          <a:stretch>
            <a:fillRect/>
          </a:stretch>
        </p:blipFill>
        <p:spPr bwMode="auto">
          <a:xfrm>
            <a:off x="1042988" y="1341438"/>
            <a:ext cx="3276600" cy="204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1" name="Picture 1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63713" y="1125538"/>
            <a:ext cx="18859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2" name="Picture 2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80063" y="1125538"/>
            <a:ext cx="19907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3" name="Text Box 8"/>
          <p:cNvSpPr txBox="1">
            <a:spLocks noChangeArrowheads="1"/>
          </p:cNvSpPr>
          <p:nvPr/>
        </p:nvSpPr>
        <p:spPr bwMode="auto">
          <a:xfrm>
            <a:off x="179388" y="3213100"/>
            <a:ext cx="4592637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1" hangingPunct="1"/>
            <a:r>
              <a:rPr lang="fr-FR" sz="1800" i="0"/>
              <a:t> - </a:t>
            </a:r>
            <a:r>
              <a:rPr lang="fr-FR" sz="2400" i="0"/>
              <a:t>Described by the same amplitude :</a:t>
            </a:r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PHIPSI, 16-X-2009</a:t>
            </a:r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F3B4BB-8387-436F-9A74-BE83E6E79DD5}" type="slidenum">
              <a:rPr lang="fr-FR" smtClean="0"/>
              <a:pPr>
                <a:defRPr/>
              </a:pPr>
              <a:t>41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98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198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198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198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083" grpId="0"/>
      <p:bldP spid="1198092" grpId="0"/>
      <p:bldP spid="119809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e la date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 smtClean="0"/>
              <a:t>PHIPSI, 16-X-2009</a:t>
            </a:r>
            <a:endParaRPr lang="fr-FR"/>
          </a:p>
        </p:txBody>
      </p:sp>
      <p:sp>
        <p:nvSpPr>
          <p:cNvPr id="14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4E16E-82F4-4031-AC19-A5E403DFCB46}" type="slidenum">
              <a:rPr lang="fr-FR"/>
              <a:pPr/>
              <a:t>42</a:t>
            </a:fld>
            <a:endParaRPr lang="fr-FR"/>
          </a:p>
        </p:txBody>
      </p:sp>
      <p:sp>
        <p:nvSpPr>
          <p:cNvPr id="1141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i="1">
                <a:solidFill>
                  <a:srgbClr val="FF3300"/>
                </a:solidFill>
              </a:rPr>
              <a:t>STATUS on EM Form factors </a:t>
            </a:r>
          </a:p>
        </p:txBody>
      </p:sp>
      <p:sp>
        <p:nvSpPr>
          <p:cNvPr id="11417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55650" y="549275"/>
            <a:ext cx="8820150" cy="3095625"/>
          </a:xfrm>
        </p:spPr>
        <p:txBody>
          <a:bodyPr/>
          <a:lstStyle/>
          <a:p>
            <a:pPr marL="819150" lvl="1" indent="-342900">
              <a:buFontTx/>
              <a:buNone/>
            </a:pPr>
            <a:r>
              <a:rPr lang="en-GB" sz="2800" u="sng">
                <a:solidFill>
                  <a:schemeClr val="accent2"/>
                </a:solidFill>
                <a:latin typeface="Comic Sans MS" pitchFamily="66" charset="0"/>
              </a:rPr>
              <a:t>Time-like region</a:t>
            </a:r>
          </a:p>
          <a:p>
            <a:pPr marL="819150" lvl="1" indent="-342900">
              <a:buFontTx/>
              <a:buNone/>
            </a:pPr>
            <a:endParaRPr lang="en-GB" sz="2800" u="sng">
              <a:solidFill>
                <a:schemeClr val="accent2"/>
              </a:solidFill>
              <a:latin typeface="Comic Sans MS" pitchFamily="66" charset="0"/>
            </a:endParaRPr>
          </a:p>
          <a:p>
            <a:pPr marL="819150" lvl="1" indent="-342900">
              <a:buFontTx/>
              <a:buAutoNum type="arabicParenR"/>
            </a:pPr>
            <a:r>
              <a:rPr lang="en-GB" sz="2400">
                <a:solidFill>
                  <a:srgbClr val="FF3300"/>
                </a:solidFill>
                <a:latin typeface="Comic Sans MS" pitchFamily="66" charset="0"/>
              </a:rPr>
              <a:t>No individual determination of |GE| and |GM|</a:t>
            </a:r>
          </a:p>
          <a:p>
            <a:pPr marL="819150" lvl="1" indent="-342900">
              <a:buFontTx/>
              <a:buAutoNum type="arabicParenR"/>
            </a:pPr>
            <a:r>
              <a:rPr lang="en-GB" sz="2400">
                <a:solidFill>
                  <a:schemeClr val="accent2"/>
                </a:solidFill>
                <a:latin typeface="Comic Sans MS" pitchFamily="66" charset="0"/>
              </a:rPr>
              <a:t>Assume  GE=GM</a:t>
            </a:r>
            <a:r>
              <a:rPr lang="en-GB" sz="2400">
                <a:latin typeface="Comic Sans MS" pitchFamily="66" charset="0"/>
              </a:rPr>
              <a:t> (valid only at threshold) </a:t>
            </a:r>
          </a:p>
          <a:p>
            <a:pPr marL="819150" lvl="1" indent="-342900">
              <a:buFontTx/>
              <a:buAutoNum type="arabicParenR"/>
            </a:pPr>
            <a:r>
              <a:rPr lang="en-GB" sz="2400">
                <a:solidFill>
                  <a:schemeClr val="accent2"/>
                </a:solidFill>
                <a:latin typeface="Comic Sans MS" pitchFamily="66" charset="0"/>
              </a:rPr>
              <a:t>TL</a:t>
            </a:r>
            <a:r>
              <a:rPr lang="en-GB" sz="2400">
                <a:latin typeface="Comic Sans MS" pitchFamily="66" charset="0"/>
              </a:rPr>
              <a:t>  nucleon FFs </a:t>
            </a:r>
            <a:r>
              <a:rPr lang="en-GB" sz="2400">
                <a:solidFill>
                  <a:schemeClr val="accent2"/>
                </a:solidFill>
                <a:latin typeface="Comic Sans MS" pitchFamily="66" charset="0"/>
              </a:rPr>
              <a:t>are twice larger</a:t>
            </a:r>
            <a:r>
              <a:rPr lang="en-GB" sz="2400">
                <a:latin typeface="Comic Sans MS" pitchFamily="66" charset="0"/>
              </a:rPr>
              <a:t> than </a:t>
            </a:r>
            <a:r>
              <a:rPr lang="en-GB" sz="2400">
                <a:solidFill>
                  <a:schemeClr val="accent2"/>
                </a:solidFill>
                <a:latin typeface="Comic Sans MS" pitchFamily="66" charset="0"/>
              </a:rPr>
              <a:t>SL</a:t>
            </a:r>
            <a:r>
              <a:rPr lang="en-GB" sz="2400">
                <a:latin typeface="Comic Sans MS" pitchFamily="66" charset="0"/>
              </a:rPr>
              <a:t> FF</a:t>
            </a:r>
            <a:endParaRPr lang="en-GB" sz="2400">
              <a:solidFill>
                <a:srgbClr val="00CC00"/>
              </a:solidFill>
              <a:latin typeface="Comic Sans MS" pitchFamily="66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585913" y="4652964"/>
            <a:ext cx="6657975" cy="1160463"/>
            <a:chOff x="1090" y="1797"/>
            <a:chExt cx="4194" cy="731"/>
          </a:xfrm>
        </p:grpSpPr>
        <p:sp>
          <p:nvSpPr>
            <p:cNvPr id="1141765" name="Rectangle 5"/>
            <p:cNvSpPr>
              <a:spLocks noChangeArrowheads="1"/>
            </p:cNvSpPr>
            <p:nvPr/>
          </p:nvSpPr>
          <p:spPr bwMode="auto">
            <a:xfrm>
              <a:off x="3651" y="2160"/>
              <a:ext cx="1615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GB" sz="2400" i="0" dirty="0">
                  <a:solidFill>
                    <a:srgbClr val="FF3300"/>
                  </a:solidFill>
                  <a:latin typeface="Symbol" pitchFamily="18" charset="2"/>
                </a:rPr>
                <a:t> L</a:t>
              </a:r>
              <a:r>
                <a:rPr lang="en-GB" sz="2400" i="0" baseline="-25000" dirty="0">
                  <a:solidFill>
                    <a:srgbClr val="FF3300"/>
                  </a:solidFill>
                  <a:latin typeface="Symbol" pitchFamily="18" charset="2"/>
                </a:rPr>
                <a:t> </a:t>
              </a:r>
              <a:r>
                <a:rPr lang="en-GB" i="0" baseline="-25000" dirty="0">
                  <a:solidFill>
                    <a:srgbClr val="FF3300"/>
                  </a:solidFill>
                </a:rPr>
                <a:t>QCD</a:t>
              </a:r>
              <a:r>
                <a:rPr lang="en-GB" dirty="0"/>
                <a:t> </a:t>
              </a:r>
              <a:r>
                <a:rPr lang="en-GB" sz="2400" i="0" dirty="0">
                  <a:solidFill>
                    <a:srgbClr val="FF3300"/>
                  </a:solidFill>
                </a:rPr>
                <a:t>=</a:t>
              </a:r>
              <a:r>
                <a:rPr lang="en-GB" sz="2400" i="0" dirty="0" smtClean="0">
                  <a:solidFill>
                    <a:srgbClr val="FF3300"/>
                  </a:solidFill>
                </a:rPr>
                <a:t>0.3GeV</a:t>
              </a:r>
              <a:endParaRPr lang="fr-FR" sz="2400" i="0" dirty="0">
                <a:solidFill>
                  <a:srgbClr val="FF3300"/>
                </a:solidFill>
              </a:endParaRPr>
            </a:p>
          </p:txBody>
        </p:sp>
        <p:sp>
          <p:nvSpPr>
            <p:cNvPr id="1141766" name="Rectangle 6"/>
            <p:cNvSpPr>
              <a:spLocks noChangeArrowheads="1"/>
            </p:cNvSpPr>
            <p:nvPr/>
          </p:nvSpPr>
          <p:spPr bwMode="auto">
            <a:xfrm>
              <a:off x="3379" y="1797"/>
              <a:ext cx="1905" cy="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819150" lvl="1" indent="-342900">
                <a:lnSpc>
                  <a:spcPct val="80000"/>
                </a:lnSpc>
                <a:spcBef>
                  <a:spcPct val="20000"/>
                </a:spcBef>
              </a:pPr>
              <a:r>
                <a:rPr lang="en-GB" sz="2400" i="0">
                  <a:solidFill>
                    <a:schemeClr val="accent2"/>
                  </a:solidFill>
                </a:rPr>
                <a:t>A(p)</a:t>
              </a:r>
              <a:r>
                <a:rPr lang="en-GB" sz="2400" i="0"/>
                <a:t> </a:t>
              </a:r>
              <a:r>
                <a:rPr lang="en-GB" sz="2400" i="0">
                  <a:solidFill>
                    <a:schemeClr val="accent2"/>
                  </a:solidFill>
                </a:rPr>
                <a:t>= 56.3 GeV</a:t>
              </a:r>
              <a:r>
                <a:rPr lang="en-GB" sz="2400" i="0" baseline="30000">
                  <a:solidFill>
                    <a:schemeClr val="accent2"/>
                  </a:solidFill>
                </a:rPr>
                <a:t>4</a:t>
              </a:r>
              <a:r>
                <a:rPr lang="en-GB" sz="2400" i="0"/>
                <a:t> </a:t>
              </a:r>
            </a:p>
            <a:p>
              <a:pPr indent="190500">
                <a:lnSpc>
                  <a:spcPct val="80000"/>
                </a:lnSpc>
                <a:spcBef>
                  <a:spcPct val="20000"/>
                </a:spcBef>
              </a:pPr>
              <a:r>
                <a:rPr lang="en-GB" sz="2400" i="0">
                  <a:solidFill>
                    <a:schemeClr val="accent2"/>
                  </a:solidFill>
                </a:rPr>
                <a:t>    A(n)</a:t>
              </a:r>
              <a:r>
                <a:rPr lang="en-GB" sz="2400" i="0"/>
                <a:t> </a:t>
              </a:r>
              <a:r>
                <a:rPr lang="en-GB" sz="2400" i="0">
                  <a:solidFill>
                    <a:schemeClr val="accent2"/>
                  </a:solidFill>
                </a:rPr>
                <a:t>= 77.15 GeV</a:t>
              </a:r>
              <a:r>
                <a:rPr lang="en-GB" sz="2400" i="0" baseline="30000">
                  <a:solidFill>
                    <a:schemeClr val="accent2"/>
                  </a:solidFill>
                </a:rPr>
                <a:t>4</a:t>
              </a:r>
              <a:endParaRPr lang="en-GB" sz="2400" i="0"/>
            </a:p>
          </p:txBody>
        </p:sp>
        <p:graphicFrame>
          <p:nvGraphicFramePr>
            <p:cNvPr id="1141767" name="Object 7"/>
            <p:cNvGraphicFramePr>
              <a:graphicFrameLocks noChangeAspect="1"/>
            </p:cNvGraphicFramePr>
            <p:nvPr/>
          </p:nvGraphicFramePr>
          <p:xfrm>
            <a:off x="1090" y="1828"/>
            <a:ext cx="2405" cy="640"/>
          </p:xfrm>
          <a:graphic>
            <a:graphicData uri="http://schemas.openxmlformats.org/presentationml/2006/ole">
              <p:oleObj spid="_x0000_s95234" name="Equation" r:id="rId3" imgW="1574640" imgH="419040" progId="Equation.3">
                <p:embed/>
              </p:oleObj>
            </a:graphicData>
          </a:graphic>
        </p:graphicFrame>
      </p:grpSp>
      <p:sp>
        <p:nvSpPr>
          <p:cNvPr id="1141768" name="Rectangle 8"/>
          <p:cNvSpPr>
            <a:spLocks noChangeArrowheads="1"/>
          </p:cNvSpPr>
          <p:nvPr/>
        </p:nvSpPr>
        <p:spPr bwMode="auto">
          <a:xfrm>
            <a:off x="684213" y="3500438"/>
            <a:ext cx="8459787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819150" lvl="1" indent="-342900">
              <a:lnSpc>
                <a:spcPct val="90000"/>
              </a:lnSpc>
              <a:spcBef>
                <a:spcPct val="20000"/>
              </a:spcBef>
            </a:pPr>
            <a:r>
              <a:rPr lang="en-GB" sz="2400" i="0">
                <a:latin typeface="Comic Sans MS" pitchFamily="66" charset="0"/>
              </a:rPr>
              <a:t>VMD or pQCD inspired parametrizations </a:t>
            </a:r>
          </a:p>
          <a:p>
            <a:pPr marL="819150" lvl="1" indent="-342900">
              <a:lnSpc>
                <a:spcPct val="90000"/>
              </a:lnSpc>
              <a:spcBef>
                <a:spcPct val="20000"/>
              </a:spcBef>
            </a:pPr>
            <a:r>
              <a:rPr lang="en-GB" sz="2400" i="0">
                <a:latin typeface="Comic Sans MS" pitchFamily="66" charset="0"/>
              </a:rPr>
              <a:t>    (for p and n): </a:t>
            </a:r>
            <a:endParaRPr lang="en-GB" i="0">
              <a:latin typeface="Comic Sans MS" pitchFamily="66" charset="0"/>
            </a:endParaRPr>
          </a:p>
          <a:p>
            <a:pPr indent="190500">
              <a:lnSpc>
                <a:spcPct val="90000"/>
              </a:lnSpc>
              <a:spcBef>
                <a:spcPct val="20000"/>
              </a:spcBef>
            </a:pPr>
            <a:endParaRPr lang="en-GB" i="0">
              <a:latin typeface="Comic Sans MS" pitchFamily="66" charset="0"/>
            </a:endParaRPr>
          </a:p>
          <a:p>
            <a:pPr marL="819150" lvl="1" indent="-342900">
              <a:lnSpc>
                <a:spcPct val="90000"/>
              </a:lnSpc>
              <a:spcBef>
                <a:spcPct val="20000"/>
              </a:spcBef>
            </a:pPr>
            <a:r>
              <a:rPr lang="en-GB" i="0">
                <a:latin typeface="Comic Sans MS" pitchFamily="66" charset="0"/>
              </a:rPr>
              <a:t> </a:t>
            </a:r>
            <a:endParaRPr lang="en-GB" sz="2400" i="0">
              <a:solidFill>
                <a:srgbClr val="00CC00"/>
              </a:solidFill>
              <a:latin typeface="Comic Sans MS" pitchFamily="66" charset="0"/>
            </a:endParaRPr>
          </a:p>
        </p:txBody>
      </p:sp>
      <p:sp>
        <p:nvSpPr>
          <p:cNvPr id="1141769" name="Rectangle 9"/>
          <p:cNvSpPr>
            <a:spLocks noChangeArrowheads="1"/>
          </p:cNvSpPr>
          <p:nvPr/>
        </p:nvSpPr>
        <p:spPr bwMode="auto">
          <a:xfrm>
            <a:off x="1000100" y="3429000"/>
            <a:ext cx="7850187" cy="2519362"/>
          </a:xfrm>
          <a:prstGeom prst="rect">
            <a:avLst/>
          </a:prstGeom>
          <a:gradFill rotWithShape="1">
            <a:gsLst>
              <a:gs pos="0">
                <a:schemeClr val="hlink">
                  <a:alpha val="23000"/>
                </a:schemeClr>
              </a:gs>
              <a:gs pos="100000">
                <a:schemeClr val="hlink">
                  <a:gamma/>
                  <a:shade val="46275"/>
                  <a:invGamma/>
                  <a:alpha val="17000"/>
                </a:schemeClr>
              </a:gs>
            </a:gsLst>
            <a:lin ang="5400000" scaled="1"/>
          </a:gradFill>
          <a:ln w="9525">
            <a:solidFill>
              <a:srgbClr val="000000">
                <a:alpha val="31000"/>
              </a:srgb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1141770" name="Rectangle 10"/>
          <p:cNvSpPr>
            <a:spLocks noChangeArrowheads="1"/>
          </p:cNvSpPr>
          <p:nvPr/>
        </p:nvSpPr>
        <p:spPr bwMode="auto">
          <a:xfrm>
            <a:off x="3635375" y="4652963"/>
            <a:ext cx="792163" cy="504825"/>
          </a:xfrm>
          <a:prstGeom prst="rect">
            <a:avLst/>
          </a:prstGeom>
          <a:gradFill rotWithShape="1">
            <a:gsLst>
              <a:gs pos="0">
                <a:schemeClr val="accent2">
                  <a:alpha val="64999"/>
                </a:schemeClr>
              </a:gs>
              <a:gs pos="100000">
                <a:schemeClr val="accent2">
                  <a:gamma/>
                  <a:shade val="94118"/>
                  <a:invGamma/>
                  <a:alpha val="30000"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141771" name="Rectangle 11"/>
          <p:cNvSpPr>
            <a:spLocks noChangeArrowheads="1"/>
          </p:cNvSpPr>
          <p:nvPr/>
        </p:nvSpPr>
        <p:spPr bwMode="auto">
          <a:xfrm>
            <a:off x="4716463" y="5229225"/>
            <a:ext cx="360362" cy="504825"/>
          </a:xfrm>
          <a:prstGeom prst="rect">
            <a:avLst/>
          </a:prstGeom>
          <a:gradFill rotWithShape="1">
            <a:gsLst>
              <a:gs pos="0">
                <a:srgbClr val="FF0066">
                  <a:alpha val="41000"/>
                </a:srgbClr>
              </a:gs>
              <a:gs pos="100000">
                <a:srgbClr val="FF0066">
                  <a:gamma/>
                  <a:shade val="46275"/>
                  <a:invGamma/>
                  <a:alpha val="39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e la date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 smtClean="0"/>
              <a:t>PHIPSI, 16-X-2009</a:t>
            </a:r>
            <a:endParaRPr lang="fr-FR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447A3-6D8D-452D-8E20-5D94DDC7A8EC}" type="slidenum">
              <a:rPr lang="fr-FR"/>
              <a:pPr/>
              <a:t>43</a:t>
            </a:fld>
            <a:endParaRPr lang="fr-FR"/>
          </a:p>
        </p:txBody>
      </p:sp>
      <p:sp>
        <p:nvSpPr>
          <p:cNvPr id="1011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/>
              <a:t>Two-photon exchange</a:t>
            </a:r>
          </a:p>
        </p:txBody>
      </p:sp>
      <p:sp>
        <p:nvSpPr>
          <p:cNvPr id="1011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836613"/>
            <a:ext cx="5327650" cy="2736850"/>
          </a:xfrm>
        </p:spPr>
        <p:txBody>
          <a:bodyPr/>
          <a:lstStyle/>
          <a:p>
            <a:pPr lvl="1">
              <a:buFontTx/>
              <a:buNone/>
            </a:pPr>
            <a:endParaRPr lang="fr-FR" sz="2400">
              <a:solidFill>
                <a:srgbClr val="FF3300"/>
              </a:solidFill>
            </a:endParaRPr>
          </a:p>
          <a:p>
            <a:pPr lvl="1">
              <a:buFontTx/>
              <a:buNone/>
            </a:pPr>
            <a:r>
              <a:rPr lang="fr-FR" sz="2400">
                <a:solidFill>
                  <a:srgbClr val="FF3300"/>
                </a:solidFill>
                <a:latin typeface="Comic Sans MS" pitchFamily="66" charset="0"/>
              </a:rPr>
              <a:t>Different results with different </a:t>
            </a:r>
          </a:p>
          <a:p>
            <a:pPr lvl="1">
              <a:buFontTx/>
              <a:buNone/>
            </a:pPr>
            <a:r>
              <a:rPr lang="fr-FR" sz="2400">
                <a:solidFill>
                  <a:srgbClr val="FF3300"/>
                </a:solidFill>
                <a:latin typeface="Comic Sans MS" pitchFamily="66" charset="0"/>
              </a:rPr>
              <a:t>experimental methods !!</a:t>
            </a:r>
          </a:p>
          <a:p>
            <a:pPr lvl="1">
              <a:buFontTx/>
              <a:buNone/>
            </a:pPr>
            <a:r>
              <a:rPr lang="fr-FR" sz="2400">
                <a:solidFill>
                  <a:srgbClr val="FF3300"/>
                </a:solidFill>
                <a:latin typeface="Comic Sans MS" pitchFamily="66" charset="0"/>
              </a:rPr>
              <a:t>	 </a:t>
            </a:r>
            <a:r>
              <a:rPr lang="fr-FR" sz="2400">
                <a:solidFill>
                  <a:schemeClr val="accent2"/>
                </a:solidFill>
                <a:latin typeface="Comic Sans MS" pitchFamily="66" charset="0"/>
              </a:rPr>
              <a:t>- Both methods based on the</a:t>
            </a:r>
          </a:p>
          <a:p>
            <a:pPr lvl="1">
              <a:buFontTx/>
              <a:buNone/>
            </a:pPr>
            <a:r>
              <a:rPr lang="fr-FR" sz="2400">
                <a:solidFill>
                  <a:schemeClr val="accent2"/>
                </a:solidFill>
                <a:latin typeface="Comic Sans MS" pitchFamily="66" charset="0"/>
              </a:rPr>
              <a:t>        same formalism</a:t>
            </a:r>
          </a:p>
          <a:p>
            <a:pPr lvl="1">
              <a:buFontTx/>
              <a:buNone/>
            </a:pPr>
            <a:r>
              <a:rPr lang="fr-FR" sz="2400">
                <a:solidFill>
                  <a:schemeClr val="accent2"/>
                </a:solidFill>
                <a:latin typeface="Comic Sans MS" pitchFamily="66" charset="0"/>
              </a:rPr>
              <a:t>	 - Experiments repeated</a:t>
            </a:r>
            <a:endParaRPr lang="fr-FR" sz="4400">
              <a:solidFill>
                <a:schemeClr val="accent2"/>
              </a:solidFill>
              <a:latin typeface="Comic Sans MS" pitchFamily="66" charset="0"/>
            </a:endParaRPr>
          </a:p>
        </p:txBody>
      </p:sp>
      <p:pic>
        <p:nvPicPr>
          <p:cNvPr id="1011716" name="Picture 4" descr="Fig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9225" y="3789363"/>
            <a:ext cx="5184775" cy="2441575"/>
          </a:xfrm>
          <a:prstGeom prst="rect">
            <a:avLst/>
          </a:prstGeom>
          <a:noFill/>
        </p:spPr>
      </p:pic>
      <p:pic>
        <p:nvPicPr>
          <p:cNvPr id="10117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063" y="1196975"/>
            <a:ext cx="3563937" cy="2997200"/>
          </a:xfrm>
          <a:prstGeom prst="rect">
            <a:avLst/>
          </a:prstGeom>
          <a:noFill/>
        </p:spPr>
      </p:pic>
      <p:sp>
        <p:nvSpPr>
          <p:cNvPr id="1011718" name="Rectangle 6"/>
          <p:cNvSpPr>
            <a:spLocks noChangeArrowheads="1"/>
          </p:cNvSpPr>
          <p:nvPr/>
        </p:nvSpPr>
        <p:spPr bwMode="auto">
          <a:xfrm>
            <a:off x="611188" y="4076700"/>
            <a:ext cx="388937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62000" lvl="1" indent="-285750">
              <a:spcBef>
                <a:spcPct val="20000"/>
              </a:spcBef>
            </a:pPr>
            <a:r>
              <a:rPr lang="fr-FR" sz="2400" i="0">
                <a:solidFill>
                  <a:srgbClr val="FF3300"/>
                </a:solidFill>
                <a:latin typeface="Comic Sans MS" pitchFamily="66" charset="0"/>
              </a:rPr>
              <a:t>New mechanism</a:t>
            </a:r>
            <a:r>
              <a:rPr lang="fr-FR" sz="3200" i="0">
                <a:solidFill>
                  <a:srgbClr val="FF3300"/>
                </a:solidFill>
                <a:latin typeface="Comic Sans MS" pitchFamily="66" charset="0"/>
              </a:rPr>
              <a:t>?</a:t>
            </a:r>
            <a:endParaRPr lang="fr-FR" sz="4800" i="0">
              <a:latin typeface="Comic Sans MS" pitchFamily="66" charset="0"/>
            </a:endParaRPr>
          </a:p>
        </p:txBody>
      </p:sp>
      <p:sp>
        <p:nvSpPr>
          <p:cNvPr id="1011719" name="Rectangle 7"/>
          <p:cNvSpPr>
            <a:spLocks noChangeArrowheads="1"/>
          </p:cNvSpPr>
          <p:nvPr/>
        </p:nvSpPr>
        <p:spPr bwMode="auto">
          <a:xfrm>
            <a:off x="684213" y="4724400"/>
            <a:ext cx="36004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190500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GB" sz="2400" i="0">
                <a:latin typeface="Arial" pitchFamily="34" charset="0"/>
              </a:rPr>
              <a:t>1</a:t>
            </a:r>
            <a:r>
              <a:rPr lang="en-GB" sz="2400" i="0">
                <a:latin typeface="Symbol" pitchFamily="18" charset="2"/>
              </a:rPr>
              <a:t>g</a:t>
            </a:r>
            <a:r>
              <a:rPr lang="en-GB" sz="2400" i="0">
                <a:latin typeface="Arial" pitchFamily="34" charset="0"/>
              </a:rPr>
              <a:t>-2</a:t>
            </a:r>
            <a:r>
              <a:rPr lang="en-GB" sz="2400" i="0">
                <a:latin typeface="Symbol" pitchFamily="18" charset="2"/>
              </a:rPr>
              <a:t>g</a:t>
            </a:r>
            <a:r>
              <a:rPr lang="en-GB" sz="2400" i="0">
                <a:latin typeface="Arial" pitchFamily="34" charset="0"/>
              </a:rPr>
              <a:t> ~ </a:t>
            </a:r>
            <a:r>
              <a:rPr lang="en-GB" sz="2400" i="0">
                <a:latin typeface="Symbol" pitchFamily="18" charset="2"/>
              </a:rPr>
              <a:t>a</a:t>
            </a:r>
            <a:r>
              <a:rPr lang="en-GB" sz="2400" i="0">
                <a:latin typeface="Arial" pitchFamily="34" charset="0"/>
              </a:rPr>
              <a:t>=e</a:t>
            </a:r>
            <a:r>
              <a:rPr lang="en-GB" sz="2400" i="0" baseline="30000">
                <a:latin typeface="Arial" pitchFamily="34" charset="0"/>
              </a:rPr>
              <a:t>2</a:t>
            </a:r>
            <a:r>
              <a:rPr lang="en-GB" sz="2400" i="0">
                <a:latin typeface="Arial" pitchFamily="34" charset="0"/>
              </a:rPr>
              <a:t>/4</a:t>
            </a:r>
            <a:r>
              <a:rPr lang="en-GB" sz="2400" i="0">
                <a:latin typeface="Symbol" pitchFamily="18" charset="2"/>
              </a:rPr>
              <a:t>p</a:t>
            </a:r>
            <a:r>
              <a:rPr lang="en-GB" sz="2400" i="0">
                <a:latin typeface="Arial" pitchFamily="34" charset="0"/>
              </a:rPr>
              <a:t>=1/137</a:t>
            </a:r>
          </a:p>
          <a:p>
            <a:pPr indent="190500">
              <a:lnSpc>
                <a:spcPct val="120000"/>
              </a:lnSpc>
              <a:spcBef>
                <a:spcPct val="20000"/>
              </a:spcBef>
              <a:buFontTx/>
              <a:buChar char="•"/>
            </a:pPr>
            <a:r>
              <a:rPr lang="en-GB" sz="2400" i="0">
                <a:latin typeface="Arial" pitchFamily="34" charset="0"/>
              </a:rPr>
              <a:t>1970’s: Gunion, Lev…</a:t>
            </a:r>
            <a:endParaRPr lang="en-GB" sz="2400">
              <a:solidFill>
                <a:schemeClr val="accent1"/>
              </a:solidFill>
              <a:latin typeface="Arial" pitchFamily="34" charset="0"/>
            </a:endParaRPr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>
            <p:ph sz="quarter" idx="1"/>
          </p:nvPr>
        </p:nvGraphicFramePr>
        <p:xfrm>
          <a:off x="5330825" y="1103313"/>
          <a:ext cx="2879725" cy="2398712"/>
        </p:xfrm>
        <a:graphic>
          <a:graphicData uri="http://schemas.openxmlformats.org/presentationml/2006/ole">
            <p:oleObj spid="_x0000_s2050" name="Bitmap Image" r:id="rId4" imgW="2104762" imgH="1752381" progId="PBrush">
              <p:embed/>
            </p:oleObj>
          </a:graphicData>
        </a:graphic>
      </p:graphicFrame>
      <p:sp>
        <p:nvSpPr>
          <p:cNvPr id="2060" name="Rectangle 4"/>
          <p:cNvSpPr>
            <a:spLocks noChangeArrowheads="1"/>
          </p:cNvSpPr>
          <p:nvPr/>
        </p:nvSpPr>
        <p:spPr bwMode="auto">
          <a:xfrm>
            <a:off x="250825" y="4508500"/>
            <a:ext cx="8748713" cy="180022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1" hangingPunct="1"/>
            <a:r>
              <a:rPr lang="en-GB" sz="2000" b="1">
                <a:solidFill>
                  <a:srgbClr val="FF0000"/>
                </a:solidFill>
              </a:rPr>
              <a:t>1</a:t>
            </a:r>
            <a:r>
              <a:rPr lang="en-US" sz="2000" b="1">
                <a:solidFill>
                  <a:srgbClr val="FF0000"/>
                </a:solidFill>
              </a:rPr>
              <a:t>{</a:t>
            </a:r>
            <a:r>
              <a:rPr lang="en-GB" sz="2000" b="1">
                <a:solidFill>
                  <a:srgbClr val="FF0000"/>
                </a:solidFill>
              </a:rPr>
              <a:t>g</a:t>
            </a:r>
            <a:endParaRPr lang="fr-FR" sz="2000" b="1">
              <a:solidFill>
                <a:srgbClr val="FF0000"/>
              </a:solidFill>
            </a:endParaRPr>
          </a:p>
        </p:txBody>
      </p:sp>
      <p:graphicFrame>
        <p:nvGraphicFramePr>
          <p:cNvPr id="2051" name="Object 5"/>
          <p:cNvGraphicFramePr>
            <a:graphicFrameLocks noChangeAspect="1"/>
          </p:cNvGraphicFramePr>
          <p:nvPr/>
        </p:nvGraphicFramePr>
        <p:xfrm>
          <a:off x="5364163" y="5013325"/>
          <a:ext cx="3419475" cy="822325"/>
        </p:xfrm>
        <a:graphic>
          <a:graphicData uri="http://schemas.openxmlformats.org/presentationml/2006/ole">
            <p:oleObj spid="_x0000_s2051" name="Bitmap Image" r:id="rId5" imgW="2457143" imgH="590476" progId="PBrush">
              <p:embed/>
            </p:oleObj>
          </a:graphicData>
        </a:graphic>
      </p:graphicFrame>
      <p:sp>
        <p:nvSpPr>
          <p:cNvPr id="2061" name="Rectangle 6"/>
          <p:cNvSpPr>
            <a:spLocks noGrp="1" noChangeArrowheads="1"/>
          </p:cNvSpPr>
          <p:nvPr>
            <p:ph type="title" sz="quarter"/>
          </p:nvPr>
        </p:nvSpPr>
        <p:spPr>
          <a:xfrm>
            <a:off x="1004888" y="53975"/>
            <a:ext cx="7777162" cy="239713"/>
          </a:xfrm>
        </p:spPr>
        <p:txBody>
          <a:bodyPr/>
          <a:lstStyle/>
          <a:p>
            <a:r>
              <a:rPr lang="en-GB" sz="3200" b="1" i="1" smtClean="0">
                <a:solidFill>
                  <a:srgbClr val="FF0000"/>
                </a:solidFill>
              </a:rPr>
              <a:t>1</a:t>
            </a:r>
            <a:r>
              <a:rPr lang="en-GB" sz="3200" b="1" i="1" smtClean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GB" sz="3200" b="1" i="1" smtClean="0">
                <a:solidFill>
                  <a:srgbClr val="FF0000"/>
                </a:solidFill>
              </a:rPr>
              <a:t>-2</a:t>
            </a:r>
            <a:r>
              <a:rPr lang="en-GB" sz="3200" b="1" i="1" smtClean="0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GB" sz="3200" b="1" i="1" smtClean="0">
                <a:solidFill>
                  <a:srgbClr val="FF0000"/>
                </a:solidFill>
              </a:rPr>
              <a:t> interference</a:t>
            </a:r>
          </a:p>
        </p:txBody>
      </p:sp>
      <p:graphicFrame>
        <p:nvGraphicFramePr>
          <p:cNvPr id="2052" name="Object 7"/>
          <p:cNvGraphicFramePr>
            <a:graphicFrameLocks noChangeAspect="1"/>
          </p:cNvGraphicFramePr>
          <p:nvPr/>
        </p:nvGraphicFramePr>
        <p:xfrm>
          <a:off x="323850" y="5013325"/>
          <a:ext cx="5475288" cy="833438"/>
        </p:xfrm>
        <a:graphic>
          <a:graphicData uri="http://schemas.openxmlformats.org/presentationml/2006/ole">
            <p:oleObj spid="_x0000_s2052" name="Bitmap Image" r:id="rId6" imgW="3820058" imgH="581106" progId="PBrush">
              <p:embed/>
            </p:oleObj>
          </a:graphicData>
        </a:graphic>
      </p:graphicFrame>
      <p:graphicFrame>
        <p:nvGraphicFramePr>
          <p:cNvPr id="2053" name="Object 8"/>
          <p:cNvGraphicFramePr>
            <a:graphicFrameLocks noChangeAspect="1"/>
          </p:cNvGraphicFramePr>
          <p:nvPr/>
        </p:nvGraphicFramePr>
        <p:xfrm>
          <a:off x="395288" y="3273425"/>
          <a:ext cx="5616575" cy="625475"/>
        </p:xfrm>
        <a:graphic>
          <a:graphicData uri="http://schemas.openxmlformats.org/presentationml/2006/ole">
            <p:oleObj spid="_x0000_s2053" name="Bitmap Image" r:id="rId7" imgW="3847619" imgH="428798" progId="PBrush">
              <p:embed/>
            </p:oleObj>
          </a:graphicData>
        </a:graphic>
      </p:graphicFrame>
      <p:graphicFrame>
        <p:nvGraphicFramePr>
          <p:cNvPr id="2054" name="Object 9"/>
          <p:cNvGraphicFramePr>
            <a:graphicFrameLocks noChangeAspect="1"/>
          </p:cNvGraphicFramePr>
          <p:nvPr/>
        </p:nvGraphicFramePr>
        <p:xfrm>
          <a:off x="468313" y="3789363"/>
          <a:ext cx="3960812" cy="460375"/>
        </p:xfrm>
        <a:graphic>
          <a:graphicData uri="http://schemas.openxmlformats.org/presentationml/2006/ole">
            <p:oleObj spid="_x0000_s2054" name="Bitmap Image" r:id="rId8" imgW="3600000" imgH="419048" progId="PBrush">
              <p:embed/>
            </p:oleObj>
          </a:graphicData>
        </a:graphic>
      </p:graphicFrame>
      <p:graphicFrame>
        <p:nvGraphicFramePr>
          <p:cNvPr id="2055" name="Object 10"/>
          <p:cNvGraphicFramePr>
            <a:graphicFrameLocks noChangeAspect="1"/>
          </p:cNvGraphicFramePr>
          <p:nvPr>
            <p:ph sz="quarter" idx="2"/>
          </p:nvPr>
        </p:nvGraphicFramePr>
        <p:xfrm>
          <a:off x="4862513" y="3829050"/>
          <a:ext cx="4281487" cy="396875"/>
        </p:xfrm>
        <a:graphic>
          <a:graphicData uri="http://schemas.openxmlformats.org/presentationml/2006/ole">
            <p:oleObj spid="_x0000_s2055" name="Bitmap Image" r:id="rId9" imgW="3333333" imgH="361809" progId="PBrush">
              <p:embed/>
            </p:oleObj>
          </a:graphicData>
        </a:graphic>
      </p:graphicFrame>
      <p:sp>
        <p:nvSpPr>
          <p:cNvPr id="2062" name="Rectangle 11"/>
          <p:cNvSpPr>
            <a:spLocks noChangeArrowheads="1"/>
          </p:cNvSpPr>
          <p:nvPr/>
        </p:nvSpPr>
        <p:spPr bwMode="auto">
          <a:xfrm rot="5400000">
            <a:off x="4295775" y="4568825"/>
            <a:ext cx="549275" cy="1006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6000" i="0">
                <a:solidFill>
                  <a:srgbClr val="FF0000"/>
                </a:solidFill>
                <a:cs typeface="Times New Roman" pitchFamily="18" charset="0"/>
              </a:rPr>
              <a:t>{</a:t>
            </a:r>
            <a:endParaRPr lang="fr-FR" sz="6000" i="0">
              <a:solidFill>
                <a:srgbClr val="FF0000"/>
              </a:solidFill>
            </a:endParaRPr>
          </a:p>
        </p:txBody>
      </p:sp>
      <p:sp>
        <p:nvSpPr>
          <p:cNvPr id="2063" name="Rectangle 12"/>
          <p:cNvSpPr>
            <a:spLocks noChangeArrowheads="1"/>
          </p:cNvSpPr>
          <p:nvPr/>
        </p:nvSpPr>
        <p:spPr bwMode="auto">
          <a:xfrm>
            <a:off x="6300788" y="4437063"/>
            <a:ext cx="574675" cy="5191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1" hangingPunct="1"/>
            <a:r>
              <a:rPr lang="en-GB" sz="2000" b="1">
                <a:solidFill>
                  <a:srgbClr val="FF0000"/>
                </a:solidFill>
              </a:rPr>
              <a:t>2</a:t>
            </a:r>
            <a:r>
              <a:rPr lang="en-GB" sz="2800" b="1">
                <a:solidFill>
                  <a:srgbClr val="FF0000"/>
                </a:solidFill>
                <a:latin typeface="Symbol" pitchFamily="18" charset="2"/>
              </a:rPr>
              <a:t>g</a:t>
            </a:r>
            <a:endParaRPr lang="fr-FR" sz="2000" b="1">
              <a:solidFill>
                <a:srgbClr val="FF0000"/>
              </a:solidFill>
            </a:endParaRPr>
          </a:p>
        </p:txBody>
      </p:sp>
      <p:sp>
        <p:nvSpPr>
          <p:cNvPr id="2064" name="Rectangle 13"/>
          <p:cNvSpPr>
            <a:spLocks noChangeArrowheads="1"/>
          </p:cNvSpPr>
          <p:nvPr/>
        </p:nvSpPr>
        <p:spPr bwMode="auto">
          <a:xfrm>
            <a:off x="4211638" y="4437063"/>
            <a:ext cx="457200" cy="5191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1" hangingPunct="1"/>
            <a:r>
              <a:rPr lang="en-GB" sz="2000" b="1">
                <a:solidFill>
                  <a:srgbClr val="FF0000"/>
                </a:solidFill>
              </a:rPr>
              <a:t>1</a:t>
            </a:r>
            <a:r>
              <a:rPr lang="en-GB" sz="2800" b="1">
                <a:solidFill>
                  <a:srgbClr val="FF0000"/>
                </a:solidFill>
                <a:latin typeface="Symbol" pitchFamily="18" charset="2"/>
              </a:rPr>
              <a:t>g</a:t>
            </a:r>
            <a:endParaRPr lang="fr-FR" sz="2000" b="1">
              <a:solidFill>
                <a:srgbClr val="FF0000"/>
              </a:solidFill>
            </a:endParaRPr>
          </a:p>
        </p:txBody>
      </p:sp>
      <p:sp>
        <p:nvSpPr>
          <p:cNvPr id="2065" name="Rectangle 14"/>
          <p:cNvSpPr>
            <a:spLocks noChangeArrowheads="1"/>
          </p:cNvSpPr>
          <p:nvPr/>
        </p:nvSpPr>
        <p:spPr bwMode="auto">
          <a:xfrm rot="5400000">
            <a:off x="6384925" y="4495800"/>
            <a:ext cx="549275" cy="1006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6000" i="0">
                <a:solidFill>
                  <a:srgbClr val="FF0000"/>
                </a:solidFill>
                <a:cs typeface="Times New Roman" pitchFamily="18" charset="0"/>
              </a:rPr>
              <a:t>{</a:t>
            </a:r>
            <a:endParaRPr lang="fr-FR" sz="6000" i="0">
              <a:solidFill>
                <a:srgbClr val="FF0000"/>
              </a:solidFill>
            </a:endParaRPr>
          </a:p>
        </p:txBody>
      </p:sp>
      <p:sp>
        <p:nvSpPr>
          <p:cNvPr id="2066" name="Rectangle 16"/>
          <p:cNvSpPr>
            <a:spLocks noChangeArrowheads="1"/>
          </p:cNvSpPr>
          <p:nvPr/>
        </p:nvSpPr>
        <p:spPr bwMode="auto">
          <a:xfrm>
            <a:off x="2339975" y="620713"/>
            <a:ext cx="64643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>
                <a:solidFill>
                  <a:schemeClr val="accent2"/>
                </a:solidFill>
              </a:rPr>
              <a:t>M. P. Rekalo, E. T.-G. and D. Prout, Phys. Rev. C60, 042202 (1999)</a:t>
            </a:r>
            <a:endParaRPr lang="fr-FR" sz="1800">
              <a:solidFill>
                <a:schemeClr val="accent2"/>
              </a:solidFill>
            </a:endParaRPr>
          </a:p>
        </p:txBody>
      </p:sp>
      <p:graphicFrame>
        <p:nvGraphicFramePr>
          <p:cNvPr id="2056" name="Object 3"/>
          <p:cNvGraphicFramePr>
            <a:graphicFrameLocks noChangeAspect="1"/>
          </p:cNvGraphicFramePr>
          <p:nvPr/>
        </p:nvGraphicFramePr>
        <p:xfrm>
          <a:off x="900113" y="892175"/>
          <a:ext cx="2879725" cy="2573338"/>
        </p:xfrm>
        <a:graphic>
          <a:graphicData uri="http://schemas.openxmlformats.org/presentationml/2006/ole">
            <p:oleObj spid="_x0000_s2056" name="Bitmap Image" r:id="rId10" imgW="2057143" imgH="1838095" progId="PBrush">
              <p:embed/>
            </p:oleObj>
          </a:graphicData>
        </a:graphic>
      </p:graphicFrame>
      <p:sp>
        <p:nvSpPr>
          <p:cNvPr id="2067" name="Line 19"/>
          <p:cNvSpPr>
            <a:spLocks noChangeShapeType="1"/>
          </p:cNvSpPr>
          <p:nvPr/>
        </p:nvSpPr>
        <p:spPr bwMode="auto">
          <a:xfrm>
            <a:off x="3635375" y="4149725"/>
            <a:ext cx="73025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PHIPSI, 16-X-2009</a:t>
            </a:r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DCCB42-D84A-47E6-97A9-F487843D1978}" type="slidenum">
              <a:rPr lang="fr-FR" smtClean="0"/>
              <a:pPr>
                <a:defRPr/>
              </a:pPr>
              <a:t>44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23850" y="908050"/>
            <a:ext cx="8507413" cy="4556125"/>
          </a:xfrm>
        </p:spPr>
        <p:txBody>
          <a:bodyPr/>
          <a:lstStyle/>
          <a:p>
            <a:r>
              <a:rPr lang="en-GB" sz="4000" b="1" i="1" smtClean="0">
                <a:solidFill>
                  <a:srgbClr val="0000FF"/>
                </a:solidFill>
              </a:rPr>
              <a:t/>
            </a:r>
            <a:br>
              <a:rPr lang="en-GB" sz="4000" b="1" i="1" smtClean="0">
                <a:solidFill>
                  <a:srgbClr val="0000FF"/>
                </a:solidFill>
              </a:rPr>
            </a:br>
            <a:r>
              <a:rPr lang="en-GB" sz="4000" b="1" i="1" smtClean="0">
                <a:solidFill>
                  <a:srgbClr val="0000FF"/>
                </a:solidFill>
              </a:rPr>
              <a:t>Angular asymmetry </a:t>
            </a:r>
            <a:br>
              <a:rPr lang="en-GB" sz="4000" b="1" i="1" smtClean="0">
                <a:solidFill>
                  <a:srgbClr val="0000FF"/>
                </a:solidFill>
              </a:rPr>
            </a:br>
            <a:endParaRPr lang="en-GB" sz="4000" b="1" i="1" smtClean="0">
              <a:solidFill>
                <a:srgbClr val="0000FF"/>
              </a:solidFill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PHIPSI, 16-X-2009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DCCB42-D84A-47E6-97A9-F487843D1978}" type="slidenum">
              <a:rPr lang="fr-FR" smtClean="0"/>
              <a:pPr>
                <a:defRPr/>
              </a:pPr>
              <a:t>45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23850" y="908050"/>
            <a:ext cx="8507413" cy="4556125"/>
          </a:xfrm>
        </p:spPr>
        <p:txBody>
          <a:bodyPr/>
          <a:lstStyle/>
          <a:p>
            <a:r>
              <a:rPr lang="en-GB" sz="4000" b="1" i="1" smtClean="0">
                <a:solidFill>
                  <a:srgbClr val="0000FF"/>
                </a:solidFill>
              </a:rPr>
              <a:t/>
            </a:r>
            <a:br>
              <a:rPr lang="en-GB" sz="4000" b="1" i="1" smtClean="0">
                <a:solidFill>
                  <a:srgbClr val="0000FF"/>
                </a:solidFill>
              </a:rPr>
            </a:br>
            <a:r>
              <a:rPr lang="en-GB" sz="4000" b="1" i="1" smtClean="0">
                <a:solidFill>
                  <a:srgbClr val="0000FF"/>
                </a:solidFill>
              </a:rPr>
              <a:t>Linearity of the Rosenbluth fit </a:t>
            </a:r>
            <a:br>
              <a:rPr lang="en-GB" sz="4000" b="1" i="1" smtClean="0">
                <a:solidFill>
                  <a:srgbClr val="0000FF"/>
                </a:solidFill>
              </a:rPr>
            </a:br>
            <a:endParaRPr lang="en-GB" sz="4000" b="1" i="1" smtClean="0">
              <a:solidFill>
                <a:srgbClr val="0000FF"/>
              </a:solidFill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PHIPSI, 16-X-2009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DCCB42-D84A-47E6-97A9-F487843D1978}" type="slidenum">
              <a:rPr lang="fr-FR" smtClean="0"/>
              <a:pPr>
                <a:defRPr/>
              </a:pPr>
              <a:t>46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smtClean="0"/>
          </a:p>
        </p:txBody>
      </p:sp>
      <p:sp>
        <p:nvSpPr>
          <p:cNvPr id="3891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190500"/>
            <a:endParaRPr lang="fr-FR" smtClean="0"/>
          </a:p>
        </p:txBody>
      </p:sp>
      <p:pic>
        <p:nvPicPr>
          <p:cNvPr id="3891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5063" y="0"/>
            <a:ext cx="8008937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363" y="2924175"/>
            <a:ext cx="371475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2420938"/>
            <a:ext cx="318135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Espace réservé de la date 6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PHIPSI, 16-X-2009</a:t>
            </a:r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8B0E6F-3BC2-45A2-A02A-FBA0A869DA4A}" type="slidenum">
              <a:rPr lang="fr-FR" smtClean="0"/>
              <a:pPr>
                <a:defRPr/>
              </a:pPr>
              <a:t>47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7" name="Picture 2"/>
          <p:cNvPicPr>
            <a:picLocks noGrp="1" noChangeAspect="1" noChangeArrowheads="1"/>
          </p:cNvPicPr>
          <p:nvPr>
            <p:ph type="title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31913" y="765175"/>
            <a:ext cx="5545137" cy="696913"/>
          </a:xfrm>
          <a:noFill/>
          <a:ln>
            <a:solidFill>
              <a:srgbClr val="FF0000"/>
            </a:solidFill>
          </a:ln>
        </p:spPr>
      </p:pic>
      <p:sp>
        <p:nvSpPr>
          <p:cNvPr id="512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940425" y="4365625"/>
            <a:ext cx="3530600" cy="1223963"/>
          </a:xfrm>
        </p:spPr>
        <p:txBody>
          <a:bodyPr/>
          <a:lstStyle/>
          <a:p>
            <a:pPr marL="0" indent="190500">
              <a:buFontTx/>
              <a:buNone/>
            </a:pPr>
            <a:r>
              <a:rPr lang="en-GB" sz="2000" b="1" i="1" smtClean="0">
                <a:solidFill>
                  <a:srgbClr val="FF0000"/>
                </a:solidFill>
              </a:rPr>
              <a:t>From the data: </a:t>
            </a:r>
          </a:p>
          <a:p>
            <a:pPr marL="0" indent="190500">
              <a:buFontTx/>
              <a:buNone/>
            </a:pPr>
            <a:r>
              <a:rPr lang="en-GB" sz="2000" b="1" i="1" smtClean="0">
                <a:solidFill>
                  <a:srgbClr val="FF0000"/>
                </a:solidFill>
              </a:rPr>
              <a:t>deviation from linearity</a:t>
            </a:r>
          </a:p>
          <a:p>
            <a:pPr marL="0" indent="190500">
              <a:buFontTx/>
              <a:buNone/>
            </a:pPr>
            <a:r>
              <a:rPr lang="en-GB" sz="2000" b="1" i="1" smtClean="0">
                <a:solidFill>
                  <a:srgbClr val="FF0000"/>
                </a:solidFill>
              </a:rPr>
              <a:t> &lt;&lt; 1%!</a:t>
            </a:r>
            <a:endParaRPr lang="fr-FR" sz="2000" b="1" i="1" smtClean="0">
              <a:solidFill>
                <a:srgbClr val="FF0000"/>
              </a:solidFill>
            </a:endParaRPr>
          </a:p>
        </p:txBody>
      </p:sp>
      <p:pic>
        <p:nvPicPr>
          <p:cNvPr id="512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1484313"/>
            <a:ext cx="5184775" cy="458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" name="Rectangle 5"/>
          <p:cNvSpPr>
            <a:spLocks noChangeArrowheads="1"/>
          </p:cNvSpPr>
          <p:nvPr/>
        </p:nvSpPr>
        <p:spPr bwMode="auto">
          <a:xfrm>
            <a:off x="2195513" y="0"/>
            <a:ext cx="5619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rgbClr val="FF0000"/>
                </a:solidFill>
              </a:rPr>
              <a:t>Parametrization of 2</a:t>
            </a:r>
            <a:r>
              <a:rPr lang="en-GB" sz="2400" b="1">
                <a:solidFill>
                  <a:srgbClr val="FF0000"/>
                </a:solidFill>
                <a:latin typeface="Symbol" pitchFamily="18" charset="2"/>
              </a:rPr>
              <a:t>g</a:t>
            </a:r>
            <a:r>
              <a:rPr lang="en-GB" sz="2400" b="1">
                <a:solidFill>
                  <a:srgbClr val="FF0000"/>
                </a:solidFill>
              </a:rPr>
              <a:t>-contribution for  e+p</a:t>
            </a:r>
            <a:endParaRPr lang="fr-FR" sz="2400" b="1">
              <a:solidFill>
                <a:srgbClr val="FF0000"/>
              </a:solidFill>
            </a:endParaRPr>
          </a:p>
        </p:txBody>
      </p:sp>
      <p:sp>
        <p:nvSpPr>
          <p:cNvPr id="5131" name="Rectangle 6"/>
          <p:cNvSpPr>
            <a:spLocks noChangeArrowheads="1"/>
          </p:cNvSpPr>
          <p:nvPr/>
        </p:nvSpPr>
        <p:spPr bwMode="auto">
          <a:xfrm>
            <a:off x="3995738" y="5949950"/>
            <a:ext cx="4845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>
                <a:solidFill>
                  <a:schemeClr val="accent2"/>
                </a:solidFill>
              </a:rPr>
              <a:t>E. T.-G., G. Gakh, Phys. Rev. C 72, 015209 (2005)</a:t>
            </a:r>
            <a:endParaRPr lang="fr-FR" sz="1800">
              <a:solidFill>
                <a:schemeClr val="accent2"/>
              </a:solidFill>
            </a:endParaRPr>
          </a:p>
        </p:txBody>
      </p:sp>
      <p:graphicFrame>
        <p:nvGraphicFramePr>
          <p:cNvPr id="5122" name="Object 7"/>
          <p:cNvGraphicFramePr>
            <a:graphicFrameLocks noChangeAspect="1"/>
          </p:cNvGraphicFramePr>
          <p:nvPr>
            <p:ph sz="quarter" idx="3"/>
          </p:nvPr>
        </p:nvGraphicFramePr>
        <p:xfrm>
          <a:off x="5867400" y="1844675"/>
          <a:ext cx="3276600" cy="842963"/>
        </p:xfrm>
        <a:graphic>
          <a:graphicData uri="http://schemas.openxmlformats.org/presentationml/2006/ole">
            <p:oleObj spid="_x0000_s5122" name="Equation" r:id="rId5" imgW="1726920" imgH="444240" progId="Equation.3">
              <p:embed/>
            </p:oleObj>
          </a:graphicData>
        </a:graphic>
      </p:graphicFrame>
      <p:graphicFrame>
        <p:nvGraphicFramePr>
          <p:cNvPr id="5123" name="Object 8"/>
          <p:cNvGraphicFramePr>
            <a:graphicFrameLocks noChangeAspect="1"/>
          </p:cNvGraphicFramePr>
          <p:nvPr>
            <p:ph sz="quarter" idx="2"/>
          </p:nvPr>
        </p:nvGraphicFramePr>
        <p:xfrm>
          <a:off x="5672138" y="2924175"/>
          <a:ext cx="3249612" cy="774700"/>
        </p:xfrm>
        <a:graphic>
          <a:graphicData uri="http://schemas.openxmlformats.org/presentationml/2006/ole">
            <p:oleObj spid="_x0000_s5123" name="Equation" r:id="rId6" imgW="1917360" imgH="457200" progId="Equation.3">
              <p:embed/>
            </p:oleObj>
          </a:graphicData>
        </a:graphic>
      </p:graphicFrame>
      <p:sp>
        <p:nvSpPr>
          <p:cNvPr id="9" name="Espace réservé de la date 8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PHIPSI, 16-X-2009</a:t>
            </a:r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CC6643-6094-4232-8BF7-E7995C83EBBF}" type="slidenum">
              <a:rPr lang="fr-FR" smtClean="0"/>
              <a:pPr>
                <a:defRPr/>
              </a:pPr>
              <a:t>48</a:t>
            </a:fld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1" name="Title 1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7467600" cy="476250"/>
          </a:xfrm>
        </p:spPr>
        <p:txBody>
          <a:bodyPr/>
          <a:lstStyle/>
          <a:p>
            <a:pPr eaLnBrk="1" hangingPunct="1"/>
            <a:r>
              <a:rPr lang="en-US" sz="2400" b="1" smtClean="0">
                <a:solidFill>
                  <a:srgbClr val="CC3300"/>
                </a:solidFill>
                <a:latin typeface="Comic Sans MS" pitchFamily="66" charset="0"/>
              </a:rPr>
              <a:t>2</a:t>
            </a:r>
            <a:r>
              <a:rPr lang="el-GR" sz="2400" b="1" smtClean="0">
                <a:solidFill>
                  <a:srgbClr val="CC3300"/>
                </a:solidFill>
                <a:latin typeface="Comic Sans MS" pitchFamily="66" charset="0"/>
              </a:rPr>
              <a:t>γ</a:t>
            </a:r>
            <a:r>
              <a:rPr lang="en-US" sz="2000" b="1" smtClean="0">
                <a:solidFill>
                  <a:srgbClr val="CC3300"/>
                </a:solidFill>
                <a:latin typeface="Comic Sans MS" pitchFamily="66" charset="0"/>
              </a:rPr>
              <a:t>-Gamma</a:t>
            </a:r>
            <a:r>
              <a:rPr lang="en-US" sz="2400" b="1" smtClean="0">
                <a:solidFill>
                  <a:srgbClr val="CC3300"/>
                </a:solidFill>
                <a:latin typeface="Comic Sans MS" pitchFamily="66" charset="0"/>
              </a:rPr>
              <a:t> Models and Data</a:t>
            </a:r>
          </a:p>
        </p:txBody>
      </p:sp>
      <p:sp>
        <p:nvSpPr>
          <p:cNvPr id="8" name="Slide Number Placeholder 7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eaLnBrk="1" hangingPunct="1">
              <a:defRPr/>
            </a:pPr>
            <a:fld id="{C65D5EC3-DB0E-4076-A3D9-A43BB6591829}" type="slidenum">
              <a:rPr lang="en-US" sz="1200" i="0" baseline="-25000">
                <a:solidFill>
                  <a:schemeClr val="tx1">
                    <a:tint val="75000"/>
                  </a:schemeClr>
                </a:solidFill>
                <a:latin typeface="Comic Sans MS" pitchFamily="66" charset="0"/>
              </a:rPr>
              <a:pPr algn="r" eaLnBrk="1" hangingPunct="1">
                <a:defRPr/>
              </a:pPr>
              <a:t>49</a:t>
            </a:fld>
            <a:endParaRPr lang="en-US" sz="1200" i="0" baseline="-25000">
              <a:solidFill>
                <a:schemeClr val="tx1">
                  <a:tint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9943" name="TextBox 4"/>
          <p:cNvSpPr txBox="1">
            <a:spLocks noChangeArrowheads="1"/>
          </p:cNvSpPr>
          <p:nvPr/>
        </p:nvSpPr>
        <p:spPr bwMode="auto">
          <a:xfrm>
            <a:off x="755650" y="5229225"/>
            <a:ext cx="4640263" cy="946150"/>
          </a:xfrm>
          <a:prstGeom prst="rect">
            <a:avLst/>
          </a:prstGeom>
          <a:solidFill>
            <a:srgbClr val="33CC33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000" b="1" i="0">
                <a:latin typeface="Comic Sans MS" pitchFamily="66" charset="0"/>
              </a:rPr>
              <a:t>The inclusion of hard 2</a:t>
            </a:r>
            <a:r>
              <a:rPr lang="el-GR" sz="2000" b="1" i="0">
                <a:latin typeface="Comic Sans MS" pitchFamily="66" charset="0"/>
              </a:rPr>
              <a:t>γ</a:t>
            </a:r>
            <a:r>
              <a:rPr lang="en-US" sz="2000" b="1" i="0">
                <a:latin typeface="Comic Sans MS" pitchFamily="66" charset="0"/>
              </a:rPr>
              <a:t> exchange: </a:t>
            </a:r>
          </a:p>
          <a:p>
            <a:pPr eaLnBrk="1" hangingPunct="1"/>
            <a:r>
              <a:rPr lang="en-US" sz="1800" b="1" i="0">
                <a:solidFill>
                  <a:srgbClr val="FF3300"/>
                </a:solidFill>
                <a:latin typeface="Comic Sans MS" pitchFamily="66" charset="0"/>
              </a:rPr>
              <a:t>Chen et al (2003) with GPDs</a:t>
            </a:r>
            <a:r>
              <a:rPr lang="en-US" sz="1800" b="1" i="0">
                <a:solidFill>
                  <a:srgbClr val="0000FF"/>
                </a:solidFill>
                <a:latin typeface="Comic Sans MS" pitchFamily="66" charset="0"/>
              </a:rPr>
              <a:t>, </a:t>
            </a:r>
          </a:p>
          <a:p>
            <a:pPr eaLnBrk="1" hangingPunct="1"/>
            <a:r>
              <a:rPr lang="en-US" sz="1800" b="1" i="0">
                <a:solidFill>
                  <a:srgbClr val="000099"/>
                </a:solidFill>
                <a:latin typeface="Comic Sans MS" pitchFamily="66" charset="0"/>
              </a:rPr>
              <a:t>Blunden et al (2003) in hadronic model</a:t>
            </a:r>
          </a:p>
        </p:txBody>
      </p:sp>
      <p:sp>
        <p:nvSpPr>
          <p:cNvPr id="9" name="Date Placeholder 8"/>
          <p:cNvSpPr txBox="1">
            <a:spLocks noGrp="1"/>
          </p:cNvSpPr>
          <p:nvPr/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eaLnBrk="1" hangingPunct="1">
              <a:defRPr/>
            </a:pPr>
            <a:fld id="{495E41EA-9168-4DCF-82C7-4DF6EF8EA020}" type="datetime1">
              <a:rPr lang="en-US" sz="1200" i="0" baseline="-25000">
                <a:solidFill>
                  <a:schemeClr val="tx1">
                    <a:tint val="75000"/>
                  </a:schemeClr>
                </a:solidFill>
                <a:latin typeface="Comic Sans MS" pitchFamily="66" charset="0"/>
              </a:rPr>
              <a:pPr eaLnBrk="1" hangingPunct="1">
                <a:defRPr/>
              </a:pPr>
              <a:t>10/16/2009</a:t>
            </a:fld>
            <a:endParaRPr lang="en-US" sz="1200" i="0" baseline="-25000">
              <a:solidFill>
                <a:schemeClr val="tx1">
                  <a:tint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39945" name="TextBox 9"/>
          <p:cNvSpPr txBox="1">
            <a:spLocks noChangeArrowheads="1"/>
          </p:cNvSpPr>
          <p:nvPr/>
        </p:nvSpPr>
        <p:spPr bwMode="auto">
          <a:xfrm>
            <a:off x="5364163" y="1196975"/>
            <a:ext cx="361791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 b="1" i="0">
                <a:solidFill>
                  <a:srgbClr val="0000FF"/>
                </a:solidFill>
                <a:latin typeface="Comic Sans MS" pitchFamily="66" charset="0"/>
              </a:rPr>
              <a:t>Expt. Jlab 04-019 measured</a:t>
            </a:r>
          </a:p>
          <a:p>
            <a:pPr eaLnBrk="1" hangingPunct="1"/>
            <a:r>
              <a:rPr lang="en-US" sz="1800" b="1" i="0">
                <a:solidFill>
                  <a:srgbClr val="0000FF"/>
                </a:solidFill>
                <a:latin typeface="Comic Sans MS" pitchFamily="66" charset="0"/>
              </a:rPr>
              <a:t>Ratio PL/PT for Q</a:t>
            </a:r>
            <a:r>
              <a:rPr lang="en-US" sz="1800" b="1" i="0" baseline="30000">
                <a:solidFill>
                  <a:srgbClr val="0000FF"/>
                </a:solidFill>
                <a:latin typeface="Comic Sans MS" pitchFamily="66" charset="0"/>
              </a:rPr>
              <a:t>2</a:t>
            </a:r>
            <a:r>
              <a:rPr lang="en-US" sz="1800" b="1" i="0">
                <a:solidFill>
                  <a:srgbClr val="0000FF"/>
                </a:solidFill>
                <a:latin typeface="Comic Sans MS" pitchFamily="66" charset="0"/>
              </a:rPr>
              <a:t>=2.49 GeV</a:t>
            </a:r>
            <a:r>
              <a:rPr lang="en-US" sz="1800" b="1" i="0" baseline="30000">
                <a:solidFill>
                  <a:srgbClr val="0000FF"/>
                </a:solidFill>
                <a:latin typeface="Comic Sans MS" pitchFamily="66" charset="0"/>
              </a:rPr>
              <a:t>2</a:t>
            </a:r>
          </a:p>
          <a:p>
            <a:pPr eaLnBrk="1" hangingPunct="1"/>
            <a:r>
              <a:rPr lang="en-US" sz="1800" b="1" i="0">
                <a:solidFill>
                  <a:srgbClr val="0000FF"/>
                </a:solidFill>
                <a:latin typeface="Comic Sans MS" pitchFamily="66" charset="0"/>
              </a:rPr>
              <a:t>at 3 values of </a:t>
            </a:r>
            <a:r>
              <a:rPr lang="el-GR" sz="2000" b="1" i="0">
                <a:solidFill>
                  <a:srgbClr val="0000FF"/>
                </a:solidFill>
                <a:latin typeface="Comic Sans MS" pitchFamily="66" charset="0"/>
              </a:rPr>
              <a:t>ε</a:t>
            </a:r>
            <a:endParaRPr lang="en-US" sz="1800" b="1" i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39946" name="TextBox 11"/>
          <p:cNvSpPr txBox="1">
            <a:spLocks noChangeArrowheads="1"/>
          </p:cNvSpPr>
          <p:nvPr/>
        </p:nvSpPr>
        <p:spPr bwMode="auto">
          <a:xfrm rot="1733190">
            <a:off x="3232150" y="1341438"/>
            <a:ext cx="18161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800" b="1" i="0">
                <a:solidFill>
                  <a:schemeClr val="accent2"/>
                </a:solidFill>
                <a:latin typeface="Comic Sans MS" pitchFamily="66" charset="0"/>
              </a:rPr>
              <a:t>PRELIMINARY</a:t>
            </a:r>
          </a:p>
        </p:txBody>
      </p:sp>
      <p:pic>
        <p:nvPicPr>
          <p:cNvPr id="39947" name="Picture 9" descr="pentchev_fg4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549275"/>
            <a:ext cx="5157788" cy="515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9948" name="Straight Connector 12"/>
          <p:cNvCxnSpPr>
            <a:cxnSpLocks noChangeShapeType="1"/>
          </p:cNvCxnSpPr>
          <p:nvPr/>
        </p:nvCxnSpPr>
        <p:spPr bwMode="auto">
          <a:xfrm>
            <a:off x="1258888" y="4005263"/>
            <a:ext cx="4105275" cy="0"/>
          </a:xfrm>
          <a:prstGeom prst="line">
            <a:avLst/>
          </a:prstGeom>
          <a:noFill/>
          <a:ln w="28575" algn="ctr">
            <a:solidFill>
              <a:srgbClr val="33CC33"/>
            </a:solidFill>
            <a:round/>
            <a:headEnd/>
            <a:tailEnd/>
          </a:ln>
        </p:spPr>
      </p:cxnSp>
      <p:sp>
        <p:nvSpPr>
          <p:cNvPr id="39949" name="Text Box 10"/>
          <p:cNvSpPr txBox="1">
            <a:spLocks noChangeArrowheads="1"/>
          </p:cNvSpPr>
          <p:nvPr/>
        </p:nvSpPr>
        <p:spPr bwMode="auto">
          <a:xfrm>
            <a:off x="5148263" y="620713"/>
            <a:ext cx="37052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2800"/>
              <a:t>C. Perdrisat,L. Pentchev</a:t>
            </a:r>
          </a:p>
        </p:txBody>
      </p:sp>
      <p:sp>
        <p:nvSpPr>
          <p:cNvPr id="1278987" name="TextBox 9"/>
          <p:cNvSpPr txBox="1">
            <a:spLocks noChangeArrowheads="1"/>
          </p:cNvSpPr>
          <p:nvPr/>
        </p:nvSpPr>
        <p:spPr bwMode="auto">
          <a:xfrm>
            <a:off x="5795963" y="2565400"/>
            <a:ext cx="2962275" cy="831850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400" b="1" i="0">
                <a:solidFill>
                  <a:srgbClr val="0000FF"/>
                </a:solidFill>
                <a:latin typeface="Comic Sans MS" pitchFamily="66" charset="0"/>
              </a:rPr>
              <a:t>NO </a:t>
            </a:r>
            <a:r>
              <a:rPr lang="el-GR" sz="2400" b="1" i="0">
                <a:solidFill>
                  <a:srgbClr val="0000FF"/>
                </a:solidFill>
                <a:latin typeface="Comic Sans MS" pitchFamily="66" charset="0"/>
              </a:rPr>
              <a:t>ε</a:t>
            </a:r>
            <a:r>
              <a:rPr lang="en-US" sz="2400" b="1" i="0">
                <a:solidFill>
                  <a:srgbClr val="0000FF"/>
                </a:solidFill>
                <a:latin typeface="Comic Sans MS" pitchFamily="66" charset="0"/>
              </a:rPr>
              <a:t>-dependence </a:t>
            </a:r>
          </a:p>
          <a:p>
            <a:pPr eaLnBrk="1" hangingPunct="1"/>
            <a:r>
              <a:rPr lang="en-US" sz="2400" b="1" i="0">
                <a:solidFill>
                  <a:srgbClr val="0000FF"/>
                </a:solidFill>
                <a:latin typeface="Comic Sans MS" pitchFamily="66" charset="0"/>
              </a:rPr>
              <a:t>at 0.01 level</a:t>
            </a:r>
          </a:p>
        </p:txBody>
      </p:sp>
      <p:sp>
        <p:nvSpPr>
          <p:cNvPr id="1278988" name="TextBox 9"/>
          <p:cNvSpPr txBox="1">
            <a:spLocks noChangeArrowheads="1"/>
          </p:cNvSpPr>
          <p:nvPr/>
        </p:nvSpPr>
        <p:spPr bwMode="auto">
          <a:xfrm>
            <a:off x="5867400" y="4076700"/>
            <a:ext cx="2635250" cy="831850"/>
          </a:xfrm>
          <a:prstGeom prst="rect">
            <a:avLst/>
          </a:prstGeom>
          <a:solidFill>
            <a:srgbClr val="FFFF00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400" b="1" i="0">
                <a:solidFill>
                  <a:srgbClr val="0000FF"/>
                </a:solidFill>
                <a:latin typeface="Comic Sans MS" pitchFamily="66" charset="0"/>
              </a:rPr>
              <a:t>NO evidence of </a:t>
            </a:r>
          </a:p>
          <a:p>
            <a:pPr eaLnBrk="1" hangingPunct="1"/>
            <a:r>
              <a:rPr lang="en-US" sz="2400" b="1" i="0">
                <a:solidFill>
                  <a:srgbClr val="0000FF"/>
                </a:solidFill>
                <a:latin typeface="Comic Sans MS" pitchFamily="66" charset="0"/>
              </a:rPr>
              <a:t>2</a:t>
            </a:r>
            <a:r>
              <a:rPr lang="en-US" sz="2400" b="1" i="0">
                <a:solidFill>
                  <a:srgbClr val="0000FF"/>
                </a:solidFill>
                <a:latin typeface="Symbol" pitchFamily="18" charset="2"/>
              </a:rPr>
              <a:t>g</a:t>
            </a:r>
            <a:r>
              <a:rPr lang="en-US" sz="2400" b="1" i="0">
                <a:solidFill>
                  <a:srgbClr val="0000FF"/>
                </a:solidFill>
                <a:latin typeface="Comic Sans MS" pitchFamily="66" charset="0"/>
              </a:rPr>
              <a:t> contribution</a:t>
            </a:r>
          </a:p>
        </p:txBody>
      </p:sp>
      <p:sp>
        <p:nvSpPr>
          <p:cNvPr id="39952" name="Text Box 13"/>
          <p:cNvSpPr txBox="1">
            <a:spLocks noChangeArrowheads="1"/>
          </p:cNvSpPr>
          <p:nvPr/>
        </p:nvSpPr>
        <p:spPr bwMode="auto">
          <a:xfrm>
            <a:off x="5795963" y="5445125"/>
            <a:ext cx="2952750" cy="650875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800">
                <a:solidFill>
                  <a:srgbClr val="000000"/>
                </a:solidFill>
                <a:latin typeface="Comic Sans MS" pitchFamily="66" charset="0"/>
              </a:rPr>
              <a:t>Bystriskyi et al., LSF</a:t>
            </a:r>
          </a:p>
          <a:p>
            <a:r>
              <a:rPr lang="fr-FR" sz="1800">
                <a:solidFill>
                  <a:srgbClr val="000000"/>
                </a:solidFill>
                <a:latin typeface="Comic Sans MS" pitchFamily="66" charset="0"/>
              </a:rPr>
              <a:t>PR C75, 015207 (2007)</a:t>
            </a:r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PHIPSI, 16-X-2009</a:t>
            </a:r>
            <a:endParaRPr lang="fr-FR"/>
          </a:p>
        </p:txBody>
      </p:sp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D99BC2-71AA-4396-B3F4-5C9F3C830770}" type="slidenum">
              <a:rPr lang="fr-FR" smtClean="0"/>
              <a:pPr>
                <a:defRPr/>
              </a:pPr>
              <a:t>49</a:t>
            </a:fld>
            <a:endParaRPr lang="fr-FR"/>
          </a:p>
        </p:txBody>
      </p:sp>
      <p:sp>
        <p:nvSpPr>
          <p:cNvPr id="16" name="Espace réservé du pied de page 1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8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8987" grpId="0" animBg="1"/>
      <p:bldP spid="127898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772400" cy="54927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Arial Rounded MT Bold" pitchFamily="34" charset="0"/>
              </a:rPr>
              <a:t>Non-</a:t>
            </a:r>
            <a:r>
              <a:rPr lang="en-US" dirty="0" err="1">
                <a:solidFill>
                  <a:srgbClr val="FF0000"/>
                </a:solidFill>
                <a:latin typeface="Arial Rounded MT Bold" pitchFamily="34" charset="0"/>
              </a:rPr>
              <a:t>Pertubative</a:t>
            </a:r>
            <a:r>
              <a:rPr lang="en-US" dirty="0">
                <a:solidFill>
                  <a:srgbClr val="FF0000"/>
                </a:solidFill>
                <a:latin typeface="Arial Rounded MT Bold" pitchFamily="34" charset="0"/>
              </a:rPr>
              <a:t> QCD </a:t>
            </a:r>
            <a:endParaRPr lang="en-US" dirty="0">
              <a:latin typeface="Arial Rounded MT Bold" pitchFamily="34" charset="0"/>
            </a:endParaRPr>
          </a:p>
        </p:txBody>
      </p:sp>
      <p:sp>
        <p:nvSpPr>
          <p:cNvPr id="22016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28662" y="1285860"/>
            <a:ext cx="4429156" cy="4143404"/>
          </a:xfrm>
        </p:spPr>
        <p:txBody>
          <a:bodyPr/>
          <a:lstStyle/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000" dirty="0" err="1">
                <a:solidFill>
                  <a:srgbClr val="0000FF"/>
                </a:solidFill>
                <a:latin typeface="Arial Rounded MT Bold" pitchFamily="34" charset="0"/>
              </a:rPr>
              <a:t>charmonium</a:t>
            </a:r>
            <a:r>
              <a:rPr lang="en-US" sz="2000" dirty="0">
                <a:solidFill>
                  <a:srgbClr val="0000FF"/>
                </a:solidFill>
                <a:latin typeface="Arial Rounded MT Bold" pitchFamily="34" charset="0"/>
              </a:rPr>
              <a:t> spectroscopy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000" dirty="0" err="1">
                <a:solidFill>
                  <a:srgbClr val="0000FF"/>
                </a:solidFill>
                <a:latin typeface="Arial Rounded MT Bold" pitchFamily="34" charset="0"/>
              </a:rPr>
              <a:t>gluonic</a:t>
            </a:r>
            <a:r>
              <a:rPr lang="en-US" sz="2000" dirty="0">
                <a:solidFill>
                  <a:srgbClr val="0000FF"/>
                </a:solidFill>
                <a:latin typeface="Arial Rounded MT Bold" pitchFamily="34" charset="0"/>
              </a:rPr>
              <a:t> excitations </a:t>
            </a:r>
            <a:r>
              <a:rPr lang="en-US" dirty="0">
                <a:solidFill>
                  <a:srgbClr val="0000FF"/>
                </a:solidFill>
                <a:latin typeface="Arial Rounded MT Bold" pitchFamily="34" charset="0"/>
              </a:rPr>
              <a:t>(hybrids, </a:t>
            </a:r>
            <a:r>
              <a:rPr lang="en-US" dirty="0" err="1">
                <a:solidFill>
                  <a:srgbClr val="0000FF"/>
                </a:solidFill>
                <a:latin typeface="Arial Rounded MT Bold" pitchFamily="34" charset="0"/>
              </a:rPr>
              <a:t>glueballs</a:t>
            </a:r>
            <a:r>
              <a:rPr lang="en-US" dirty="0">
                <a:solidFill>
                  <a:srgbClr val="0000FF"/>
                </a:solidFill>
                <a:latin typeface="Arial Rounded MT Bold" pitchFamily="34" charset="0"/>
              </a:rPr>
              <a:t>)</a:t>
            </a:r>
            <a:endParaRPr lang="en-US" sz="2000" dirty="0">
              <a:solidFill>
                <a:srgbClr val="0000FF"/>
              </a:solidFill>
              <a:latin typeface="Arial Rounded MT Bold" pitchFamily="34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000" dirty="0">
                <a:solidFill>
                  <a:srgbClr val="0000FF"/>
                </a:solidFill>
                <a:latin typeface="Arial Rounded MT Bold" pitchFamily="34" charset="0"/>
              </a:rPr>
              <a:t>open and hidden charm in nuclei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000" dirty="0">
                <a:solidFill>
                  <a:srgbClr val="0000FF"/>
                </a:solidFill>
                <a:latin typeface="Arial Rounded MT Bold" pitchFamily="34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Symbol" pitchFamily="18" charset="2"/>
              </a:rPr>
              <a:t>g</a:t>
            </a:r>
            <a:r>
              <a:rPr lang="en-US" sz="2000" dirty="0">
                <a:solidFill>
                  <a:srgbClr val="0000FF"/>
                </a:solidFill>
                <a:latin typeface="Arial Rounded MT Bold" pitchFamily="34" charset="0"/>
              </a:rPr>
              <a:t>-ray spectroscopy of </a:t>
            </a:r>
            <a:r>
              <a:rPr lang="en-US" sz="2000" dirty="0" err="1">
                <a:solidFill>
                  <a:srgbClr val="0000FF"/>
                </a:solidFill>
                <a:latin typeface="Arial Rounded MT Bold" pitchFamily="34" charset="0"/>
              </a:rPr>
              <a:t>hypernuclei</a:t>
            </a:r>
            <a:endParaRPr lang="en-US" sz="2000" dirty="0">
              <a:solidFill>
                <a:srgbClr val="0000FF"/>
              </a:solidFill>
              <a:latin typeface="Arial Rounded MT Bold" pitchFamily="34" charset="0"/>
            </a:endParaRP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000" dirty="0">
                <a:solidFill>
                  <a:srgbClr val="0000FF"/>
                </a:solidFill>
                <a:latin typeface="Arial Rounded MT Bold" pitchFamily="34" charset="0"/>
              </a:rPr>
              <a:t>J/</a:t>
            </a:r>
            <a:r>
              <a:rPr lang="en-US" sz="2000" dirty="0">
                <a:solidFill>
                  <a:srgbClr val="0000FF"/>
                </a:solidFill>
                <a:latin typeface="Symbol" pitchFamily="18" charset="2"/>
              </a:rPr>
              <a:t>y</a:t>
            </a:r>
            <a:r>
              <a:rPr lang="en-US" sz="2000" dirty="0">
                <a:solidFill>
                  <a:srgbClr val="0000FF"/>
                </a:solidFill>
                <a:latin typeface="Arial Rounded MT Bold" pitchFamily="34" charset="0"/>
              </a:rPr>
              <a:t>-N scattering</a:t>
            </a:r>
          </a:p>
          <a:p>
            <a:pPr>
              <a:lnSpc>
                <a:spcPct val="90000"/>
              </a:lnSpc>
              <a:buClr>
                <a:schemeClr val="tx1"/>
              </a:buClr>
            </a:pPr>
            <a:r>
              <a:rPr lang="en-US" sz="2000" dirty="0" smtClean="0">
                <a:solidFill>
                  <a:srgbClr val="0000FF"/>
                </a:solidFill>
                <a:latin typeface="Arial Rounded MT Bold" pitchFamily="34" charset="0"/>
              </a:rPr>
              <a:t>Electromagnetic physics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sz="2400" dirty="0" smtClean="0">
                <a:solidFill>
                  <a:srgbClr val="FF0000"/>
                </a:solidFill>
                <a:latin typeface="Arial Rounded MT Bold" pitchFamily="34" charset="0"/>
              </a:rPr>
              <a:t>Time-like </a:t>
            </a:r>
            <a:r>
              <a:rPr lang="en-US" sz="2400" dirty="0">
                <a:solidFill>
                  <a:srgbClr val="FF0000"/>
                </a:solidFill>
                <a:latin typeface="Arial Rounded MT Bold" pitchFamily="34" charset="0"/>
              </a:rPr>
              <a:t>form </a:t>
            </a:r>
            <a:r>
              <a:rPr lang="en-US" sz="2400" dirty="0" smtClean="0">
                <a:solidFill>
                  <a:srgbClr val="FF0000"/>
                </a:solidFill>
                <a:latin typeface="Arial Rounded MT Bold" pitchFamily="34" charset="0"/>
              </a:rPr>
              <a:t>factors</a:t>
            </a: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dirty="0" err="1" smtClean="0">
                <a:solidFill>
                  <a:srgbClr val="0000FF"/>
                </a:solidFill>
                <a:latin typeface="Arial Rounded MT Bold" pitchFamily="34" charset="0"/>
              </a:rPr>
              <a:t>Drell</a:t>
            </a:r>
            <a:r>
              <a:rPr lang="en-US" dirty="0" smtClean="0">
                <a:solidFill>
                  <a:srgbClr val="0000FF"/>
                </a:solidFill>
                <a:latin typeface="Arial Rounded MT Bold" pitchFamily="34" charset="0"/>
              </a:rPr>
              <a:t>-Yan, TDA..</a:t>
            </a:r>
            <a:endParaRPr lang="en-US" sz="2400" dirty="0">
              <a:solidFill>
                <a:srgbClr val="FF0000"/>
              </a:solidFill>
              <a:latin typeface="Arial Rounded MT Bold" pitchFamily="34" charset="0"/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</a:pPr>
            <a:r>
              <a:rPr lang="en-US" sz="2000" dirty="0">
                <a:solidFill>
                  <a:srgbClr val="0000FF"/>
                </a:solidFill>
                <a:latin typeface="Arial Rounded MT Bold" pitchFamily="34" charset="0"/>
              </a:rPr>
              <a:t>………..</a:t>
            </a:r>
          </a:p>
        </p:txBody>
      </p:sp>
      <p:pic>
        <p:nvPicPr>
          <p:cNvPr id="220165" name="Picture 5" descr="PandaLogo2_we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2" y="0"/>
            <a:ext cx="2286000" cy="54927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20167" name="Text Box 7"/>
          <p:cNvSpPr txBox="1">
            <a:spLocks noChangeArrowheads="1"/>
          </p:cNvSpPr>
          <p:nvPr/>
        </p:nvSpPr>
        <p:spPr bwMode="auto">
          <a:xfrm>
            <a:off x="714348" y="714356"/>
            <a:ext cx="48577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 Rounded MT Bold" pitchFamily="34" charset="0"/>
                <a:sym typeface="Symbol" pitchFamily="18" charset="2"/>
              </a:rPr>
              <a:t> </a:t>
            </a:r>
            <a:r>
              <a:rPr lang="en-US" sz="2400" dirty="0">
                <a:latin typeface="Arial Rounded MT Bold" pitchFamily="34" charset="0"/>
              </a:rPr>
              <a:t>proton-antiproton </a:t>
            </a:r>
            <a:r>
              <a:rPr lang="en-US" sz="2400" dirty="0" smtClean="0">
                <a:latin typeface="Arial Rounded MT Bold" pitchFamily="34" charset="0"/>
              </a:rPr>
              <a:t>annihilation</a:t>
            </a:r>
            <a:endParaRPr lang="en-US" sz="2400" dirty="0">
              <a:latin typeface="Arial Rounded MT Bold" pitchFamily="34" charset="0"/>
            </a:endParaRPr>
          </a:p>
        </p:txBody>
      </p:sp>
      <p:pic>
        <p:nvPicPr>
          <p:cNvPr id="12" name="Picture 3" descr="Snapshot 2009-01-16 14-51-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928670"/>
            <a:ext cx="3363978" cy="48248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5072066" y="5786454"/>
            <a:ext cx="37861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/>
              <a:t>e-</a:t>
            </a:r>
            <a:r>
              <a:rPr lang="fr-FR" sz="2000" dirty="0" err="1"/>
              <a:t>Print</a:t>
            </a:r>
            <a:r>
              <a:rPr lang="fr-FR" sz="2000" dirty="0"/>
              <a:t>: </a:t>
            </a:r>
            <a:r>
              <a:rPr lang="fr-FR" sz="2000" b="1" dirty="0" err="1"/>
              <a:t>arXiv</a:t>
            </a:r>
            <a:r>
              <a:rPr lang="fr-FR" sz="2000" b="1" dirty="0"/>
              <a:t>:0903.3905</a:t>
            </a:r>
            <a:r>
              <a:rPr lang="fr-FR" sz="2000" dirty="0"/>
              <a:t> [hep-ex]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1472" y="521495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/>
            <a:r>
              <a:rPr lang="en-US" sz="2000" dirty="0" smtClean="0"/>
              <a:t>PANDA Physics Book </a:t>
            </a:r>
          </a:p>
          <a:p>
            <a:pPr marL="457200" indent="-457200"/>
            <a:r>
              <a:rPr lang="en-US" sz="2000" dirty="0"/>
              <a:t>	</a:t>
            </a:r>
            <a:r>
              <a:rPr lang="en-US" sz="2000" dirty="0" smtClean="0"/>
              <a:t>- Detailed simulations</a:t>
            </a:r>
          </a:p>
          <a:p>
            <a:pPr marL="457200" indent="-457200"/>
            <a:r>
              <a:rPr lang="en-US" sz="2000" dirty="0"/>
              <a:t>	</a:t>
            </a:r>
            <a:r>
              <a:rPr lang="en-US" sz="2000" dirty="0" smtClean="0"/>
              <a:t>- Benchmark channels</a:t>
            </a:r>
            <a:endParaRPr lang="en-US" sz="2000" dirty="0"/>
          </a:p>
        </p:txBody>
      </p:sp>
      <p:sp>
        <p:nvSpPr>
          <p:cNvPr id="9" name="Espace réservé de la date 8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PHIPSI, 16-X-2009</a:t>
            </a:r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8B0E6F-3BC2-45A2-A02A-FBA0A869DA4A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ChangeArrowheads="1"/>
          </p:cNvSpPr>
          <p:nvPr/>
        </p:nvSpPr>
        <p:spPr bwMode="auto">
          <a:xfrm>
            <a:off x="1500166" y="1142984"/>
            <a:ext cx="314324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1905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US" sz="1800" dirty="0">
                <a:solidFill>
                  <a:srgbClr val="0000FF"/>
                </a:solidFill>
                <a:latin typeface="Arial Rounded MT Bold" pitchFamily="34" charset="0"/>
              </a:rPr>
              <a:t>gluon-rich environment</a:t>
            </a:r>
            <a:endParaRPr lang="en-US" sz="18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222211" name="Rectangle 3"/>
          <p:cNvSpPr>
            <a:spLocks noChangeArrowheads="1"/>
          </p:cNvSpPr>
          <p:nvPr/>
        </p:nvSpPr>
        <p:spPr bwMode="auto">
          <a:xfrm>
            <a:off x="1571604" y="1714488"/>
            <a:ext cx="3357586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1905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US" sz="1800" dirty="0">
                <a:solidFill>
                  <a:srgbClr val="0000FF"/>
                </a:solidFill>
                <a:latin typeface="Arial Rounded MT Bold" pitchFamily="34" charset="0"/>
              </a:rPr>
              <a:t>all quantum numbers</a:t>
            </a:r>
            <a:endParaRPr lang="en-US" sz="18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222212" name="Text Box 4"/>
          <p:cNvSpPr txBox="1">
            <a:spLocks noChangeArrowheads="1"/>
          </p:cNvSpPr>
          <p:nvPr/>
        </p:nvSpPr>
        <p:spPr bwMode="auto">
          <a:xfrm>
            <a:off x="938543" y="0"/>
            <a:ext cx="69716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Arial Rounded MT Bold" pitchFamily="34" charset="0"/>
              </a:rPr>
              <a:t>Proton-Antiproton Annihilation</a:t>
            </a:r>
            <a:endParaRPr lang="en-US" sz="3600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pic>
        <p:nvPicPr>
          <p:cNvPr id="22221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857232"/>
            <a:ext cx="2669776" cy="1147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221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2500306"/>
            <a:ext cx="3048000" cy="137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221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4357694"/>
            <a:ext cx="3048000" cy="141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2218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3286124"/>
            <a:ext cx="2590800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2219" name="Text Box 11"/>
          <p:cNvSpPr txBox="1">
            <a:spLocks noChangeArrowheads="1"/>
          </p:cNvSpPr>
          <p:nvPr/>
        </p:nvSpPr>
        <p:spPr bwMode="auto">
          <a:xfrm>
            <a:off x="6929454" y="4786322"/>
            <a:ext cx="1343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Arial Rounded MT Bold" pitchFamily="34" charset="0"/>
              </a:rPr>
              <a:t>J</a:t>
            </a:r>
            <a:r>
              <a:rPr lang="en-GB" baseline="30000" dirty="0">
                <a:latin typeface="Arial Rounded MT Bold" pitchFamily="34" charset="0"/>
              </a:rPr>
              <a:t>PC</a:t>
            </a:r>
            <a:r>
              <a:rPr lang="en-GB" dirty="0">
                <a:latin typeface="Arial Rounded MT Bold" pitchFamily="34" charset="0"/>
              </a:rPr>
              <a:t> = 1</a:t>
            </a:r>
            <a:r>
              <a:rPr lang="en-GB" baseline="30000" dirty="0">
                <a:latin typeface="Arial Rounded MT Bold" pitchFamily="34" charset="0"/>
              </a:rPr>
              <a:t>- -</a:t>
            </a:r>
            <a:endParaRPr lang="en-GB" dirty="0">
              <a:latin typeface="Arial Rounded MT Bold" pitchFamily="34" charset="0"/>
            </a:endParaRPr>
          </a:p>
        </p:txBody>
      </p:sp>
      <p:sp>
        <p:nvSpPr>
          <p:cNvPr id="222220" name="Text Box 12"/>
          <p:cNvSpPr txBox="1">
            <a:spLocks noChangeArrowheads="1"/>
          </p:cNvSpPr>
          <p:nvPr/>
        </p:nvSpPr>
        <p:spPr bwMode="auto">
          <a:xfrm>
            <a:off x="1357290" y="3857628"/>
            <a:ext cx="2317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Arial Rounded MT Bold" pitchFamily="34" charset="0"/>
              </a:rPr>
              <a:t>J = 0,2,..  C = +</a:t>
            </a:r>
          </a:p>
        </p:txBody>
      </p:sp>
      <p:sp>
        <p:nvSpPr>
          <p:cNvPr id="222221" name="Text Box 13"/>
          <p:cNvSpPr txBox="1">
            <a:spLocks noChangeArrowheads="1"/>
          </p:cNvSpPr>
          <p:nvPr/>
        </p:nvSpPr>
        <p:spPr bwMode="auto">
          <a:xfrm>
            <a:off x="1285852" y="5786454"/>
            <a:ext cx="1965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Arial Rounded MT Bold" pitchFamily="34" charset="0"/>
              </a:rPr>
              <a:t>J = 1,..  C = -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PHIPSI, 16-X-2009</a:t>
            </a:r>
            <a:endParaRPr lang="fr-FR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D99BC2-71AA-4396-B3F4-5C9F3C830770}" type="slidenum">
              <a:rPr lang="fr-FR" smtClean="0"/>
              <a:pPr>
                <a:defRPr/>
              </a:pPr>
              <a:t>50</a:t>
            </a:fld>
            <a:endParaRPr lang="fr-FR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de la date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 smtClean="0"/>
              <a:t>PHIPSI, 16-X-2009</a:t>
            </a:r>
            <a:endParaRPr lang="fr-FR"/>
          </a:p>
        </p:txBody>
      </p:sp>
      <p:sp>
        <p:nvSpPr>
          <p:cNvPr id="18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54926-4D81-4BB5-AC6A-006B51AFABC8}" type="slidenum">
              <a:rPr lang="fr-FR"/>
              <a:pPr/>
              <a:t>51</a:t>
            </a:fld>
            <a:endParaRPr lang="fr-FR"/>
          </a:p>
        </p:txBody>
      </p:sp>
      <p:pic>
        <p:nvPicPr>
          <p:cNvPr id="1138690" name="Picture 2" descr="s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0" y="908050"/>
            <a:ext cx="7164388" cy="5307013"/>
          </a:xfrm>
          <a:prstGeom prst="rect">
            <a:avLst/>
          </a:prstGeom>
          <a:noFill/>
        </p:spPr>
      </p:pic>
      <p:sp>
        <p:nvSpPr>
          <p:cNvPr id="1138691" name="Rectangle 3"/>
          <p:cNvSpPr>
            <a:spLocks noGrp="1" noChangeArrowheads="1"/>
          </p:cNvSpPr>
          <p:nvPr>
            <p:ph type="title"/>
          </p:nvPr>
        </p:nvSpPr>
        <p:spPr>
          <a:xfrm>
            <a:off x="1979613" y="0"/>
            <a:ext cx="5943600" cy="431800"/>
          </a:xfrm>
        </p:spPr>
        <p:txBody>
          <a:bodyPr/>
          <a:lstStyle/>
          <a:p>
            <a:r>
              <a:rPr lang="en-GB" sz="3600" i="1">
                <a:solidFill>
                  <a:schemeClr val="accent2"/>
                </a:solidFill>
              </a:rPr>
              <a:t>The nucleon form factors</a:t>
            </a:r>
            <a:endParaRPr lang="en-GB" sz="4000" i="1">
              <a:solidFill>
                <a:schemeClr val="accent2"/>
              </a:solidFill>
            </a:endParaRPr>
          </a:p>
        </p:txBody>
      </p:sp>
      <p:sp>
        <p:nvSpPr>
          <p:cNvPr id="1138692" name="Rectangle 4"/>
          <p:cNvSpPr>
            <a:spLocks noChangeArrowheads="1"/>
          </p:cNvSpPr>
          <p:nvPr/>
        </p:nvSpPr>
        <p:spPr bwMode="auto">
          <a:xfrm>
            <a:off x="5105400" y="1905000"/>
            <a:ext cx="285750" cy="579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GB" sz="32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1138693" name="Rectangle 5"/>
          <p:cNvSpPr>
            <a:spLocks noChangeArrowheads="1"/>
          </p:cNvSpPr>
          <p:nvPr/>
        </p:nvSpPr>
        <p:spPr bwMode="auto">
          <a:xfrm>
            <a:off x="0" y="3886200"/>
            <a:ext cx="36576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n-GB" sz="2400" i="0"/>
              <a:t>  </a:t>
            </a:r>
          </a:p>
        </p:txBody>
      </p:sp>
      <p:sp>
        <p:nvSpPr>
          <p:cNvPr id="1138694" name="Text Box 6"/>
          <p:cNvSpPr txBox="1">
            <a:spLocks noChangeArrowheads="1"/>
          </p:cNvSpPr>
          <p:nvPr/>
        </p:nvSpPr>
        <p:spPr bwMode="auto">
          <a:xfrm>
            <a:off x="5940425" y="1484313"/>
            <a:ext cx="2681288" cy="5794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fr-FR" sz="1800" i="0">
                <a:latin typeface="Arial" pitchFamily="34" charset="0"/>
              </a:rPr>
              <a:t>VDM : IJL</a:t>
            </a:r>
          </a:p>
          <a:p>
            <a:pPr eaLnBrk="1" hangingPunct="1"/>
            <a:r>
              <a:rPr lang="fr-FR" sz="1400">
                <a:latin typeface="Arial" pitchFamily="34" charset="0"/>
              </a:rPr>
              <a:t>F. Iachello..PLB 43, 191 (1973)</a:t>
            </a:r>
          </a:p>
        </p:txBody>
      </p:sp>
      <p:sp>
        <p:nvSpPr>
          <p:cNvPr id="1138695" name="Text Box 7"/>
          <p:cNvSpPr txBox="1">
            <a:spLocks noChangeArrowheads="1"/>
          </p:cNvSpPr>
          <p:nvPr/>
        </p:nvSpPr>
        <p:spPr bwMode="auto">
          <a:xfrm>
            <a:off x="2195513" y="3644900"/>
            <a:ext cx="3198812" cy="579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fr-FR" sz="1800" i="0">
                <a:solidFill>
                  <a:srgbClr val="00CC00"/>
                </a:solidFill>
                <a:latin typeface="Arial" pitchFamily="34" charset="0"/>
              </a:rPr>
              <a:t>Extended VDM  (G.-K. 92): </a:t>
            </a:r>
          </a:p>
          <a:p>
            <a:pPr eaLnBrk="1" hangingPunct="1"/>
            <a:r>
              <a:rPr lang="fr-FR" sz="1400">
                <a:solidFill>
                  <a:srgbClr val="00CC00"/>
                </a:solidFill>
                <a:latin typeface="Arial" pitchFamily="34" charset="0"/>
              </a:rPr>
              <a:t>E.L.Lomon PRC 66, 045501 2002)</a:t>
            </a:r>
          </a:p>
        </p:txBody>
      </p:sp>
      <p:sp>
        <p:nvSpPr>
          <p:cNvPr id="1138696" name="Text Box 8"/>
          <p:cNvSpPr txBox="1">
            <a:spLocks noChangeArrowheads="1"/>
          </p:cNvSpPr>
          <p:nvPr/>
        </p:nvSpPr>
        <p:spPr bwMode="auto">
          <a:xfrm>
            <a:off x="6804025" y="3573463"/>
            <a:ext cx="2087563" cy="5794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1800" i="0">
                <a:solidFill>
                  <a:srgbClr val="0000FF"/>
                </a:solidFill>
                <a:latin typeface="Arial" pitchFamily="34" charset="0"/>
              </a:rPr>
              <a:t>Hohler</a:t>
            </a:r>
          </a:p>
          <a:p>
            <a:pPr eaLnBrk="1" hangingPunct="1"/>
            <a:r>
              <a:rPr lang="fr-FR" sz="1400">
                <a:solidFill>
                  <a:srgbClr val="0000FF"/>
                </a:solidFill>
                <a:latin typeface="Arial" pitchFamily="34" charset="0"/>
              </a:rPr>
              <a:t>NPB 114, 505 (1976)</a:t>
            </a:r>
          </a:p>
        </p:txBody>
      </p:sp>
      <p:sp>
        <p:nvSpPr>
          <p:cNvPr id="1138697" name="Text Box 9"/>
          <p:cNvSpPr txBox="1">
            <a:spLocks noChangeArrowheads="1"/>
          </p:cNvSpPr>
          <p:nvPr/>
        </p:nvSpPr>
        <p:spPr bwMode="auto">
          <a:xfrm>
            <a:off x="6407150" y="4149725"/>
            <a:ext cx="2736850" cy="579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1800" i="0">
                <a:solidFill>
                  <a:srgbClr val="FF0000"/>
                </a:solidFill>
                <a:latin typeface="Arial" pitchFamily="34" charset="0"/>
              </a:rPr>
              <a:t>Bosted</a:t>
            </a:r>
          </a:p>
          <a:p>
            <a:pPr eaLnBrk="1" hangingPunct="1"/>
            <a:r>
              <a:rPr lang="fr-FR" sz="1400">
                <a:solidFill>
                  <a:srgbClr val="FF0000"/>
                </a:solidFill>
                <a:latin typeface="Arial" pitchFamily="34" charset="0"/>
              </a:rPr>
              <a:t>PRC 51, 409 (1995)</a:t>
            </a:r>
          </a:p>
        </p:txBody>
      </p:sp>
      <p:sp>
        <p:nvSpPr>
          <p:cNvPr id="1138698" name="Rectangle 10"/>
          <p:cNvSpPr>
            <a:spLocks noChangeArrowheads="1"/>
          </p:cNvSpPr>
          <p:nvPr/>
        </p:nvSpPr>
        <p:spPr bwMode="auto">
          <a:xfrm>
            <a:off x="3348038" y="908050"/>
            <a:ext cx="118427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fr-FR" sz="2400">
                <a:solidFill>
                  <a:srgbClr val="FF0000"/>
                </a:solidFill>
                <a:latin typeface="Arial" pitchFamily="34" charset="0"/>
              </a:rPr>
              <a:t>Electric</a:t>
            </a:r>
          </a:p>
        </p:txBody>
      </p:sp>
      <p:sp>
        <p:nvSpPr>
          <p:cNvPr id="1138699" name="Text Box 11"/>
          <p:cNvSpPr txBox="1">
            <a:spLocks noChangeArrowheads="1"/>
          </p:cNvSpPr>
          <p:nvPr/>
        </p:nvSpPr>
        <p:spPr bwMode="auto">
          <a:xfrm>
            <a:off x="6948488" y="908050"/>
            <a:ext cx="14224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fr-FR" sz="2400">
                <a:solidFill>
                  <a:srgbClr val="FF0000"/>
                </a:solidFill>
                <a:latin typeface="Arial" pitchFamily="34" charset="0"/>
              </a:rPr>
              <a:t>Magnetic</a:t>
            </a:r>
          </a:p>
        </p:txBody>
      </p:sp>
      <p:sp>
        <p:nvSpPr>
          <p:cNvPr id="1138700" name="Text Box 12"/>
          <p:cNvSpPr txBox="1">
            <a:spLocks noChangeArrowheads="1"/>
          </p:cNvSpPr>
          <p:nvPr/>
        </p:nvSpPr>
        <p:spPr bwMode="auto">
          <a:xfrm rot="-5400000">
            <a:off x="877888" y="4746625"/>
            <a:ext cx="12192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fr-FR" sz="2400">
                <a:latin typeface="Arial" pitchFamily="34" charset="0"/>
              </a:rPr>
              <a:t>neutron</a:t>
            </a:r>
          </a:p>
        </p:txBody>
      </p:sp>
      <p:sp>
        <p:nvSpPr>
          <p:cNvPr id="1138701" name="Text Box 13"/>
          <p:cNvSpPr txBox="1">
            <a:spLocks noChangeArrowheads="1"/>
          </p:cNvSpPr>
          <p:nvPr/>
        </p:nvSpPr>
        <p:spPr bwMode="auto">
          <a:xfrm rot="-5400000">
            <a:off x="962819" y="1996282"/>
            <a:ext cx="1049337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fr-FR" sz="2400">
                <a:latin typeface="Arial" pitchFamily="34" charset="0"/>
              </a:rPr>
              <a:t>proton</a:t>
            </a:r>
          </a:p>
        </p:txBody>
      </p:sp>
      <p:sp>
        <p:nvSpPr>
          <p:cNvPr id="1138702" name="Rectangle 14"/>
          <p:cNvSpPr>
            <a:spLocks noChangeArrowheads="1"/>
          </p:cNvSpPr>
          <p:nvPr/>
        </p:nvSpPr>
        <p:spPr bwMode="auto">
          <a:xfrm>
            <a:off x="2700338" y="620713"/>
            <a:ext cx="64436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1800">
                <a:solidFill>
                  <a:srgbClr val="FF3300"/>
                </a:solidFill>
              </a:rPr>
              <a:t>E. T.-G., F. Lacroix, Ch. Duterte, G.I. Gakh,</a:t>
            </a:r>
            <a:r>
              <a:rPr lang="en-GB" sz="1800" i="0"/>
              <a:t> </a:t>
            </a:r>
            <a:r>
              <a:rPr lang="en-GB" sz="1800">
                <a:solidFill>
                  <a:srgbClr val="FF3300"/>
                </a:solidFill>
              </a:rPr>
              <a:t> EPJA 24, 419 (2005)</a:t>
            </a:r>
          </a:p>
        </p:txBody>
      </p:sp>
      <p:sp>
        <p:nvSpPr>
          <p:cNvPr id="1138703" name="Text Box 15"/>
          <p:cNvSpPr txBox="1">
            <a:spLocks noChangeArrowheads="1"/>
          </p:cNvSpPr>
          <p:nvPr/>
        </p:nvSpPr>
        <p:spPr bwMode="auto">
          <a:xfrm rot="-2053987">
            <a:off x="1376363" y="2492375"/>
            <a:ext cx="7767637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4800">
                <a:solidFill>
                  <a:schemeClr val="accent2"/>
                </a:solidFill>
              </a:rPr>
              <a:t>To update…so many new data!</a:t>
            </a:r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870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e la date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 smtClean="0"/>
              <a:t>PHIPSI, 16-X-2009</a:t>
            </a:r>
            <a:endParaRPr lang="fr-FR"/>
          </a:p>
        </p:txBody>
      </p:sp>
      <p:sp>
        <p:nvSpPr>
          <p:cNvPr id="1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BB8E29-6FE5-48BC-B37D-0D085782F67D}" type="slidenum">
              <a:rPr lang="fr-FR"/>
              <a:pPr/>
              <a:t>52</a:t>
            </a:fld>
            <a:endParaRPr lang="fr-FR"/>
          </a:p>
        </p:txBody>
      </p:sp>
      <p:pic>
        <p:nvPicPr>
          <p:cNvPr id="10588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525" y="1700213"/>
            <a:ext cx="3057525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8819" name="Rectangle 3"/>
          <p:cNvSpPr>
            <a:spLocks noChangeArrowheads="1"/>
          </p:cNvSpPr>
          <p:nvPr/>
        </p:nvSpPr>
        <p:spPr bwMode="auto">
          <a:xfrm>
            <a:off x="4572000" y="2349500"/>
            <a:ext cx="1079500" cy="1152525"/>
          </a:xfrm>
          <a:prstGeom prst="rect">
            <a:avLst/>
          </a:prstGeom>
          <a:solidFill>
            <a:srgbClr val="CCFFFF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>
              <a:solidFill>
                <a:srgbClr val="FF3300"/>
              </a:solidFill>
            </a:endParaRPr>
          </a:p>
        </p:txBody>
      </p:sp>
      <p:sp>
        <p:nvSpPr>
          <p:cNvPr id="1058820" name="Rectangle 4"/>
          <p:cNvSpPr>
            <a:spLocks noChangeArrowheads="1"/>
          </p:cNvSpPr>
          <p:nvPr/>
        </p:nvSpPr>
        <p:spPr bwMode="auto">
          <a:xfrm>
            <a:off x="1116013" y="2349500"/>
            <a:ext cx="3455987" cy="1150938"/>
          </a:xfrm>
          <a:prstGeom prst="rect">
            <a:avLst/>
          </a:prstGeom>
          <a:solidFill>
            <a:srgbClr val="FFFFCC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58821" name="Rectangle 5"/>
          <p:cNvSpPr>
            <a:spLocks noChangeArrowheads="1"/>
          </p:cNvSpPr>
          <p:nvPr/>
        </p:nvSpPr>
        <p:spPr bwMode="auto">
          <a:xfrm>
            <a:off x="6011863" y="765175"/>
            <a:ext cx="360362" cy="360363"/>
          </a:xfrm>
          <a:prstGeom prst="rect">
            <a:avLst/>
          </a:prstGeom>
          <a:solidFill>
            <a:srgbClr val="CCFFFF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58822" name="Rectangle 6"/>
          <p:cNvSpPr>
            <a:spLocks noChangeArrowheads="1"/>
          </p:cNvSpPr>
          <p:nvPr/>
        </p:nvSpPr>
        <p:spPr bwMode="auto">
          <a:xfrm>
            <a:off x="6011863" y="1196975"/>
            <a:ext cx="360362" cy="360363"/>
          </a:xfrm>
          <a:prstGeom prst="rect">
            <a:avLst/>
          </a:prstGeom>
          <a:solidFill>
            <a:srgbClr val="FFFFCC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058823" name="Rectangle 7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GB" sz="3600" i="1">
                <a:solidFill>
                  <a:srgbClr val="FF3300"/>
                </a:solidFill>
              </a:rPr>
              <a:t>The Rosenbluth separation</a:t>
            </a:r>
            <a:r>
              <a:rPr lang="en-GB" sz="3200" i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GB" sz="4000" i="1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aphicFrame>
        <p:nvGraphicFramePr>
          <p:cNvPr id="1058824" name="Object 15"/>
          <p:cNvGraphicFramePr>
            <a:graphicFrameLocks noChangeAspect="1"/>
          </p:cNvGraphicFramePr>
          <p:nvPr>
            <p:ph sz="quarter" idx="2"/>
          </p:nvPr>
        </p:nvGraphicFramePr>
        <p:xfrm>
          <a:off x="1619250" y="765175"/>
          <a:ext cx="6042025" cy="1000125"/>
        </p:xfrm>
        <a:graphic>
          <a:graphicData uri="http://schemas.openxmlformats.org/presentationml/2006/ole">
            <p:oleObj spid="_x0000_s182274" name="Equation" r:id="rId5" imgW="4444920" imgH="736560" progId="Equation.3">
              <p:embed/>
            </p:oleObj>
          </a:graphicData>
        </a:graphic>
      </p:graphicFrame>
      <p:graphicFrame>
        <p:nvGraphicFramePr>
          <p:cNvPr id="1058825" name="Object 16"/>
          <p:cNvGraphicFramePr>
            <a:graphicFrameLocks noChangeAspect="1"/>
          </p:cNvGraphicFramePr>
          <p:nvPr>
            <p:ph sz="quarter" idx="3"/>
          </p:nvPr>
        </p:nvGraphicFramePr>
        <p:xfrm>
          <a:off x="1082675" y="2327275"/>
          <a:ext cx="4537075" cy="1125538"/>
        </p:xfrm>
        <a:graphic>
          <a:graphicData uri="http://schemas.openxmlformats.org/presentationml/2006/ole">
            <p:oleObj spid="_x0000_s182275" name="Equation" r:id="rId6" imgW="3581280" imgH="888840" progId="Equation.3">
              <p:embed/>
            </p:oleObj>
          </a:graphicData>
        </a:graphic>
      </p:graphicFrame>
      <p:graphicFrame>
        <p:nvGraphicFramePr>
          <p:cNvPr id="1058826" name="Object 17"/>
          <p:cNvGraphicFramePr>
            <a:graphicFrameLocks noChangeAspect="1"/>
          </p:cNvGraphicFramePr>
          <p:nvPr>
            <p:ph sz="quarter" idx="4"/>
          </p:nvPr>
        </p:nvGraphicFramePr>
        <p:xfrm>
          <a:off x="1908175" y="3644900"/>
          <a:ext cx="3544888" cy="860425"/>
        </p:xfrm>
        <a:graphic>
          <a:graphicData uri="http://schemas.openxmlformats.org/presentationml/2006/ole">
            <p:oleObj spid="_x0000_s182276" name="Equation" r:id="rId7" imgW="1777680" imgH="431640" progId="Equation.3">
              <p:embed/>
            </p:oleObj>
          </a:graphicData>
        </a:graphic>
      </p:graphicFrame>
      <p:sp>
        <p:nvSpPr>
          <p:cNvPr id="1058827" name="Rectangle 11"/>
          <p:cNvSpPr>
            <a:spLocks noChangeArrowheads="1"/>
          </p:cNvSpPr>
          <p:nvPr/>
        </p:nvSpPr>
        <p:spPr bwMode="auto">
          <a:xfrm>
            <a:off x="1258888" y="5734050"/>
            <a:ext cx="5724525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buClr>
                <a:schemeClr val="tx1"/>
              </a:buClr>
              <a:buFont typeface="Symbol" pitchFamily="18" charset="2"/>
              <a:buChar char="®"/>
            </a:pPr>
            <a:r>
              <a:rPr lang="en-GB" i="0">
                <a:solidFill>
                  <a:schemeClr val="accent2"/>
                </a:solidFill>
                <a:latin typeface="Comic Sans MS" pitchFamily="66" charset="0"/>
              </a:rPr>
              <a:t>Holds for </a:t>
            </a:r>
            <a:r>
              <a:rPr lang="en-GB">
                <a:solidFill>
                  <a:schemeClr val="accent2"/>
                </a:solidFill>
                <a:latin typeface="Comic Sans MS" pitchFamily="66" charset="0"/>
              </a:rPr>
              <a:t>1</a:t>
            </a:r>
            <a:r>
              <a:rPr lang="en-GB">
                <a:solidFill>
                  <a:schemeClr val="accent2"/>
                </a:solidFill>
                <a:latin typeface="Symbol" pitchFamily="18" charset="2"/>
              </a:rPr>
              <a:t>g  </a:t>
            </a:r>
            <a:r>
              <a:rPr lang="en-GB" i="0">
                <a:solidFill>
                  <a:schemeClr val="accent2"/>
                </a:solidFill>
                <a:latin typeface="Comic Sans MS" pitchFamily="66" charset="0"/>
              </a:rPr>
              <a:t>exchange only</a:t>
            </a:r>
          </a:p>
        </p:txBody>
      </p:sp>
      <p:sp>
        <p:nvSpPr>
          <p:cNvPr id="1058828" name="Rectangle 12"/>
          <p:cNvSpPr>
            <a:spLocks noChangeArrowheads="1"/>
          </p:cNvSpPr>
          <p:nvPr/>
        </p:nvSpPr>
        <p:spPr bwMode="auto">
          <a:xfrm>
            <a:off x="0" y="4652963"/>
            <a:ext cx="6408738" cy="592137"/>
          </a:xfrm>
          <a:prstGeom prst="rect">
            <a:avLst/>
          </a:prstGeom>
          <a:solidFill>
            <a:schemeClr val="accent2"/>
          </a:solidFill>
          <a:ln w="12700">
            <a:solidFill>
              <a:srgbClr val="000099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>
                <a:schemeClr val="tx1"/>
              </a:buClr>
            </a:pPr>
            <a:r>
              <a:rPr lang="en-GB" sz="3200" i="0">
                <a:solidFill>
                  <a:schemeClr val="bg1"/>
                </a:solidFill>
              </a:rPr>
              <a:t>Linearity of the reduced cross section</a:t>
            </a:r>
            <a:r>
              <a:rPr lang="en-GB" sz="3200" i="0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1058829" name="Text Box 13"/>
          <p:cNvSpPr txBox="1">
            <a:spLocks noChangeArrowheads="1"/>
          </p:cNvSpPr>
          <p:nvPr/>
        </p:nvSpPr>
        <p:spPr bwMode="auto">
          <a:xfrm>
            <a:off x="6516688" y="5876925"/>
            <a:ext cx="2343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1800"/>
              <a:t>PRL 94, 142301 (2005)</a:t>
            </a:r>
          </a:p>
        </p:txBody>
      </p:sp>
      <p:sp>
        <p:nvSpPr>
          <p:cNvPr id="1058830" name="Rectangle 14"/>
          <p:cNvSpPr>
            <a:spLocks noChangeArrowheads="1"/>
          </p:cNvSpPr>
          <p:nvPr/>
        </p:nvSpPr>
        <p:spPr bwMode="auto">
          <a:xfrm>
            <a:off x="-541338" y="5229225"/>
            <a:ext cx="5889626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4">
              <a:spcBef>
                <a:spcPct val="50000"/>
              </a:spcBef>
              <a:buClr>
                <a:schemeClr val="tx1"/>
              </a:buClr>
              <a:buFont typeface="Symbol" pitchFamily="18" charset="2"/>
              <a:buChar char="®"/>
            </a:pPr>
            <a:r>
              <a:rPr lang="en-GB">
                <a:solidFill>
                  <a:schemeClr val="accent2"/>
                </a:solidFill>
                <a:latin typeface="Comic Sans MS" pitchFamily="66" charset="0"/>
              </a:rPr>
              <a:t>tan</a:t>
            </a:r>
            <a:r>
              <a:rPr lang="en-GB" baseline="30000">
                <a:solidFill>
                  <a:schemeClr val="accent2"/>
                </a:solidFill>
                <a:latin typeface="Comic Sans MS" pitchFamily="66" charset="0"/>
              </a:rPr>
              <a:t>2</a:t>
            </a:r>
            <a:r>
              <a:rPr lang="en-GB">
                <a:solidFill>
                  <a:schemeClr val="accent2"/>
                </a:solidFill>
                <a:latin typeface="Symbol" pitchFamily="18" charset="2"/>
              </a:rPr>
              <a:t>q</a:t>
            </a:r>
            <a:r>
              <a:rPr lang="en-GB" baseline="-25000">
                <a:solidFill>
                  <a:schemeClr val="accent2"/>
                </a:solidFill>
                <a:latin typeface="Comic Sans MS" pitchFamily="66" charset="0"/>
              </a:rPr>
              <a:t>e </a:t>
            </a:r>
            <a:r>
              <a:rPr lang="en-GB">
                <a:solidFill>
                  <a:schemeClr val="accent2"/>
                </a:solidFill>
                <a:latin typeface="Comic Sans MS" pitchFamily="66" charset="0"/>
              </a:rPr>
              <a:t>dependence</a:t>
            </a:r>
          </a:p>
        </p:txBody>
      </p:sp>
      <p:sp>
        <p:nvSpPr>
          <p:cNvPr id="1058831" name="Text Box 15"/>
          <p:cNvSpPr txBox="1">
            <a:spLocks noChangeArrowheads="1"/>
          </p:cNvSpPr>
          <p:nvPr/>
        </p:nvSpPr>
        <p:spPr bwMode="auto">
          <a:xfrm>
            <a:off x="8243888" y="4724400"/>
            <a:ext cx="415925" cy="711200"/>
          </a:xfrm>
          <a:prstGeom prst="rect">
            <a:avLst/>
          </a:prstGeom>
          <a:solidFill>
            <a:schemeClr val="accent2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4000">
                <a:solidFill>
                  <a:schemeClr val="bg1"/>
                </a:solidFill>
                <a:latin typeface="Symbol" pitchFamily="18" charset="2"/>
              </a:rPr>
              <a:t>e</a:t>
            </a:r>
          </a:p>
        </p:txBody>
      </p:sp>
      <p:sp>
        <p:nvSpPr>
          <p:cNvPr id="1058832" name="Text Box 16"/>
          <p:cNvSpPr txBox="1">
            <a:spLocks noChangeArrowheads="1"/>
          </p:cNvSpPr>
          <p:nvPr/>
        </p:nvSpPr>
        <p:spPr bwMode="auto">
          <a:xfrm rot="16200000">
            <a:off x="5114131" y="3175794"/>
            <a:ext cx="1871663" cy="650875"/>
          </a:xfrm>
          <a:prstGeom prst="rect">
            <a:avLst/>
          </a:prstGeom>
          <a:solidFill>
            <a:schemeClr val="accent2"/>
          </a:solidFill>
          <a:ln w="9525">
            <a:solidFill>
              <a:srgbClr val="000099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 sz="3600">
                <a:solidFill>
                  <a:schemeClr val="bg1"/>
                </a:solidFill>
              </a:rPr>
              <a:t>Q</a:t>
            </a:r>
            <a:r>
              <a:rPr lang="fr-FR" sz="3600" baseline="30000">
                <a:solidFill>
                  <a:schemeClr val="bg1"/>
                </a:solidFill>
              </a:rPr>
              <a:t>2</a:t>
            </a:r>
            <a:r>
              <a:rPr lang="fr-FR" sz="3600">
                <a:solidFill>
                  <a:schemeClr val="bg1"/>
                </a:solidFill>
              </a:rPr>
              <a:t> fixed</a:t>
            </a:r>
          </a:p>
        </p:txBody>
      </p:sp>
      <p:sp>
        <p:nvSpPr>
          <p:cNvPr id="20" name="Espace réservé du pied de page 1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8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8819" grpId="0" animBg="1"/>
      <p:bldP spid="1058820" grpId="0" animBg="1"/>
      <p:bldP spid="1058821" grpId="0" animBg="1"/>
      <p:bldP spid="1058822" grpId="0" animBg="1"/>
      <p:bldP spid="1058827" grpId="0"/>
      <p:bldP spid="1058828" grpId="0" animBg="1"/>
      <p:bldP spid="1058831" grpId="0" animBg="1"/>
      <p:bldP spid="105883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e la date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 smtClean="0"/>
              <a:t>PHIPSI, 16-X-2009</a:t>
            </a:r>
            <a:endParaRPr lang="fr-FR"/>
          </a:p>
        </p:txBody>
      </p:sp>
      <p:sp>
        <p:nvSpPr>
          <p:cNvPr id="14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267BC-045B-4788-B2C5-69B13A558079}" type="slidenum">
              <a:rPr lang="fr-FR"/>
              <a:pPr/>
              <a:t>53</a:t>
            </a:fld>
            <a:endParaRPr lang="fr-FR"/>
          </a:p>
        </p:txBody>
      </p:sp>
      <p:pic>
        <p:nvPicPr>
          <p:cNvPr id="12113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765175"/>
            <a:ext cx="7416800" cy="5372100"/>
          </a:xfrm>
          <a:prstGeom prst="rect">
            <a:avLst/>
          </a:prstGeom>
          <a:noFill/>
        </p:spPr>
      </p:pic>
      <p:sp>
        <p:nvSpPr>
          <p:cNvPr id="1211395" name="Rectangle 3"/>
          <p:cNvSpPr>
            <a:spLocks noGrp="1" noChangeArrowheads="1"/>
          </p:cNvSpPr>
          <p:nvPr>
            <p:ph type="title"/>
          </p:nvPr>
        </p:nvSpPr>
        <p:spPr>
          <a:xfrm>
            <a:off x="1258888" y="0"/>
            <a:ext cx="5976937" cy="549275"/>
          </a:xfrm>
        </p:spPr>
        <p:txBody>
          <a:bodyPr/>
          <a:lstStyle/>
          <a:p>
            <a:r>
              <a:rPr lang="en-US" sz="3600" i="1">
                <a:solidFill>
                  <a:schemeClr val="accent2"/>
                </a:solidFill>
              </a:rPr>
              <a:t> </a:t>
            </a:r>
            <a:r>
              <a:rPr lang="en-US" sz="3600" b="1" i="1">
                <a:solidFill>
                  <a:schemeClr val="accent2"/>
                </a:solidFill>
              </a:rPr>
              <a:t>Time-Like  Region</a:t>
            </a:r>
            <a:endParaRPr lang="fr-FR" sz="3600" b="1" i="1">
              <a:solidFill>
                <a:schemeClr val="accent2"/>
              </a:solidFill>
            </a:endParaRPr>
          </a:p>
        </p:txBody>
      </p:sp>
      <p:sp>
        <p:nvSpPr>
          <p:cNvPr id="1211396" name="Rectangle 4"/>
          <p:cNvSpPr>
            <a:spLocks noChangeArrowheads="1"/>
          </p:cNvSpPr>
          <p:nvPr/>
        </p:nvSpPr>
        <p:spPr bwMode="auto">
          <a:xfrm>
            <a:off x="3600450" y="6021388"/>
            <a:ext cx="5543550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r>
              <a:rPr lang="en-GB" sz="1400">
                <a:solidFill>
                  <a:srgbClr val="FF3300"/>
                </a:solidFill>
                <a:latin typeface="Arial" pitchFamily="34" charset="0"/>
              </a:rPr>
              <a:t>E. T-G., F. Lacroix, C. Duterte, G.I. Gakh, EPJA 24, 419 (2005)</a:t>
            </a:r>
          </a:p>
        </p:txBody>
      </p:sp>
      <p:sp>
        <p:nvSpPr>
          <p:cNvPr id="1211397" name="Text Box 5"/>
          <p:cNvSpPr txBox="1">
            <a:spLocks noChangeArrowheads="1"/>
          </p:cNvSpPr>
          <p:nvPr/>
        </p:nvSpPr>
        <p:spPr bwMode="auto">
          <a:xfrm>
            <a:off x="879475" y="2008188"/>
            <a:ext cx="184150" cy="3667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1" hangingPunct="1"/>
            <a:endParaRPr lang="fr-FR" sz="1800" i="0" u="sng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211398" name="Text Box 6"/>
          <p:cNvSpPr txBox="1">
            <a:spLocks noChangeArrowheads="1"/>
          </p:cNvSpPr>
          <p:nvPr/>
        </p:nvSpPr>
        <p:spPr bwMode="auto">
          <a:xfrm>
            <a:off x="6227763" y="1844675"/>
            <a:ext cx="2681287" cy="579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fr-FR" sz="1800" i="0">
                <a:latin typeface="Arial" pitchFamily="34" charset="0"/>
              </a:rPr>
              <a:t>VDM : IJL</a:t>
            </a:r>
          </a:p>
          <a:p>
            <a:pPr eaLnBrk="1" hangingPunct="1"/>
            <a:r>
              <a:rPr lang="fr-FR" sz="1400">
                <a:latin typeface="Arial" pitchFamily="34" charset="0"/>
              </a:rPr>
              <a:t>F. Iachello..PLB43 191 (1973)</a:t>
            </a:r>
          </a:p>
        </p:txBody>
      </p:sp>
      <p:sp>
        <p:nvSpPr>
          <p:cNvPr id="1211399" name="Text Box 7"/>
          <p:cNvSpPr txBox="1">
            <a:spLocks noChangeArrowheads="1"/>
          </p:cNvSpPr>
          <p:nvPr/>
        </p:nvSpPr>
        <p:spPr bwMode="auto">
          <a:xfrm>
            <a:off x="2051050" y="3284538"/>
            <a:ext cx="3198813" cy="5794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fr-FR" sz="1800" i="0">
                <a:solidFill>
                  <a:srgbClr val="00CC00"/>
                </a:solidFill>
                <a:latin typeface="Arial" pitchFamily="34" charset="0"/>
              </a:rPr>
              <a:t>Extended VDM  (G.-K. 92): </a:t>
            </a:r>
          </a:p>
          <a:p>
            <a:pPr eaLnBrk="1" hangingPunct="1"/>
            <a:r>
              <a:rPr lang="fr-FR" sz="1400">
                <a:solidFill>
                  <a:srgbClr val="00CC00"/>
                </a:solidFill>
                <a:latin typeface="Arial" pitchFamily="34" charset="0"/>
              </a:rPr>
              <a:t>E.L.Lomon PRC66 045501(2002)</a:t>
            </a:r>
          </a:p>
        </p:txBody>
      </p:sp>
      <p:sp>
        <p:nvSpPr>
          <p:cNvPr id="1211400" name="Text Box 8"/>
          <p:cNvSpPr txBox="1">
            <a:spLocks noChangeArrowheads="1"/>
          </p:cNvSpPr>
          <p:nvPr/>
        </p:nvSpPr>
        <p:spPr bwMode="auto">
          <a:xfrm>
            <a:off x="7092950" y="4508500"/>
            <a:ext cx="1658938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fr-FR" sz="1800" i="0">
                <a:solidFill>
                  <a:srgbClr val="FF3300"/>
                </a:solidFill>
                <a:latin typeface="Arial" pitchFamily="34" charset="0"/>
              </a:rPr>
              <a:t>‘QCD inspired’</a:t>
            </a:r>
          </a:p>
        </p:txBody>
      </p:sp>
      <p:graphicFrame>
        <p:nvGraphicFramePr>
          <p:cNvPr id="1211401" name="Object 9"/>
          <p:cNvGraphicFramePr>
            <a:graphicFrameLocks noChangeAspect="1"/>
          </p:cNvGraphicFramePr>
          <p:nvPr>
            <p:ph sz="half" idx="1"/>
          </p:nvPr>
        </p:nvGraphicFramePr>
        <p:xfrm>
          <a:off x="6483350" y="3478213"/>
          <a:ext cx="2274888" cy="784225"/>
        </p:xfrm>
        <a:graphic>
          <a:graphicData uri="http://schemas.openxmlformats.org/presentationml/2006/ole">
            <p:oleObj spid="_x0000_s183298" name="Bitmap Image" r:id="rId4" imgW="1409897" imgH="485586" progId="PBrush">
              <p:embed/>
            </p:oleObj>
          </a:graphicData>
        </a:graphic>
      </p:graphicFrame>
      <p:sp>
        <p:nvSpPr>
          <p:cNvPr id="1211402" name="Text Box 10"/>
          <p:cNvSpPr txBox="1">
            <a:spLocks noChangeArrowheads="1"/>
          </p:cNvSpPr>
          <p:nvPr/>
        </p:nvSpPr>
        <p:spPr bwMode="auto">
          <a:xfrm>
            <a:off x="3635375" y="1125538"/>
            <a:ext cx="1049338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fr-FR" sz="2400">
                <a:solidFill>
                  <a:srgbClr val="FF0000"/>
                </a:solidFill>
                <a:latin typeface="Arial" pitchFamily="34" charset="0"/>
              </a:rPr>
              <a:t>proton</a:t>
            </a:r>
          </a:p>
        </p:txBody>
      </p:sp>
      <p:sp>
        <p:nvSpPr>
          <p:cNvPr id="1211403" name="Text Box 11"/>
          <p:cNvSpPr txBox="1">
            <a:spLocks noChangeArrowheads="1"/>
          </p:cNvSpPr>
          <p:nvPr/>
        </p:nvSpPr>
        <p:spPr bwMode="auto">
          <a:xfrm>
            <a:off x="3419475" y="4221163"/>
            <a:ext cx="12192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fr-FR" sz="2400">
                <a:solidFill>
                  <a:srgbClr val="FF3300"/>
                </a:solidFill>
                <a:latin typeface="Arial" pitchFamily="34" charset="0"/>
              </a:rPr>
              <a:t>neutron</a:t>
            </a:r>
          </a:p>
        </p:txBody>
      </p:sp>
      <p:sp>
        <p:nvSpPr>
          <p:cNvPr id="15" name="Espace réservé du pied de page 1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e la date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 smtClean="0"/>
              <a:t>PHIPSI, 16-X-2009</a:t>
            </a:r>
            <a:endParaRPr lang="fr-FR"/>
          </a:p>
        </p:txBody>
      </p:sp>
      <p:sp>
        <p:nvSpPr>
          <p:cNvPr id="19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9D8FE2-ECCB-40FE-8262-58FD99390F08}" type="slidenum">
              <a:rPr lang="fr-FR"/>
              <a:pPr/>
              <a:t>54</a:t>
            </a:fld>
            <a:endParaRPr lang="fr-FR"/>
          </a:p>
        </p:txBody>
      </p:sp>
      <p:pic>
        <p:nvPicPr>
          <p:cNvPr id="1212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692150"/>
            <a:ext cx="7416800" cy="5403850"/>
          </a:xfrm>
          <a:prstGeom prst="rect">
            <a:avLst/>
          </a:prstGeom>
          <a:noFill/>
        </p:spPr>
      </p:pic>
      <p:sp>
        <p:nvSpPr>
          <p:cNvPr id="1212419" name="Rectangle 3"/>
          <p:cNvSpPr>
            <a:spLocks noGrp="1" noChangeArrowheads="1"/>
          </p:cNvSpPr>
          <p:nvPr>
            <p:ph type="title"/>
          </p:nvPr>
        </p:nvSpPr>
        <p:spPr>
          <a:xfrm>
            <a:off x="971550" y="53975"/>
            <a:ext cx="7810500" cy="350838"/>
          </a:xfrm>
        </p:spPr>
        <p:txBody>
          <a:bodyPr/>
          <a:lstStyle/>
          <a:p>
            <a:r>
              <a:rPr lang="en-US" sz="3600" i="1">
                <a:solidFill>
                  <a:schemeClr val="accent2"/>
                </a:solidFill>
              </a:rPr>
              <a:t>Models in T.L.  Region (polarization)</a:t>
            </a:r>
            <a:endParaRPr lang="fr-FR" sz="3600" i="1">
              <a:solidFill>
                <a:schemeClr val="accent2"/>
              </a:solidFill>
            </a:endParaRPr>
          </a:p>
        </p:txBody>
      </p:sp>
      <p:sp>
        <p:nvSpPr>
          <p:cNvPr id="1212420" name="Text Box 4"/>
          <p:cNvSpPr txBox="1">
            <a:spLocks noChangeArrowheads="1"/>
          </p:cNvSpPr>
          <p:nvPr/>
        </p:nvSpPr>
        <p:spPr bwMode="auto">
          <a:xfrm>
            <a:off x="879475" y="2008188"/>
            <a:ext cx="184150" cy="3667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1" hangingPunct="1"/>
            <a:endParaRPr lang="fr-FR" sz="1800" i="0" u="sng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212421" name="Text Box 5"/>
          <p:cNvSpPr txBox="1">
            <a:spLocks noChangeArrowheads="1"/>
          </p:cNvSpPr>
          <p:nvPr/>
        </p:nvSpPr>
        <p:spPr bwMode="auto">
          <a:xfrm>
            <a:off x="7451725" y="1557338"/>
            <a:ext cx="1512888" cy="3667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fr-FR" sz="1800" i="0">
                <a:latin typeface="Arial" pitchFamily="34" charset="0"/>
              </a:rPr>
              <a:t>VDM : IJL</a:t>
            </a:r>
            <a:endParaRPr lang="fr-FR" sz="1400">
              <a:latin typeface="Arial" pitchFamily="34" charset="0"/>
            </a:endParaRPr>
          </a:p>
        </p:txBody>
      </p:sp>
      <p:sp>
        <p:nvSpPr>
          <p:cNvPr id="1212422" name="Text Box 6"/>
          <p:cNvSpPr txBox="1">
            <a:spLocks noChangeArrowheads="1"/>
          </p:cNvSpPr>
          <p:nvPr/>
        </p:nvSpPr>
        <p:spPr bwMode="auto">
          <a:xfrm>
            <a:off x="7524750" y="1989138"/>
            <a:ext cx="1184275" cy="36671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fr-FR" sz="1800" i="0">
                <a:solidFill>
                  <a:srgbClr val="00CC00"/>
                </a:solidFill>
                <a:latin typeface="Arial" pitchFamily="34" charset="0"/>
              </a:rPr>
              <a:t>Ext. VDM </a:t>
            </a:r>
          </a:p>
        </p:txBody>
      </p:sp>
      <p:sp>
        <p:nvSpPr>
          <p:cNvPr id="1212423" name="Text Box 7"/>
          <p:cNvSpPr txBox="1">
            <a:spLocks noChangeArrowheads="1"/>
          </p:cNvSpPr>
          <p:nvPr/>
        </p:nvSpPr>
        <p:spPr bwMode="auto">
          <a:xfrm>
            <a:off x="7485063" y="2349500"/>
            <a:ext cx="1658937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fr-FR" sz="1800" i="0">
                <a:latin typeface="Arial" pitchFamily="34" charset="0"/>
              </a:rPr>
              <a:t>‘</a:t>
            </a:r>
            <a:r>
              <a:rPr lang="fr-FR" sz="1800" i="0">
                <a:solidFill>
                  <a:srgbClr val="FF3300"/>
                </a:solidFill>
                <a:latin typeface="Arial" pitchFamily="34" charset="0"/>
              </a:rPr>
              <a:t>QCD inspired’</a:t>
            </a:r>
          </a:p>
        </p:txBody>
      </p:sp>
      <p:sp>
        <p:nvSpPr>
          <p:cNvPr id="1212424" name="Text Box 8"/>
          <p:cNvSpPr txBox="1">
            <a:spLocks noChangeArrowheads="1"/>
          </p:cNvSpPr>
          <p:nvPr/>
        </p:nvSpPr>
        <p:spPr bwMode="auto">
          <a:xfrm>
            <a:off x="2843213" y="4508500"/>
            <a:ext cx="404812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fr-FR" sz="2400">
                <a:latin typeface="Arial" pitchFamily="34" charset="0"/>
              </a:rPr>
              <a:t>R</a:t>
            </a:r>
          </a:p>
        </p:txBody>
      </p:sp>
      <p:sp>
        <p:nvSpPr>
          <p:cNvPr id="1212425" name="Text Box 9"/>
          <p:cNvSpPr txBox="1">
            <a:spLocks noChangeArrowheads="1"/>
          </p:cNvSpPr>
          <p:nvPr/>
        </p:nvSpPr>
        <p:spPr bwMode="auto">
          <a:xfrm>
            <a:off x="2484438" y="1052513"/>
            <a:ext cx="6477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fr-FR" sz="2400">
                <a:latin typeface="Arial" pitchFamily="34" charset="0"/>
              </a:rPr>
              <a:t>Ay</a:t>
            </a:r>
          </a:p>
        </p:txBody>
      </p:sp>
      <p:sp>
        <p:nvSpPr>
          <p:cNvPr id="1212426" name="Text Box 10"/>
          <p:cNvSpPr txBox="1">
            <a:spLocks noChangeArrowheads="1"/>
          </p:cNvSpPr>
          <p:nvPr/>
        </p:nvSpPr>
        <p:spPr bwMode="auto">
          <a:xfrm>
            <a:off x="5003800" y="1052513"/>
            <a:ext cx="111601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fr-FR" sz="2400">
                <a:latin typeface="Arial" pitchFamily="34" charset="0"/>
              </a:rPr>
              <a:t>Axx</a:t>
            </a:r>
          </a:p>
        </p:txBody>
      </p:sp>
      <p:sp>
        <p:nvSpPr>
          <p:cNvPr id="1212427" name="Text Box 11"/>
          <p:cNvSpPr txBox="1">
            <a:spLocks noChangeArrowheads="1"/>
          </p:cNvSpPr>
          <p:nvPr/>
        </p:nvSpPr>
        <p:spPr bwMode="auto">
          <a:xfrm>
            <a:off x="7308850" y="2133600"/>
            <a:ext cx="647700" cy="4556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1" hangingPunct="1"/>
            <a:endParaRPr lang="fr-FR" sz="2400">
              <a:latin typeface="Arial" pitchFamily="34" charset="0"/>
            </a:endParaRPr>
          </a:p>
        </p:txBody>
      </p:sp>
      <p:sp>
        <p:nvSpPr>
          <p:cNvPr id="1212428" name="Text Box 12"/>
          <p:cNvSpPr txBox="1">
            <a:spLocks noChangeArrowheads="1"/>
          </p:cNvSpPr>
          <p:nvPr/>
        </p:nvSpPr>
        <p:spPr bwMode="auto">
          <a:xfrm>
            <a:off x="7524750" y="2347913"/>
            <a:ext cx="6477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1" hangingPunct="1"/>
            <a:endParaRPr lang="fr-FR" sz="2400">
              <a:latin typeface="Arial" pitchFamily="34" charset="0"/>
            </a:endParaRPr>
          </a:p>
        </p:txBody>
      </p:sp>
      <p:sp>
        <p:nvSpPr>
          <p:cNvPr id="1212429" name="Text Box 13"/>
          <p:cNvSpPr txBox="1">
            <a:spLocks noChangeArrowheads="1"/>
          </p:cNvSpPr>
          <p:nvPr/>
        </p:nvSpPr>
        <p:spPr bwMode="auto">
          <a:xfrm>
            <a:off x="7308850" y="981075"/>
            <a:ext cx="111601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fr-FR" sz="2400">
                <a:latin typeface="Arial" pitchFamily="34" charset="0"/>
              </a:rPr>
              <a:t>Ayy</a:t>
            </a:r>
          </a:p>
        </p:txBody>
      </p:sp>
      <p:sp>
        <p:nvSpPr>
          <p:cNvPr id="1212430" name="Text Box 14"/>
          <p:cNvSpPr txBox="1">
            <a:spLocks noChangeArrowheads="1"/>
          </p:cNvSpPr>
          <p:nvPr/>
        </p:nvSpPr>
        <p:spPr bwMode="auto">
          <a:xfrm>
            <a:off x="7451725" y="3860800"/>
            <a:ext cx="111601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fr-FR" sz="2400">
                <a:latin typeface="Arial" pitchFamily="34" charset="0"/>
              </a:rPr>
              <a:t>Axz</a:t>
            </a:r>
          </a:p>
        </p:txBody>
      </p:sp>
      <p:sp>
        <p:nvSpPr>
          <p:cNvPr id="1212431" name="Text Box 15"/>
          <p:cNvSpPr txBox="1">
            <a:spLocks noChangeArrowheads="1"/>
          </p:cNvSpPr>
          <p:nvPr/>
        </p:nvSpPr>
        <p:spPr bwMode="auto">
          <a:xfrm>
            <a:off x="5003800" y="4292600"/>
            <a:ext cx="111601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fr-FR" sz="2400">
                <a:latin typeface="Arial" pitchFamily="34" charset="0"/>
              </a:rPr>
              <a:t>Azz</a:t>
            </a:r>
          </a:p>
        </p:txBody>
      </p:sp>
      <p:sp>
        <p:nvSpPr>
          <p:cNvPr id="1212432" name="Rectangle 16"/>
          <p:cNvSpPr>
            <a:spLocks noChangeArrowheads="1"/>
          </p:cNvSpPr>
          <p:nvPr/>
        </p:nvSpPr>
        <p:spPr bwMode="auto">
          <a:xfrm>
            <a:off x="2843213" y="5876925"/>
            <a:ext cx="6032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>
                <a:solidFill>
                  <a:srgbClr val="FF3300"/>
                </a:solidFill>
              </a:rPr>
              <a:t>E. T-G., F. Lacroix, C. Duterte, G.I. Gakh, EPJA 24, 419(2005)</a:t>
            </a:r>
          </a:p>
        </p:txBody>
      </p:sp>
      <p:sp>
        <p:nvSpPr>
          <p:cNvPr id="20" name="Espace réservé du pied de page 1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Espace réservé de la date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 smtClean="0"/>
              <a:t>PHIPSI, 16-X-2009</a:t>
            </a:r>
            <a:endParaRPr lang="fr-FR"/>
          </a:p>
        </p:txBody>
      </p:sp>
      <p:sp>
        <p:nvSpPr>
          <p:cNvPr id="25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8017E-1F86-4A1D-8B3E-2382670E09B7}" type="slidenum">
              <a:rPr lang="fr-FR"/>
              <a:pPr/>
              <a:t>55</a:t>
            </a:fld>
            <a:endParaRPr lang="fr-FR"/>
          </a:p>
        </p:txBody>
      </p:sp>
      <p:pic>
        <p:nvPicPr>
          <p:cNvPr id="1178626" name="Picture 2" descr="percent"/>
          <p:cNvPicPr>
            <a:picLocks noChangeAspect="1" noChangeArrowheads="1"/>
          </p:cNvPicPr>
          <p:nvPr/>
        </p:nvPicPr>
        <p:blipFill>
          <a:blip r:embed="rId2" cstate="print"/>
          <a:srcRect l="4999" t="8322" r="7500" b="520"/>
          <a:stretch>
            <a:fillRect/>
          </a:stretch>
        </p:blipFill>
        <p:spPr bwMode="auto">
          <a:xfrm>
            <a:off x="684213" y="981075"/>
            <a:ext cx="4002087" cy="40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8627" name="Rectangle 3"/>
          <p:cNvSpPr>
            <a:spLocks noChangeArrowheads="1"/>
          </p:cNvSpPr>
          <p:nvPr/>
        </p:nvSpPr>
        <p:spPr bwMode="auto">
          <a:xfrm>
            <a:off x="4140200" y="5157788"/>
            <a:ext cx="5003800" cy="1008062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178628" name="Rectangle 4"/>
          <p:cNvSpPr>
            <a:spLocks noChangeArrowheads="1"/>
          </p:cNvSpPr>
          <p:nvPr/>
        </p:nvSpPr>
        <p:spPr bwMode="auto">
          <a:xfrm>
            <a:off x="611188" y="5157788"/>
            <a:ext cx="3311525" cy="100806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1786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>
                <a:solidFill>
                  <a:schemeClr val="accent2"/>
                </a:solidFill>
                <a:latin typeface="Comic Sans MS" pitchFamily="66" charset="0"/>
              </a:rPr>
              <a:t>Space-like </a:t>
            </a:r>
            <a:r>
              <a:rPr lang="fr-FR" sz="3200">
                <a:solidFill>
                  <a:schemeClr val="tx1"/>
                </a:solidFill>
                <a:latin typeface="Comic Sans MS" pitchFamily="66" charset="0"/>
              </a:rPr>
              <a:t>and</a:t>
            </a:r>
            <a:r>
              <a:rPr lang="fr-FR" sz="320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fr-FR" sz="3200">
                <a:solidFill>
                  <a:srgbClr val="FF3300"/>
                </a:solidFill>
                <a:latin typeface="Comic Sans MS" pitchFamily="66" charset="0"/>
              </a:rPr>
              <a:t>Time-like</a:t>
            </a:r>
            <a:endParaRPr lang="fr-FR" sz="320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1178630" name="Rectangle 6"/>
          <p:cNvSpPr>
            <a:spLocks noChangeArrowheads="1"/>
          </p:cNvSpPr>
          <p:nvPr/>
        </p:nvSpPr>
        <p:spPr bwMode="auto">
          <a:xfrm>
            <a:off x="0" y="620713"/>
            <a:ext cx="47529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 eaLnBrk="1" hangingPunct="1">
              <a:lnSpc>
                <a:spcPct val="105000"/>
              </a:lnSpc>
              <a:spcBef>
                <a:spcPct val="20000"/>
              </a:spcBef>
            </a:pPr>
            <a:r>
              <a:rPr lang="fr-FR" sz="2400">
                <a:solidFill>
                  <a:schemeClr val="accent2"/>
                </a:solidFill>
              </a:rPr>
              <a:t> </a:t>
            </a:r>
            <a:r>
              <a:rPr lang="fr-FR" sz="1800">
                <a:solidFill>
                  <a:schemeClr val="accent2"/>
                </a:solidFill>
              </a:rPr>
              <a:t>E.T-G, </a:t>
            </a:r>
            <a:r>
              <a:rPr lang="en-GB" sz="1800">
                <a:solidFill>
                  <a:schemeClr val="accent2"/>
                </a:solidFill>
              </a:rPr>
              <a:t>Phys. Part. Nucl. Lett. </a:t>
            </a:r>
            <a:r>
              <a:rPr lang="en-GB" sz="1800" b="1">
                <a:solidFill>
                  <a:schemeClr val="accent2"/>
                </a:solidFill>
              </a:rPr>
              <a:t>4,</a:t>
            </a:r>
            <a:r>
              <a:rPr lang="en-GB" sz="1800">
                <a:solidFill>
                  <a:schemeClr val="accent2"/>
                </a:solidFill>
              </a:rPr>
              <a:t> 281 (2007)</a:t>
            </a:r>
            <a:endParaRPr lang="fr-FR" sz="1400">
              <a:solidFill>
                <a:schemeClr val="accent2"/>
              </a:solidFill>
            </a:endParaRPr>
          </a:p>
        </p:txBody>
      </p:sp>
      <p:sp>
        <p:nvSpPr>
          <p:cNvPr id="1178631" name="Text Box 7"/>
          <p:cNvSpPr txBox="1">
            <a:spLocks noChangeArrowheads="1"/>
          </p:cNvSpPr>
          <p:nvPr/>
        </p:nvSpPr>
        <p:spPr bwMode="auto">
          <a:xfrm>
            <a:off x="3348038" y="3573463"/>
            <a:ext cx="10239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solidFill>
                  <a:srgbClr val="FF3300"/>
                </a:solidFill>
                <a:latin typeface="Symbol" pitchFamily="18" charset="2"/>
              </a:rPr>
              <a:t>e</a:t>
            </a:r>
            <a:r>
              <a:rPr lang="fr-FR">
                <a:solidFill>
                  <a:srgbClr val="FF3300"/>
                </a:solidFill>
              </a:rPr>
              <a:t>=0.5</a:t>
            </a:r>
          </a:p>
        </p:txBody>
      </p:sp>
      <p:sp>
        <p:nvSpPr>
          <p:cNvPr id="1178632" name="Text Box 8"/>
          <p:cNvSpPr txBox="1">
            <a:spLocks noChangeArrowheads="1"/>
          </p:cNvSpPr>
          <p:nvPr/>
        </p:nvSpPr>
        <p:spPr bwMode="auto">
          <a:xfrm>
            <a:off x="1187450" y="3789363"/>
            <a:ext cx="10239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latin typeface="Symbol" pitchFamily="18" charset="2"/>
              </a:rPr>
              <a:t>e</a:t>
            </a:r>
            <a:r>
              <a:rPr lang="fr-FR"/>
              <a:t>=0.2</a:t>
            </a:r>
          </a:p>
        </p:txBody>
      </p:sp>
      <p:sp>
        <p:nvSpPr>
          <p:cNvPr id="1178633" name="Text Box 9"/>
          <p:cNvSpPr txBox="1">
            <a:spLocks noChangeArrowheads="1"/>
          </p:cNvSpPr>
          <p:nvPr/>
        </p:nvSpPr>
        <p:spPr bwMode="auto">
          <a:xfrm>
            <a:off x="3563938" y="2565400"/>
            <a:ext cx="10239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solidFill>
                  <a:srgbClr val="000099"/>
                </a:solidFill>
                <a:latin typeface="Symbol" pitchFamily="18" charset="2"/>
              </a:rPr>
              <a:t>e</a:t>
            </a:r>
            <a:r>
              <a:rPr lang="fr-FR">
                <a:solidFill>
                  <a:srgbClr val="000099"/>
                </a:solidFill>
              </a:rPr>
              <a:t>=0.8</a:t>
            </a:r>
          </a:p>
        </p:txBody>
      </p:sp>
      <p:pic>
        <p:nvPicPr>
          <p:cNvPr id="117863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5373688"/>
            <a:ext cx="2735262" cy="606425"/>
          </a:xfrm>
          <a:prstGeom prst="rect">
            <a:avLst/>
          </a:prstGeom>
          <a:noFill/>
        </p:spPr>
      </p:pic>
      <p:pic>
        <p:nvPicPr>
          <p:cNvPr id="117863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5373688"/>
            <a:ext cx="4392612" cy="565150"/>
          </a:xfrm>
          <a:prstGeom prst="rect">
            <a:avLst/>
          </a:prstGeom>
          <a:noFill/>
        </p:spPr>
      </p:pic>
      <p:sp>
        <p:nvSpPr>
          <p:cNvPr id="1178636" name="Rectangle 12"/>
          <p:cNvSpPr>
            <a:spLocks noChangeArrowheads="1"/>
          </p:cNvSpPr>
          <p:nvPr/>
        </p:nvSpPr>
        <p:spPr bwMode="auto">
          <a:xfrm>
            <a:off x="8243888" y="5445125"/>
            <a:ext cx="574675" cy="43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178637" name="Rectangle 13"/>
          <p:cNvSpPr>
            <a:spLocks noChangeArrowheads="1"/>
          </p:cNvSpPr>
          <p:nvPr/>
        </p:nvSpPr>
        <p:spPr bwMode="auto">
          <a:xfrm>
            <a:off x="6443663" y="5445125"/>
            <a:ext cx="647700" cy="431800"/>
          </a:xfrm>
          <a:prstGeom prst="rect">
            <a:avLst/>
          </a:prstGeom>
          <a:noFill/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>
              <a:solidFill>
                <a:srgbClr val="FF3300"/>
              </a:solidFill>
            </a:endParaRPr>
          </a:p>
        </p:txBody>
      </p:sp>
      <p:pic>
        <p:nvPicPr>
          <p:cNvPr id="1178638" name="Picture 14" descr="GEGMang"/>
          <p:cNvPicPr>
            <a:picLocks noChangeAspect="1" noChangeArrowheads="1"/>
          </p:cNvPicPr>
          <p:nvPr/>
        </p:nvPicPr>
        <p:blipFill>
          <a:blip r:embed="rId5" cstate="print"/>
          <a:srcRect l="4999" t="6761" r="7500" b="520"/>
          <a:stretch>
            <a:fillRect/>
          </a:stretch>
        </p:blipFill>
        <p:spPr bwMode="auto">
          <a:xfrm>
            <a:off x="4643438" y="765175"/>
            <a:ext cx="4313237" cy="439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8639" name="Text Box 15"/>
          <p:cNvSpPr txBox="1">
            <a:spLocks noChangeArrowheads="1"/>
          </p:cNvSpPr>
          <p:nvPr/>
        </p:nvSpPr>
        <p:spPr bwMode="auto">
          <a:xfrm>
            <a:off x="1692275" y="1268413"/>
            <a:ext cx="2232025" cy="528637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F</a:t>
            </a:r>
            <a:r>
              <a:rPr lang="fr-FR" baseline="-25000">
                <a:solidFill>
                  <a:schemeClr val="bg1"/>
                </a:solidFill>
              </a:rPr>
              <a:t>E</a:t>
            </a:r>
            <a:r>
              <a:rPr lang="fr-FR">
                <a:solidFill>
                  <a:schemeClr val="bg1"/>
                </a:solidFill>
              </a:rPr>
              <a:t>=</a:t>
            </a:r>
            <a:r>
              <a:rPr lang="fr-FR">
                <a:solidFill>
                  <a:schemeClr val="bg1"/>
                </a:solidFill>
                <a:latin typeface="Symbol" pitchFamily="18" charset="2"/>
              </a:rPr>
              <a:t>e</a:t>
            </a:r>
            <a:r>
              <a:rPr lang="fr-FR">
                <a:solidFill>
                  <a:schemeClr val="bg1"/>
                </a:solidFill>
              </a:rPr>
              <a:t>G</a:t>
            </a:r>
            <a:r>
              <a:rPr lang="fr-FR" baseline="30000">
                <a:solidFill>
                  <a:schemeClr val="bg1"/>
                </a:solidFill>
              </a:rPr>
              <a:t>2</a:t>
            </a:r>
            <a:r>
              <a:rPr lang="fr-FR" baseline="-25000">
                <a:solidFill>
                  <a:schemeClr val="bg1"/>
                </a:solidFill>
              </a:rPr>
              <a:t>E</a:t>
            </a:r>
            <a:r>
              <a:rPr lang="fr-FR">
                <a:solidFill>
                  <a:schemeClr val="bg1"/>
                </a:solidFill>
                <a:latin typeface="Symbol" pitchFamily="18" charset="2"/>
              </a:rPr>
              <a:t>/s</a:t>
            </a:r>
            <a:r>
              <a:rPr lang="fr-FR" baseline="-25000">
                <a:solidFill>
                  <a:schemeClr val="bg1"/>
                </a:solidFill>
              </a:rPr>
              <a:t>red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1178640" name="Text Box 16"/>
          <p:cNvSpPr txBox="1">
            <a:spLocks noChangeArrowheads="1"/>
          </p:cNvSpPr>
          <p:nvPr/>
        </p:nvSpPr>
        <p:spPr bwMode="auto">
          <a:xfrm>
            <a:off x="6011863" y="4076700"/>
            <a:ext cx="1944687" cy="528638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F</a:t>
            </a:r>
            <a:r>
              <a:rPr lang="fr-FR" baseline="-25000">
                <a:solidFill>
                  <a:schemeClr val="bg1"/>
                </a:solidFill>
              </a:rPr>
              <a:t>E</a:t>
            </a:r>
            <a:r>
              <a:rPr lang="fr-FR">
                <a:solidFill>
                  <a:schemeClr val="bg1"/>
                </a:solidFill>
              </a:rPr>
              <a:t>=</a:t>
            </a:r>
            <a:r>
              <a:rPr lang="fr-FR">
                <a:solidFill>
                  <a:schemeClr val="bg1"/>
                </a:solidFill>
                <a:latin typeface="Symbol" pitchFamily="18" charset="2"/>
              </a:rPr>
              <a:t>s</a:t>
            </a:r>
            <a:r>
              <a:rPr lang="fr-FR" baseline="-25000">
                <a:solidFill>
                  <a:schemeClr val="bg1"/>
                </a:solidFill>
                <a:latin typeface="Symbol" pitchFamily="18" charset="2"/>
              </a:rPr>
              <a:t>E</a:t>
            </a:r>
            <a:r>
              <a:rPr lang="fr-FR">
                <a:solidFill>
                  <a:schemeClr val="bg1"/>
                </a:solidFill>
                <a:latin typeface="Symbol" pitchFamily="18" charset="2"/>
              </a:rPr>
              <a:t>/s</a:t>
            </a:r>
            <a:r>
              <a:rPr lang="fr-FR" baseline="-25000">
                <a:solidFill>
                  <a:schemeClr val="bg1"/>
                </a:solidFill>
              </a:rPr>
              <a:t>tot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1178641" name="Text Box 17"/>
          <p:cNvSpPr txBox="1">
            <a:spLocks noChangeArrowheads="1"/>
          </p:cNvSpPr>
          <p:nvPr/>
        </p:nvSpPr>
        <p:spPr bwMode="auto">
          <a:xfrm>
            <a:off x="6011863" y="1052513"/>
            <a:ext cx="1944687" cy="52863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F</a:t>
            </a:r>
            <a:r>
              <a:rPr lang="fr-FR" baseline="-25000">
                <a:solidFill>
                  <a:schemeClr val="bg1"/>
                </a:solidFill>
              </a:rPr>
              <a:t>M</a:t>
            </a:r>
            <a:r>
              <a:rPr lang="fr-FR">
                <a:solidFill>
                  <a:schemeClr val="bg1"/>
                </a:solidFill>
              </a:rPr>
              <a:t>=</a:t>
            </a:r>
            <a:r>
              <a:rPr lang="fr-FR">
                <a:solidFill>
                  <a:schemeClr val="bg1"/>
                </a:solidFill>
                <a:latin typeface="Symbol" pitchFamily="18" charset="2"/>
              </a:rPr>
              <a:t>s</a:t>
            </a:r>
            <a:r>
              <a:rPr lang="fr-FR" baseline="-25000">
                <a:solidFill>
                  <a:schemeClr val="bg1"/>
                </a:solidFill>
                <a:latin typeface="Symbol" pitchFamily="18" charset="2"/>
              </a:rPr>
              <a:t>M</a:t>
            </a:r>
            <a:r>
              <a:rPr lang="fr-FR">
                <a:solidFill>
                  <a:schemeClr val="bg1"/>
                </a:solidFill>
                <a:latin typeface="Symbol" pitchFamily="18" charset="2"/>
              </a:rPr>
              <a:t>/s</a:t>
            </a:r>
            <a:r>
              <a:rPr lang="fr-FR" baseline="-25000">
                <a:solidFill>
                  <a:schemeClr val="bg1"/>
                </a:solidFill>
              </a:rPr>
              <a:t>tot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1178642" name="Text Box 18"/>
          <p:cNvSpPr txBox="1">
            <a:spLocks noChangeArrowheads="1"/>
          </p:cNvSpPr>
          <p:nvPr/>
        </p:nvSpPr>
        <p:spPr bwMode="auto">
          <a:xfrm>
            <a:off x="5292725" y="2349500"/>
            <a:ext cx="22320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>
                <a:latin typeface="Symbol" pitchFamily="18" charset="2"/>
              </a:rPr>
              <a:t>         </a:t>
            </a:r>
            <a:r>
              <a:rPr lang="fr-FR" sz="2400" i="0">
                <a:latin typeface="Symbol" pitchFamily="18" charset="2"/>
              </a:rPr>
              <a:t>5 </a:t>
            </a:r>
            <a:r>
              <a:rPr lang="fr-FR" sz="2400" i="0"/>
              <a:t>GeV</a:t>
            </a:r>
            <a:r>
              <a:rPr lang="fr-FR" sz="2400" i="0" baseline="30000"/>
              <a:t>2</a:t>
            </a:r>
            <a:endParaRPr lang="fr-FR" sz="2400"/>
          </a:p>
        </p:txBody>
      </p:sp>
      <p:sp>
        <p:nvSpPr>
          <p:cNvPr id="1178643" name="Line 19"/>
          <p:cNvSpPr>
            <a:spLocks noChangeShapeType="1"/>
          </p:cNvSpPr>
          <p:nvPr/>
        </p:nvSpPr>
        <p:spPr bwMode="auto">
          <a:xfrm>
            <a:off x="5292725" y="2636838"/>
            <a:ext cx="6461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178644" name="Rectangle 20"/>
          <p:cNvSpPr>
            <a:spLocks noChangeArrowheads="1"/>
          </p:cNvSpPr>
          <p:nvPr/>
        </p:nvSpPr>
        <p:spPr bwMode="auto">
          <a:xfrm>
            <a:off x="5148263" y="1916113"/>
            <a:ext cx="503237" cy="2889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178645" name="Rectangle 21"/>
          <p:cNvSpPr>
            <a:spLocks noChangeArrowheads="1"/>
          </p:cNvSpPr>
          <p:nvPr/>
        </p:nvSpPr>
        <p:spPr bwMode="auto">
          <a:xfrm>
            <a:off x="5148263" y="3357563"/>
            <a:ext cx="647700" cy="3587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178646" name="Text Box 22"/>
          <p:cNvSpPr txBox="1">
            <a:spLocks noChangeArrowheads="1"/>
          </p:cNvSpPr>
          <p:nvPr/>
        </p:nvSpPr>
        <p:spPr bwMode="auto">
          <a:xfrm>
            <a:off x="5219700" y="2636838"/>
            <a:ext cx="22320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/>
              <a:t>-----   </a:t>
            </a:r>
            <a:r>
              <a:rPr lang="fr-FR" sz="2400" i="0"/>
              <a:t>8 GeV</a:t>
            </a:r>
            <a:r>
              <a:rPr lang="fr-FR" sz="2400" i="0" baseline="30000"/>
              <a:t>2</a:t>
            </a:r>
            <a:endParaRPr lang="fr-FR" sz="2400"/>
          </a:p>
        </p:txBody>
      </p:sp>
      <p:sp>
        <p:nvSpPr>
          <p:cNvPr id="26" name="Espace réservé du pied de page 2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6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8627" grpId="0" animBg="1"/>
      <p:bldP spid="1178636" grpId="0" animBg="1"/>
      <p:bldP spid="1178637" grpId="0" animBg="1"/>
      <p:bldP spid="1178640" grpId="0" animBg="1"/>
      <p:bldP spid="1178641" grpId="0" animBg="1"/>
      <p:bldP spid="1178643" grpId="0" animBg="1"/>
      <p:bldP spid="117864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Espace réservé de la date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 smtClean="0"/>
              <a:t>PHIPSI, 16-X-2009</a:t>
            </a:r>
            <a:endParaRPr lang="fr-FR"/>
          </a:p>
        </p:txBody>
      </p:sp>
      <p:sp>
        <p:nvSpPr>
          <p:cNvPr id="21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ACC26-755B-4E0E-B617-7B4CE1F2FA3A}" type="slidenum">
              <a:rPr lang="fr-FR"/>
              <a:pPr/>
              <a:t>56</a:t>
            </a:fld>
            <a:endParaRPr lang="fr-FR"/>
          </a:p>
        </p:txBody>
      </p:sp>
      <p:pic>
        <p:nvPicPr>
          <p:cNvPr id="1179650" name="Picture 2" descr="figGEGMlog"/>
          <p:cNvPicPr>
            <a:picLocks noChangeAspect="1" noChangeArrowheads="1"/>
          </p:cNvPicPr>
          <p:nvPr/>
        </p:nvPicPr>
        <p:blipFill>
          <a:blip r:embed="rId2" cstate="print"/>
          <a:srcRect l="4999" t="9882" r="3999"/>
          <a:stretch>
            <a:fillRect/>
          </a:stretch>
        </p:blipFill>
        <p:spPr bwMode="auto">
          <a:xfrm>
            <a:off x="4787900" y="692150"/>
            <a:ext cx="4356100" cy="398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9651" name="Picture 3" descr="percent"/>
          <p:cNvPicPr>
            <a:picLocks noChangeAspect="1" noChangeArrowheads="1"/>
          </p:cNvPicPr>
          <p:nvPr/>
        </p:nvPicPr>
        <p:blipFill>
          <a:blip r:embed="rId3" cstate="print"/>
          <a:srcRect l="4999" t="8322" r="7500" b="520"/>
          <a:stretch>
            <a:fillRect/>
          </a:stretch>
        </p:blipFill>
        <p:spPr bwMode="auto">
          <a:xfrm>
            <a:off x="696913" y="1058863"/>
            <a:ext cx="4002087" cy="400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9652" name="Rectangle 4"/>
          <p:cNvSpPr>
            <a:spLocks noChangeArrowheads="1"/>
          </p:cNvSpPr>
          <p:nvPr/>
        </p:nvSpPr>
        <p:spPr bwMode="auto">
          <a:xfrm>
            <a:off x="4284663" y="4652963"/>
            <a:ext cx="4608512" cy="1655762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179653" name="Rectangle 5"/>
          <p:cNvSpPr>
            <a:spLocks noChangeArrowheads="1"/>
          </p:cNvSpPr>
          <p:nvPr/>
        </p:nvSpPr>
        <p:spPr bwMode="auto">
          <a:xfrm>
            <a:off x="684213" y="5157788"/>
            <a:ext cx="3311525" cy="1008062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17965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>
                <a:solidFill>
                  <a:schemeClr val="accent2"/>
                </a:solidFill>
                <a:latin typeface="Comic Sans MS" pitchFamily="66" charset="0"/>
              </a:rPr>
              <a:t>Space-like </a:t>
            </a:r>
            <a:r>
              <a:rPr lang="fr-FR" sz="3200">
                <a:solidFill>
                  <a:schemeClr val="tx1"/>
                </a:solidFill>
                <a:latin typeface="Comic Sans MS" pitchFamily="66" charset="0"/>
              </a:rPr>
              <a:t>and</a:t>
            </a:r>
            <a:r>
              <a:rPr lang="fr-FR" sz="320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fr-FR" sz="3200">
                <a:solidFill>
                  <a:srgbClr val="FF3300"/>
                </a:solidFill>
                <a:latin typeface="Comic Sans MS" pitchFamily="66" charset="0"/>
              </a:rPr>
              <a:t>Time-like</a:t>
            </a:r>
            <a:endParaRPr lang="fr-FR" sz="320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1179655" name="Text Box 7"/>
          <p:cNvSpPr txBox="1">
            <a:spLocks noChangeArrowheads="1"/>
          </p:cNvSpPr>
          <p:nvPr/>
        </p:nvSpPr>
        <p:spPr bwMode="auto">
          <a:xfrm>
            <a:off x="1331913" y="3860800"/>
            <a:ext cx="10239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latin typeface="Symbol" pitchFamily="18" charset="2"/>
              </a:rPr>
              <a:t>e</a:t>
            </a:r>
            <a:r>
              <a:rPr lang="fr-FR"/>
              <a:t>=0.2</a:t>
            </a:r>
          </a:p>
        </p:txBody>
      </p:sp>
      <p:sp>
        <p:nvSpPr>
          <p:cNvPr id="1179656" name="Text Box 8"/>
          <p:cNvSpPr txBox="1">
            <a:spLocks noChangeArrowheads="1"/>
          </p:cNvSpPr>
          <p:nvPr/>
        </p:nvSpPr>
        <p:spPr bwMode="auto">
          <a:xfrm>
            <a:off x="3348038" y="3573463"/>
            <a:ext cx="10239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solidFill>
                  <a:srgbClr val="FF3300"/>
                </a:solidFill>
                <a:latin typeface="Symbol" pitchFamily="18" charset="2"/>
              </a:rPr>
              <a:t>e</a:t>
            </a:r>
            <a:r>
              <a:rPr lang="fr-FR">
                <a:solidFill>
                  <a:srgbClr val="FF3300"/>
                </a:solidFill>
              </a:rPr>
              <a:t>=0.5</a:t>
            </a:r>
          </a:p>
        </p:txBody>
      </p:sp>
      <p:sp>
        <p:nvSpPr>
          <p:cNvPr id="1179657" name="Text Box 9"/>
          <p:cNvSpPr txBox="1">
            <a:spLocks noChangeArrowheads="1"/>
          </p:cNvSpPr>
          <p:nvPr/>
        </p:nvSpPr>
        <p:spPr bwMode="auto">
          <a:xfrm>
            <a:off x="3419475" y="2565400"/>
            <a:ext cx="10239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solidFill>
                  <a:srgbClr val="000099"/>
                </a:solidFill>
                <a:latin typeface="Symbol" pitchFamily="18" charset="2"/>
              </a:rPr>
              <a:t>e</a:t>
            </a:r>
            <a:r>
              <a:rPr lang="fr-FR">
                <a:solidFill>
                  <a:srgbClr val="000099"/>
                </a:solidFill>
              </a:rPr>
              <a:t>=0.8</a:t>
            </a:r>
          </a:p>
        </p:txBody>
      </p:sp>
      <p:pic>
        <p:nvPicPr>
          <p:cNvPr id="1179658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5373688"/>
            <a:ext cx="2735263" cy="606425"/>
          </a:xfrm>
          <a:prstGeom prst="rect">
            <a:avLst/>
          </a:prstGeom>
          <a:noFill/>
        </p:spPr>
      </p:pic>
      <p:pic>
        <p:nvPicPr>
          <p:cNvPr id="1179659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6100" y="4724400"/>
            <a:ext cx="4464050" cy="715963"/>
          </a:xfrm>
          <a:prstGeom prst="rect">
            <a:avLst/>
          </a:prstGeom>
          <a:noFill/>
        </p:spPr>
      </p:pic>
      <p:sp>
        <p:nvSpPr>
          <p:cNvPr id="1179660" name="Rectangle 12"/>
          <p:cNvSpPr>
            <a:spLocks noChangeArrowheads="1"/>
          </p:cNvSpPr>
          <p:nvPr/>
        </p:nvSpPr>
        <p:spPr bwMode="auto">
          <a:xfrm>
            <a:off x="0" y="620713"/>
            <a:ext cx="51117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 eaLnBrk="1" hangingPunct="1">
              <a:lnSpc>
                <a:spcPct val="105000"/>
              </a:lnSpc>
              <a:spcBef>
                <a:spcPct val="20000"/>
              </a:spcBef>
            </a:pPr>
            <a:r>
              <a:rPr lang="fr-FR" sz="2400">
                <a:solidFill>
                  <a:schemeClr val="accent2"/>
                </a:solidFill>
              </a:rPr>
              <a:t> </a:t>
            </a:r>
            <a:r>
              <a:rPr lang="fr-FR" sz="1800">
                <a:solidFill>
                  <a:schemeClr val="accent2"/>
                </a:solidFill>
              </a:rPr>
              <a:t>E.T-G, </a:t>
            </a:r>
            <a:r>
              <a:rPr lang="en-GB" sz="1800">
                <a:solidFill>
                  <a:schemeClr val="accent2"/>
                </a:solidFill>
              </a:rPr>
              <a:t>Phys. Part. Nucl. Lett. </a:t>
            </a:r>
            <a:r>
              <a:rPr lang="en-GB" sz="1800" b="1">
                <a:solidFill>
                  <a:schemeClr val="accent2"/>
                </a:solidFill>
              </a:rPr>
              <a:t>4,</a:t>
            </a:r>
            <a:r>
              <a:rPr lang="en-GB" sz="1800">
                <a:solidFill>
                  <a:schemeClr val="accent2"/>
                </a:solidFill>
              </a:rPr>
              <a:t> 281 (2007)</a:t>
            </a:r>
            <a:endParaRPr lang="fr-FR" sz="1400">
              <a:solidFill>
                <a:schemeClr val="accent2"/>
              </a:solidFill>
            </a:endParaRPr>
          </a:p>
        </p:txBody>
      </p:sp>
      <p:pic>
        <p:nvPicPr>
          <p:cNvPr id="1179661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3" y="5516563"/>
            <a:ext cx="3671887" cy="663575"/>
          </a:xfrm>
          <a:prstGeom prst="rect">
            <a:avLst/>
          </a:prstGeom>
          <a:noFill/>
        </p:spPr>
      </p:pic>
      <p:sp>
        <p:nvSpPr>
          <p:cNvPr id="1179662" name="Text Box 14"/>
          <p:cNvSpPr txBox="1">
            <a:spLocks noChangeArrowheads="1"/>
          </p:cNvSpPr>
          <p:nvPr/>
        </p:nvSpPr>
        <p:spPr bwMode="auto">
          <a:xfrm>
            <a:off x="3563938" y="1916113"/>
            <a:ext cx="8366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/>
              <a:t>10%</a:t>
            </a:r>
          </a:p>
        </p:txBody>
      </p:sp>
      <p:sp>
        <p:nvSpPr>
          <p:cNvPr id="1179663" name="Line 15"/>
          <p:cNvSpPr>
            <a:spLocks noChangeShapeType="1"/>
          </p:cNvSpPr>
          <p:nvPr/>
        </p:nvSpPr>
        <p:spPr bwMode="auto">
          <a:xfrm>
            <a:off x="1042988" y="2349500"/>
            <a:ext cx="3600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179664" name="Line 16"/>
          <p:cNvSpPr>
            <a:spLocks noChangeShapeType="1"/>
          </p:cNvSpPr>
          <p:nvPr/>
        </p:nvSpPr>
        <p:spPr bwMode="auto">
          <a:xfrm>
            <a:off x="5148263" y="2636838"/>
            <a:ext cx="36718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179665" name="Text Box 17"/>
          <p:cNvSpPr txBox="1">
            <a:spLocks noChangeArrowheads="1"/>
          </p:cNvSpPr>
          <p:nvPr/>
        </p:nvSpPr>
        <p:spPr bwMode="auto">
          <a:xfrm>
            <a:off x="7524750" y="2133600"/>
            <a:ext cx="8366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/>
              <a:t>10%</a:t>
            </a:r>
          </a:p>
        </p:txBody>
      </p:sp>
      <p:sp>
        <p:nvSpPr>
          <p:cNvPr id="1179666" name="Text Box 18"/>
          <p:cNvSpPr txBox="1">
            <a:spLocks noChangeArrowheads="1"/>
          </p:cNvSpPr>
          <p:nvPr/>
        </p:nvSpPr>
        <p:spPr bwMode="auto">
          <a:xfrm>
            <a:off x="1692275" y="1268413"/>
            <a:ext cx="2519363" cy="519112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FR">
                <a:solidFill>
                  <a:schemeClr val="bg1"/>
                </a:solidFill>
              </a:rPr>
              <a:t>F</a:t>
            </a:r>
            <a:r>
              <a:rPr lang="fr-FR" baseline="-25000">
                <a:solidFill>
                  <a:schemeClr val="bg1"/>
                </a:solidFill>
              </a:rPr>
              <a:t>E</a:t>
            </a:r>
            <a:r>
              <a:rPr lang="fr-FR">
                <a:solidFill>
                  <a:schemeClr val="bg1"/>
                </a:solidFill>
              </a:rPr>
              <a:t>=</a:t>
            </a:r>
            <a:r>
              <a:rPr lang="fr-FR">
                <a:solidFill>
                  <a:schemeClr val="bg1"/>
                </a:solidFill>
                <a:latin typeface="Symbol" pitchFamily="18" charset="2"/>
              </a:rPr>
              <a:t>e</a:t>
            </a:r>
            <a:r>
              <a:rPr lang="fr-FR">
                <a:solidFill>
                  <a:schemeClr val="bg1"/>
                </a:solidFill>
              </a:rPr>
              <a:t>G</a:t>
            </a:r>
            <a:r>
              <a:rPr lang="fr-FR" baseline="30000">
                <a:solidFill>
                  <a:schemeClr val="bg1"/>
                </a:solidFill>
              </a:rPr>
              <a:t>2</a:t>
            </a:r>
            <a:r>
              <a:rPr lang="fr-FR" baseline="-25000">
                <a:solidFill>
                  <a:schemeClr val="bg1"/>
                </a:solidFill>
              </a:rPr>
              <a:t>E</a:t>
            </a:r>
            <a:r>
              <a:rPr lang="fr-FR">
                <a:solidFill>
                  <a:schemeClr val="bg1"/>
                </a:solidFill>
                <a:latin typeface="Symbol" pitchFamily="18" charset="2"/>
              </a:rPr>
              <a:t>/s</a:t>
            </a:r>
            <a:r>
              <a:rPr lang="fr-FR" baseline="-25000">
                <a:solidFill>
                  <a:schemeClr val="bg1"/>
                </a:solidFill>
              </a:rPr>
              <a:t>red</a:t>
            </a:r>
            <a:endParaRPr lang="fr-FR">
              <a:solidFill>
                <a:schemeClr val="bg1"/>
              </a:solidFill>
            </a:endParaRPr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e la date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 smtClean="0"/>
              <a:t>PHIPSI, 16-X-2009</a:t>
            </a:r>
            <a:endParaRPr lang="fr-FR"/>
          </a:p>
        </p:txBody>
      </p:sp>
      <p:sp>
        <p:nvSpPr>
          <p:cNvPr id="10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82DA21-0DE9-4342-8EAC-64D209667484}" type="slidenum">
              <a:rPr lang="fr-FR"/>
              <a:pPr/>
              <a:t>57</a:t>
            </a:fld>
            <a:endParaRPr lang="fr-FR"/>
          </a:p>
        </p:txBody>
      </p:sp>
      <p:pic>
        <p:nvPicPr>
          <p:cNvPr id="1059842" name="Picture 2" descr="mp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260350"/>
            <a:ext cx="6586537" cy="3071813"/>
          </a:xfrm>
          <a:prstGeom prst="rect">
            <a:avLst/>
          </a:prstGeom>
          <a:noFill/>
        </p:spPr>
      </p:pic>
      <p:sp>
        <p:nvSpPr>
          <p:cNvPr id="1059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4724400"/>
            <a:ext cx="8569325" cy="1368425"/>
          </a:xfr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solidFill>
              <a:schemeClr val="accent2"/>
            </a:solidFill>
          </a:ln>
        </p:spPr>
        <p:txBody>
          <a:bodyPr/>
          <a:lstStyle/>
          <a:p>
            <a:pPr>
              <a:buFontTx/>
              <a:buNone/>
            </a:pPr>
            <a:r>
              <a:rPr lang="en-GB" sz="2400">
                <a:solidFill>
                  <a:schemeClr val="bg1"/>
                </a:solidFill>
                <a:latin typeface="Comic Sans MS" pitchFamily="66" charset="0"/>
              </a:rPr>
              <a:t>The polarization induces a term  proportional to G</a:t>
            </a:r>
            <a:r>
              <a:rPr lang="en-GB" sz="2400" baseline="-25000">
                <a:solidFill>
                  <a:schemeClr val="bg1"/>
                </a:solidFill>
                <a:latin typeface="Comic Sans MS" pitchFamily="66" charset="0"/>
              </a:rPr>
              <a:t>E </a:t>
            </a:r>
            <a:r>
              <a:rPr lang="en-GB" sz="2400">
                <a:solidFill>
                  <a:schemeClr val="bg1"/>
                </a:solidFill>
                <a:latin typeface="Comic Sans MS" pitchFamily="66" charset="0"/>
              </a:rPr>
              <a:t>G</a:t>
            </a:r>
            <a:r>
              <a:rPr lang="en-GB" sz="2400" baseline="-25000">
                <a:solidFill>
                  <a:schemeClr val="bg1"/>
                </a:solidFill>
                <a:latin typeface="Comic Sans MS" pitchFamily="66" charset="0"/>
              </a:rPr>
              <a:t>M </a:t>
            </a:r>
            <a:endParaRPr lang="en-GB" sz="2400">
              <a:solidFill>
                <a:schemeClr val="bg1"/>
              </a:solidFill>
              <a:latin typeface="Comic Sans MS" pitchFamily="66" charset="0"/>
            </a:endParaRPr>
          </a:p>
          <a:p>
            <a:pPr>
              <a:buFontTx/>
              <a:buNone/>
            </a:pPr>
            <a:r>
              <a:rPr lang="en-GB" sz="2400">
                <a:solidFill>
                  <a:schemeClr val="bg1"/>
                </a:solidFill>
                <a:latin typeface="Comic Sans MS" pitchFamily="66" charset="0"/>
              </a:rPr>
              <a:t>Polarized beam and target or</a:t>
            </a:r>
          </a:p>
          <a:p>
            <a:pPr>
              <a:buFontTx/>
              <a:buNone/>
            </a:pPr>
            <a:r>
              <a:rPr lang="en-GB" sz="2400">
                <a:solidFill>
                  <a:schemeClr val="bg1"/>
                </a:solidFill>
                <a:latin typeface="Comic Sans MS" pitchFamily="66" charset="0"/>
              </a:rPr>
              <a:t>	polarized beam and  recoil proton polarization </a:t>
            </a:r>
          </a:p>
        </p:txBody>
      </p:sp>
      <p:pic>
        <p:nvPicPr>
          <p:cNvPr id="1059844" name="Picture 4" descr="t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997200"/>
            <a:ext cx="4572000" cy="1624013"/>
          </a:xfrm>
          <a:prstGeom prst="rect">
            <a:avLst/>
          </a:prstGeom>
          <a:noFill/>
        </p:spPr>
      </p:pic>
      <p:sp>
        <p:nvSpPr>
          <p:cNvPr id="1059845" name="Rectangle 5"/>
          <p:cNvSpPr>
            <a:spLocks noGrp="1" noChangeArrowheads="1"/>
          </p:cNvSpPr>
          <p:nvPr>
            <p:ph type="title"/>
          </p:nvPr>
        </p:nvSpPr>
        <p:spPr>
          <a:xfrm>
            <a:off x="1476375" y="0"/>
            <a:ext cx="7056438" cy="476250"/>
          </a:xfrm>
          <a:noFill/>
          <a:ln/>
        </p:spPr>
        <p:txBody>
          <a:bodyPr/>
          <a:lstStyle/>
          <a:p>
            <a:r>
              <a:rPr lang="en-GB" sz="3600" i="1">
                <a:solidFill>
                  <a:srgbClr val="FF3300"/>
                </a:solidFill>
                <a:latin typeface="Times New Roman" pitchFamily="18" charset="0"/>
              </a:rPr>
              <a:t>The polarization method (1967)</a:t>
            </a:r>
            <a:endParaRPr lang="en-GB" sz="4400" i="1">
              <a:solidFill>
                <a:srgbClr val="FF3300"/>
              </a:solidFill>
              <a:latin typeface="Times New Roman" pitchFamily="18" charset="0"/>
            </a:endParaRPr>
          </a:p>
        </p:txBody>
      </p:sp>
      <p:pic>
        <p:nvPicPr>
          <p:cNvPr id="1059846" name="Picture 6" descr="mpr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141663"/>
            <a:ext cx="5148263" cy="12779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1059847" name="Rectangle 7"/>
          <p:cNvSpPr>
            <a:spLocks noChangeArrowheads="1"/>
          </p:cNvSpPr>
          <p:nvPr/>
        </p:nvSpPr>
        <p:spPr bwMode="auto">
          <a:xfrm>
            <a:off x="0" y="3141663"/>
            <a:ext cx="5148263" cy="1295400"/>
          </a:xfrm>
          <a:prstGeom prst="rect">
            <a:avLst/>
          </a:prstGeom>
          <a:solidFill>
            <a:srgbClr val="FFFF00">
              <a:alpha val="27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1" name="Espace réservé du pied de page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8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598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059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059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059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9843" grpId="0" build="p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 smtClean="0"/>
              <a:t>PHIPSI, 16-X-2009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27860-F088-4760-800D-E013A0D16D2E}" type="slidenum">
              <a:rPr lang="fr-FR"/>
              <a:pPr/>
              <a:t>58</a:t>
            </a:fld>
            <a:endParaRPr lang="fr-FR"/>
          </a:p>
        </p:txBody>
      </p:sp>
      <p:sp>
        <p:nvSpPr>
          <p:cNvPr id="1139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i="1">
                <a:solidFill>
                  <a:srgbClr val="FF3300"/>
                </a:solidFill>
              </a:rPr>
              <a:t>STATUS on EM Form factors </a:t>
            </a:r>
          </a:p>
        </p:txBody>
      </p:sp>
      <p:sp>
        <p:nvSpPr>
          <p:cNvPr id="1139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819150" lvl="1" indent="-342900">
              <a:buFontTx/>
              <a:buNone/>
            </a:pPr>
            <a:endParaRPr lang="en-GB" sz="2400" dirty="0"/>
          </a:p>
          <a:p>
            <a:pPr marL="819150" lvl="1" indent="-342900">
              <a:buFontTx/>
              <a:buNone/>
            </a:pPr>
            <a:r>
              <a:rPr lang="en-GB" sz="3600" u="sng" dirty="0">
                <a:solidFill>
                  <a:schemeClr val="accent2"/>
                </a:solidFill>
                <a:latin typeface="Comic Sans MS" pitchFamily="66" charset="0"/>
              </a:rPr>
              <a:t>Space-like region</a:t>
            </a:r>
          </a:p>
          <a:p>
            <a:pPr marL="819150" lvl="1" indent="-342900">
              <a:buFontTx/>
              <a:buNone/>
            </a:pPr>
            <a:endParaRPr lang="en-GB" sz="3600" u="sng" dirty="0">
              <a:solidFill>
                <a:schemeClr val="accent2"/>
              </a:solidFill>
              <a:latin typeface="Comic Sans MS" pitchFamily="66" charset="0"/>
            </a:endParaRPr>
          </a:p>
          <a:p>
            <a:pPr marL="819150" lvl="1" indent="-342900">
              <a:buFontTx/>
              <a:buAutoNum type="arabicParenR"/>
            </a:pPr>
            <a:r>
              <a:rPr lang="en-GB" sz="2800" dirty="0">
                <a:latin typeface="Comic Sans MS" pitchFamily="66" charset="0"/>
              </a:rPr>
              <a:t>"standard" </a:t>
            </a:r>
            <a:r>
              <a:rPr lang="en-GB" sz="2800" dirty="0">
                <a:solidFill>
                  <a:srgbClr val="FF3300"/>
                </a:solidFill>
                <a:latin typeface="Comic Sans MS" pitchFamily="66" charset="0"/>
              </a:rPr>
              <a:t>dipole function</a:t>
            </a:r>
            <a:r>
              <a:rPr lang="en-GB" sz="2800" dirty="0">
                <a:latin typeface="Comic Sans MS" pitchFamily="66" charset="0"/>
              </a:rPr>
              <a:t> for the nucleon magnetic FFs </a:t>
            </a:r>
            <a:r>
              <a:rPr lang="en-GB" sz="2800" dirty="0" err="1">
                <a:solidFill>
                  <a:srgbClr val="FF3300"/>
                </a:solidFill>
                <a:latin typeface="Comic Sans MS" pitchFamily="66" charset="0"/>
              </a:rPr>
              <a:t>GMp</a:t>
            </a:r>
            <a:r>
              <a:rPr lang="en-GB" sz="2800" dirty="0">
                <a:latin typeface="Comic Sans MS" pitchFamily="66" charset="0"/>
              </a:rPr>
              <a:t> and </a:t>
            </a:r>
            <a:r>
              <a:rPr lang="en-GB" sz="2800" dirty="0" err="1">
                <a:solidFill>
                  <a:srgbClr val="FF3300"/>
                </a:solidFill>
                <a:latin typeface="Comic Sans MS" pitchFamily="66" charset="0"/>
              </a:rPr>
              <a:t>GMn</a:t>
            </a:r>
            <a:endParaRPr lang="en-GB" sz="2800" dirty="0">
              <a:latin typeface="Comic Sans MS" pitchFamily="66" charset="0"/>
            </a:endParaRPr>
          </a:p>
          <a:p>
            <a:pPr marL="819150" lvl="1" indent="-342900">
              <a:buFontTx/>
              <a:buNone/>
            </a:pPr>
            <a:r>
              <a:rPr lang="en-GB" sz="2800" dirty="0">
                <a:latin typeface="Comic Sans MS" pitchFamily="66" charset="0"/>
              </a:rPr>
              <a:t>2) </a:t>
            </a:r>
            <a:r>
              <a:rPr lang="en-GB" sz="2800" dirty="0">
                <a:solidFill>
                  <a:schemeClr val="accent2"/>
                </a:solidFill>
                <a:latin typeface="Comic Sans MS" pitchFamily="66" charset="0"/>
              </a:rPr>
              <a:t>linear deviation</a:t>
            </a:r>
            <a:r>
              <a:rPr lang="en-GB" sz="2800" dirty="0">
                <a:latin typeface="Comic Sans MS" pitchFamily="66" charset="0"/>
              </a:rPr>
              <a:t> from the dipole function for the electric proton FF </a:t>
            </a:r>
            <a:r>
              <a:rPr lang="en-GB" sz="2800" dirty="0" err="1">
                <a:solidFill>
                  <a:schemeClr val="accent2"/>
                </a:solidFill>
                <a:latin typeface="Comic Sans MS" pitchFamily="66" charset="0"/>
              </a:rPr>
              <a:t>GEp</a:t>
            </a:r>
            <a:endParaRPr lang="en-GB" sz="2800" dirty="0">
              <a:latin typeface="Comic Sans MS" pitchFamily="66" charset="0"/>
            </a:endParaRPr>
          </a:p>
          <a:p>
            <a:pPr marL="819150" lvl="1" indent="-342900">
              <a:buFontTx/>
              <a:buNone/>
            </a:pPr>
            <a:r>
              <a:rPr lang="en-GB" sz="2800" dirty="0">
                <a:latin typeface="Comic Sans MS" pitchFamily="66" charset="0"/>
              </a:rPr>
              <a:t>3) </a:t>
            </a:r>
            <a:r>
              <a:rPr lang="en-GB" sz="2800" b="1" i="1" dirty="0">
                <a:solidFill>
                  <a:srgbClr val="00CC00"/>
                </a:solidFill>
                <a:latin typeface="Comic Sans MS" pitchFamily="66" charset="0"/>
              </a:rPr>
              <a:t>contradiction between polarized and </a:t>
            </a:r>
            <a:r>
              <a:rPr lang="en-GB" sz="2800" b="1" i="1" dirty="0" err="1">
                <a:solidFill>
                  <a:srgbClr val="00CC00"/>
                </a:solidFill>
                <a:latin typeface="Comic Sans MS" pitchFamily="66" charset="0"/>
              </a:rPr>
              <a:t>unpolarized</a:t>
            </a:r>
            <a:r>
              <a:rPr lang="en-GB" sz="2800" b="1" i="1" dirty="0">
                <a:solidFill>
                  <a:srgbClr val="00CC00"/>
                </a:solidFill>
                <a:latin typeface="Comic Sans MS" pitchFamily="66" charset="0"/>
              </a:rPr>
              <a:t> measurements</a:t>
            </a:r>
            <a:endParaRPr lang="en-GB" sz="2800" b="1" dirty="0">
              <a:latin typeface="Comic Sans MS" pitchFamily="66" charset="0"/>
            </a:endParaRPr>
          </a:p>
          <a:p>
            <a:pPr marL="819150" lvl="1" indent="-342900">
              <a:buFontTx/>
              <a:buNone/>
            </a:pPr>
            <a:r>
              <a:rPr lang="en-GB" sz="2800" dirty="0">
                <a:latin typeface="Comic Sans MS" pitchFamily="66" charset="0"/>
              </a:rPr>
              <a:t>4) </a:t>
            </a:r>
            <a:r>
              <a:rPr lang="en-GB" sz="2800" dirty="0">
                <a:solidFill>
                  <a:srgbClr val="FF3300"/>
                </a:solidFill>
                <a:latin typeface="Comic Sans MS" pitchFamily="66" charset="0"/>
              </a:rPr>
              <a:t>non vanishing</a:t>
            </a:r>
            <a:r>
              <a:rPr lang="en-GB" sz="2800" dirty="0">
                <a:latin typeface="Comic Sans MS" pitchFamily="66" charset="0"/>
              </a:rPr>
              <a:t> electric neutron FF, </a:t>
            </a:r>
            <a:r>
              <a:rPr lang="en-GB" sz="2800" dirty="0" err="1">
                <a:solidFill>
                  <a:srgbClr val="FF3300"/>
                </a:solidFill>
                <a:latin typeface="Comic Sans MS" pitchFamily="66" charset="0"/>
              </a:rPr>
              <a:t>GEn.</a:t>
            </a:r>
            <a:endParaRPr lang="en-GB" sz="2800" dirty="0">
              <a:solidFill>
                <a:srgbClr val="FF3300"/>
              </a:solidFill>
              <a:latin typeface="Comic Sans MS" pitchFamily="66" charset="0"/>
            </a:endParaRPr>
          </a:p>
          <a:p>
            <a:pPr marL="819150" lvl="1" indent="-342900"/>
            <a:endParaRPr lang="en-GB" sz="2800" dirty="0">
              <a:latin typeface="Comic Sans MS" pitchFamily="66" charset="0"/>
            </a:endParaRP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7" name="Rectangle 3"/>
          <p:cNvSpPr>
            <a:spLocks noChangeArrowheads="1"/>
          </p:cNvSpPr>
          <p:nvPr/>
        </p:nvSpPr>
        <p:spPr bwMode="auto">
          <a:xfrm>
            <a:off x="685800" y="1066800"/>
            <a:ext cx="8001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1905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US" sz="1400">
                <a:solidFill>
                  <a:srgbClr val="0000FF"/>
                </a:solidFill>
                <a:latin typeface="Arial Rounded MT Bold" pitchFamily="34" charset="0"/>
              </a:rPr>
              <a:t>gluon-rich environment</a:t>
            </a:r>
          </a:p>
        </p:txBody>
      </p:sp>
      <p:sp>
        <p:nvSpPr>
          <p:cNvPr id="226308" name="Rectangle 4"/>
          <p:cNvSpPr>
            <a:spLocks noChangeArrowheads="1"/>
          </p:cNvSpPr>
          <p:nvPr/>
        </p:nvSpPr>
        <p:spPr bwMode="auto">
          <a:xfrm>
            <a:off x="685800" y="2362200"/>
            <a:ext cx="8001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1905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US" sz="1400">
                <a:solidFill>
                  <a:srgbClr val="0000FF"/>
                </a:solidFill>
                <a:latin typeface="Arial Rounded MT Bold" pitchFamily="34" charset="0"/>
              </a:rPr>
              <a:t>precise resonance scan </a:t>
            </a:r>
          </a:p>
        </p:txBody>
      </p:sp>
      <p:sp>
        <p:nvSpPr>
          <p:cNvPr id="226309" name="Rectangle 5"/>
          <p:cNvSpPr>
            <a:spLocks noChangeArrowheads="1"/>
          </p:cNvSpPr>
          <p:nvPr/>
        </p:nvSpPr>
        <p:spPr bwMode="auto">
          <a:xfrm>
            <a:off x="685800" y="3048000"/>
            <a:ext cx="830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1905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US" sz="1400">
                <a:solidFill>
                  <a:srgbClr val="0000FF"/>
                </a:solidFill>
                <a:latin typeface="Arial Rounded MT Bold" pitchFamily="34" charset="0"/>
              </a:rPr>
              <a:t>high statistics samples</a:t>
            </a:r>
          </a:p>
        </p:txBody>
      </p:sp>
      <p:sp>
        <p:nvSpPr>
          <p:cNvPr id="226310" name="Rectangle 6"/>
          <p:cNvSpPr>
            <a:spLocks noChangeArrowheads="1"/>
          </p:cNvSpPr>
          <p:nvPr/>
        </p:nvSpPr>
        <p:spPr bwMode="auto">
          <a:xfrm>
            <a:off x="685800" y="1752600"/>
            <a:ext cx="845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1905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US" sz="1400">
                <a:solidFill>
                  <a:srgbClr val="0000FF"/>
                </a:solidFill>
                <a:latin typeface="Arial Rounded MT Bold" pitchFamily="34" charset="0"/>
              </a:rPr>
              <a:t>all quantum numbers </a:t>
            </a:r>
          </a:p>
        </p:txBody>
      </p:sp>
      <p:sp>
        <p:nvSpPr>
          <p:cNvPr id="226311" name="Text Box 7"/>
          <p:cNvSpPr txBox="1">
            <a:spLocks noChangeArrowheads="1"/>
          </p:cNvSpPr>
          <p:nvPr/>
        </p:nvSpPr>
        <p:spPr bwMode="auto">
          <a:xfrm>
            <a:off x="1089025" y="0"/>
            <a:ext cx="681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 Rounded MT Bold" pitchFamily="34" charset="0"/>
              </a:rPr>
              <a:t>What </a:t>
            </a:r>
            <a:r>
              <a:rPr lang="en-US" sz="3600">
                <a:solidFill>
                  <a:srgbClr val="FF0000"/>
                </a:solidFill>
                <a:latin typeface="Arial Rounded MT Bold" pitchFamily="34" charset="0"/>
              </a:rPr>
              <a:t>is </a:t>
            </a:r>
            <a:r>
              <a:rPr lang="en-US" sz="3600" smtClean="0">
                <a:solidFill>
                  <a:srgbClr val="FF0000"/>
                </a:solidFill>
                <a:latin typeface="Arial Rounded MT Bold" pitchFamily="34" charset="0"/>
              </a:rPr>
              <a:t>Experimentally Needed</a:t>
            </a:r>
            <a:r>
              <a:rPr lang="en-US" sz="3600" dirty="0">
                <a:solidFill>
                  <a:srgbClr val="FF0000"/>
                </a:solidFill>
                <a:latin typeface="Arial Rounded MT Bold" pitchFamily="34" charset="0"/>
              </a:rPr>
              <a:t>?</a:t>
            </a:r>
          </a:p>
        </p:txBody>
      </p:sp>
      <p:sp>
        <p:nvSpPr>
          <p:cNvPr id="226312" name="Rectangle 8"/>
          <p:cNvSpPr>
            <a:spLocks noChangeArrowheads="1"/>
          </p:cNvSpPr>
          <p:nvPr/>
        </p:nvSpPr>
        <p:spPr bwMode="auto">
          <a:xfrm>
            <a:off x="685800" y="3733800"/>
            <a:ext cx="716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indent="190500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en-US" sz="1400">
                <a:solidFill>
                  <a:srgbClr val="0000FF"/>
                </a:solidFill>
                <a:latin typeface="Arial Rounded MT Bold" pitchFamily="34" charset="0"/>
              </a:rPr>
              <a:t>physics topics </a:t>
            </a: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1857356" y="4357694"/>
            <a:ext cx="6486525" cy="1968500"/>
            <a:chOff x="1008" y="2888"/>
            <a:chExt cx="4086" cy="1240"/>
          </a:xfrm>
        </p:grpSpPr>
        <p:sp>
          <p:nvSpPr>
            <p:cNvPr id="226314" name="Rectangle 10"/>
            <p:cNvSpPr>
              <a:spLocks noChangeArrowheads="1"/>
            </p:cNvSpPr>
            <p:nvPr/>
          </p:nvSpPr>
          <p:spPr bwMode="auto">
            <a:xfrm>
              <a:off x="1920" y="3340"/>
              <a:ext cx="1728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600">
                  <a:latin typeface="Arial Rounded MT Bold" pitchFamily="34" charset="0"/>
                </a:rPr>
                <a:t>glueballs</a:t>
              </a:r>
            </a:p>
          </p:txBody>
        </p:sp>
        <p:sp>
          <p:nvSpPr>
            <p:cNvPr id="226315" name="Rectangle 11"/>
            <p:cNvSpPr>
              <a:spLocks noChangeArrowheads="1"/>
            </p:cNvSpPr>
            <p:nvPr/>
          </p:nvSpPr>
          <p:spPr bwMode="auto">
            <a:xfrm>
              <a:off x="2880" y="3120"/>
              <a:ext cx="864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600">
                  <a:latin typeface="Arial Rounded MT Bold" pitchFamily="34" charset="0"/>
                </a:rPr>
                <a:t>c-hybrids</a:t>
              </a:r>
            </a:p>
          </p:txBody>
        </p:sp>
        <p:sp>
          <p:nvSpPr>
            <p:cNvPr id="226316" name="Rectangle 12"/>
            <p:cNvSpPr>
              <a:spLocks noChangeArrowheads="1"/>
            </p:cNvSpPr>
            <p:nvPr/>
          </p:nvSpPr>
          <p:spPr bwMode="auto">
            <a:xfrm>
              <a:off x="2640" y="3580"/>
              <a:ext cx="768" cy="192"/>
            </a:xfrm>
            <a:prstGeom prst="rect">
              <a:avLst/>
            </a:prstGeom>
            <a:solidFill>
              <a:srgbClr val="BAFFB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600">
                  <a:latin typeface="Arial Rounded MT Bold" pitchFamily="34" charset="0"/>
                </a:rPr>
                <a:t>charmonium</a:t>
              </a:r>
            </a:p>
          </p:txBody>
        </p:sp>
        <p:sp>
          <p:nvSpPr>
            <p:cNvPr id="226317" name="Text Box 13"/>
            <p:cNvSpPr txBox="1">
              <a:spLocks noChangeArrowheads="1"/>
            </p:cNvSpPr>
            <p:nvPr/>
          </p:nvSpPr>
          <p:spPr bwMode="auto">
            <a:xfrm>
              <a:off x="2112" y="2888"/>
              <a:ext cx="239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Arial Rounded MT Bold" pitchFamily="34" charset="0"/>
                </a:rPr>
                <a:t>s-</a:t>
              </a:r>
              <a:r>
                <a:rPr lang="en-US" sz="1600" dirty="0" err="1">
                  <a:latin typeface="Arial Rounded MT Bold" pitchFamily="34" charset="0"/>
                </a:rPr>
                <a:t>hyperon</a:t>
              </a:r>
              <a:r>
                <a:rPr lang="en-US" sz="1600" dirty="0">
                  <a:latin typeface="Arial Rounded MT Bold" pitchFamily="34" charset="0"/>
                </a:rPr>
                <a:t>, c-meson, c-</a:t>
              </a:r>
              <a:r>
                <a:rPr lang="en-US" sz="1600" dirty="0" err="1">
                  <a:latin typeface="Arial Rounded MT Bold" pitchFamily="34" charset="0"/>
                </a:rPr>
                <a:t>hyperon</a:t>
              </a:r>
              <a:r>
                <a:rPr lang="en-US" sz="1600" dirty="0">
                  <a:latin typeface="Arial Rounded MT Bold" pitchFamily="34" charset="0"/>
                </a:rPr>
                <a:t> pairs</a:t>
              </a:r>
            </a:p>
          </p:txBody>
        </p:sp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1008" y="3820"/>
              <a:ext cx="4086" cy="308"/>
              <a:chOff x="1008" y="3696"/>
              <a:chExt cx="4086" cy="308"/>
            </a:xfrm>
          </p:grpSpPr>
          <p:sp>
            <p:nvSpPr>
              <p:cNvPr id="226319" name="Line 15"/>
              <p:cNvSpPr>
                <a:spLocks noChangeShapeType="1"/>
              </p:cNvSpPr>
              <p:nvPr/>
            </p:nvSpPr>
            <p:spPr bwMode="auto">
              <a:xfrm>
                <a:off x="1008" y="3696"/>
                <a:ext cx="388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grpSp>
            <p:nvGrpSpPr>
              <p:cNvPr id="4" name="Group 16"/>
              <p:cNvGrpSpPr>
                <a:grpSpLocks/>
              </p:cNvGrpSpPr>
              <p:nvPr/>
            </p:nvGrpSpPr>
            <p:grpSpPr bwMode="auto">
              <a:xfrm>
                <a:off x="1488" y="3696"/>
                <a:ext cx="116" cy="308"/>
                <a:chOff x="1488" y="3696"/>
                <a:chExt cx="116" cy="308"/>
              </a:xfrm>
            </p:grpSpPr>
            <p:sp>
              <p:nvSpPr>
                <p:cNvPr id="226321" name="Line 17"/>
                <p:cNvSpPr>
                  <a:spLocks noChangeShapeType="1"/>
                </p:cNvSpPr>
                <p:nvPr/>
              </p:nvSpPr>
              <p:spPr bwMode="auto">
                <a:xfrm flipH="1">
                  <a:off x="1584" y="3696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6322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488" y="3792"/>
                  <a:ext cx="116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600">
                      <a:latin typeface="Arial Rounded MT Bold" pitchFamily="34" charset="0"/>
                    </a:rPr>
                    <a:t>1</a:t>
                  </a:r>
                </a:p>
              </p:txBody>
            </p:sp>
          </p:grpSp>
          <p:grpSp>
            <p:nvGrpSpPr>
              <p:cNvPr id="5" name="Group 19"/>
              <p:cNvGrpSpPr>
                <a:grpSpLocks/>
              </p:cNvGrpSpPr>
              <p:nvPr/>
            </p:nvGrpSpPr>
            <p:grpSpPr bwMode="auto">
              <a:xfrm>
                <a:off x="2044" y="3696"/>
                <a:ext cx="116" cy="308"/>
                <a:chOff x="1488" y="3696"/>
                <a:chExt cx="116" cy="308"/>
              </a:xfrm>
            </p:grpSpPr>
            <p:sp>
              <p:nvSpPr>
                <p:cNvPr id="226324" name="Line 20"/>
                <p:cNvSpPr>
                  <a:spLocks noChangeShapeType="1"/>
                </p:cNvSpPr>
                <p:nvPr/>
              </p:nvSpPr>
              <p:spPr bwMode="auto">
                <a:xfrm flipH="1">
                  <a:off x="1584" y="3696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6325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1488" y="3792"/>
                  <a:ext cx="116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600" dirty="0">
                      <a:latin typeface="Arial Rounded MT Bold" pitchFamily="34" charset="0"/>
                    </a:rPr>
                    <a:t>2</a:t>
                  </a:r>
                </a:p>
              </p:txBody>
            </p:sp>
          </p:grpSp>
          <p:grpSp>
            <p:nvGrpSpPr>
              <p:cNvPr id="6" name="Group 22"/>
              <p:cNvGrpSpPr>
                <a:grpSpLocks/>
              </p:cNvGrpSpPr>
              <p:nvPr/>
            </p:nvGrpSpPr>
            <p:grpSpPr bwMode="auto">
              <a:xfrm>
                <a:off x="2544" y="3696"/>
                <a:ext cx="116" cy="308"/>
                <a:chOff x="1488" y="3696"/>
                <a:chExt cx="116" cy="308"/>
              </a:xfrm>
            </p:grpSpPr>
            <p:sp>
              <p:nvSpPr>
                <p:cNvPr id="226327" name="Line 23"/>
                <p:cNvSpPr>
                  <a:spLocks noChangeShapeType="1"/>
                </p:cNvSpPr>
                <p:nvPr/>
              </p:nvSpPr>
              <p:spPr bwMode="auto">
                <a:xfrm flipH="1">
                  <a:off x="1584" y="3696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6328" name="Text Box 24"/>
                <p:cNvSpPr txBox="1">
                  <a:spLocks noChangeArrowheads="1"/>
                </p:cNvSpPr>
                <p:nvPr/>
              </p:nvSpPr>
              <p:spPr bwMode="auto">
                <a:xfrm>
                  <a:off x="1488" y="3792"/>
                  <a:ext cx="116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600">
                      <a:latin typeface="Arial Rounded MT Bold" pitchFamily="34" charset="0"/>
                    </a:rPr>
                    <a:t>3</a:t>
                  </a:r>
                </a:p>
              </p:txBody>
            </p:sp>
          </p:grpSp>
          <p:grpSp>
            <p:nvGrpSpPr>
              <p:cNvPr id="7" name="Group 25"/>
              <p:cNvGrpSpPr>
                <a:grpSpLocks/>
              </p:cNvGrpSpPr>
              <p:nvPr/>
            </p:nvGrpSpPr>
            <p:grpSpPr bwMode="auto">
              <a:xfrm>
                <a:off x="3024" y="3696"/>
                <a:ext cx="116" cy="308"/>
                <a:chOff x="1488" y="3696"/>
                <a:chExt cx="116" cy="308"/>
              </a:xfrm>
            </p:grpSpPr>
            <p:sp>
              <p:nvSpPr>
                <p:cNvPr id="226330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1584" y="3696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6331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1488" y="3792"/>
                  <a:ext cx="116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600">
                      <a:latin typeface="Arial Rounded MT Bold" pitchFamily="34" charset="0"/>
                    </a:rPr>
                    <a:t>4</a:t>
                  </a:r>
                </a:p>
              </p:txBody>
            </p:sp>
          </p:grpSp>
          <p:grpSp>
            <p:nvGrpSpPr>
              <p:cNvPr id="8" name="Group 28"/>
              <p:cNvGrpSpPr>
                <a:grpSpLocks/>
              </p:cNvGrpSpPr>
              <p:nvPr/>
            </p:nvGrpSpPr>
            <p:grpSpPr bwMode="auto">
              <a:xfrm>
                <a:off x="3532" y="3696"/>
                <a:ext cx="116" cy="308"/>
                <a:chOff x="1488" y="3696"/>
                <a:chExt cx="116" cy="308"/>
              </a:xfrm>
            </p:grpSpPr>
            <p:sp>
              <p:nvSpPr>
                <p:cNvPr id="226333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1584" y="3696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6334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1488" y="3792"/>
                  <a:ext cx="116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600">
                      <a:latin typeface="Arial Rounded MT Bold" pitchFamily="34" charset="0"/>
                    </a:rPr>
                    <a:t>5</a:t>
                  </a:r>
                </a:p>
              </p:txBody>
            </p:sp>
          </p:grpSp>
          <p:grpSp>
            <p:nvGrpSpPr>
              <p:cNvPr id="9" name="Group 31"/>
              <p:cNvGrpSpPr>
                <a:grpSpLocks/>
              </p:cNvGrpSpPr>
              <p:nvPr/>
            </p:nvGrpSpPr>
            <p:grpSpPr bwMode="auto">
              <a:xfrm>
                <a:off x="4012" y="3696"/>
                <a:ext cx="116" cy="308"/>
                <a:chOff x="1488" y="3696"/>
                <a:chExt cx="116" cy="308"/>
              </a:xfrm>
            </p:grpSpPr>
            <p:sp>
              <p:nvSpPr>
                <p:cNvPr id="226336" name="Line 32"/>
                <p:cNvSpPr>
                  <a:spLocks noChangeShapeType="1"/>
                </p:cNvSpPr>
                <p:nvPr/>
              </p:nvSpPr>
              <p:spPr bwMode="auto">
                <a:xfrm flipH="1">
                  <a:off x="1584" y="3696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/>
                </a:p>
              </p:txBody>
            </p:sp>
            <p:sp>
              <p:nvSpPr>
                <p:cNvPr id="226337" name="Text Box 33"/>
                <p:cNvSpPr txBox="1">
                  <a:spLocks noChangeArrowheads="1"/>
                </p:cNvSpPr>
                <p:nvPr/>
              </p:nvSpPr>
              <p:spPr bwMode="auto">
                <a:xfrm>
                  <a:off x="1488" y="3792"/>
                  <a:ext cx="116" cy="21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1600">
                      <a:latin typeface="Arial Rounded MT Bold" pitchFamily="34" charset="0"/>
                    </a:rPr>
                    <a:t>6</a:t>
                  </a:r>
                </a:p>
              </p:txBody>
            </p:sp>
          </p:grpSp>
          <p:sp>
            <p:nvSpPr>
              <p:cNvPr id="226338" name="Text Box 34"/>
              <p:cNvSpPr txBox="1">
                <a:spLocks noChangeArrowheads="1"/>
              </p:cNvSpPr>
              <p:nvPr/>
            </p:nvSpPr>
            <p:spPr bwMode="auto">
              <a:xfrm>
                <a:off x="4320" y="3775"/>
                <a:ext cx="774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US" sz="1600">
                    <a:latin typeface="Arial Rounded MT Bold" pitchFamily="34" charset="0"/>
                  </a:rPr>
                  <a:t>M [GeV/c</a:t>
                </a:r>
                <a:r>
                  <a:rPr lang="en-US" sz="1600" baseline="30000">
                    <a:latin typeface="Arial Rounded MT Bold" pitchFamily="34" charset="0"/>
                  </a:rPr>
                  <a:t>2</a:t>
                </a:r>
                <a:r>
                  <a:rPr lang="en-US" sz="1600">
                    <a:latin typeface="Arial Rounded MT Bold" pitchFamily="34" charset="0"/>
                  </a:rPr>
                  <a:t>]</a:t>
                </a:r>
              </a:p>
            </p:txBody>
          </p:sp>
        </p:grpSp>
        <p:sp>
          <p:nvSpPr>
            <p:cNvPr id="226339" name="Rectangle 35"/>
            <p:cNvSpPr>
              <a:spLocks noChangeArrowheads="1"/>
            </p:cNvSpPr>
            <p:nvPr/>
          </p:nvSpPr>
          <p:spPr bwMode="auto">
            <a:xfrm>
              <a:off x="2112" y="3120"/>
              <a:ext cx="576" cy="19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1600">
                  <a:latin typeface="Arial Rounded MT Bold" pitchFamily="34" charset="0"/>
                </a:rPr>
                <a:t>hybrids</a:t>
              </a:r>
            </a:p>
          </p:txBody>
        </p:sp>
      </p:grpSp>
      <p:sp>
        <p:nvSpPr>
          <p:cNvPr id="226340" name="Text Box 36"/>
          <p:cNvSpPr txBox="1">
            <a:spLocks noChangeArrowheads="1"/>
          </p:cNvSpPr>
          <p:nvPr/>
        </p:nvSpPr>
        <p:spPr bwMode="auto">
          <a:xfrm>
            <a:off x="1431925" y="1417638"/>
            <a:ext cx="41735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Arial Rounded MT Bold" pitchFamily="34" charset="0"/>
                <a:sym typeface="Symbol" pitchFamily="18" charset="2"/>
              </a:rPr>
              <a:t> </a:t>
            </a:r>
            <a:r>
              <a:rPr lang="en-US" sz="2000">
                <a:latin typeface="Arial Rounded MT Bold" pitchFamily="34" charset="0"/>
              </a:rPr>
              <a:t>proton-antiproton anihilations</a:t>
            </a:r>
          </a:p>
        </p:txBody>
      </p:sp>
      <p:sp>
        <p:nvSpPr>
          <p:cNvPr id="226341" name="Text Box 37"/>
          <p:cNvSpPr txBox="1">
            <a:spLocks noChangeArrowheads="1"/>
          </p:cNvSpPr>
          <p:nvPr/>
        </p:nvSpPr>
        <p:spPr bwMode="auto">
          <a:xfrm>
            <a:off x="1476375" y="2060575"/>
            <a:ext cx="7391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>
                <a:latin typeface="Arial Rounded MT Bold" pitchFamily="34" charset="0"/>
                <a:sym typeface="Symbol" pitchFamily="18" charset="2"/>
              </a:rPr>
              <a:t> </a:t>
            </a:r>
            <a:r>
              <a:rPr lang="en-US" sz="2000" dirty="0">
                <a:latin typeface="Arial Rounded MT Bold" pitchFamily="34" charset="0"/>
              </a:rPr>
              <a:t>production exp. i.e. large acc. detector, fixed target</a:t>
            </a:r>
          </a:p>
        </p:txBody>
      </p:sp>
      <p:sp>
        <p:nvSpPr>
          <p:cNvPr id="226342" name="Text Box 38"/>
          <p:cNvSpPr txBox="1">
            <a:spLocks noChangeArrowheads="1"/>
          </p:cNvSpPr>
          <p:nvPr/>
        </p:nvSpPr>
        <p:spPr bwMode="auto">
          <a:xfrm>
            <a:off x="1447800" y="2687638"/>
            <a:ext cx="50276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Arial Rounded MT Bold" pitchFamily="34" charset="0"/>
                <a:sym typeface="Symbol" pitchFamily="18" charset="2"/>
              </a:rPr>
              <a:t> high precision hadron beam (cooled)</a:t>
            </a:r>
            <a:endParaRPr lang="en-US" sz="2000">
              <a:latin typeface="Arial Rounded MT Bold" pitchFamily="34" charset="0"/>
            </a:endParaRPr>
          </a:p>
        </p:txBody>
      </p:sp>
      <p:sp>
        <p:nvSpPr>
          <p:cNvPr id="226343" name="Text Box 39"/>
          <p:cNvSpPr txBox="1">
            <a:spLocks noChangeArrowheads="1"/>
          </p:cNvSpPr>
          <p:nvPr/>
        </p:nvSpPr>
        <p:spPr bwMode="auto">
          <a:xfrm>
            <a:off x="1447800" y="3413125"/>
            <a:ext cx="60642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latin typeface="Arial Rounded MT Bold" pitchFamily="34" charset="0"/>
                <a:sym typeface="Symbol" pitchFamily="18" charset="2"/>
              </a:rPr>
              <a:t> </a:t>
            </a:r>
            <a:r>
              <a:rPr lang="en-US" sz="2000" dirty="0">
                <a:latin typeface="Arial Rounded MT Bold" pitchFamily="34" charset="0"/>
              </a:rPr>
              <a:t>high luminosity and </a:t>
            </a:r>
            <a:r>
              <a:rPr lang="en-US" sz="2000" dirty="0" smtClean="0">
                <a:latin typeface="Arial Rounded MT Bold" pitchFamily="34" charset="0"/>
              </a:rPr>
              <a:t>production </a:t>
            </a:r>
            <a:r>
              <a:rPr lang="en-US" sz="2000" dirty="0">
                <a:latin typeface="Arial Rounded MT Bold" pitchFamily="34" charset="0"/>
              </a:rPr>
              <a:t>cross section</a:t>
            </a:r>
          </a:p>
        </p:txBody>
      </p:sp>
      <p:pic>
        <p:nvPicPr>
          <p:cNvPr id="226344" name="Picture 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1934" y="642918"/>
            <a:ext cx="203835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0" name="Group 41"/>
          <p:cNvGrpSpPr>
            <a:grpSpLocks/>
          </p:cNvGrpSpPr>
          <p:nvPr/>
        </p:nvGrpSpPr>
        <p:grpSpPr bwMode="auto">
          <a:xfrm>
            <a:off x="7308850" y="3714752"/>
            <a:ext cx="1835150" cy="1646238"/>
            <a:chOff x="4933" y="1920"/>
            <a:chExt cx="818" cy="720"/>
          </a:xfrm>
        </p:grpSpPr>
        <p:pic>
          <p:nvPicPr>
            <p:cNvPr id="226346" name="Picture 42"/>
            <p:cNvPicPr>
              <a:picLocks noChangeAspect="1" noChangeArrowheads="1"/>
            </p:cNvPicPr>
            <p:nvPr/>
          </p:nvPicPr>
          <p:blipFill>
            <a:blip r:embed="rId3" cstate="print">
              <a:lum bright="-38000" contrast="62000"/>
            </a:blip>
            <a:srcRect/>
            <a:stretch>
              <a:fillRect/>
            </a:stretch>
          </p:blipFill>
          <p:spPr bwMode="auto">
            <a:xfrm>
              <a:off x="4933" y="1920"/>
              <a:ext cx="712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6347" name="Text Box 43"/>
            <p:cNvSpPr txBox="1">
              <a:spLocks noChangeAspect="1" noChangeArrowheads="1"/>
            </p:cNvSpPr>
            <p:nvPr/>
          </p:nvSpPr>
          <p:spPr bwMode="auto">
            <a:xfrm>
              <a:off x="5217" y="1920"/>
              <a:ext cx="455" cy="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GB" sz="700">
                  <a:latin typeface="Arial Rounded MT Bold" pitchFamily="34" charset="0"/>
                </a:rPr>
                <a:t>Crystal Barrel</a:t>
              </a:r>
            </a:p>
          </p:txBody>
        </p:sp>
        <p:sp>
          <p:nvSpPr>
            <p:cNvPr id="226348" name="Text Box 44"/>
            <p:cNvSpPr txBox="1">
              <a:spLocks noChangeAspect="1" noChangeArrowheads="1"/>
            </p:cNvSpPr>
            <p:nvPr/>
          </p:nvSpPr>
          <p:spPr bwMode="auto">
            <a:xfrm>
              <a:off x="5328" y="2035"/>
              <a:ext cx="423" cy="8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700">
                  <a:latin typeface="Arial Rounded MT Bold" pitchFamily="34" charset="0"/>
                </a:rPr>
                <a:t>f</a:t>
              </a:r>
              <a:r>
                <a:rPr lang="en-GB" sz="700" baseline="-25000">
                  <a:latin typeface="Arial Rounded MT Bold" pitchFamily="34" charset="0"/>
                </a:rPr>
                <a:t>0</a:t>
              </a:r>
              <a:r>
                <a:rPr lang="en-GB" sz="700">
                  <a:latin typeface="Arial Rounded MT Bold" pitchFamily="34" charset="0"/>
                </a:rPr>
                <a:t>(1500)</a:t>
              </a:r>
            </a:p>
          </p:txBody>
        </p:sp>
      </p:grpSp>
      <p:grpSp>
        <p:nvGrpSpPr>
          <p:cNvPr id="11" name="Group 45"/>
          <p:cNvGrpSpPr>
            <a:grpSpLocks/>
          </p:cNvGrpSpPr>
          <p:nvPr/>
        </p:nvGrpSpPr>
        <p:grpSpPr bwMode="auto">
          <a:xfrm>
            <a:off x="3428992" y="3929066"/>
            <a:ext cx="3124200" cy="457200"/>
            <a:chOff x="2016" y="2592"/>
            <a:chExt cx="1968" cy="288"/>
          </a:xfrm>
        </p:grpSpPr>
        <p:sp>
          <p:nvSpPr>
            <p:cNvPr id="226350" name="Line 46"/>
            <p:cNvSpPr>
              <a:spLocks noChangeShapeType="1"/>
            </p:cNvSpPr>
            <p:nvPr/>
          </p:nvSpPr>
          <p:spPr bwMode="auto">
            <a:xfrm>
              <a:off x="2160" y="2880"/>
              <a:ext cx="1632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grpSp>
          <p:nvGrpSpPr>
            <p:cNvPr id="12" name="Group 47"/>
            <p:cNvGrpSpPr>
              <a:grpSpLocks/>
            </p:cNvGrpSpPr>
            <p:nvPr/>
          </p:nvGrpSpPr>
          <p:grpSpPr bwMode="auto">
            <a:xfrm>
              <a:off x="2016" y="2592"/>
              <a:ext cx="1968" cy="250"/>
              <a:chOff x="2016" y="2592"/>
              <a:chExt cx="1968" cy="250"/>
            </a:xfrm>
          </p:grpSpPr>
          <p:sp>
            <p:nvSpPr>
              <p:cNvPr id="226352" name="Text Box 48"/>
              <p:cNvSpPr txBox="1">
                <a:spLocks noChangeArrowheads="1"/>
              </p:cNvSpPr>
              <p:nvPr/>
            </p:nvSpPr>
            <p:spPr bwMode="auto">
              <a:xfrm>
                <a:off x="2016" y="2592"/>
                <a:ext cx="196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sz="2000" dirty="0">
                    <a:solidFill>
                      <a:srgbClr val="FF0000"/>
                    </a:solidFill>
                    <a:latin typeface="Arial Rounded MT Bold" pitchFamily="34" charset="0"/>
                  </a:rPr>
                  <a:t>p</a:t>
                </a:r>
                <a:r>
                  <a:rPr lang="en-US" sz="2000" baseline="-25000" dirty="0">
                    <a:solidFill>
                      <a:srgbClr val="FF0000"/>
                    </a:solidFill>
                    <a:latin typeface="Arial Rounded MT Bold" pitchFamily="34" charset="0"/>
                  </a:rPr>
                  <a:t>p</a:t>
                </a:r>
                <a:r>
                  <a:rPr lang="en-US" sz="2000" dirty="0">
                    <a:solidFill>
                      <a:srgbClr val="FF0000"/>
                    </a:solidFill>
                    <a:latin typeface="Arial Rounded MT Bold" pitchFamily="34" charset="0"/>
                  </a:rPr>
                  <a:t> = 1.5 - 15 </a:t>
                </a:r>
                <a:r>
                  <a:rPr lang="en-US" sz="2000" dirty="0" err="1">
                    <a:solidFill>
                      <a:srgbClr val="FF0000"/>
                    </a:solidFill>
                    <a:latin typeface="Arial Rounded MT Bold" pitchFamily="34" charset="0"/>
                  </a:rPr>
                  <a:t>GeV</a:t>
                </a:r>
                <a:r>
                  <a:rPr lang="en-US" sz="2000" dirty="0">
                    <a:solidFill>
                      <a:srgbClr val="FF0000"/>
                    </a:solidFill>
                    <a:latin typeface="Arial Rounded MT Bold" pitchFamily="34" charset="0"/>
                  </a:rPr>
                  <a:t>/c</a:t>
                </a:r>
              </a:p>
            </p:txBody>
          </p:sp>
          <p:sp>
            <p:nvSpPr>
              <p:cNvPr id="226353" name="Line 49"/>
              <p:cNvSpPr>
                <a:spLocks noChangeShapeType="1"/>
              </p:cNvSpPr>
              <p:nvPr/>
            </p:nvSpPr>
            <p:spPr bwMode="auto">
              <a:xfrm>
                <a:off x="2400" y="2736"/>
                <a:ext cx="48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sp>
        <p:nvSpPr>
          <p:cNvPr id="226354" name="Text Box 50"/>
          <p:cNvSpPr txBox="1">
            <a:spLocks noChangeArrowheads="1"/>
          </p:cNvSpPr>
          <p:nvPr/>
        </p:nvSpPr>
        <p:spPr bwMode="auto">
          <a:xfrm>
            <a:off x="1447800" y="4114800"/>
            <a:ext cx="2151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latin typeface="Arial Rounded MT Bold" pitchFamily="34" charset="0"/>
                <a:sym typeface="Symbol" pitchFamily="18" charset="2"/>
              </a:rPr>
              <a:t> </a:t>
            </a:r>
            <a:r>
              <a:rPr lang="en-US" sz="2000">
                <a:latin typeface="Arial Rounded MT Bold" pitchFamily="34" charset="0"/>
              </a:rPr>
              <a:t>energy range</a:t>
            </a:r>
          </a:p>
        </p:txBody>
      </p:sp>
      <p:sp>
        <p:nvSpPr>
          <p:cNvPr id="226355" name="Text Box 51"/>
          <p:cNvSpPr txBox="1">
            <a:spLocks noChangeArrowheads="1"/>
          </p:cNvSpPr>
          <p:nvPr/>
        </p:nvSpPr>
        <p:spPr bwMode="auto">
          <a:xfrm>
            <a:off x="323850" y="5734050"/>
            <a:ext cx="141737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rgbClr val="FF3300"/>
                </a:solidFill>
              </a:rPr>
              <a:t>I. Lehmann </a:t>
            </a:r>
          </a:p>
        </p:txBody>
      </p:sp>
      <p:pic>
        <p:nvPicPr>
          <p:cNvPr id="52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642918"/>
            <a:ext cx="1724657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" name="Text Box 11"/>
          <p:cNvSpPr txBox="1">
            <a:spLocks noChangeArrowheads="1"/>
          </p:cNvSpPr>
          <p:nvPr/>
        </p:nvSpPr>
        <p:spPr bwMode="auto">
          <a:xfrm>
            <a:off x="7429520" y="1428736"/>
            <a:ext cx="14287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2000" dirty="0">
                <a:latin typeface="Arial Rounded MT Bold" pitchFamily="34" charset="0"/>
              </a:rPr>
              <a:t>J</a:t>
            </a:r>
            <a:r>
              <a:rPr lang="en-GB" sz="2000" baseline="30000" dirty="0">
                <a:latin typeface="Arial Rounded MT Bold" pitchFamily="34" charset="0"/>
              </a:rPr>
              <a:t>PC</a:t>
            </a:r>
            <a:r>
              <a:rPr lang="en-GB" sz="2000" dirty="0">
                <a:latin typeface="Arial Rounded MT Bold" pitchFamily="34" charset="0"/>
              </a:rPr>
              <a:t> = </a:t>
            </a:r>
            <a:r>
              <a:rPr lang="en-GB" sz="2000" dirty="0" smtClean="0">
                <a:latin typeface="Arial Rounded MT Bold" pitchFamily="34" charset="0"/>
              </a:rPr>
              <a:t>1</a:t>
            </a:r>
            <a:r>
              <a:rPr lang="en-GB" sz="2000" baseline="30000" dirty="0" smtClean="0">
                <a:latin typeface="Arial Rounded MT Bold" pitchFamily="34" charset="0"/>
              </a:rPr>
              <a:t>- </a:t>
            </a:r>
            <a:r>
              <a:rPr lang="en-GB" sz="2000" baseline="30000" dirty="0">
                <a:latin typeface="Arial Rounded MT Bold" pitchFamily="34" charset="0"/>
              </a:rPr>
              <a:t>-</a:t>
            </a:r>
            <a:endParaRPr lang="en-GB" sz="2000" dirty="0">
              <a:latin typeface="Arial Rounded MT Bold" pitchFamily="34" charset="0"/>
            </a:endParaRPr>
          </a:p>
        </p:txBody>
      </p:sp>
      <p:sp>
        <p:nvSpPr>
          <p:cNvPr id="54" name="Espace réservé de la date 5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PHIPSI, 16-X-2009</a:t>
            </a:r>
            <a:endParaRPr lang="fr-FR"/>
          </a:p>
        </p:txBody>
      </p:sp>
      <p:sp>
        <p:nvSpPr>
          <p:cNvPr id="55" name="Espace réservé du numéro de diapositive 5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D99BC2-71AA-4396-B3F4-5C9F3C830770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  <p:sp>
        <p:nvSpPr>
          <p:cNvPr id="56" name="Espace réservé du pied de page 5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5" descr="P7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950" y="817563"/>
            <a:ext cx="8672513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5" descr="PandaLogo2_we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5206" y="142852"/>
            <a:ext cx="1709738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Text Box 8"/>
          <p:cNvSpPr txBox="1">
            <a:spLocks noChangeArrowheads="1"/>
          </p:cNvSpPr>
          <p:nvPr/>
        </p:nvSpPr>
        <p:spPr bwMode="auto">
          <a:xfrm>
            <a:off x="1412875" y="900113"/>
            <a:ext cx="2940050" cy="484187"/>
          </a:xfrm>
          <a:prstGeom prst="rect">
            <a:avLst/>
          </a:prstGeom>
          <a:solidFill>
            <a:srgbClr val="CCCCFF"/>
          </a:solidFill>
          <a:ln w="9525">
            <a:noFill/>
            <a:round/>
            <a:headEnd/>
            <a:tailEnd/>
          </a:ln>
        </p:spPr>
        <p:txBody>
          <a:bodyPr lIns="81606" tIns="40803" rIns="81606" bIns="40803">
            <a:spAutoFit/>
          </a:bodyPr>
          <a:lstStyle/>
          <a:p>
            <a:pPr algn="ctr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7225" algn="l"/>
                <a:tab pos="1312863" algn="l"/>
              </a:tabLst>
            </a:pPr>
            <a:r>
              <a:rPr lang="en-GB" sz="1400" b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pp: Pellet or Cluster target</a:t>
            </a:r>
          </a:p>
          <a:p>
            <a:pPr algn="ctr" defTabSz="407988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57225" algn="l"/>
                <a:tab pos="1312863" algn="l"/>
              </a:tabLst>
            </a:pPr>
            <a:r>
              <a:rPr lang="en-GB" sz="1400" b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pA: wire target</a:t>
            </a:r>
          </a:p>
        </p:txBody>
      </p:sp>
      <p:sp>
        <p:nvSpPr>
          <p:cNvPr id="20486" name="Line 9"/>
          <p:cNvSpPr>
            <a:spLocks noChangeShapeType="1"/>
          </p:cNvSpPr>
          <p:nvPr/>
        </p:nvSpPr>
        <p:spPr bwMode="auto">
          <a:xfrm flipH="1">
            <a:off x="2133600" y="1524000"/>
            <a:ext cx="0" cy="6858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20487" name="Text Box 11"/>
          <p:cNvSpPr txBox="1">
            <a:spLocks noChangeArrowheads="1"/>
          </p:cNvSpPr>
          <p:nvPr/>
        </p:nvSpPr>
        <p:spPr bwMode="auto">
          <a:xfrm>
            <a:off x="5486400" y="5680075"/>
            <a:ext cx="3505200" cy="728663"/>
          </a:xfrm>
          <a:prstGeom prst="rect">
            <a:avLst/>
          </a:prstGeom>
          <a:solidFill>
            <a:srgbClr val="CCCCFF"/>
          </a:solidFill>
          <a:ln w="9525">
            <a:noFill/>
            <a:round/>
            <a:headEnd/>
            <a:tailEnd/>
          </a:ln>
        </p:spPr>
        <p:txBody>
          <a:bodyPr lIns="81606" tIns="40803" rIns="81606" bIns="40803">
            <a:spAutoFit/>
          </a:bodyPr>
          <a:lstStyle/>
          <a:p>
            <a:pPr algn="ctr" defTabSz="407988">
              <a:tabLst>
                <a:tab pos="657225" algn="l"/>
                <a:tab pos="1312863" algn="l"/>
              </a:tabLst>
            </a:pPr>
            <a:r>
              <a:rPr lang="en-GB" sz="1400" b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Forward Spectrometer</a:t>
            </a:r>
          </a:p>
          <a:p>
            <a:pPr algn="ctr" defTabSz="407988">
              <a:tabLst>
                <a:tab pos="657225" algn="l"/>
                <a:tab pos="1312863" algn="l"/>
              </a:tabLst>
            </a:pPr>
            <a:r>
              <a:rPr lang="en-GB" sz="1400" b="1">
                <a:latin typeface="Verdana" pitchFamily="34" charset="0"/>
              </a:rPr>
              <a:t>Dipole magnet for forward tracks</a:t>
            </a:r>
          </a:p>
          <a:p>
            <a:pPr algn="ctr" defTabSz="407988">
              <a:tabLst>
                <a:tab pos="657225" algn="l"/>
                <a:tab pos="1312863" algn="l"/>
              </a:tabLst>
            </a:pPr>
            <a:r>
              <a:rPr lang="en-GB" sz="1400" b="1">
                <a:latin typeface="Verdana" pitchFamily="34" charset="0"/>
              </a:rPr>
              <a:t>(2T.m)</a:t>
            </a:r>
            <a:endParaRPr lang="en-GB" sz="1400">
              <a:latin typeface="Verdana" pitchFamily="34" charset="0"/>
            </a:endParaRPr>
          </a:p>
        </p:txBody>
      </p:sp>
      <p:sp>
        <p:nvSpPr>
          <p:cNvPr id="20488" name="Line 12"/>
          <p:cNvSpPr>
            <a:spLocks noChangeShapeType="1"/>
          </p:cNvSpPr>
          <p:nvPr/>
        </p:nvSpPr>
        <p:spPr bwMode="auto">
          <a:xfrm flipV="1">
            <a:off x="0" y="3352800"/>
            <a:ext cx="1447800" cy="2286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fr-FR"/>
          </a:p>
        </p:txBody>
      </p:sp>
      <p:sp>
        <p:nvSpPr>
          <p:cNvPr id="20489" name="Text Box 13"/>
          <p:cNvSpPr txBox="1">
            <a:spLocks noChangeArrowheads="1"/>
          </p:cNvSpPr>
          <p:nvPr/>
        </p:nvSpPr>
        <p:spPr bwMode="auto">
          <a:xfrm>
            <a:off x="19050" y="3687763"/>
            <a:ext cx="285750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b="1"/>
              <a:t>P</a:t>
            </a:r>
          </a:p>
        </p:txBody>
      </p:sp>
      <p:sp>
        <p:nvSpPr>
          <p:cNvPr id="20490" name="Line 14"/>
          <p:cNvSpPr>
            <a:spLocks noChangeShapeType="1"/>
          </p:cNvSpPr>
          <p:nvPr/>
        </p:nvSpPr>
        <p:spPr bwMode="auto">
          <a:xfrm>
            <a:off x="134938" y="3733800"/>
            <a:ext cx="762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fr-FR"/>
          </a:p>
        </p:txBody>
      </p:sp>
      <p:sp>
        <p:nvSpPr>
          <p:cNvPr id="20491" name="ZoneTexte 13"/>
          <p:cNvSpPr txBox="1">
            <a:spLocks noChangeArrowheads="1"/>
          </p:cNvSpPr>
          <p:nvPr/>
        </p:nvSpPr>
        <p:spPr bwMode="auto">
          <a:xfrm rot="-1023818">
            <a:off x="5541963" y="4883150"/>
            <a:ext cx="2120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400" b="1"/>
              <a:t>~ 12m</a:t>
            </a:r>
          </a:p>
        </p:txBody>
      </p:sp>
      <p:sp>
        <p:nvSpPr>
          <p:cNvPr id="20492" name="Text Box 7"/>
          <p:cNvSpPr txBox="1">
            <a:spLocks noChangeArrowheads="1"/>
          </p:cNvSpPr>
          <p:nvPr/>
        </p:nvSpPr>
        <p:spPr bwMode="auto">
          <a:xfrm>
            <a:off x="307975" y="5227638"/>
            <a:ext cx="3810000" cy="944562"/>
          </a:xfrm>
          <a:prstGeom prst="rect">
            <a:avLst/>
          </a:prstGeom>
          <a:solidFill>
            <a:srgbClr val="CCCCFF"/>
          </a:solidFill>
          <a:ln w="9525">
            <a:noFill/>
            <a:round/>
            <a:headEnd/>
            <a:tailEnd/>
          </a:ln>
        </p:spPr>
        <p:txBody>
          <a:bodyPr lIns="81606" tIns="40803" rIns="81606" bIns="40803">
            <a:spAutoFit/>
          </a:bodyPr>
          <a:lstStyle/>
          <a:p>
            <a:pPr algn="ctr" defTabSz="407988">
              <a:tabLst>
                <a:tab pos="657225" algn="l"/>
                <a:tab pos="1312863" algn="l"/>
              </a:tabLst>
            </a:pPr>
            <a:r>
              <a:rPr lang="en-GB" sz="1400" b="1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Target Spectrometer</a:t>
            </a:r>
          </a:p>
          <a:p>
            <a:pPr defTabSz="407988">
              <a:tabLst>
                <a:tab pos="657225" algn="l"/>
                <a:tab pos="1312863" algn="l"/>
              </a:tabLst>
            </a:pPr>
            <a:r>
              <a:rPr lang="en-GB" sz="1400" b="1">
                <a:latin typeface="Verdana" pitchFamily="34" charset="0"/>
              </a:rPr>
              <a:t>Solenoid magnet for high p</a:t>
            </a:r>
            <a:r>
              <a:rPr lang="en-GB" sz="1400" b="1" baseline="-25000">
                <a:latin typeface="Verdana" pitchFamily="34" charset="0"/>
              </a:rPr>
              <a:t>t </a:t>
            </a:r>
            <a:r>
              <a:rPr lang="en-GB" sz="1400" b="1">
                <a:latin typeface="Verdana" pitchFamily="34" charset="0"/>
              </a:rPr>
              <a:t>tracks:</a:t>
            </a:r>
          </a:p>
          <a:p>
            <a:pPr defTabSz="407988">
              <a:tabLst>
                <a:tab pos="657225" algn="l"/>
                <a:tab pos="1312863" algn="l"/>
              </a:tabLst>
            </a:pPr>
            <a:r>
              <a:rPr lang="en-GB" sz="1400">
                <a:latin typeface="Verdana" pitchFamily="34" charset="0"/>
              </a:rPr>
              <a:t>Superconducting coil &amp; iron return yoke</a:t>
            </a:r>
          </a:p>
          <a:p>
            <a:pPr algn="ctr" defTabSz="407988">
              <a:tabLst>
                <a:tab pos="657225" algn="l"/>
                <a:tab pos="1312863" algn="l"/>
              </a:tabLst>
            </a:pPr>
            <a:r>
              <a:rPr lang="en-GB" sz="1400" b="1">
                <a:latin typeface="Verdana" pitchFamily="34" charset="0"/>
              </a:rPr>
              <a:t>(B=2T)</a:t>
            </a:r>
          </a:p>
        </p:txBody>
      </p:sp>
      <p:cxnSp>
        <p:nvCxnSpPr>
          <p:cNvPr id="13" name="Connecteur droit avec flèche 12"/>
          <p:cNvCxnSpPr/>
          <p:nvPr/>
        </p:nvCxnSpPr>
        <p:spPr>
          <a:xfrm flipV="1">
            <a:off x="2944813" y="4737100"/>
            <a:ext cx="5595937" cy="1663700"/>
          </a:xfrm>
          <a:prstGeom prst="straightConnector1">
            <a:avLst/>
          </a:prstGeom>
          <a:ln w="57150">
            <a:solidFill>
              <a:schemeClr val="tx1"/>
            </a:solidFill>
            <a:headEnd type="triangl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4" name="ZoneTexte 13"/>
          <p:cNvSpPr txBox="1">
            <a:spLocks noChangeArrowheads="1"/>
          </p:cNvSpPr>
          <p:nvPr/>
        </p:nvSpPr>
        <p:spPr bwMode="auto">
          <a:xfrm>
            <a:off x="1444625" y="658813"/>
            <a:ext cx="11525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_</a:t>
            </a:r>
          </a:p>
        </p:txBody>
      </p:sp>
      <p:sp>
        <p:nvSpPr>
          <p:cNvPr id="20495" name="ZoneTexte 14"/>
          <p:cNvSpPr txBox="1">
            <a:spLocks noChangeArrowheads="1"/>
          </p:cNvSpPr>
          <p:nvPr/>
        </p:nvSpPr>
        <p:spPr bwMode="auto">
          <a:xfrm>
            <a:off x="2017713" y="865188"/>
            <a:ext cx="11525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/>
              <a:t>_</a:t>
            </a:r>
          </a:p>
        </p:txBody>
      </p:sp>
      <p:sp>
        <p:nvSpPr>
          <p:cNvPr id="15" name="Espace réservé de la date 1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PHIPSI, 16-X-2009</a:t>
            </a:r>
            <a:endParaRPr lang="fr-FR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8B0E6F-3BC2-45A2-A02A-FBA0A869DA4A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rgbClr val="0000FF"/>
                </a:solidFill>
              </a:rPr>
              <a:t>http://www-panda.gsi.de/</a:t>
            </a: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PHIPSI, 16-X-2009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8B0E6F-3BC2-45A2-A02A-FBA0A869DA4A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142976" y="2357430"/>
            <a:ext cx="7669213" cy="380873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</a:tabLst>
              <a:defRPr/>
            </a:pPr>
            <a:r>
              <a:rPr lang="en-US" sz="2000" dirty="0">
                <a:ea typeface="Arial Unicode MS" pitchFamily="34" charset="-128"/>
                <a:cs typeface="Arial Unicode MS" pitchFamily="34" charset="-128"/>
              </a:rPr>
              <a:t>Basel, Beijing, Bochum, IIT Bombay, Bonn, Brescia, IFIN Bucharest, Catania, Cracow, IFJ PAN Cracow, Cracow UT, Dresden, Edinburgh, Erlangen, Ferrara, Frankfurt, </a:t>
            </a:r>
            <a:r>
              <a:rPr lang="en-US" sz="2000" dirty="0" err="1">
                <a:ea typeface="Arial Unicode MS" pitchFamily="34" charset="-128"/>
                <a:cs typeface="Arial Unicode MS" pitchFamily="34" charset="-128"/>
              </a:rPr>
              <a:t>Genova</a:t>
            </a:r>
            <a:r>
              <a:rPr lang="en-US" sz="2000" dirty="0">
                <a:ea typeface="Arial Unicode MS" pitchFamily="34" charset="-128"/>
                <a:cs typeface="Arial Unicode MS" pitchFamily="34" charset="-128"/>
              </a:rPr>
              <a:t>, Giessen, Glasgow, GSI, Inst. of Physics Helsinki, FZ </a:t>
            </a:r>
            <a:r>
              <a:rPr lang="en-US" sz="2000" dirty="0" err="1">
                <a:ea typeface="Arial Unicode MS" pitchFamily="34" charset="-128"/>
                <a:cs typeface="Arial Unicode MS" pitchFamily="34" charset="-128"/>
              </a:rPr>
              <a:t>Jülich</a:t>
            </a:r>
            <a:r>
              <a:rPr lang="en-US" sz="2000" dirty="0">
                <a:ea typeface="Arial Unicode MS" pitchFamily="34" charset="-128"/>
                <a:cs typeface="Arial Unicode MS" pitchFamily="34" charset="-128"/>
              </a:rPr>
              <a:t>, JINR </a:t>
            </a:r>
            <a:r>
              <a:rPr lang="en-US" sz="2000" dirty="0" err="1">
                <a:ea typeface="Arial Unicode MS" pitchFamily="34" charset="-128"/>
                <a:cs typeface="Arial Unicode MS" pitchFamily="34" charset="-128"/>
              </a:rPr>
              <a:t>Dubna</a:t>
            </a:r>
            <a:r>
              <a:rPr lang="en-US" sz="2000" dirty="0">
                <a:ea typeface="Arial Unicode MS" pitchFamily="34" charset="-128"/>
                <a:cs typeface="Arial Unicode MS" pitchFamily="34" charset="-128"/>
              </a:rPr>
              <a:t>, Katowice, KVI Groningen, Lanzhou, LNF, Lund, Mainz, Minsk, ITEP Moscow, MPEI Moscow,</a:t>
            </a:r>
          </a:p>
          <a:p>
            <a:pPr algn="ctr"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</a:tabLst>
              <a:defRPr/>
            </a:pPr>
            <a:r>
              <a:rPr lang="en-US" sz="2000" dirty="0">
                <a:ea typeface="Arial Unicode MS" pitchFamily="34" charset="-128"/>
                <a:cs typeface="Arial Unicode MS" pitchFamily="34" charset="-128"/>
              </a:rPr>
              <a:t>TU </a:t>
            </a:r>
            <a:r>
              <a:rPr lang="en-US" sz="2000" dirty="0" err="1">
                <a:ea typeface="Arial Unicode MS" pitchFamily="34" charset="-128"/>
                <a:cs typeface="Arial Unicode MS" pitchFamily="34" charset="-128"/>
              </a:rPr>
              <a:t>München</a:t>
            </a:r>
            <a:r>
              <a:rPr lang="en-US" sz="2000" dirty="0"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2000" dirty="0" err="1">
                <a:ea typeface="Arial Unicode MS" pitchFamily="34" charset="-128"/>
                <a:cs typeface="Arial Unicode MS" pitchFamily="34" charset="-128"/>
              </a:rPr>
              <a:t>Münster</a:t>
            </a:r>
            <a:r>
              <a:rPr lang="en-US" sz="2000" dirty="0">
                <a:ea typeface="Arial Unicode MS" pitchFamily="34" charset="-128"/>
                <a:cs typeface="Arial Unicode MS" pitchFamily="34" charset="-128"/>
              </a:rPr>
              <a:t>, Northwestern,  BINP Novosibirsk, IPN </a:t>
            </a:r>
            <a:r>
              <a:rPr lang="en-US" sz="2000" dirty="0" err="1">
                <a:ea typeface="Arial Unicode MS" pitchFamily="34" charset="-128"/>
                <a:cs typeface="Arial Unicode MS" pitchFamily="34" charset="-128"/>
              </a:rPr>
              <a:t>Orsay</a:t>
            </a:r>
            <a:r>
              <a:rPr lang="en-US" sz="2000" dirty="0">
                <a:ea typeface="Arial Unicode MS" pitchFamily="34" charset="-128"/>
                <a:cs typeface="Arial Unicode MS" pitchFamily="34" charset="-128"/>
              </a:rPr>
              <a:t>, Pavia, </a:t>
            </a:r>
            <a:r>
              <a:rPr lang="en-US" sz="2000" dirty="0" err="1">
                <a:ea typeface="Arial Unicode MS" pitchFamily="34" charset="-128"/>
                <a:cs typeface="Arial Unicode MS" pitchFamily="34" charset="-128"/>
              </a:rPr>
              <a:t>Piemonte</a:t>
            </a:r>
            <a:r>
              <a:rPr lang="en-US" sz="2000" dirty="0">
                <a:ea typeface="Arial Unicode MS" pitchFamily="34" charset="-128"/>
                <a:cs typeface="Arial Unicode MS" pitchFamily="34" charset="-128"/>
              </a:rPr>
              <a:t> Orientale, IHEP </a:t>
            </a:r>
            <a:r>
              <a:rPr lang="en-US" sz="2000" dirty="0" err="1">
                <a:ea typeface="Arial Unicode MS" pitchFamily="34" charset="-128"/>
                <a:cs typeface="Arial Unicode MS" pitchFamily="34" charset="-128"/>
              </a:rPr>
              <a:t>Protvino</a:t>
            </a:r>
            <a:r>
              <a:rPr lang="en-US" sz="2000" dirty="0">
                <a:ea typeface="Arial Unicode MS" pitchFamily="34" charset="-128"/>
                <a:cs typeface="Arial Unicode MS" pitchFamily="34" charset="-128"/>
              </a:rPr>
              <a:t>, PNPI </a:t>
            </a:r>
            <a:r>
              <a:rPr lang="en-US" sz="2000" dirty="0" err="1">
                <a:ea typeface="Arial Unicode MS" pitchFamily="34" charset="-128"/>
                <a:cs typeface="Arial Unicode MS" pitchFamily="34" charset="-128"/>
              </a:rPr>
              <a:t>St.Petersburg</a:t>
            </a:r>
            <a:r>
              <a:rPr lang="en-US" sz="2000" dirty="0">
                <a:ea typeface="Arial Unicode MS" pitchFamily="34" charset="-128"/>
                <a:cs typeface="Arial Unicode MS" pitchFamily="34" charset="-128"/>
              </a:rPr>
              <a:t>, KTH Stockholm, Stockholm, INFN Torino, Torino, Torino </a:t>
            </a:r>
            <a:r>
              <a:rPr lang="en-US" sz="2000" dirty="0" err="1">
                <a:ea typeface="Arial Unicode MS" pitchFamily="34" charset="-128"/>
                <a:cs typeface="Arial Unicode MS" pitchFamily="34" charset="-128"/>
              </a:rPr>
              <a:t>Politecnico</a:t>
            </a:r>
            <a:r>
              <a:rPr lang="en-US" sz="2000" dirty="0">
                <a:ea typeface="Arial Unicode MS" pitchFamily="34" charset="-128"/>
                <a:cs typeface="Arial Unicode MS" pitchFamily="34" charset="-128"/>
              </a:rPr>
              <a:t>, Trieste, TSL Uppsala, </a:t>
            </a:r>
            <a:r>
              <a:rPr lang="en-US" sz="2000" dirty="0" err="1">
                <a:ea typeface="Arial Unicode MS" pitchFamily="34" charset="-128"/>
                <a:cs typeface="Arial Unicode MS" pitchFamily="34" charset="-128"/>
              </a:rPr>
              <a:t>Tübingen</a:t>
            </a:r>
            <a:r>
              <a:rPr lang="en-US" sz="2000" dirty="0">
                <a:ea typeface="Arial Unicode MS" pitchFamily="34" charset="-128"/>
                <a:cs typeface="Arial Unicode MS" pitchFamily="34" charset="-128"/>
              </a:rPr>
              <a:t>, Uppsala, Valencia, SINS Warsaw, TU Warsaw, SMI Wien 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000100" y="1214422"/>
            <a:ext cx="7331075" cy="69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ts val="2000"/>
              </a:lnSpc>
              <a:spcAft>
                <a:spcPts val="1300"/>
              </a:spcAft>
              <a:tabLst>
                <a:tab pos="28575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2400" dirty="0">
                <a:solidFill>
                  <a:srgbClr val="333399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• </a:t>
            </a:r>
            <a:r>
              <a:rPr lang="en-US" sz="2800" dirty="0">
                <a:solidFill>
                  <a:srgbClr val="333399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At present a group of </a:t>
            </a:r>
            <a:r>
              <a:rPr lang="en-US" sz="2800" b="1" dirty="0">
                <a:solidFill>
                  <a:srgbClr val="333399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420 physicists</a:t>
            </a:r>
            <a:endParaRPr lang="en-US" sz="2800" dirty="0">
              <a:solidFill>
                <a:srgbClr val="333399"/>
              </a:solidFill>
              <a:latin typeface="Verdana" pitchFamily="34" charset="0"/>
              <a:ea typeface="Arial Unicode MS" pitchFamily="34" charset="-128"/>
              <a:cs typeface="Arial Unicode MS" pitchFamily="34" charset="-128"/>
            </a:endParaRPr>
          </a:p>
          <a:p>
            <a:pPr>
              <a:lnSpc>
                <a:spcPts val="2000"/>
              </a:lnSpc>
              <a:spcAft>
                <a:spcPts val="1300"/>
              </a:spcAft>
              <a:tabLst>
                <a:tab pos="28575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</a:pPr>
            <a:r>
              <a:rPr lang="en-US" sz="2800" dirty="0">
                <a:solidFill>
                  <a:srgbClr val="333399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   from</a:t>
            </a:r>
            <a:r>
              <a:rPr lang="en-US" sz="2800" dirty="0"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55 institutions of 17 countries</a:t>
            </a:r>
            <a:endParaRPr lang="en-US" sz="2400" dirty="0">
              <a:latin typeface="Verdan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785786" y="1857364"/>
            <a:ext cx="80010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ts val="15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</a:tabLst>
            </a:pPr>
            <a:r>
              <a:rPr lang="en-US" sz="1200" b="1" dirty="0"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Austria – </a:t>
            </a:r>
            <a:r>
              <a:rPr lang="en-US" sz="1200" b="1" dirty="0" err="1"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Belaruz</a:t>
            </a:r>
            <a:r>
              <a:rPr lang="en-US" sz="1200" b="1" dirty="0"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 - China - Finland - France - Germany – India - Italy – The </a:t>
            </a:r>
            <a:r>
              <a:rPr lang="en-US" sz="1200" b="1" dirty="0" err="1"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Nederlands</a:t>
            </a:r>
            <a:r>
              <a:rPr lang="en-US" sz="1200" b="1" dirty="0"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 - Poland – Romania - Russia – Spain - Sweden – Switzerland - U.K. – U.S.A..</a:t>
            </a:r>
          </a:p>
        </p:txBody>
      </p:sp>
      <p:grpSp>
        <p:nvGrpSpPr>
          <p:cNvPr id="3" name="Groupe 9"/>
          <p:cNvGrpSpPr/>
          <p:nvPr/>
        </p:nvGrpSpPr>
        <p:grpSpPr>
          <a:xfrm>
            <a:off x="500034" y="0"/>
            <a:ext cx="8431213" cy="1000108"/>
            <a:chOff x="641350" y="-83187"/>
            <a:chExt cx="8431213" cy="144050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56600" y="714375"/>
              <a:ext cx="715963" cy="5032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2" name="Picture 1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929563" y="871538"/>
              <a:ext cx="727075" cy="484187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3" name="Picture 1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429500" y="711200"/>
              <a:ext cx="715963" cy="43021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4" name="Picture 22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929438" y="925513"/>
              <a:ext cx="715962" cy="43180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5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429375" y="711200"/>
              <a:ext cx="715963" cy="43021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6" name="Picture 1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929313" y="925513"/>
              <a:ext cx="715962" cy="43021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7" name="Picture 1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429250" y="711200"/>
              <a:ext cx="715963" cy="43021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8" name="Picture 23"/>
            <p:cNvPicPr>
              <a:picLocks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929188" y="925513"/>
              <a:ext cx="715962" cy="43180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427538" y="711200"/>
              <a:ext cx="715962" cy="46196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0" name="Picture 25"/>
            <p:cNvPicPr>
              <a:picLocks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857625" y="925513"/>
              <a:ext cx="715963" cy="431800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1" name="Picture 11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357563" y="711200"/>
              <a:ext cx="715962" cy="430213"/>
            </a:xfrm>
            <a:prstGeom prst="rect">
              <a:avLst/>
            </a:prstGeom>
            <a:noFill/>
            <a:ln w="3175">
              <a:solidFill>
                <a:srgbClr val="333399"/>
              </a:solidFill>
              <a:miter lim="800000"/>
              <a:headEnd/>
              <a:tailEnd/>
            </a:ln>
          </p:spPr>
        </p:pic>
        <p:pic>
          <p:nvPicPr>
            <p:cNvPr id="22" name="Picture 24"/>
            <p:cNvPicPr>
              <a:picLocks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857500" y="925513"/>
              <a:ext cx="715963" cy="431800"/>
            </a:xfrm>
            <a:prstGeom prst="rect">
              <a:avLst/>
            </a:prstGeom>
            <a:noFill/>
            <a:ln w="3175">
              <a:solidFill>
                <a:srgbClr val="333399"/>
              </a:solidFill>
              <a:miter lim="800000"/>
              <a:headEnd/>
              <a:tailEnd/>
            </a:ln>
          </p:spPr>
        </p:pic>
        <p:pic>
          <p:nvPicPr>
            <p:cNvPr id="23" name="Picture 10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357438" y="782638"/>
              <a:ext cx="715962" cy="430212"/>
            </a:xfrm>
            <a:prstGeom prst="rect">
              <a:avLst/>
            </a:prstGeom>
            <a:noFill/>
            <a:ln w="3175">
              <a:solidFill>
                <a:srgbClr val="333399"/>
              </a:solidFill>
              <a:miter lim="800000"/>
              <a:headEnd/>
              <a:tailEnd/>
            </a:ln>
          </p:spPr>
        </p:pic>
        <p:pic>
          <p:nvPicPr>
            <p:cNvPr id="24" name="Picture 20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857375" y="928688"/>
              <a:ext cx="714375" cy="428625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5" name="Text Box 4"/>
            <p:cNvSpPr txBox="1">
              <a:spLocks noChangeArrowheads="1"/>
            </p:cNvSpPr>
            <p:nvPr/>
          </p:nvSpPr>
          <p:spPr bwMode="auto">
            <a:xfrm flipH="1">
              <a:off x="1571604" y="-83187"/>
              <a:ext cx="4443366" cy="5910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ts val="3200"/>
                </a:lnSpc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</a:tabLst>
              </a:pPr>
              <a:endParaRPr lang="en-US" sz="2800" b="1" dirty="0">
                <a:latin typeface="Verdana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26" name="Picture 8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285875" y="782638"/>
              <a:ext cx="715963" cy="430212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7" name="Picture 12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41350" y="927100"/>
              <a:ext cx="715963" cy="430213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miter lim="800000"/>
              <a:headEnd/>
              <a:tailEnd/>
            </a:ln>
          </p:spPr>
        </p:pic>
      </p:grpSp>
      <p:pic>
        <p:nvPicPr>
          <p:cNvPr id="28" name="Picture 13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1438" y="782638"/>
            <a:ext cx="714348" cy="430212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de la date 5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fr-FR" smtClean="0"/>
              <a:t>PHIPSI, 16-X-2009</a:t>
            </a:r>
            <a:endParaRPr lang="fr-FR"/>
          </a:p>
        </p:txBody>
      </p:sp>
      <p:sp>
        <p:nvSpPr>
          <p:cNvPr id="11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C6156-6DE6-4DDF-8F7D-A1190AA94451}" type="slidenum">
              <a:rPr lang="fr-FR"/>
              <a:pPr/>
              <a:t>9</a:t>
            </a:fld>
            <a:endParaRPr lang="fr-FR"/>
          </a:p>
        </p:txBody>
      </p:sp>
      <p:sp>
        <p:nvSpPr>
          <p:cNvPr id="1157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569325" cy="549275"/>
          </a:xfrm>
        </p:spPr>
        <p:txBody>
          <a:bodyPr/>
          <a:lstStyle/>
          <a:p>
            <a:r>
              <a:rPr lang="en-GB" sz="3600">
                <a:solidFill>
                  <a:srgbClr val="FF0066"/>
                </a:solidFill>
              </a:rPr>
              <a:t>Electromagnetic proton Form Factors</a:t>
            </a:r>
            <a:endParaRPr lang="en-GB" sz="4000">
              <a:solidFill>
                <a:srgbClr val="FF0066"/>
              </a:solidFill>
            </a:endParaRPr>
          </a:p>
        </p:txBody>
      </p:sp>
      <p:graphicFrame>
        <p:nvGraphicFramePr>
          <p:cNvPr id="1157123" name="Object 3"/>
          <p:cNvGraphicFramePr>
            <a:graphicFrameLocks noChangeAspect="1"/>
          </p:cNvGraphicFramePr>
          <p:nvPr>
            <p:ph sz="half" idx="1"/>
          </p:nvPr>
        </p:nvGraphicFramePr>
        <p:xfrm>
          <a:off x="900113" y="1125538"/>
          <a:ext cx="4157662" cy="5246687"/>
        </p:xfrm>
        <a:graphic>
          <a:graphicData uri="http://schemas.openxmlformats.org/presentationml/2006/ole">
            <p:oleObj spid="_x0000_s88066" name="Bitmap Image" r:id="rId4" imgW="4076190" imgH="5144218" progId="PBrush">
              <p:embed/>
            </p:oleObj>
          </a:graphicData>
        </a:graphic>
      </p:graphicFrame>
      <p:graphicFrame>
        <p:nvGraphicFramePr>
          <p:cNvPr id="1157124" name="Object 4"/>
          <p:cNvGraphicFramePr>
            <a:graphicFrameLocks noChangeAspect="1"/>
          </p:cNvGraphicFramePr>
          <p:nvPr>
            <p:ph sz="half" idx="2"/>
          </p:nvPr>
        </p:nvGraphicFramePr>
        <p:xfrm>
          <a:off x="5435600" y="1844675"/>
          <a:ext cx="3316288" cy="4321175"/>
        </p:xfrm>
        <a:graphic>
          <a:graphicData uri="http://schemas.openxmlformats.org/presentationml/2006/ole">
            <p:oleObj spid="_x0000_s88067" name="Bitmap Image" r:id="rId5" imgW="3610479" imgH="4704762" progId="PBrush">
              <p:embed/>
            </p:oleObj>
          </a:graphicData>
        </a:graphic>
      </p:graphicFrame>
      <p:sp>
        <p:nvSpPr>
          <p:cNvPr id="1157125" name="Text Box 5"/>
          <p:cNvSpPr txBox="1">
            <a:spLocks noChangeArrowheads="1"/>
          </p:cNvSpPr>
          <p:nvPr/>
        </p:nvSpPr>
        <p:spPr bwMode="auto">
          <a:xfrm>
            <a:off x="3311525" y="500042"/>
            <a:ext cx="5832475" cy="1079500"/>
          </a:xfrm>
          <a:prstGeom prst="rect">
            <a:avLst/>
          </a:prstGeom>
          <a:solidFill>
            <a:srgbClr val="FFFF66"/>
          </a:solidFill>
          <a:ln w="12700">
            <a:solidFill>
              <a:schemeClr val="accent2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2000" dirty="0">
                <a:solidFill>
                  <a:srgbClr val="0000FF"/>
                </a:solidFill>
                <a:latin typeface="Comic Sans MS" pitchFamily="66" charset="0"/>
              </a:rPr>
              <a:t>Over a period of time  lasting at least 2000 </a:t>
            </a:r>
          </a:p>
          <a:p>
            <a:pPr eaLnBrk="1" hangingPunct="1"/>
            <a:r>
              <a:rPr lang="en-US" sz="2000" dirty="0">
                <a:solidFill>
                  <a:srgbClr val="0000FF"/>
                </a:solidFill>
                <a:latin typeface="Comic Sans MS" pitchFamily="66" charset="0"/>
              </a:rPr>
              <a:t>years, Man has  puzzled over and sought  an </a:t>
            </a:r>
          </a:p>
          <a:p>
            <a:pPr eaLnBrk="1" hangingPunct="1"/>
            <a:r>
              <a:rPr lang="en-US" sz="2000" dirty="0">
                <a:solidFill>
                  <a:srgbClr val="0000FF"/>
                </a:solidFill>
                <a:latin typeface="Comic Sans MS" pitchFamily="66" charset="0"/>
              </a:rPr>
              <a:t>understanding of the composition of matter</a:t>
            </a:r>
            <a:r>
              <a:rPr lang="en-US" sz="2400" dirty="0">
                <a:solidFill>
                  <a:srgbClr val="0000FF"/>
                </a:solidFill>
                <a:latin typeface="Comic Sans MS" pitchFamily="66" charset="0"/>
              </a:rPr>
              <a:t>…</a:t>
            </a:r>
            <a:endParaRPr lang="fr-FR" sz="2400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1157126" name="Text Box 6"/>
          <p:cNvSpPr txBox="1">
            <a:spLocks noChangeArrowheads="1"/>
          </p:cNvSpPr>
          <p:nvPr/>
        </p:nvSpPr>
        <p:spPr bwMode="auto">
          <a:xfrm>
            <a:off x="6372225" y="4797425"/>
            <a:ext cx="481013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000" i="0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F2</a:t>
            </a:r>
            <a:endParaRPr lang="fr-FR" sz="2000" i="0" u="sng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157127" name="Rectangle 7"/>
          <p:cNvSpPr>
            <a:spLocks noChangeArrowheads="1"/>
          </p:cNvSpPr>
          <p:nvPr/>
        </p:nvSpPr>
        <p:spPr bwMode="auto">
          <a:xfrm>
            <a:off x="6804025" y="3716338"/>
            <a:ext cx="557213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sz="2000" i="0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F1</a:t>
            </a:r>
            <a:endParaRPr lang="fr-FR" sz="2000" i="0" u="sng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157128" name="Text Box 8"/>
          <p:cNvSpPr txBox="1">
            <a:spLocks noChangeArrowheads="1"/>
          </p:cNvSpPr>
          <p:nvPr/>
        </p:nvSpPr>
        <p:spPr bwMode="auto">
          <a:xfrm>
            <a:off x="7648575" y="5872163"/>
            <a:ext cx="1431925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000" i="0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Q</a:t>
            </a:r>
            <a:r>
              <a:rPr lang="en-US" sz="2000" i="0" u="sng" baseline="30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2</a:t>
            </a:r>
            <a:r>
              <a:rPr lang="en-US" sz="2000" i="0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=1 GeV</a:t>
            </a:r>
            <a:r>
              <a:rPr lang="en-US" sz="2000" i="0" u="sng" baseline="30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2</a:t>
            </a:r>
            <a:endParaRPr lang="fr-FR" sz="2000" i="0" u="sng" baseline="300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E.Tomasi-Gustafsson</a:t>
            </a:r>
            <a:endParaRPr lang="fr-FR"/>
          </a:p>
        </p:txBody>
      </p:sp>
    </p:spTree>
  </p:cSld>
  <p:clrMapOvr>
    <a:masterClrMapping/>
  </p:clrMapOvr>
  <p:transition advTm="734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illon_Dapnia">
  <a:themeElements>
    <a:clrScheme name="Villon_Dapni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illon_Dapni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3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illon_Dapni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llon_Dapni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illon_Dapni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llon_Dapni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llon_Dapni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llon_Dapni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illon_Dapni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Villon_Dapnia</Template>
  <TotalTime>17781</TotalTime>
  <Words>2892</Words>
  <Application>Microsoft Office PowerPoint</Application>
  <PresentationFormat>Affichage à l'écran (4:3)</PresentationFormat>
  <Paragraphs>749</Paragraphs>
  <Slides>58</Slides>
  <Notes>24</Notes>
  <HiddenSlides>0</HiddenSlides>
  <MMClips>0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4</vt:i4>
      </vt:variant>
      <vt:variant>
        <vt:lpstr>Titres des diapositives</vt:lpstr>
      </vt:variant>
      <vt:variant>
        <vt:i4>58</vt:i4>
      </vt:variant>
    </vt:vector>
  </HeadingPairs>
  <TitlesOfParts>
    <vt:vector size="63" baseType="lpstr">
      <vt:lpstr>Villon_Dapnia</vt:lpstr>
      <vt:lpstr>Bitmap Image</vt:lpstr>
      <vt:lpstr>Équation</vt:lpstr>
      <vt:lpstr>Image Bitmap</vt:lpstr>
      <vt:lpstr>Equation</vt:lpstr>
      <vt:lpstr>Form factor measurements  with PANDA at FAIR </vt:lpstr>
      <vt:lpstr>PLAN</vt:lpstr>
      <vt:lpstr>Diapositive 3</vt:lpstr>
      <vt:lpstr>Diapositive 4</vt:lpstr>
      <vt:lpstr>Non-Pertubative QCD </vt:lpstr>
      <vt:lpstr>Diapositive 6</vt:lpstr>
      <vt:lpstr>Diapositive 7</vt:lpstr>
      <vt:lpstr>http://www-panda.gsi.de/</vt:lpstr>
      <vt:lpstr>Electromagnetic proton Form Factors</vt:lpstr>
      <vt:lpstr>Diapositive 10</vt:lpstr>
      <vt:lpstr>Analyticity</vt:lpstr>
      <vt:lpstr> Form Factors with                                          </vt:lpstr>
      <vt:lpstr> Form Factors with                                          </vt:lpstr>
      <vt:lpstr>Crossing Symmetry</vt:lpstr>
      <vt:lpstr>Time-like observables:  | GE| 2 and | GM| 2 .</vt:lpstr>
      <vt:lpstr>Diapositive 16</vt:lpstr>
      <vt:lpstr>Expected Results </vt:lpstr>
      <vt:lpstr> Form Factors with                                          </vt:lpstr>
      <vt:lpstr>Phragmèn-Lindelöf theorem</vt:lpstr>
      <vt:lpstr>Phragmèn-Lindelöf theorem</vt:lpstr>
      <vt:lpstr> Form Factors with                                          </vt:lpstr>
      <vt:lpstr>Unpolarized cross section</vt:lpstr>
      <vt:lpstr>Symmetry relations</vt:lpstr>
      <vt:lpstr>Diapositive 24</vt:lpstr>
      <vt:lpstr>Diapositive 25</vt:lpstr>
      <vt:lpstr>Conclusions</vt:lpstr>
      <vt:lpstr>Diapositive 27</vt:lpstr>
      <vt:lpstr>Re-evaluation of costs</vt:lpstr>
      <vt:lpstr>Diapositive 29</vt:lpstr>
      <vt:lpstr>Fitting the angular distributions..</vt:lpstr>
      <vt:lpstr>Simulations</vt:lpstr>
      <vt:lpstr>Diapositive 32</vt:lpstr>
      <vt:lpstr>Diapositive 33</vt:lpstr>
      <vt:lpstr>Diapositive 34</vt:lpstr>
      <vt:lpstr>Diapositive 35</vt:lpstr>
      <vt:lpstr>Diapositive 36</vt:lpstr>
      <vt:lpstr>Particle Identification with PANDA</vt:lpstr>
      <vt:lpstr>Two photon exchange</vt:lpstr>
      <vt:lpstr>How to proceed?</vt:lpstr>
      <vt:lpstr>Model independent statements</vt:lpstr>
      <vt:lpstr>Crossing Symmetry</vt:lpstr>
      <vt:lpstr>STATUS on EM Form factors </vt:lpstr>
      <vt:lpstr>Two-photon exchange</vt:lpstr>
      <vt:lpstr>1g-2g interference</vt:lpstr>
      <vt:lpstr> Angular asymmetry  </vt:lpstr>
      <vt:lpstr> Linearity of the Rosenbluth fit  </vt:lpstr>
      <vt:lpstr>Diapositive 47</vt:lpstr>
      <vt:lpstr>Diapositive 48</vt:lpstr>
      <vt:lpstr>2γ-Gamma Models and Data</vt:lpstr>
      <vt:lpstr>Diapositive 50</vt:lpstr>
      <vt:lpstr>The nucleon form factors</vt:lpstr>
      <vt:lpstr>The Rosenbluth separation </vt:lpstr>
      <vt:lpstr> Time-Like  Region</vt:lpstr>
      <vt:lpstr>Models in T.L.  Region (polarization)</vt:lpstr>
      <vt:lpstr>Space-like and Time-like</vt:lpstr>
      <vt:lpstr>Space-like and Time-like</vt:lpstr>
      <vt:lpstr>The polarization method (1967)</vt:lpstr>
      <vt:lpstr>STATUS on EM Form factors </vt:lpstr>
    </vt:vector>
  </TitlesOfParts>
  <Company>cea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Ballade, épitaphe et rondeau </dc:title>
  <dc:creator>bugeon</dc:creator>
  <cp:lastModifiedBy>egle</cp:lastModifiedBy>
  <cp:revision>1654</cp:revision>
  <cp:lastPrinted>2002-05-28T12:54:19Z</cp:lastPrinted>
  <dcterms:created xsi:type="dcterms:W3CDTF">2005-03-08T09:39:40Z</dcterms:created>
  <dcterms:modified xsi:type="dcterms:W3CDTF">2009-10-15T23:48:37Z</dcterms:modified>
</cp:coreProperties>
</file>