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70" r:id="rId3"/>
    <p:sldId id="262" r:id="rId4"/>
    <p:sldId id="258" r:id="rId5"/>
    <p:sldId id="273" r:id="rId6"/>
    <p:sldId id="269" r:id="rId7"/>
    <p:sldId id="276" r:id="rId8"/>
    <p:sldId id="277" r:id="rId9"/>
    <p:sldId id="284" r:id="rId10"/>
    <p:sldId id="282" r:id="rId11"/>
    <p:sldId id="260" r:id="rId12"/>
    <p:sldId id="280" r:id="rId13"/>
    <p:sldId id="272" r:id="rId14"/>
    <p:sldId id="263" r:id="rId15"/>
    <p:sldId id="268" r:id="rId16"/>
    <p:sldId id="257" r:id="rId17"/>
    <p:sldId id="279" r:id="rId18"/>
    <p:sldId id="278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95" autoAdjust="0"/>
    <p:restoredTop sz="94660"/>
  </p:normalViewPr>
  <p:slideViewPr>
    <p:cSldViewPr>
      <p:cViewPr varScale="1">
        <p:scale>
          <a:sx n="62" d="100"/>
          <a:sy n="62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6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16598-7D76-44BB-A578-444F71956C13}" type="datetimeFigureOut">
              <a:rPr kumimoji="1" lang="ja-JP" altLang="en-US" smtClean="0"/>
              <a:pPr/>
              <a:t>2009/10/13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84782-1B99-41EF-B26F-0484224F2E8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608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F196E4-2796-468D-AFDB-DB0A84340DE5}" type="slidenum">
              <a:rPr lang="ja-JP" altLang="en-US"/>
              <a:pPr/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 dirty="0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357158" y="4143380"/>
            <a:ext cx="6358014" cy="71438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6429420" cy="151288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00030" y="4314828"/>
            <a:ext cx="6400800" cy="118587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9" name="日付プレースホルダ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E4D4-4471-4158-8C18-3633270DB7E3}" type="datetime1">
              <a:rPr kumimoji="1" lang="ja-JP" altLang="en-US" smtClean="0"/>
              <a:pPr/>
              <a:t>2009/10/13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734B-037B-40E1-BB01-0159C3D315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D185-395E-4FEB-9423-AB23179CA361}" type="datetime1">
              <a:rPr kumimoji="1" lang="ja-JP" altLang="en-US" smtClean="0"/>
              <a:pPr/>
              <a:t>2009/10/13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734B-037B-40E1-BB01-0159C3D315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29454" y="274639"/>
            <a:ext cx="1757346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400816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4C8C-C389-49DB-8797-90EC832550EE}" type="datetime1">
              <a:rPr kumimoji="1" lang="ja-JP" altLang="en-US" smtClean="0"/>
              <a:pPr/>
              <a:t>2009/10/13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734B-037B-40E1-BB01-0159C3D315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3DA4-363E-4843-BE5C-89B8FD48E601}" type="datetime1">
              <a:rPr kumimoji="1" lang="ja-JP" altLang="en-US" smtClean="0"/>
              <a:pPr/>
              <a:t>2009/10/13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734B-037B-40E1-BB01-0159C3D315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-5597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7858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2692412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CCD7-1A5B-4A22-8B26-1BC36779A4D3}" type="datetime1">
              <a:rPr kumimoji="1" lang="ja-JP" altLang="en-US" smtClean="0"/>
              <a:pPr/>
              <a:t>2009/10/13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734B-037B-40E1-BB01-0159C3D315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714348" y="4643446"/>
            <a:ext cx="7786742" cy="71438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9297-BBB6-4117-A079-4E1B84D5AF53}" type="datetime1">
              <a:rPr kumimoji="1" lang="ja-JP" altLang="en-US" smtClean="0"/>
              <a:pPr/>
              <a:t>2009/10/13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734B-037B-40E1-BB01-0159C3D315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F2DA-3344-48C7-83D5-993F3C7C186F}" type="datetime1">
              <a:rPr kumimoji="1" lang="ja-JP" altLang="en-US" smtClean="0"/>
              <a:pPr/>
              <a:t>2009/10/13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734B-037B-40E1-BB01-0159C3D315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785818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CD2F-5655-4DEF-A366-516329C64C42}" type="datetime1">
              <a:rPr kumimoji="1" lang="ja-JP" altLang="en-US" smtClean="0"/>
              <a:pPr/>
              <a:t>2009/10/13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734B-037B-40E1-BB01-0159C3D315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0BD7-81DB-4936-B4D4-5F796AD583A5}" type="datetime1">
              <a:rPr kumimoji="1" lang="ja-JP" altLang="en-US" smtClean="0"/>
              <a:pPr/>
              <a:t>2009/10/13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734B-037B-40E1-BB01-0159C3D315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335E-086D-46A1-A976-2FA0A089F301}" type="datetime1">
              <a:rPr kumimoji="1" lang="ja-JP" altLang="en-US" smtClean="0"/>
              <a:pPr/>
              <a:t>2009/10/13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734B-037B-40E1-BB01-0159C3D315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8172" y="4857760"/>
            <a:ext cx="3065464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57356" y="714356"/>
            <a:ext cx="5486400" cy="411480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3d extrusionH="57150">
              <a:bevelT w="38100" h="38100" prst="angle"/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086128" y="5429264"/>
            <a:ext cx="3057508" cy="633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4A47-1E1B-4E1A-A450-F404E92996B4}" type="datetime1">
              <a:rPr kumimoji="1" lang="ja-JP" altLang="en-US" smtClean="0"/>
              <a:pPr/>
              <a:t>2009/10/13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734B-037B-40E1-BB01-0159C3D315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-32" y="0"/>
            <a:ext cx="9072594" cy="68580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タイトル プレースホルダ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71A7B5-BE60-4421-A391-7C900F9F310A}" type="datetime1">
              <a:rPr kumimoji="1" lang="ja-JP" altLang="en-US" smtClean="0"/>
              <a:pPr/>
              <a:t>2009/10/13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4"/>
          </p:nvPr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850734B-037B-40E1-BB01-0159C3D315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1" sz="4400" baseline="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u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tint val="75000"/>
          </a:schemeClr>
        </a:buClr>
        <a:buSzPct val="55000"/>
        <a:buFont typeface="Wingdings"/>
        <a:buChar char="u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SzPct val="55000"/>
        <a:buFont typeface="Wingdings"/>
        <a:buChar char="u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50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>
            <a:shade val="75000"/>
          </a:schemeClr>
        </a:buClr>
        <a:buSzPct val="45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4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5400" dirty="0" smtClean="0"/>
              <a:t>N</a:t>
            </a:r>
            <a:r>
              <a:rPr kumimoji="1" lang="en-US" altLang="ja-JP" sz="5400" dirty="0" smtClean="0"/>
              <a:t>ew g-2 experiment at J-PARC</a:t>
            </a:r>
            <a:endParaRPr kumimoji="1" lang="ja-JP" altLang="en-US" sz="5400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300030" y="4314828"/>
            <a:ext cx="6400800" cy="2114568"/>
          </a:xfrm>
        </p:spPr>
        <p:txBody>
          <a:bodyPr>
            <a:noAutofit/>
          </a:bodyPr>
          <a:lstStyle/>
          <a:p>
            <a:r>
              <a:rPr kumimoji="1" lang="en-US" altLang="ja-JP" sz="2000" dirty="0" smtClean="0"/>
              <a:t>October 14, 2009</a:t>
            </a:r>
          </a:p>
          <a:p>
            <a:endParaRPr kumimoji="1" lang="en-US" altLang="ja-JP" sz="2000" dirty="0" smtClean="0"/>
          </a:p>
          <a:p>
            <a:r>
              <a:rPr lang="en-US" altLang="ja-JP" sz="2000" dirty="0" smtClean="0"/>
              <a:t>Tsutomu Mibe (</a:t>
            </a:r>
            <a:r>
              <a:rPr lang="ja-JP" altLang="en-US" sz="2000" dirty="0" smtClean="0"/>
              <a:t>三部　勉）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KEK</a:t>
            </a:r>
          </a:p>
          <a:p>
            <a:r>
              <a:rPr kumimoji="1" lang="en-US" altLang="ja-JP" sz="1600" dirty="0" smtClean="0"/>
              <a:t>tsutomu.mibe@kek.jp</a:t>
            </a:r>
            <a:endParaRPr kumimoji="1" lang="ja-JP" altLang="en-US" sz="16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734B-037B-40E1-BB01-0159C3D315B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786058"/>
            <a:ext cx="2176813" cy="243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ibe\Desktop\kant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00171"/>
            <a:ext cx="8477251" cy="5229225"/>
          </a:xfrm>
          <a:prstGeom prst="rect">
            <a:avLst/>
          </a:prstGeom>
          <a:noFill/>
        </p:spPr>
      </p:pic>
      <p:sp>
        <p:nvSpPr>
          <p:cNvPr id="37890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286776" y="6492899"/>
            <a:ext cx="785818" cy="365125"/>
          </a:xfrm>
          <a:noFill/>
        </p:spPr>
        <p:txBody>
          <a:bodyPr/>
          <a:lstStyle/>
          <a:p>
            <a:fld id="{AE2DDD6E-CE44-4544-88E2-1CC7C29ED247}" type="slidenum">
              <a:rPr lang="en-US" altLang="ja-JP" smtClean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10</a:t>
            </a:fld>
            <a:endParaRPr lang="en-US" altLang="ja-JP" smtClean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pitchFamily="-109" charset="-128"/>
              </a:rPr>
              <a:t>J-PARC </a:t>
            </a:r>
            <a:r>
              <a:rPr lang="en-US" altLang="ja-JP" dirty="0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pitchFamily="-109" charset="-128"/>
              </a:rPr>
              <a:t>at </a:t>
            </a:r>
            <a:r>
              <a:rPr lang="en-US" altLang="ja-JP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pitchFamily="-109" charset="-128"/>
              </a:rPr>
              <a:t>Tokai, Japan</a:t>
            </a:r>
            <a:endParaRPr lang="en-US" altLang="ja-JP" dirty="0">
              <a:effectLst>
                <a:outerShdw blurRad="38100" dist="38100" dir="2700000" algn="tl">
                  <a:srgbClr val="DDDDDD"/>
                </a:outerShdw>
              </a:effectLst>
              <a:cs typeface="ＭＳ Ｐゴシック" pitchFamily="-109" charset="-128"/>
            </a:endParaRPr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5475258" y="3670284"/>
            <a:ext cx="1228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762000"/>
            <a:r>
              <a:rPr lang="en-US" altLang="ja-JP" sz="2000" b="1">
                <a:solidFill>
                  <a:schemeClr val="accent2"/>
                </a:solidFill>
                <a:latin typeface="Helvetica" pitchFamily="-106" charset="0"/>
                <a:ea typeface="Osaka" pitchFamily="-106" charset="-128"/>
                <a:cs typeface="Osaka" pitchFamily="-106" charset="-128"/>
              </a:rPr>
              <a:t>Tsukuba</a:t>
            </a:r>
            <a:endParaRPr lang="en-US" altLang="ja-JP" sz="3200">
              <a:solidFill>
                <a:schemeClr val="tx2"/>
              </a:solidFill>
              <a:latin typeface="Helvetica" pitchFamily="-106" charset="0"/>
              <a:ea typeface="Osaka" pitchFamily="-106" charset="-128"/>
              <a:cs typeface="Osaka" pitchFamily="-106" charset="-128"/>
            </a:endParaRP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7000892" y="2428868"/>
            <a:ext cx="186884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762000"/>
            <a:r>
              <a:rPr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6" charset="0"/>
                <a:ea typeface="Osaka" pitchFamily="-106" charset="-128"/>
                <a:cs typeface="Osaka" pitchFamily="-106" charset="-128"/>
              </a:rPr>
              <a:t>J-PARC</a:t>
            </a:r>
            <a:endParaRPr lang="en-US" altLang="ja-JP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106" charset="0"/>
              <a:ea typeface="Osaka" pitchFamily="-106" charset="-128"/>
              <a:cs typeface="Osaka" pitchFamily="-106" charset="-128"/>
            </a:endParaRPr>
          </a:p>
        </p:txBody>
      </p:sp>
      <p:sp>
        <p:nvSpPr>
          <p:cNvPr id="37897" name="Line 8"/>
          <p:cNvSpPr>
            <a:spLocks noChangeShapeType="1"/>
          </p:cNvSpPr>
          <p:nvPr/>
        </p:nvSpPr>
        <p:spPr bwMode="auto">
          <a:xfrm flipV="1">
            <a:off x="6148358" y="2857484"/>
            <a:ext cx="685800" cy="622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5678458" y="2844784"/>
            <a:ext cx="960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762000"/>
            <a:r>
              <a:rPr lang="en-US" altLang="ja-JP" sz="2000" b="1">
                <a:solidFill>
                  <a:schemeClr val="accent2"/>
                </a:solidFill>
                <a:latin typeface="Helvetica" pitchFamily="-106" charset="0"/>
                <a:ea typeface="Osaka" pitchFamily="-106" charset="-128"/>
                <a:cs typeface="Osaka" pitchFamily="-106" charset="-128"/>
              </a:rPr>
              <a:t>1 hour</a:t>
            </a:r>
          </a:p>
        </p:txBody>
      </p:sp>
      <p:sp>
        <p:nvSpPr>
          <p:cNvPr id="37899" name="Line 10"/>
          <p:cNvSpPr>
            <a:spLocks noChangeShapeType="1"/>
          </p:cNvSpPr>
          <p:nvPr/>
        </p:nvSpPr>
        <p:spPr bwMode="auto">
          <a:xfrm>
            <a:off x="776258" y="2705084"/>
            <a:ext cx="6070600" cy="635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900" name="Rectangle 11"/>
          <p:cNvSpPr>
            <a:spLocks noChangeArrowheads="1"/>
          </p:cNvSpPr>
          <p:nvPr/>
        </p:nvSpPr>
        <p:spPr bwMode="auto">
          <a:xfrm>
            <a:off x="3557558" y="2400284"/>
            <a:ext cx="10461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762000"/>
            <a:r>
              <a:rPr lang="en-US" altLang="ja-JP" sz="2000" b="1">
                <a:solidFill>
                  <a:schemeClr val="accent2"/>
                </a:solidFill>
                <a:latin typeface="Helvetica" pitchFamily="-106" charset="0"/>
                <a:ea typeface="Osaka" pitchFamily="-106" charset="-128"/>
                <a:cs typeface="Osaka" pitchFamily="-106" charset="-128"/>
              </a:rPr>
              <a:t>295 km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15272" y="5282999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Pacific</a:t>
            </a:r>
          </a:p>
          <a:p>
            <a:r>
              <a:rPr lang="en-US" altLang="ja-JP" dirty="0" smtClean="0">
                <a:solidFill>
                  <a:schemeClr val="bg1"/>
                </a:solidFill>
              </a:rPr>
              <a:t>Oscan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Aerial view of J-PARC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734B-037B-40E1-BB01-0159C3D315B1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5587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図 7" descr="ピクチャ 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714884"/>
            <a:ext cx="324583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36"/>
            <a:ext cx="21907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143116"/>
            <a:ext cx="2928958" cy="215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1F149B-7369-C940-A8D4-4B697D5B1349}" type="slidenum">
              <a:rPr lang="en-US" altLang="ja-JP" smtClean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12</a:t>
            </a:fld>
            <a:endParaRPr lang="en-US" altLang="ja-JP" smtClean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8915" name="図 6" descr="ピクチャ 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822700"/>
            <a:ext cx="44831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032" y="0"/>
            <a:ext cx="500796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図 8" descr="ピクチャ 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13"/>
            <a:ext cx="4960938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図 5" descr="ピクチャ 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2901950"/>
            <a:ext cx="531495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Muon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beamlines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in material and life science facility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8171-C84D-4E33-B748-2E5A15299FA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87691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7286644" y="4000504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C000"/>
                </a:solidFill>
              </a:rPr>
              <a:t>?</a:t>
            </a:r>
            <a:endParaRPr kumimoji="1" lang="ja-JP" altLang="en-US" sz="3600" dirty="0">
              <a:solidFill>
                <a:srgbClr val="FFC000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rot="16200000" flipH="1">
            <a:off x="3215075" y="2857099"/>
            <a:ext cx="185818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286248" y="2071678"/>
            <a:ext cx="147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 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 proton</a:t>
            </a:r>
            <a:endParaRPr kumimoji="1" lang="ja-JP" alt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14818"/>
            <a:ext cx="2733676" cy="176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図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8993" y="1571612"/>
            <a:ext cx="4575007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565521"/>
            <a:ext cx="2286016" cy="15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357158" y="6072206"/>
            <a:ext cx="29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Coutecy</a:t>
            </a:r>
            <a:r>
              <a:rPr kumimoji="1" lang="en-US" altLang="ja-JP" dirty="0" smtClean="0"/>
              <a:t> of MLF </a:t>
            </a:r>
            <a:r>
              <a:rPr kumimoji="1" lang="en-US" altLang="ja-JP" dirty="0" err="1" smtClean="0"/>
              <a:t>muon</a:t>
            </a:r>
            <a:r>
              <a:rPr kumimoji="1" lang="en-US" altLang="ja-JP" dirty="0" smtClean="0"/>
              <a:t> group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858148" y="1559470"/>
            <a:ext cx="94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R. Muto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 rot="13535996">
            <a:off x="5164403" y="3019156"/>
            <a:ext cx="642942" cy="92869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71868" y="470274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pitchFamily="18" charset="2"/>
              </a:rPr>
              <a:t>m</a:t>
            </a:r>
            <a:r>
              <a:rPr kumimoji="1" lang="en-US" altLang="ja-JP" dirty="0" err="1" smtClean="0"/>
              <a:t>SR</a:t>
            </a:r>
            <a:r>
              <a:rPr kumimoji="1" lang="en-US" altLang="ja-JP" dirty="0" smtClean="0"/>
              <a:t> in Al</a:t>
            </a:r>
            <a:endParaRPr kumimoji="1" lang="ja-JP" altLang="en-US" dirty="0"/>
          </a:p>
        </p:txBody>
      </p:sp>
      <p:sp>
        <p:nvSpPr>
          <p:cNvPr id="20" name="下矢印 19"/>
          <p:cNvSpPr/>
          <p:nvPr/>
        </p:nvSpPr>
        <p:spPr>
          <a:xfrm rot="2478261">
            <a:off x="2869693" y="3811418"/>
            <a:ext cx="642942" cy="92869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Muon</a:t>
            </a:r>
            <a:r>
              <a:rPr kumimoji="1" lang="en-US" altLang="ja-JP" dirty="0" smtClean="0"/>
              <a:t> source</a:t>
            </a:r>
            <a:endParaRPr kumimoji="1" lang="ja-JP" altLang="en-US" dirty="0"/>
          </a:p>
        </p:txBody>
      </p:sp>
      <p:sp>
        <p:nvSpPr>
          <p:cNvPr id="9" name="テキスト プレースホルダ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Muonium</a:t>
            </a:r>
            <a:r>
              <a:rPr kumimoji="1" lang="en-US" altLang="ja-JP" dirty="0" smtClean="0"/>
              <a:t> production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683126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err="1" smtClean="0"/>
              <a:t>Upto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300</a:t>
            </a:r>
            <a:r>
              <a:rPr kumimoji="1" lang="en-US" altLang="ja-JP" dirty="0" smtClean="0"/>
              <a:t> times more surface </a:t>
            </a:r>
            <a:r>
              <a:rPr kumimoji="1" lang="en-US" altLang="ja-JP" dirty="0" err="1" smtClean="0"/>
              <a:t>muons</a:t>
            </a:r>
            <a:r>
              <a:rPr kumimoji="1" lang="en-US" altLang="ja-JP" dirty="0" smtClean="0"/>
              <a:t> are expected at J-PARC.</a:t>
            </a:r>
          </a:p>
          <a:p>
            <a:r>
              <a:rPr kumimoji="1" lang="en-US" altLang="ja-JP" dirty="0" smtClean="0"/>
              <a:t>Colder </a:t>
            </a:r>
            <a:r>
              <a:rPr kumimoji="1" lang="en-US" altLang="ja-JP" dirty="0" err="1" smtClean="0"/>
              <a:t>muonium</a:t>
            </a:r>
            <a:r>
              <a:rPr lang="en-US" altLang="ja-JP" dirty="0" err="1" smtClean="0"/>
              <a:t>s</a:t>
            </a:r>
            <a:r>
              <a:rPr lang="en-US" altLang="ja-JP" dirty="0" smtClean="0"/>
              <a:t> (2000K </a:t>
            </a:r>
            <a:r>
              <a:rPr lang="en-US" altLang="ja-JP" dirty="0" smtClean="0">
                <a:sym typeface="Wingdings" pitchFamily="2" charset="2"/>
              </a:rPr>
              <a:t> 300K)</a:t>
            </a:r>
          </a:p>
          <a:p>
            <a:r>
              <a:rPr kumimoji="1" lang="en-US" altLang="ja-JP" dirty="0" smtClean="0"/>
              <a:t>High density </a:t>
            </a:r>
            <a:r>
              <a:rPr kumimoji="1" lang="en-US" altLang="ja-JP" dirty="0" err="1" smtClean="0"/>
              <a:t>aerogel</a:t>
            </a:r>
            <a:r>
              <a:rPr kumimoji="1" lang="en-US" altLang="ja-JP" dirty="0" smtClean="0"/>
              <a:t> (RIKEN/Chiba-U)</a:t>
            </a:r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Measurement of yield, and space-time  distributions @</a:t>
            </a:r>
            <a:r>
              <a:rPr lang="en-US" altLang="ja-JP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TRIUMF</a:t>
            </a:r>
            <a:endParaRPr lang="en-US" altLang="ja-JP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テキスト プレースホルダ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Laser ionization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3784627" cy="4397397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High power laser (RIKEN)</a:t>
            </a:r>
          </a:p>
          <a:p>
            <a:pPr lvl="1"/>
            <a:r>
              <a:rPr kumimoji="1" lang="en-US" altLang="ja-JP" dirty="0" smtClean="0">
                <a:solidFill>
                  <a:srgbClr val="FF0000"/>
                </a:solidFill>
              </a:rPr>
              <a:t>100</a:t>
            </a:r>
            <a:r>
              <a:rPr kumimoji="1" lang="en-US" altLang="ja-JP" dirty="0" smtClean="0"/>
              <a:t> times higher power.</a:t>
            </a:r>
          </a:p>
          <a:p>
            <a:pPr lvl="1"/>
            <a:r>
              <a:rPr lang="en-US" altLang="ja-JP" dirty="0" smtClean="0"/>
              <a:t>Linearity probably holds (need confirmation by data).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Exercise laser ionization of Mu from a room temp. target.</a:t>
            </a:r>
          </a:p>
          <a:p>
            <a:r>
              <a:rPr kumimoji="1" lang="en-US" altLang="ja-JP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Plan to do these series of tests at RAL</a:t>
            </a:r>
            <a:endParaRPr kumimoji="1" lang="ja-JP" altLang="en-US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734B-037B-40E1-BB01-0159C3D315B1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7224" y="1285860"/>
            <a:ext cx="728667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2400" b="1" u="sng" dirty="0" smtClean="0"/>
              <a:t>40000 times more </a:t>
            </a:r>
            <a:r>
              <a:rPr lang="en-US" altLang="ja-JP" sz="2400" b="1" u="sng" dirty="0" err="1" smtClean="0"/>
              <a:t>muons</a:t>
            </a:r>
            <a:r>
              <a:rPr lang="en-US" altLang="ja-JP" sz="2400" b="1" u="sng" dirty="0" smtClean="0"/>
              <a:t> than RAL is required.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900870"/>
            <a:ext cx="2103679" cy="167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429000"/>
            <a:ext cx="3833799" cy="140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uiExpand="1" build="p"/>
      <p:bldP spid="10" grpId="0" build="p"/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Linac</a:t>
            </a:r>
            <a:r>
              <a:rPr lang="en-US" altLang="ja-JP" dirty="0" smtClean="0"/>
              <a:t>, storage magnet, detector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714488"/>
            <a:ext cx="4471990" cy="4429156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Conceptual design of the </a:t>
            </a:r>
            <a:r>
              <a:rPr kumimoji="1" lang="en-US" altLang="ja-JP" dirty="0" err="1" smtClean="0"/>
              <a:t>linac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Combination of J-PARC (low-</a:t>
            </a:r>
            <a:r>
              <a:rPr kumimoji="1" lang="en-US" altLang="ja-JP" dirty="0" smtClean="0">
                <a:latin typeface="Symbol" pitchFamily="18" charset="2"/>
              </a:rPr>
              <a:t>b</a:t>
            </a:r>
            <a:r>
              <a:rPr kumimoji="1" lang="en-US" altLang="ja-JP" dirty="0" smtClean="0"/>
              <a:t>) + KEKB (hig</a:t>
            </a:r>
            <a:r>
              <a:rPr lang="en-US" altLang="ja-JP" dirty="0" smtClean="0"/>
              <a:t>h-</a:t>
            </a:r>
            <a:r>
              <a:rPr lang="en-US" altLang="ja-JP" dirty="0" smtClean="0">
                <a:latin typeface="Symbol" pitchFamily="18" charset="2"/>
              </a:rPr>
              <a:t>b</a:t>
            </a:r>
            <a:r>
              <a:rPr lang="en-US" altLang="ja-JP" dirty="0" smtClean="0"/>
              <a:t>)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Storage magnet</a:t>
            </a:r>
          </a:p>
          <a:p>
            <a:pPr lvl="1"/>
            <a:r>
              <a:rPr kumimoji="1" lang="en-US" altLang="ja-JP" dirty="0" smtClean="0"/>
              <a:t>Spiral injection</a:t>
            </a:r>
          </a:p>
          <a:p>
            <a:pPr lvl="1"/>
            <a:r>
              <a:rPr lang="en-US" altLang="ja-JP" dirty="0" smtClean="0"/>
              <a:t>Ultra precision B-field monitor</a:t>
            </a:r>
          </a:p>
          <a:p>
            <a:pPr lvl="1"/>
            <a:r>
              <a:rPr lang="en-US" altLang="ja-JP" dirty="0" smtClean="0"/>
              <a:t>Electric field monitor</a:t>
            </a:r>
          </a:p>
          <a:p>
            <a:r>
              <a:rPr lang="en-US" altLang="ja-JP" dirty="0" smtClean="0"/>
              <a:t>Detector system</a:t>
            </a:r>
          </a:p>
          <a:p>
            <a:pPr lvl="1"/>
            <a:r>
              <a:rPr kumimoji="1" lang="en-US" altLang="ja-JP" dirty="0" smtClean="0"/>
              <a:t>Tracking detector + calorimeter(absorber)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734B-037B-40E1-BB01-0159C3D315B1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786190"/>
            <a:ext cx="3434228" cy="2428892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6" name="図 4" descr="DiskLoad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785926"/>
            <a:ext cx="2357454" cy="1876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テキスト ボックス 131"/>
          <p:cNvSpPr txBox="1">
            <a:spLocks noChangeArrowheads="1"/>
          </p:cNvSpPr>
          <p:nvPr/>
        </p:nvSpPr>
        <p:spPr bwMode="auto">
          <a:xfrm>
            <a:off x="7643834" y="5857892"/>
            <a:ext cx="1173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H. </a:t>
            </a:r>
            <a:r>
              <a:rPr lang="en-US" altLang="ja-JP" dirty="0" err="1"/>
              <a:t>Iinuma</a:t>
            </a:r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47686" y="1428736"/>
            <a:ext cx="19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Ikegami, </a:t>
            </a:r>
            <a:r>
              <a:rPr kumimoji="1" lang="en-US" altLang="ja-JP" dirty="0" err="1" smtClean="0"/>
              <a:t>Kamitani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-71470" y="-24"/>
            <a:ext cx="9644099" cy="68208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00174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new </a:t>
            </a:r>
            <a:r>
              <a:rPr lang="en-US" altLang="ja-JP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muon</a:t>
            </a:r>
            <a:r>
              <a:rPr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g-2 experiment is being </a:t>
            </a:r>
            <a:r>
              <a:rPr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explored:</a:t>
            </a:r>
            <a:endParaRPr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kumimoji="1"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Off-magic momentum</a:t>
            </a:r>
          </a:p>
          <a:p>
            <a:pPr lvl="1"/>
            <a:r>
              <a:rPr kumimoji="1"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Ultra-slow </a:t>
            </a:r>
            <a:r>
              <a:rPr kumimoji="1" lang="en-US" altLang="ja-JP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muon</a:t>
            </a:r>
            <a:r>
              <a:rPr kumimoji="1"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+ </a:t>
            </a:r>
            <a:r>
              <a:rPr kumimoji="1" lang="en-US" altLang="ja-JP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linac</a:t>
            </a:r>
            <a:r>
              <a:rPr kumimoji="1"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+ compact g-2 ring</a:t>
            </a:r>
          </a:p>
          <a:p>
            <a:pPr lvl="1"/>
            <a:endParaRPr kumimoji="1"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Complementary to g-2@FNAL</a:t>
            </a:r>
            <a:endParaRPr kumimoji="1"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kumimoji="1"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kumimoji="1"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J-PARC is the ideal place to realize such an experiment.</a:t>
            </a:r>
          </a:p>
          <a:p>
            <a:endParaRPr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kumimoji="1"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 intend to start the experiment in 5 years!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734B-037B-40E1-BB01-0159C3D315B1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734B-037B-40E1-BB01-0159C3D315B1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BNL, FNAL, and J-PARC</a:t>
            </a:r>
            <a:endParaRPr lang="ja-JP" altLang="en-US" smtClean="0"/>
          </a:p>
        </p:txBody>
      </p:sp>
      <p:sp>
        <p:nvSpPr>
          <p:cNvPr id="27651" name="コンテンツ プレースホルダ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685800"/>
          </a:xfrm>
        </p:spPr>
        <p:txBody>
          <a:bodyPr/>
          <a:lstStyle/>
          <a:p>
            <a:r>
              <a:rPr lang="en-US" altLang="ja-JP" smtClean="0"/>
              <a:t>complimentary</a:t>
            </a:r>
            <a:endParaRPr lang="ja-JP" altLang="en-US" smtClean="0"/>
          </a:p>
        </p:txBody>
      </p:sp>
      <p:sp>
        <p:nvSpPr>
          <p:cNvPr id="2765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07FDBA-24BF-48C2-9536-595463CDDCD0}" type="slidenum">
              <a:rPr lang="en-US" altLang="ja-JP"/>
              <a:pPr/>
              <a:t>18</a:t>
            </a:fld>
            <a:endParaRPr lang="en-US" altLang="ja-JP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457200" y="1905000"/>
          <a:ext cx="7848601" cy="48164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2550795"/>
                <a:gridCol w="1667828"/>
                <a:gridCol w="1667828"/>
                <a:gridCol w="1962150"/>
              </a:tblGrid>
              <a:tr h="564264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BNL-E821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Fermilab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J-PARC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564264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Muon</a:t>
                      </a:r>
                      <a:r>
                        <a:rPr kumimoji="1" lang="en-US" altLang="ja-JP" dirty="0" smtClean="0"/>
                        <a:t> momentum</a:t>
                      </a:r>
                      <a:endParaRPr kumimoji="1" lang="ja-JP" alt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3.09</a:t>
                      </a:r>
                      <a:r>
                        <a:rPr kumimoji="1" lang="en-US" altLang="ja-JP" baseline="0" dirty="0" smtClean="0"/>
                        <a:t> GeV/</a:t>
                      </a:r>
                      <a:r>
                        <a:rPr kumimoji="1" lang="en-US" altLang="ja-JP" baseline="0" dirty="0" err="1" smtClean="0"/>
                        <a:t>c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 GeV/</a:t>
                      </a:r>
                      <a:r>
                        <a:rPr kumimoji="1" lang="en-US" altLang="ja-JP" dirty="0" err="1" smtClean="0"/>
                        <a:t>c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56426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gamma</a:t>
                      </a:r>
                      <a:endParaRPr kumimoji="1" lang="ja-JP" alt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29.3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56426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Storage field</a:t>
                      </a:r>
                      <a:endParaRPr kumimoji="1" lang="ja-JP" alt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B=1.45 T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3.0 T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56426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Focusing field</a:t>
                      </a:r>
                      <a:endParaRPr kumimoji="1" lang="ja-JP" alt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Electric</a:t>
                      </a:r>
                      <a:r>
                        <a:rPr kumimoji="1" lang="en-US" altLang="ja-JP" baseline="0" dirty="0" smtClean="0"/>
                        <a:t> quad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None</a:t>
                      </a:r>
                      <a:endParaRPr kumimoji="1" lang="ja-JP" altLang="en-US" dirty="0"/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44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# of detected </a:t>
                      </a:r>
                      <a:r>
                        <a:rPr kumimoji="1" lang="en-US" altLang="ja-JP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kumimoji="1" lang="en-US" altLang="ja-JP" dirty="0" smtClean="0"/>
                        <a:t>+ decays </a:t>
                      </a:r>
                      <a:endParaRPr kumimoji="1" lang="ja-JP" alt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5.0E9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1.8E11</a:t>
                      </a:r>
                      <a:endParaRPr kumimoji="1" lang="ja-JP" altLang="en-US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1.5E12</a:t>
                      </a:r>
                      <a:endParaRPr kumimoji="1" lang="ja-JP" altLang="en-US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15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# of detected </a:t>
                      </a:r>
                      <a:r>
                        <a:rPr kumimoji="1" lang="en-US" altLang="ja-JP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kumimoji="1" lang="en-US" altLang="ja-JP" dirty="0" smtClean="0">
                          <a:latin typeface="+mn-lt"/>
                          <a:cs typeface="+mn-cs"/>
                        </a:rPr>
                        <a:t>-</a:t>
                      </a:r>
                      <a:r>
                        <a:rPr kumimoji="1" lang="en-US" altLang="ja-JP" dirty="0" smtClean="0"/>
                        <a:t> decays </a:t>
                      </a:r>
                      <a:endParaRPr kumimoji="1" lang="ja-JP" altLang="en-US" dirty="0" smtClean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3.6E9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26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Precision (stat)</a:t>
                      </a:r>
                      <a:endParaRPr kumimoji="1" lang="ja-JP" alt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0.46 </a:t>
                      </a:r>
                      <a:r>
                        <a:rPr kumimoji="1" lang="en-US" altLang="ja-JP" dirty="0" err="1" smtClean="0"/>
                        <a:t>ppm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 </a:t>
                      </a:r>
                      <a:r>
                        <a:rPr kumimoji="1" lang="en-US" altLang="ja-JP" dirty="0" err="1" smtClean="0"/>
                        <a:t>ppm</a:t>
                      </a:r>
                      <a:endParaRPr kumimoji="1" lang="ja-JP" altLang="en-US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0.11 </a:t>
                      </a:r>
                      <a:r>
                        <a:rPr kumimoji="1" lang="en-US" altLang="ja-JP" dirty="0" err="1" smtClean="0"/>
                        <a:t>ppm</a:t>
                      </a:r>
                      <a:endParaRPr kumimoji="1" lang="ja-JP" altLang="en-US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コンテンツ プレースホル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18435" name="Picture 3" descr="g2magnet2"/>
          <p:cNvPicPr>
            <a:picLocks noChangeAspect="1" noChangeArrowheads="1"/>
          </p:cNvPicPr>
          <p:nvPr/>
        </p:nvPicPr>
        <p:blipFill>
          <a:blip r:embed="rId2" cstate="print"/>
          <a:srcRect t="13074" r="644"/>
          <a:stretch>
            <a:fillRect/>
          </a:stretch>
        </p:blipFill>
        <p:spPr bwMode="auto">
          <a:xfrm>
            <a:off x="0" y="-24"/>
            <a:ext cx="9144000" cy="612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0" y="6488668"/>
            <a:ext cx="418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Coutecy</a:t>
            </a:r>
            <a:r>
              <a:rPr kumimoji="1" lang="en-US" altLang="ja-JP" dirty="0" smtClean="0"/>
              <a:t> F. </a:t>
            </a:r>
            <a:r>
              <a:rPr kumimoji="1" lang="en-US" altLang="ja-JP" dirty="0" err="1" smtClean="0"/>
              <a:t>Jergerlehner</a:t>
            </a:r>
            <a:r>
              <a:rPr kumimoji="1" lang="en-US" altLang="ja-JP" dirty="0" smtClean="0"/>
              <a:t>, arXiv:0902.3360</a:t>
            </a:r>
            <a:endParaRPr kumimoji="1"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7430"/>
            <a:ext cx="6386526" cy="410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6072198" y="5500702"/>
            <a:ext cx="3071802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Confirmation(s) of the discrepancy by future </a:t>
            </a:r>
            <a:r>
              <a:rPr kumimoji="1" lang="en-US" altLang="ja-JP" sz="2000" dirty="0" smtClean="0"/>
              <a:t>experiments  </a:t>
            </a:r>
            <a:r>
              <a:rPr kumimoji="1" lang="en-US" altLang="ja-JP" sz="2000" dirty="0" smtClean="0"/>
              <a:t>are </a:t>
            </a:r>
            <a:r>
              <a:rPr kumimoji="1" lang="en-US" altLang="ja-JP" sz="2000" b="1" i="1" dirty="0" err="1" smtClean="0">
                <a:solidFill>
                  <a:srgbClr val="FF0000"/>
                </a:solidFill>
              </a:rPr>
              <a:t>extremly</a:t>
            </a:r>
            <a:r>
              <a:rPr kumimoji="1" lang="en-US" altLang="ja-JP" sz="2000" dirty="0" smtClean="0"/>
              <a:t> important.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5037579" y="2807620"/>
            <a:ext cx="104708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+</a:t>
            </a:r>
            <a:r>
              <a:rPr lang="en-US" altLang="ja-JP" sz="1600" dirty="0" err="1" smtClean="0">
                <a:solidFill>
                  <a:srgbClr val="FF0000"/>
                </a:solidFill>
              </a:rPr>
              <a:t>e</a:t>
            </a:r>
            <a:r>
              <a:rPr lang="en-US" altLang="ja-JP" sz="1600" baseline="30000" dirty="0" err="1" smtClean="0">
                <a:solidFill>
                  <a:srgbClr val="FF0000"/>
                </a:solidFill>
              </a:rPr>
              <a:t>+</a:t>
            </a:r>
            <a:r>
              <a:rPr lang="en-US" altLang="ja-JP" sz="1600" dirty="0" err="1" smtClean="0">
                <a:solidFill>
                  <a:srgbClr val="FF0000"/>
                </a:solidFill>
              </a:rPr>
              <a:t>e</a:t>
            </a:r>
            <a:r>
              <a:rPr lang="en-US" altLang="ja-JP" sz="1600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sz="1600" dirty="0" smtClean="0">
                <a:solidFill>
                  <a:srgbClr val="FF0000"/>
                </a:solidFill>
              </a:rPr>
              <a:t> data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4786194" y="3518954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Experiment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 smtClean="0"/>
              <a:t>Muon</a:t>
            </a:r>
            <a:r>
              <a:rPr lang="en-US" altLang="ja-JP" dirty="0" smtClean="0"/>
              <a:t> anomalous spin precession</a:t>
            </a:r>
            <a:br>
              <a:rPr lang="en-US" altLang="ja-JP" dirty="0" smtClean="0"/>
            </a:br>
            <a:r>
              <a:rPr lang="en-US" altLang="ja-JP" dirty="0" smtClean="0"/>
              <a:t>in B and E-field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5286412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Precession frequency</a:t>
            </a:r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r>
              <a:rPr kumimoji="1" lang="en-US" altLang="ja-JP" sz="2400" dirty="0" smtClean="0"/>
              <a:t>Focusing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electric field</a:t>
            </a:r>
            <a:r>
              <a:rPr kumimoji="1" lang="en-US" altLang="ja-JP" sz="2400" dirty="0" smtClean="0"/>
              <a:t> to confine </a:t>
            </a:r>
            <a:r>
              <a:rPr kumimoji="1" lang="en-US" altLang="ja-JP" sz="2400" dirty="0" err="1" smtClean="0"/>
              <a:t>muons</a:t>
            </a:r>
            <a:r>
              <a:rPr kumimoji="1" lang="en-US" altLang="ja-JP" sz="2400" dirty="0" smtClean="0"/>
              <a:t> in the storage ring.</a:t>
            </a:r>
          </a:p>
          <a:p>
            <a:r>
              <a:rPr kumimoji="1" lang="en-US" altLang="ja-JP" sz="2400" dirty="0" smtClean="0"/>
              <a:t>At the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magic momentum</a:t>
            </a:r>
          </a:p>
          <a:p>
            <a:pPr lvl="1"/>
            <a:r>
              <a:rPr kumimoji="1" lang="en-US" altLang="ja-JP" sz="2000" dirty="0" smtClean="0"/>
              <a:t>1/(</a:t>
            </a:r>
            <a:r>
              <a:rPr kumimoji="1" lang="en-US" altLang="ja-JP" sz="2000" dirty="0" smtClean="0">
                <a:latin typeface="Symbol" pitchFamily="18" charset="2"/>
              </a:rPr>
              <a:t>g</a:t>
            </a:r>
            <a:r>
              <a:rPr kumimoji="1" lang="en-US" altLang="ja-JP" sz="2000" baseline="30000" dirty="0" smtClean="0"/>
              <a:t>2</a:t>
            </a:r>
            <a:r>
              <a:rPr kumimoji="1" lang="en-US" altLang="ja-JP" sz="2000" dirty="0" smtClean="0"/>
              <a:t>-1) = a</a:t>
            </a:r>
            <a:r>
              <a:rPr kumimoji="1" lang="en-US" altLang="ja-JP" sz="2000" baseline="-25000" dirty="0" smtClean="0">
                <a:latin typeface="Symbol" pitchFamily="18" charset="2"/>
              </a:rPr>
              <a:t>m</a:t>
            </a:r>
            <a:endParaRPr lang="en-US" altLang="ja-JP" sz="2000" dirty="0" smtClean="0"/>
          </a:p>
          <a:p>
            <a:pPr lvl="1"/>
            <a:r>
              <a:rPr lang="en-US" altLang="ja-JP" sz="2000" dirty="0" smtClean="0">
                <a:latin typeface="Symbol" pitchFamily="18" charset="2"/>
              </a:rPr>
              <a:t>g</a:t>
            </a:r>
            <a:r>
              <a:rPr lang="en-US" altLang="ja-JP" sz="2000" dirty="0" smtClean="0"/>
              <a:t> = 29.3, p = 3.094 </a:t>
            </a:r>
            <a:r>
              <a:rPr lang="en-US" altLang="ja-JP" sz="2000" dirty="0" err="1" smtClean="0"/>
              <a:t>GeV</a:t>
            </a:r>
            <a:r>
              <a:rPr lang="en-US" altLang="ja-JP" sz="2000" dirty="0" smtClean="0"/>
              <a:t>/c</a:t>
            </a:r>
            <a:endParaRPr kumimoji="1" lang="en-US" altLang="ja-JP" sz="2000" dirty="0" smtClean="0"/>
          </a:p>
          <a:p>
            <a:endParaRPr kumimoji="1" lang="en-US" altLang="ja-JP" sz="2400" dirty="0" smtClean="0"/>
          </a:p>
          <a:p>
            <a:pPr>
              <a:buNone/>
            </a:pPr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734B-037B-40E1-BB01-0159C3D315B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graphicFrame>
        <p:nvGraphicFramePr>
          <p:cNvPr id="2050" name="コンテンツ プレースホルダ 4"/>
          <p:cNvGraphicFramePr>
            <a:graphicFrameLocks noChangeAspect="1"/>
          </p:cNvGraphicFramePr>
          <p:nvPr/>
        </p:nvGraphicFramePr>
        <p:xfrm>
          <a:off x="1285852" y="1923991"/>
          <a:ext cx="6429420" cy="1004943"/>
        </p:xfrm>
        <a:graphic>
          <a:graphicData uri="http://schemas.openxmlformats.org/presentationml/2006/ole">
            <p:oleObj spid="_x0000_s2050" name="数式" r:id="rId3" imgW="3251160" imgH="507960" progId="Equation.3">
              <p:embed/>
            </p:oleObj>
          </a:graphicData>
        </a:graphic>
      </p:graphicFrame>
      <p:graphicFrame>
        <p:nvGraphicFramePr>
          <p:cNvPr id="2054" name="コンテンツ プレースホルダ 4"/>
          <p:cNvGraphicFramePr>
            <a:graphicFrameLocks noChangeAspect="1"/>
          </p:cNvGraphicFramePr>
          <p:nvPr/>
        </p:nvGraphicFramePr>
        <p:xfrm>
          <a:off x="1285852" y="4714884"/>
          <a:ext cx="6429375" cy="1004888"/>
        </p:xfrm>
        <a:graphic>
          <a:graphicData uri="http://schemas.openxmlformats.org/presentationml/2006/ole">
            <p:oleObj spid="_x0000_s2054" name="数式" r:id="rId4" imgW="3251160" imgH="507960" progId="Equation.3">
              <p:embed/>
            </p:oleObj>
          </a:graphicData>
        </a:graphic>
      </p:graphicFrame>
      <p:cxnSp>
        <p:nvCxnSpPr>
          <p:cNvPr id="12" name="直線コネクタ 11"/>
          <p:cNvCxnSpPr/>
          <p:nvPr/>
        </p:nvCxnSpPr>
        <p:spPr>
          <a:xfrm>
            <a:off x="3214678" y="4791078"/>
            <a:ext cx="2357454" cy="92869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3214678" y="4791078"/>
            <a:ext cx="2357454" cy="92869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500694" y="5934086"/>
            <a:ext cx="364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EDM term can safely be neglected in g-2 measurement.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5857884" y="5791210"/>
            <a:ext cx="178595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New approach:</a:t>
            </a:r>
            <a:br>
              <a:rPr lang="en-US" altLang="ja-JP" dirty="0" smtClean="0"/>
            </a:br>
            <a:r>
              <a:rPr lang="en-US" altLang="ja-JP" dirty="0" smtClean="0"/>
              <a:t>Going to lower momentum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58" y="1831995"/>
            <a:ext cx="6215106" cy="4525963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Disadvantages</a:t>
            </a:r>
          </a:p>
          <a:p>
            <a:pPr lvl="1"/>
            <a:r>
              <a:rPr kumimoji="1" lang="en-US" altLang="ja-JP" dirty="0" smtClean="0"/>
              <a:t>No longer at magic momentum.</a:t>
            </a:r>
          </a:p>
          <a:p>
            <a:pPr lvl="1"/>
            <a:r>
              <a:rPr lang="en-US" altLang="ja-JP" dirty="0" err="1" smtClean="0"/>
              <a:t>Muon</a:t>
            </a:r>
            <a:r>
              <a:rPr lang="en-US" altLang="ja-JP" dirty="0" smtClean="0"/>
              <a:t> decays more quickly.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… However, experimental apparatus can be </a:t>
            </a:r>
            <a:r>
              <a:rPr lang="en-US" altLang="ja-JP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compact</a:t>
            </a:r>
            <a:r>
              <a:rPr lang="en-US" altLang="ja-JP" dirty="0" smtClean="0"/>
              <a:t>.</a:t>
            </a:r>
          </a:p>
          <a:p>
            <a:pPr lvl="2"/>
            <a:r>
              <a:rPr lang="en-US" altLang="ja-JP" dirty="0" smtClean="0"/>
              <a:t>Better accuracy of B-field, </a:t>
            </a:r>
            <a:r>
              <a:rPr lang="en-US" altLang="ja-JP" dirty="0" err="1" smtClean="0"/>
              <a:t>e.x</a:t>
            </a:r>
            <a:r>
              <a:rPr lang="en-US" altLang="ja-JP" dirty="0" smtClean="0"/>
              <a:t>. 1 </a:t>
            </a:r>
            <a:r>
              <a:rPr lang="en-US" altLang="ja-JP" dirty="0" err="1" smtClean="0"/>
              <a:t>ppm</a:t>
            </a:r>
            <a:r>
              <a:rPr lang="en-US" altLang="ja-JP" dirty="0" smtClean="0"/>
              <a:t> local accuracy with MRI application</a:t>
            </a:r>
          </a:p>
          <a:p>
            <a:pPr lvl="2"/>
            <a:r>
              <a:rPr lang="en-US" altLang="ja-JP" dirty="0" smtClean="0"/>
              <a:t>Stronger B-field, i.e. more precession</a:t>
            </a:r>
          </a:p>
          <a:p>
            <a:pPr lvl="2"/>
            <a:r>
              <a:rPr lang="en-US" altLang="ja-JP" dirty="0" smtClean="0"/>
              <a:t>Better environmental control</a:t>
            </a:r>
          </a:p>
          <a:p>
            <a:pPr lvl="3"/>
            <a:r>
              <a:rPr lang="en-US" altLang="ja-JP" dirty="0" smtClean="0"/>
              <a:t>temperature, </a:t>
            </a:r>
            <a:r>
              <a:rPr lang="en-US" altLang="ja-JP" dirty="0" smtClean="0"/>
              <a:t>EM noise shielding </a:t>
            </a:r>
            <a:r>
              <a:rPr lang="en-US" altLang="ja-JP" dirty="0" smtClean="0"/>
              <a:t>etc.</a:t>
            </a:r>
          </a:p>
          <a:p>
            <a:pPr lvl="2"/>
            <a:r>
              <a:rPr lang="en-US" altLang="ja-JP" u="sng" dirty="0" smtClean="0"/>
              <a:t>Completely different systematics than the BNL E821</a:t>
            </a:r>
          </a:p>
          <a:p>
            <a:pPr lvl="2"/>
            <a:endParaRPr lang="en-US" altLang="ja-JP" dirty="0" smtClean="0"/>
          </a:p>
          <a:p>
            <a:r>
              <a:rPr lang="en-US" altLang="ja-JP" dirty="0" smtClean="0"/>
              <a:t>Ok, but how do we deal with the </a:t>
            </a:r>
            <a:r>
              <a:rPr lang="en-US" altLang="ja-JP" dirty="0" err="1" smtClean="0">
                <a:latin typeface="Symbol" pitchFamily="18" charset="2"/>
              </a:rPr>
              <a:t>b</a:t>
            </a:r>
            <a:r>
              <a:rPr lang="en-US" altLang="ja-JP" dirty="0" err="1" smtClean="0"/>
              <a:t>×E</a:t>
            </a:r>
            <a:r>
              <a:rPr lang="en-US" altLang="ja-JP" dirty="0" smtClean="0"/>
              <a:t> term?</a:t>
            </a:r>
          </a:p>
          <a:p>
            <a:pPr lvl="2"/>
            <a:r>
              <a:rPr lang="en-US" altLang="ja-JP" sz="2900" b="1" dirty="0" smtClean="0">
                <a:solidFill>
                  <a:srgbClr val="FF0000"/>
                </a:solidFill>
              </a:rPr>
              <a:t>Zero electric field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734B-037B-40E1-BB01-0159C3D315B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286256"/>
            <a:ext cx="224270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8900" dir="234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100474"/>
            <a:ext cx="2285984" cy="205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9" name="テキスト ボックス 8"/>
          <p:cNvSpPr txBox="1"/>
          <p:nvPr/>
        </p:nvSpPr>
        <p:spPr>
          <a:xfrm>
            <a:off x="6786578" y="3528956"/>
            <a:ext cx="2286016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Relaxed">
                <a:rot lat="17373601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</a:rPr>
              <a:t>Compact g-2 ring</a:t>
            </a:r>
            <a:endParaRPr lang="ja-JP" altLang="en-US" sz="20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" name="左右矢印 9"/>
          <p:cNvSpPr/>
          <p:nvPr/>
        </p:nvSpPr>
        <p:spPr>
          <a:xfrm>
            <a:off x="7000896" y="2285998"/>
            <a:ext cx="1643070" cy="428622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perspectiveRelaxed">
              <a:rot lat="17973603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2"/>
                </a:solidFill>
              </a:rPr>
              <a:t>80 cm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11" name="テキスト ボックス 131"/>
          <p:cNvSpPr txBox="1">
            <a:spLocks noChangeArrowheads="1"/>
          </p:cNvSpPr>
          <p:nvPr/>
        </p:nvSpPr>
        <p:spPr bwMode="auto">
          <a:xfrm>
            <a:off x="8248329" y="3937819"/>
            <a:ext cx="8242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dirty="0"/>
              <a:t>H. </a:t>
            </a:r>
            <a:r>
              <a:rPr lang="en-US" altLang="ja-JP" sz="1200" dirty="0" err="1" smtClean="0"/>
              <a:t>Iinuma</a:t>
            </a:r>
            <a:endParaRPr lang="ja-JP" altLang="en-US" sz="1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16591" y="5786454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Hitachi co.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313864"/>
            <a:ext cx="5753113" cy="275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ja-JP" dirty="0" smtClean="0"/>
              <a:t>Another way to vanish the </a:t>
            </a:r>
            <a:r>
              <a:rPr lang="en-US" altLang="ja-JP" dirty="0" smtClean="0">
                <a:latin typeface="Symbol" pitchFamily="18" charset="2"/>
              </a:rPr>
              <a:t>b</a:t>
            </a:r>
            <a:r>
              <a:rPr lang="en-US" altLang="ja-JP" dirty="0" smtClean="0"/>
              <a:t>xE term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734B-037B-40E1-BB01-0159C3D315B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graphicFrame>
        <p:nvGraphicFramePr>
          <p:cNvPr id="2050" name="コンテンツ プレースホルダ 4"/>
          <p:cNvGraphicFramePr>
            <a:graphicFrameLocks noChangeAspect="1"/>
          </p:cNvGraphicFramePr>
          <p:nvPr/>
        </p:nvGraphicFramePr>
        <p:xfrm>
          <a:off x="1357290" y="1643050"/>
          <a:ext cx="6429420" cy="1004943"/>
        </p:xfrm>
        <a:graphic>
          <a:graphicData uri="http://schemas.openxmlformats.org/presentationml/2006/ole">
            <p:oleObj spid="_x0000_s18434" name="数式" r:id="rId4" imgW="3251160" imgH="507960" progId="Equation.3">
              <p:embed/>
            </p:oleObj>
          </a:graphicData>
        </a:graphic>
      </p:graphicFrame>
      <p:cxnSp>
        <p:nvCxnSpPr>
          <p:cNvPr id="20" name="直線矢印コネクタ 19"/>
          <p:cNvCxnSpPr/>
          <p:nvPr/>
        </p:nvCxnSpPr>
        <p:spPr>
          <a:xfrm flipV="1">
            <a:off x="3214678" y="4929198"/>
            <a:ext cx="1571636" cy="64294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3214680" y="5573728"/>
            <a:ext cx="572287" cy="419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16200000" flipV="1">
            <a:off x="2197502" y="4554963"/>
            <a:ext cx="1955710" cy="78644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円弧 42"/>
          <p:cNvSpPr/>
          <p:nvPr/>
        </p:nvSpPr>
        <p:spPr>
          <a:xfrm flipH="1">
            <a:off x="2928926" y="5214950"/>
            <a:ext cx="5857916" cy="1143008"/>
          </a:xfrm>
          <a:prstGeom prst="arc">
            <a:avLst>
              <a:gd name="adj1" fmla="val 11928852"/>
              <a:gd name="adj2" fmla="val 379039"/>
            </a:avLst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3079551" y="5429264"/>
            <a:ext cx="252387" cy="285752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矢印コネクタ 33"/>
          <p:cNvCxnSpPr/>
          <p:nvPr/>
        </p:nvCxnSpPr>
        <p:spPr>
          <a:xfrm rot="16200000" flipV="1">
            <a:off x="1631123" y="3836184"/>
            <a:ext cx="1000130" cy="42889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3219263" y="3429000"/>
          <a:ext cx="604992" cy="479427"/>
        </p:xfrm>
        <a:graphic>
          <a:graphicData uri="http://schemas.openxmlformats.org/presentationml/2006/ole">
            <p:oleObj spid="_x0000_s18440" name="数式" r:id="rId5" imgW="304560" imgH="241200" progId="Equation.3">
              <p:embed/>
            </p:oleObj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3752817" y="5572140"/>
          <a:ext cx="706438" cy="428625"/>
        </p:xfrm>
        <a:graphic>
          <a:graphicData uri="http://schemas.openxmlformats.org/presentationml/2006/ole">
            <p:oleObj spid="_x0000_s18441" name="数式" r:id="rId6" imgW="355320" imgH="215640" progId="Equation.3">
              <p:embed/>
            </p:oleObj>
          </a:graphicData>
        </a:graphic>
      </p:graphicFrame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4610073" y="4357694"/>
          <a:ext cx="301625" cy="479425"/>
        </p:xfrm>
        <a:graphic>
          <a:graphicData uri="http://schemas.openxmlformats.org/presentationml/2006/ole">
            <p:oleObj spid="_x0000_s18442" name="数式" r:id="rId7" imgW="152280" imgH="241200" progId="Equation.3">
              <p:embed/>
            </p:oleObj>
          </a:graphicData>
        </a:graphic>
      </p:graphicFrame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1752553" y="4000504"/>
          <a:ext cx="301625" cy="403225"/>
        </p:xfrm>
        <a:graphic>
          <a:graphicData uri="http://schemas.openxmlformats.org/presentationml/2006/ole">
            <p:oleObj spid="_x0000_s18443" name="数式" r:id="rId8" imgW="152280" imgH="203040" progId="Equation.3">
              <p:embed/>
            </p:oleObj>
          </a:graphicData>
        </a:graphic>
      </p:graphicFrame>
      <p:sp>
        <p:nvSpPr>
          <p:cNvPr id="56" name="円弧 55"/>
          <p:cNvSpPr/>
          <p:nvPr/>
        </p:nvSpPr>
        <p:spPr>
          <a:xfrm>
            <a:off x="2895561" y="4857760"/>
            <a:ext cx="642942" cy="214314"/>
          </a:xfrm>
          <a:prstGeom prst="arc">
            <a:avLst>
              <a:gd name="adj1" fmla="val 1028978"/>
              <a:gd name="adj2" fmla="val 752000"/>
            </a:avLst>
          </a:prstGeom>
          <a:ln>
            <a:solidFill>
              <a:schemeClr val="tx2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弧 56"/>
          <p:cNvSpPr/>
          <p:nvPr/>
        </p:nvSpPr>
        <p:spPr>
          <a:xfrm rot="5400000">
            <a:off x="3143240" y="5429264"/>
            <a:ext cx="642942" cy="214314"/>
          </a:xfrm>
          <a:prstGeom prst="arc">
            <a:avLst>
              <a:gd name="adj1" fmla="val 1028978"/>
              <a:gd name="adj2" fmla="val 752000"/>
            </a:avLst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42910" y="1181385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Electric field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95429" y="5286388"/>
            <a:ext cx="1072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muon</a:t>
            </a:r>
            <a:endParaRPr kumimoji="1" lang="ja-JP" altLang="en-US" sz="2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643570" y="4857760"/>
            <a:ext cx="1292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muon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orbit</a:t>
            </a:r>
            <a:endParaRPr kumimoji="1" lang="ja-JP" altLang="en-US" dirty="0"/>
          </a:p>
        </p:txBody>
      </p:sp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6038833" y="3286124"/>
          <a:ext cx="1311275" cy="766763"/>
        </p:xfrm>
        <a:graphic>
          <a:graphicData uri="http://schemas.openxmlformats.org/presentationml/2006/ole">
            <p:oleObj spid="_x0000_s18444" name="数式" r:id="rId9" imgW="672840" imgH="393480" progId="Equation.3">
              <p:embed/>
            </p:oleObj>
          </a:graphicData>
        </a:graphic>
      </p:graphicFrame>
      <p:sp>
        <p:nvSpPr>
          <p:cNvPr id="28" name="正方形/長方形 27"/>
          <p:cNvSpPr/>
          <p:nvPr/>
        </p:nvSpPr>
        <p:spPr>
          <a:xfrm>
            <a:off x="3071802" y="1714488"/>
            <a:ext cx="257176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6929454" y="1714488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857752" y="3506153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spin motion</a:t>
            </a:r>
            <a:endParaRPr kumimoji="1" lang="ja-JP" altLang="en-US" sz="14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214414" y="6140255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Fine, but how do we confine </a:t>
            </a:r>
            <a:r>
              <a:rPr kumimoji="1" lang="en-US" altLang="ja-JP" dirty="0" err="1" smtClean="0"/>
              <a:t>muons</a:t>
            </a:r>
            <a:r>
              <a:rPr kumimoji="1" lang="en-US" altLang="ja-JP" dirty="0" smtClean="0"/>
              <a:t> without focusing E-field? </a:t>
            </a:r>
          </a:p>
          <a:p>
            <a:r>
              <a:rPr kumimoji="1" lang="en-US" altLang="ja-JP" dirty="0" smtClean="0">
                <a:sym typeface="Wingdings" pitchFamily="2" charset="2"/>
              </a:rPr>
              <a:t> </a:t>
            </a:r>
            <a:r>
              <a:rPr kumimoji="1" lang="en-US" altLang="ja-JP" b="1" dirty="0" smtClean="0">
                <a:solidFill>
                  <a:srgbClr val="FF0000"/>
                </a:solidFill>
                <a:sym typeface="Wingdings" pitchFamily="2" charset="2"/>
              </a:rPr>
              <a:t>Re-acceleration of ultra-slow </a:t>
            </a:r>
            <a:r>
              <a:rPr kumimoji="1" lang="en-US" altLang="ja-JP" b="1" dirty="0" err="1" smtClean="0">
                <a:solidFill>
                  <a:srgbClr val="FF0000"/>
                </a:solidFill>
                <a:sym typeface="Wingdings" pitchFamily="2" charset="2"/>
              </a:rPr>
              <a:t>muons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297122" y="2786058"/>
            <a:ext cx="71325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Equations of spin motion is as simple as those at the magic momentum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1" grpId="0" animBg="1"/>
      <p:bldP spid="56" grpId="0" animBg="1"/>
      <p:bldP spid="57" grpId="0" animBg="1"/>
      <p:bldP spid="24" grpId="0"/>
      <p:bldP spid="26" grpId="0"/>
      <p:bldP spid="28" grpId="0" animBg="1"/>
      <p:bldP spid="29" grpId="0" animBg="1"/>
      <p:bldP spid="30" grpId="0"/>
      <p:bldP spid="33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Ultra-slow </a:t>
            </a:r>
            <a:r>
              <a:rPr kumimoji="1" lang="en-US" altLang="ja-JP" dirty="0" err="1" smtClean="0"/>
              <a:t>muon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734B-037B-40E1-BB01-0159C3D315B1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3500462" cy="262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071538" y="3927801"/>
            <a:ext cx="10001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Production Target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28794" y="3999239"/>
            <a:ext cx="6479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Laser 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28926" y="3000372"/>
            <a:ext cx="70564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             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3723" y="2714620"/>
            <a:ext cx="714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surface</a:t>
            </a:r>
            <a:endParaRPr kumimoji="1" lang="ja-JP" altLang="en-US" sz="1400" dirty="0"/>
          </a:p>
        </p:txBody>
      </p:sp>
      <p:cxnSp>
        <p:nvCxnSpPr>
          <p:cNvPr id="11" name="直線コネクタ 10"/>
          <p:cNvCxnSpPr/>
          <p:nvPr/>
        </p:nvCxnSpPr>
        <p:spPr>
          <a:xfrm rot="5400000">
            <a:off x="2571736" y="2857496"/>
            <a:ext cx="2000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286116" y="1571612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</a:rPr>
              <a:t>GND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 rot="5400000">
            <a:off x="428596" y="2857496"/>
            <a:ext cx="2000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214414" y="1571612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</a:rPr>
              <a:t>-V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7858148" y="2285992"/>
            <a:ext cx="928694" cy="285752"/>
            <a:chOff x="7358082" y="1500174"/>
            <a:chExt cx="928694" cy="285752"/>
          </a:xfrm>
        </p:grpSpPr>
        <p:sp>
          <p:nvSpPr>
            <p:cNvPr id="15" name="円/楕円 14"/>
            <p:cNvSpPr/>
            <p:nvPr/>
          </p:nvSpPr>
          <p:spPr>
            <a:xfrm>
              <a:off x="7358082" y="1500174"/>
              <a:ext cx="928694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8215338" y="1571612"/>
              <a:ext cx="71438" cy="7143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7715272" y="1571612"/>
              <a:ext cx="214314" cy="214314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7786710" y="1857364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Mu (</a:t>
            </a:r>
            <a:r>
              <a:rPr kumimoji="1" lang="en-US" altLang="ja-JP" dirty="0" err="1" smtClean="0">
                <a:latin typeface="Symbol" pitchFamily="18" charset="2"/>
              </a:rPr>
              <a:t>m</a:t>
            </a:r>
            <a:r>
              <a:rPr kumimoji="1" lang="en-US" altLang="ja-JP" baseline="30000" dirty="0" err="1" smtClean="0"/>
              <a:t>+</a:t>
            </a:r>
            <a:r>
              <a:rPr kumimoji="1" lang="en-US" altLang="ja-JP" dirty="0" err="1" smtClean="0"/>
              <a:t>e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428596" y="3214686"/>
            <a:ext cx="714380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コンテンツ プレースホルダ 2"/>
          <p:cNvSpPr txBox="1">
            <a:spLocks/>
          </p:cNvSpPr>
          <p:nvPr/>
        </p:nvSpPr>
        <p:spPr>
          <a:xfrm>
            <a:off x="4000464" y="1285860"/>
            <a:ext cx="5143536" cy="4929222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285750" indent="-285750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  <a:buFont typeface="Wingdings"/>
              <a:buChar char="u"/>
              <a:defRPr/>
            </a:pPr>
            <a:r>
              <a:rPr kumimoji="1" lang="en-US" altLang="ja-JP" b="0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Surface</a:t>
            </a:r>
            <a:r>
              <a:rPr kumimoji="1" lang="en-US" altLang="ja-JP" b="0" i="0" u="sng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b="0" i="0" u="sng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muon</a:t>
            </a:r>
            <a:r>
              <a:rPr kumimoji="1" lang="en-US" altLang="ja-JP" b="0" i="0" u="sng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beam</a:t>
            </a:r>
            <a:endParaRPr kumimoji="1" lang="en-US" altLang="ja-JP" b="0" i="0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lvl="1" indent="-228600">
              <a:spcBef>
                <a:spcPct val="20000"/>
              </a:spcBef>
              <a:buClr>
                <a:schemeClr val="accent4">
                  <a:shade val="75000"/>
                </a:schemeClr>
              </a:buClr>
              <a:buSzPct val="55000"/>
              <a:buFont typeface="Wingdings"/>
              <a:buChar char="u"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Polarization ~ 100%</a:t>
            </a:r>
          </a:p>
          <a:p>
            <a:pPr marL="685800" lvl="1" indent="-228600">
              <a:spcBef>
                <a:spcPct val="20000"/>
              </a:spcBef>
              <a:buClr>
                <a:schemeClr val="accent4">
                  <a:shade val="75000"/>
                </a:schemeClr>
              </a:buClr>
              <a:buSzPct val="55000"/>
              <a:buFont typeface="Wingdings"/>
              <a:buChar char="u"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Momentum</a:t>
            </a:r>
            <a:r>
              <a:rPr kumimoji="1" lang="en-US" altLang="ja-JP" sz="1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p(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1" lang="en-US" altLang="ja-JP" sz="1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+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~27 </a:t>
            </a:r>
            <a:r>
              <a:rPr kumimoji="1" lang="en-US" altLang="ja-JP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MeV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/c</a:t>
            </a:r>
            <a:endParaRPr kumimoji="1" lang="en-US" altLang="ja-JP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  <a:buFont typeface="Wingdings"/>
              <a:buChar char="u"/>
              <a:defRPr/>
            </a:pPr>
            <a:r>
              <a:rPr kumimoji="1" lang="en-US" altLang="ja-JP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Muonium</a:t>
            </a:r>
            <a:r>
              <a:rPr kumimoji="1" lang="en-US" altLang="ja-JP" b="0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production</a:t>
            </a:r>
          </a:p>
          <a:p>
            <a:pPr marL="742950" lvl="1" indent="-285750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  <a:buFont typeface="Wingdings"/>
              <a:buChar char="u"/>
            </a:pPr>
            <a:r>
              <a:rPr lang="en-US" altLang="ja-JP" sz="1600" kern="0" noProof="0" dirty="0" smtClean="0">
                <a:solidFill>
                  <a:schemeClr val="tx2"/>
                </a:solidFill>
              </a:rPr>
              <a:t>Surface </a:t>
            </a:r>
            <a:r>
              <a:rPr lang="en-US" altLang="ja-JP" sz="1600" kern="0" noProof="0" dirty="0" err="1" smtClean="0">
                <a:solidFill>
                  <a:schemeClr val="tx2"/>
                </a:solidFill>
              </a:rPr>
              <a:t>muon</a:t>
            </a:r>
            <a:r>
              <a:rPr lang="en-US" altLang="ja-JP" sz="1600" kern="0" noProof="0" dirty="0" smtClean="0">
                <a:solidFill>
                  <a:schemeClr val="tx2"/>
                </a:solidFill>
              </a:rPr>
              <a:t> stops in the target</a:t>
            </a:r>
          </a:p>
          <a:p>
            <a:pPr marL="742950" lvl="1" indent="-285750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  <a:buFont typeface="Wingdings"/>
              <a:buChar char="u"/>
            </a:pPr>
            <a:r>
              <a:rPr lang="en-US" altLang="ja-JP" sz="1600" kern="0" dirty="0" smtClean="0">
                <a:solidFill>
                  <a:schemeClr val="tx2"/>
                </a:solidFill>
              </a:rPr>
              <a:t>Formation of </a:t>
            </a:r>
            <a:r>
              <a:rPr lang="en-US" altLang="ja-JP" sz="1600" kern="0" dirty="0" err="1" smtClean="0">
                <a:solidFill>
                  <a:schemeClr val="tx2"/>
                </a:solidFill>
              </a:rPr>
              <a:t>muonium</a:t>
            </a:r>
            <a:r>
              <a:rPr lang="en-US" altLang="ja-JP" sz="1600" kern="0" dirty="0" smtClean="0">
                <a:solidFill>
                  <a:schemeClr val="tx2"/>
                </a:solidFill>
              </a:rPr>
              <a:t> by electron capture</a:t>
            </a:r>
          </a:p>
          <a:p>
            <a:pPr marL="742950" lvl="1" indent="-285750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  <a:buFont typeface="Wingdings"/>
              <a:buChar char="u"/>
            </a:pPr>
            <a:r>
              <a:rPr lang="en-US" altLang="ja-JP" sz="1600" kern="0" noProof="0" dirty="0" smtClean="0">
                <a:solidFill>
                  <a:schemeClr val="tx2"/>
                </a:solidFill>
              </a:rPr>
              <a:t>Thermal diffusion to vacuum </a:t>
            </a:r>
          </a:p>
          <a:p>
            <a:pPr marL="742950" lvl="1" indent="-285750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  <a:buFont typeface="Wingdings"/>
              <a:buChar char="u"/>
            </a:pP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r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6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(E) = exp(-E/</a:t>
            </a:r>
            <a:r>
              <a:rPr kumimoji="1" lang="en-US" altLang="ja-JP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kT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  <a:buFont typeface="Wingdings"/>
              <a:buChar char="u"/>
            </a:pP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~ 2.6 </a:t>
            </a:r>
            <a:r>
              <a:rPr kumimoji="1" lang="en-US" altLang="ja-JP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keV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/c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1" lang="en-US" altLang="ja-JP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1" lang="en-US" altLang="ja-JP" sz="16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1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2.1 </a:t>
            </a:r>
            <a:r>
              <a:rPr kumimoji="1" lang="en-US" altLang="ja-JP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keV</a:t>
            </a:r>
            <a:r>
              <a:rPr kumimoji="1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/c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@300K</a:t>
            </a:r>
            <a:endParaRPr kumimoji="1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  <a:buFont typeface="Wingdings"/>
              <a:buChar char="u"/>
              <a:defRPr/>
            </a:pPr>
            <a:r>
              <a:rPr kumimoji="1" lang="en-US" altLang="ja-JP" b="0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Laser resonant ionization</a:t>
            </a:r>
          </a:p>
          <a:p>
            <a:pPr marL="742950" lvl="1" indent="-285750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  <a:buFont typeface="Wingdings"/>
              <a:buChar char="u"/>
            </a:pP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1S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2Punbound</a:t>
            </a:r>
            <a:endParaRPr lang="en-US" altLang="ja-JP" sz="1600" kern="0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742950" lvl="1" indent="-285750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  <a:buFont typeface="Wingdings"/>
              <a:buChar char="u"/>
            </a:pP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122nm(Lyman-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)+355nm</a:t>
            </a:r>
          </a:p>
          <a:p>
            <a:pPr marL="742950" lvl="1" indent="-285750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</a:pPr>
            <a:endParaRPr kumimoji="1" lang="en-US" altLang="ja-JP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  <a:buFont typeface="Wingdings"/>
              <a:buChar char="u"/>
            </a:pP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Initially realized at </a:t>
            </a:r>
            <a:r>
              <a:rPr lang="en-US" altLang="ja-JP" sz="1600" kern="0" noProof="0" dirty="0" smtClean="0">
                <a:solidFill>
                  <a:schemeClr val="tx2"/>
                </a:solidFill>
              </a:rPr>
              <a:t>KEK,  a dedicated BL operated at RAL ~20 </a:t>
            </a:r>
            <a:r>
              <a:rPr lang="en-US" altLang="ja-JP" sz="1600" kern="0" noProof="0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altLang="ja-JP" sz="1600" kern="0" baseline="30000" dirty="0" smtClean="0">
                <a:solidFill>
                  <a:schemeClr val="tx2"/>
                </a:solidFill>
              </a:rPr>
              <a:t>+</a:t>
            </a:r>
            <a:r>
              <a:rPr lang="en-US" altLang="ja-JP" sz="1600" kern="0" baseline="30000" noProof="0" dirty="0" smtClean="0">
                <a:solidFill>
                  <a:schemeClr val="tx2"/>
                </a:solidFill>
              </a:rPr>
              <a:t>/</a:t>
            </a:r>
            <a:r>
              <a:rPr lang="en-US" altLang="ja-JP" sz="1600" kern="0" noProof="0" dirty="0" smtClean="0">
                <a:solidFill>
                  <a:schemeClr val="tx2"/>
                </a:solidFill>
              </a:rPr>
              <a:t>sec </a:t>
            </a:r>
            <a:endParaRPr lang="en-US" altLang="ja-JP" sz="1600" kern="0" dirty="0" smtClean="0">
              <a:solidFill>
                <a:schemeClr val="tx2"/>
              </a:solidFill>
            </a:endParaRPr>
          </a:p>
        </p:txBody>
      </p:sp>
      <p:sp>
        <p:nvSpPr>
          <p:cNvPr id="28" name="四角形吹き出し 27"/>
          <p:cNvSpPr/>
          <p:nvPr/>
        </p:nvSpPr>
        <p:spPr>
          <a:xfrm rot="10800000">
            <a:off x="2357422" y="4286256"/>
            <a:ext cx="1571636" cy="2000264"/>
          </a:xfrm>
          <a:prstGeom prst="wedgeRectCallout">
            <a:avLst>
              <a:gd name="adj1" fmla="val 59908"/>
              <a:gd name="adj2" fmla="val 10079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943" y="4429132"/>
            <a:ext cx="1361677" cy="173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テキスト ボックス 22"/>
          <p:cNvSpPr txBox="1"/>
          <p:nvPr/>
        </p:nvSpPr>
        <p:spPr>
          <a:xfrm>
            <a:off x="1684609" y="6357958"/>
            <a:ext cx="681648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Re-acceleration to 300 </a:t>
            </a:r>
            <a:r>
              <a:rPr kumimoji="1" lang="en-US" altLang="ja-JP" b="1" dirty="0" err="1" smtClean="0"/>
              <a:t>MeV</a:t>
            </a:r>
            <a:r>
              <a:rPr kumimoji="1" lang="en-US" altLang="ja-JP" b="1" dirty="0" smtClean="0"/>
              <a:t>/c </a:t>
            </a:r>
            <a:r>
              <a:rPr kumimoji="1" lang="en-US" altLang="ja-JP" b="1" dirty="0" smtClean="0">
                <a:sym typeface="Wingdings" pitchFamily="2" charset="2"/>
              </a:rPr>
              <a:t> pencil </a:t>
            </a:r>
            <a:r>
              <a:rPr kumimoji="1" lang="en-US" altLang="ja-JP" b="1" dirty="0" err="1" smtClean="0">
                <a:sym typeface="Wingdings" pitchFamily="2" charset="2"/>
              </a:rPr>
              <a:t>muon</a:t>
            </a:r>
            <a:r>
              <a:rPr kumimoji="1" lang="en-US" altLang="ja-JP" b="1" dirty="0" smtClean="0">
                <a:sym typeface="Wingdings" pitchFamily="2" charset="2"/>
              </a:rPr>
              <a:t> beam </a:t>
            </a:r>
            <a:r>
              <a:rPr kumimoji="1" lang="en-US" altLang="ja-JP" b="1" dirty="0" err="1" smtClean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kumimoji="1" lang="en-US" altLang="ja-JP" b="1" baseline="-25000" dirty="0" err="1" smtClean="0">
                <a:solidFill>
                  <a:srgbClr val="FF0000"/>
                </a:solidFill>
                <a:sym typeface="Wingdings" pitchFamily="2" charset="2"/>
              </a:rPr>
              <a:t>L</a:t>
            </a:r>
            <a:r>
              <a:rPr kumimoji="1" lang="en-US" altLang="ja-JP" b="1" dirty="0" smtClean="0">
                <a:solidFill>
                  <a:srgbClr val="FF0000"/>
                </a:solidFill>
                <a:sym typeface="Wingdings" pitchFamily="2" charset="2"/>
              </a:rPr>
              <a:t>/</a:t>
            </a:r>
            <a:r>
              <a:rPr kumimoji="1" lang="en-US" altLang="ja-JP" b="1" dirty="0" err="1" smtClean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kumimoji="1" lang="en-US" altLang="ja-JP" b="1" baseline="-25000" dirty="0" err="1" smtClean="0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kumimoji="1" lang="en-US" altLang="ja-JP" b="1" dirty="0" smtClean="0">
                <a:solidFill>
                  <a:srgbClr val="FF0000"/>
                </a:solidFill>
                <a:sym typeface="Wingdings" pitchFamily="2" charset="2"/>
              </a:rPr>
              <a:t> ~10</a:t>
            </a:r>
            <a:r>
              <a:rPr kumimoji="1" lang="en-US" altLang="ja-JP" b="1" baseline="30000" dirty="0" smtClean="0">
                <a:solidFill>
                  <a:srgbClr val="FF0000"/>
                </a:solidFill>
                <a:sym typeface="Wingdings" pitchFamily="2" charset="2"/>
              </a:rPr>
              <a:t>-5</a:t>
            </a:r>
            <a:endParaRPr kumimoji="1" lang="ja-JP" altLang="en-US" b="1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図 131" descr="G-2-Detec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2450" y="3048000"/>
            <a:ext cx="4392550" cy="250344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Below" fov="2700000">
              <a:rot lat="1200000" lon="0" rev="0"/>
            </a:camera>
            <a:lightRig rig="threePt" dir="t"/>
          </a:scene3d>
          <a:sp3d>
            <a:bevelT/>
          </a:sp3d>
        </p:spPr>
      </p:pic>
      <p:sp>
        <p:nvSpPr>
          <p:cNvPr id="8" name="テキスト ボックス 7"/>
          <p:cNvSpPr txBox="1"/>
          <p:nvPr/>
        </p:nvSpPr>
        <p:spPr>
          <a:xfrm>
            <a:off x="142844" y="152400"/>
            <a:ext cx="861407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ja-JP" sz="3600" dirty="0">
                <a:solidFill>
                  <a:srgbClr val="FFFFFF"/>
                </a:solidFill>
              </a:rPr>
              <a:t>New Generation of </a:t>
            </a:r>
            <a:r>
              <a:rPr lang="en-US" altLang="ja-JP" sz="3600" dirty="0" err="1">
                <a:solidFill>
                  <a:srgbClr val="FFFFFF"/>
                </a:solidFill>
              </a:rPr>
              <a:t>Muon</a:t>
            </a:r>
            <a:r>
              <a:rPr lang="en-US" altLang="ja-JP" sz="3600" dirty="0">
                <a:solidFill>
                  <a:srgbClr val="FFFFFF"/>
                </a:solidFill>
              </a:rPr>
              <a:t> </a:t>
            </a:r>
            <a:r>
              <a:rPr lang="en-US" altLang="ja-JP" sz="3600" dirty="0" smtClean="0">
                <a:solidFill>
                  <a:srgbClr val="FFFFFF"/>
                </a:solidFill>
              </a:rPr>
              <a:t>g-2@J-PARC</a:t>
            </a:r>
            <a:endParaRPr lang="en-US" altLang="ja-JP" sz="3600" dirty="0">
              <a:solidFill>
                <a:srgbClr val="FFFFFF"/>
              </a:solidFill>
            </a:endParaRPr>
          </a:p>
        </p:txBody>
      </p:sp>
      <p:sp>
        <p:nvSpPr>
          <p:cNvPr id="18" name="角丸四角形吹き出し 17"/>
          <p:cNvSpPr>
            <a:spLocks noChangeArrowheads="1"/>
          </p:cNvSpPr>
          <p:nvPr/>
        </p:nvSpPr>
        <p:spPr bwMode="auto">
          <a:xfrm flipH="1">
            <a:off x="3643313" y="5000625"/>
            <a:ext cx="1071562" cy="857250"/>
          </a:xfrm>
          <a:prstGeom prst="wedgeRoundRectCallout">
            <a:avLst>
              <a:gd name="adj1" fmla="val 65097"/>
              <a:gd name="adj2" fmla="val 50782"/>
              <a:gd name="adj3" fmla="val 16667"/>
            </a:avLst>
          </a:prstGeom>
          <a:solidFill>
            <a:srgbClr val="DCE6F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auto">
          <a:xfrm>
            <a:off x="1600200" y="5867400"/>
            <a:ext cx="152400" cy="6096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0" name="右矢印 19"/>
          <p:cNvSpPr>
            <a:spLocks noChangeArrowheads="1"/>
          </p:cNvSpPr>
          <p:nvPr/>
        </p:nvSpPr>
        <p:spPr bwMode="auto">
          <a:xfrm>
            <a:off x="152400" y="6019800"/>
            <a:ext cx="1371600" cy="3048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grpSp>
        <p:nvGrpSpPr>
          <p:cNvPr id="2" name="図形グループ 156"/>
          <p:cNvGrpSpPr>
            <a:grpSpLocks/>
          </p:cNvGrpSpPr>
          <p:nvPr/>
        </p:nvGrpSpPr>
        <p:grpSpPr bwMode="auto">
          <a:xfrm>
            <a:off x="1828800" y="6019800"/>
            <a:ext cx="990600" cy="360363"/>
            <a:chOff x="1828800" y="6019800"/>
            <a:chExt cx="990600" cy="361037"/>
          </a:xfrm>
        </p:grpSpPr>
        <p:cxnSp>
          <p:nvCxnSpPr>
            <p:cNvPr id="22" name="直線矢印コネクタ 21"/>
            <p:cNvCxnSpPr>
              <a:cxnSpLocks noChangeShapeType="1"/>
            </p:cNvCxnSpPr>
            <p:nvPr/>
          </p:nvCxnSpPr>
          <p:spPr bwMode="auto">
            <a:xfrm flipV="1">
              <a:off x="1828800" y="6096143"/>
              <a:ext cx="990600" cy="7634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3" name="直線矢印コネクタ 22"/>
            <p:cNvCxnSpPr>
              <a:cxnSpLocks noChangeShapeType="1"/>
            </p:cNvCxnSpPr>
            <p:nvPr/>
          </p:nvCxnSpPr>
          <p:spPr bwMode="auto">
            <a:xfrm flipV="1">
              <a:off x="1866900" y="6019800"/>
              <a:ext cx="495300" cy="21630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4" name="直線矢印コネクタ 23"/>
            <p:cNvCxnSpPr>
              <a:cxnSpLocks noChangeShapeType="1"/>
            </p:cNvCxnSpPr>
            <p:nvPr/>
          </p:nvCxnSpPr>
          <p:spPr bwMode="auto">
            <a:xfrm>
              <a:off x="1866900" y="6172485"/>
              <a:ext cx="685800" cy="208352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5" name="直線矢印コネクタ 24"/>
            <p:cNvCxnSpPr>
              <a:cxnSpLocks noChangeShapeType="1"/>
            </p:cNvCxnSpPr>
            <p:nvPr/>
          </p:nvCxnSpPr>
          <p:spPr bwMode="auto">
            <a:xfrm flipV="1">
              <a:off x="1866900" y="6159761"/>
              <a:ext cx="533400" cy="8906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26" name="正方形/長方形 25"/>
          <p:cNvSpPr>
            <a:spLocks noChangeArrowheads="1"/>
          </p:cNvSpPr>
          <p:nvPr/>
        </p:nvSpPr>
        <p:spPr bwMode="auto">
          <a:xfrm>
            <a:off x="2895600" y="5867400"/>
            <a:ext cx="46038" cy="6096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7" name="テキスト ボックス 26"/>
          <p:cNvSpPr txBox="1">
            <a:spLocks noChangeArrowheads="1"/>
          </p:cNvSpPr>
          <p:nvPr/>
        </p:nvSpPr>
        <p:spPr bwMode="auto">
          <a:xfrm>
            <a:off x="214313" y="6215063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latin typeface="Calibri" pitchFamily="34" charset="0"/>
              </a:rPr>
              <a:t>Proton beam</a:t>
            </a:r>
          </a:p>
          <a:p>
            <a:r>
              <a:rPr lang="en-US" altLang="ja-JP" sz="1400">
                <a:latin typeface="Calibri" pitchFamily="34" charset="0"/>
              </a:rPr>
              <a:t>(3 GeV, 1MW )</a:t>
            </a:r>
            <a:endParaRPr lang="ja-JP" altLang="en-US" sz="1400">
              <a:latin typeface="Calibri" pitchFamily="34" charset="0"/>
            </a:endParaRPr>
          </a:p>
        </p:txBody>
      </p:sp>
      <p:grpSp>
        <p:nvGrpSpPr>
          <p:cNvPr id="3" name="図形グループ 101"/>
          <p:cNvGrpSpPr>
            <a:grpSpLocks/>
          </p:cNvGrpSpPr>
          <p:nvPr/>
        </p:nvGrpSpPr>
        <p:grpSpPr bwMode="auto">
          <a:xfrm>
            <a:off x="3033713" y="5867400"/>
            <a:ext cx="471487" cy="661988"/>
            <a:chOff x="3374635" y="5559006"/>
            <a:chExt cx="689394" cy="1073988"/>
          </a:xfrm>
        </p:grpSpPr>
        <p:grpSp>
          <p:nvGrpSpPr>
            <p:cNvPr id="4" name="図形グループ 21"/>
            <p:cNvGrpSpPr>
              <a:grpSpLocks noChangeAspect="1"/>
            </p:cNvGrpSpPr>
            <p:nvPr/>
          </p:nvGrpSpPr>
          <p:grpSpPr bwMode="auto">
            <a:xfrm>
              <a:off x="3374638" y="5867398"/>
              <a:ext cx="155995" cy="155993"/>
              <a:chOff x="4419600" y="3581400"/>
              <a:chExt cx="1524000" cy="1524000"/>
            </a:xfrm>
          </p:grpSpPr>
          <p:sp>
            <p:nvSpPr>
              <p:cNvPr id="105" name="円/楕円 22"/>
              <p:cNvSpPr>
                <a:spLocks noChangeArrowheads="1"/>
              </p:cNvSpPr>
              <p:nvPr/>
            </p:nvSpPr>
            <p:spPr bwMode="auto">
              <a:xfrm>
                <a:off x="4941137" y="4116340"/>
                <a:ext cx="476226" cy="452916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grpSp>
            <p:nvGrpSpPr>
              <p:cNvPr id="5" name="図形グループ 19"/>
              <p:cNvGrpSpPr>
                <a:grpSpLocks/>
              </p:cNvGrpSpPr>
              <p:nvPr/>
            </p:nvGrpSpPr>
            <p:grpSpPr bwMode="auto">
              <a:xfrm>
                <a:off x="4419600" y="3581400"/>
                <a:ext cx="1524000" cy="1524000"/>
                <a:chOff x="4419600" y="3581400"/>
                <a:chExt cx="1524000" cy="1524000"/>
              </a:xfrm>
            </p:grpSpPr>
            <p:sp>
              <p:nvSpPr>
                <p:cNvPr id="107" name="円弧 24"/>
                <p:cNvSpPr/>
                <p:nvPr/>
              </p:nvSpPr>
              <p:spPr>
                <a:xfrm>
                  <a:off x="4419600" y="3581400"/>
                  <a:ext cx="1524000" cy="1524000"/>
                </a:xfrm>
                <a:prstGeom prst="arc">
                  <a:avLst>
                    <a:gd name="adj1" fmla="val 1978234"/>
                    <a:gd name="adj2" fmla="val 801934"/>
                  </a:avLst>
                </a:prstGeom>
                <a:ln w="28575" cmpd="sng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cs typeface="ＭＳ Ｐゴシック" pitchFamily="-109" charset="-128"/>
                  </a:endParaRPr>
                </a:p>
              </p:txBody>
            </p:sp>
            <p:sp>
              <p:nvSpPr>
                <p:cNvPr id="108" name="円/楕円 25"/>
                <p:cNvSpPr>
                  <a:spLocks noChangeAspect="1"/>
                </p:cNvSpPr>
                <p:nvPr/>
              </p:nvSpPr>
              <p:spPr bwMode="auto">
                <a:xfrm>
                  <a:off x="5780196" y="4669903"/>
                  <a:ext cx="136063" cy="1258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9525">
                  <a:solidFill>
                    <a:srgbClr val="4A7EBB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Calibri" pitchFamily="-109" charset="0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</p:grpSp>
        </p:grpSp>
        <p:grpSp>
          <p:nvGrpSpPr>
            <p:cNvPr id="6" name="図形グループ 26"/>
            <p:cNvGrpSpPr>
              <a:grpSpLocks noChangeAspect="1"/>
            </p:cNvGrpSpPr>
            <p:nvPr/>
          </p:nvGrpSpPr>
          <p:grpSpPr bwMode="auto">
            <a:xfrm>
              <a:off x="3527038" y="6019798"/>
              <a:ext cx="155995" cy="155993"/>
              <a:chOff x="4419600" y="3581400"/>
              <a:chExt cx="1524000" cy="1524000"/>
            </a:xfrm>
          </p:grpSpPr>
          <p:sp>
            <p:nvSpPr>
              <p:cNvPr id="101" name="円/楕円 27"/>
              <p:cNvSpPr>
                <a:spLocks noChangeArrowheads="1"/>
              </p:cNvSpPr>
              <p:nvPr/>
            </p:nvSpPr>
            <p:spPr bwMode="auto">
              <a:xfrm>
                <a:off x="4948937" y="4111997"/>
                <a:ext cx="476226" cy="452916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grpSp>
            <p:nvGrpSpPr>
              <p:cNvPr id="7" name="図形グループ 19"/>
              <p:cNvGrpSpPr>
                <a:grpSpLocks/>
              </p:cNvGrpSpPr>
              <p:nvPr/>
            </p:nvGrpSpPr>
            <p:grpSpPr bwMode="auto">
              <a:xfrm>
                <a:off x="4419600" y="3581400"/>
                <a:ext cx="1524000" cy="1524000"/>
                <a:chOff x="4419600" y="3581400"/>
                <a:chExt cx="1524000" cy="1524000"/>
              </a:xfrm>
            </p:grpSpPr>
            <p:sp>
              <p:nvSpPr>
                <p:cNvPr id="103" name="円弧 29"/>
                <p:cNvSpPr/>
                <p:nvPr/>
              </p:nvSpPr>
              <p:spPr>
                <a:xfrm>
                  <a:off x="4419600" y="3581400"/>
                  <a:ext cx="1524000" cy="1524000"/>
                </a:xfrm>
                <a:prstGeom prst="arc">
                  <a:avLst>
                    <a:gd name="adj1" fmla="val 1978234"/>
                    <a:gd name="adj2" fmla="val 801934"/>
                  </a:avLst>
                </a:prstGeom>
                <a:ln w="28575" cmpd="sng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cs typeface="ＭＳ Ｐゴシック" pitchFamily="-109" charset="-128"/>
                  </a:endParaRPr>
                </a:p>
              </p:txBody>
            </p:sp>
            <p:sp>
              <p:nvSpPr>
                <p:cNvPr id="104" name="円/楕円 30"/>
                <p:cNvSpPr>
                  <a:spLocks noChangeAspect="1"/>
                </p:cNvSpPr>
                <p:nvPr/>
              </p:nvSpPr>
              <p:spPr bwMode="auto">
                <a:xfrm>
                  <a:off x="5787996" y="4665561"/>
                  <a:ext cx="136063" cy="1258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9525">
                  <a:solidFill>
                    <a:srgbClr val="4A7EBB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Calibri" pitchFamily="-109" charset="0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</p:grpSp>
        </p:grpSp>
        <p:grpSp>
          <p:nvGrpSpPr>
            <p:cNvPr id="9" name="図形グループ 31"/>
            <p:cNvGrpSpPr>
              <a:grpSpLocks noChangeAspect="1"/>
            </p:cNvGrpSpPr>
            <p:nvPr/>
          </p:nvGrpSpPr>
          <p:grpSpPr bwMode="auto">
            <a:xfrm>
              <a:off x="3398037" y="6218999"/>
              <a:ext cx="155995" cy="155994"/>
              <a:chOff x="4419600" y="3581400"/>
              <a:chExt cx="1524000" cy="1524000"/>
            </a:xfrm>
          </p:grpSpPr>
          <p:sp>
            <p:nvSpPr>
              <p:cNvPr id="97" name="円/楕円 96"/>
              <p:cNvSpPr>
                <a:spLocks noChangeArrowheads="1"/>
              </p:cNvSpPr>
              <p:nvPr/>
            </p:nvSpPr>
            <p:spPr bwMode="auto">
              <a:xfrm>
                <a:off x="4939309" y="4103337"/>
                <a:ext cx="476226" cy="478065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grpSp>
            <p:nvGrpSpPr>
              <p:cNvPr id="10" name="図形グループ 19"/>
              <p:cNvGrpSpPr>
                <a:grpSpLocks/>
              </p:cNvGrpSpPr>
              <p:nvPr/>
            </p:nvGrpSpPr>
            <p:grpSpPr bwMode="auto">
              <a:xfrm>
                <a:off x="4419600" y="3581400"/>
                <a:ext cx="1524000" cy="1524000"/>
                <a:chOff x="4419600" y="3581400"/>
                <a:chExt cx="1524000" cy="1524000"/>
              </a:xfrm>
            </p:grpSpPr>
            <p:sp>
              <p:nvSpPr>
                <p:cNvPr id="99" name="円弧 98"/>
                <p:cNvSpPr/>
                <p:nvPr/>
              </p:nvSpPr>
              <p:spPr>
                <a:xfrm>
                  <a:off x="4419600" y="3581400"/>
                  <a:ext cx="1524000" cy="1524000"/>
                </a:xfrm>
                <a:prstGeom prst="arc">
                  <a:avLst>
                    <a:gd name="adj1" fmla="val 1978234"/>
                    <a:gd name="adj2" fmla="val 801934"/>
                  </a:avLst>
                </a:prstGeom>
                <a:ln w="28575" cmpd="sng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cs typeface="ＭＳ Ｐゴシック" pitchFamily="-109" charset="-128"/>
                  </a:endParaRPr>
                </a:p>
              </p:txBody>
            </p:sp>
            <p:sp>
              <p:nvSpPr>
                <p:cNvPr id="100" name="円/楕円 99"/>
                <p:cNvSpPr>
                  <a:spLocks noChangeAspect="1"/>
                </p:cNvSpPr>
                <p:nvPr/>
              </p:nvSpPr>
              <p:spPr bwMode="auto">
                <a:xfrm>
                  <a:off x="5778368" y="4682049"/>
                  <a:ext cx="136063" cy="1258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9525">
                  <a:solidFill>
                    <a:srgbClr val="4A7EBB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Calibri" pitchFamily="-109" charset="0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</p:grpSp>
        </p:grpSp>
        <p:grpSp>
          <p:nvGrpSpPr>
            <p:cNvPr id="11" name="図形グループ 36"/>
            <p:cNvGrpSpPr>
              <a:grpSpLocks noChangeAspect="1"/>
            </p:cNvGrpSpPr>
            <p:nvPr/>
          </p:nvGrpSpPr>
          <p:grpSpPr bwMode="auto">
            <a:xfrm>
              <a:off x="3679438" y="6172200"/>
              <a:ext cx="155995" cy="155994"/>
              <a:chOff x="4419600" y="3581400"/>
              <a:chExt cx="1524000" cy="1524000"/>
            </a:xfrm>
          </p:grpSpPr>
          <p:sp>
            <p:nvSpPr>
              <p:cNvPr id="93" name="円/楕円 37"/>
              <p:cNvSpPr>
                <a:spLocks noChangeArrowheads="1"/>
              </p:cNvSpPr>
              <p:nvPr/>
            </p:nvSpPr>
            <p:spPr bwMode="auto">
              <a:xfrm>
                <a:off x="4956750" y="4107633"/>
                <a:ext cx="453542" cy="478065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grpSp>
            <p:nvGrpSpPr>
              <p:cNvPr id="12" name="図形グループ 19"/>
              <p:cNvGrpSpPr>
                <a:grpSpLocks/>
              </p:cNvGrpSpPr>
              <p:nvPr/>
            </p:nvGrpSpPr>
            <p:grpSpPr bwMode="auto">
              <a:xfrm>
                <a:off x="4419600" y="3581400"/>
                <a:ext cx="1524000" cy="1524000"/>
                <a:chOff x="4419600" y="3581400"/>
                <a:chExt cx="1524000" cy="1524000"/>
              </a:xfrm>
            </p:grpSpPr>
            <p:sp>
              <p:nvSpPr>
                <p:cNvPr id="95" name="円弧 94"/>
                <p:cNvSpPr/>
                <p:nvPr/>
              </p:nvSpPr>
              <p:spPr>
                <a:xfrm>
                  <a:off x="4419600" y="3581400"/>
                  <a:ext cx="1524000" cy="1524000"/>
                </a:xfrm>
                <a:prstGeom prst="arc">
                  <a:avLst>
                    <a:gd name="adj1" fmla="val 1978234"/>
                    <a:gd name="adj2" fmla="val 801934"/>
                  </a:avLst>
                </a:prstGeom>
                <a:ln w="28575" cmpd="sng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cs typeface="ＭＳ Ｐゴシック" pitchFamily="-109" charset="-128"/>
                  </a:endParaRPr>
                </a:p>
              </p:txBody>
            </p:sp>
            <p:sp>
              <p:nvSpPr>
                <p:cNvPr id="96" name="円/楕円 95"/>
                <p:cNvSpPr>
                  <a:spLocks noChangeAspect="1"/>
                </p:cNvSpPr>
                <p:nvPr/>
              </p:nvSpPr>
              <p:spPr bwMode="auto">
                <a:xfrm>
                  <a:off x="5795810" y="4686344"/>
                  <a:ext cx="136063" cy="1258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9525">
                  <a:solidFill>
                    <a:srgbClr val="4A7EBB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Calibri" pitchFamily="-109" charset="0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</p:grpSp>
        </p:grpSp>
        <p:grpSp>
          <p:nvGrpSpPr>
            <p:cNvPr id="14" name="図形グループ 41"/>
            <p:cNvGrpSpPr>
              <a:grpSpLocks noChangeAspect="1"/>
            </p:cNvGrpSpPr>
            <p:nvPr/>
          </p:nvGrpSpPr>
          <p:grpSpPr bwMode="auto">
            <a:xfrm>
              <a:off x="3741836" y="5789406"/>
              <a:ext cx="155995" cy="155995"/>
              <a:chOff x="4419600" y="3581400"/>
              <a:chExt cx="1524000" cy="1524000"/>
            </a:xfrm>
          </p:grpSpPr>
          <p:sp>
            <p:nvSpPr>
              <p:cNvPr id="89" name="円/楕円 88"/>
              <p:cNvSpPr>
                <a:spLocks noChangeArrowheads="1"/>
              </p:cNvSpPr>
              <p:nvPr/>
            </p:nvSpPr>
            <p:spPr bwMode="auto">
              <a:xfrm>
                <a:off x="4936752" y="4098260"/>
                <a:ext cx="476226" cy="478076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grpSp>
            <p:nvGrpSpPr>
              <p:cNvPr id="15" name="図形グループ 19"/>
              <p:cNvGrpSpPr>
                <a:grpSpLocks/>
              </p:cNvGrpSpPr>
              <p:nvPr/>
            </p:nvGrpSpPr>
            <p:grpSpPr bwMode="auto">
              <a:xfrm>
                <a:off x="4419600" y="3581400"/>
                <a:ext cx="1524000" cy="1524000"/>
                <a:chOff x="4419600" y="3581400"/>
                <a:chExt cx="1524000" cy="1524000"/>
              </a:xfrm>
            </p:grpSpPr>
            <p:sp>
              <p:nvSpPr>
                <p:cNvPr id="91" name="円弧 90"/>
                <p:cNvSpPr/>
                <p:nvPr/>
              </p:nvSpPr>
              <p:spPr>
                <a:xfrm>
                  <a:off x="4419600" y="3581400"/>
                  <a:ext cx="1524000" cy="1524000"/>
                </a:xfrm>
                <a:prstGeom prst="arc">
                  <a:avLst>
                    <a:gd name="adj1" fmla="val 1978234"/>
                    <a:gd name="adj2" fmla="val 801934"/>
                  </a:avLst>
                </a:prstGeom>
                <a:ln w="28575" cmpd="sng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cs typeface="ＭＳ Ｐゴシック" pitchFamily="-109" charset="-128"/>
                  </a:endParaRPr>
                </a:p>
              </p:txBody>
            </p:sp>
            <p:sp>
              <p:nvSpPr>
                <p:cNvPr id="92" name="円/楕円 45"/>
                <p:cNvSpPr>
                  <a:spLocks noChangeAspect="1"/>
                </p:cNvSpPr>
                <p:nvPr/>
              </p:nvSpPr>
              <p:spPr bwMode="auto">
                <a:xfrm>
                  <a:off x="5775811" y="4676982"/>
                  <a:ext cx="136063" cy="1257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9525">
                  <a:solidFill>
                    <a:srgbClr val="4A7EBB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Calibri" pitchFamily="-109" charset="0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</p:grpSp>
        </p:grpSp>
        <p:grpSp>
          <p:nvGrpSpPr>
            <p:cNvPr id="17" name="図形グループ 46"/>
            <p:cNvGrpSpPr>
              <a:grpSpLocks noChangeAspect="1"/>
            </p:cNvGrpSpPr>
            <p:nvPr/>
          </p:nvGrpSpPr>
          <p:grpSpPr bwMode="auto">
            <a:xfrm>
              <a:off x="3718437" y="5922001"/>
              <a:ext cx="155995" cy="155995"/>
              <a:chOff x="4419600" y="3581400"/>
              <a:chExt cx="1524000" cy="1524000"/>
            </a:xfrm>
          </p:grpSpPr>
          <p:sp>
            <p:nvSpPr>
              <p:cNvPr id="85" name="円/楕円 84"/>
              <p:cNvSpPr>
                <a:spLocks noChangeArrowheads="1"/>
              </p:cNvSpPr>
              <p:nvPr/>
            </p:nvSpPr>
            <p:spPr bwMode="auto">
              <a:xfrm>
                <a:off x="4938580" y="4111273"/>
                <a:ext cx="476226" cy="478076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grpSp>
            <p:nvGrpSpPr>
              <p:cNvPr id="21" name="図形グループ 19"/>
              <p:cNvGrpSpPr>
                <a:grpSpLocks/>
              </p:cNvGrpSpPr>
              <p:nvPr/>
            </p:nvGrpSpPr>
            <p:grpSpPr bwMode="auto">
              <a:xfrm>
                <a:off x="4419600" y="3581400"/>
                <a:ext cx="1524000" cy="1524000"/>
                <a:chOff x="4419600" y="3581400"/>
                <a:chExt cx="1524000" cy="1524000"/>
              </a:xfrm>
            </p:grpSpPr>
            <p:sp>
              <p:nvSpPr>
                <p:cNvPr id="87" name="円弧 49"/>
                <p:cNvSpPr/>
                <p:nvPr/>
              </p:nvSpPr>
              <p:spPr>
                <a:xfrm>
                  <a:off x="4419600" y="3581400"/>
                  <a:ext cx="1524000" cy="1524000"/>
                </a:xfrm>
                <a:prstGeom prst="arc">
                  <a:avLst>
                    <a:gd name="adj1" fmla="val 1978234"/>
                    <a:gd name="adj2" fmla="val 801934"/>
                  </a:avLst>
                </a:prstGeom>
                <a:ln w="28575" cmpd="sng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cs typeface="ＭＳ Ｐゴシック" pitchFamily="-109" charset="-128"/>
                  </a:endParaRPr>
                </a:p>
              </p:txBody>
            </p:sp>
            <p:sp>
              <p:nvSpPr>
                <p:cNvPr id="88" name="円/楕円 87"/>
                <p:cNvSpPr>
                  <a:spLocks noChangeAspect="1"/>
                </p:cNvSpPr>
                <p:nvPr/>
              </p:nvSpPr>
              <p:spPr bwMode="auto">
                <a:xfrm>
                  <a:off x="5777639" y="4689994"/>
                  <a:ext cx="136063" cy="1257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9525">
                  <a:solidFill>
                    <a:srgbClr val="4A7EBB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Calibri" pitchFamily="-109" charset="0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</p:grpSp>
        </p:grpSp>
        <p:grpSp>
          <p:nvGrpSpPr>
            <p:cNvPr id="28" name="図形グループ 51"/>
            <p:cNvGrpSpPr>
              <a:grpSpLocks noChangeAspect="1"/>
            </p:cNvGrpSpPr>
            <p:nvPr/>
          </p:nvGrpSpPr>
          <p:grpSpPr bwMode="auto">
            <a:xfrm>
              <a:off x="3605029" y="5618640"/>
              <a:ext cx="155993" cy="155995"/>
              <a:chOff x="4419600" y="3581400"/>
              <a:chExt cx="1524000" cy="1524000"/>
            </a:xfrm>
          </p:grpSpPr>
          <p:sp>
            <p:nvSpPr>
              <p:cNvPr id="81" name="円/楕円 80"/>
              <p:cNvSpPr>
                <a:spLocks noChangeArrowheads="1"/>
              </p:cNvSpPr>
              <p:nvPr/>
            </p:nvSpPr>
            <p:spPr bwMode="auto">
              <a:xfrm>
                <a:off x="4935357" y="4105915"/>
                <a:ext cx="476216" cy="478076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grpSp>
            <p:nvGrpSpPr>
              <p:cNvPr id="29" name="図形グループ 19"/>
              <p:cNvGrpSpPr>
                <a:grpSpLocks/>
              </p:cNvGrpSpPr>
              <p:nvPr/>
            </p:nvGrpSpPr>
            <p:grpSpPr bwMode="auto">
              <a:xfrm>
                <a:off x="4419600" y="3581400"/>
                <a:ext cx="1524000" cy="1524000"/>
                <a:chOff x="4419600" y="3581400"/>
                <a:chExt cx="1524000" cy="1524000"/>
              </a:xfrm>
            </p:grpSpPr>
            <p:sp>
              <p:nvSpPr>
                <p:cNvPr id="83" name="円弧 82"/>
                <p:cNvSpPr/>
                <p:nvPr/>
              </p:nvSpPr>
              <p:spPr>
                <a:xfrm>
                  <a:off x="4419600" y="3581400"/>
                  <a:ext cx="1524000" cy="1524000"/>
                </a:xfrm>
                <a:prstGeom prst="arc">
                  <a:avLst>
                    <a:gd name="adj1" fmla="val 1978234"/>
                    <a:gd name="adj2" fmla="val 801934"/>
                  </a:avLst>
                </a:prstGeom>
                <a:ln w="28575" cmpd="sng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cs typeface="ＭＳ Ｐゴシック" pitchFamily="-109" charset="-128"/>
                  </a:endParaRPr>
                </a:p>
              </p:txBody>
            </p:sp>
            <p:sp>
              <p:nvSpPr>
                <p:cNvPr id="84" name="円/楕円 83"/>
                <p:cNvSpPr>
                  <a:spLocks noChangeAspect="1"/>
                </p:cNvSpPr>
                <p:nvPr/>
              </p:nvSpPr>
              <p:spPr bwMode="auto">
                <a:xfrm>
                  <a:off x="5774410" y="4684637"/>
                  <a:ext cx="136064" cy="1257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9525">
                  <a:solidFill>
                    <a:srgbClr val="4A7EBB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Calibri" pitchFamily="-109" charset="0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</p:grpSp>
        </p:grpSp>
        <p:grpSp>
          <p:nvGrpSpPr>
            <p:cNvPr id="30" name="図形グループ 56"/>
            <p:cNvGrpSpPr>
              <a:grpSpLocks noChangeAspect="1"/>
            </p:cNvGrpSpPr>
            <p:nvPr/>
          </p:nvGrpSpPr>
          <p:grpSpPr bwMode="auto">
            <a:xfrm>
              <a:off x="3810003" y="5559006"/>
              <a:ext cx="155995" cy="155994"/>
              <a:chOff x="4419600" y="3581400"/>
              <a:chExt cx="1524000" cy="1524000"/>
            </a:xfrm>
          </p:grpSpPr>
          <p:sp>
            <p:nvSpPr>
              <p:cNvPr id="77" name="円/楕円 57"/>
              <p:cNvSpPr>
                <a:spLocks noChangeArrowheads="1"/>
              </p:cNvSpPr>
              <p:nvPr/>
            </p:nvSpPr>
            <p:spPr bwMode="auto">
              <a:xfrm>
                <a:off x="4951094" y="4109804"/>
                <a:ext cx="476226" cy="478065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grpSp>
            <p:nvGrpSpPr>
              <p:cNvPr id="31" name="図形グループ 19"/>
              <p:cNvGrpSpPr>
                <a:grpSpLocks/>
              </p:cNvGrpSpPr>
              <p:nvPr/>
            </p:nvGrpSpPr>
            <p:grpSpPr bwMode="auto">
              <a:xfrm>
                <a:off x="4419600" y="3581400"/>
                <a:ext cx="1524000" cy="1524000"/>
                <a:chOff x="4419600" y="3581400"/>
                <a:chExt cx="1524000" cy="1524000"/>
              </a:xfrm>
            </p:grpSpPr>
            <p:sp>
              <p:nvSpPr>
                <p:cNvPr id="79" name="円弧 78"/>
                <p:cNvSpPr/>
                <p:nvPr/>
              </p:nvSpPr>
              <p:spPr>
                <a:xfrm>
                  <a:off x="4419600" y="3581400"/>
                  <a:ext cx="1524000" cy="1524000"/>
                </a:xfrm>
                <a:prstGeom prst="arc">
                  <a:avLst>
                    <a:gd name="adj1" fmla="val 1978234"/>
                    <a:gd name="adj2" fmla="val 801934"/>
                  </a:avLst>
                </a:prstGeom>
                <a:ln w="28575" cmpd="sng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cs typeface="ＭＳ Ｐゴシック" pitchFamily="-109" charset="-128"/>
                  </a:endParaRPr>
                </a:p>
              </p:txBody>
            </p:sp>
            <p:sp>
              <p:nvSpPr>
                <p:cNvPr id="80" name="円/楕円 79"/>
                <p:cNvSpPr>
                  <a:spLocks noChangeAspect="1"/>
                </p:cNvSpPr>
                <p:nvPr/>
              </p:nvSpPr>
              <p:spPr bwMode="auto">
                <a:xfrm>
                  <a:off x="5790153" y="4688516"/>
                  <a:ext cx="136063" cy="1258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9525">
                  <a:solidFill>
                    <a:srgbClr val="4A7EBB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Calibri" pitchFamily="-109" charset="0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</p:grpSp>
        </p:grpSp>
        <p:grpSp>
          <p:nvGrpSpPr>
            <p:cNvPr id="32" name="図形グループ 61"/>
            <p:cNvGrpSpPr>
              <a:grpSpLocks noChangeAspect="1"/>
            </p:cNvGrpSpPr>
            <p:nvPr/>
          </p:nvGrpSpPr>
          <p:grpSpPr bwMode="auto">
            <a:xfrm>
              <a:off x="3908038" y="6019798"/>
              <a:ext cx="155995" cy="155993"/>
              <a:chOff x="4419600" y="3581400"/>
              <a:chExt cx="1524000" cy="1524000"/>
            </a:xfrm>
          </p:grpSpPr>
          <p:sp>
            <p:nvSpPr>
              <p:cNvPr id="73" name="円/楕円 72"/>
              <p:cNvSpPr>
                <a:spLocks noChangeArrowheads="1"/>
              </p:cNvSpPr>
              <p:nvPr/>
            </p:nvSpPr>
            <p:spPr bwMode="auto">
              <a:xfrm>
                <a:off x="4945780" y="4111997"/>
                <a:ext cx="476226" cy="452916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grpSp>
            <p:nvGrpSpPr>
              <p:cNvPr id="33" name="図形グループ 19"/>
              <p:cNvGrpSpPr>
                <a:grpSpLocks/>
              </p:cNvGrpSpPr>
              <p:nvPr/>
            </p:nvGrpSpPr>
            <p:grpSpPr bwMode="auto">
              <a:xfrm>
                <a:off x="4419600" y="3581400"/>
                <a:ext cx="1524000" cy="1524000"/>
                <a:chOff x="4419600" y="3581400"/>
                <a:chExt cx="1524000" cy="1524000"/>
              </a:xfrm>
            </p:grpSpPr>
            <p:sp>
              <p:nvSpPr>
                <p:cNvPr id="75" name="円弧 74"/>
                <p:cNvSpPr/>
                <p:nvPr/>
              </p:nvSpPr>
              <p:spPr>
                <a:xfrm>
                  <a:off x="4419600" y="3581400"/>
                  <a:ext cx="1524000" cy="1524000"/>
                </a:xfrm>
                <a:prstGeom prst="arc">
                  <a:avLst>
                    <a:gd name="adj1" fmla="val 1978234"/>
                    <a:gd name="adj2" fmla="val 801934"/>
                  </a:avLst>
                </a:prstGeom>
                <a:ln w="28575" cmpd="sng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cs typeface="ＭＳ Ｐゴシック" pitchFamily="-109" charset="-128"/>
                  </a:endParaRPr>
                </a:p>
              </p:txBody>
            </p:sp>
            <p:sp>
              <p:nvSpPr>
                <p:cNvPr id="76" name="円/楕円 75"/>
                <p:cNvSpPr>
                  <a:spLocks noChangeAspect="1"/>
                </p:cNvSpPr>
                <p:nvPr/>
              </p:nvSpPr>
              <p:spPr bwMode="auto">
                <a:xfrm>
                  <a:off x="5784839" y="4665561"/>
                  <a:ext cx="136063" cy="1258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9525">
                  <a:solidFill>
                    <a:srgbClr val="4A7EBB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Calibri" pitchFamily="-109" charset="0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</p:grpSp>
        </p:grpSp>
        <p:grpSp>
          <p:nvGrpSpPr>
            <p:cNvPr id="34" name="図形グループ 66"/>
            <p:cNvGrpSpPr>
              <a:grpSpLocks noChangeAspect="1"/>
            </p:cNvGrpSpPr>
            <p:nvPr/>
          </p:nvGrpSpPr>
          <p:grpSpPr bwMode="auto">
            <a:xfrm>
              <a:off x="3871311" y="6253316"/>
              <a:ext cx="155995" cy="155993"/>
              <a:chOff x="4419600" y="3581400"/>
              <a:chExt cx="1524000" cy="1524000"/>
            </a:xfrm>
          </p:grpSpPr>
          <p:sp>
            <p:nvSpPr>
              <p:cNvPr id="69" name="円/楕円 68"/>
              <p:cNvSpPr>
                <a:spLocks noChangeArrowheads="1"/>
              </p:cNvSpPr>
              <p:nvPr/>
            </p:nvSpPr>
            <p:spPr bwMode="auto">
              <a:xfrm>
                <a:off x="4941751" y="4120334"/>
                <a:ext cx="476226" cy="452916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grpSp>
            <p:nvGrpSpPr>
              <p:cNvPr id="35" name="図形グループ 19"/>
              <p:cNvGrpSpPr>
                <a:grpSpLocks/>
              </p:cNvGrpSpPr>
              <p:nvPr/>
            </p:nvGrpSpPr>
            <p:grpSpPr bwMode="auto">
              <a:xfrm>
                <a:off x="4419600" y="3581400"/>
                <a:ext cx="1524000" cy="1524000"/>
                <a:chOff x="4419600" y="3581400"/>
                <a:chExt cx="1524000" cy="1524000"/>
              </a:xfrm>
            </p:grpSpPr>
            <p:sp>
              <p:nvSpPr>
                <p:cNvPr id="71" name="円弧 70"/>
                <p:cNvSpPr/>
                <p:nvPr/>
              </p:nvSpPr>
              <p:spPr>
                <a:xfrm>
                  <a:off x="4419600" y="3581400"/>
                  <a:ext cx="1524000" cy="1524000"/>
                </a:xfrm>
                <a:prstGeom prst="arc">
                  <a:avLst>
                    <a:gd name="adj1" fmla="val 1978234"/>
                    <a:gd name="adj2" fmla="val 801934"/>
                  </a:avLst>
                </a:prstGeom>
                <a:ln w="28575" cmpd="sng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cs typeface="ＭＳ Ｐゴシック" pitchFamily="-109" charset="-128"/>
                  </a:endParaRPr>
                </a:p>
              </p:txBody>
            </p:sp>
            <p:sp>
              <p:nvSpPr>
                <p:cNvPr id="72" name="円/楕円 71"/>
                <p:cNvSpPr>
                  <a:spLocks noChangeAspect="1"/>
                </p:cNvSpPr>
                <p:nvPr/>
              </p:nvSpPr>
              <p:spPr bwMode="auto">
                <a:xfrm>
                  <a:off x="5780811" y="4673898"/>
                  <a:ext cx="136063" cy="1258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9525">
                  <a:solidFill>
                    <a:srgbClr val="4A7EBB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Calibri" pitchFamily="-109" charset="0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</p:grpSp>
        </p:grpSp>
        <p:grpSp>
          <p:nvGrpSpPr>
            <p:cNvPr id="36" name="図形グループ 71"/>
            <p:cNvGrpSpPr>
              <a:grpSpLocks noChangeAspect="1"/>
            </p:cNvGrpSpPr>
            <p:nvPr/>
          </p:nvGrpSpPr>
          <p:grpSpPr bwMode="auto">
            <a:xfrm>
              <a:off x="3676319" y="6394795"/>
              <a:ext cx="155995" cy="155993"/>
              <a:chOff x="4419600" y="3581400"/>
              <a:chExt cx="1524000" cy="1524000"/>
            </a:xfrm>
          </p:grpSpPr>
          <p:sp>
            <p:nvSpPr>
              <p:cNvPr id="65" name="円/楕円 64"/>
              <p:cNvSpPr>
                <a:spLocks noChangeArrowheads="1"/>
              </p:cNvSpPr>
              <p:nvPr/>
            </p:nvSpPr>
            <p:spPr bwMode="auto">
              <a:xfrm>
                <a:off x="4941866" y="4122030"/>
                <a:ext cx="476226" cy="452916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grpSp>
            <p:nvGrpSpPr>
              <p:cNvPr id="37" name="図形グループ 19"/>
              <p:cNvGrpSpPr>
                <a:grpSpLocks/>
              </p:cNvGrpSpPr>
              <p:nvPr/>
            </p:nvGrpSpPr>
            <p:grpSpPr bwMode="auto">
              <a:xfrm>
                <a:off x="4419600" y="3581400"/>
                <a:ext cx="1524000" cy="1524000"/>
                <a:chOff x="4419600" y="3581400"/>
                <a:chExt cx="1524000" cy="1524000"/>
              </a:xfrm>
            </p:grpSpPr>
            <p:sp>
              <p:nvSpPr>
                <p:cNvPr id="67" name="円弧 66"/>
                <p:cNvSpPr/>
                <p:nvPr/>
              </p:nvSpPr>
              <p:spPr>
                <a:xfrm>
                  <a:off x="4419600" y="3581400"/>
                  <a:ext cx="1524000" cy="1524000"/>
                </a:xfrm>
                <a:prstGeom prst="arc">
                  <a:avLst>
                    <a:gd name="adj1" fmla="val 1978234"/>
                    <a:gd name="adj2" fmla="val 801934"/>
                  </a:avLst>
                </a:prstGeom>
                <a:ln w="28575" cmpd="sng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cs typeface="ＭＳ Ｐゴシック" pitchFamily="-109" charset="-128"/>
                  </a:endParaRPr>
                </a:p>
              </p:txBody>
            </p:sp>
            <p:sp>
              <p:nvSpPr>
                <p:cNvPr id="68" name="円/楕円 67"/>
                <p:cNvSpPr>
                  <a:spLocks noChangeAspect="1"/>
                </p:cNvSpPr>
                <p:nvPr/>
              </p:nvSpPr>
              <p:spPr bwMode="auto">
                <a:xfrm>
                  <a:off x="5780925" y="4675594"/>
                  <a:ext cx="136063" cy="1258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9525">
                  <a:solidFill>
                    <a:srgbClr val="4A7EBB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Calibri" pitchFamily="-109" charset="0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</p:grpSp>
        </p:grpSp>
        <p:grpSp>
          <p:nvGrpSpPr>
            <p:cNvPr id="38" name="図形グループ 76"/>
            <p:cNvGrpSpPr>
              <a:grpSpLocks noChangeAspect="1"/>
            </p:cNvGrpSpPr>
            <p:nvPr/>
          </p:nvGrpSpPr>
          <p:grpSpPr bwMode="auto">
            <a:xfrm>
              <a:off x="3501603" y="6477000"/>
              <a:ext cx="155993" cy="155994"/>
              <a:chOff x="4419600" y="3581400"/>
              <a:chExt cx="1524000" cy="1524000"/>
            </a:xfrm>
          </p:grpSpPr>
          <p:sp>
            <p:nvSpPr>
              <p:cNvPr id="61" name="円/楕円 60"/>
              <p:cNvSpPr>
                <a:spLocks noChangeArrowheads="1"/>
              </p:cNvSpPr>
              <p:nvPr/>
            </p:nvSpPr>
            <p:spPr bwMode="auto">
              <a:xfrm>
                <a:off x="4947999" y="4098931"/>
                <a:ext cx="476216" cy="478065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grpSp>
            <p:nvGrpSpPr>
              <p:cNvPr id="39" name="図形グループ 19"/>
              <p:cNvGrpSpPr>
                <a:grpSpLocks/>
              </p:cNvGrpSpPr>
              <p:nvPr/>
            </p:nvGrpSpPr>
            <p:grpSpPr bwMode="auto">
              <a:xfrm>
                <a:off x="4419600" y="3581400"/>
                <a:ext cx="1524000" cy="1524000"/>
                <a:chOff x="4419600" y="3581400"/>
                <a:chExt cx="1524000" cy="1524000"/>
              </a:xfrm>
            </p:grpSpPr>
            <p:sp>
              <p:nvSpPr>
                <p:cNvPr id="63" name="円弧 62"/>
                <p:cNvSpPr/>
                <p:nvPr/>
              </p:nvSpPr>
              <p:spPr>
                <a:xfrm>
                  <a:off x="4419600" y="3581400"/>
                  <a:ext cx="1524000" cy="1524000"/>
                </a:xfrm>
                <a:prstGeom prst="arc">
                  <a:avLst>
                    <a:gd name="adj1" fmla="val 1978234"/>
                    <a:gd name="adj2" fmla="val 801934"/>
                  </a:avLst>
                </a:prstGeom>
                <a:ln w="28575" cmpd="sng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cs typeface="ＭＳ Ｐゴシック" pitchFamily="-109" charset="-128"/>
                  </a:endParaRPr>
                </a:p>
              </p:txBody>
            </p:sp>
            <p:sp>
              <p:nvSpPr>
                <p:cNvPr id="64" name="円/楕円 63"/>
                <p:cNvSpPr>
                  <a:spLocks noChangeAspect="1"/>
                </p:cNvSpPr>
                <p:nvPr/>
              </p:nvSpPr>
              <p:spPr bwMode="auto">
                <a:xfrm>
                  <a:off x="5787052" y="4677643"/>
                  <a:ext cx="136064" cy="1258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9525">
                  <a:solidFill>
                    <a:srgbClr val="4A7EBB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Calibri" pitchFamily="-109" charset="0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</p:grpSp>
        </p:grpSp>
        <p:grpSp>
          <p:nvGrpSpPr>
            <p:cNvPr id="40" name="図形グループ 81"/>
            <p:cNvGrpSpPr>
              <a:grpSpLocks noChangeAspect="1"/>
            </p:cNvGrpSpPr>
            <p:nvPr/>
          </p:nvGrpSpPr>
          <p:grpSpPr bwMode="auto">
            <a:xfrm>
              <a:off x="3796434" y="6117600"/>
              <a:ext cx="155995" cy="155993"/>
              <a:chOff x="4419600" y="3581400"/>
              <a:chExt cx="1524000" cy="1524000"/>
            </a:xfrm>
          </p:grpSpPr>
          <p:sp>
            <p:nvSpPr>
              <p:cNvPr id="57" name="円/楕円 56"/>
              <p:cNvSpPr>
                <a:spLocks noChangeArrowheads="1"/>
              </p:cNvSpPr>
              <p:nvPr/>
            </p:nvSpPr>
            <p:spPr bwMode="auto">
              <a:xfrm>
                <a:off x="4947594" y="4112647"/>
                <a:ext cx="476226" cy="452916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grpSp>
            <p:nvGrpSpPr>
              <p:cNvPr id="41" name="図形グループ 19"/>
              <p:cNvGrpSpPr>
                <a:grpSpLocks/>
              </p:cNvGrpSpPr>
              <p:nvPr/>
            </p:nvGrpSpPr>
            <p:grpSpPr bwMode="auto">
              <a:xfrm>
                <a:off x="4419600" y="3581400"/>
                <a:ext cx="1524000" cy="1524000"/>
                <a:chOff x="4419600" y="3581400"/>
                <a:chExt cx="1524000" cy="1524000"/>
              </a:xfrm>
            </p:grpSpPr>
            <p:sp>
              <p:nvSpPr>
                <p:cNvPr id="59" name="円弧 58"/>
                <p:cNvSpPr/>
                <p:nvPr/>
              </p:nvSpPr>
              <p:spPr>
                <a:xfrm>
                  <a:off x="4419600" y="3581400"/>
                  <a:ext cx="1524000" cy="1524000"/>
                </a:xfrm>
                <a:prstGeom prst="arc">
                  <a:avLst>
                    <a:gd name="adj1" fmla="val 1978234"/>
                    <a:gd name="adj2" fmla="val 801934"/>
                  </a:avLst>
                </a:prstGeom>
                <a:ln w="28575" cmpd="sng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cs typeface="ＭＳ Ｐゴシック" pitchFamily="-109" charset="-128"/>
                  </a:endParaRPr>
                </a:p>
              </p:txBody>
            </p:sp>
            <p:sp>
              <p:nvSpPr>
                <p:cNvPr id="60" name="円/楕円 59"/>
                <p:cNvSpPr>
                  <a:spLocks noChangeAspect="1"/>
                </p:cNvSpPr>
                <p:nvPr/>
              </p:nvSpPr>
              <p:spPr bwMode="auto">
                <a:xfrm>
                  <a:off x="5786653" y="4666210"/>
                  <a:ext cx="136063" cy="1258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9525">
                  <a:solidFill>
                    <a:srgbClr val="4A7EBB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Calibri" pitchFamily="-109" charset="0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</p:grpSp>
        </p:grpSp>
        <p:grpSp>
          <p:nvGrpSpPr>
            <p:cNvPr id="42" name="図形グループ 86"/>
            <p:cNvGrpSpPr>
              <a:grpSpLocks noChangeAspect="1"/>
            </p:cNvGrpSpPr>
            <p:nvPr/>
          </p:nvGrpSpPr>
          <p:grpSpPr bwMode="auto">
            <a:xfrm>
              <a:off x="3561825" y="6265798"/>
              <a:ext cx="155993" cy="155994"/>
              <a:chOff x="4419600" y="3581400"/>
              <a:chExt cx="1524000" cy="1524000"/>
            </a:xfrm>
          </p:grpSpPr>
          <p:sp>
            <p:nvSpPr>
              <p:cNvPr id="53" name="円/楕円 52"/>
              <p:cNvSpPr>
                <a:spLocks noChangeArrowheads="1"/>
              </p:cNvSpPr>
              <p:nvPr/>
            </p:nvSpPr>
            <p:spPr bwMode="auto">
              <a:xfrm>
                <a:off x="4949256" y="4099026"/>
                <a:ext cx="476216" cy="478065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grpSp>
            <p:nvGrpSpPr>
              <p:cNvPr id="43" name="図形グループ 19"/>
              <p:cNvGrpSpPr>
                <a:grpSpLocks/>
              </p:cNvGrpSpPr>
              <p:nvPr/>
            </p:nvGrpSpPr>
            <p:grpSpPr bwMode="auto">
              <a:xfrm>
                <a:off x="4419600" y="3581400"/>
                <a:ext cx="1524000" cy="1524000"/>
                <a:chOff x="4419600" y="3581400"/>
                <a:chExt cx="1524000" cy="1524000"/>
              </a:xfrm>
            </p:grpSpPr>
            <p:sp>
              <p:nvSpPr>
                <p:cNvPr id="55" name="円弧 54"/>
                <p:cNvSpPr/>
                <p:nvPr/>
              </p:nvSpPr>
              <p:spPr>
                <a:xfrm>
                  <a:off x="4419600" y="3581400"/>
                  <a:ext cx="1524000" cy="1524000"/>
                </a:xfrm>
                <a:prstGeom prst="arc">
                  <a:avLst>
                    <a:gd name="adj1" fmla="val 1978234"/>
                    <a:gd name="adj2" fmla="val 801934"/>
                  </a:avLst>
                </a:prstGeom>
                <a:ln w="28575" cmpd="sng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cs typeface="ＭＳ Ｐゴシック" pitchFamily="-109" charset="-128"/>
                  </a:endParaRPr>
                </a:p>
              </p:txBody>
            </p:sp>
            <p:sp>
              <p:nvSpPr>
                <p:cNvPr id="56" name="円/楕円 55"/>
                <p:cNvSpPr>
                  <a:spLocks noChangeAspect="1"/>
                </p:cNvSpPr>
                <p:nvPr/>
              </p:nvSpPr>
              <p:spPr bwMode="auto">
                <a:xfrm>
                  <a:off x="5788309" y="4677738"/>
                  <a:ext cx="136064" cy="1258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9525">
                  <a:solidFill>
                    <a:srgbClr val="4A7EBB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Calibri" pitchFamily="-109" charset="0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</p:grpSp>
        </p:grpSp>
        <p:grpSp>
          <p:nvGrpSpPr>
            <p:cNvPr id="44" name="図形グループ 91"/>
            <p:cNvGrpSpPr>
              <a:grpSpLocks noChangeAspect="1"/>
            </p:cNvGrpSpPr>
            <p:nvPr/>
          </p:nvGrpSpPr>
          <p:grpSpPr bwMode="auto">
            <a:xfrm>
              <a:off x="3499433" y="5823719"/>
              <a:ext cx="155995" cy="155993"/>
              <a:chOff x="4419600" y="3581400"/>
              <a:chExt cx="1524000" cy="1524000"/>
            </a:xfrm>
          </p:grpSpPr>
          <p:sp>
            <p:nvSpPr>
              <p:cNvPr id="49" name="円/楕円 48"/>
              <p:cNvSpPr>
                <a:spLocks noChangeArrowheads="1"/>
              </p:cNvSpPr>
              <p:nvPr/>
            </p:nvSpPr>
            <p:spPr bwMode="auto">
              <a:xfrm>
                <a:off x="4946508" y="4115310"/>
                <a:ext cx="476226" cy="452916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grpSp>
            <p:nvGrpSpPr>
              <p:cNvPr id="46" name="図形グループ 19"/>
              <p:cNvGrpSpPr>
                <a:grpSpLocks/>
              </p:cNvGrpSpPr>
              <p:nvPr/>
            </p:nvGrpSpPr>
            <p:grpSpPr bwMode="auto">
              <a:xfrm>
                <a:off x="4419600" y="3581400"/>
                <a:ext cx="1524000" cy="1524000"/>
                <a:chOff x="4419600" y="3581400"/>
                <a:chExt cx="1524000" cy="1524000"/>
              </a:xfrm>
            </p:grpSpPr>
            <p:sp>
              <p:nvSpPr>
                <p:cNvPr id="51" name="円弧 50"/>
                <p:cNvSpPr/>
                <p:nvPr/>
              </p:nvSpPr>
              <p:spPr>
                <a:xfrm>
                  <a:off x="4419600" y="3581400"/>
                  <a:ext cx="1524000" cy="1524000"/>
                </a:xfrm>
                <a:prstGeom prst="arc">
                  <a:avLst>
                    <a:gd name="adj1" fmla="val 1978234"/>
                    <a:gd name="adj2" fmla="val 801934"/>
                  </a:avLst>
                </a:prstGeom>
                <a:ln w="28575" cmpd="sng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cs typeface="ＭＳ Ｐゴシック" pitchFamily="-109" charset="-128"/>
                  </a:endParaRPr>
                </a:p>
              </p:txBody>
            </p:sp>
            <p:sp>
              <p:nvSpPr>
                <p:cNvPr id="52" name="円/楕円 51"/>
                <p:cNvSpPr>
                  <a:spLocks noChangeAspect="1"/>
                </p:cNvSpPr>
                <p:nvPr/>
              </p:nvSpPr>
              <p:spPr bwMode="auto">
                <a:xfrm>
                  <a:off x="5785568" y="4668873"/>
                  <a:ext cx="136063" cy="1258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9525">
                  <a:solidFill>
                    <a:srgbClr val="4A7EBB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Calibri" pitchFamily="-109" charset="0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</p:grpSp>
        </p:grpSp>
        <p:grpSp>
          <p:nvGrpSpPr>
            <p:cNvPr id="50" name="図形グループ 96"/>
            <p:cNvGrpSpPr>
              <a:grpSpLocks noChangeAspect="1"/>
            </p:cNvGrpSpPr>
            <p:nvPr/>
          </p:nvGrpSpPr>
          <p:grpSpPr bwMode="auto">
            <a:xfrm>
              <a:off x="3804228" y="6441595"/>
              <a:ext cx="155993" cy="155993"/>
              <a:chOff x="4419600" y="3581400"/>
              <a:chExt cx="1524000" cy="1524000"/>
            </a:xfrm>
          </p:grpSpPr>
          <p:sp>
            <p:nvSpPr>
              <p:cNvPr id="45" name="円/楕円 44"/>
              <p:cNvSpPr>
                <a:spLocks noChangeArrowheads="1"/>
              </p:cNvSpPr>
              <p:nvPr/>
            </p:nvSpPr>
            <p:spPr bwMode="auto">
              <a:xfrm>
                <a:off x="4939499" y="4117719"/>
                <a:ext cx="476216" cy="452916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grpSp>
            <p:nvGrpSpPr>
              <p:cNvPr id="54" name="図形グループ 19"/>
              <p:cNvGrpSpPr>
                <a:grpSpLocks/>
              </p:cNvGrpSpPr>
              <p:nvPr/>
            </p:nvGrpSpPr>
            <p:grpSpPr bwMode="auto">
              <a:xfrm>
                <a:off x="4419600" y="3581400"/>
                <a:ext cx="1524000" cy="1524000"/>
                <a:chOff x="4419600" y="3581400"/>
                <a:chExt cx="1524000" cy="1524000"/>
              </a:xfrm>
            </p:grpSpPr>
            <p:sp>
              <p:nvSpPr>
                <p:cNvPr id="47" name="円弧 46"/>
                <p:cNvSpPr/>
                <p:nvPr/>
              </p:nvSpPr>
              <p:spPr>
                <a:xfrm>
                  <a:off x="4419600" y="3581400"/>
                  <a:ext cx="1524000" cy="1524000"/>
                </a:xfrm>
                <a:prstGeom prst="arc">
                  <a:avLst>
                    <a:gd name="adj1" fmla="val 1978234"/>
                    <a:gd name="adj2" fmla="val 801934"/>
                  </a:avLst>
                </a:prstGeom>
                <a:ln w="28575" cmpd="sng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cs typeface="ＭＳ Ｐゴシック" pitchFamily="-109" charset="-128"/>
                  </a:endParaRPr>
                </a:p>
              </p:txBody>
            </p:sp>
            <p:sp>
              <p:nvSpPr>
                <p:cNvPr id="48" name="円/楕円 47"/>
                <p:cNvSpPr>
                  <a:spLocks noChangeAspect="1"/>
                </p:cNvSpPr>
                <p:nvPr/>
              </p:nvSpPr>
              <p:spPr bwMode="auto">
                <a:xfrm>
                  <a:off x="5778552" y="4671282"/>
                  <a:ext cx="136064" cy="1258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9525">
                  <a:solidFill>
                    <a:srgbClr val="4A7EBB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Calibri" pitchFamily="-109" charset="0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</p:grpSp>
        </p:grpSp>
      </p:grpSp>
      <p:sp>
        <p:nvSpPr>
          <p:cNvPr id="109" name="下矢印 108"/>
          <p:cNvSpPr>
            <a:spLocks noChangeArrowheads="1"/>
          </p:cNvSpPr>
          <p:nvPr/>
        </p:nvSpPr>
        <p:spPr bwMode="auto">
          <a:xfrm>
            <a:off x="3070225" y="5072063"/>
            <a:ext cx="434975" cy="795337"/>
          </a:xfrm>
          <a:prstGeom prst="downArrow">
            <a:avLst>
              <a:gd name="adj1" fmla="val 50000"/>
              <a:gd name="adj2" fmla="val 50003"/>
            </a:avLst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10" name="テキスト ボックス 109"/>
          <p:cNvSpPr txBox="1">
            <a:spLocks noChangeArrowheads="1"/>
          </p:cNvSpPr>
          <p:nvPr/>
        </p:nvSpPr>
        <p:spPr bwMode="auto">
          <a:xfrm>
            <a:off x="2928938" y="5214938"/>
            <a:ext cx="677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Calibri" pitchFamily="34" charset="0"/>
              </a:rPr>
              <a:t>Laser 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111" name="右矢印 110"/>
          <p:cNvSpPr>
            <a:spLocks noChangeArrowheads="1"/>
          </p:cNvSpPr>
          <p:nvPr/>
        </p:nvSpPr>
        <p:spPr bwMode="auto">
          <a:xfrm>
            <a:off x="3581400" y="6096000"/>
            <a:ext cx="4125913" cy="219075"/>
          </a:xfrm>
          <a:prstGeom prst="rightArrow">
            <a:avLst>
              <a:gd name="adj1" fmla="val 50000"/>
              <a:gd name="adj2" fmla="val 49961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12" name="台形 105"/>
          <p:cNvSpPr>
            <a:spLocks noChangeArrowheads="1"/>
          </p:cNvSpPr>
          <p:nvPr/>
        </p:nvSpPr>
        <p:spPr bwMode="auto">
          <a:xfrm rot="-5400000">
            <a:off x="3660775" y="5924550"/>
            <a:ext cx="549275" cy="555625"/>
          </a:xfrm>
          <a:custGeom>
            <a:avLst/>
            <a:gdLst>
              <a:gd name="T0" fmla="*/ 274638 w 549275"/>
              <a:gd name="T1" fmla="*/ 0 h 555625"/>
              <a:gd name="T2" fmla="*/ 68659 w 549275"/>
              <a:gd name="T3" fmla="*/ 277813 h 555625"/>
              <a:gd name="T4" fmla="*/ 274638 w 549275"/>
              <a:gd name="T5" fmla="*/ 555625 h 555625"/>
              <a:gd name="T6" fmla="*/ 480616 w 549275"/>
              <a:gd name="T7" fmla="*/ 277813 h 555625"/>
              <a:gd name="T8" fmla="*/ 0 60000 65536"/>
              <a:gd name="T9" fmla="*/ 0 60000 65536"/>
              <a:gd name="T10" fmla="*/ 0 60000 65536"/>
              <a:gd name="T11" fmla="*/ 0 60000 65536"/>
              <a:gd name="T12" fmla="*/ 91546 w 549275"/>
              <a:gd name="T13" fmla="*/ 92604 h 555625"/>
              <a:gd name="T14" fmla="*/ 457729 w 549275"/>
              <a:gd name="T15" fmla="*/ 555625 h 555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9275" h="555625">
                <a:moveTo>
                  <a:pt x="0" y="555625"/>
                </a:moveTo>
                <a:lnTo>
                  <a:pt x="137319" y="0"/>
                </a:lnTo>
                <a:lnTo>
                  <a:pt x="411956" y="0"/>
                </a:lnTo>
                <a:lnTo>
                  <a:pt x="549275" y="555625"/>
                </a:lnTo>
                <a:close/>
              </a:path>
            </a:pathLst>
          </a:custGeom>
          <a:gradFill rotWithShape="1">
            <a:gsLst>
              <a:gs pos="0">
                <a:srgbClr val="F79646">
                  <a:alpha val="43999"/>
                </a:srgbClr>
              </a:gs>
              <a:gs pos="50000">
                <a:srgbClr val="FFFFFF">
                  <a:alpha val="71999"/>
                </a:srgbClr>
              </a:gs>
              <a:gs pos="100000">
                <a:srgbClr val="F79646"/>
              </a:gs>
            </a:gsLst>
            <a:lin ang="0"/>
          </a:gradFill>
          <a:ln w="9525">
            <a:solidFill>
              <a:srgbClr val="4A7EBB">
                <a:alpha val="18823"/>
              </a:srgb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13" name="正方形/長方形 112"/>
          <p:cNvSpPr>
            <a:spLocks noChangeArrowheads="1"/>
          </p:cNvSpPr>
          <p:nvPr/>
        </p:nvSpPr>
        <p:spPr bwMode="auto">
          <a:xfrm>
            <a:off x="4286250" y="5948363"/>
            <a:ext cx="285750" cy="509587"/>
          </a:xfrm>
          <a:prstGeom prst="rect">
            <a:avLst/>
          </a:prstGeom>
          <a:gradFill rotWithShape="1">
            <a:gsLst>
              <a:gs pos="0">
                <a:srgbClr val="F79646">
                  <a:alpha val="75000"/>
                </a:srgbClr>
              </a:gs>
              <a:gs pos="50000">
                <a:schemeClr val="bg1">
                  <a:alpha val="75000"/>
                </a:schemeClr>
              </a:gs>
              <a:gs pos="100000">
                <a:srgbClr val="F79646">
                  <a:alpha val="75000"/>
                </a:srgbClr>
              </a:gs>
            </a:gsLst>
            <a:lin ang="5400000"/>
          </a:gradFill>
          <a:ln w="9525">
            <a:solidFill>
              <a:srgbClr val="4A7EBB">
                <a:alpha val="18823"/>
              </a:srgb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14" name="正方形/長方形 113"/>
          <p:cNvSpPr>
            <a:spLocks noChangeArrowheads="1"/>
          </p:cNvSpPr>
          <p:nvPr/>
        </p:nvSpPr>
        <p:spPr bwMode="auto">
          <a:xfrm>
            <a:off x="4648200" y="5948363"/>
            <a:ext cx="609600" cy="509587"/>
          </a:xfrm>
          <a:prstGeom prst="rect">
            <a:avLst/>
          </a:prstGeom>
          <a:gradFill rotWithShape="1">
            <a:gsLst>
              <a:gs pos="0">
                <a:srgbClr val="F79646">
                  <a:alpha val="75000"/>
                </a:srgbClr>
              </a:gs>
              <a:gs pos="50000">
                <a:schemeClr val="bg1">
                  <a:alpha val="75000"/>
                </a:schemeClr>
              </a:gs>
              <a:gs pos="100000">
                <a:srgbClr val="F79646">
                  <a:alpha val="75000"/>
                </a:srgbClr>
              </a:gs>
            </a:gsLst>
            <a:lin ang="5400000"/>
          </a:gradFill>
          <a:ln w="9525">
            <a:solidFill>
              <a:srgbClr val="4A7EBB">
                <a:alpha val="18823"/>
              </a:srgb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15" name="正方形/長方形 114"/>
          <p:cNvSpPr>
            <a:spLocks noChangeArrowheads="1"/>
          </p:cNvSpPr>
          <p:nvPr/>
        </p:nvSpPr>
        <p:spPr bwMode="auto">
          <a:xfrm>
            <a:off x="5334000" y="5948363"/>
            <a:ext cx="1676400" cy="509587"/>
          </a:xfrm>
          <a:prstGeom prst="rect">
            <a:avLst/>
          </a:prstGeom>
          <a:gradFill rotWithShape="1">
            <a:gsLst>
              <a:gs pos="0">
                <a:srgbClr val="F79646">
                  <a:alpha val="75000"/>
                </a:srgbClr>
              </a:gs>
              <a:gs pos="50000">
                <a:schemeClr val="bg1">
                  <a:alpha val="75000"/>
                </a:schemeClr>
              </a:gs>
              <a:gs pos="100000">
                <a:srgbClr val="F79646">
                  <a:alpha val="75000"/>
                </a:srgbClr>
              </a:gs>
            </a:gsLst>
            <a:lin ang="5400000"/>
          </a:gradFill>
          <a:ln w="9525">
            <a:solidFill>
              <a:srgbClr val="4A7EBB">
                <a:alpha val="18823"/>
              </a:srgb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16" name="テキスト ボックス 115"/>
          <p:cNvSpPr txBox="1">
            <a:spLocks noChangeArrowheads="1"/>
          </p:cNvSpPr>
          <p:nvPr/>
        </p:nvSpPr>
        <p:spPr bwMode="auto">
          <a:xfrm>
            <a:off x="4286250" y="6488113"/>
            <a:ext cx="2493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Calibri" pitchFamily="34" charset="0"/>
              </a:rPr>
              <a:t>Muon Linac (300 MeV/c)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117" name="テキスト ボックス 15"/>
          <p:cNvSpPr txBox="1">
            <a:spLocks noChangeArrowheads="1"/>
          </p:cNvSpPr>
          <p:nvPr/>
        </p:nvSpPr>
        <p:spPr bwMode="auto">
          <a:xfrm>
            <a:off x="1712913" y="6273800"/>
            <a:ext cx="1573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Calibri" pitchFamily="34" charset="0"/>
              </a:rPr>
              <a:t> </a:t>
            </a:r>
            <a:r>
              <a:rPr lang="en-US" altLang="ja-JP" sz="1400">
                <a:latin typeface="Calibri" pitchFamily="34" charset="0"/>
              </a:rPr>
              <a:t>Surface Muon</a:t>
            </a:r>
          </a:p>
          <a:p>
            <a:r>
              <a:rPr lang="en-US" altLang="ja-JP" sz="1400">
                <a:latin typeface="Calibri" pitchFamily="34" charset="0"/>
              </a:rPr>
              <a:t>(~30 MeV, 4x10</a:t>
            </a:r>
            <a:r>
              <a:rPr lang="en-US" altLang="ja-JP" sz="1400" baseline="30000">
                <a:latin typeface="Calibri" pitchFamily="34" charset="0"/>
              </a:rPr>
              <a:t>8</a:t>
            </a:r>
            <a:r>
              <a:rPr lang="en-US" altLang="ja-JP" sz="1400">
                <a:latin typeface="Calibri" pitchFamily="34" charset="0"/>
              </a:rPr>
              <a:t>/s)</a:t>
            </a:r>
            <a:endParaRPr lang="ja-JP" altLang="en-US" sz="1400">
              <a:latin typeface="Calibri" pitchFamily="34" charset="0"/>
            </a:endParaRPr>
          </a:p>
        </p:txBody>
      </p:sp>
      <p:sp>
        <p:nvSpPr>
          <p:cNvPr id="118" name="テキスト ボックス 117"/>
          <p:cNvSpPr txBox="1">
            <a:spLocks noChangeArrowheads="1"/>
          </p:cNvSpPr>
          <p:nvPr/>
        </p:nvSpPr>
        <p:spPr bwMode="auto">
          <a:xfrm>
            <a:off x="7716838" y="5786438"/>
            <a:ext cx="14271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Calibri" pitchFamily="34" charset="0"/>
              </a:rPr>
              <a:t>Ultra Cold </a:t>
            </a:r>
          </a:p>
          <a:p>
            <a:r>
              <a:rPr lang="en-US" altLang="ja-JP">
                <a:latin typeface="Calibri" pitchFamily="34" charset="0"/>
              </a:rPr>
              <a:t>Muon Beam</a:t>
            </a:r>
          </a:p>
          <a:p>
            <a:r>
              <a:rPr lang="en-US" altLang="ja-JP">
                <a:latin typeface="Calibri" pitchFamily="34" charset="0"/>
              </a:rPr>
              <a:t>(</a:t>
            </a:r>
            <a:r>
              <a:rPr lang="en-US" altLang="ja-JP">
                <a:latin typeface="Symbol" pitchFamily="18" charset="2"/>
              </a:rPr>
              <a:t>m</a:t>
            </a:r>
            <a:r>
              <a:rPr lang="en-US" altLang="ja-JP">
                <a:latin typeface="Calibri" pitchFamily="34" charset="0"/>
              </a:rPr>
              <a:t>+  10</a:t>
            </a:r>
            <a:r>
              <a:rPr lang="en-US" altLang="ja-JP" baseline="30000">
                <a:latin typeface="Calibri" pitchFamily="34" charset="0"/>
              </a:rPr>
              <a:t>6</a:t>
            </a:r>
            <a:r>
              <a:rPr lang="en-US" altLang="ja-JP">
                <a:latin typeface="Calibri" pitchFamily="34" charset="0"/>
              </a:rPr>
              <a:t>/sec)</a:t>
            </a:r>
            <a:endParaRPr lang="ja-JP" altLang="en-US">
              <a:latin typeface="Calibri" pitchFamily="34" charset="0"/>
            </a:endParaRPr>
          </a:p>
        </p:txBody>
      </p:sp>
      <p:grpSp>
        <p:nvGrpSpPr>
          <p:cNvPr id="58" name="図形グループ 154"/>
          <p:cNvGrpSpPr>
            <a:grpSpLocks/>
          </p:cNvGrpSpPr>
          <p:nvPr/>
        </p:nvGrpSpPr>
        <p:grpSpPr bwMode="auto">
          <a:xfrm>
            <a:off x="3714750" y="4929188"/>
            <a:ext cx="901700" cy="741362"/>
            <a:chOff x="533400" y="2527236"/>
            <a:chExt cx="1772006" cy="1450407"/>
          </a:xfrm>
        </p:grpSpPr>
        <p:grpSp>
          <p:nvGrpSpPr>
            <p:cNvPr id="62" name="図形グループ 20"/>
            <p:cNvGrpSpPr>
              <a:grpSpLocks noChangeAspect="1"/>
            </p:cNvGrpSpPr>
            <p:nvPr/>
          </p:nvGrpSpPr>
          <p:grpSpPr bwMode="auto">
            <a:xfrm>
              <a:off x="609597" y="3048002"/>
              <a:ext cx="929639" cy="929641"/>
              <a:chOff x="4419600" y="3581400"/>
              <a:chExt cx="1524000" cy="1524000"/>
            </a:xfrm>
          </p:grpSpPr>
          <p:sp>
            <p:nvSpPr>
              <p:cNvPr id="122" name="円/楕円 16"/>
              <p:cNvSpPr>
                <a:spLocks noChangeArrowheads="1"/>
              </p:cNvSpPr>
              <p:nvPr/>
            </p:nvSpPr>
            <p:spPr bwMode="auto">
              <a:xfrm>
                <a:off x="4949320" y="4117655"/>
                <a:ext cx="460288" cy="453143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grpSp>
            <p:nvGrpSpPr>
              <p:cNvPr id="66" name="図形グループ 19"/>
              <p:cNvGrpSpPr>
                <a:grpSpLocks/>
              </p:cNvGrpSpPr>
              <p:nvPr/>
            </p:nvGrpSpPr>
            <p:grpSpPr bwMode="auto">
              <a:xfrm>
                <a:off x="4419600" y="3581400"/>
                <a:ext cx="1524000" cy="1524000"/>
                <a:chOff x="4419600" y="3581400"/>
                <a:chExt cx="1524000" cy="1524000"/>
              </a:xfrm>
            </p:grpSpPr>
            <p:sp>
              <p:nvSpPr>
                <p:cNvPr id="124" name="円弧 17"/>
                <p:cNvSpPr/>
                <p:nvPr/>
              </p:nvSpPr>
              <p:spPr>
                <a:xfrm>
                  <a:off x="4419600" y="3581400"/>
                  <a:ext cx="1524000" cy="1524000"/>
                </a:xfrm>
                <a:prstGeom prst="arc">
                  <a:avLst>
                    <a:gd name="adj1" fmla="val 1978234"/>
                    <a:gd name="adj2" fmla="val 801934"/>
                  </a:avLst>
                </a:prstGeom>
                <a:ln w="28575" cmpd="sng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cs typeface="ＭＳ Ｐゴシック" pitchFamily="-109" charset="-128"/>
                  </a:endParaRPr>
                </a:p>
              </p:txBody>
            </p:sp>
            <p:sp>
              <p:nvSpPr>
                <p:cNvPr id="125" name="円/楕円 18"/>
                <p:cNvSpPr>
                  <a:spLocks noChangeAspect="1"/>
                </p:cNvSpPr>
                <p:nvPr/>
              </p:nvSpPr>
              <p:spPr bwMode="auto">
                <a:xfrm>
                  <a:off x="5788067" y="4677716"/>
                  <a:ext cx="122743" cy="122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9525">
                  <a:solidFill>
                    <a:srgbClr val="4A7EBB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Calibri" pitchFamily="-109" charset="0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</p:grpSp>
        </p:grpSp>
        <p:sp>
          <p:nvSpPr>
            <p:cNvPr id="20520" name="テキスト ボックス 153"/>
            <p:cNvSpPr txBox="1">
              <a:spLocks noChangeArrowheads="1"/>
            </p:cNvSpPr>
            <p:nvPr/>
          </p:nvSpPr>
          <p:spPr bwMode="auto">
            <a:xfrm>
              <a:off x="533400" y="2527236"/>
              <a:ext cx="1772006" cy="602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Calibri" pitchFamily="34" charset="0"/>
                </a:rPr>
                <a:t>Muonium</a:t>
              </a:r>
              <a:endParaRPr lang="ja-JP" altLang="en-US" sz="1400">
                <a:latin typeface="Calibri" pitchFamily="34" charset="0"/>
              </a:endParaRPr>
            </a:p>
          </p:txBody>
        </p:sp>
      </p:grpSp>
      <p:grpSp>
        <p:nvGrpSpPr>
          <p:cNvPr id="70" name="図形グループ 156"/>
          <p:cNvGrpSpPr>
            <a:grpSpLocks/>
          </p:cNvGrpSpPr>
          <p:nvPr/>
        </p:nvGrpSpPr>
        <p:grpSpPr bwMode="auto">
          <a:xfrm rot="-839776">
            <a:off x="1814513" y="5900738"/>
            <a:ext cx="990600" cy="360362"/>
            <a:chOff x="1828800" y="6019800"/>
            <a:chExt cx="990600" cy="361037"/>
          </a:xfrm>
        </p:grpSpPr>
        <p:cxnSp>
          <p:nvCxnSpPr>
            <p:cNvPr id="128" name="直線矢印コネクタ 127"/>
            <p:cNvCxnSpPr>
              <a:cxnSpLocks noChangeShapeType="1"/>
            </p:cNvCxnSpPr>
            <p:nvPr/>
          </p:nvCxnSpPr>
          <p:spPr bwMode="auto">
            <a:xfrm flipV="1">
              <a:off x="1811605" y="6073438"/>
              <a:ext cx="990600" cy="7634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29" name="直線矢印コネクタ 128"/>
            <p:cNvCxnSpPr>
              <a:cxnSpLocks noChangeShapeType="1"/>
            </p:cNvCxnSpPr>
            <p:nvPr/>
          </p:nvCxnSpPr>
          <p:spPr bwMode="auto">
            <a:xfrm flipV="1">
              <a:off x="1861360" y="6016325"/>
              <a:ext cx="495300" cy="21630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0" name="直線矢印コネクタ 129"/>
            <p:cNvCxnSpPr>
              <a:cxnSpLocks noChangeShapeType="1"/>
            </p:cNvCxnSpPr>
            <p:nvPr/>
          </p:nvCxnSpPr>
          <p:spPr bwMode="auto">
            <a:xfrm>
              <a:off x="1866129" y="6170672"/>
              <a:ext cx="685800" cy="20835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1" name="直線矢印コネクタ 130"/>
            <p:cNvCxnSpPr>
              <a:cxnSpLocks noChangeShapeType="1"/>
            </p:cNvCxnSpPr>
            <p:nvPr/>
          </p:nvCxnSpPr>
          <p:spPr bwMode="auto">
            <a:xfrm flipV="1">
              <a:off x="1855059" y="6140497"/>
              <a:ext cx="533400" cy="8906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74" name="図形グループ 156"/>
          <p:cNvGrpSpPr>
            <a:grpSpLocks/>
          </p:cNvGrpSpPr>
          <p:nvPr/>
        </p:nvGrpSpPr>
        <p:grpSpPr bwMode="auto">
          <a:xfrm rot="1074899">
            <a:off x="1817688" y="6215063"/>
            <a:ext cx="990600" cy="360362"/>
            <a:chOff x="1828800" y="6019800"/>
            <a:chExt cx="990600" cy="361037"/>
          </a:xfrm>
        </p:grpSpPr>
        <p:cxnSp>
          <p:nvCxnSpPr>
            <p:cNvPr id="133" name="直線矢印コネクタ 132"/>
            <p:cNvCxnSpPr>
              <a:cxnSpLocks noChangeShapeType="1"/>
            </p:cNvCxnSpPr>
            <p:nvPr/>
          </p:nvCxnSpPr>
          <p:spPr bwMode="auto">
            <a:xfrm flipV="1">
              <a:off x="1825638" y="6095474"/>
              <a:ext cx="990600" cy="7634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4" name="直線矢印コネクタ 133"/>
            <p:cNvCxnSpPr>
              <a:cxnSpLocks noChangeShapeType="1"/>
            </p:cNvCxnSpPr>
            <p:nvPr/>
          </p:nvCxnSpPr>
          <p:spPr bwMode="auto">
            <a:xfrm flipV="1">
              <a:off x="1862986" y="6020060"/>
              <a:ext cx="495300" cy="21630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5" name="直線矢印コネクタ 134"/>
            <p:cNvCxnSpPr>
              <a:cxnSpLocks noChangeShapeType="1"/>
            </p:cNvCxnSpPr>
            <p:nvPr/>
          </p:nvCxnSpPr>
          <p:spPr bwMode="auto">
            <a:xfrm>
              <a:off x="1854042" y="6167415"/>
              <a:ext cx="685800" cy="208352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6" name="直線矢印コネクタ 135"/>
            <p:cNvCxnSpPr>
              <a:cxnSpLocks noChangeShapeType="1"/>
            </p:cNvCxnSpPr>
            <p:nvPr/>
          </p:nvCxnSpPr>
          <p:spPr bwMode="auto">
            <a:xfrm flipV="1">
              <a:off x="1866353" y="6158324"/>
              <a:ext cx="533400" cy="8906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137" name="左右矢印 136"/>
          <p:cNvSpPr/>
          <p:nvPr/>
        </p:nvSpPr>
        <p:spPr>
          <a:xfrm>
            <a:off x="6105508" y="2776534"/>
            <a:ext cx="2428892" cy="500066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perspectiveRelaxed">
              <a:rot lat="17973603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2"/>
                </a:solidFill>
              </a:rPr>
              <a:t>80 cm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20509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219200"/>
            <a:ext cx="7467600" cy="43672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400" dirty="0" smtClean="0"/>
              <a:t>New generation of </a:t>
            </a:r>
            <a:r>
              <a:rPr lang="en-US" altLang="ja-JP" sz="2400" dirty="0" err="1" smtClean="0"/>
              <a:t>muon</a:t>
            </a:r>
            <a:r>
              <a:rPr lang="en-US" altLang="ja-JP" sz="2400" dirty="0" smtClean="0"/>
              <a:t> g-2 experiment is being explored at J-PARC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000" dirty="0" smtClean="0"/>
              <a:t>To establish the deviation by improving the statistics and </a:t>
            </a:r>
            <a:r>
              <a:rPr lang="en-US" altLang="ja-JP" sz="2000" dirty="0" err="1" smtClean="0"/>
              <a:t>systematics</a:t>
            </a:r>
            <a:endParaRPr lang="en-US" altLang="ja-JP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ja-JP" sz="2000" dirty="0" smtClean="0"/>
              <a:t>To further explore new physics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dirty="0" smtClean="0"/>
              <a:t>With completely new technique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000" dirty="0" smtClean="0"/>
              <a:t>Off magic momentum with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2000" dirty="0" smtClean="0">
                <a:solidFill>
                  <a:srgbClr val="FF0000"/>
                </a:solidFill>
              </a:rPr>
              <a:t>  ultra-cold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muon</a:t>
            </a:r>
            <a:r>
              <a:rPr lang="en-US" altLang="ja-JP" sz="2000" dirty="0" smtClean="0">
                <a:solidFill>
                  <a:srgbClr val="FF0000"/>
                </a:solidFill>
              </a:rPr>
              <a:t> beam </a:t>
            </a:r>
            <a:r>
              <a:rPr lang="en-US" altLang="ja-JP" sz="2000" dirty="0" smtClean="0"/>
              <a:t>at 300 </a:t>
            </a:r>
            <a:r>
              <a:rPr lang="en-US" altLang="ja-JP" sz="2000" dirty="0" err="1" smtClean="0"/>
              <a:t>MeV</a:t>
            </a:r>
            <a:r>
              <a:rPr lang="en-US" altLang="ja-JP" sz="2000" dirty="0" smtClean="0"/>
              <a:t>/c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000" dirty="0" smtClean="0"/>
              <a:t>Stored in </a:t>
            </a:r>
            <a:r>
              <a:rPr lang="en-US" altLang="ja-JP" sz="2000" dirty="0" smtClean="0">
                <a:solidFill>
                  <a:schemeClr val="tx1"/>
                </a:solidFill>
              </a:rPr>
              <a:t>ultra-precision B field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2000" dirty="0" smtClean="0">
                <a:solidFill>
                  <a:srgbClr val="FF0000"/>
                </a:solidFill>
              </a:rPr>
              <a:t>without E-field </a:t>
            </a:r>
            <a:r>
              <a:rPr lang="en-US" altLang="ja-JP" sz="2000" dirty="0" smtClean="0"/>
              <a:t>so that the </a:t>
            </a:r>
            <a:r>
              <a:rPr lang="en-US" altLang="ja-JP" sz="2000" dirty="0" smtClean="0">
                <a:latin typeface="Symbol" pitchFamily="18" charset="2"/>
              </a:rPr>
              <a:t>b</a:t>
            </a:r>
            <a:r>
              <a:rPr lang="en-US" altLang="ja-JP" sz="2000" dirty="0" smtClean="0"/>
              <a:t> x E term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2000" dirty="0" smtClean="0"/>
              <a:t>drops</a:t>
            </a:r>
          </a:p>
        </p:txBody>
      </p:sp>
      <p:sp>
        <p:nvSpPr>
          <p:cNvPr id="20510" name="テキスト ボックス 131"/>
          <p:cNvSpPr txBox="1">
            <a:spLocks noChangeArrowheads="1"/>
          </p:cNvSpPr>
          <p:nvPr/>
        </p:nvSpPr>
        <p:spPr bwMode="auto">
          <a:xfrm>
            <a:off x="8024813" y="3286124"/>
            <a:ext cx="1173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H. </a:t>
            </a:r>
            <a:r>
              <a:rPr lang="en-US" altLang="ja-JP" dirty="0" err="1"/>
              <a:t>Iinuma</a:t>
            </a:r>
            <a:endParaRPr lang="ja-JP" altLang="en-US" dirty="0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1285181" y="5214950"/>
            <a:ext cx="916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Primary</a:t>
            </a:r>
          </a:p>
          <a:p>
            <a:r>
              <a:rPr lang="en-US" altLang="ja-JP" sz="1200" smtClean="0"/>
              <a:t>production</a:t>
            </a:r>
            <a:endParaRPr lang="en-US" altLang="ja-JP" sz="1200" dirty="0" smtClean="0"/>
          </a:p>
          <a:p>
            <a:r>
              <a:rPr kumimoji="1" lang="en-US" altLang="ja-JP" sz="1200" dirty="0" smtClean="0"/>
              <a:t>target</a:t>
            </a:r>
            <a:endParaRPr kumimoji="1" lang="ja-JP" altLang="en-US" sz="1200" dirty="0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2285984" y="5282999"/>
            <a:ext cx="913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/>
              <a:t>Muonium</a:t>
            </a:r>
            <a:endParaRPr kumimoji="1" lang="en-US" altLang="ja-JP" sz="1200" dirty="0" smtClean="0"/>
          </a:p>
          <a:p>
            <a:r>
              <a:rPr lang="en-US" altLang="ja-JP" sz="1200" dirty="0" smtClean="0"/>
              <a:t>production</a:t>
            </a:r>
          </a:p>
          <a:p>
            <a:r>
              <a:rPr kumimoji="1" lang="en-US" altLang="ja-JP" sz="1200" dirty="0" smtClean="0"/>
              <a:t>target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6" grpId="0" animBg="1"/>
      <p:bldP spid="27" grpId="0"/>
      <p:bldP spid="109" grpId="0" animBg="1"/>
      <p:bldP spid="110" grpId="0"/>
      <p:bldP spid="111" grpId="0" animBg="1"/>
      <p:bldP spid="112" grpId="0" animBg="1"/>
      <p:bldP spid="113" grpId="0" animBg="1"/>
      <p:bldP spid="114" grpId="0" animBg="1"/>
      <p:bldP spid="115" grpId="0" animBg="1"/>
      <p:bldP spid="116" grpId="0"/>
      <p:bldP spid="117" grpId="0"/>
      <p:bldP spid="118" grpId="0"/>
      <p:bldP spid="137" grpId="0" animBg="1"/>
      <p:bldP spid="20510" grpId="0"/>
      <p:bldP spid="127" grpId="0"/>
      <p:bldP spid="1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Expected g-2 “Wiggle Plot” </a:t>
            </a:r>
            <a:endParaRPr lang="ja-JP" altLang="en-US" dirty="0" smtClean="0"/>
          </a:p>
        </p:txBody>
      </p:sp>
      <p:sp>
        <p:nvSpPr>
          <p:cNvPr id="36867" name="コンテンツ プレースホルダ 8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762000"/>
          </a:xfrm>
        </p:spPr>
        <p:txBody>
          <a:bodyPr/>
          <a:lstStyle/>
          <a:p>
            <a:r>
              <a:rPr lang="en-US" altLang="ja-JP" dirty="0" smtClean="0"/>
              <a:t>P=300 </a:t>
            </a:r>
            <a:r>
              <a:rPr lang="en-US" altLang="ja-JP" dirty="0" err="1" smtClean="0"/>
              <a:t>MeV</a:t>
            </a:r>
            <a:r>
              <a:rPr lang="en-US" altLang="ja-JP" dirty="0" smtClean="0"/>
              <a:t>/c, B=3T</a:t>
            </a:r>
            <a:endParaRPr lang="ja-JP" altLang="en-US" dirty="0" smtClean="0"/>
          </a:p>
        </p:txBody>
      </p:sp>
      <p:sp>
        <p:nvSpPr>
          <p:cNvPr id="36868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E5367D-4A2B-4F5D-9B65-9A669CBB9110}" type="slidenum">
              <a:rPr lang="en-US" altLang="ja-JP"/>
              <a:pPr/>
              <a:t>8</a:t>
            </a:fld>
            <a:endParaRPr lang="en-US" altLang="ja-JP"/>
          </a:p>
        </p:txBody>
      </p:sp>
      <p:pic>
        <p:nvPicPr>
          <p:cNvPr id="36869" name="図 9" descr="WiggleSampl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00" y="1447800"/>
            <a:ext cx="75692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図 10" descr="WiggleExampleFi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400" y="1473200"/>
            <a:ext cx="75692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図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913" y="1444625"/>
            <a:ext cx="8040687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131"/>
          <p:cNvSpPr txBox="1">
            <a:spLocks noChangeArrowheads="1"/>
          </p:cNvSpPr>
          <p:nvPr/>
        </p:nvSpPr>
        <p:spPr bwMode="auto">
          <a:xfrm>
            <a:off x="1571604" y="1643050"/>
            <a:ext cx="1173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H. </a:t>
            </a:r>
            <a:r>
              <a:rPr lang="en-US" altLang="ja-JP" dirty="0" err="1"/>
              <a:t>Iinuma</a:t>
            </a:r>
            <a:endParaRPr lang="ja-JP" altLang="en-US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357686" y="4929198"/>
          <a:ext cx="3351213" cy="984250"/>
        </p:xfrm>
        <a:graphic>
          <a:graphicData uri="http://schemas.openxmlformats.org/presentationml/2006/ole">
            <p:oleObj spid="_x0000_s21506" name="数式" r:id="rId6" imgW="1625400" imgH="507960" progId="Equation.3">
              <p:embed/>
            </p:oleObj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4818081" y="1573588"/>
            <a:ext cx="4183075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Statistical precision (1 year)</a:t>
            </a:r>
          </a:p>
          <a:p>
            <a:r>
              <a:rPr lang="en-US" altLang="ja-JP" sz="2400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altLang="ja-JP" sz="2400" baseline="30000" dirty="0" smtClean="0">
                <a:solidFill>
                  <a:schemeClr val="bg1"/>
                </a:solidFill>
              </a:rPr>
              <a:t>+</a:t>
            </a:r>
            <a:r>
              <a:rPr lang="en-US" altLang="ja-JP" sz="2400" dirty="0" smtClean="0">
                <a:solidFill>
                  <a:schemeClr val="bg1"/>
                </a:solidFill>
              </a:rPr>
              <a:t> in storage ring  1.2</a:t>
            </a:r>
            <a:r>
              <a:rPr lang="en-US" altLang="ja-JP" sz="2400" dirty="0" smtClean="0">
                <a:solidFill>
                  <a:schemeClr val="bg1"/>
                </a:solidFill>
                <a:sym typeface="Symbol"/>
              </a:rPr>
              <a:t></a:t>
            </a:r>
            <a:r>
              <a:rPr lang="en-US" altLang="ja-JP" sz="2400" dirty="0" smtClean="0">
                <a:solidFill>
                  <a:schemeClr val="bg1"/>
                </a:solidFill>
              </a:rPr>
              <a:t>10</a:t>
            </a:r>
            <a:r>
              <a:rPr lang="en-US" altLang="ja-JP" sz="2400" baseline="30000" dirty="0" smtClean="0">
                <a:solidFill>
                  <a:schemeClr val="bg1"/>
                </a:solidFill>
              </a:rPr>
              <a:t>13</a:t>
            </a:r>
            <a:r>
              <a:rPr lang="en-US" altLang="ja-JP" sz="24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altLang="ja-JP" sz="2400" dirty="0" smtClean="0">
                <a:solidFill>
                  <a:schemeClr val="bg1"/>
                </a:solidFill>
                <a:latin typeface="+mj-lt"/>
              </a:rPr>
              <a:t>detected e</a:t>
            </a:r>
            <a:r>
              <a:rPr lang="en-US" altLang="ja-JP" sz="2400" baseline="30000" dirty="0" smtClean="0">
                <a:solidFill>
                  <a:schemeClr val="bg1"/>
                </a:solidFill>
                <a:latin typeface="+mj-lt"/>
              </a:rPr>
              <a:t>+</a:t>
            </a:r>
            <a:r>
              <a:rPr lang="en-US" altLang="ja-JP" sz="2400" dirty="0" smtClean="0">
                <a:solidFill>
                  <a:schemeClr val="bg1"/>
                </a:solidFill>
                <a:latin typeface="+mj-lt"/>
              </a:rPr>
              <a:t> decay  1.5</a:t>
            </a:r>
            <a:r>
              <a:rPr lang="en-US" altLang="ja-JP" sz="2400" dirty="0" smtClean="0">
                <a:solidFill>
                  <a:schemeClr val="bg1"/>
                </a:solidFill>
                <a:latin typeface="+mj-lt"/>
                <a:sym typeface="Symbol"/>
              </a:rPr>
              <a:t></a:t>
            </a:r>
            <a:r>
              <a:rPr lang="en-US" altLang="ja-JP" sz="2400" dirty="0" smtClean="0">
                <a:solidFill>
                  <a:schemeClr val="bg1"/>
                </a:solidFill>
                <a:latin typeface="+mj-lt"/>
              </a:rPr>
              <a:t>10</a:t>
            </a:r>
            <a:r>
              <a:rPr lang="en-US" altLang="ja-JP" sz="2400" baseline="30000" dirty="0" smtClean="0">
                <a:solidFill>
                  <a:schemeClr val="bg1"/>
                </a:solidFill>
                <a:latin typeface="+mj-lt"/>
              </a:rPr>
              <a:t>12</a:t>
            </a:r>
          </a:p>
          <a:p>
            <a:r>
              <a:rPr lang="en-US" altLang="ja-JP" sz="2400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altLang="ja-JP" sz="2400" dirty="0" smtClean="0">
                <a:solidFill>
                  <a:schemeClr val="bg1"/>
                </a:solidFill>
              </a:rPr>
              <a:t>a</a:t>
            </a:r>
            <a:r>
              <a:rPr lang="en-US" altLang="ja-JP" sz="2400" baseline="-25000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altLang="ja-JP" sz="2400" dirty="0" smtClean="0">
                <a:solidFill>
                  <a:schemeClr val="bg1"/>
                </a:solidFill>
              </a:rPr>
              <a:t> = 0.11ppm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pitchFamily="-109" charset="-128"/>
              </a:rPr>
              <a:t>Collaboration</a:t>
            </a:r>
            <a:endParaRPr lang="ja-JP" altLang="en-US" dirty="0" smtClean="0">
              <a:effectLst>
                <a:outerShdw blurRad="38100" dist="38100" dir="2700000" algn="tl">
                  <a:srgbClr val="DDDDDD"/>
                </a:outerShdw>
              </a:effectLst>
              <a:cs typeface="ＭＳ Ｐゴシック" pitchFamily="-109" charset="-128"/>
            </a:endParaRPr>
          </a:p>
        </p:txBody>
      </p:sp>
      <p:sp>
        <p:nvSpPr>
          <p:cNvPr id="67587" name="コンテンツ プレースホルダ 2"/>
          <p:cNvSpPr>
            <a:spLocks noGrp="1"/>
          </p:cNvSpPr>
          <p:nvPr>
            <p:ph idx="1"/>
          </p:nvPr>
        </p:nvSpPr>
        <p:spPr>
          <a:xfrm>
            <a:off x="228600" y="1143000"/>
            <a:ext cx="4054475" cy="5578475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2800" dirty="0" smtClean="0">
                <a:cs typeface="ＭＳ Ｐゴシック" pitchFamily="-106" charset="-128"/>
              </a:rPr>
              <a:t>Letter of intent submitted to J-PARC PAC (July 2009)</a:t>
            </a:r>
          </a:p>
          <a:p>
            <a:pPr lvl="1"/>
            <a:r>
              <a:rPr lang="en-US" altLang="ja-JP" sz="2400" dirty="0" err="1" smtClean="0">
                <a:cs typeface="ＭＳ Ｐゴシック" pitchFamily="-106" charset="-128"/>
              </a:rPr>
              <a:t>Naohito</a:t>
            </a:r>
            <a:r>
              <a:rPr lang="en-US" altLang="ja-JP" sz="2400" dirty="0" smtClean="0">
                <a:cs typeface="ＭＳ Ｐゴシック" pitchFamily="-106" charset="-128"/>
              </a:rPr>
              <a:t> </a:t>
            </a:r>
            <a:r>
              <a:rPr lang="en-US" altLang="ja-JP" sz="2400" dirty="0" err="1" smtClean="0">
                <a:cs typeface="ＭＳ Ｐゴシック" pitchFamily="-106" charset="-128"/>
              </a:rPr>
              <a:t>Satio</a:t>
            </a:r>
            <a:r>
              <a:rPr lang="en-US" altLang="ja-JP" sz="2400" dirty="0" smtClean="0">
                <a:cs typeface="ＭＳ Ｐゴシック" pitchFamily="-106" charset="-128"/>
              </a:rPr>
              <a:t> (KEK) (contact person)</a:t>
            </a:r>
          </a:p>
          <a:p>
            <a:pPr lvl="1"/>
            <a:r>
              <a:rPr lang="en-US" altLang="ja-JP" sz="2400" dirty="0" smtClean="0">
                <a:cs typeface="ＭＳ Ｐゴシック" pitchFamily="-106" charset="-128"/>
              </a:rPr>
              <a:t>45</a:t>
            </a:r>
            <a:r>
              <a:rPr lang="en-US" altLang="ja-JP" sz="2400" dirty="0" smtClean="0">
                <a:cs typeface="ＭＳ Ｐゴシック" pitchFamily="-106" charset="-128"/>
              </a:rPr>
              <a:t> authors</a:t>
            </a:r>
          </a:p>
          <a:p>
            <a:pPr lvl="1"/>
            <a:r>
              <a:rPr lang="en-US" altLang="ja-JP" sz="2400" dirty="0" smtClean="0">
                <a:cs typeface="ＭＳ Ｐゴシック" pitchFamily="-106" charset="-128"/>
              </a:rPr>
              <a:t>14 institutions</a:t>
            </a:r>
          </a:p>
          <a:p>
            <a:r>
              <a:rPr lang="en-US" altLang="ja-JP" sz="2800" dirty="0" smtClean="0">
                <a:cs typeface="ＭＳ Ｐゴシック" pitchFamily="-106" charset="-128"/>
              </a:rPr>
              <a:t>C</a:t>
            </a:r>
            <a:r>
              <a:rPr lang="en-US" altLang="ja-JP" sz="2800" dirty="0" smtClean="0">
                <a:cs typeface="ＭＳ Ｐゴシック" pitchFamily="-106" charset="-128"/>
              </a:rPr>
              <a:t>ollaborators increasing since then</a:t>
            </a:r>
          </a:p>
          <a:p>
            <a:endParaRPr lang="en-US" altLang="ja-JP" sz="2800" dirty="0" smtClean="0">
              <a:cs typeface="ＭＳ Ｐゴシック" pitchFamily="-106" charset="-128"/>
            </a:endParaRPr>
          </a:p>
          <a:p>
            <a:r>
              <a:rPr lang="en-US" altLang="ja-JP" sz="2800" dirty="0" smtClean="0">
                <a:cs typeface="ＭＳ Ｐゴシック" pitchFamily="-106" charset="-128"/>
              </a:rPr>
              <a:t>Full proposal is being prepared</a:t>
            </a:r>
          </a:p>
          <a:p>
            <a:endParaRPr lang="en-US" altLang="ja-JP" sz="2800" dirty="0" smtClean="0">
              <a:cs typeface="ＭＳ Ｐゴシック" pitchFamily="-106" charset="-128"/>
            </a:endParaRPr>
          </a:p>
          <a:p>
            <a:r>
              <a:rPr lang="en-US" altLang="ja-JP" sz="2800" dirty="0" smtClean="0">
                <a:cs typeface="ＭＳ Ｐゴシック" pitchFamily="-106" charset="-128"/>
              </a:rPr>
              <a:t>Proto-collaboration meeting in November</a:t>
            </a:r>
          </a:p>
        </p:txBody>
      </p:sp>
      <p:sp>
        <p:nvSpPr>
          <p:cNvPr id="67588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E47497-0ABD-2842-9F45-86A2D3A2BE07}" type="slidenum">
              <a:rPr lang="en-US" altLang="ja-JP" smtClean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9</a:t>
            </a:fld>
            <a:endParaRPr lang="en-US" altLang="ja-JP" smtClean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5" name="図 4" descr="ピクチャ 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075" y="1143000"/>
            <a:ext cx="454025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3770</TotalTime>
  <Words>785</Words>
  <Application>Microsoft Office PowerPoint</Application>
  <PresentationFormat>画面に合わせる (4:3)</PresentationFormat>
  <Paragraphs>222</Paragraphs>
  <Slides>18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0" baseType="lpstr">
      <vt:lpstr>雪藤</vt:lpstr>
      <vt:lpstr>数式</vt:lpstr>
      <vt:lpstr>New g-2 experiment at J-PARC</vt:lpstr>
      <vt:lpstr>スライド 2</vt:lpstr>
      <vt:lpstr>Muon anomalous spin precession in B and E-field</vt:lpstr>
      <vt:lpstr>New approach: Going to lower momentum</vt:lpstr>
      <vt:lpstr>Another way to vanish the bxE term</vt:lpstr>
      <vt:lpstr>Ultra-slow muon</vt:lpstr>
      <vt:lpstr>スライド 7</vt:lpstr>
      <vt:lpstr>Expected g-2 “Wiggle Plot” </vt:lpstr>
      <vt:lpstr>Collaboration</vt:lpstr>
      <vt:lpstr>J-PARC at Tokai, Japan</vt:lpstr>
      <vt:lpstr>Aerial view of J-PARC</vt:lpstr>
      <vt:lpstr>スライド 12</vt:lpstr>
      <vt:lpstr>Muon beamlines in material and life science facility</vt:lpstr>
      <vt:lpstr>Muon source</vt:lpstr>
      <vt:lpstr>Linac, storage magnet, detector</vt:lpstr>
      <vt:lpstr>Summary</vt:lpstr>
      <vt:lpstr>backup</vt:lpstr>
      <vt:lpstr>BNL, FNAL, and J-PARC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g-2 experiment at J-PARC</dc:title>
  <dc:creator>mibe</dc:creator>
  <cp:lastModifiedBy>Tsutomu Mibe</cp:lastModifiedBy>
  <cp:revision>180</cp:revision>
  <dcterms:created xsi:type="dcterms:W3CDTF">2009-10-06T11:04:02Z</dcterms:created>
  <dcterms:modified xsi:type="dcterms:W3CDTF">2009-10-14T02:56:07Z</dcterms:modified>
</cp:coreProperties>
</file>