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1"/>
  </p:notesMasterIdLst>
  <p:sldIdLst>
    <p:sldId id="290" r:id="rId3"/>
    <p:sldId id="291" r:id="rId4"/>
    <p:sldId id="306" r:id="rId5"/>
    <p:sldId id="295" r:id="rId6"/>
    <p:sldId id="296" r:id="rId7"/>
    <p:sldId id="297" r:id="rId8"/>
    <p:sldId id="298" r:id="rId9"/>
    <p:sldId id="307" r:id="rId10"/>
    <p:sldId id="308" r:id="rId11"/>
    <p:sldId id="303" r:id="rId12"/>
    <p:sldId id="304" r:id="rId13"/>
    <p:sldId id="309" r:id="rId14"/>
    <p:sldId id="310" r:id="rId15"/>
    <p:sldId id="305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23" r:id="rId29"/>
    <p:sldId id="324" r:id="rId3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崔震崴" initials="崔震崴" lastIdx="1" clrIdx="0">
    <p:extLst>
      <p:ext uri="{19B8F6BF-5375-455C-9EA6-DF929625EA0E}">
        <p15:presenceInfo xmlns:p15="http://schemas.microsoft.com/office/powerpoint/2012/main" userId="581f3718d39b996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322" autoAdjust="0"/>
  </p:normalViewPr>
  <p:slideViewPr>
    <p:cSldViewPr snapToGrid="0">
      <p:cViewPr varScale="1">
        <p:scale>
          <a:sx n="84" d="100"/>
          <a:sy n="84" d="100"/>
        </p:scale>
        <p:origin x="1286" y="8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E7976D-BE2F-4FAB-BC1F-51EB97628272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A1E86DE1-0A4B-4058-B9AB-9EE0D086C73F}">
      <dgm:prSet phldrT="[文本]"/>
      <dgm:spPr/>
      <dgm:t>
        <a:bodyPr/>
        <a:lstStyle/>
        <a:p>
          <a:r>
            <a:rPr lang="en-US" altLang="zh-CN" dirty="0" smtClean="0"/>
            <a:t>Divide the signal equally with random number. </a:t>
          </a:r>
        </a:p>
        <a:p>
          <a:r>
            <a:rPr lang="en-US" altLang="zh-CN" dirty="0" smtClean="0"/>
            <a:t>Part A : Find sections.  </a:t>
          </a:r>
        </a:p>
        <a:p>
          <a:r>
            <a:rPr lang="en-US" altLang="zh-CN" dirty="0" smtClean="0"/>
            <a:t>Part B : Get test result.</a:t>
          </a:r>
          <a:endParaRPr lang="zh-CN" altLang="en-US" dirty="0"/>
        </a:p>
      </dgm:t>
    </dgm:pt>
    <dgm:pt modelId="{C8DA59EB-6F77-47D7-8CFA-C301F1283558}" type="parTrans" cxnId="{8ED2E2B8-5CB3-4404-AEB6-F7BC7AA8DE59}">
      <dgm:prSet/>
      <dgm:spPr/>
      <dgm:t>
        <a:bodyPr/>
        <a:lstStyle/>
        <a:p>
          <a:endParaRPr lang="zh-CN" altLang="en-US"/>
        </a:p>
      </dgm:t>
    </dgm:pt>
    <dgm:pt modelId="{D181831C-721D-4F8D-A17A-2F9EB25D22CC}" type="sibTrans" cxnId="{8ED2E2B8-5CB3-4404-AEB6-F7BC7AA8DE59}">
      <dgm:prSet/>
      <dgm:spPr/>
      <dgm:t>
        <a:bodyPr/>
        <a:lstStyle/>
        <a:p>
          <a:endParaRPr lang="zh-CN" altLang="en-US"/>
        </a:p>
      </dgm:t>
    </dgm:pt>
    <dgm:pt modelId="{D08D2D79-DB7F-4051-BBDA-10EC66DA9D27}">
      <dgm:prSet phldrT="[文本]"/>
      <dgm:spPr/>
      <dgm:t>
        <a:bodyPr anchor="t"/>
        <a:lstStyle/>
        <a:p>
          <a:r>
            <a:rPr lang="en-US" altLang="zh-CN" dirty="0" smtClean="0"/>
            <a:t>All </a:t>
          </a:r>
          <a:r>
            <a:rPr lang="en-US" altLang="zh-CN" dirty="0" err="1" smtClean="0"/>
            <a:t>vars</a:t>
          </a:r>
          <a:r>
            <a:rPr lang="en-US" altLang="zh-CN" dirty="0" smtClean="0"/>
            <a:t> in Part A:</a:t>
          </a:r>
        </a:p>
        <a:p>
          <a:endParaRPr lang="zh-CN" altLang="en-US" dirty="0"/>
        </a:p>
      </dgm:t>
    </dgm:pt>
    <dgm:pt modelId="{E13E7E0C-A449-49B8-BE36-6BCFB3738531}" type="parTrans" cxnId="{0F8892BE-FAE8-4708-A157-575062A77B74}">
      <dgm:prSet/>
      <dgm:spPr/>
      <dgm:t>
        <a:bodyPr/>
        <a:lstStyle/>
        <a:p>
          <a:endParaRPr lang="zh-CN" altLang="en-US"/>
        </a:p>
      </dgm:t>
    </dgm:pt>
    <dgm:pt modelId="{39408F61-E932-4D98-890C-7E281A1F773F}" type="sibTrans" cxnId="{0F8892BE-FAE8-4708-A157-575062A77B74}">
      <dgm:prSet/>
      <dgm:spPr/>
      <dgm:t>
        <a:bodyPr/>
        <a:lstStyle/>
        <a:p>
          <a:endParaRPr lang="zh-CN" altLang="en-US"/>
        </a:p>
      </dgm:t>
    </dgm:pt>
    <dgm:pt modelId="{FB819836-9186-4924-B99D-B21F48FF39FB}">
      <dgm:prSet phldrT="[文本]"/>
      <dgm:spPr/>
      <dgm:t>
        <a:bodyPr/>
        <a:lstStyle/>
        <a:p>
          <a:r>
            <a:rPr lang="en-US" altLang="zh-CN" dirty="0" smtClean="0"/>
            <a:t>Part B: test and fit </a:t>
          </a:r>
          <a:endParaRPr lang="zh-CN" altLang="en-US" dirty="0"/>
        </a:p>
      </dgm:t>
    </dgm:pt>
    <dgm:pt modelId="{1AC02171-72B6-4B36-A490-8F771990C751}" type="parTrans" cxnId="{249C206F-24CC-42CC-84FA-D5C801CCAB50}">
      <dgm:prSet/>
      <dgm:spPr/>
      <dgm:t>
        <a:bodyPr/>
        <a:lstStyle/>
        <a:p>
          <a:endParaRPr lang="zh-CN" altLang="en-US"/>
        </a:p>
      </dgm:t>
    </dgm:pt>
    <dgm:pt modelId="{209AD7BC-C984-4E8E-B354-BA33250DA6A0}" type="sibTrans" cxnId="{249C206F-24CC-42CC-84FA-D5C801CCAB50}">
      <dgm:prSet/>
      <dgm:spPr/>
      <dgm:t>
        <a:bodyPr/>
        <a:lstStyle/>
        <a:p>
          <a:endParaRPr lang="zh-CN" altLang="en-US"/>
        </a:p>
      </dgm:t>
    </dgm:pt>
    <dgm:pt modelId="{572BB986-2FE4-497E-A129-92FFC0EB5A10}" type="pres">
      <dgm:prSet presAssocID="{A2E7976D-BE2F-4FAB-BC1F-51EB97628272}" presName="linearFlow" presStyleCnt="0">
        <dgm:presLayoutVars>
          <dgm:resizeHandles val="exact"/>
        </dgm:presLayoutVars>
      </dgm:prSet>
      <dgm:spPr/>
    </dgm:pt>
    <dgm:pt modelId="{68F7F5CE-E3AE-46E4-B8DA-E667BF567E05}" type="pres">
      <dgm:prSet presAssocID="{A1E86DE1-0A4B-4058-B9AB-9EE0D086C73F}" presName="node" presStyleLbl="node1" presStyleIdx="0" presStyleCnt="3" custLinFactNeighborX="1536" custLinFactNeighborY="3284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DD8A15A-9874-4794-9068-BE2E7FDC5B3C}" type="pres">
      <dgm:prSet presAssocID="{D181831C-721D-4F8D-A17A-2F9EB25D22CC}" presName="sibTrans" presStyleLbl="sibTrans2D1" presStyleIdx="0" presStyleCnt="2" custScaleX="131037" custLinFactNeighborX="-1435" custLinFactNeighborY="-6687"/>
      <dgm:spPr/>
      <dgm:t>
        <a:bodyPr/>
        <a:lstStyle/>
        <a:p>
          <a:endParaRPr lang="zh-CN" altLang="en-US"/>
        </a:p>
      </dgm:t>
    </dgm:pt>
    <dgm:pt modelId="{621EB28B-F198-4D6A-ACE7-59E5BB87DA00}" type="pres">
      <dgm:prSet presAssocID="{D181831C-721D-4F8D-A17A-2F9EB25D22CC}" presName="connectorText" presStyleLbl="sibTrans2D1" presStyleIdx="0" presStyleCnt="2"/>
      <dgm:spPr/>
      <dgm:t>
        <a:bodyPr/>
        <a:lstStyle/>
        <a:p>
          <a:endParaRPr lang="zh-CN" altLang="en-US"/>
        </a:p>
      </dgm:t>
    </dgm:pt>
    <dgm:pt modelId="{19E76672-3293-492E-A620-FFB07F64B8F3}" type="pres">
      <dgm:prSet presAssocID="{D08D2D79-DB7F-4051-BBDA-10EC66DA9D27}" presName="node" presStyleLbl="node1" presStyleIdx="1" presStyleCnt="3" custScaleX="139758" custScaleY="214962" custLinFactNeighborX="1970" custLinFactNeighborY="-710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E533327-54A6-4E75-9735-D29F44581BA8}" type="pres">
      <dgm:prSet presAssocID="{39408F61-E932-4D98-890C-7E281A1F773F}" presName="sibTrans" presStyleLbl="sibTrans2D1" presStyleIdx="1" presStyleCnt="2"/>
      <dgm:spPr/>
      <dgm:t>
        <a:bodyPr/>
        <a:lstStyle/>
        <a:p>
          <a:endParaRPr lang="zh-CN" altLang="en-US"/>
        </a:p>
      </dgm:t>
    </dgm:pt>
    <dgm:pt modelId="{97339608-FCF3-45C4-995F-3C6B6926082E}" type="pres">
      <dgm:prSet presAssocID="{39408F61-E932-4D98-890C-7E281A1F773F}" presName="connectorText" presStyleLbl="sibTrans2D1" presStyleIdx="1" presStyleCnt="2"/>
      <dgm:spPr/>
      <dgm:t>
        <a:bodyPr/>
        <a:lstStyle/>
        <a:p>
          <a:endParaRPr lang="zh-CN" altLang="en-US"/>
        </a:p>
      </dgm:t>
    </dgm:pt>
    <dgm:pt modelId="{11F573A3-ED22-4BF7-BAE8-1D085A637300}" type="pres">
      <dgm:prSet presAssocID="{FB819836-9186-4924-B99D-B21F48FF39FB}" presName="node" presStyleLbl="node1" presStyleIdx="2" presStyleCnt="3" custScaleY="36199" custLinFactNeighborX="-717" custLinFactNeighborY="-2513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AE945E6-FB09-41DC-B7E2-4D218FEEC5F5}" type="presOf" srcId="{D181831C-721D-4F8D-A17A-2F9EB25D22CC}" destId="{621EB28B-F198-4D6A-ACE7-59E5BB87DA00}" srcOrd="1" destOrd="0" presId="urn:microsoft.com/office/officeart/2005/8/layout/process2"/>
    <dgm:cxn modelId="{6C5345CB-E77E-4A47-A6D4-83E2157B37ED}" type="presOf" srcId="{A1E86DE1-0A4B-4058-B9AB-9EE0D086C73F}" destId="{68F7F5CE-E3AE-46E4-B8DA-E667BF567E05}" srcOrd="0" destOrd="0" presId="urn:microsoft.com/office/officeart/2005/8/layout/process2"/>
    <dgm:cxn modelId="{C1060E10-3F74-403C-9E90-1FDB84178031}" type="presOf" srcId="{39408F61-E932-4D98-890C-7E281A1F773F}" destId="{6E533327-54A6-4E75-9735-D29F44581BA8}" srcOrd="0" destOrd="0" presId="urn:microsoft.com/office/officeart/2005/8/layout/process2"/>
    <dgm:cxn modelId="{777338C0-540A-42EE-8826-09742EE4F71A}" type="presOf" srcId="{A2E7976D-BE2F-4FAB-BC1F-51EB97628272}" destId="{572BB986-2FE4-497E-A129-92FFC0EB5A10}" srcOrd="0" destOrd="0" presId="urn:microsoft.com/office/officeart/2005/8/layout/process2"/>
    <dgm:cxn modelId="{0F8892BE-FAE8-4708-A157-575062A77B74}" srcId="{A2E7976D-BE2F-4FAB-BC1F-51EB97628272}" destId="{D08D2D79-DB7F-4051-BBDA-10EC66DA9D27}" srcOrd="1" destOrd="0" parTransId="{E13E7E0C-A449-49B8-BE36-6BCFB3738531}" sibTransId="{39408F61-E932-4D98-890C-7E281A1F773F}"/>
    <dgm:cxn modelId="{35BC02D9-4E7D-4D72-8E45-040747328E93}" type="presOf" srcId="{D181831C-721D-4F8D-A17A-2F9EB25D22CC}" destId="{6DD8A15A-9874-4794-9068-BE2E7FDC5B3C}" srcOrd="0" destOrd="0" presId="urn:microsoft.com/office/officeart/2005/8/layout/process2"/>
    <dgm:cxn modelId="{7A4E4791-9FFC-45D7-BCA3-D641CE3A37BC}" type="presOf" srcId="{D08D2D79-DB7F-4051-BBDA-10EC66DA9D27}" destId="{19E76672-3293-492E-A620-FFB07F64B8F3}" srcOrd="0" destOrd="0" presId="urn:microsoft.com/office/officeart/2005/8/layout/process2"/>
    <dgm:cxn modelId="{72BB5C25-5B6D-490B-83A3-EFBC6422BBED}" type="presOf" srcId="{39408F61-E932-4D98-890C-7E281A1F773F}" destId="{97339608-FCF3-45C4-995F-3C6B6926082E}" srcOrd="1" destOrd="0" presId="urn:microsoft.com/office/officeart/2005/8/layout/process2"/>
    <dgm:cxn modelId="{B38773A9-89F9-4C61-8CA3-81DA23C588E4}" type="presOf" srcId="{FB819836-9186-4924-B99D-B21F48FF39FB}" destId="{11F573A3-ED22-4BF7-BAE8-1D085A637300}" srcOrd="0" destOrd="0" presId="urn:microsoft.com/office/officeart/2005/8/layout/process2"/>
    <dgm:cxn modelId="{8ED2E2B8-5CB3-4404-AEB6-F7BC7AA8DE59}" srcId="{A2E7976D-BE2F-4FAB-BC1F-51EB97628272}" destId="{A1E86DE1-0A4B-4058-B9AB-9EE0D086C73F}" srcOrd="0" destOrd="0" parTransId="{C8DA59EB-6F77-47D7-8CFA-C301F1283558}" sibTransId="{D181831C-721D-4F8D-A17A-2F9EB25D22CC}"/>
    <dgm:cxn modelId="{249C206F-24CC-42CC-84FA-D5C801CCAB50}" srcId="{A2E7976D-BE2F-4FAB-BC1F-51EB97628272}" destId="{FB819836-9186-4924-B99D-B21F48FF39FB}" srcOrd="2" destOrd="0" parTransId="{1AC02171-72B6-4B36-A490-8F771990C751}" sibTransId="{209AD7BC-C984-4E8E-B354-BA33250DA6A0}"/>
    <dgm:cxn modelId="{BC318694-CFE6-483A-A0D8-5D8B204F94D8}" type="presParOf" srcId="{572BB986-2FE4-497E-A129-92FFC0EB5A10}" destId="{68F7F5CE-E3AE-46E4-B8DA-E667BF567E05}" srcOrd="0" destOrd="0" presId="urn:microsoft.com/office/officeart/2005/8/layout/process2"/>
    <dgm:cxn modelId="{E9057531-8863-4FA7-B2A5-A046E7884C73}" type="presParOf" srcId="{572BB986-2FE4-497E-A129-92FFC0EB5A10}" destId="{6DD8A15A-9874-4794-9068-BE2E7FDC5B3C}" srcOrd="1" destOrd="0" presId="urn:microsoft.com/office/officeart/2005/8/layout/process2"/>
    <dgm:cxn modelId="{B619A88B-AB8F-4271-9C3A-685E69326FEF}" type="presParOf" srcId="{6DD8A15A-9874-4794-9068-BE2E7FDC5B3C}" destId="{621EB28B-F198-4D6A-ACE7-59E5BB87DA00}" srcOrd="0" destOrd="0" presId="urn:microsoft.com/office/officeart/2005/8/layout/process2"/>
    <dgm:cxn modelId="{26507E92-0F31-40F7-A7C2-44565B643AF9}" type="presParOf" srcId="{572BB986-2FE4-497E-A129-92FFC0EB5A10}" destId="{19E76672-3293-492E-A620-FFB07F64B8F3}" srcOrd="2" destOrd="0" presId="urn:microsoft.com/office/officeart/2005/8/layout/process2"/>
    <dgm:cxn modelId="{2816074F-F869-458C-89D8-1BF1BDA324DF}" type="presParOf" srcId="{572BB986-2FE4-497E-A129-92FFC0EB5A10}" destId="{6E533327-54A6-4E75-9735-D29F44581BA8}" srcOrd="3" destOrd="0" presId="urn:microsoft.com/office/officeart/2005/8/layout/process2"/>
    <dgm:cxn modelId="{10F7F79B-B50D-4286-AEB9-F32FC417EE64}" type="presParOf" srcId="{6E533327-54A6-4E75-9735-D29F44581BA8}" destId="{97339608-FCF3-45C4-995F-3C6B6926082E}" srcOrd="0" destOrd="0" presId="urn:microsoft.com/office/officeart/2005/8/layout/process2"/>
    <dgm:cxn modelId="{1561C2A0-E4F5-4CE3-A9DF-114581B5EDBD}" type="presParOf" srcId="{572BB986-2FE4-497E-A129-92FFC0EB5A10}" destId="{11F573A3-ED22-4BF7-BAE8-1D085A637300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F7F5CE-E3AE-46E4-B8DA-E667BF567E05}">
      <dsp:nvSpPr>
        <dsp:cNvPr id="0" name=""/>
        <dsp:cNvSpPr/>
      </dsp:nvSpPr>
      <dsp:spPr>
        <a:xfrm>
          <a:off x="551586" y="183652"/>
          <a:ext cx="2575699" cy="10891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300" kern="1200" dirty="0" smtClean="0"/>
            <a:t>Divide the signal equally with random number.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300" kern="1200" dirty="0" smtClean="0"/>
            <a:t>Part A : Find sections. 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300" kern="1200" dirty="0" smtClean="0"/>
            <a:t>Part B : Get test result.</a:t>
          </a:r>
          <a:endParaRPr lang="zh-CN" altLang="en-US" sz="1300" kern="1200" dirty="0"/>
        </a:p>
      </dsp:txBody>
      <dsp:txXfrm>
        <a:off x="583485" y="215551"/>
        <a:ext cx="2511901" cy="1025317"/>
      </dsp:txXfrm>
    </dsp:sp>
    <dsp:sp modelId="{6DD8A15A-9874-4794-9068-BE2E7FDC5B3C}">
      <dsp:nvSpPr>
        <dsp:cNvPr id="0" name=""/>
        <dsp:cNvSpPr/>
      </dsp:nvSpPr>
      <dsp:spPr>
        <a:xfrm rot="5466592">
          <a:off x="1661491" y="1158436"/>
          <a:ext cx="321413" cy="4901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100" kern="1200"/>
        </a:p>
      </dsp:txBody>
      <dsp:txXfrm rot="-5400000">
        <a:off x="1676101" y="1242789"/>
        <a:ext cx="294061" cy="224989"/>
      </dsp:txXfrm>
    </dsp:sp>
    <dsp:sp modelId="{19E76672-3293-492E-A620-FFB07F64B8F3}">
      <dsp:nvSpPr>
        <dsp:cNvPr id="0" name=""/>
        <dsp:cNvSpPr/>
      </dsp:nvSpPr>
      <dsp:spPr>
        <a:xfrm>
          <a:off x="0" y="1599753"/>
          <a:ext cx="3599746" cy="23411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300" kern="1200" dirty="0" smtClean="0"/>
            <a:t>All </a:t>
          </a:r>
          <a:r>
            <a:rPr lang="en-US" altLang="zh-CN" sz="1300" kern="1200" dirty="0" err="1" smtClean="0"/>
            <a:t>vars</a:t>
          </a:r>
          <a:r>
            <a:rPr lang="en-US" altLang="zh-CN" sz="1300" kern="1200" dirty="0" smtClean="0"/>
            <a:t> in Part A: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300" kern="1200" dirty="0"/>
        </a:p>
      </dsp:txBody>
      <dsp:txXfrm>
        <a:off x="68571" y="1668324"/>
        <a:ext cx="3462604" cy="2204041"/>
      </dsp:txXfrm>
    </dsp:sp>
    <dsp:sp modelId="{6E533327-54A6-4E75-9735-D29F44581BA8}">
      <dsp:nvSpPr>
        <dsp:cNvPr id="0" name=""/>
        <dsp:cNvSpPr/>
      </dsp:nvSpPr>
      <dsp:spPr>
        <a:xfrm rot="5434995">
          <a:off x="1618277" y="3919083"/>
          <a:ext cx="334814" cy="4901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100" kern="1200"/>
        </a:p>
      </dsp:txBody>
      <dsp:txXfrm rot="-5400000">
        <a:off x="1639165" y="3996729"/>
        <a:ext cx="294061" cy="234370"/>
      </dsp:txXfrm>
    </dsp:sp>
    <dsp:sp modelId="{11F573A3-ED22-4BF7-BAE8-1D085A637300}">
      <dsp:nvSpPr>
        <dsp:cNvPr id="0" name=""/>
        <dsp:cNvSpPr/>
      </dsp:nvSpPr>
      <dsp:spPr>
        <a:xfrm>
          <a:off x="493555" y="4387332"/>
          <a:ext cx="2575699" cy="3942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300" kern="1200" dirty="0" smtClean="0"/>
            <a:t>Part B: test and fit </a:t>
          </a:r>
          <a:endParaRPr lang="zh-CN" altLang="en-US" sz="1300" kern="1200" dirty="0"/>
        </a:p>
      </dsp:txBody>
      <dsp:txXfrm>
        <a:off x="505102" y="4398879"/>
        <a:ext cx="2552605" cy="371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AD5F3-88B9-4FAE-ACA4-DFA93F13E4AF}" type="datetimeFigureOut">
              <a:rPr lang="zh-CN" altLang="en-US" smtClean="0"/>
              <a:t>2016/8/30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7AFCC-08F2-4EDC-97D3-CCB45C7676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4905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My report is about</a:t>
            </a:r>
            <a:r>
              <a:rPr lang="en-US" altLang="zh-CN" baseline="0" dirty="0" smtClean="0"/>
              <a:t> Higgs decay to di-</a:t>
            </a:r>
            <a:r>
              <a:rPr lang="en-US" altLang="zh-CN" baseline="0" dirty="0" err="1" smtClean="0"/>
              <a:t>moun’s</a:t>
            </a:r>
            <a:r>
              <a:rPr lang="en-US" altLang="zh-CN" baseline="0" smtClean="0"/>
              <a:t> study at CEPC.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AFCC-08F2-4EDC-97D3-CCB45C76769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3108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The</a:t>
            </a:r>
            <a:r>
              <a:rPr lang="en-US" altLang="zh-CN" baseline="0" dirty="0" smtClean="0"/>
              <a:t> report</a:t>
            </a:r>
            <a:r>
              <a:rPr lang="en-US" altLang="zh-CN" dirty="0" smtClean="0"/>
              <a:t> include 4 parts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The introduction.</a:t>
            </a:r>
            <a:r>
              <a:rPr lang="en-US" altLang="zh-CN" baseline="0" dirty="0" smtClean="0"/>
              <a:t> the components </a:t>
            </a:r>
            <a:r>
              <a:rPr lang="en-US" altLang="zh-CN" sz="1200" b="1" dirty="0" smtClean="0"/>
              <a:t>about signal and background.</a:t>
            </a:r>
            <a:r>
              <a:rPr lang="en-US" altLang="zh-CN" sz="1200" b="1" baseline="0" dirty="0" smtClean="0"/>
              <a:t> cut optimization and BDT .</a:t>
            </a:r>
            <a:endParaRPr lang="en-US" altLang="zh-CN" sz="12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AFCC-08F2-4EDC-97D3-CCB45C76769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7587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The PID efficiency</a:t>
            </a:r>
            <a:r>
              <a:rPr lang="en-US" altLang="zh-CN" baseline="0" dirty="0" smtClean="0"/>
              <a:t> at CEPC used a lot of conditions and it is higher than 90 percent when the momentum is more than 10 GeV.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AFCC-08F2-4EDC-97D3-CCB45C76769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2646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This page shows the components</a:t>
            </a:r>
            <a:r>
              <a:rPr lang="en-US" altLang="zh-CN" baseline="0" dirty="0" smtClean="0"/>
              <a:t> of signal and </a:t>
            </a:r>
            <a:r>
              <a:rPr lang="en-US" altLang="zh-CN" baseline="0" dirty="0" err="1" smtClean="0"/>
              <a:t>Backgound</a:t>
            </a:r>
            <a:r>
              <a:rPr lang="en-US" altLang="zh-CN" baseline="0" dirty="0" smtClean="0"/>
              <a:t>.</a:t>
            </a:r>
            <a:endParaRPr lang="en-US" altLang="zh-CN" dirty="0" smtClean="0"/>
          </a:p>
          <a:p>
            <a:r>
              <a:rPr lang="en-US" altLang="zh-CN" dirty="0" smtClean="0"/>
              <a:t>Signal’s </a:t>
            </a:r>
            <a:r>
              <a:rPr lang="en-US" altLang="zh-CN" dirty="0" err="1" smtClean="0"/>
              <a:t>feiman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diagram</a:t>
            </a:r>
            <a:r>
              <a:rPr lang="en-US" altLang="zh-CN" baseline="0" dirty="0" smtClean="0"/>
              <a:t> is this ,</a:t>
            </a:r>
            <a:r>
              <a:rPr lang="en-US" altLang="zh-CN" dirty="0" smtClean="0"/>
              <a:t> electron positron</a:t>
            </a:r>
            <a:r>
              <a:rPr lang="en-US" altLang="zh-CN" baseline="0" dirty="0" smtClean="0"/>
              <a:t> collide, and generate Higgs and Z boson. </a:t>
            </a:r>
            <a:r>
              <a:rPr lang="en-US" altLang="zh-CN" baseline="0" dirty="0" err="1" smtClean="0"/>
              <a:t>higgs</a:t>
            </a:r>
            <a:r>
              <a:rPr lang="en-US" altLang="zh-CN" baseline="0" dirty="0" smtClean="0"/>
              <a:t> decay to .(di-</a:t>
            </a:r>
            <a:r>
              <a:rPr lang="en-US" altLang="zh-CN" baseline="0" dirty="0" err="1" smtClean="0"/>
              <a:t>moun</a:t>
            </a:r>
            <a:r>
              <a:rPr lang="en-US" altLang="zh-CN" baseline="0" dirty="0" smtClean="0"/>
              <a:t> system) it’s generated by full simulation.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background</a:t>
            </a:r>
            <a:r>
              <a:rPr lang="en-US" altLang="zh-CN" baseline="0" dirty="0" smtClean="0"/>
              <a:t> consists of all possible cases and is divided it into 5 types which all generated by fast simulation.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The event generator I use is </a:t>
            </a:r>
            <a:r>
              <a:rPr lang="en-US" altLang="zh-CN" baseline="0" dirty="0" err="1" smtClean="0"/>
              <a:t>whizard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AFCC-08F2-4EDC-97D3-CCB45C76769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6560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This</a:t>
            </a:r>
            <a:r>
              <a:rPr lang="en-US" altLang="zh-CN" baseline="0" dirty="0" smtClean="0"/>
              <a:t> page and the next page shows the</a:t>
            </a:r>
            <a:r>
              <a:rPr lang="en-US" altLang="zh-CN" dirty="0" smtClean="0"/>
              <a:t> </a:t>
            </a:r>
            <a:r>
              <a:rPr lang="en-US" altLang="zh-CN" baseline="0" dirty="0" smtClean="0"/>
              <a:t>distribution of different variables,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AFCC-08F2-4EDC-97D3-CCB45C76769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0743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Then I used 5 </a:t>
            </a:r>
            <a:r>
              <a:rPr lang="en-US" altLang="zh-CN" dirty="0" err="1" smtClean="0"/>
              <a:t>vars</a:t>
            </a:r>
            <a:r>
              <a:rPr lang="en-US" altLang="zh-CN" dirty="0" smtClean="0"/>
              <a:t> to do BDT optimization to I </a:t>
            </a:r>
            <a:r>
              <a:rPr lang="en-US" altLang="zh-CN" dirty="0" err="1" smtClean="0"/>
              <a:t>mprove</a:t>
            </a:r>
            <a:r>
              <a:rPr lang="en-US" altLang="zh-CN" baseline="0" dirty="0" smtClean="0"/>
              <a:t> the result. And use </a:t>
            </a:r>
            <a:r>
              <a:rPr lang="en-US" altLang="zh-CN" baseline="0" dirty="0" err="1" smtClean="0"/>
              <a:t>bdt</a:t>
            </a:r>
            <a:r>
              <a:rPr lang="en-US" altLang="zh-CN" baseline="0" dirty="0" smtClean="0"/>
              <a:t> result </a:t>
            </a:r>
            <a:r>
              <a:rPr lang="en-US" altLang="zh-CN" baseline="0" dirty="0" err="1" smtClean="0"/>
              <a:t>Invant</a:t>
            </a:r>
            <a:r>
              <a:rPr lang="en-US" altLang="zh-CN" baseline="0" dirty="0" smtClean="0"/>
              <a:t> mass and recoil mass to do the cut base.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AFCC-08F2-4EDC-97D3-CCB45C76769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436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So,</a:t>
            </a:r>
            <a:r>
              <a:rPr lang="en-US" altLang="zh-CN" baseline="0" dirty="0" smtClean="0"/>
              <a:t> finally I got the sign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7AFCC-08F2-4EDC-97D3-CCB45C76769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4919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ycz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A3EA2-6FDD-41B2-8B81-35A8D7867D48}" type="datetime1">
              <a:rPr lang="zh-CN" altLang="en-US" smtClean="0"/>
              <a:t>2016/8/30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Cui </a:t>
            </a:r>
            <a:r>
              <a:rPr lang="en-US" altLang="zh-CN" dirty="0" err="1" smtClean="0"/>
              <a:t>Zhenwei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&lt;#&gt;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43716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4893-500C-403F-A7AA-1A9A7223D33C}" type="datetime1">
              <a:rPr lang="zh-CN" altLang="en-US" smtClean="0"/>
              <a:t>2016/8/30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Cui Zhenwei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2820-6F2B-4923-8D5C-E460A905D9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6836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CAF78-2692-45C4-B671-752E9E708979}" type="datetime1">
              <a:rPr lang="zh-CN" altLang="en-US" smtClean="0"/>
              <a:t>2016/8/30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Cui Zhenwei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2820-6F2B-4923-8D5C-E460A905D9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56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CA35B-C341-44E0-ACC8-33814DA3EDB1}" type="datetime1">
              <a:rPr lang="zh-CN" altLang="en-US" smtClean="0"/>
              <a:t>2016/8/30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Cui Zhenwei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2820-6F2B-4923-8D5C-E460A905D9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86092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8B86-F286-4B6C-9E45-631ED83BA95F}" type="datetime1">
              <a:rPr lang="zh-CN" altLang="en-US" smtClean="0"/>
              <a:t>2016/8/30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Cui Zhenwei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2820-6F2B-4923-8D5C-E460A905D9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5835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9D1CA-4B1E-4481-8F95-7E2F47E8CC24}" type="datetime1">
              <a:rPr lang="zh-CN" altLang="en-US" smtClean="0"/>
              <a:t>2016/8/30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Cui Zhenwei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2820-6F2B-4923-8D5C-E460A905D9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8463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B3F7C-65A9-4F6D-96E1-5A7F22BCE723}" type="datetime1">
              <a:rPr lang="zh-CN" altLang="en-US" smtClean="0"/>
              <a:t>2016/8/30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Cui Zhenwei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2820-6F2B-4923-8D5C-E460A905D9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2231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BCB19-144B-4442-990F-6E2A9DEBA386}" type="datetime1">
              <a:rPr lang="zh-CN" altLang="en-US" smtClean="0"/>
              <a:t>2016/8/30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Cui Zhenwei</a:t>
            </a: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2820-6F2B-4923-8D5C-E460A905D9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5124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58DDC-03D5-48E8-B1DD-88DFCC957D63}" type="datetime1">
              <a:rPr lang="zh-CN" altLang="en-US" smtClean="0"/>
              <a:t>2016/8/30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Cui Zhenwei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2820-6F2B-4923-8D5C-E460A905D9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0690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4F2FB-F512-43C3-B11B-FFCFABF5B677}" type="datetime1">
              <a:rPr lang="zh-CN" altLang="en-US" smtClean="0"/>
              <a:t>2016/8/30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Cui Zhenwei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2820-6F2B-4923-8D5C-E460A905D9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05610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7E9EF-16A3-45A9-AF1C-1F1966627B98}" type="datetime1">
              <a:rPr lang="zh-CN" altLang="en-US" smtClean="0"/>
              <a:t>2016/8/30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Cui Zhenwei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2820-6F2B-4923-8D5C-E460A905D9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2343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8B86-F286-4B6C-9E45-631ED83BA95F}" type="datetime1">
              <a:rPr lang="zh-CN" altLang="en-US" smtClean="0"/>
              <a:t>2016/8/30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Cui Zhenwei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2820-6F2B-4923-8D5C-E460A905D9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45502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73FB0-31DE-4AE2-A852-1724B46BC4FC}" type="datetime1">
              <a:rPr lang="zh-CN" altLang="en-US" smtClean="0"/>
              <a:t>2016/8/30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Cui Zhenwei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2820-6F2B-4923-8D5C-E460A905D9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53370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4893-500C-403F-A7AA-1A9A7223D33C}" type="datetime1">
              <a:rPr lang="zh-CN" altLang="en-US" smtClean="0"/>
              <a:t>2016/8/30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Cui Zhenwei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2820-6F2B-4923-8D5C-E460A905D9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8776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CA35B-C341-44E0-ACC8-33814DA3EDB1}" type="datetime1">
              <a:rPr lang="zh-CN" altLang="en-US" smtClean="0"/>
              <a:t>2016/8/30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Cui Zhenwei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2820-6F2B-4923-8D5C-E460A905D9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71351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9D1CA-4B1E-4481-8F95-7E2F47E8CC24}" type="datetime1">
              <a:rPr lang="zh-CN" altLang="en-US" smtClean="0"/>
              <a:t>2016/8/30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Cui Zhenwei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2820-6F2B-4923-8D5C-E460A905D9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100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B3F7C-65A9-4F6D-96E1-5A7F22BCE723}" type="datetime1">
              <a:rPr lang="zh-CN" altLang="en-US" smtClean="0"/>
              <a:t>2016/8/30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Cui Zhenwei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2820-6F2B-4923-8D5C-E460A905D9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3173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BCB19-144B-4442-990F-6E2A9DEBA386}" type="datetime1">
              <a:rPr lang="zh-CN" altLang="en-US" smtClean="0"/>
              <a:t>2016/8/30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Cui Zhenwei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2820-6F2B-4923-8D5C-E460A905D9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1375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58DDC-03D5-48E8-B1DD-88DFCC957D63}" type="datetime1">
              <a:rPr lang="zh-CN" altLang="en-US" smtClean="0"/>
              <a:t>2016/8/30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Cui Zhenwei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2820-6F2B-4923-8D5C-E460A905D9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4469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4F2FB-F512-43C3-B11B-FFCFABF5B677}" type="datetime1">
              <a:rPr lang="zh-CN" altLang="en-US" smtClean="0"/>
              <a:t>2016/8/30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Cui Zhenwei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2820-6F2B-4923-8D5C-E460A905D9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5215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7E9EF-16A3-45A9-AF1C-1F1966627B98}" type="datetime1">
              <a:rPr lang="zh-CN" altLang="en-US" smtClean="0"/>
              <a:t>2016/8/30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Cui Zhenwei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2820-6F2B-4923-8D5C-E460A905D9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6791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73FB0-31DE-4AE2-A852-1724B46BC4FC}" type="datetime1">
              <a:rPr lang="zh-CN" altLang="en-US" smtClean="0"/>
              <a:t>2016/8/30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Cui Zhenwei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2820-6F2B-4923-8D5C-E460A905D9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5070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CA35B-C341-44E0-ACC8-33814DA3EDB1}" type="datetime1">
              <a:rPr lang="zh-CN" altLang="en-US" smtClean="0"/>
              <a:t>2016/8/30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Cui Zhenwei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22820-6F2B-4923-8D5C-E460A905D9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0775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CA35B-C341-44E0-ACC8-33814DA3EDB1}" type="datetime1">
              <a:rPr lang="zh-CN" altLang="en-US" smtClean="0"/>
              <a:t>2016/8/30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Cui Zhenwei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22820-6F2B-4923-8D5C-E460A905D9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3187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84632" y="2057111"/>
            <a:ext cx="8163232" cy="1027146"/>
          </a:xfrm>
        </p:spPr>
        <p:txBody>
          <a:bodyPr>
            <a:normAutofit fontScale="90000"/>
          </a:bodyPr>
          <a:lstStyle/>
          <a:p>
            <a:r>
              <a:rPr lang="en-US" altLang="zh-CN" b="1" dirty="0"/>
              <a:t>Status report on </a:t>
            </a:r>
            <a:r>
              <a:rPr lang="en-US" altLang="zh-CN" b="1" dirty="0" smtClean="0"/>
              <a:t>H-&gt;</a:t>
            </a:r>
            <a:r>
              <a:rPr lang="el-GR" altLang="zh-CN" b="1" dirty="0" smtClean="0"/>
              <a:t>μ</a:t>
            </a:r>
            <a:r>
              <a:rPr lang="en-US" altLang="zh-CN" b="1" baseline="30000" dirty="0"/>
              <a:t>-</a:t>
            </a:r>
            <a:r>
              <a:rPr lang="en-US" altLang="zh-CN" b="1" dirty="0" smtClean="0"/>
              <a:t>+</a:t>
            </a:r>
            <a:r>
              <a:rPr lang="el-GR" altLang="zh-CN" b="1" dirty="0"/>
              <a:t>μ</a:t>
            </a:r>
            <a:r>
              <a:rPr lang="en-US" altLang="zh-CN" b="1" baseline="30000" dirty="0"/>
              <a:t>+</a:t>
            </a:r>
            <a:r>
              <a:rPr lang="en-US" altLang="zh-CN" b="1" dirty="0"/>
              <a:t> </a:t>
            </a:r>
            <a:r>
              <a:rPr lang="en-US" altLang="zh-CN" b="1" dirty="0" smtClean="0"/>
              <a:t>at CEPC</a:t>
            </a:r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745789" y="3613097"/>
            <a:ext cx="7640918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err="1"/>
              <a:t>Zhenwei</a:t>
            </a:r>
            <a:r>
              <a:rPr lang="en-US" altLang="zh-CN" sz="2400" dirty="0"/>
              <a:t> </a:t>
            </a:r>
            <a:r>
              <a:rPr lang="en-US" altLang="zh-CN" sz="2400" dirty="0" err="1"/>
              <a:t>Cui,Qiang</a:t>
            </a:r>
            <a:r>
              <a:rPr lang="en-US" altLang="zh-CN" sz="2400" dirty="0"/>
              <a:t> </a:t>
            </a:r>
            <a:r>
              <a:rPr lang="en-US" altLang="zh-CN" sz="2400" dirty="0" err="1" smtClean="0"/>
              <a:t>Li,Gang</a:t>
            </a:r>
            <a:r>
              <a:rPr lang="en-US" altLang="zh-CN" sz="2400" dirty="0" smtClean="0"/>
              <a:t> </a:t>
            </a:r>
            <a:r>
              <a:rPr lang="en-US" altLang="zh-CN" sz="2400" dirty="0" err="1"/>
              <a:t>Li,Manqi</a:t>
            </a:r>
            <a:r>
              <a:rPr lang="en-US" altLang="zh-CN" sz="2400" dirty="0"/>
              <a:t> </a:t>
            </a:r>
            <a:r>
              <a:rPr lang="en-US" altLang="zh-CN" sz="2400" dirty="0" err="1"/>
              <a:t>Ruan,Xin</a:t>
            </a:r>
            <a:r>
              <a:rPr lang="en-US" altLang="zh-CN" sz="2400" dirty="0"/>
              <a:t> </a:t>
            </a:r>
            <a:r>
              <a:rPr lang="en-US" altLang="zh-CN" sz="2400" dirty="0" err="1"/>
              <a:t>Mo,Lei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Wang</a:t>
            </a:r>
            <a:endParaRPr lang="en-US" altLang="zh-CN" sz="2400" dirty="0"/>
          </a:p>
          <a:p>
            <a:pPr algn="ctr"/>
            <a:endParaRPr lang="en-US" altLang="zh-CN" sz="1350" dirty="0"/>
          </a:p>
          <a:p>
            <a:pPr algn="ctr"/>
            <a:endParaRPr lang="en-US" altLang="zh-CN" sz="1350" dirty="0"/>
          </a:p>
          <a:p>
            <a:pPr algn="ctr"/>
            <a:r>
              <a:rPr lang="en-US" altLang="zh-CN" sz="1350" dirty="0" smtClean="0"/>
              <a:t>2016/8/29</a:t>
            </a:r>
            <a:endParaRPr lang="zh-CN" altLang="en-US" sz="135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2" y="100012"/>
            <a:ext cx="1819275" cy="9810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0500" y="19663"/>
            <a:ext cx="1333500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79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2820-6F2B-4923-8D5C-E460A905D9BC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11" name="标题 1"/>
          <p:cNvSpPr txBox="1">
            <a:spLocks/>
          </p:cNvSpPr>
          <p:nvPr/>
        </p:nvSpPr>
        <p:spPr>
          <a:xfrm>
            <a:off x="1817136" y="202449"/>
            <a:ext cx="5736189" cy="697123"/>
          </a:xfrm>
          <a:prstGeom prst="rect">
            <a:avLst/>
          </a:prstGeom>
          <a:solidFill>
            <a:srgbClr val="C6A42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BDT optimization</a:t>
            </a:r>
            <a:endParaRPr lang="zh-CN" altLang="en-US" dirty="0"/>
          </a:p>
        </p:txBody>
      </p:sp>
      <p:grpSp>
        <p:nvGrpSpPr>
          <p:cNvPr id="10" name="组合 9"/>
          <p:cNvGrpSpPr/>
          <p:nvPr/>
        </p:nvGrpSpPr>
        <p:grpSpPr>
          <a:xfrm>
            <a:off x="3624382" y="4308301"/>
            <a:ext cx="4769163" cy="2069714"/>
            <a:chOff x="3873349" y="2516211"/>
            <a:chExt cx="4769163" cy="2069714"/>
          </a:xfrm>
        </p:grpSpPr>
        <p:sp>
          <p:nvSpPr>
            <p:cNvPr id="4" name="矩形 3"/>
            <p:cNvSpPr/>
            <p:nvPr/>
          </p:nvSpPr>
          <p:spPr>
            <a:xfrm>
              <a:off x="6117348" y="2516211"/>
              <a:ext cx="1280543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dirty="0" err="1"/>
                <a:t>InvMass</a:t>
              </a:r>
              <a:endParaRPr lang="en-US" altLang="zh-CN" sz="2400" dirty="0"/>
            </a:p>
            <a:p>
              <a:pPr algn="ctr"/>
              <a:r>
                <a:rPr lang="en-US" altLang="zh-CN" sz="2400" dirty="0" err="1"/>
                <a:t>RecMass</a:t>
              </a:r>
              <a:endParaRPr lang="zh-CN" altLang="en-US" sz="2400" dirty="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873349" y="2646933"/>
              <a:ext cx="170598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err="1"/>
                <a:t>Ptsum</a:t>
              </a:r>
              <a:endParaRPr lang="en-US" altLang="zh-CN" sz="2400" dirty="0"/>
            </a:p>
            <a:p>
              <a:r>
                <a:rPr lang="en-US" altLang="zh-CN" sz="2400" dirty="0" smtClean="0"/>
                <a:t>Abs(</a:t>
              </a:r>
              <a:r>
                <a:rPr lang="en-US" altLang="zh-CN" sz="2400" dirty="0" err="1" smtClean="0"/>
                <a:t>Pzsum</a:t>
              </a:r>
              <a:r>
                <a:rPr lang="en-US" altLang="zh-CN" sz="2400" dirty="0"/>
                <a:t>)</a:t>
              </a:r>
              <a:endParaRPr lang="en-US" altLang="zh-CN" sz="2400" dirty="0" smtClean="0"/>
            </a:p>
            <a:p>
              <a:r>
                <a:rPr lang="en-US" altLang="zh-CN" sz="2400" dirty="0" err="1" smtClean="0"/>
                <a:t>cosum</a:t>
              </a:r>
              <a:endParaRPr lang="en-US" altLang="zh-CN" sz="2400" dirty="0"/>
            </a:p>
            <a:p>
              <a:r>
                <a:rPr lang="en-US" altLang="zh-CN" sz="2400" dirty="0" err="1"/>
                <a:t>cosup</a:t>
              </a:r>
              <a:endParaRPr lang="en-US" altLang="zh-CN" sz="2400" dirty="0"/>
            </a:p>
            <a:p>
              <a:r>
                <a:rPr lang="en-US" altLang="zh-CN" sz="2400" dirty="0" err="1"/>
                <a:t>Ptuu</a:t>
              </a:r>
              <a:endParaRPr lang="zh-CN" altLang="en-US" sz="2400" dirty="0"/>
            </a:p>
          </p:txBody>
        </p:sp>
        <p:sp>
          <p:nvSpPr>
            <p:cNvPr id="8" name="右大括号 7"/>
            <p:cNvSpPr/>
            <p:nvPr/>
          </p:nvSpPr>
          <p:spPr>
            <a:xfrm>
              <a:off x="5405629" y="2790825"/>
              <a:ext cx="622700" cy="1646127"/>
            </a:xfrm>
            <a:prstGeom prst="rightBrac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6153270" y="3347208"/>
              <a:ext cx="24892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/>
                <a:t>BDT response</a:t>
              </a:r>
              <a:endParaRPr lang="zh-CN" altLang="en-US" sz="2400" dirty="0"/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928" y="3673823"/>
            <a:ext cx="2728913" cy="299323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0524" y="1054197"/>
            <a:ext cx="2855833" cy="255191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9958" y="1064307"/>
            <a:ext cx="2720579" cy="252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92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2820-6F2B-4923-8D5C-E460A905D9BC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636044" y="2521744"/>
            <a:ext cx="382190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350" dirty="0"/>
          </a:p>
        </p:txBody>
      </p:sp>
      <p:sp>
        <p:nvSpPr>
          <p:cNvPr id="12" name="文本框 11"/>
          <p:cNvSpPr txBox="1"/>
          <p:nvPr/>
        </p:nvSpPr>
        <p:spPr>
          <a:xfrm>
            <a:off x="2038470" y="5541737"/>
            <a:ext cx="5391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Max Significance</a:t>
            </a:r>
            <a:r>
              <a:rPr lang="en-US" altLang="zh-CN" sz="2400" dirty="0"/>
              <a:t>:   </a:t>
            </a:r>
            <a:r>
              <a:rPr lang="en-US" altLang="zh-CN" sz="2400" dirty="0" smtClean="0"/>
              <a:t>6.00 </a:t>
            </a:r>
            <a:r>
              <a:rPr lang="en-US" altLang="zh-CN" sz="2400" dirty="0"/>
              <a:t>at </a:t>
            </a:r>
            <a:r>
              <a:rPr lang="en-US" altLang="zh-CN" sz="2400" dirty="0" err="1" smtClean="0"/>
              <a:t>bdt</a:t>
            </a:r>
            <a:r>
              <a:rPr lang="en-US" altLang="zh-CN" sz="2400" dirty="0" smtClean="0"/>
              <a:t>=0.01</a:t>
            </a:r>
            <a:endParaRPr lang="zh-CN" altLang="en-US" sz="1350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5" y="842962"/>
            <a:ext cx="4229100" cy="435292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595" y="654888"/>
            <a:ext cx="44958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482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2820-6F2B-4923-8D5C-E460A905D9BC}" type="slidenum">
              <a:rPr lang="zh-CN" altLang="en-US" smtClean="0"/>
              <a:t>12</a:t>
            </a:fld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1050445" y="617666"/>
                <a:ext cx="5495925" cy="5232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 smtClean="0"/>
                  <a:t>Next Step:</a:t>
                </a:r>
              </a:p>
              <a:p>
                <a:endParaRPr lang="en-US" altLang="zh-CN" sz="3200" dirty="0" smtClean="0"/>
              </a:p>
              <a:p>
                <a:endParaRPr lang="en-US" altLang="zh-CN" dirty="0"/>
              </a:p>
              <a:p>
                <a:r>
                  <a:rPr lang="en-US" altLang="zh-CN" sz="2800" dirty="0" smtClean="0"/>
                  <a:t>Z decay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altLang="en-US" sz="2800" dirty="0" smtClean="0"/>
                  <a:t>：</a:t>
                </a:r>
                <a:r>
                  <a:rPr lang="en-US" altLang="zh-CN" sz="2800" dirty="0" smtClean="0"/>
                  <a:t>cut-base</a:t>
                </a:r>
              </a:p>
              <a:p>
                <a:endParaRPr lang="en-US" altLang="zh-CN" sz="2800" dirty="0"/>
              </a:p>
              <a:p>
                <a:r>
                  <a:rPr lang="en-US" altLang="zh-CN" sz="2800" dirty="0"/>
                  <a:t>Z </a:t>
                </a:r>
                <a:r>
                  <a:rPr lang="en-US" altLang="zh-CN" sz="2800" dirty="0" smtClean="0"/>
                  <a:t>decay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80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sz="28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80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altLang="en-US" sz="2800" dirty="0" smtClean="0"/>
                  <a:t>：</a:t>
                </a:r>
                <a:r>
                  <a:rPr lang="en-US" altLang="zh-CN" sz="2800" dirty="0" smtClean="0"/>
                  <a:t>choose</a:t>
                </a:r>
                <a14:m>
                  <m:oMath xmlns:m="http://schemas.openxmlformats.org/officeDocument/2006/math">
                    <m:r>
                      <a:rPr lang="en-US" altLang="zh-CN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sz="280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800" dirty="0" smtClean="0"/>
                  <a:t>pairs</a:t>
                </a:r>
              </a:p>
              <a:p>
                <a:endParaRPr lang="en-US" altLang="zh-CN" sz="2800" dirty="0" smtClean="0"/>
              </a:p>
              <a:p>
                <a:r>
                  <a:rPr lang="en-US" altLang="zh-CN" sz="2800" dirty="0"/>
                  <a:t>Z decay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𝑗𝑒𝑡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𝑗𝑒𝑡</m:t>
                    </m:r>
                    <m:r>
                      <a:rPr lang="en-US" altLang="zh-CN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sz="2800" i="1">
                        <a:latin typeface="Cambria Math" panose="02040503050406030204" pitchFamily="18" charset="0"/>
                      </a:rPr>
                      <m:t>：</m:t>
                    </m:r>
                  </m:oMath>
                </a14:m>
                <a:r>
                  <a:rPr lang="en-US" altLang="zh-CN" sz="2800" dirty="0" smtClean="0"/>
                  <a:t>simply code</a:t>
                </a:r>
              </a:p>
              <a:p>
                <a:endParaRPr lang="en-US" altLang="zh-CN" sz="2800" dirty="0"/>
              </a:p>
              <a:p>
                <a:r>
                  <a:rPr lang="en-US" altLang="zh-CN" sz="2800" dirty="0"/>
                  <a:t>Z decay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CN" sz="2800" dirty="0" smtClean="0"/>
                  <a:t> </a:t>
                </a:r>
                <a14:m>
                  <m:oMath xmlns:m="http://schemas.openxmlformats.org/officeDocument/2006/math">
                    <m:r>
                      <a:rPr lang="zh-CN" altLang="en-US" sz="2800" i="1">
                        <a:latin typeface="Cambria Math" panose="02040503050406030204" pitchFamily="18" charset="0"/>
                      </a:rPr>
                      <m:t>：</m:t>
                    </m:r>
                  </m:oMath>
                </a14:m>
                <a:r>
                  <a:rPr lang="en-US" altLang="zh-CN" sz="2800" dirty="0"/>
                  <a:t>simply code</a:t>
                </a:r>
              </a:p>
              <a:p>
                <a:endParaRPr lang="en-US" altLang="zh-CN" sz="2800" dirty="0"/>
              </a:p>
              <a:p>
                <a:r>
                  <a:rPr lang="en-US" altLang="zh-CN" sz="2800" dirty="0" smtClean="0"/>
                  <a:t>……</a:t>
                </a:r>
                <a:endParaRPr lang="zh-CN" altLang="en-US" sz="2800" dirty="0"/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445" y="617666"/>
                <a:ext cx="5495925" cy="5232202"/>
              </a:xfrm>
              <a:prstGeom prst="rect">
                <a:avLst/>
              </a:prstGeom>
              <a:blipFill>
                <a:blip r:embed="rId2"/>
                <a:stretch>
                  <a:fillRect l="-2772" t="-1513" b="-23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7006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2820-6F2B-4923-8D5C-E460A905D9BC}" type="slidenum">
              <a:rPr lang="zh-CN" altLang="en-US" smtClean="0"/>
              <a:t>13</a:t>
            </a:fld>
            <a:endParaRPr lang="zh-CN" alt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794676"/>
              </p:ext>
            </p:extLst>
          </p:nvPr>
        </p:nvGraphicFramePr>
        <p:xfrm>
          <a:off x="411481" y="724946"/>
          <a:ext cx="8412477" cy="1772002"/>
        </p:xfrm>
        <a:graphic>
          <a:graphicData uri="http://schemas.openxmlformats.org/drawingml/2006/table">
            <a:tbl>
              <a:tblPr>
                <a:tableStyleId>{74C1A8A3-306A-4EB7-A6B1-4F7E0EB9C5D6}</a:tableStyleId>
              </a:tblPr>
              <a:tblGrid>
                <a:gridCol w="2841681">
                  <a:extLst>
                    <a:ext uri="{9D8B030D-6E8A-4147-A177-3AD203B41FA5}">
                      <a16:colId xmlns:a16="http://schemas.microsoft.com/office/drawing/2014/main" val="3274657168"/>
                    </a:ext>
                  </a:extLst>
                </a:gridCol>
                <a:gridCol w="713606">
                  <a:extLst>
                    <a:ext uri="{9D8B030D-6E8A-4147-A177-3AD203B41FA5}">
                      <a16:colId xmlns:a16="http://schemas.microsoft.com/office/drawing/2014/main" val="2689949443"/>
                    </a:ext>
                  </a:extLst>
                </a:gridCol>
                <a:gridCol w="974510">
                  <a:extLst>
                    <a:ext uri="{9D8B030D-6E8A-4147-A177-3AD203B41FA5}">
                      <a16:colId xmlns:a16="http://schemas.microsoft.com/office/drawing/2014/main" val="2668918132"/>
                    </a:ext>
                  </a:extLst>
                </a:gridCol>
                <a:gridCol w="970670">
                  <a:extLst>
                    <a:ext uri="{9D8B030D-6E8A-4147-A177-3AD203B41FA5}">
                      <a16:colId xmlns:a16="http://schemas.microsoft.com/office/drawing/2014/main" val="2839593092"/>
                    </a:ext>
                  </a:extLst>
                </a:gridCol>
                <a:gridCol w="970670">
                  <a:extLst>
                    <a:ext uri="{9D8B030D-6E8A-4147-A177-3AD203B41FA5}">
                      <a16:colId xmlns:a16="http://schemas.microsoft.com/office/drawing/2014/main" val="2025850042"/>
                    </a:ext>
                  </a:extLst>
                </a:gridCol>
                <a:gridCol w="970670">
                  <a:extLst>
                    <a:ext uri="{9D8B030D-6E8A-4147-A177-3AD203B41FA5}">
                      <a16:colId xmlns:a16="http://schemas.microsoft.com/office/drawing/2014/main" val="2913274228"/>
                    </a:ext>
                  </a:extLst>
                </a:gridCol>
                <a:gridCol w="970670">
                  <a:extLst>
                    <a:ext uri="{9D8B030D-6E8A-4147-A177-3AD203B41FA5}">
                      <a16:colId xmlns:a16="http://schemas.microsoft.com/office/drawing/2014/main" val="1811804759"/>
                    </a:ext>
                  </a:extLst>
                </a:gridCol>
              </a:tblGrid>
              <a:tr h="22197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r>
                        <a:rPr lang="en-US" altLang="zh-CN" sz="16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ZeeHuu</a:t>
                      </a:r>
                      <a:endParaRPr lang="zh-CN" alt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signal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zz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ww</a:t>
                      </a:r>
                      <a:r>
                        <a:rPr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6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sw</a:t>
                      </a:r>
                      <a:r>
                        <a:rPr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zow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2f(</a:t>
                      </a:r>
                      <a:r>
                        <a:rPr lang="en-US" sz="16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qq</a:t>
                      </a:r>
                      <a:r>
                        <a:rPr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68607374"/>
                  </a:ext>
                </a:extLst>
              </a:tr>
              <a:tr h="3830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Presection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272</a:t>
                      </a:r>
                      <a:endParaRPr lang="en-US" altLang="zh-CN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2045762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1890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1894</a:t>
                      </a:r>
                      <a:endParaRPr lang="en-US" altLang="zh-CN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41849567"/>
                  </a:ext>
                </a:extLst>
              </a:tr>
              <a:tr h="2219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120&lt;(di-mu).M&lt;130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1806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altLang="zh-CN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4635572"/>
                  </a:ext>
                </a:extLst>
              </a:tr>
              <a:tr h="2219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89&lt;(di-e).</a:t>
                      </a:r>
                      <a:r>
                        <a:rPr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M&lt;92</a:t>
                      </a:r>
                      <a:endParaRPr lang="en-US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</a:t>
                      </a:r>
                      <a:endParaRPr lang="en-US" altLang="zh-CN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  <a:endParaRPr lang="en-US" altLang="zh-CN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altLang="zh-CN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14902036"/>
                  </a:ext>
                </a:extLst>
              </a:tr>
              <a:tr h="3830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cos(</a:t>
                      </a:r>
                      <a:r>
                        <a:rPr lang="en-US" sz="16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</a:t>
                      </a:r>
                      <a:r>
                        <a:rPr lang="en-US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)&lt;0.56&amp;cos(ep)&gt;-0.28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  <a:endParaRPr lang="en-US" altLang="zh-CN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en-US" altLang="zh-CN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altLang="zh-CN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338856"/>
                  </a:ext>
                </a:extLst>
              </a:tr>
              <a:tr h="22197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-0.8&lt;cos(um)&lt;0.64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  <a:endParaRPr lang="en-US" altLang="zh-CN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US" altLang="zh-CN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altLang="zh-CN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altLang="zh-CN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altLang="zh-CN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altLang="zh-CN" sz="16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92053206"/>
                  </a:ext>
                </a:extLst>
              </a:tr>
            </a:tbl>
          </a:graphicData>
        </a:graphic>
      </p:graphicFrame>
      <p:grpSp>
        <p:nvGrpSpPr>
          <p:cNvPr id="4" name="组合 3"/>
          <p:cNvGrpSpPr/>
          <p:nvPr/>
        </p:nvGrpSpPr>
        <p:grpSpPr>
          <a:xfrm>
            <a:off x="2051606" y="3343138"/>
            <a:ext cx="4508754" cy="3292107"/>
            <a:chOff x="255270" y="3392156"/>
            <a:chExt cx="4508754" cy="329210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5270" y="3392156"/>
              <a:ext cx="4508754" cy="3292107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947672" y="4361688"/>
              <a:ext cx="24963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Recoil4mu.M()&lt;31</a:t>
              </a:r>
            </a:p>
            <a:p>
              <a:endParaRPr lang="en-US" altLang="zh-CN" dirty="0"/>
            </a:p>
            <a:p>
              <a:r>
                <a:rPr lang="en-US" altLang="zh-CN" dirty="0" smtClean="0"/>
                <a:t>Fake rate=0.</a:t>
              </a:r>
              <a:endParaRPr lang="zh-CN" altLang="en-US" dirty="0"/>
            </a:p>
          </p:txBody>
        </p:sp>
      </p:grpSp>
      <p:sp>
        <p:nvSpPr>
          <p:cNvPr id="7" name="矩形 6"/>
          <p:cNvSpPr/>
          <p:nvPr/>
        </p:nvSpPr>
        <p:spPr>
          <a:xfrm>
            <a:off x="2051606" y="2596877"/>
            <a:ext cx="54537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/>
              <a:t>Z-</a:t>
            </a:r>
            <a:r>
              <a:rPr lang="en-US" altLang="zh-CN" sz="3600" dirty="0" smtClean="0"/>
              <a:t>&gt;u</a:t>
            </a:r>
            <a:r>
              <a:rPr lang="en-US" altLang="zh-CN" sz="3600" baseline="30000" dirty="0" smtClean="0"/>
              <a:t>+</a:t>
            </a:r>
            <a:r>
              <a:rPr lang="en-US" altLang="zh-CN" sz="3600" dirty="0" smtClean="0"/>
              <a:t>+u</a:t>
            </a:r>
            <a:r>
              <a:rPr lang="en-US" altLang="zh-CN" sz="3600" baseline="30000" dirty="0" smtClean="0"/>
              <a:t>-</a:t>
            </a:r>
            <a:r>
              <a:rPr lang="en-US" altLang="zh-CN" sz="3600" dirty="0" smtClean="0"/>
              <a:t>  </a:t>
            </a:r>
            <a:r>
              <a:rPr lang="en-US" altLang="zh-CN" sz="3600" dirty="0"/>
              <a:t>and  H-&gt;u</a:t>
            </a:r>
            <a:r>
              <a:rPr lang="en-US" altLang="zh-CN" sz="3600" baseline="30000" dirty="0"/>
              <a:t>+</a:t>
            </a:r>
            <a:r>
              <a:rPr lang="en-US" altLang="zh-CN" sz="3600" dirty="0"/>
              <a:t>+u</a:t>
            </a:r>
            <a:r>
              <a:rPr lang="en-US" altLang="zh-CN" sz="3600" baseline="30000" dirty="0"/>
              <a:t>-</a:t>
            </a:r>
            <a:endParaRPr lang="zh-CN" altLang="en-US" sz="3600" baseline="30000" dirty="0"/>
          </a:p>
        </p:txBody>
      </p:sp>
      <p:sp>
        <p:nvSpPr>
          <p:cNvPr id="8" name="矩形 7"/>
          <p:cNvSpPr/>
          <p:nvPr/>
        </p:nvSpPr>
        <p:spPr>
          <a:xfrm>
            <a:off x="2265295" y="120774"/>
            <a:ext cx="44531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/>
              <a:t>Z-</a:t>
            </a:r>
            <a:r>
              <a:rPr lang="en-US" altLang="zh-CN" sz="3600" dirty="0" smtClean="0"/>
              <a:t>&gt;e</a:t>
            </a:r>
            <a:r>
              <a:rPr lang="en-US" altLang="zh-CN" sz="3600" baseline="30000" dirty="0" smtClean="0"/>
              <a:t>+</a:t>
            </a:r>
            <a:r>
              <a:rPr lang="en-US" altLang="zh-CN" sz="3600" dirty="0" smtClean="0"/>
              <a:t>+</a:t>
            </a:r>
            <a:r>
              <a:rPr lang="en-US" altLang="zh-CN" sz="3600" dirty="0"/>
              <a:t>e</a:t>
            </a:r>
            <a:r>
              <a:rPr lang="en-US" altLang="zh-CN" sz="3600" baseline="30000" dirty="0" smtClean="0"/>
              <a:t>-</a:t>
            </a:r>
            <a:r>
              <a:rPr lang="en-US" altLang="zh-CN" sz="3600" dirty="0" smtClean="0"/>
              <a:t>  </a:t>
            </a:r>
            <a:r>
              <a:rPr lang="en-US" altLang="zh-CN" sz="3600" dirty="0"/>
              <a:t>and  H-&gt;u</a:t>
            </a:r>
            <a:r>
              <a:rPr lang="en-US" altLang="zh-CN" sz="3600" baseline="30000" dirty="0"/>
              <a:t>+</a:t>
            </a:r>
            <a:r>
              <a:rPr lang="en-US" altLang="zh-CN" sz="3600" dirty="0"/>
              <a:t>+u</a:t>
            </a:r>
            <a:r>
              <a:rPr lang="en-US" altLang="zh-CN" sz="3600" baseline="30000" dirty="0"/>
              <a:t>-</a:t>
            </a:r>
            <a:endParaRPr lang="zh-CN" altLang="en-US" sz="3600" baseline="30000" dirty="0"/>
          </a:p>
        </p:txBody>
      </p:sp>
      <p:sp>
        <p:nvSpPr>
          <p:cNvPr id="9" name="文本框 8"/>
          <p:cNvSpPr txBox="1"/>
          <p:nvPr/>
        </p:nvSpPr>
        <p:spPr>
          <a:xfrm>
            <a:off x="7178040" y="2596877"/>
            <a:ext cx="1645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Efficiency=22%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74650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2820-6F2B-4923-8D5C-E460A905D9BC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057400" y="2800352"/>
            <a:ext cx="63579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/>
              <a:t>THANK YOU</a:t>
            </a:r>
            <a:endParaRPr lang="zh-CN" altLang="en-US" sz="7200" dirty="0"/>
          </a:p>
        </p:txBody>
      </p:sp>
    </p:spTree>
    <p:extLst>
      <p:ext uri="{BB962C8B-B14F-4D97-AF65-F5344CB8AC3E}">
        <p14:creationId xmlns:p14="http://schemas.microsoft.com/office/powerpoint/2010/main" val="1450099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a summary status about the ZH to </a:t>
            </a:r>
            <a:r>
              <a:rPr lang="en-US" altLang="zh-CN" dirty="0" err="1" smtClean="0"/>
              <a:t>dileptonic</a:t>
            </a:r>
            <a:r>
              <a:rPr lang="en-US" altLang="zh-CN" dirty="0" smtClean="0"/>
              <a:t> channe</a:t>
            </a:r>
            <a:r>
              <a:rPr lang="en-US" altLang="zh-CN" dirty="0"/>
              <a:t>l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                                                                        </a:t>
            </a:r>
            <a:r>
              <a:rPr lang="en-US" altLang="zh-CN" dirty="0" err="1" smtClean="0"/>
              <a:t>LeiWang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9165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ZH-&gt;</a:t>
            </a:r>
            <a:r>
              <a:rPr lang="en-US" altLang="zh-CN" dirty="0" err="1" smtClean="0"/>
              <a:t>mumuee</a:t>
            </a:r>
            <a:r>
              <a:rPr lang="en-US" altLang="zh-CN" dirty="0" smtClean="0"/>
              <a:t> channel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zh-CN" dirty="0" smtClean="0"/>
              <a:t>signal sample:</a:t>
            </a:r>
          </a:p>
          <a:p>
            <a:pPr marL="0" indent="0">
              <a:buNone/>
            </a:pPr>
            <a:r>
              <a:rPr lang="en-US" altLang="zh-CN" dirty="0" smtClean="0"/>
              <a:t>   ee-&gt;zh-&gt;zee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background sample: 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fast   simulation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half" idx="2"/>
          </p:nvPr>
        </p:nvSpPr>
        <p:spPr>
          <a:xfrm>
            <a:off x="4899860" y="2226469"/>
            <a:ext cx="3886200" cy="3263504"/>
          </a:xfrm>
        </p:spPr>
        <p:txBody>
          <a:bodyPr>
            <a:normAutofit fontScale="62500" lnSpcReduction="20000"/>
          </a:bodyPr>
          <a:lstStyle/>
          <a:p>
            <a:r>
              <a:rPr lang="en-US" altLang="zh-CN" dirty="0" smtClean="0"/>
              <a:t>Preselection:</a:t>
            </a:r>
          </a:p>
          <a:p>
            <a:pPr marL="0" indent="0">
              <a:buNone/>
            </a:pPr>
            <a:r>
              <a:rPr lang="en-US" altLang="zh-CN" dirty="0" smtClean="0"/>
              <a:t>   E&gt;10GeV  Ne&gt;0 N</a:t>
            </a:r>
            <a:r>
              <a:rPr lang="el-GR" altLang="zh-CN" dirty="0" smtClean="0">
                <a:solidFill>
                  <a:schemeClr val="dk1"/>
                </a:solidFill>
              </a:rPr>
              <a:t>μ</a:t>
            </a:r>
            <a:r>
              <a:rPr lang="en-US" altLang="zh-CN" dirty="0" smtClean="0">
                <a:solidFill>
                  <a:schemeClr val="dk1"/>
                </a:solidFill>
              </a:rPr>
              <a:t>&gt;0</a:t>
            </a:r>
          </a:p>
          <a:p>
            <a:pPr marL="0" indent="0">
              <a:buNone/>
            </a:pPr>
            <a:r>
              <a:rPr lang="en-US" altLang="zh-CN" dirty="0" smtClean="0">
                <a:solidFill>
                  <a:schemeClr val="dk1"/>
                </a:solidFill>
              </a:rPr>
              <a:t>   choose the e pair close to</a:t>
            </a:r>
          </a:p>
          <a:p>
            <a:pPr marL="0" indent="0">
              <a:buNone/>
            </a:pPr>
            <a:r>
              <a:rPr lang="en-US" altLang="zh-CN" dirty="0" smtClean="0">
                <a:solidFill>
                  <a:schemeClr val="dk1"/>
                </a:solidFill>
              </a:rPr>
              <a:t>   125GeV(BSR correction)</a:t>
            </a:r>
          </a:p>
          <a:p>
            <a:pPr marL="0" indent="0">
              <a:buNone/>
            </a:pPr>
            <a:r>
              <a:rPr lang="en-US" altLang="zh-CN" dirty="0" smtClean="0">
                <a:solidFill>
                  <a:schemeClr val="dk1"/>
                </a:solidFill>
              </a:rPr>
              <a:t>   choose the </a:t>
            </a:r>
            <a:r>
              <a:rPr lang="el-GR" altLang="zh-CN" dirty="0" smtClean="0">
                <a:solidFill>
                  <a:schemeClr val="dk1"/>
                </a:solidFill>
              </a:rPr>
              <a:t>μ</a:t>
            </a:r>
            <a:r>
              <a:rPr lang="en-US" altLang="zh-CN" dirty="0" smtClean="0">
                <a:solidFill>
                  <a:schemeClr val="dk1"/>
                </a:solidFill>
              </a:rPr>
              <a:t> pair close to</a:t>
            </a:r>
          </a:p>
          <a:p>
            <a:pPr marL="0" indent="0">
              <a:buNone/>
            </a:pPr>
            <a:r>
              <a:rPr lang="en-US" altLang="zh-CN" dirty="0" smtClean="0">
                <a:solidFill>
                  <a:schemeClr val="dk1"/>
                </a:solidFill>
              </a:rPr>
              <a:t>   91.2GeV</a:t>
            </a:r>
            <a:endParaRPr lang="en-US" altLang="zh-CN" dirty="0" smtClean="0"/>
          </a:p>
          <a:p>
            <a:r>
              <a:rPr lang="en-US" altLang="zh-CN" dirty="0" smtClean="0"/>
              <a:t>Variance for optimization:</a:t>
            </a:r>
          </a:p>
          <a:p>
            <a:pPr marL="0" indent="0">
              <a:buNone/>
            </a:pPr>
            <a:r>
              <a:rPr lang="en-US" altLang="zh-CN" dirty="0" smtClean="0"/>
              <a:t>   </a:t>
            </a:r>
            <a:r>
              <a:rPr lang="en-US" altLang="zh-CN" dirty="0" err="1" smtClean="0"/>
              <a:t>invmass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recoilmass</a:t>
            </a:r>
            <a:r>
              <a:rPr lang="en-US" altLang="zh-CN" dirty="0" smtClean="0"/>
              <a:t> </a:t>
            </a:r>
          </a:p>
          <a:p>
            <a:pPr marL="0" indent="0">
              <a:buNone/>
            </a:pPr>
            <a:r>
              <a:rPr lang="en-US" altLang="zh-CN" dirty="0" smtClean="0"/>
              <a:t>   </a:t>
            </a:r>
            <a:r>
              <a:rPr lang="en-US" altLang="zh-CN" dirty="0" err="1" smtClean="0"/>
              <a:t>Pt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Pz</a:t>
            </a:r>
            <a:r>
              <a:rPr lang="en-US" altLang="zh-CN" dirty="0" smtClean="0"/>
              <a:t> </a:t>
            </a:r>
            <a:r>
              <a:rPr lang="el-GR" altLang="zh-CN" dirty="0" smtClean="0">
                <a:solidFill>
                  <a:schemeClr val="dk1"/>
                </a:solidFill>
              </a:rPr>
              <a:t>δφ</a:t>
            </a:r>
            <a:endParaRPr lang="en-US" altLang="zh-CN" dirty="0" smtClean="0">
              <a:solidFill>
                <a:schemeClr val="dk1"/>
              </a:solidFill>
            </a:endParaRPr>
          </a:p>
          <a:p>
            <a:pPr marL="0" indent="0">
              <a:buNone/>
            </a:pPr>
            <a:r>
              <a:rPr lang="en-US" altLang="zh-CN" dirty="0" smtClean="0">
                <a:solidFill>
                  <a:schemeClr val="dk1"/>
                </a:solidFill>
              </a:rPr>
              <a:t>   </a:t>
            </a:r>
            <a:r>
              <a:rPr lang="en-US" altLang="zh-CN" dirty="0" err="1" smtClean="0">
                <a:solidFill>
                  <a:schemeClr val="dk1"/>
                </a:solidFill>
              </a:rPr>
              <a:t>cos</a:t>
            </a:r>
            <a:r>
              <a:rPr lang="el-GR" altLang="zh-CN" dirty="0" smtClean="0"/>
              <a:t>θ</a:t>
            </a:r>
            <a:r>
              <a:rPr lang="en-US" altLang="zh-CN" dirty="0" smtClean="0"/>
              <a:t>  </a:t>
            </a:r>
            <a:r>
              <a:rPr lang="en-US" altLang="zh-CN" dirty="0" err="1" smtClean="0"/>
              <a:t>Ntrack</a:t>
            </a:r>
            <a:r>
              <a:rPr lang="en-US" altLang="zh-CN" dirty="0" smtClean="0"/>
              <a:t>  MET</a:t>
            </a:r>
          </a:p>
          <a:p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663" y="3629439"/>
            <a:ext cx="1534081" cy="175463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08" y="3695705"/>
            <a:ext cx="1511745" cy="179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02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内容占位符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75" y="1230135"/>
            <a:ext cx="2758241" cy="1891465"/>
          </a:xfrm>
          <a:prstGeom prst="rect">
            <a:avLst/>
          </a:prstGeom>
        </p:spPr>
      </p:pic>
      <p:pic>
        <p:nvPicPr>
          <p:cNvPr id="8" name="内容占位符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632" y="1358350"/>
            <a:ext cx="2579660" cy="1774907"/>
          </a:xfrm>
          <a:prstGeom prst="rect">
            <a:avLst/>
          </a:prstGeom>
        </p:spPr>
      </p:pic>
      <p:pic>
        <p:nvPicPr>
          <p:cNvPr id="9" name="内容占位符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92" y="1351186"/>
            <a:ext cx="2586790" cy="1770414"/>
          </a:xfrm>
          <a:prstGeom prst="rect">
            <a:avLst/>
          </a:prstGeom>
        </p:spPr>
      </p:pic>
      <p:pic>
        <p:nvPicPr>
          <p:cNvPr id="10" name="内容占位符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76" y="3339439"/>
            <a:ext cx="2652634" cy="1825117"/>
          </a:xfrm>
          <a:prstGeom prst="rect">
            <a:avLst/>
          </a:prstGeom>
        </p:spPr>
      </p:pic>
      <p:pic>
        <p:nvPicPr>
          <p:cNvPr id="11" name="内容占位符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493" y="3315552"/>
            <a:ext cx="2660540" cy="1840895"/>
          </a:xfrm>
          <a:prstGeom prst="rect">
            <a:avLst/>
          </a:prstGeom>
        </p:spPr>
      </p:pic>
      <p:pic>
        <p:nvPicPr>
          <p:cNvPr id="12" name="内容占位符 4"/>
          <p:cNvPicPr>
            <a:picLocks noGrp="1" noChangeAspect="1"/>
          </p:cNvPicPr>
          <p:nvPr>
            <p:ph sz="half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379" y="3303895"/>
            <a:ext cx="2713121" cy="186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28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内容占位符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290741"/>
            <a:ext cx="2970329" cy="2048251"/>
          </a:xfrm>
          <a:prstGeom prst="rect">
            <a:avLst/>
          </a:prstGeom>
        </p:spPr>
      </p:pic>
      <p:pic>
        <p:nvPicPr>
          <p:cNvPr id="8" name="内容占位符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511" y="1131094"/>
            <a:ext cx="3224959" cy="2203597"/>
          </a:xfrm>
          <a:prstGeom prst="rect">
            <a:avLst/>
          </a:prstGeom>
        </p:spPr>
      </p:pic>
      <p:pic>
        <p:nvPicPr>
          <p:cNvPr id="9" name="内容占位符 5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338992"/>
            <a:ext cx="3124030" cy="215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15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60999" y="893868"/>
            <a:ext cx="7886700" cy="994172"/>
          </a:xfrm>
        </p:spPr>
        <p:txBody>
          <a:bodyPr/>
          <a:lstStyle/>
          <a:p>
            <a:r>
              <a:rPr lang="en-US" altLang="zh-CN" dirty="0" smtClean="0"/>
              <a:t>                         cut chain table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内容占位符 6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382796" y="1737115"/>
              <a:ext cx="7527968" cy="42226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4099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4099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4099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4099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94099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940996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940996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940996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480060">
                    <a:tc>
                      <a:txBody>
                        <a:bodyPr/>
                        <a:lstStyle/>
                        <a:p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signal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2f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err="1" smtClean="0"/>
                            <a:t>sz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err="1" smtClean="0"/>
                            <a:t>zz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err="1" smtClean="0"/>
                            <a:t>higgs_bkg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 smtClean="0"/>
                            <a:t>others</a:t>
                          </a:r>
                          <a:endParaRPr lang="zh-CN" altLang="en-US" sz="1400" dirty="0" smtClean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 smtClean="0"/>
                            <a:t>all </a:t>
                          </a:r>
                          <a:r>
                            <a:rPr lang="en-US" altLang="zh-CN" sz="1400" dirty="0" err="1" smtClean="0"/>
                            <a:t>bkg</a:t>
                          </a:r>
                          <a:endParaRPr lang="zh-CN" altLang="en-US" sz="1400" dirty="0" smtClean="0"/>
                        </a:p>
                        <a:p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8683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initial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>
                              <a:solidFill>
                                <a:srgbClr val="FF0000"/>
                              </a:solidFill>
                            </a:rPr>
                            <a:t>50000</a:t>
                          </a:r>
                          <a:endParaRPr lang="zh-CN" alt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68580" marR="68580" marT="34290" marB="3429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418194802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7913405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4967152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852687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89468572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zh-CN" altLang="en-US" sz="140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25780">
                    <a:tc>
                      <a:txBody>
                        <a:bodyPr/>
                        <a:lstStyle/>
                        <a:p>
                          <a:r>
                            <a:rPr lang="en-US" altLang="zh-CN" sz="900" b="1" dirty="0" smtClean="0"/>
                            <a:t>pre selection:</a:t>
                          </a:r>
                        </a:p>
                        <a:p>
                          <a:r>
                            <a:rPr lang="en-US" altLang="zh-CN" sz="1100" dirty="0" smtClean="0"/>
                            <a:t>E&gt;10GeV</a:t>
                          </a:r>
                        </a:p>
                        <a:p>
                          <a:r>
                            <a:rPr lang="en-US" altLang="zh-CN" sz="1100" dirty="0" smtClean="0"/>
                            <a:t>Ne&gt;0,N</a:t>
                          </a:r>
                          <a:r>
                            <a:rPr lang="el-GR" altLang="zh-CN" sz="1100" b="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μ</a:t>
                          </a:r>
                          <a:r>
                            <a:rPr lang="en-US" altLang="zh-CN" sz="1100" b="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&gt;0</a:t>
                          </a:r>
                          <a:endParaRPr lang="en-US" altLang="zh-CN" sz="1100" dirty="0" smtClean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2867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206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830622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1104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1490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2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833424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61837">
                    <a:tc>
                      <a:txBody>
                        <a:bodyPr/>
                        <a:lstStyle/>
                        <a:p>
                          <a:r>
                            <a:rPr lang="en-US" altLang="zh-CN" sz="1100" dirty="0" smtClean="0"/>
                            <a:t>120&lt;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1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1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altLang="zh-CN" sz="1100" b="0" i="1" smtClean="0">
                                      <a:latin typeface="Cambria Math" panose="02040503050406030204" pitchFamily="18" charset="0"/>
                                    </a:rPr>
                                    <m:t>𝑖𝑛𝑣</m:t>
                                  </m:r>
                                </m:sub>
                              </m:sSub>
                              <m:r>
                                <a:rPr lang="en-US" altLang="zh-CN" sz="1100" b="0" i="1" smtClean="0">
                                  <a:latin typeface="Cambria Math" panose="02040503050406030204" pitchFamily="18" charset="0"/>
                                </a:rPr>
                                <m:t>&lt;130</m:t>
                              </m:r>
                            </m:oMath>
                          </a14:m>
                          <a:endParaRPr lang="zh-CN" alt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1885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0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47404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1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0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0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47405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31370">
                    <a:tc>
                      <a:txBody>
                        <a:bodyPr/>
                        <a:lstStyle/>
                        <a:p>
                          <a:r>
                            <a:rPr lang="en-US" altLang="zh-CN" sz="1100" dirty="0" smtClean="0"/>
                            <a:t>89&lt;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1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1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altLang="zh-CN" sz="1100" b="0" i="1" smtClean="0">
                                      <a:latin typeface="Cambria Math" panose="02040503050406030204" pitchFamily="18" charset="0"/>
                                    </a:rPr>
                                    <m:t>𝑟𝑒𝑐𝑜𝑖𝑙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100" dirty="0" smtClean="0"/>
                            <a:t>&lt;95</a:t>
                          </a:r>
                          <a:endParaRPr lang="zh-CN" alt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1487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0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2050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0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0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0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2050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35806">
                    <a:tc>
                      <a:txBody>
                        <a:bodyPr/>
                        <a:lstStyle/>
                        <a:p>
                          <a:r>
                            <a:rPr lang="en-US" altLang="zh-CN" sz="1100" dirty="0" smtClean="0"/>
                            <a:t>52&lt;</a:t>
                          </a:r>
                          <a:r>
                            <a:rPr lang="en-US" altLang="zh-CN" sz="1100" dirty="0" err="1" smtClean="0"/>
                            <a:t>Pt</a:t>
                          </a:r>
                          <a:r>
                            <a:rPr lang="en-US" altLang="zh-CN" sz="1100" dirty="0" smtClean="0"/>
                            <a:t>&lt;65</a:t>
                          </a:r>
                          <a:endParaRPr lang="zh-CN" alt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866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0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209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0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0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0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209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20921">
                    <a:tc>
                      <a:txBody>
                        <a:bodyPr/>
                        <a:lstStyle/>
                        <a:p>
                          <a:r>
                            <a:rPr lang="en-US" altLang="zh-CN" sz="1100" dirty="0" smtClean="0"/>
                            <a:t>-34&lt;</a:t>
                          </a:r>
                          <a:r>
                            <a:rPr lang="en-US" altLang="zh-CN" sz="1100" dirty="0" err="1" smtClean="0"/>
                            <a:t>Pt</a:t>
                          </a:r>
                          <a:r>
                            <a:rPr lang="en-US" altLang="zh-CN" sz="1100" dirty="0" smtClean="0"/>
                            <a:t>&lt;34</a:t>
                          </a:r>
                          <a:endParaRPr lang="zh-CN" alt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864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0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195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0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0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0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195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83779">
                    <a:tc>
                      <a:txBody>
                        <a:bodyPr/>
                        <a:lstStyle/>
                        <a:p>
                          <a:r>
                            <a:rPr lang="en-US" altLang="zh-CN" sz="1100" dirty="0" smtClean="0"/>
                            <a:t>|</a:t>
                          </a:r>
                          <a:r>
                            <a:rPr lang="el-GR" altLang="zh-CN" sz="1100" b="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δφ</a:t>
                          </a:r>
                          <a:r>
                            <a:rPr lang="en-US" altLang="zh-CN" sz="1100" dirty="0" smtClean="0"/>
                            <a:t>|&lt;180</a:t>
                          </a:r>
                          <a:endParaRPr lang="zh-CN" alt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864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0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195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0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0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0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195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altLang="zh-CN" sz="1100" dirty="0" smtClean="0"/>
                            <a:t>MET&lt;3GeV</a:t>
                          </a:r>
                          <a:endParaRPr lang="zh-CN" alt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845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0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152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0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0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0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152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20921">
                    <a:tc>
                      <a:txBody>
                        <a:bodyPr/>
                        <a:lstStyle/>
                        <a:p>
                          <a:r>
                            <a:rPr lang="en-US" altLang="zh-CN" sz="1100" dirty="0" err="1" smtClean="0"/>
                            <a:t>cose</a:t>
                          </a:r>
                          <a:r>
                            <a:rPr lang="en-US" altLang="zh-CN" sz="1100" dirty="0" smtClean="0"/>
                            <a:t>+&lt;-0.12</a:t>
                          </a:r>
                          <a:endParaRPr lang="zh-CN" alt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482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0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4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0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0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0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>
                              <a:solidFill>
                                <a:srgbClr val="FF0000"/>
                              </a:solidFill>
                            </a:rPr>
                            <a:t>4</a:t>
                          </a:r>
                          <a:endParaRPr lang="zh-CN" alt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68580" marR="68580" marT="34290" marB="34290"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altLang="zh-CN" sz="900" dirty="0" err="1" smtClean="0"/>
                            <a:t>cose</a:t>
                          </a:r>
                          <a:r>
                            <a:rPr lang="en-US" altLang="zh-CN" sz="900" dirty="0" smtClean="0"/>
                            <a:t>-/</a:t>
                          </a:r>
                          <a:r>
                            <a:rPr lang="en-US" altLang="zh-CN" sz="900" dirty="0" err="1" smtClean="0"/>
                            <a:t>Ntrack</a:t>
                          </a:r>
                          <a:endParaRPr lang="zh-CN" altLang="en-US" sz="900" dirty="0"/>
                        </a:p>
                      </a:txBody>
                      <a:tcPr marL="68580" marR="68580" marT="34290" marB="34290"/>
                    </a:tc>
                    <a:tc gridSpan="7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 smtClean="0">
                              <a:solidFill>
                                <a:srgbClr val="FF0000"/>
                              </a:solidFill>
                            </a:rPr>
                            <a:t>no influence</a:t>
                          </a:r>
                          <a:endParaRPr lang="zh-CN" altLang="en-US" sz="1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内容占位符 6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382796" y="1737115"/>
              <a:ext cx="7527968" cy="42226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4099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4099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4099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4099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94099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940996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940996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940996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495300">
                    <a:tc>
                      <a:txBody>
                        <a:bodyPr/>
                        <a:lstStyle/>
                        <a:p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signal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2f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err="1" smtClean="0"/>
                            <a:t>sz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err="1" smtClean="0"/>
                            <a:t>zz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err="1" smtClean="0"/>
                            <a:t>higgs_bkg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 smtClean="0"/>
                            <a:t>others</a:t>
                          </a:r>
                          <a:endParaRPr lang="zh-CN" altLang="en-US" sz="1400" dirty="0" smtClean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 smtClean="0"/>
                            <a:t>all </a:t>
                          </a:r>
                          <a:r>
                            <a:rPr lang="en-US" altLang="zh-CN" sz="1400" dirty="0" err="1" smtClean="0"/>
                            <a:t>bkg</a:t>
                          </a:r>
                          <a:endParaRPr lang="zh-CN" altLang="en-US" sz="1400" dirty="0" smtClean="0"/>
                        </a:p>
                        <a:p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5300"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initial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>
                              <a:solidFill>
                                <a:srgbClr val="FF0000"/>
                              </a:solidFill>
                            </a:rPr>
                            <a:t>50000</a:t>
                          </a:r>
                          <a:endParaRPr lang="zh-CN" alt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68580" marR="68580" marT="34290" marB="3429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418194802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7913405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4967152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852687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89468572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zh-CN" altLang="en-US" sz="140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1020">
                    <a:tc>
                      <a:txBody>
                        <a:bodyPr/>
                        <a:lstStyle/>
                        <a:p>
                          <a:r>
                            <a:rPr lang="en-US" altLang="zh-CN" sz="900" b="1" dirty="0" smtClean="0"/>
                            <a:t>pre selection:</a:t>
                          </a:r>
                        </a:p>
                        <a:p>
                          <a:r>
                            <a:rPr lang="en-US" altLang="zh-CN" sz="1100" dirty="0" smtClean="0"/>
                            <a:t>E&gt;10GeV</a:t>
                          </a:r>
                        </a:p>
                        <a:p>
                          <a:r>
                            <a:rPr lang="en-US" altLang="zh-CN" sz="1100" dirty="0" smtClean="0"/>
                            <a:t>Ne&gt;0,N</a:t>
                          </a:r>
                          <a:r>
                            <a:rPr lang="el-GR" altLang="zh-CN" sz="1100" b="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μ</a:t>
                          </a:r>
                          <a:r>
                            <a:rPr lang="en-US" altLang="zh-CN" sz="1100" b="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&gt;0</a:t>
                          </a:r>
                          <a:endParaRPr lang="en-US" altLang="zh-CN" sz="1100" dirty="0" smtClean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2867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206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830622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1104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1490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2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833424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61837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645" t="-335526" r="-700000" b="-49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1885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0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47404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1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0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0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47405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038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645" t="-501515" r="-700000" b="-47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1487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0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2050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0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0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0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2050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35806">
                    <a:tc>
                      <a:txBody>
                        <a:bodyPr/>
                        <a:lstStyle/>
                        <a:p>
                          <a:r>
                            <a:rPr lang="en-US" altLang="zh-CN" sz="1100" dirty="0" smtClean="0"/>
                            <a:t>52&lt;</a:t>
                          </a:r>
                          <a:r>
                            <a:rPr lang="en-US" altLang="zh-CN" sz="1100" dirty="0" err="1" smtClean="0"/>
                            <a:t>Pt</a:t>
                          </a:r>
                          <a:r>
                            <a:rPr lang="en-US" altLang="zh-CN" sz="1100" dirty="0" smtClean="0"/>
                            <a:t>&lt;65</a:t>
                          </a:r>
                          <a:endParaRPr lang="zh-CN" alt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866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0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209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0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0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0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209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20921">
                    <a:tc>
                      <a:txBody>
                        <a:bodyPr/>
                        <a:lstStyle/>
                        <a:p>
                          <a:r>
                            <a:rPr lang="en-US" altLang="zh-CN" sz="1100" dirty="0" smtClean="0"/>
                            <a:t>-34&lt;</a:t>
                          </a:r>
                          <a:r>
                            <a:rPr lang="en-US" altLang="zh-CN" sz="1100" dirty="0" err="1" smtClean="0"/>
                            <a:t>Pt</a:t>
                          </a:r>
                          <a:r>
                            <a:rPr lang="en-US" altLang="zh-CN" sz="1100" dirty="0" smtClean="0"/>
                            <a:t>&lt;34</a:t>
                          </a:r>
                          <a:endParaRPr lang="zh-CN" alt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864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0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195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0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0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0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195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83779">
                    <a:tc>
                      <a:txBody>
                        <a:bodyPr/>
                        <a:lstStyle/>
                        <a:p>
                          <a:r>
                            <a:rPr lang="en-US" altLang="zh-CN" sz="1100" dirty="0" smtClean="0"/>
                            <a:t>|</a:t>
                          </a:r>
                          <a:r>
                            <a:rPr lang="el-GR" altLang="zh-CN" sz="1100" b="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δφ</a:t>
                          </a:r>
                          <a:r>
                            <a:rPr lang="en-US" altLang="zh-CN" sz="1100" dirty="0" smtClean="0"/>
                            <a:t>|&lt;180</a:t>
                          </a:r>
                          <a:endParaRPr lang="zh-CN" alt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864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0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195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0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0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0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195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281940">
                    <a:tc>
                      <a:txBody>
                        <a:bodyPr/>
                        <a:lstStyle/>
                        <a:p>
                          <a:r>
                            <a:rPr lang="en-US" altLang="zh-CN" sz="1100" dirty="0" smtClean="0"/>
                            <a:t>MET&lt;3GeV</a:t>
                          </a:r>
                          <a:endParaRPr lang="zh-CN" alt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845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0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152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0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0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0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152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20921">
                    <a:tc>
                      <a:txBody>
                        <a:bodyPr/>
                        <a:lstStyle/>
                        <a:p>
                          <a:r>
                            <a:rPr lang="en-US" altLang="zh-CN" sz="1100" dirty="0" err="1" smtClean="0"/>
                            <a:t>cose</a:t>
                          </a:r>
                          <a:r>
                            <a:rPr lang="en-US" altLang="zh-CN" sz="1100" dirty="0" smtClean="0"/>
                            <a:t>+&lt;-0.12</a:t>
                          </a:r>
                          <a:endParaRPr lang="zh-CN" alt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482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0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4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0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0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/>
                            <a:t>0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smtClean="0">
                              <a:solidFill>
                                <a:srgbClr val="FF0000"/>
                              </a:solidFill>
                            </a:rPr>
                            <a:t>4</a:t>
                          </a:r>
                          <a:endParaRPr lang="zh-CN" altLang="en-US" sz="14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68580" marR="68580" marT="34290" marB="34290"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281940">
                    <a:tc>
                      <a:txBody>
                        <a:bodyPr/>
                        <a:lstStyle/>
                        <a:p>
                          <a:r>
                            <a:rPr lang="en-US" altLang="zh-CN" sz="900" dirty="0" err="1" smtClean="0"/>
                            <a:t>cose</a:t>
                          </a:r>
                          <a:r>
                            <a:rPr lang="en-US" altLang="zh-CN" sz="900" dirty="0" smtClean="0"/>
                            <a:t>-/</a:t>
                          </a:r>
                          <a:r>
                            <a:rPr lang="en-US" altLang="zh-CN" sz="900" dirty="0" err="1" smtClean="0"/>
                            <a:t>Ntrack</a:t>
                          </a:r>
                          <a:endParaRPr lang="zh-CN" altLang="en-US" sz="900" dirty="0"/>
                        </a:p>
                      </a:txBody>
                      <a:tcPr marL="68580" marR="68580" marT="34290" marB="34290"/>
                    </a:tc>
                    <a:tc gridSpan="7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b="1" dirty="0" smtClean="0">
                              <a:solidFill>
                                <a:srgbClr val="FF0000"/>
                              </a:solidFill>
                            </a:rPr>
                            <a:t>no influence</a:t>
                          </a:r>
                          <a:endParaRPr lang="zh-CN" altLang="en-US" sz="1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68580" marR="68580" marT="34290" marB="34290"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3" name="直接箭头连接符 2"/>
          <p:cNvCxnSpPr/>
          <p:nvPr/>
        </p:nvCxnSpPr>
        <p:spPr>
          <a:xfrm flipH="1" flipV="1">
            <a:off x="873425" y="1567628"/>
            <a:ext cx="627573" cy="6180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375249" y="1345664"/>
            <a:ext cx="117750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solidFill>
                  <a:srgbClr val="FF0000"/>
                </a:solidFill>
              </a:rPr>
              <a:t>zh-&gt;zee</a:t>
            </a:r>
            <a:endParaRPr lang="zh-CN" altLang="en-US" sz="13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5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2820-6F2B-4923-8D5C-E460A905D9BC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489812" y="2276776"/>
            <a:ext cx="73512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/>
              <a:t>1.Intruction</a:t>
            </a:r>
          </a:p>
          <a:p>
            <a:endParaRPr lang="en-US" altLang="zh-CN" sz="3600" b="1" dirty="0"/>
          </a:p>
          <a:p>
            <a:r>
              <a:rPr lang="en-US" altLang="zh-CN" sz="3600" b="1" dirty="0"/>
              <a:t>2.Signal and background</a:t>
            </a:r>
          </a:p>
          <a:p>
            <a:endParaRPr lang="en-US" altLang="zh-CN" sz="3600" b="1" dirty="0"/>
          </a:p>
          <a:p>
            <a:r>
              <a:rPr lang="en-US" altLang="zh-CN" sz="3600" b="1" dirty="0"/>
              <a:t>3.Cut-base optimization</a:t>
            </a:r>
          </a:p>
          <a:p>
            <a:endParaRPr lang="en-US" altLang="zh-CN" sz="3600" b="1" dirty="0"/>
          </a:p>
          <a:p>
            <a:r>
              <a:rPr lang="en-US" altLang="zh-CN" sz="3600" b="1" dirty="0"/>
              <a:t>4.BDT optimization</a:t>
            </a: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1355700" y="566930"/>
            <a:ext cx="6239916" cy="725663"/>
          </a:xfrm>
          <a:prstGeom prst="rect">
            <a:avLst/>
          </a:prstGeom>
          <a:solidFill>
            <a:srgbClr val="C6A42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750"/>
              </a:spcBef>
            </a:pP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822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something about upper limit set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内容占位符 3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altLang="zh-CN" dirty="0" smtClean="0"/>
                  <a:t>As we know the usual method we use to extract the upper limit is to suppose one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CN" dirty="0" smtClean="0"/>
                  <a:t> </a:t>
                </a:r>
                <a:r>
                  <a:rPr lang="en-US" altLang="zh-CN" dirty="0" err="1" smtClean="0"/>
                  <a:t>value,and</a:t>
                </a:r>
                <a:r>
                  <a:rPr lang="en-US" altLang="zh-CN" dirty="0" smtClean="0"/>
                  <a:t> we could get one likelihood value</a:t>
                </a:r>
              </a:p>
              <a:p>
                <a:r>
                  <a:rPr lang="en-US" altLang="zh-CN" dirty="0" smtClean="0"/>
                  <a:t>Then we could suppose more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CN" dirty="0" smtClean="0"/>
                  <a:t> and get the corresponding likelihood value.</a:t>
                </a:r>
              </a:p>
              <a:p>
                <a:r>
                  <a:rPr lang="en-US" altLang="zh-CN" dirty="0" smtClean="0"/>
                  <a:t>Ultimately we could get the likelihood </a:t>
                </a:r>
                <a:r>
                  <a:rPr lang="en-US" altLang="zh-CN" dirty="0" err="1" smtClean="0"/>
                  <a:t>vs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CN" dirty="0" smtClean="0"/>
                  <a:t> plots   </a:t>
                </a:r>
                <a:endParaRPr lang="zh-CN" altLang="en-US" dirty="0"/>
              </a:p>
            </p:txBody>
          </p:sp>
        </mc:Choice>
        <mc:Fallback>
          <p:sp>
            <p:nvSpPr>
              <p:cNvPr id="4" name="内容占位符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351" t="-3501" r="-50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6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endParaRPr lang="en-US" altLang="zh-CN" dirty="0" smtClean="0"/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pPr marL="0" indent="0">
                  <a:buNone/>
                </a:pPr>
                <a:endParaRPr lang="en-US" altLang="zh-CN" dirty="0" smtClean="0"/>
              </a:p>
              <a:p>
                <a:pPr marL="0" indent="0">
                  <a:buNone/>
                </a:pPr>
                <a:endParaRPr lang="en-US" altLang="zh-CN" dirty="0" smtClean="0"/>
              </a:p>
              <a:p>
                <a:r>
                  <a:rPr lang="en-US" altLang="zh-CN" dirty="0"/>
                  <a:t>I</a:t>
                </a:r>
                <a:r>
                  <a:rPr lang="en-US" altLang="zh-CN" dirty="0" smtClean="0"/>
                  <a:t>t is a </a:t>
                </a:r>
                <a:r>
                  <a:rPr lang="en-US" altLang="zh-CN" dirty="0" err="1" smtClean="0"/>
                  <a:t>gaussisan</a:t>
                </a:r>
                <a:r>
                  <a:rPr lang="en-US" altLang="zh-CN" dirty="0" smtClean="0"/>
                  <a:t> distribution according to the large number theorem</a:t>
                </a:r>
              </a:p>
              <a:p>
                <a:r>
                  <a:rPr lang="en-US" altLang="zh-CN" dirty="0" smtClean="0"/>
                  <a:t>we calculate the 95% area as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CN" dirty="0" smtClean="0"/>
                  <a:t> upper limit value for 95% C.L.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7" name="内容占位符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3"/>
                <a:stretch>
                  <a:fillRect l="-2118" r="-2941" b="-22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796" y="2076585"/>
            <a:ext cx="2500230" cy="192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273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something about upper limit set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zh-CN" sz="1800" dirty="0"/>
              <a:t>F</a:t>
            </a:r>
            <a:r>
              <a:rPr lang="en-US" altLang="zh-CN" sz="1800" dirty="0"/>
              <a:t>or the ZH-&gt;Zee inclusive channel</a:t>
            </a:r>
          </a:p>
          <a:p>
            <a:r>
              <a:rPr lang="en-US" altLang="zh-CN" sz="1800" dirty="0"/>
              <a:t>the remain background is 804,</a:t>
            </a:r>
          </a:p>
          <a:p>
            <a:r>
              <a:rPr lang="en-US" altLang="zh-CN" sz="1800" dirty="0"/>
              <a:t>we could fit it and extract the upper limit from the shape</a:t>
            </a:r>
          </a:p>
          <a:p>
            <a:r>
              <a:rPr lang="en-US" altLang="zh-CN" sz="1800" dirty="0"/>
              <a:t>the upper limit is </a:t>
            </a:r>
            <a:r>
              <a:rPr lang="en-US" altLang="zh-CN" sz="1800" dirty="0"/>
              <a:t>0.1665‰ at 95% confidence level</a:t>
            </a:r>
            <a:endParaRPr lang="zh-CN" altLang="en-US" sz="1800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altLang="zh-CN" sz="1800" dirty="0"/>
              <a:t>F</a:t>
            </a:r>
            <a:r>
              <a:rPr lang="en-US" altLang="zh-CN" sz="1800" dirty="0"/>
              <a:t>or the ZH-&gt;</a:t>
            </a:r>
            <a:r>
              <a:rPr lang="en-US" altLang="zh-CN" sz="1800" dirty="0" err="1"/>
              <a:t>mumuee</a:t>
            </a:r>
            <a:r>
              <a:rPr lang="en-US" altLang="zh-CN" sz="1800" dirty="0"/>
              <a:t> </a:t>
            </a:r>
            <a:r>
              <a:rPr lang="en-US" altLang="zh-CN" sz="1800" dirty="0" err="1"/>
              <a:t>exculsive</a:t>
            </a:r>
            <a:r>
              <a:rPr lang="en-US" altLang="zh-CN" sz="1800" dirty="0"/>
              <a:t> channel</a:t>
            </a:r>
          </a:p>
          <a:p>
            <a:r>
              <a:rPr lang="en-US" altLang="zh-CN" sz="1800" dirty="0"/>
              <a:t>the remain background is 4</a:t>
            </a:r>
          </a:p>
          <a:p>
            <a:r>
              <a:rPr lang="en-US" altLang="zh-CN" sz="1800" dirty="0"/>
              <a:t>After learning a lot from the </a:t>
            </a:r>
            <a:r>
              <a:rPr lang="en-US" altLang="zh-CN" sz="1800" dirty="0" err="1"/>
              <a:t>WeiHai</a:t>
            </a:r>
            <a:r>
              <a:rPr lang="en-US" altLang="zh-CN" sz="1800" dirty="0"/>
              <a:t> summer school and I establish the </a:t>
            </a:r>
            <a:r>
              <a:rPr lang="en-US" altLang="zh-CN" sz="1800" dirty="0" err="1"/>
              <a:t>roostats</a:t>
            </a:r>
            <a:r>
              <a:rPr lang="en-US" altLang="zh-CN" sz="1800" dirty="0"/>
              <a:t> code to calculate the upper limit </a:t>
            </a:r>
          </a:p>
          <a:p>
            <a:r>
              <a:rPr lang="en-US" altLang="zh-CN" sz="1800" dirty="0"/>
              <a:t>the upper limit is 0.7197‰ at 95% confidence level</a:t>
            </a:r>
          </a:p>
          <a:p>
            <a:r>
              <a:rPr lang="en-US" altLang="zh-CN" sz="1800" dirty="0"/>
              <a:t>95% lower limit and upper limit obtained from </a:t>
            </a:r>
            <a:r>
              <a:rPr lang="en-US" altLang="zh-CN" sz="1800" dirty="0" err="1"/>
              <a:t>roostats</a:t>
            </a:r>
            <a:r>
              <a:rPr lang="en-US" altLang="zh-CN" sz="1800" dirty="0"/>
              <a:t> on s is : [0.0805, 6.938]</a:t>
            </a:r>
            <a:endParaRPr lang="zh-CN" altLang="en-US" sz="1800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6" name="内容占位符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78" y="3999561"/>
            <a:ext cx="1612893" cy="159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590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something about upper limit set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CN" dirty="0" smtClean="0"/>
              <a:t>I am not quite experienced about the </a:t>
            </a:r>
            <a:r>
              <a:rPr lang="en-US" altLang="zh-CN" dirty="0" err="1" smtClean="0"/>
              <a:t>roostats</a:t>
            </a:r>
            <a:r>
              <a:rPr lang="en-US" altLang="zh-CN" dirty="0" smtClean="0"/>
              <a:t> part so there are a lot of code details and parameters to examine and </a:t>
            </a:r>
            <a:r>
              <a:rPr lang="en-US" altLang="zh-CN" dirty="0" err="1" smtClean="0"/>
              <a:t>try,but</a:t>
            </a:r>
            <a:r>
              <a:rPr lang="en-US" altLang="zh-CN" dirty="0" smtClean="0"/>
              <a:t> at least the orders of magnitude seems reasonable</a:t>
            </a:r>
          </a:p>
          <a:p>
            <a:r>
              <a:rPr lang="en-US" altLang="zh-CN" dirty="0" smtClean="0"/>
              <a:t>I will discuss it with </a:t>
            </a:r>
            <a:r>
              <a:rPr lang="en-US" altLang="zh-CN" dirty="0" err="1" smtClean="0"/>
              <a:t>Qiang</a:t>
            </a:r>
            <a:r>
              <a:rPr lang="en-US" altLang="zh-CN" dirty="0" smtClean="0"/>
              <a:t> and </a:t>
            </a:r>
            <a:r>
              <a:rPr lang="en-US" altLang="zh-CN" dirty="0" err="1" smtClean="0"/>
              <a:t>Zhenwei</a:t>
            </a:r>
            <a:r>
              <a:rPr lang="en-US" altLang="zh-CN" dirty="0" smtClean="0"/>
              <a:t> soon</a:t>
            </a:r>
          </a:p>
          <a:p>
            <a:r>
              <a:rPr lang="en-US" altLang="zh-CN" dirty="0"/>
              <a:t>T</a:t>
            </a:r>
            <a:r>
              <a:rPr lang="en-US" altLang="zh-CN" dirty="0" smtClean="0"/>
              <a:t>o explain the inclusive result is better than the exclusive one: it is because that we obtain the inclusive result through the fit procedure .To some </a:t>
            </a:r>
            <a:r>
              <a:rPr lang="en-US" altLang="zh-CN" dirty="0" err="1" smtClean="0"/>
              <a:t>extent,fit</a:t>
            </a:r>
            <a:r>
              <a:rPr lang="en-US" altLang="zh-CN" dirty="0" smtClean="0"/>
              <a:t> procedure is also help us suppress the background</a:t>
            </a:r>
            <a:r>
              <a:rPr lang="en-US" altLang="zh-CN" dirty="0"/>
              <a:t> </a:t>
            </a:r>
            <a:r>
              <a:rPr lang="en-US" altLang="zh-CN" dirty="0" err="1" smtClean="0"/>
              <a:t>furtherly</a:t>
            </a:r>
            <a:endParaRPr lang="en-US" altLang="zh-CN" dirty="0" smtClean="0"/>
          </a:p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altLang="zh-CN" sz="1800" dirty="0"/>
                  <a:t>T</a:t>
                </a:r>
                <a:r>
                  <a:rPr lang="en-US" altLang="zh-CN" sz="1800" dirty="0"/>
                  <a:t>here are also two other methods to make a cross check</a:t>
                </a:r>
              </a:p>
              <a:p>
                <a:r>
                  <a:rPr lang="en-US" altLang="zh-CN" sz="1800" dirty="0"/>
                  <a:t>1.To </a:t>
                </a:r>
                <a:r>
                  <a:rPr lang="en-US" altLang="zh-CN" sz="1800" dirty="0" err="1"/>
                  <a:t>naivly</a:t>
                </a:r>
                <a:r>
                  <a:rPr lang="en-US" altLang="zh-CN" sz="1800" dirty="0"/>
                  <a:t> estimate the upper limit according to the S/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rad>
                    <m:r>
                      <a:rPr lang="zh-CN" altLang="en-US" sz="1800" i="1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en-US" altLang="zh-CN" sz="1800" dirty="0"/>
                  <a:t>it is sensitive when S=4,so the BR is about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482∗20</m:t>
                        </m:r>
                      </m:den>
                    </m:f>
                  </m:oMath>
                </a14:m>
                <a:r>
                  <a:rPr lang="en-US" altLang="zh-CN" sz="1800" dirty="0"/>
                  <a:t>= </a:t>
                </a:r>
              </a:p>
              <a:p>
                <a:pPr marL="0" indent="0">
                  <a:buNone/>
                </a:pPr>
                <a:r>
                  <a:rPr lang="en-US" altLang="zh-CN" sz="1800" dirty="0"/>
                  <a:t> </a:t>
                </a:r>
                <a:r>
                  <a:rPr lang="en-US" altLang="zh-CN" sz="1800" dirty="0"/>
                  <a:t>   0.415‰ (20 is normalized factor)</a:t>
                </a:r>
              </a:p>
              <a:p>
                <a:endParaRPr lang="en-US" altLang="zh-CN" dirty="0" smtClean="0"/>
              </a:p>
              <a:p>
                <a:r>
                  <a:rPr lang="en-US" altLang="zh-CN" dirty="0" smtClean="0"/>
                  <a:t>2.use formula to calculate the upper limit </a:t>
                </a:r>
              </a:p>
              <a:p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 smtClean="0"/>
                  <a:t>    I will try it ASAP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4" name="内容占位符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2"/>
                <a:stretch>
                  <a:fillRect l="-1882" t="-2241" b="-1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742" y="3759743"/>
            <a:ext cx="3823034" cy="1969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741" y="4513188"/>
            <a:ext cx="2641260" cy="33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085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b="1" dirty="0"/>
              <a:t>N</a:t>
            </a:r>
            <a:r>
              <a:rPr lang="en-US" altLang="zh-CN" b="1" dirty="0" smtClean="0"/>
              <a:t>ext step </a:t>
            </a:r>
            <a:r>
              <a:rPr lang="en-US" altLang="zh-CN" b="1" dirty="0"/>
              <a:t>for zh-&gt;zee </a:t>
            </a:r>
            <a:endParaRPr lang="zh-CN" altLang="en-US" b="1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 will finish the statistical part of the zh-&gt;</a:t>
            </a:r>
            <a:r>
              <a:rPr lang="en-US" altLang="zh-CN" dirty="0" err="1" smtClean="0"/>
              <a:t>mumuee</a:t>
            </a:r>
            <a:r>
              <a:rPr lang="en-US" altLang="zh-CN" dirty="0" smtClean="0"/>
              <a:t> channel</a:t>
            </a:r>
          </a:p>
          <a:p>
            <a:endParaRPr lang="en-US" altLang="zh-CN" sz="750" dirty="0"/>
          </a:p>
          <a:p>
            <a:r>
              <a:rPr lang="en-US" altLang="zh-CN" dirty="0" smtClean="0"/>
              <a:t>I will begin other zh-&gt;zee exclusive channel ASAP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697471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ZH-</a:t>
            </a:r>
            <a:r>
              <a:rPr lang="en-US" altLang="zh-CN" dirty="0"/>
              <a:t>&gt;</a:t>
            </a:r>
            <a:r>
              <a:rPr lang="en-US" altLang="zh-CN" dirty="0" err="1"/>
              <a:t>Ze</a:t>
            </a:r>
            <a:r>
              <a:rPr lang="el-GR" altLang="zh-CN" dirty="0"/>
              <a:t>μ</a:t>
            </a:r>
            <a:r>
              <a:rPr lang="en-US" altLang="zh-CN" dirty="0"/>
              <a:t> </a:t>
            </a:r>
            <a:r>
              <a:rPr lang="en-US" altLang="zh-CN" dirty="0" smtClean="0"/>
              <a:t>channel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signal sample:</a:t>
            </a:r>
          </a:p>
          <a:p>
            <a:pPr marL="0" indent="0">
              <a:buNone/>
            </a:pPr>
            <a:r>
              <a:rPr lang="en-US" altLang="zh-CN" dirty="0"/>
              <a:t>   ee-&gt;zh-&gt;</a:t>
            </a:r>
            <a:r>
              <a:rPr lang="en-US" altLang="zh-CN" dirty="0" err="1" smtClean="0"/>
              <a:t>ze</a:t>
            </a:r>
            <a:r>
              <a:rPr lang="el-GR" altLang="zh-CN" dirty="0" smtClean="0"/>
              <a:t>μ</a:t>
            </a:r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/>
              <a:t>background sample: </a:t>
            </a:r>
          </a:p>
          <a:p>
            <a:pPr marL="0" indent="0">
              <a:buNone/>
            </a:pPr>
            <a:r>
              <a:rPr lang="en-US" altLang="zh-CN" dirty="0"/>
              <a:t>   fast   simulation</a:t>
            </a:r>
            <a:endParaRPr lang="zh-CN" altLang="en-US" dirty="0"/>
          </a:p>
          <a:p>
            <a:endParaRPr lang="zh-CN" altLang="en-US" dirty="0"/>
          </a:p>
        </p:txBody>
      </p:sp>
      <p:pic>
        <p:nvPicPr>
          <p:cNvPr id="6" name="内容占位符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818" y="3256491"/>
            <a:ext cx="1764286" cy="1621429"/>
          </a:xfrm>
          <a:prstGeom prst="rect">
            <a:avLst/>
          </a:prstGeom>
        </p:spPr>
      </p:pic>
      <p:pic>
        <p:nvPicPr>
          <p:cNvPr id="7" name="内容占位符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513" y="3313634"/>
            <a:ext cx="1821428" cy="1564286"/>
          </a:xfrm>
          <a:prstGeom prst="rect">
            <a:avLst/>
          </a:prstGeom>
        </p:spPr>
      </p:pic>
      <p:pic>
        <p:nvPicPr>
          <p:cNvPr id="8" name="内容占位符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329" y="2082109"/>
            <a:ext cx="1801025" cy="131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1654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6776" y="1001629"/>
            <a:ext cx="7886700" cy="365648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dirty="0"/>
              <a:t>ZH-&gt;</a:t>
            </a:r>
            <a:r>
              <a:rPr lang="en-US" altLang="zh-CN" dirty="0" err="1"/>
              <a:t>Ze</a:t>
            </a:r>
            <a:r>
              <a:rPr lang="el-GR" altLang="zh-CN" dirty="0"/>
              <a:t>μ</a:t>
            </a:r>
            <a:r>
              <a:rPr lang="en-US" altLang="zh-CN" dirty="0"/>
              <a:t> </a:t>
            </a:r>
            <a:r>
              <a:rPr lang="en-US" altLang="zh-CN" dirty="0" smtClean="0"/>
              <a:t>channel(cut chain)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内容占位符 3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628651" y="1392116"/>
              <a:ext cx="8135159" cy="443222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1803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7037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9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5998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40980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493442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409808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376354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443261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  <a:gridCol w="468351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  <a:gridCol w="334537">
                      <a:extLst>
                        <a:ext uri="{9D8B030D-6E8A-4147-A177-3AD203B41FA5}">
                          <a16:colId xmlns:a16="http://schemas.microsoft.com/office/drawing/2014/main" val="20010"/>
                        </a:ext>
                      </a:extLst>
                    </a:gridCol>
                    <a:gridCol w="418171">
                      <a:extLst>
                        <a:ext uri="{9D8B030D-6E8A-4147-A177-3AD203B41FA5}">
                          <a16:colId xmlns:a16="http://schemas.microsoft.com/office/drawing/2014/main" val="20011"/>
                        </a:ext>
                      </a:extLst>
                    </a:gridCol>
                    <a:gridCol w="351263">
                      <a:extLst>
                        <a:ext uri="{9D8B030D-6E8A-4147-A177-3AD203B41FA5}">
                          <a16:colId xmlns:a16="http://schemas.microsoft.com/office/drawing/2014/main" val="20012"/>
                        </a:ext>
                      </a:extLst>
                    </a:gridCol>
                    <a:gridCol w="485078">
                      <a:extLst>
                        <a:ext uri="{9D8B030D-6E8A-4147-A177-3AD203B41FA5}">
                          <a16:colId xmlns:a16="http://schemas.microsoft.com/office/drawing/2014/main" val="20013"/>
                        </a:ext>
                      </a:extLst>
                    </a:gridCol>
                    <a:gridCol w="603356">
                      <a:extLst>
                        <a:ext uri="{9D8B030D-6E8A-4147-A177-3AD203B41FA5}">
                          <a16:colId xmlns:a16="http://schemas.microsoft.com/office/drawing/2014/main" val="20014"/>
                        </a:ext>
                      </a:extLst>
                    </a:gridCol>
                    <a:gridCol w="412868">
                      <a:extLst>
                        <a:ext uri="{9D8B030D-6E8A-4147-A177-3AD203B41FA5}">
                          <a16:colId xmlns:a16="http://schemas.microsoft.com/office/drawing/2014/main" val="20015"/>
                        </a:ext>
                      </a:extLst>
                    </a:gridCol>
                    <a:gridCol w="412868">
                      <a:extLst>
                        <a:ext uri="{9D8B030D-6E8A-4147-A177-3AD203B41FA5}">
                          <a16:colId xmlns:a16="http://schemas.microsoft.com/office/drawing/2014/main" val="20016"/>
                        </a:ext>
                      </a:extLst>
                    </a:gridCol>
                  </a:tblGrid>
                  <a:tr h="480060">
                    <a:tc>
                      <a:txBody>
                        <a:bodyPr/>
                        <a:lstStyle/>
                        <a:p>
                          <a:r>
                            <a:rPr lang="en-US" altLang="zh-CN" sz="1200" dirty="0" smtClean="0"/>
                            <a:t>Best significance</a:t>
                          </a:r>
                          <a:endParaRPr lang="zh-CN" altLang="en-US" sz="1200" dirty="0"/>
                        </a:p>
                      </a:txBody>
                      <a:tcPr marL="68580" marR="68580" marT="34290" marB="34290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/>
                            <a:t>signal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/>
                            <a:t>2f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err="1" smtClean="0"/>
                            <a:t>sZorsW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/>
                            <a:t>single Z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err="1" smtClean="0"/>
                            <a:t>signle</a:t>
                          </a:r>
                          <a:r>
                            <a:rPr lang="en-US" altLang="zh-CN" sz="1400" baseline="0" dirty="0" smtClean="0"/>
                            <a:t> W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/>
                            <a:t>WW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/>
                            <a:t>ZZ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err="1" smtClean="0"/>
                            <a:t>WWorZZ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/>
                            <a:t>Total</a:t>
                          </a:r>
                        </a:p>
                        <a:p>
                          <a:pPr algn="ctr"/>
                          <a:r>
                            <a:rPr lang="en-US" altLang="zh-CN" sz="1400" dirty="0" err="1" smtClean="0"/>
                            <a:t>bkg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00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/>
                            <a:t>total generate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10000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418194802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7913405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17190655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16887172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4967152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48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sz="1200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oMath>
                          </a14:m>
                          <a:r>
                            <a:rPr lang="zh-CN" altLang="en-US" sz="1200" kern="1200" dirty="0" smtClean="0">
                              <a:effectLst/>
                            </a:rPr>
                            <a:t>≥</a:t>
                          </a:r>
                          <a:r>
                            <a:rPr lang="en-US" altLang="zh-CN" sz="1200" kern="1200" dirty="0" smtClean="0">
                              <a:effectLst/>
                            </a:rPr>
                            <a:t>1,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200" i="1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kern="120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l-GR" altLang="zh-CN" sz="1200" kern="1200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μ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zh-CN" altLang="en-US" sz="1200" kern="120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≥</m:t>
                              </m:r>
                            </m:oMath>
                          </a14:m>
                          <a:r>
                            <a:rPr lang="en-US" altLang="zh-CN" sz="1200" dirty="0" smtClean="0"/>
                            <a:t>1</a:t>
                          </a:r>
                        </a:p>
                        <a:p>
                          <a:r>
                            <a:rPr lang="en-US" altLang="zh-CN" sz="1200" dirty="0" smtClean="0"/>
                            <a:t>E&gt;10GeV</a:t>
                          </a:r>
                          <a:endParaRPr lang="zh-CN" altLang="en-US" sz="1200" dirty="0"/>
                        </a:p>
                      </a:txBody>
                      <a:tcPr marL="68580" marR="68580" marT="34290" marB="34290"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9199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1191574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2479527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2464930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274512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66530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6517160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4340">
                    <a:tc>
                      <a:txBody>
                        <a:bodyPr/>
                        <a:lstStyle/>
                        <a:p>
                          <a:r>
                            <a:rPr lang="en-US" altLang="zh-CN" sz="1200" dirty="0" smtClean="0"/>
                            <a:t>120</a:t>
                          </a:r>
                          <a:r>
                            <a:rPr lang="zh-CN" altLang="en-US" sz="1200" kern="1200" dirty="0" smtClean="0">
                              <a:effectLst/>
                            </a:rPr>
                            <a:t>≤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200" i="1" kern="12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kern="12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altLang="zh-CN" sz="1200" kern="12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𝑖𝑛𝑣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zh-CN" altLang="en-US" sz="1200" kern="1200" smtClean="0">
                                  <a:effectLst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altLang="zh-CN" sz="1200" dirty="0" smtClean="0"/>
                            <a:t>130</a:t>
                          </a:r>
                          <a:endParaRPr lang="zh-CN" altLang="en-US" sz="1200" dirty="0"/>
                        </a:p>
                      </a:txBody>
                      <a:tcPr marL="68580" marR="68580" marT="34290" marB="34290"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7197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21761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117365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159882</a:t>
                          </a:r>
                          <a:endParaRPr lang="en-US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17233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745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317671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88620">
                    <a:tc>
                      <a:txBody>
                        <a:bodyPr/>
                        <a:lstStyle/>
                        <a:p>
                          <a:r>
                            <a:rPr lang="en-US" altLang="zh-CN" sz="1100" dirty="0" smtClean="0"/>
                            <a:t>90</a:t>
                          </a:r>
                          <a:r>
                            <a:rPr lang="zh-CN" altLang="en-US" sz="1100" kern="1200" dirty="0" smtClean="0">
                              <a:effectLst/>
                            </a:rPr>
                            <a:t>≤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100" i="1" kern="12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100" kern="12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altLang="zh-CN" sz="1100" kern="12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𝑟𝑒𝑐𝑜𝑖𝑙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zh-CN" altLang="en-US" sz="1100" kern="1200" smtClean="0">
                                  <a:effectLst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altLang="zh-CN" sz="1100" dirty="0" smtClean="0"/>
                            <a:t>93</a:t>
                          </a:r>
                          <a:endParaRPr lang="zh-CN" altLang="en-US" sz="1100" dirty="0"/>
                        </a:p>
                      </a:txBody>
                      <a:tcPr marL="68580" marR="68580" marT="34290" marB="34290"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5377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524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2739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8875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1332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55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13535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9803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dirty="0" smtClean="0"/>
                            <a:t>46</a:t>
                          </a:r>
                          <a:r>
                            <a:rPr lang="zh-CN" altLang="en-US" sz="1100" kern="1200" dirty="0" smtClean="0">
                              <a:effectLst/>
                            </a:rPr>
                            <a:t>≤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100" i="1" kern="12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100" kern="12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𝑃𝑡</m:t>
                                  </m:r>
                                </m:e>
                                <m:sub>
                                  <m:r>
                                    <a:rPr lang="en-US" altLang="zh-CN" sz="1100" kern="12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𝑒𝑒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zh-CN" altLang="en-US" sz="1100" kern="1200" smtClean="0">
                                  <a:effectLst/>
                                </a:rPr>
                                <m:t>≤</m:t>
                              </m:r>
                              <m:r>
                                <m:rPr>
                                  <m:nor/>
                                </m:rPr>
                                <a:rPr lang="en-US" altLang="zh-CN" sz="1100" kern="1200" smtClean="0">
                                  <a:effectLst/>
                                </a:rPr>
                                <m:t>63</m:t>
                              </m:r>
                            </m:oMath>
                          </a14:m>
                          <a:endParaRPr lang="zh-CN" altLang="en-US" sz="1100" dirty="0"/>
                        </a:p>
                      </a:txBody>
                      <a:tcPr marL="68580" marR="68580" marT="34290" marB="34290"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4878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391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767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6736</a:t>
                          </a: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979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32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8910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98032">
                    <a:tc>
                      <a:txBody>
                        <a:bodyPr/>
                        <a:lstStyle/>
                        <a:p>
                          <a:r>
                            <a:rPr lang="en-US" altLang="zh-CN" sz="1100" dirty="0" smtClean="0"/>
                            <a:t>-42</a:t>
                          </a:r>
                          <a:r>
                            <a:rPr lang="zh-CN" altLang="en-US" sz="1100" kern="1200" dirty="0" smtClean="0">
                              <a:effectLst/>
                            </a:rPr>
                            <a:t>≤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100" i="1" kern="12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100" kern="12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𝑃𝑧</m:t>
                                  </m:r>
                                </m:e>
                                <m:sub>
                                  <m:r>
                                    <a:rPr lang="en-US" altLang="zh-CN" sz="1100" kern="1200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𝑒𝑒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zh-CN" altLang="en-US" sz="1100" kern="1200" smtClean="0">
                                  <a:effectLst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altLang="zh-CN" sz="1100" dirty="0" smtClean="0"/>
                            <a:t>41</a:t>
                          </a:r>
                          <a:endParaRPr lang="zh-CN" altLang="en-US" sz="1100" dirty="0"/>
                        </a:p>
                      </a:txBody>
                      <a:tcPr marL="68580" marR="68580" marT="34290" marB="34290"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4840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373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675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6434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928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28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8443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9803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dirty="0" smtClean="0"/>
                            <a:t>|</a:t>
                          </a:r>
                          <a:r>
                            <a:rPr lang="el-GR" altLang="zh-CN" sz="1100" kern="1200" dirty="0" smtClean="0">
                              <a:effectLst/>
                            </a:rPr>
                            <a:t>δφ</a:t>
                          </a:r>
                          <a:r>
                            <a:rPr lang="en-US" altLang="zh-CN" sz="1100" dirty="0" smtClean="0"/>
                            <a:t>|</a:t>
                          </a:r>
                          <a:r>
                            <a:rPr lang="zh-CN" altLang="en-US" sz="1100" kern="1200" dirty="0" smtClean="0">
                              <a:effectLst/>
                            </a:rPr>
                            <a:t>≥</a:t>
                          </a:r>
                          <a:r>
                            <a:rPr lang="en-US" altLang="zh-CN" sz="1100" kern="1200" dirty="0" smtClean="0">
                              <a:effectLst/>
                            </a:rPr>
                            <a:t>166</a:t>
                          </a:r>
                          <a:endParaRPr lang="zh-CN" altLang="en-US" sz="1100" dirty="0"/>
                        </a:p>
                      </a:txBody>
                      <a:tcPr marL="68580" marR="68580" marT="34290" marB="34290"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4791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107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667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6402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909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28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8118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211455">
                    <a:tc rowSpan="2"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200" smtClean="0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b>
                                  <m:r>
                                    <a:rPr lang="en-US" altLang="zh-CN" sz="1200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US" altLang="zh-CN" sz="1200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zh-CN" altLang="en-US" sz="1100" kern="1200" dirty="0" smtClean="0">
                                  <a:effectLst/>
                                </a:rPr>
                                <m:t>≥</m:t>
                              </m:r>
                            </m:oMath>
                          </a14:m>
                          <a:r>
                            <a:rPr lang="en-US" altLang="zh-CN" sz="1100" dirty="0" smtClean="0"/>
                            <a:t>0.04,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9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900" smtClean="0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l-GR" altLang="zh-CN" sz="1100" kern="1200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μ</m:t>
                                  </m:r>
                                  <m:r>
                                    <a:rPr lang="en-US" altLang="zh-CN" sz="9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zh-CN" altLang="en-US" sz="1100" kern="1200" dirty="0" smtClean="0">
                                  <a:effectLst/>
                                </a:rPr>
                                <m:t>≥</m:t>
                              </m:r>
                            </m:oMath>
                          </a14:m>
                          <a:r>
                            <a:rPr lang="en-US" altLang="zh-CN" sz="1100" dirty="0" smtClean="0"/>
                            <a:t> -0.09</a:t>
                          </a:r>
                          <a:endParaRPr lang="zh-CN" alt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e+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l-GR" altLang="zh-CN" sz="1400" kern="1200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μ</m:t>
                              </m:r>
                            </m:oMath>
                          </a14:m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+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e+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l-GR" altLang="zh-CN" sz="1400" kern="1200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μ</m:t>
                              </m:r>
                            </m:oMath>
                          </a14:m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+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row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e+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l-GR" altLang="zh-CN" sz="1400" kern="1200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μ</m:t>
                              </m:r>
                            </m:oMath>
                          </a14:m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+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e+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l-GR" altLang="zh-CN" sz="1400" kern="1200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μ</m:t>
                              </m:r>
                            </m:oMath>
                          </a14:m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+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e+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l-GR" altLang="zh-CN" sz="1400" kern="1200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μ</m:t>
                              </m:r>
                            </m:oMath>
                          </a14:m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+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e+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l-GR" altLang="zh-CN" sz="1400" kern="1200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μ</m:t>
                              </m:r>
                            </m:oMath>
                          </a14:m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+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row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e+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l-GR" altLang="zh-CN" sz="1400" kern="1200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μ</m:t>
                              </m:r>
                            </m:oMath>
                          </a14:m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+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211455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1115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1384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15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53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85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192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265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18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19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277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388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242419">
                    <a:tc rowSpan="2"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1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100" smtClean="0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b>
                                  <m:r>
                                    <a:rPr lang="en-US" altLang="zh-CN" sz="1100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US" altLang="zh-CN" sz="11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zh-CN" altLang="en-US" sz="1100" kern="1200" smtClean="0">
                                  <a:effectLst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altLang="zh-CN" sz="1100" dirty="0" smtClean="0"/>
                            <a:t>0.07,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800" smtClean="0">
                                      <a:latin typeface="Cambria Math" panose="02040503050406030204" pitchFamily="18" charset="0"/>
                                    </a:rPr>
                                    <m:t>𝑐𝑜𝑠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l-GR" altLang="zh-CN" sz="800" kern="1200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μ</m:t>
                                  </m:r>
                                  <m:r>
                                    <a:rPr lang="en-US" altLang="zh-CN" sz="800" b="0" i="1" kern="1200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altLang="zh-CN" sz="800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nor/>
                                </m:rPr>
                                <a:rPr lang="zh-CN" altLang="en-US" sz="1100" kern="1200" smtClean="0">
                                  <a:effectLst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altLang="zh-CN" sz="1100" dirty="0" smtClean="0"/>
                            <a:t>-0.21</a:t>
                          </a:r>
                          <a:endParaRPr lang="zh-CN" altLang="en-US" sz="1100" dirty="0"/>
                        </a:p>
                        <a:p>
                          <a:endParaRPr lang="zh-CN" altLang="en-US" sz="11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l-GR" altLang="zh-CN" sz="1400" kern="1200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μ</m:t>
                              </m:r>
                            </m:oMath>
                          </a14:m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e-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l-GR" altLang="zh-CN" sz="1400" kern="1200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μ</m:t>
                              </m:r>
                            </m:oMath>
                          </a14:m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e-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row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l-GR" altLang="zh-CN" sz="1400" kern="1200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μ</m:t>
                              </m:r>
                            </m:oMath>
                          </a14:m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e-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l-GR" altLang="zh-CN" sz="1400" kern="1200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μ</m:t>
                              </m:r>
                            </m:oMath>
                          </a14:m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e-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l-GR" altLang="zh-CN" sz="1400" kern="1200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μ</m:t>
                              </m:r>
                            </m:oMath>
                          </a14:m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e-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l-GR" altLang="zh-CN" sz="1400" kern="1200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μ</m:t>
                              </m:r>
                            </m:oMath>
                          </a14:m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e-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row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l-GR" altLang="zh-CN" sz="1400" kern="1200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μ</m:t>
                              </m:r>
                            </m:oMath>
                          </a14:m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e-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306221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1010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1009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14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52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66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122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93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12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200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179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242419">
                    <a:tc>
                      <a:txBody>
                        <a:bodyPr/>
                        <a:lstStyle/>
                        <a:p>
                          <a:r>
                            <a:rPr lang="en-US" altLang="zh-CN" sz="1100" dirty="0" smtClean="0"/>
                            <a:t>after all cut</a:t>
                          </a:r>
                          <a:endParaRPr lang="zh-CN" altLang="en-US" sz="1100" dirty="0"/>
                        </a:p>
                      </a:txBody>
                      <a:tcPr marL="68580" marR="68580" marT="34290" marB="34290"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2019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en-US" altLang="zh-CN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7620" marR="7620" marT="7620" marB="0" anchor="b"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24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en-US" altLang="zh-CN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118</a:t>
                          </a:r>
                          <a:endParaRPr lang="en-US" altLang="zh-CN" sz="1400" kern="1200" dirty="0">
                            <a:solidFill>
                              <a:srgbClr val="FF0000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en-US" altLang="zh-CN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7620" marR="7620" marT="7620" marB="0" anchor="b"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215</a:t>
                          </a:r>
                          <a:endParaRPr lang="en-US" altLang="zh-CN" sz="1400" kern="1200" dirty="0">
                            <a:solidFill>
                              <a:srgbClr val="FF0000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en-US" altLang="zh-CN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7620" marR="7620" marT="7620" marB="0" anchor="b"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14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en-US" altLang="zh-CN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7620" marR="7620" marT="7620" marB="0" anchor="b"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8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en-US" altLang="zh-CN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379</a:t>
                          </a:r>
                          <a:endParaRPr lang="en-US" altLang="zh-CN" sz="1400" kern="1200" dirty="0">
                            <a:solidFill>
                              <a:srgbClr val="FF0000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内容占位符 3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628651" y="1392116"/>
              <a:ext cx="8135159" cy="443222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1803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7037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59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5998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40980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493442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409808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376354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443261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  <a:gridCol w="468351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  <a:gridCol w="334537">
                      <a:extLst>
                        <a:ext uri="{9D8B030D-6E8A-4147-A177-3AD203B41FA5}">
                          <a16:colId xmlns:a16="http://schemas.microsoft.com/office/drawing/2014/main" val="20010"/>
                        </a:ext>
                      </a:extLst>
                    </a:gridCol>
                    <a:gridCol w="418171">
                      <a:extLst>
                        <a:ext uri="{9D8B030D-6E8A-4147-A177-3AD203B41FA5}">
                          <a16:colId xmlns:a16="http://schemas.microsoft.com/office/drawing/2014/main" val="20011"/>
                        </a:ext>
                      </a:extLst>
                    </a:gridCol>
                    <a:gridCol w="351263">
                      <a:extLst>
                        <a:ext uri="{9D8B030D-6E8A-4147-A177-3AD203B41FA5}">
                          <a16:colId xmlns:a16="http://schemas.microsoft.com/office/drawing/2014/main" val="20012"/>
                        </a:ext>
                      </a:extLst>
                    </a:gridCol>
                    <a:gridCol w="485078">
                      <a:extLst>
                        <a:ext uri="{9D8B030D-6E8A-4147-A177-3AD203B41FA5}">
                          <a16:colId xmlns:a16="http://schemas.microsoft.com/office/drawing/2014/main" val="20013"/>
                        </a:ext>
                      </a:extLst>
                    </a:gridCol>
                    <a:gridCol w="603356">
                      <a:extLst>
                        <a:ext uri="{9D8B030D-6E8A-4147-A177-3AD203B41FA5}">
                          <a16:colId xmlns:a16="http://schemas.microsoft.com/office/drawing/2014/main" val="20014"/>
                        </a:ext>
                      </a:extLst>
                    </a:gridCol>
                    <a:gridCol w="412868">
                      <a:extLst>
                        <a:ext uri="{9D8B030D-6E8A-4147-A177-3AD203B41FA5}">
                          <a16:colId xmlns:a16="http://schemas.microsoft.com/office/drawing/2014/main" val="20015"/>
                        </a:ext>
                      </a:extLst>
                    </a:gridCol>
                    <a:gridCol w="412868">
                      <a:extLst>
                        <a:ext uri="{9D8B030D-6E8A-4147-A177-3AD203B41FA5}">
                          <a16:colId xmlns:a16="http://schemas.microsoft.com/office/drawing/2014/main" val="20016"/>
                        </a:ext>
                      </a:extLst>
                    </a:gridCol>
                  </a:tblGrid>
                  <a:tr h="495300">
                    <a:tc>
                      <a:txBody>
                        <a:bodyPr/>
                        <a:lstStyle/>
                        <a:p>
                          <a:r>
                            <a:rPr lang="en-US" altLang="zh-CN" sz="1200" dirty="0" smtClean="0"/>
                            <a:t>Best significance</a:t>
                          </a:r>
                          <a:endParaRPr lang="zh-CN" altLang="en-US" sz="1200" dirty="0"/>
                        </a:p>
                      </a:txBody>
                      <a:tcPr marL="68580" marR="68580" marT="34290" marB="34290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/>
                            <a:t>signal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/>
                            <a:t>2f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 err="1" smtClean="0"/>
                            <a:t>sZorsW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/>
                            <a:t>single Z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err="1" smtClean="0"/>
                            <a:t>signle</a:t>
                          </a:r>
                          <a:r>
                            <a:rPr lang="en-US" altLang="zh-CN" sz="1400" baseline="0" dirty="0" smtClean="0"/>
                            <a:t> W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/>
                            <a:t>WW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/>
                            <a:t>ZZ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err="1" smtClean="0"/>
                            <a:t>WWorZZ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/>
                            <a:t>Total</a:t>
                          </a:r>
                        </a:p>
                        <a:p>
                          <a:pPr algn="ctr"/>
                          <a:r>
                            <a:rPr lang="en-US" altLang="zh-CN" sz="1400" dirty="0" err="1" smtClean="0"/>
                            <a:t>bkg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53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400" dirty="0" smtClean="0"/>
                            <a:t>total generate</a:t>
                          </a:r>
                          <a:endParaRPr lang="zh-CN" altLang="en-US" sz="1400" dirty="0"/>
                        </a:p>
                      </a:txBody>
                      <a:tcPr marL="68580" marR="68580" marT="34290" marB="34290"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10000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418194802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7913405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17190655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16887172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4967152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6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662" t="-221333" r="-786755" b="-676000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9199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1191574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2479527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2464930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274512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66530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0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6517160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43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662" t="-339437" r="-786755" b="-614085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7197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21761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117365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159882</a:t>
                          </a:r>
                          <a:endParaRPr lang="en-US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17233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745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317671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038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662" t="-472727" r="-786755" b="-560606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5377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524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2739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8875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1332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55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13535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98032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662" t="-771429" r="-786755" b="-655102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4878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391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767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6736</a:t>
                          </a: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979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32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8910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98032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662" t="-871429" r="-786755" b="-555102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4840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373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675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6434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928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28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8443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9803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100" dirty="0" smtClean="0"/>
                            <a:t>|</a:t>
                          </a:r>
                          <a:r>
                            <a:rPr lang="el-GR" altLang="zh-CN" sz="1100" kern="1200" dirty="0" smtClean="0">
                              <a:effectLst/>
                            </a:rPr>
                            <a:t>δφ</a:t>
                          </a:r>
                          <a:r>
                            <a:rPr lang="en-US" altLang="zh-CN" sz="1100" dirty="0" smtClean="0"/>
                            <a:t>|</a:t>
                          </a:r>
                          <a:r>
                            <a:rPr lang="zh-CN" altLang="en-US" sz="1100" kern="1200" dirty="0" smtClean="0">
                              <a:effectLst/>
                            </a:rPr>
                            <a:t>≥</a:t>
                          </a:r>
                          <a:r>
                            <a:rPr lang="en-US" altLang="zh-CN" sz="1100" kern="1200" dirty="0" smtClean="0">
                              <a:effectLst/>
                            </a:rPr>
                            <a:t>166</a:t>
                          </a:r>
                          <a:endParaRPr lang="zh-CN" altLang="en-US" sz="1100" dirty="0"/>
                        </a:p>
                      </a:txBody>
                      <a:tcPr marL="68580" marR="68580" marT="34290" marB="34290"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4791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107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667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6402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909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28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8118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219075">
                    <a:tc rowSpan="2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662" t="-729167" r="-786755" b="-2097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e+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715" marR="5715" marT="5715" marB="0" anchor="b">
                        <a:blipFill>
                          <a:blip r:embed="rId2"/>
                          <a:stretch>
                            <a:fillRect l="-210092" t="-1458333" r="-919266" b="-519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e+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715" marR="5715" marT="5715" marB="0" anchor="b">
                        <a:blipFill>
                          <a:blip r:embed="rId2"/>
                          <a:stretch>
                            <a:fillRect l="-617910" t="-1458333" r="-1282090" b="-519444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e+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715" marR="5715" marT="5715" marB="0" anchor="b">
                        <a:blipFill>
                          <a:blip r:embed="rId2"/>
                          <a:stretch>
                            <a:fillRect l="-1014516" t="-1458333" r="-1046774" b="-519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e+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715" marR="5715" marT="5715" marB="0" anchor="b">
                        <a:blipFill>
                          <a:blip r:embed="rId2"/>
                          <a:stretch>
                            <a:fillRect l="-992208" t="-1458333" r="-648052" b="-519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e+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715" marR="5715" marT="5715" marB="0" anchor="b">
                        <a:blipFill>
                          <a:blip r:embed="rId2"/>
                          <a:stretch>
                            <a:fillRect l="-1317647" t="-1458333" r="-552941" b="-519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e+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715" marR="5715" marT="5715" marB="0" anchor="b">
                        <a:blipFill>
                          <a:blip r:embed="rId2"/>
                          <a:stretch>
                            <a:fillRect l="-1293671" t="-1458333" r="-302532" b="-519444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e+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715" marR="5715" marT="5715" marB="0" anchor="b">
                        <a:blipFill>
                          <a:blip r:embed="rId2"/>
                          <a:stretch>
                            <a:fillRect l="-1864706" t="-1458333" r="-5882" b="-5194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219075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1115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1384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15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53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85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192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265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18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19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277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388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242419">
                    <a:tc rowSpan="2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662" t="-635106" r="-786755" b="-606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715" marR="5715" marT="5715" marB="0" anchor="b">
                        <a:blipFill>
                          <a:blip r:embed="rId2"/>
                          <a:stretch>
                            <a:fillRect l="-197403" t="-1492500" r="-1442857" b="-27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e-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715" marR="5715" marT="5715" marB="0" anchor="b">
                        <a:blipFill>
                          <a:blip r:embed="rId2"/>
                          <a:stretch>
                            <a:fillRect l="-444737" t="-1492500" r="-1218421" b="-27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e-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row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715" marR="5715" marT="5715" marB="0" anchor="b">
                        <a:blipFill>
                          <a:blip r:embed="rId2"/>
                          <a:stretch>
                            <a:fillRect l="-838806" t="-1492500" r="-1061194" b="-27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e-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715" marR="5715" marT="5715" marB="0" anchor="b">
                        <a:blipFill>
                          <a:blip r:embed="rId2"/>
                          <a:stretch>
                            <a:fillRect l="-946575" t="-1492500" r="-789041" b="-27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e-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715" marR="5715" marT="5715" marB="0" anchor="b">
                        <a:blipFill>
                          <a:blip r:embed="rId2"/>
                          <a:stretch>
                            <a:fillRect l="-1529091" t="-1492500" r="-807273" b="-27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e-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715" marR="5715" marT="5715" marB="0" anchor="b">
                        <a:blipFill>
                          <a:blip r:embed="rId2"/>
                          <a:stretch>
                            <a:fillRect l="-1662069" t="-1492500" r="-548276" b="-27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e-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row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715" marR="5715" marT="5715" marB="0" anchor="b">
                        <a:blipFill>
                          <a:blip r:embed="rId2"/>
                          <a:stretch>
                            <a:fillRect l="-1764706" t="-1492500" r="-105882" b="-27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e-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329081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1010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1009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10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14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52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66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122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93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12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200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179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242419">
                    <a:tc>
                      <a:txBody>
                        <a:bodyPr/>
                        <a:lstStyle/>
                        <a:p>
                          <a:r>
                            <a:rPr lang="en-US" altLang="zh-CN" sz="1100" dirty="0" smtClean="0"/>
                            <a:t>after all cut</a:t>
                          </a:r>
                          <a:endParaRPr lang="zh-CN" altLang="en-US" sz="1100" dirty="0"/>
                        </a:p>
                      </a:txBody>
                      <a:tcPr marL="68580" marR="68580" marT="34290" marB="34290"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2019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en-US" altLang="zh-CN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7620" marR="7620" marT="7620" marB="0" anchor="b"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24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en-US" altLang="zh-CN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118</a:t>
                          </a:r>
                          <a:endParaRPr lang="en-US" altLang="zh-CN" sz="1400" kern="1200" dirty="0">
                            <a:solidFill>
                              <a:srgbClr val="FF0000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en-US" altLang="zh-CN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7620" marR="7620" marT="7620" marB="0" anchor="b"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215</a:t>
                          </a:r>
                          <a:endParaRPr lang="en-US" altLang="zh-CN" sz="1400" kern="1200" dirty="0">
                            <a:solidFill>
                              <a:srgbClr val="FF0000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en-US" altLang="zh-CN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7620" marR="7620" marT="7620" marB="0" anchor="b"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14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en-US" altLang="zh-CN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7620" marR="7620" marT="7620" marB="0" anchor="b"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8</a:t>
                          </a:r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hMerge="1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en-US" altLang="zh-CN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7620" marR="7620" marT="7620" marB="0" anchor="b"/>
                    </a:tc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endParaRPr lang="en-US" altLang="zh-CN" sz="14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/>
                    </a:tc>
                    <a:tc gridSpan="2"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altLang="zh-CN" sz="1400" kern="1200" dirty="0" smtClean="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379</a:t>
                          </a:r>
                          <a:endParaRPr lang="en-US" altLang="zh-CN" sz="1400" kern="1200" dirty="0">
                            <a:solidFill>
                              <a:srgbClr val="FF0000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5715" marR="5715" marT="5715" marB="0" anchor="b"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8834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/>
              <a:t>ZH-&gt;</a:t>
            </a:r>
            <a:r>
              <a:rPr lang="en-US" altLang="zh-CN" dirty="0" err="1"/>
              <a:t>Ze</a:t>
            </a:r>
            <a:r>
              <a:rPr lang="el-GR" altLang="zh-CN" dirty="0"/>
              <a:t>μ</a:t>
            </a:r>
            <a:r>
              <a:rPr lang="en-US" altLang="zh-CN" dirty="0"/>
              <a:t> </a:t>
            </a:r>
            <a:r>
              <a:rPr lang="en-US" altLang="zh-CN" dirty="0" smtClean="0"/>
              <a:t>channel  (BR=</a:t>
            </a:r>
            <a:r>
              <a:rPr lang="en-US" altLang="zh-CN" b="1" dirty="0" smtClean="0">
                <a:solidFill>
                  <a:srgbClr val="00B050"/>
                </a:solidFill>
              </a:rPr>
              <a:t> 0.12‰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41" y="2125266"/>
            <a:ext cx="2280677" cy="2196693"/>
          </a:xfrm>
        </p:spPr>
      </p:pic>
      <p:pic>
        <p:nvPicPr>
          <p:cNvPr id="10" name="内容占位符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326" y="2125266"/>
            <a:ext cx="2372537" cy="2274251"/>
          </a:xfrm>
        </p:spPr>
      </p:pic>
      <p:sp>
        <p:nvSpPr>
          <p:cNvPr id="2" name="文本框 1"/>
          <p:cNvSpPr txBox="1"/>
          <p:nvPr/>
        </p:nvSpPr>
        <p:spPr>
          <a:xfrm>
            <a:off x="5654841" y="2295025"/>
            <a:ext cx="3080085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/>
              <a:t>           </a:t>
            </a:r>
            <a:r>
              <a:rPr lang="en-US" altLang="zh-CN" sz="1350" b="1" dirty="0"/>
              <a:t>Next step for </a:t>
            </a:r>
            <a:r>
              <a:rPr lang="en-US" altLang="zh-CN" sz="1350" b="1" dirty="0"/>
              <a:t>ZH-&gt;</a:t>
            </a:r>
            <a:r>
              <a:rPr lang="en-US" altLang="zh-CN" sz="1350" b="1" dirty="0" err="1"/>
              <a:t>Ze</a:t>
            </a:r>
            <a:r>
              <a:rPr lang="el-GR" altLang="zh-CN" sz="1350" b="1" dirty="0"/>
              <a:t>μ</a:t>
            </a:r>
            <a:r>
              <a:rPr lang="en-US" altLang="zh-CN" sz="1350" b="1" dirty="0"/>
              <a:t> </a:t>
            </a:r>
            <a:endParaRPr lang="en-US" altLang="zh-CN" sz="1350" b="1" dirty="0"/>
          </a:p>
          <a:p>
            <a:endParaRPr lang="en-US" altLang="zh-CN" sz="600" dirty="0"/>
          </a:p>
          <a:p>
            <a:r>
              <a:rPr lang="en-US" altLang="zh-CN" sz="1350" dirty="0"/>
              <a:t>1.Need TMVA method to improve the result</a:t>
            </a:r>
          </a:p>
          <a:p>
            <a:r>
              <a:rPr lang="en-US" altLang="zh-CN" sz="1350" dirty="0"/>
              <a:t>2.Need to do the research on the exclusive  channel</a:t>
            </a:r>
            <a:endParaRPr lang="zh-CN" altLang="en-US" sz="1350" dirty="0"/>
          </a:p>
        </p:txBody>
      </p:sp>
    </p:spTree>
    <p:extLst>
      <p:ext uri="{BB962C8B-B14F-4D97-AF65-F5344CB8AC3E}">
        <p14:creationId xmlns:p14="http://schemas.microsoft.com/office/powerpoint/2010/main" val="355011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ZH-&gt;</a:t>
            </a:r>
            <a:r>
              <a:rPr lang="en-US" altLang="zh-CN" dirty="0" err="1" smtClean="0"/>
              <a:t>Zetau</a:t>
            </a:r>
            <a:r>
              <a:rPr lang="en-US" altLang="zh-CN" dirty="0" smtClean="0"/>
              <a:t> channel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sz="1500" dirty="0"/>
              <a:t>signal sample:</a:t>
            </a:r>
          </a:p>
          <a:p>
            <a:r>
              <a:rPr lang="en-US" altLang="zh-CN" sz="1500" dirty="0"/>
              <a:t>ee-&gt;zh-&gt;</a:t>
            </a:r>
            <a:r>
              <a:rPr lang="en-US" altLang="zh-CN" sz="1500" dirty="0" err="1"/>
              <a:t>zetau</a:t>
            </a:r>
            <a:endParaRPr lang="en-US" altLang="zh-CN" sz="1500" dirty="0"/>
          </a:p>
          <a:p>
            <a:r>
              <a:rPr lang="en-US" altLang="zh-CN" sz="1500" dirty="0"/>
              <a:t>already have reasonable analysis code</a:t>
            </a: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5" name="内容占位符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969" y="3806052"/>
            <a:ext cx="2883068" cy="2243889"/>
          </a:xfrm>
          <a:prstGeom prst="rect">
            <a:avLst/>
          </a:prstGeom>
        </p:spPr>
      </p:pic>
      <p:pic>
        <p:nvPicPr>
          <p:cNvPr id="6" name="内容占位符 4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36" y="3064250"/>
            <a:ext cx="2881563" cy="2425723"/>
          </a:xfrm>
          <a:prstGeom prst="rect">
            <a:avLst/>
          </a:prstGeom>
        </p:spPr>
      </p:pic>
      <p:pic>
        <p:nvPicPr>
          <p:cNvPr id="7" name="内容占位符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969" y="1994869"/>
            <a:ext cx="3057526" cy="1811183"/>
          </a:xfrm>
        </p:spPr>
      </p:pic>
    </p:spTree>
    <p:extLst>
      <p:ext uri="{BB962C8B-B14F-4D97-AF65-F5344CB8AC3E}">
        <p14:creationId xmlns:p14="http://schemas.microsoft.com/office/powerpoint/2010/main" val="112657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background 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31" y="970714"/>
            <a:ext cx="2618222" cy="2511509"/>
          </a:xfrm>
          <a:prstGeom prst="rect">
            <a:avLst/>
          </a:prstGeom>
        </p:spPr>
      </p:pic>
      <p:pic>
        <p:nvPicPr>
          <p:cNvPr id="6" name="内容占位符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19" y="3482223"/>
            <a:ext cx="2577765" cy="228727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301290" y="1591176"/>
            <a:ext cx="405464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50" b="1" dirty="0"/>
              <a:t>N</a:t>
            </a:r>
            <a:r>
              <a:rPr lang="en-US" altLang="zh-CN" sz="1350" b="1" dirty="0"/>
              <a:t>ext step for </a:t>
            </a:r>
            <a:r>
              <a:rPr lang="en-US" altLang="zh-CN" sz="1350" b="1" dirty="0"/>
              <a:t>ZH-&gt;</a:t>
            </a:r>
            <a:r>
              <a:rPr lang="en-US" altLang="zh-CN" sz="1350" b="1" dirty="0" err="1"/>
              <a:t>Zetau</a:t>
            </a:r>
            <a:endParaRPr lang="en-US" altLang="zh-CN" sz="1350" b="1" dirty="0"/>
          </a:p>
          <a:p>
            <a:r>
              <a:rPr lang="en-US" altLang="zh-CN" sz="1350" dirty="0"/>
              <a:t>1.run the background sample for the </a:t>
            </a:r>
            <a:r>
              <a:rPr lang="en-US" altLang="zh-CN" sz="1350" dirty="0"/>
              <a:t>ZH-&gt;</a:t>
            </a:r>
            <a:r>
              <a:rPr lang="en-US" altLang="zh-CN" sz="1350" dirty="0" err="1"/>
              <a:t>Zetau</a:t>
            </a:r>
            <a:endParaRPr lang="en-US" altLang="zh-CN" sz="1350" dirty="0"/>
          </a:p>
          <a:p>
            <a:r>
              <a:rPr lang="en-US" altLang="zh-CN" sz="1350" dirty="0"/>
              <a:t>2.give the relevant statistical result </a:t>
            </a:r>
            <a:endParaRPr lang="zh-CN" altLang="en-US" sz="1350" dirty="0"/>
          </a:p>
        </p:txBody>
      </p:sp>
      <p:cxnSp>
        <p:nvCxnSpPr>
          <p:cNvPr id="9" name="直接箭头连接符 8"/>
          <p:cNvCxnSpPr/>
          <p:nvPr/>
        </p:nvCxnSpPr>
        <p:spPr>
          <a:xfrm>
            <a:off x="2821407" y="2433279"/>
            <a:ext cx="1822783" cy="47510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4644189" y="3795309"/>
            <a:ext cx="3134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I</a:t>
            </a:r>
            <a:r>
              <a:rPr lang="en-US" altLang="zh-CN" dirty="0" err="1"/>
              <a:t>nvmass</a:t>
            </a:r>
            <a:r>
              <a:rPr lang="en-US" altLang="zh-CN" dirty="0"/>
              <a:t> of zh-&gt;</a:t>
            </a:r>
            <a:r>
              <a:rPr lang="en-US" altLang="zh-CN" dirty="0" err="1"/>
              <a:t>mumuetau</a:t>
            </a:r>
            <a:r>
              <a:rPr lang="en-US" altLang="zh-CN" dirty="0"/>
              <a:t> on </a:t>
            </a:r>
            <a:r>
              <a:rPr lang="en-US" altLang="zh-CN" dirty="0" err="1"/>
              <a:t>reco</a:t>
            </a:r>
            <a:r>
              <a:rPr lang="en-US" altLang="zh-CN" dirty="0"/>
              <a:t> level</a:t>
            </a:r>
            <a:endParaRPr lang="zh-CN" altLang="en-US" dirty="0"/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3043989" y="4106933"/>
            <a:ext cx="1600200" cy="49931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644190" y="2710555"/>
            <a:ext cx="29477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/>
              <a:t>deno:input events</a:t>
            </a:r>
          </a:p>
          <a:p>
            <a:r>
              <a:rPr lang="en-US" altLang="zh-CN" sz="1350" dirty="0" err="1"/>
              <a:t>numr:DR_reco_mc</a:t>
            </a:r>
            <a:r>
              <a:rPr lang="en-US" altLang="zh-CN" sz="1350" dirty="0"/>
              <a:t>&lt;0.1</a:t>
            </a:r>
            <a:endParaRPr lang="zh-CN" altLang="en-US" sz="1350" dirty="0"/>
          </a:p>
        </p:txBody>
      </p:sp>
    </p:spTree>
    <p:extLst>
      <p:ext uri="{BB962C8B-B14F-4D97-AF65-F5344CB8AC3E}">
        <p14:creationId xmlns:p14="http://schemas.microsoft.com/office/powerpoint/2010/main" val="307811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2820-6F2B-4923-8D5C-E460A905D9BC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181344" y="1472855"/>
            <a:ext cx="23340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350" dirty="0">
                <a:latin typeface="NimbusSanL-Regu"/>
              </a:rPr>
              <a:t>the observed upper limit at the 95% confidence level is 7.4 </a:t>
            </a:r>
            <a:r>
              <a:rPr lang="en-US" altLang="zh-CN" sz="1350" dirty="0">
                <a:latin typeface="NimbusSanL-Regu"/>
              </a:rPr>
              <a:t>times </a:t>
            </a:r>
            <a:r>
              <a:rPr lang="en-US" altLang="zh-CN" sz="1350" dirty="0">
                <a:latin typeface="NimbusSanL-Regu"/>
              </a:rPr>
              <a:t>SM predictions</a:t>
            </a:r>
            <a:r>
              <a:rPr lang="en-US" altLang="zh-CN" sz="1350" dirty="0">
                <a:latin typeface="NimbusSanL-Regu"/>
              </a:rPr>
              <a:t>. </a:t>
            </a:r>
            <a:endParaRPr lang="zh-CN" altLang="en-US" sz="1350" dirty="0">
              <a:latin typeface="NimbusSanL-Regu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77329" y="1255962"/>
            <a:ext cx="2320151" cy="1131079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altLang="zh-CN" sz="1350" dirty="0">
                <a:latin typeface="URWPalladioL-Roma"/>
              </a:rPr>
              <a:t>“Search for a standard model-like Higgs boson in the </a:t>
            </a:r>
            <a:r>
              <a:rPr lang="el-GR" altLang="zh-CN" sz="1350" dirty="0">
                <a:latin typeface="NimbusSanL-Regu"/>
              </a:rPr>
              <a:t>μ</a:t>
            </a:r>
            <a:r>
              <a:rPr lang="en-US" altLang="zh-CN" sz="1350" baseline="30000" dirty="0">
                <a:latin typeface="NimbusSanL-Regu"/>
              </a:rPr>
              <a:t>-</a:t>
            </a:r>
            <a:r>
              <a:rPr lang="el-GR" altLang="zh-CN" sz="1350" dirty="0">
                <a:latin typeface="NimbusSanL-Regu"/>
              </a:rPr>
              <a:t>μ</a:t>
            </a:r>
            <a:r>
              <a:rPr lang="en-US" altLang="zh-CN" sz="1350" baseline="30000" dirty="0">
                <a:latin typeface="NimbusSanL-Regu"/>
              </a:rPr>
              <a:t>+ </a:t>
            </a:r>
            <a:r>
              <a:rPr lang="en-US" altLang="zh-CN" sz="1350" dirty="0">
                <a:latin typeface="URWPalladioL-Roma"/>
              </a:rPr>
              <a:t>and e</a:t>
            </a:r>
            <a:r>
              <a:rPr lang="en-US" altLang="zh-CN" sz="1350" baseline="30000" dirty="0">
                <a:latin typeface="CMR10"/>
              </a:rPr>
              <a:t>- </a:t>
            </a:r>
            <a:r>
              <a:rPr lang="en-US" altLang="zh-CN" sz="1350" dirty="0">
                <a:latin typeface="URWPalladioL-Roma"/>
              </a:rPr>
              <a:t>e</a:t>
            </a:r>
            <a:r>
              <a:rPr lang="en-US" altLang="zh-CN" sz="1350" baseline="30000" dirty="0">
                <a:latin typeface="URWPalladioL-Roma"/>
              </a:rPr>
              <a:t>+ </a:t>
            </a:r>
            <a:r>
              <a:rPr lang="en-US" altLang="zh-CN" sz="1350" dirty="0">
                <a:latin typeface="URWPalladioL-Roma"/>
              </a:rPr>
              <a:t>decay channels at the LHC” </a:t>
            </a:r>
            <a:r>
              <a:rPr lang="en-US" altLang="zh-CN" sz="1350" b="1" dirty="0">
                <a:latin typeface="NimbusSanL-Regu"/>
              </a:rPr>
              <a:t>22 Apr 2015</a:t>
            </a:r>
            <a:endParaRPr lang="zh-CN" altLang="en-US" sz="1350" b="1" dirty="0">
              <a:latin typeface="NimbusSanL-Regu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8445" y="868908"/>
            <a:ext cx="2980944" cy="2040189"/>
          </a:xfrm>
          <a:prstGeom prst="rect">
            <a:avLst/>
          </a:prstGeom>
        </p:spPr>
      </p:pic>
      <p:sp>
        <p:nvSpPr>
          <p:cNvPr id="7" name="标题 1"/>
          <p:cNvSpPr txBox="1">
            <a:spLocks/>
          </p:cNvSpPr>
          <p:nvPr/>
        </p:nvSpPr>
        <p:spPr>
          <a:xfrm>
            <a:off x="1233985" y="42027"/>
            <a:ext cx="6252665" cy="734078"/>
          </a:xfrm>
          <a:prstGeom prst="rect">
            <a:avLst/>
          </a:prstGeom>
          <a:solidFill>
            <a:srgbClr val="C6A42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5013" y="4892593"/>
            <a:ext cx="2662809" cy="1965407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326544" y="3284879"/>
            <a:ext cx="2370936" cy="1161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350" dirty="0" smtClean="0">
                <a:latin typeface="NimbusSanL-Regu"/>
              </a:rPr>
              <a:t>“</a:t>
            </a:r>
            <a:r>
              <a:rPr lang="en-US" altLang="zh-CN" sz="1400" dirty="0"/>
              <a:t>Search for Higgs bosons decaying into di-muon in pp collisions at √ s = 13 </a:t>
            </a:r>
            <a:r>
              <a:rPr lang="en-US" altLang="zh-CN" sz="1400" dirty="0" err="1"/>
              <a:t>TeV</a:t>
            </a:r>
            <a:r>
              <a:rPr lang="en-US" altLang="zh-CN" sz="1400" dirty="0"/>
              <a:t> with the ATLAS detector</a:t>
            </a:r>
            <a:r>
              <a:rPr lang="en-US" altLang="zh-CN" sz="1350" dirty="0" smtClean="0">
                <a:latin typeface="NimbusSanL-Regu"/>
              </a:rPr>
              <a:t>” </a:t>
            </a:r>
            <a:r>
              <a:rPr lang="en-US" altLang="zh-CN" sz="1350" b="1" dirty="0">
                <a:latin typeface="NimbusSanL-Regu"/>
              </a:rPr>
              <a:t>2</a:t>
            </a:r>
            <a:r>
              <a:rPr lang="en-US" altLang="zh-CN" sz="1350" b="1" dirty="0" smtClean="0">
                <a:latin typeface="NimbusSanL-Regu"/>
              </a:rPr>
              <a:t> Aug 2016</a:t>
            </a:r>
            <a:endParaRPr lang="zh-CN" altLang="en-US" sz="1350" b="1" dirty="0">
              <a:latin typeface="NimbusSanL-Regu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181344" y="3284879"/>
            <a:ext cx="2207558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350" dirty="0">
                <a:latin typeface="NimbusSanL-Regu"/>
              </a:rPr>
              <a:t>upper limit at the 95% confidence level is </a:t>
            </a:r>
            <a:r>
              <a:rPr lang="en-US" altLang="zh-CN" sz="1350" dirty="0" smtClean="0">
                <a:latin typeface="NimbusSanL-Regu"/>
              </a:rPr>
              <a:t>3</a:t>
            </a:r>
            <a:r>
              <a:rPr lang="en-US" altLang="zh-CN" sz="1350" dirty="0">
                <a:latin typeface="NimbusSanL-Regu"/>
              </a:rPr>
              <a:t>.</a:t>
            </a:r>
            <a:r>
              <a:rPr lang="en-US" altLang="zh-CN" sz="1350" dirty="0" smtClean="0">
                <a:latin typeface="NimbusSanL-Regu"/>
              </a:rPr>
              <a:t>5</a:t>
            </a:r>
            <a:r>
              <a:rPr lang="en-US" altLang="zh-CN" sz="1350" dirty="0" smtClean="0">
                <a:latin typeface="NimbusSanL-Regu"/>
              </a:rPr>
              <a:t> </a:t>
            </a:r>
            <a:r>
              <a:rPr lang="en-US" altLang="zh-CN" sz="1350" dirty="0">
                <a:latin typeface="NimbusSanL-Regu"/>
              </a:rPr>
              <a:t>times </a:t>
            </a:r>
            <a:r>
              <a:rPr lang="en-US" altLang="zh-CN" sz="1350" dirty="0">
                <a:latin typeface="NimbusSanL-Regu"/>
              </a:rPr>
              <a:t>SM predictions</a:t>
            </a:r>
            <a:r>
              <a:rPr lang="en-US" altLang="zh-CN" sz="1350" dirty="0">
                <a:latin typeface="NimbusSanL-Regu"/>
              </a:rPr>
              <a:t>. </a:t>
            </a:r>
            <a:endParaRPr lang="zh-CN" altLang="en-US" sz="1350" dirty="0">
              <a:latin typeface="NimbusSanL-Regu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77329" y="5340096"/>
            <a:ext cx="2139469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350" dirty="0">
                <a:latin typeface="NimbusSanL-Regu"/>
              </a:rPr>
              <a:t>“H→</a:t>
            </a:r>
            <a:r>
              <a:rPr lang="el-GR" altLang="zh-CN" sz="1350" dirty="0">
                <a:latin typeface="NimbusSanL-Regu"/>
              </a:rPr>
              <a:t>μ</a:t>
            </a:r>
            <a:r>
              <a:rPr lang="en-US" altLang="zh-CN" sz="1350" baseline="30000" dirty="0">
                <a:latin typeface="NimbusSanL-Regu"/>
              </a:rPr>
              <a:t>-</a:t>
            </a:r>
            <a:r>
              <a:rPr lang="el-GR" altLang="zh-CN" sz="1350" dirty="0">
                <a:latin typeface="NimbusSanL-Regu"/>
              </a:rPr>
              <a:t>μ</a:t>
            </a:r>
            <a:r>
              <a:rPr lang="en-US" altLang="zh-CN" sz="1350" baseline="30000" dirty="0">
                <a:latin typeface="NimbusSanL-Regu"/>
              </a:rPr>
              <a:t>+ </a:t>
            </a:r>
            <a:r>
              <a:rPr lang="en-US" altLang="zh-CN" sz="1350" dirty="0">
                <a:latin typeface="NimbusSanL-Regu"/>
              </a:rPr>
              <a:t>at </a:t>
            </a:r>
            <a:r>
              <a:rPr lang="en-US" altLang="zh-CN" sz="13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mbusSanL-Regu"/>
              </a:rPr>
              <a:t>ILC</a:t>
            </a:r>
            <a:r>
              <a:rPr lang="en-US" altLang="zh-CN" sz="1350" dirty="0">
                <a:latin typeface="SFSX1200"/>
              </a:rPr>
              <a:t> Talk presented at the International Workshop on Future Linear Colliders”</a:t>
            </a:r>
            <a:r>
              <a:rPr lang="en-US" altLang="zh-CN" sz="1350" b="1" dirty="0">
                <a:latin typeface="SFSX1200"/>
              </a:rPr>
              <a:t>11 </a:t>
            </a:r>
            <a:r>
              <a:rPr lang="en-US" altLang="zh-CN" sz="1350" b="1" dirty="0" smtClean="0">
                <a:latin typeface="SFSX1200"/>
              </a:rPr>
              <a:t>2015</a:t>
            </a:r>
            <a:endParaRPr lang="zh-CN" altLang="en-US" sz="1350" b="1" dirty="0"/>
          </a:p>
        </p:txBody>
      </p:sp>
      <p:sp>
        <p:nvSpPr>
          <p:cNvPr id="16" name="文本框 15"/>
          <p:cNvSpPr txBox="1"/>
          <p:nvPr/>
        </p:nvSpPr>
        <p:spPr>
          <a:xfrm>
            <a:off x="6236037" y="5475532"/>
            <a:ext cx="285368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latin typeface="NimbusSanL-Regu"/>
              </a:rPr>
              <a:t>1TeV 500fb</a:t>
            </a:r>
            <a:r>
              <a:rPr lang="en-US" altLang="zh-CN" sz="1350" baseline="30000" dirty="0">
                <a:latin typeface="NimbusSanL-Regu"/>
              </a:rPr>
              <a:t>-1</a:t>
            </a:r>
          </a:p>
          <a:p>
            <a:r>
              <a:rPr lang="en-US" altLang="zh-CN" sz="1350" dirty="0">
                <a:latin typeface="NimbusSanL-Regu"/>
              </a:rPr>
              <a:t>Significance is 2.75</a:t>
            </a:r>
            <a:r>
              <a:rPr lang="el-GR" altLang="zh-CN" sz="1350" dirty="0">
                <a:latin typeface="NimbusSanL-Regu"/>
              </a:rPr>
              <a:t>σ</a:t>
            </a:r>
            <a:endParaRPr lang="zh-CN" altLang="en-US" sz="1350" dirty="0">
              <a:latin typeface="NimbusSanL-Regu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8445" y="2759601"/>
            <a:ext cx="2909377" cy="205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18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2820-6F2B-4923-8D5C-E460A905D9BC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56" y="1706876"/>
            <a:ext cx="4503002" cy="3742754"/>
          </a:xfrm>
          <a:prstGeom prst="rect">
            <a:avLst/>
          </a:prstGeom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1544102" y="122626"/>
            <a:ext cx="6004011" cy="677530"/>
          </a:xfrm>
          <a:prstGeom prst="rect">
            <a:avLst/>
          </a:prstGeom>
          <a:solidFill>
            <a:srgbClr val="C6A42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PID Efficiency at CEPC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2013621"/>
            <a:ext cx="4543425" cy="297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6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2820-6F2B-4923-8D5C-E460A905D9BC}" type="slidenum">
              <a:rPr lang="zh-CN" altLang="en-US" smtClean="0"/>
              <a:t>5</a:t>
            </a:fld>
            <a:endParaRPr lang="zh-CN" altLang="en-US" dirty="0"/>
          </a:p>
        </p:txBody>
      </p:sp>
      <p:graphicFrame>
        <p:nvGraphicFramePr>
          <p:cNvPr id="15" name="内容占位符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5570081"/>
              </p:ext>
            </p:extLst>
          </p:nvPr>
        </p:nvGraphicFramePr>
        <p:xfrm>
          <a:off x="3244177" y="4753037"/>
          <a:ext cx="2367337" cy="19724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0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6473">
                  <a:extLst>
                    <a:ext uri="{9D8B030D-6E8A-4147-A177-3AD203B41FA5}">
                      <a16:colId xmlns:a16="http://schemas.microsoft.com/office/drawing/2014/main" val="1216389071"/>
                    </a:ext>
                  </a:extLst>
                </a:gridCol>
              </a:tblGrid>
              <a:tr h="281110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/>
                        <a:t>MC sample</a:t>
                      </a:r>
                      <a:endParaRPr lang="zh-CN" altLang="en-US" sz="1400" b="1" dirty="0"/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961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Signal</a:t>
                      </a:r>
                      <a:r>
                        <a:rPr lang="en-US" altLang="zh-CN" sz="1000" dirty="0" smtClean="0"/>
                        <a:t>: </a:t>
                      </a:r>
                      <a:r>
                        <a:rPr lang="en-US" altLang="zh-CN" sz="1400" dirty="0" smtClean="0"/>
                        <a:t>Higgs →</a:t>
                      </a:r>
                      <a:r>
                        <a:rPr lang="el-GR" altLang="zh-CN" sz="1400" dirty="0" smtClean="0"/>
                        <a:t>μ</a:t>
                      </a:r>
                      <a:r>
                        <a:rPr lang="en-US" altLang="zh-CN" sz="1400" baseline="30000" dirty="0" smtClean="0"/>
                        <a:t>+</a:t>
                      </a:r>
                      <a:r>
                        <a:rPr lang="en-US" altLang="zh-CN" sz="1400" dirty="0" smtClean="0"/>
                        <a:t>+</a:t>
                      </a:r>
                      <a:r>
                        <a:rPr lang="el-GR" altLang="zh-CN" sz="1400" dirty="0" smtClean="0"/>
                        <a:t>μ</a:t>
                      </a:r>
                      <a:r>
                        <a:rPr lang="en-US" altLang="zh-CN" sz="1400" baseline="30000" dirty="0" smtClean="0"/>
                        <a:t>-</a:t>
                      </a: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endParaRPr lang="en-US" altLang="zh-CN" sz="1800" baseline="30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110">
                <a:tc rowSpan="5"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 smtClean="0"/>
                        <a:t>Bkg</a:t>
                      </a:r>
                      <a:r>
                        <a:rPr lang="en-US" altLang="zh-CN" sz="1200" dirty="0" smtClean="0"/>
                        <a:t>:</a:t>
                      </a:r>
                      <a:endParaRPr lang="zh-CN" altLang="en-US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/>
                        <a:t>4f_ZZ</a:t>
                      </a:r>
                      <a:endParaRPr lang="zh-CN" altLang="en-US" sz="10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11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/>
                        <a:t>4f_WW(SW)</a:t>
                      </a:r>
                      <a:endParaRPr lang="zh-CN" altLang="en-US" sz="10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11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/>
                        <a:t>4f_SZ</a:t>
                      </a:r>
                      <a:endParaRPr lang="zh-CN" altLang="en-US" sz="10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11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/>
                        <a:t>4f_ZZorWW</a:t>
                      </a:r>
                      <a:endParaRPr lang="zh-CN" altLang="en-US" sz="10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11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 smtClean="0"/>
                        <a:t>2f</a:t>
                      </a:r>
                      <a:endParaRPr lang="zh-CN" altLang="en-US" sz="10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7" name="标题 1"/>
          <p:cNvSpPr txBox="1">
            <a:spLocks/>
          </p:cNvSpPr>
          <p:nvPr/>
        </p:nvSpPr>
        <p:spPr>
          <a:xfrm>
            <a:off x="185939" y="208160"/>
            <a:ext cx="8894776" cy="810847"/>
          </a:xfrm>
          <a:prstGeom prst="rect">
            <a:avLst/>
          </a:prstGeom>
          <a:solidFill>
            <a:srgbClr val="C6A42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smtClean="0"/>
              <a:t>Signal </a:t>
            </a:r>
            <a:r>
              <a:rPr lang="en-US" altLang="zh-CN" dirty="0"/>
              <a:t>and Background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4" y="2818086"/>
            <a:ext cx="2985239" cy="139311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60" y="1457602"/>
            <a:ext cx="3075701" cy="126646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7892" y="1656726"/>
            <a:ext cx="3796108" cy="112697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0419" y="2213415"/>
            <a:ext cx="1992098" cy="147471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660" y="4372979"/>
            <a:ext cx="2967146" cy="131169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8888" y="3150413"/>
            <a:ext cx="3635112" cy="128796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5840535" y="5248643"/>
            <a:ext cx="3475572" cy="1100577"/>
            <a:chOff x="5764125" y="4480315"/>
            <a:chExt cx="3710354" cy="1100577"/>
          </a:xfrm>
        </p:grpSpPr>
        <p:sp>
          <p:nvSpPr>
            <p:cNvPr id="24" name="文本框 23"/>
            <p:cNvSpPr txBox="1"/>
            <p:nvPr/>
          </p:nvSpPr>
          <p:spPr>
            <a:xfrm>
              <a:off x="5764128" y="4480315"/>
              <a:ext cx="2744350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dirty="0"/>
                <a:t>Event </a:t>
              </a:r>
              <a:r>
                <a:rPr lang="en-US" altLang="zh-CN" sz="1350" dirty="0" err="1"/>
                <a:t>generator:WHIZARD</a:t>
              </a:r>
              <a:r>
                <a:rPr lang="en-US" altLang="zh-CN" sz="1350" dirty="0"/>
                <a:t> 1.95</a:t>
              </a:r>
              <a:endParaRPr lang="zh-CN" altLang="en-US" sz="1350" dirty="0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5764125" y="4865311"/>
              <a:ext cx="3710354" cy="715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dirty="0"/>
                <a:t>Detector simulation: MOKKA(cepc_v1 model</a:t>
              </a:r>
              <a:r>
                <a:rPr lang="en-US" altLang="zh-CN" sz="1350" dirty="0" smtClean="0"/>
                <a:t>)</a:t>
              </a:r>
            </a:p>
            <a:p>
              <a:endParaRPr lang="zh-CN" altLang="en-US" sz="1350" dirty="0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764128" y="5221238"/>
              <a:ext cx="285550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dirty="0"/>
                <a:t>Particle reconstruction: arbor_v1</a:t>
              </a:r>
              <a:endParaRPr lang="zh-CN" altLang="en-US" sz="1350" dirty="0"/>
            </a:p>
          </p:txBody>
        </p:sp>
      </p:grpSp>
      <p:sp>
        <p:nvSpPr>
          <p:cNvPr id="27" name="下箭头 26"/>
          <p:cNvSpPr/>
          <p:nvPr/>
        </p:nvSpPr>
        <p:spPr>
          <a:xfrm>
            <a:off x="5650453" y="4773938"/>
            <a:ext cx="302672" cy="19475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" name="矩形 2"/>
          <p:cNvSpPr/>
          <p:nvPr/>
        </p:nvSpPr>
        <p:spPr>
          <a:xfrm>
            <a:off x="4546082" y="4753037"/>
            <a:ext cx="1255707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full</a:t>
            </a:r>
            <a:endParaRPr lang="zh-CN" altLang="en-US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872067" y="5583297"/>
            <a:ext cx="1255707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fast</a:t>
            </a:r>
            <a:endParaRPr lang="zh-CN" altLang="en-US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499920" y="40317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 err="1"/>
              <a:t>Nsig</a:t>
            </a:r>
            <a:r>
              <a:rPr lang="en-US" altLang="zh-CN" dirty="0"/>
              <a:t> : 250,000 fb</a:t>
            </a:r>
            <a:r>
              <a:rPr lang="en-US" altLang="zh-CN" baseline="30000" dirty="0"/>
              <a:t>-1</a:t>
            </a:r>
          </a:p>
          <a:p>
            <a:r>
              <a:rPr lang="en-US" altLang="zh-CN" dirty="0" err="1"/>
              <a:t>Nbkg</a:t>
            </a:r>
            <a:r>
              <a:rPr lang="en-US" altLang="zh-CN" dirty="0"/>
              <a:t> : 5000 fb</a:t>
            </a:r>
            <a:r>
              <a:rPr lang="en-US" altLang="zh-CN" baseline="30000" dirty="0"/>
              <a:t>-1</a:t>
            </a:r>
            <a:endParaRPr lang="zh-CN" altLang="en-US" baseline="30000" dirty="0"/>
          </a:p>
        </p:txBody>
      </p:sp>
      <p:sp>
        <p:nvSpPr>
          <p:cNvPr id="5" name="矩形 4"/>
          <p:cNvSpPr/>
          <p:nvPr/>
        </p:nvSpPr>
        <p:spPr>
          <a:xfrm>
            <a:off x="3244177" y="2090834"/>
            <a:ext cx="2172653" cy="178740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487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2820-6F2B-4923-8D5C-E460A905D9BC}" type="slidenum">
              <a:rPr lang="zh-CN" altLang="en-US" smtClean="0"/>
              <a:t>6</a:t>
            </a:fld>
            <a:endParaRPr lang="zh-CN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279539"/>
              </p:ext>
            </p:extLst>
          </p:nvPr>
        </p:nvGraphicFramePr>
        <p:xfrm>
          <a:off x="410758" y="1525261"/>
          <a:ext cx="3102251" cy="416193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945817">
                  <a:extLst>
                    <a:ext uri="{9D8B030D-6E8A-4147-A177-3AD203B41FA5}">
                      <a16:colId xmlns:a16="http://schemas.microsoft.com/office/drawing/2014/main" val="3944696514"/>
                    </a:ext>
                  </a:extLst>
                </a:gridCol>
                <a:gridCol w="2156434">
                  <a:extLst>
                    <a:ext uri="{9D8B030D-6E8A-4147-A177-3AD203B41FA5}">
                      <a16:colId xmlns:a16="http://schemas.microsoft.com/office/drawing/2014/main" val="828238344"/>
                    </a:ext>
                  </a:extLst>
                </a:gridCol>
              </a:tblGrid>
              <a:tr h="47698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kern="1200" dirty="0" err="1" smtClean="0"/>
                        <a:t>InvMass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kern="1200" dirty="0" smtClean="0"/>
                        <a:t>di-</a:t>
                      </a:r>
                      <a:r>
                        <a:rPr lang="en-US" altLang="zh-CN" sz="1400" b="0" kern="1200" dirty="0" err="1" smtClean="0"/>
                        <a:t>moun’s</a:t>
                      </a:r>
                      <a:r>
                        <a:rPr lang="en-US" altLang="zh-CN" sz="1400" b="0" kern="1200" dirty="0" smtClean="0"/>
                        <a:t> invariant mass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29139676"/>
                  </a:ext>
                </a:extLst>
              </a:tr>
              <a:tr h="36688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RecMass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di-</a:t>
                      </a:r>
                      <a:r>
                        <a:rPr lang="en-US" altLang="zh-CN" sz="14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moun’s</a:t>
                      </a:r>
                      <a:r>
                        <a:rPr lang="en-US" altLang="zh-CN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recoil mass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98360701"/>
                  </a:ext>
                </a:extLst>
              </a:tr>
              <a:tr h="53797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Ptsum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Transverse momentums of di-muon system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25477342"/>
                  </a:ext>
                </a:extLst>
              </a:tr>
              <a:tr h="69047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Pzsum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 direction momentums of di-muon system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87767139"/>
                  </a:ext>
                </a:extLst>
              </a:tr>
              <a:tr h="69047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cosup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polar angle of </a:t>
                      </a:r>
                      <a:r>
                        <a:rPr lang="el-GR" altLang="zh-CN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μ</a:t>
                      </a:r>
                      <a:r>
                        <a:rPr lang="en-US" altLang="zh-CN" sz="1400" b="0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zh-CN" altLang="en-US" sz="1400" b="0" kern="1200" baseline="30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51886087"/>
                  </a:ext>
                </a:extLst>
              </a:tr>
              <a:tr h="69047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cosum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polar angle of </a:t>
                      </a:r>
                      <a:r>
                        <a:rPr lang="el-GR" altLang="zh-CN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μ</a:t>
                      </a:r>
                      <a:r>
                        <a:rPr lang="en-US" altLang="zh-CN" sz="1400" b="0" kern="1200" baseline="30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zh-CN" altLang="en-US" sz="1400" b="0" kern="1200" baseline="30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40937669"/>
                  </a:ext>
                </a:extLst>
              </a:tr>
              <a:tr h="69047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Ptuu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angle between the muons’ transverse momentums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25236981"/>
                  </a:ext>
                </a:extLst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2602" y="681486"/>
            <a:ext cx="5461398" cy="27263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2602" y="3607920"/>
            <a:ext cx="5461398" cy="274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6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2820-6F2B-4923-8D5C-E460A905D9BC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180" y="2864177"/>
            <a:ext cx="3227795" cy="315443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6675" y="0"/>
            <a:ext cx="5267325" cy="2792429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76929" y="977642"/>
            <a:ext cx="3599746" cy="4923238"/>
            <a:chOff x="191204" y="1494108"/>
            <a:chExt cx="3149046" cy="4390976"/>
          </a:xfrm>
        </p:grpSpPr>
        <p:graphicFrame>
          <p:nvGraphicFramePr>
            <p:cNvPr id="9" name="图示 8"/>
            <p:cNvGraphicFramePr/>
            <p:nvPr>
              <p:extLst>
                <p:ext uri="{D42A27DB-BD31-4B8C-83A1-F6EECF244321}">
                  <p14:modId xmlns:p14="http://schemas.microsoft.com/office/powerpoint/2010/main" val="4101801160"/>
                </p:ext>
              </p:extLst>
            </p:nvPr>
          </p:nvGraphicFramePr>
          <p:xfrm>
            <a:off x="191204" y="1494108"/>
            <a:ext cx="3149046" cy="439097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grpSp>
          <p:nvGrpSpPr>
            <p:cNvPr id="10" name="组合 9"/>
            <p:cNvGrpSpPr/>
            <p:nvPr/>
          </p:nvGrpSpPr>
          <p:grpSpPr>
            <a:xfrm>
              <a:off x="775468" y="3405821"/>
              <a:ext cx="2174159" cy="1430827"/>
              <a:chOff x="1632155" y="2693728"/>
              <a:chExt cx="2898878" cy="1907769"/>
            </a:xfrm>
          </p:grpSpPr>
          <p:sp>
            <p:nvSpPr>
              <p:cNvPr id="11" name="圆角矩形 10"/>
              <p:cNvSpPr/>
              <p:nvPr/>
            </p:nvSpPr>
            <p:spPr>
              <a:xfrm>
                <a:off x="2087853" y="2693728"/>
                <a:ext cx="1356852" cy="334296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350" dirty="0"/>
                  <a:t>Pre-section</a:t>
                </a:r>
                <a:endParaRPr lang="zh-CN" altLang="en-US" sz="1350" dirty="0"/>
              </a:p>
            </p:txBody>
          </p:sp>
          <p:sp>
            <p:nvSpPr>
              <p:cNvPr id="12" name="圆角矩形 11"/>
              <p:cNvSpPr/>
              <p:nvPr/>
            </p:nvSpPr>
            <p:spPr>
              <a:xfrm>
                <a:off x="2087851" y="3696929"/>
                <a:ext cx="2443182" cy="904568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350" dirty="0"/>
                  <a:t>Section</a:t>
                </a:r>
              </a:p>
              <a:p>
                <a:pPr algn="ctr"/>
                <a:r>
                  <a:rPr lang="en-US" altLang="zh-CN" sz="1350" dirty="0"/>
                  <a:t>(End:Z</a:t>
                </a:r>
                <a:r>
                  <a:rPr lang="en-US" altLang="zh-CN" sz="1350" baseline="-25000" dirty="0"/>
                  <a:t>old</a:t>
                </a:r>
                <a:r>
                  <a:rPr lang="en-US" altLang="zh-CN" sz="1350" dirty="0"/>
                  <a:t>&gt;Z or (</a:t>
                </a:r>
                <a:r>
                  <a:rPr lang="en-US" altLang="zh-CN" sz="1350" dirty="0" err="1"/>
                  <a:t>cutL</a:t>
                </a:r>
                <a:r>
                  <a:rPr lang="en-US" altLang="zh-CN" sz="1350" dirty="0"/>
                  <a:t>/</a:t>
                </a:r>
                <a:r>
                  <a:rPr lang="en-US" altLang="zh-CN" sz="1350" dirty="0" err="1"/>
                  <a:t>R</a:t>
                </a:r>
                <a:r>
                  <a:rPr lang="en-US" altLang="zh-CN" sz="1350" baseline="-25000" dirty="0" err="1"/>
                  <a:t>old</a:t>
                </a:r>
                <a:r>
                  <a:rPr lang="en-US" altLang="zh-CN" sz="1350" dirty="0" err="1"/>
                  <a:t>-cutL</a:t>
                </a:r>
                <a:r>
                  <a:rPr lang="en-US" altLang="zh-CN" sz="1350" dirty="0"/>
                  <a:t>/R)&lt;e)</a:t>
                </a:r>
                <a:endParaRPr lang="zh-CN" altLang="en-US" sz="1350" dirty="0"/>
              </a:p>
            </p:txBody>
          </p:sp>
          <p:sp>
            <p:nvSpPr>
              <p:cNvPr id="13" name="下箭头 12"/>
              <p:cNvSpPr/>
              <p:nvPr/>
            </p:nvSpPr>
            <p:spPr>
              <a:xfrm>
                <a:off x="2490975" y="3103858"/>
                <a:ext cx="265471" cy="568072"/>
              </a:xfrm>
              <a:prstGeom prst="downArrow">
                <a:avLst/>
              </a:prstGeom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sp>
            <p:nvSpPr>
              <p:cNvPr id="14" name="流程图: 过程 13"/>
              <p:cNvSpPr/>
              <p:nvPr/>
            </p:nvSpPr>
            <p:spPr>
              <a:xfrm>
                <a:off x="2810388" y="3184760"/>
                <a:ext cx="1720645" cy="283466"/>
              </a:xfrm>
              <a:prstGeom prst="flowChartProcess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350" dirty="0"/>
                  <a:t>Find the max Z</a:t>
                </a:r>
                <a:endParaRPr lang="zh-CN" altLang="en-US" sz="1350" dirty="0"/>
              </a:p>
            </p:txBody>
          </p:sp>
          <p:grpSp>
            <p:nvGrpSpPr>
              <p:cNvPr id="15" name="组合 14"/>
              <p:cNvGrpSpPr/>
              <p:nvPr/>
            </p:nvGrpSpPr>
            <p:grpSpPr>
              <a:xfrm>
                <a:off x="1632155" y="2796916"/>
                <a:ext cx="455698" cy="1131122"/>
                <a:chOff x="1632155" y="2735515"/>
                <a:chExt cx="455698" cy="1131122"/>
              </a:xfrm>
            </p:grpSpPr>
            <p:sp>
              <p:nvSpPr>
                <p:cNvPr id="16" name="右箭头 15"/>
                <p:cNvSpPr/>
                <p:nvPr/>
              </p:nvSpPr>
              <p:spPr>
                <a:xfrm>
                  <a:off x="1782369" y="2735515"/>
                  <a:ext cx="275304" cy="250722"/>
                </a:xfrm>
                <a:prstGeom prst="rightArrow">
                  <a:avLst>
                    <a:gd name="adj1" fmla="val 65686"/>
                    <a:gd name="adj2" fmla="val 50000"/>
                  </a:avLst>
                </a:prstGeom>
                <a:ln>
                  <a:noFil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17" name="矩形 16"/>
                <p:cNvSpPr/>
                <p:nvPr/>
              </p:nvSpPr>
              <p:spPr>
                <a:xfrm>
                  <a:off x="1632155" y="2786349"/>
                  <a:ext cx="178484" cy="108028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  <p:sp>
              <p:nvSpPr>
                <p:cNvPr id="18" name="矩形 17"/>
                <p:cNvSpPr/>
                <p:nvPr/>
              </p:nvSpPr>
              <p:spPr>
                <a:xfrm>
                  <a:off x="1810639" y="3724069"/>
                  <a:ext cx="277214" cy="14256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</p:grpSp>
        </p:grpSp>
      </p:grpSp>
      <p:sp>
        <p:nvSpPr>
          <p:cNvPr id="19" name="矩形 18"/>
          <p:cNvSpPr/>
          <p:nvPr/>
        </p:nvSpPr>
        <p:spPr>
          <a:xfrm>
            <a:off x="2498790" y="2826193"/>
            <a:ext cx="14807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Z=S/</a:t>
            </a:r>
            <a:r>
              <a:rPr lang="en-US" altLang="zh-CN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sqrt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(S+B)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278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2820-6F2B-4923-8D5C-E460A905D9BC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65" y="1028575"/>
            <a:ext cx="9045335" cy="251163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41" y="3676733"/>
            <a:ext cx="8934451" cy="3181267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7529874" y="1077817"/>
            <a:ext cx="1503242" cy="2409825"/>
          </a:xfrm>
          <a:prstGeom prst="roundRect">
            <a:avLst/>
          </a:prstGeom>
          <a:noFill/>
          <a:ln w="508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1817136" y="202449"/>
            <a:ext cx="5736189" cy="697123"/>
          </a:xfrm>
          <a:prstGeom prst="rect">
            <a:avLst/>
          </a:prstGeom>
          <a:solidFill>
            <a:srgbClr val="C6A42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smtClean="0"/>
              <a:t>Cut-base </a:t>
            </a:r>
            <a:r>
              <a:rPr lang="en-US" altLang="zh-CN" dirty="0"/>
              <a:t>optimization</a:t>
            </a:r>
          </a:p>
        </p:txBody>
      </p:sp>
    </p:spTree>
    <p:extLst>
      <p:ext uri="{BB962C8B-B14F-4D97-AF65-F5344CB8AC3E}">
        <p14:creationId xmlns:p14="http://schemas.microsoft.com/office/powerpoint/2010/main" val="3762308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22820-6F2B-4923-8D5C-E460A905D9BC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9150"/>
            <a:ext cx="4333875" cy="44196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6761" y="923925"/>
            <a:ext cx="4432771" cy="43148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524125" y="5338584"/>
            <a:ext cx="5676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BKG</a:t>
            </a:r>
            <a:r>
              <a:rPr lang="zh-CN" altLang="en-US" dirty="0" smtClean="0"/>
              <a:t>：</a:t>
            </a:r>
            <a:r>
              <a:rPr lang="en-US" altLang="zh-CN" dirty="0"/>
              <a:t>second order </a:t>
            </a:r>
            <a:r>
              <a:rPr lang="en-US" altLang="zh-CN" dirty="0" err="1"/>
              <a:t>Chebychev</a:t>
            </a:r>
            <a:r>
              <a:rPr lang="en-US" altLang="zh-CN" dirty="0"/>
              <a:t> </a:t>
            </a:r>
            <a:r>
              <a:rPr lang="en-US" altLang="zh-CN" dirty="0" smtClean="0"/>
              <a:t>function</a:t>
            </a:r>
          </a:p>
          <a:p>
            <a:r>
              <a:rPr lang="en-US" altLang="zh-CN" dirty="0" smtClean="0"/>
              <a:t>Signal</a:t>
            </a:r>
            <a:r>
              <a:rPr lang="zh-CN" altLang="en-US" dirty="0" smtClean="0"/>
              <a:t>：</a:t>
            </a:r>
            <a:r>
              <a:rPr lang="en-US" altLang="zh-CN" dirty="0" err="1" smtClean="0"/>
              <a:t>CBShape</a:t>
            </a:r>
            <a:r>
              <a:rPr lang="en-US" altLang="zh-CN" dirty="0" smtClean="0"/>
              <a:t> function</a:t>
            </a:r>
          </a:p>
          <a:p>
            <a:r>
              <a:rPr lang="en-US" altLang="zh-CN" dirty="0" smtClean="0"/>
              <a:t>Significance</a:t>
            </a:r>
            <a:r>
              <a:rPr lang="zh-CN" altLang="en-US" dirty="0" smtClean="0"/>
              <a:t>： </a:t>
            </a:r>
            <a:r>
              <a:rPr lang="en-US" altLang="zh-CN" dirty="0" smtClean="0"/>
              <a:t>5.89</a:t>
            </a:r>
          </a:p>
          <a:p>
            <a:r>
              <a:rPr lang="en-US" altLang="zh-CN" dirty="0" smtClean="0"/>
              <a:t>Uncertainty</a:t>
            </a:r>
            <a:r>
              <a:rPr lang="zh-CN" altLang="en-US" dirty="0" smtClean="0"/>
              <a:t>： </a:t>
            </a:r>
            <a:endParaRPr lang="zh-CN" altLang="en-US" dirty="0"/>
          </a:p>
        </p:txBody>
      </p:sp>
      <p:grpSp>
        <p:nvGrpSpPr>
          <p:cNvPr id="8" name="组合 7"/>
          <p:cNvGrpSpPr/>
          <p:nvPr/>
        </p:nvGrpSpPr>
        <p:grpSpPr>
          <a:xfrm>
            <a:off x="4406749" y="6119336"/>
            <a:ext cx="1911652" cy="738664"/>
            <a:chOff x="4822523" y="6085909"/>
            <a:chExt cx="1911652" cy="738664"/>
          </a:xfrm>
        </p:grpSpPr>
        <p:sp>
          <p:nvSpPr>
            <p:cNvPr id="6" name="文本框 5"/>
            <p:cNvSpPr txBox="1"/>
            <p:nvPr/>
          </p:nvSpPr>
          <p:spPr>
            <a:xfrm>
              <a:off x="4822523" y="6085909"/>
              <a:ext cx="19116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3sigma: 0.63-1.38</a:t>
              </a:r>
              <a:endParaRPr lang="zh-CN" altLang="en-US" dirty="0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852986" y="6455241"/>
              <a:ext cx="17347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1sigma: 0.8-1.18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92852650"/>
      </p:ext>
    </p:extLst>
  </p:cSld>
  <p:clrMapOvr>
    <a:masterClrMapping/>
  </p:clrMapOvr>
</p:sld>
</file>

<file path=ppt/theme/theme1.xml><?xml version="1.0" encoding="utf-8"?>
<a:theme xmlns:a="http://schemas.openxmlformats.org/drawingml/2006/main" name="cz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zw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10568</TotalTime>
  <Words>1326</Words>
  <Application>Microsoft Office PowerPoint</Application>
  <PresentationFormat>全屏显示(4:3)</PresentationFormat>
  <Paragraphs>471</Paragraphs>
  <Slides>28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41" baseType="lpstr">
      <vt:lpstr>CMR10</vt:lpstr>
      <vt:lpstr>NimbusSanL-Regu</vt:lpstr>
      <vt:lpstr>SFSX1200</vt:lpstr>
      <vt:lpstr>URWPalladioL-Roma</vt:lpstr>
      <vt:lpstr>等线</vt:lpstr>
      <vt:lpstr>等线 Light</vt:lpstr>
      <vt:lpstr>宋体</vt:lpstr>
      <vt:lpstr>Arial</vt:lpstr>
      <vt:lpstr>Calibri</vt:lpstr>
      <vt:lpstr>Calibri Light</vt:lpstr>
      <vt:lpstr>Cambria Math</vt:lpstr>
      <vt:lpstr>czw</vt:lpstr>
      <vt:lpstr>1_czw</vt:lpstr>
      <vt:lpstr>Status report on H-&gt;μ-+μ+ at CEPC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a summary status about the ZH to dileptonic channel</vt:lpstr>
      <vt:lpstr>ZH-&gt;mumuee channel</vt:lpstr>
      <vt:lpstr>PowerPoint 演示文稿</vt:lpstr>
      <vt:lpstr>PowerPoint 演示文稿</vt:lpstr>
      <vt:lpstr>                         cut chain table</vt:lpstr>
      <vt:lpstr>something about upper limit set</vt:lpstr>
      <vt:lpstr>something about upper limit set</vt:lpstr>
      <vt:lpstr>something about upper limit set</vt:lpstr>
      <vt:lpstr>Next step for zh-&gt;zee </vt:lpstr>
      <vt:lpstr>ZH-&gt;Zeμ channel</vt:lpstr>
      <vt:lpstr>ZH-&gt;Zeμ channel(cut chain)</vt:lpstr>
      <vt:lpstr>ZH-&gt;Zeμ channel  (BR= 0.12‰)</vt:lpstr>
      <vt:lpstr>ZH-&gt;Zetau channel</vt:lpstr>
      <vt:lpstr>background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重复H-&gt;mumu过程的进展</dc:title>
  <dc:creator>崔震崴</dc:creator>
  <cp:lastModifiedBy>崔震崴</cp:lastModifiedBy>
  <cp:revision>396</cp:revision>
  <dcterms:created xsi:type="dcterms:W3CDTF">2015-10-18T12:54:51Z</dcterms:created>
  <dcterms:modified xsi:type="dcterms:W3CDTF">2016-08-30T05:51:07Z</dcterms:modified>
</cp:coreProperties>
</file>