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6"/>
  </p:notesMasterIdLst>
  <p:sldIdLst>
    <p:sldId id="256" r:id="rId2"/>
    <p:sldId id="282" r:id="rId3"/>
    <p:sldId id="258" r:id="rId4"/>
    <p:sldId id="260" r:id="rId5"/>
    <p:sldId id="259" r:id="rId6"/>
    <p:sldId id="261" r:id="rId7"/>
    <p:sldId id="262" r:id="rId8"/>
    <p:sldId id="263" r:id="rId9"/>
    <p:sldId id="267" r:id="rId10"/>
    <p:sldId id="268" r:id="rId11"/>
    <p:sldId id="264" r:id="rId12"/>
    <p:sldId id="266" r:id="rId13"/>
    <p:sldId id="281" r:id="rId14"/>
    <p:sldId id="273" r:id="rId15"/>
    <p:sldId id="271" r:id="rId16"/>
    <p:sldId id="274" r:id="rId17"/>
    <p:sldId id="275" r:id="rId18"/>
    <p:sldId id="278" r:id="rId19"/>
    <p:sldId id="276" r:id="rId20"/>
    <p:sldId id="277" r:id="rId21"/>
    <p:sldId id="279" r:id="rId22"/>
    <p:sldId id="265" r:id="rId23"/>
    <p:sldId id="270" r:id="rId24"/>
    <p:sldId id="26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83CE9-5F76-413F-A727-364F8D12B647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1CAAF-5958-4330-8742-F36516FB4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9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1CAAF-5958-4330-8742-F36516FB470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1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81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3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85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66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51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79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37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81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37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7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36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69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70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6464-CE94-4C5E-AAB1-F7671EC9F3EF}" type="datetimeFigureOut">
              <a:rPr lang="zh-CN" altLang="en-US" smtClean="0"/>
              <a:t>2016/8/11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8C4A76-F539-43DD-A8B4-E8E56D28E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vidyoguide.ihep.ac.cn/MeetingRoomsList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idyocafe@vidyoportal.cern.ch" TargetMode="External"/><Relationship Id="rId2" Type="http://schemas.openxmlformats.org/officeDocument/2006/relationships/hyperlink" Target="mailto:&#20250;&#35758;&#23460;&#21517;&#31216;@vidyoportal.cern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dyoguide.ihep.ac.cn/" TargetMode="External"/><Relationship Id="rId2" Type="http://schemas.openxmlformats.org/officeDocument/2006/relationships/hyperlink" Target="http://vidyo.ihep.ac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uhao@ihep.ac.c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vidyoguide.ihep.ac.cn/vidyo/view?act=createRo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502"/>
            <a:ext cx="12192000" cy="2387600"/>
          </a:xfrm>
        </p:spPr>
        <p:txBody>
          <a:bodyPr/>
          <a:lstStyle/>
          <a:p>
            <a:pPr algn="ctr"/>
            <a:r>
              <a:rPr lang="zh-CN" altLang="en-US" dirty="0" smtClean="0"/>
              <a:t>高能所</a:t>
            </a:r>
            <a:r>
              <a:rPr lang="en-US" altLang="zh-CN" dirty="0" err="1" smtClean="0"/>
              <a:t>Vidyo</a:t>
            </a:r>
            <a:r>
              <a:rPr lang="zh-CN" altLang="en-US" dirty="0" smtClean="0"/>
              <a:t>视频会议系</a:t>
            </a:r>
            <a:r>
              <a:rPr lang="zh-CN" altLang="en-US" dirty="0" smtClean="0"/>
              <a:t>统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43801"/>
            <a:ext cx="12192000" cy="1126283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/>
              <a:t>胡   皓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2016-08-17</a:t>
            </a:r>
            <a:endParaRPr lang="zh-CN" altLang="en-US" dirty="0"/>
          </a:p>
        </p:txBody>
      </p:sp>
      <p:pic>
        <p:nvPicPr>
          <p:cNvPr id="4" name="Picture 6" descr="C:\Documents and Settings\Administrator\桌面\logo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37649" y="4960188"/>
            <a:ext cx="3684588" cy="179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0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34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获取会议室链接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333" y="1033179"/>
            <a:ext cx="9570880" cy="42473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/>
              <a:t>会议室所有者：通过客户端获取；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/>
              <a:t>非会议室所有者</a:t>
            </a:r>
            <a:r>
              <a:rPr lang="zh-CN" altLang="en-US" dirty="0"/>
              <a:t>：从管理员或者会议组织者获取，或者从</a:t>
            </a:r>
            <a:r>
              <a:rPr lang="en-US" altLang="zh-CN" dirty="0"/>
              <a:t>vidyoguide.ihep.ac.cn</a:t>
            </a:r>
            <a:r>
              <a:rPr lang="zh-CN" altLang="en-US" dirty="0"/>
              <a:t>查</a:t>
            </a:r>
            <a:r>
              <a:rPr lang="zh-CN" altLang="en-US" dirty="0" smtClean="0"/>
              <a:t>找；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1000" y="2083307"/>
            <a:ext cx="5274310" cy="49822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854040" y="3752800"/>
            <a:ext cx="603849" cy="250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96" y="1826725"/>
            <a:ext cx="3142615" cy="56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视频会议功能按钮</a:t>
            </a:r>
            <a:endParaRPr lang="zh-CN" altLang="en-US" dirty="0"/>
          </a:p>
        </p:txBody>
      </p:sp>
      <p:pic>
        <p:nvPicPr>
          <p:cNvPr id="4" name="图片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99" y="1690688"/>
            <a:ext cx="7419048" cy="4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99" y="2420187"/>
            <a:ext cx="438095" cy="447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3237" y="2420187"/>
            <a:ext cx="6426679" cy="447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显示当前进入会议室的成员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65" y="3016251"/>
            <a:ext cx="504762" cy="495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63238" y="3016251"/>
            <a:ext cx="6426676" cy="4380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显示会议室聊天框，会议室内成员都能看见</a:t>
            </a:r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65" y="3659934"/>
            <a:ext cx="590476" cy="457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902" y="4265522"/>
            <a:ext cx="466725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99" y="4842640"/>
            <a:ext cx="419048" cy="40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63236" y="3659934"/>
            <a:ext cx="6426679" cy="447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改</a:t>
            </a:r>
            <a:r>
              <a:rPr lang="zh-CN" altLang="en-US" dirty="0" smtClean="0"/>
              <a:t>变视频布局，选择自动即可</a:t>
            </a:r>
            <a:endParaRPr lang="zh-CN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63235" y="4269494"/>
            <a:ext cx="6426679" cy="447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全屏或者退出全屏</a:t>
            </a:r>
            <a:endParaRPr lang="zh-CN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63234" y="4842640"/>
            <a:ext cx="6426679" cy="447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选择自己需要共享的程序</a:t>
            </a:r>
            <a:endParaRPr lang="zh-CN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99" y="5367237"/>
            <a:ext cx="485714" cy="4285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46" y="5984390"/>
            <a:ext cx="419048" cy="4190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63234" y="5371247"/>
            <a:ext cx="6426679" cy="447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多人共享文件时，选择</a:t>
            </a:r>
            <a:r>
              <a:rPr lang="zh-CN" altLang="en-US" dirty="0"/>
              <a:t>需</a:t>
            </a:r>
            <a:r>
              <a:rPr lang="zh-CN" altLang="en-US" dirty="0" smtClean="0"/>
              <a:t>要显示共享内容</a:t>
            </a:r>
            <a:endParaRPr lang="zh-CN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2963234" y="5985321"/>
            <a:ext cx="6426679" cy="447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选择自己的图像是否显示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21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65125"/>
            <a:ext cx="120670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视频会议中能实现的功能</a:t>
            </a:r>
          </a:p>
        </p:txBody>
      </p:sp>
      <p:pic>
        <p:nvPicPr>
          <p:cNvPr id="3" name="图片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84" y="1765638"/>
            <a:ext cx="7419048" cy="4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84" y="2451106"/>
            <a:ext cx="1685714" cy="4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84" y="3295962"/>
            <a:ext cx="580952" cy="466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6645" y="2451106"/>
            <a:ext cx="5374587" cy="447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摄像</a:t>
            </a:r>
            <a:r>
              <a:rPr lang="zh-CN" altLang="en-US" dirty="0" smtClean="0"/>
              <a:t>头，麦克风，扬声器打开和关闭，音量可调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4426645" y="3280141"/>
            <a:ext cx="5374588" cy="447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配置</a:t>
            </a:r>
            <a:r>
              <a:rPr lang="zh-CN" altLang="en-US" dirty="0" smtClean="0"/>
              <a:t>属性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81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24110"/>
            <a:ext cx="11504612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会控功能</a:t>
            </a:r>
            <a:r>
              <a:rPr lang="en-US" altLang="zh-CN" dirty="0" smtClean="0"/>
              <a:t>(</a:t>
            </a:r>
            <a:r>
              <a:rPr lang="zh-CN" altLang="en-US" dirty="0" smtClean="0"/>
              <a:t>会</a:t>
            </a:r>
            <a:r>
              <a:rPr lang="zh-CN" altLang="en-US" dirty="0"/>
              <a:t>议室管理</a:t>
            </a:r>
            <a:r>
              <a:rPr lang="zh-CN" altLang="en-US" dirty="0" smtClean="0"/>
              <a:t>员</a:t>
            </a:r>
            <a:r>
              <a:rPr lang="en-US" altLang="zh-CN" dirty="0" smtClean="0"/>
              <a:t>)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374" y="1633268"/>
            <a:ext cx="8915400" cy="377762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zh-CN" altLang="en-US" dirty="0" smtClean="0"/>
              <a:t>普通模式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控</a:t>
            </a:r>
            <a:r>
              <a:rPr lang="zh-CN" altLang="en-US" dirty="0"/>
              <a:t>制与会者的麦克风、摄像头、扬声器的开关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添</a:t>
            </a:r>
            <a:r>
              <a:rPr lang="zh-CN" altLang="en-US" dirty="0"/>
              <a:t>加与会者或者挂断与会者的通话</a:t>
            </a:r>
            <a:endParaRPr lang="en-US" altLang="zh-CN" dirty="0" smtClean="0"/>
          </a:p>
          <a:p>
            <a:pPr lvl="1"/>
            <a:r>
              <a:rPr lang="zh-CN" altLang="en-US" dirty="0"/>
              <a:t>电</a:t>
            </a:r>
            <a:r>
              <a:rPr lang="zh-CN" altLang="en-US" dirty="0" smtClean="0"/>
              <a:t>子邮件邀请他人入会；</a:t>
            </a:r>
            <a:endParaRPr lang="en-US" altLang="zh-CN" dirty="0" smtClean="0"/>
          </a:p>
          <a:p>
            <a:pPr lvl="1"/>
            <a:r>
              <a:rPr lang="zh-CN" altLang="en-US" dirty="0"/>
              <a:t>锁</a:t>
            </a:r>
            <a:r>
              <a:rPr lang="zh-CN" altLang="en-US" dirty="0" smtClean="0"/>
              <a:t>定或解锁会议室；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直播或录</a:t>
            </a:r>
            <a:r>
              <a:rPr lang="zh-CN" altLang="en-US" smtClean="0"/>
              <a:t>制；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 </a:t>
            </a:r>
            <a:r>
              <a:rPr lang="zh-CN" altLang="en-US" dirty="0" smtClean="0"/>
              <a:t>主持人模式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包括以上功能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支持选择主持人功能；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与会者举手发言机制；</a:t>
            </a:r>
            <a:endParaRPr lang="en-US" altLang="zh-C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369" y="4106055"/>
            <a:ext cx="6961550" cy="13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94926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与</a:t>
            </a: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</a:rPr>
              <a:t>Polycom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对</a:t>
            </a:r>
            <a:r>
              <a:rPr lang="zh-CN" altLang="en-US" sz="3600" dirty="0" smtClean="0">
                <a:solidFill>
                  <a:schemeClr val="accent2">
                    <a:lumMod val="75000"/>
                  </a:schemeClr>
                </a:solidFill>
              </a:rPr>
              <a:t>接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13743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" name="Oval 8"/>
          <p:cNvSpPr/>
          <p:nvPr/>
        </p:nvSpPr>
        <p:spPr>
          <a:xfrm>
            <a:off x="3233734" y="3291306"/>
            <a:ext cx="1811548" cy="60384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MCU</a:t>
            </a:r>
            <a:endParaRPr lang="zh-CN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590139" y="5072332"/>
            <a:ext cx="1050060" cy="5779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Vidyo-1</a:t>
            </a:r>
            <a:endParaRPr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42792" y="5057804"/>
            <a:ext cx="1526600" cy="6070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Polycom-n</a:t>
            </a:r>
            <a:endParaRPr lang="zh-CN" altLang="en-US" dirty="0"/>
          </a:p>
        </p:txBody>
      </p:sp>
      <p:cxnSp>
        <p:nvCxnSpPr>
          <p:cNvPr id="13" name="Straight Arrow Connector 12"/>
          <p:cNvCxnSpPr>
            <a:stCxn id="10" idx="0"/>
            <a:endCxn id="9" idx="3"/>
          </p:cNvCxnSpPr>
          <p:nvPr/>
        </p:nvCxnSpPr>
        <p:spPr>
          <a:xfrm flipV="1">
            <a:off x="2115169" y="3806723"/>
            <a:ext cx="1383860" cy="126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  <a:endCxn id="9" idx="5"/>
          </p:cNvCxnSpPr>
          <p:nvPr/>
        </p:nvCxnSpPr>
        <p:spPr>
          <a:xfrm flipH="1" flipV="1">
            <a:off x="4779987" y="3806723"/>
            <a:ext cx="1826105" cy="1251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981819" y="3301179"/>
            <a:ext cx="1595886" cy="5779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Vidyo</a:t>
            </a:r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7978025" y="5092763"/>
            <a:ext cx="1097244" cy="5779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Vidyo-1</a:t>
            </a:r>
            <a:endParaRPr lang="zh-CN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9324717" y="5092763"/>
            <a:ext cx="1087646" cy="5779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Vidyo</a:t>
            </a:r>
            <a:r>
              <a:rPr lang="en-US" altLang="zh-CN" dirty="0" smtClean="0"/>
              <a:t>-n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023512" y="52523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577705" y="5092763"/>
            <a:ext cx="1217267" cy="5779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Polycom</a:t>
            </a:r>
          </a:p>
        </p:txBody>
      </p:sp>
      <p:cxnSp>
        <p:nvCxnSpPr>
          <p:cNvPr id="24" name="Straight Arrow Connector 23"/>
          <p:cNvCxnSpPr>
            <a:stCxn id="19" idx="0"/>
            <a:endCxn id="18" idx="2"/>
          </p:cNvCxnSpPr>
          <p:nvPr/>
        </p:nvCxnSpPr>
        <p:spPr>
          <a:xfrm flipV="1">
            <a:off x="8526647" y="3879149"/>
            <a:ext cx="1253115" cy="121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0"/>
            <a:endCxn id="18" idx="2"/>
          </p:cNvCxnSpPr>
          <p:nvPr/>
        </p:nvCxnSpPr>
        <p:spPr>
          <a:xfrm flipH="1" flipV="1">
            <a:off x="9779762" y="3879149"/>
            <a:ext cx="88778" cy="121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08519" y="5063708"/>
            <a:ext cx="1384825" cy="6070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Polycom-1</a:t>
            </a:r>
            <a:endParaRPr lang="zh-CN" altLang="en-US" dirty="0"/>
          </a:p>
        </p:txBody>
      </p:sp>
      <p:sp>
        <p:nvSpPr>
          <p:cNvPr id="40" name="Rectangle 39"/>
          <p:cNvSpPr/>
          <p:nvPr/>
        </p:nvSpPr>
        <p:spPr>
          <a:xfrm>
            <a:off x="2858846" y="5072332"/>
            <a:ext cx="1095228" cy="5779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Vidyo</a:t>
            </a:r>
            <a:r>
              <a:rPr lang="en-US" altLang="zh-CN" dirty="0" smtClean="0"/>
              <a:t>-n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557641" y="523192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551745" y="51766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48" name="Rectangle 47"/>
          <p:cNvSpPr/>
          <p:nvPr/>
        </p:nvSpPr>
        <p:spPr>
          <a:xfrm>
            <a:off x="1716685" y="1842391"/>
            <a:ext cx="1595886" cy="5779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Vidyo</a:t>
            </a:r>
            <a:endParaRPr lang="zh-CN" alt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321199" y="2131376"/>
            <a:ext cx="19064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248991" y="1842391"/>
            <a:ext cx="1759787" cy="5779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Polycom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747993" y="1812198"/>
            <a:ext cx="1268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点对点呼叫</a:t>
            </a:r>
            <a:endParaRPr lang="zh-CN" altLang="en-US" sz="1600" dirty="0"/>
          </a:p>
        </p:txBody>
      </p:sp>
      <p:sp>
        <p:nvSpPr>
          <p:cNvPr id="53" name="Oval 52"/>
          <p:cNvSpPr/>
          <p:nvPr/>
        </p:nvSpPr>
        <p:spPr>
          <a:xfrm>
            <a:off x="785283" y="1906438"/>
            <a:ext cx="405442" cy="40544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4" name="Oval 53"/>
          <p:cNvSpPr/>
          <p:nvPr/>
        </p:nvSpPr>
        <p:spPr>
          <a:xfrm>
            <a:off x="785283" y="4088921"/>
            <a:ext cx="405442" cy="40544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55" name="Oval 54"/>
          <p:cNvSpPr/>
          <p:nvPr/>
        </p:nvSpPr>
        <p:spPr>
          <a:xfrm>
            <a:off x="7690731" y="3938746"/>
            <a:ext cx="405442" cy="40544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cxnSp>
        <p:nvCxnSpPr>
          <p:cNvPr id="65" name="Straight Arrow Connector 64"/>
          <p:cNvCxnSpPr>
            <a:stCxn id="22" idx="0"/>
            <a:endCxn id="18" idx="2"/>
          </p:cNvCxnSpPr>
          <p:nvPr/>
        </p:nvCxnSpPr>
        <p:spPr>
          <a:xfrm flipH="1" flipV="1">
            <a:off x="9779762" y="3879149"/>
            <a:ext cx="1406577" cy="121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337971" y="3895155"/>
            <a:ext cx="479125" cy="116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2" idx="0"/>
          </p:cNvCxnSpPr>
          <p:nvPr/>
        </p:nvCxnSpPr>
        <p:spPr>
          <a:xfrm flipH="1" flipV="1">
            <a:off x="4431350" y="3902420"/>
            <a:ext cx="469582" cy="116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4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6" y="582236"/>
            <a:ext cx="12154863" cy="1280890"/>
          </a:xfrm>
        </p:spPr>
        <p:txBody>
          <a:bodyPr/>
          <a:lstStyle/>
          <a:p>
            <a:pPr algn="ctr"/>
            <a:r>
              <a:rPr lang="en-US" altLang="zh-CN" dirty="0" err="1" smtClean="0"/>
              <a:t>Vidyo</a:t>
            </a:r>
            <a:r>
              <a:rPr lang="zh-CN" altLang="en-US" dirty="0"/>
              <a:t>呼叫</a:t>
            </a:r>
            <a:r>
              <a:rPr lang="en-US" altLang="zh-CN" dirty="0" smtClean="0"/>
              <a:t>Polycom</a:t>
            </a:r>
            <a:r>
              <a:rPr lang="en-US" altLang="zh-CN" dirty="0"/>
              <a:t>/</a:t>
            </a:r>
            <a:r>
              <a:rPr lang="en-US" altLang="zh-CN" dirty="0" smtClean="0"/>
              <a:t>MCU</a:t>
            </a:r>
            <a:r>
              <a:rPr lang="zh-CN" altLang="en-US" dirty="0" smtClean="0"/>
              <a:t>设备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88" y="1863126"/>
            <a:ext cx="5190722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6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Vidyo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呼叫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Polycom/MCU</a:t>
            </a: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4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polycom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/MCU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：呼叫计算中心二楼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polycom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03202.38.128.219</a:t>
            </a: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如：呼叫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03159.226.4.8</a:t>
            </a:r>
          </a:p>
          <a:p>
            <a:pPr marL="0" indent="0">
              <a:buNone/>
            </a:pP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810" y="1592652"/>
            <a:ext cx="5322317" cy="52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0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en-US" altLang="zh-CN" dirty="0" smtClean="0"/>
              <a:t>Polycom</a:t>
            </a:r>
            <a:r>
              <a:rPr lang="zh-CN" altLang="en-US" dirty="0" smtClean="0"/>
              <a:t>呼叫</a:t>
            </a:r>
            <a:r>
              <a:rPr lang="en-US" altLang="zh-CN" dirty="0" err="1" smtClean="0"/>
              <a:t>Vidyo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615" y="19050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Polycom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r>
              <a:rPr lang="en-US" altLang="zh-CN" sz="24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Vidyo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sz="24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idyo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网关（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202.38.128.39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##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会议室短号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果会议室需要密码，需要调出键盘，输入密码以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结束，即可加入会议。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如：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Polycom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呼叫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computing-center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会议室（短号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006625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</a:rPr>
              <a:t>拨号  </a:t>
            </a:r>
            <a:r>
              <a:rPr lang="en-US" altLang="zh-CN" sz="2400" dirty="0" smtClean="0">
                <a:solidFill>
                  <a:srgbClr val="FF0000"/>
                </a:solidFill>
              </a:rPr>
              <a:t>202.38.128.39##006625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4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电话接入</a:t>
            </a:r>
            <a:r>
              <a:rPr lang="en-US" altLang="zh-CN" dirty="0" err="1" smtClean="0"/>
              <a:t>Vidyo</a:t>
            </a:r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299" y="2043659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提供两个电话号码拨入</a:t>
            </a:r>
            <a:r>
              <a:rPr lang="en-US" altLang="zh-CN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Vidyo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010-88236019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Cern </a:t>
            </a:r>
            <a:r>
              <a:rPr lang="en-US" altLang="zh-CN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Vidyo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010-88233069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高能所</a:t>
            </a:r>
            <a:r>
              <a:rPr lang="en-US" altLang="zh-CN" sz="24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Vidyo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按照提示输入会议室分机号，以“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”键结束。如果会议室已经设置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码，按照语音提示输入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PIN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当前只支持一路接入；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103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/>
              <a:t>获</a:t>
            </a:r>
            <a:r>
              <a:rPr lang="zh-CN" altLang="en-US" dirty="0"/>
              <a:t>取会议</a:t>
            </a:r>
            <a:r>
              <a:rPr lang="zh-CN" altLang="en-US" dirty="0" smtClean="0"/>
              <a:t>室短号</a:t>
            </a:r>
            <a:r>
              <a:rPr lang="en-US" altLang="zh-CN" dirty="0" smtClean="0"/>
              <a:t>--</a:t>
            </a:r>
            <a:r>
              <a:rPr lang="en-US" altLang="zh-CN" dirty="0"/>
              <a:t>Room </a:t>
            </a:r>
            <a:r>
              <a:rPr lang="en-US" altLang="zh-CN" dirty="0" smtClean="0"/>
              <a:t>Extension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299" y="1647644"/>
            <a:ext cx="8915400" cy="5210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Room Extension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，只在使用电话和</a:t>
            </a:r>
            <a:r>
              <a:rPr lang="en-US" altLang="zh-CN" sz="24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polycom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</a:t>
            </a:r>
            <a:r>
              <a:rPr lang="en-US" altLang="zh-CN" sz="24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Vidyo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会议室的时候使用。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室所有者可以在客户端上找到相应短号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非会议室所有者可以从会议组织者那里获取会议室短号，或者从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vidyoguide.ihep.ac.cn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en-US" altLang="zh-CN" sz="2400" dirty="0">
                <a:hlinkClick r:id="rId2"/>
              </a:rPr>
              <a:t>List of Public Meeting Rooms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查找。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ttp://vidyoguide.ihep.ac.cn/Users_%20Find%20a%20Vidyo%20meeting%20extension%20_%20IT%20Department_files/meeting_exten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22" y="2846375"/>
            <a:ext cx="3976477" cy="281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17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/>
              <a:t>连</a:t>
            </a:r>
            <a:r>
              <a:rPr lang="zh-CN" altLang="en-US" dirty="0" smtClean="0"/>
              <a:t>接</a:t>
            </a:r>
            <a:r>
              <a:rPr lang="en-US" altLang="zh-CN" dirty="0" smtClean="0"/>
              <a:t>CERN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Vidyo</a:t>
            </a:r>
            <a:r>
              <a:rPr lang="zh-CN" altLang="en-US" dirty="0" smtClean="0"/>
              <a:t>会议室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052" y="1608944"/>
            <a:ext cx="9940275" cy="5249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陆客户端后，在搜索框输入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会议室名称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@vidyoportal.cern.ch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例</a:t>
            </a:r>
            <a:r>
              <a:rPr lang="zh-CN" altLang="en-US" sz="2400" dirty="0" smtClean="0"/>
              <a:t>如，</a:t>
            </a:r>
            <a:r>
              <a:rPr lang="en-US" altLang="zh-CN" sz="2400" dirty="0" smtClean="0"/>
              <a:t>CREN</a:t>
            </a:r>
            <a:r>
              <a:rPr lang="zh-CN" altLang="en-US" sz="2400" dirty="0" smtClean="0"/>
              <a:t>提供</a:t>
            </a:r>
            <a:r>
              <a:rPr lang="en-US" altLang="zh-CN" sz="2400" dirty="0" err="1" smtClean="0"/>
              <a:t>vidyocafe</a:t>
            </a:r>
            <a:r>
              <a:rPr lang="zh-CN" altLang="en-US" sz="2400" dirty="0" smtClean="0"/>
              <a:t>测试会议室，在客户端搜索栏里输入：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hlinkClick r:id="rId3"/>
              </a:rPr>
              <a:t>vidyocafe@vidyoportal.cern.ch</a:t>
            </a:r>
            <a:r>
              <a:rPr lang="zh-CN" altLang="en-US" sz="2400" dirty="0" smtClean="0"/>
              <a:t>，然后加入到会议室。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11" y="3149440"/>
            <a:ext cx="70389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为什么选择</a:t>
            </a:r>
            <a:r>
              <a:rPr lang="en-US" altLang="zh-CN" dirty="0" err="1" smtClean="0"/>
              <a:t>Vidyo</a:t>
            </a:r>
            <a:r>
              <a:rPr lang="zh-CN" altLang="en-US" dirty="0" smtClean="0"/>
              <a:t>视频会议系统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133599"/>
            <a:ext cx="12191999" cy="4724401"/>
          </a:xfrm>
        </p:spPr>
        <p:txBody>
          <a:bodyPr>
            <a:normAutofit fontScale="92500" lnSpcReduction="20000"/>
          </a:bodyPr>
          <a:lstStyle/>
          <a:p>
            <a:pPr lvl="3"/>
            <a:r>
              <a:rPr lang="zh-CN" altLang="en-US" sz="3000" dirty="0" smtClean="0"/>
              <a:t>支持桌面级和移动端的多种操作系统；</a:t>
            </a:r>
            <a:endParaRPr lang="en-US" altLang="zh-CN" sz="3000" dirty="0" smtClean="0"/>
          </a:p>
          <a:p>
            <a:pPr lvl="3"/>
            <a:endParaRPr lang="en-US" altLang="zh-CN" sz="3000" dirty="0" smtClean="0"/>
          </a:p>
          <a:p>
            <a:pPr lvl="3"/>
            <a:r>
              <a:rPr lang="zh-CN" altLang="en-US" sz="3000" dirty="0" smtClean="0"/>
              <a:t>与统一认证结合，用户无需重新申请账号；</a:t>
            </a:r>
            <a:endParaRPr lang="en-US" altLang="zh-CN" sz="3000" dirty="0" smtClean="0"/>
          </a:p>
          <a:p>
            <a:pPr lvl="3"/>
            <a:endParaRPr lang="en-US" altLang="zh-CN" sz="3000" dirty="0" smtClean="0"/>
          </a:p>
          <a:p>
            <a:pPr lvl="3"/>
            <a:r>
              <a:rPr lang="zh-CN" altLang="en-US" sz="3000" dirty="0"/>
              <a:t>服务</a:t>
            </a:r>
            <a:r>
              <a:rPr lang="zh-CN" altLang="en-US" sz="3000" dirty="0" smtClean="0"/>
              <a:t>器部署在所内，安全性和服务稳定性有保障；</a:t>
            </a:r>
            <a:endParaRPr lang="en-US" altLang="zh-CN" sz="3000" dirty="0" smtClean="0"/>
          </a:p>
          <a:p>
            <a:pPr lvl="3"/>
            <a:endParaRPr lang="en-US" altLang="zh-CN" sz="3000" dirty="0" smtClean="0"/>
          </a:p>
          <a:p>
            <a:pPr lvl="3"/>
            <a:r>
              <a:rPr lang="zh-CN" altLang="en-US" sz="3000" dirty="0" smtClean="0"/>
              <a:t>使用简单，上手快，易操作；</a:t>
            </a:r>
            <a:endParaRPr lang="en-US" altLang="zh-CN" sz="30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 algn="ctr">
              <a:buNone/>
            </a:pPr>
            <a:r>
              <a:rPr lang="zh-CN" altLang="en-US" sz="4100" dirty="0" smtClean="0">
                <a:solidFill>
                  <a:srgbClr val="FF0000"/>
                </a:solidFill>
              </a:rPr>
              <a:t>高</a:t>
            </a:r>
            <a:r>
              <a:rPr lang="zh-CN" altLang="en-US" sz="4100" dirty="0">
                <a:solidFill>
                  <a:srgbClr val="FF0000"/>
                </a:solidFill>
              </a:rPr>
              <a:t>能物理界广泛使</a:t>
            </a:r>
            <a:r>
              <a:rPr lang="zh-CN" altLang="en-US" sz="4100" dirty="0" smtClean="0">
                <a:solidFill>
                  <a:srgbClr val="FF0000"/>
                </a:solidFill>
              </a:rPr>
              <a:t>用！！！</a:t>
            </a:r>
            <a:endParaRPr lang="en-US" altLang="zh-CN" sz="41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54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349"/>
            <a:ext cx="12191999" cy="640445"/>
          </a:xfrm>
        </p:spPr>
        <p:txBody>
          <a:bodyPr/>
          <a:lstStyle/>
          <a:p>
            <a:pPr algn="ctr"/>
            <a:r>
              <a:rPr lang="zh-CN" altLang="en-US" dirty="0" smtClean="0"/>
              <a:t>如何录制会议内容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052" y="1220762"/>
            <a:ext cx="9940275" cy="6646528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登陆客户端，连接到会议室。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点击显示与会者的按钮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在窗口左侧最下端点击“启动控制会议面板”按钮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可以导航到会议控制页面：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AutoNum type="arabicPeriod"/>
            </a:pP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91" y="1917183"/>
            <a:ext cx="9144000" cy="561975"/>
          </a:xfrm>
          <a:prstGeom prst="rect">
            <a:avLst/>
          </a:prstGeom>
        </p:spPr>
      </p:pic>
      <p:pic>
        <p:nvPicPr>
          <p:cNvPr id="1028" name="Picture 4" descr="http://vidyoguide.ihep.ac.cn/Users_%20How%20to%20Record%20a%20Meeting%20_%20IT%20Department_files/Launch_Control_Pan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69" y="2561612"/>
            <a:ext cx="199072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691" y="3557240"/>
            <a:ext cx="6778154" cy="2897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75917" y="4403711"/>
            <a:ext cx="526211" cy="405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Straight Arrow Connector 13"/>
          <p:cNvCxnSpPr>
            <a:endCxn id="8" idx="3"/>
          </p:cNvCxnSpPr>
          <p:nvPr/>
        </p:nvCxnSpPr>
        <p:spPr>
          <a:xfrm flipH="1">
            <a:off x="8402128" y="4567613"/>
            <a:ext cx="1440612" cy="38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867176" y="4103535"/>
            <a:ext cx="3105509" cy="7056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查看录制文件，</a:t>
            </a:r>
            <a:r>
              <a:rPr lang="en-US" altLang="zh-CN" sz="1400" dirty="0" smtClean="0"/>
              <a:t>webcast</a:t>
            </a:r>
            <a:r>
              <a:rPr lang="zh-CN" altLang="en-US" sz="1400" dirty="0" smtClean="0"/>
              <a:t>地址等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41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349"/>
            <a:ext cx="12191999" cy="640445"/>
          </a:xfrm>
        </p:spPr>
        <p:txBody>
          <a:bodyPr/>
          <a:lstStyle/>
          <a:p>
            <a:pPr algn="ctr"/>
            <a:r>
              <a:rPr lang="zh-CN" altLang="en-US" dirty="0" smtClean="0"/>
              <a:t>如何录制会议内容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765" y="1244087"/>
            <a:ext cx="9940275" cy="6646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选择录制类型。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‘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REPORTS(PPT)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仅录制共享文件内容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‘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REPORTS(VIDEO)’: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仅录制会议现场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‘REPORTS(VIDEO&amp;PPT)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’：录制视频会议和共享文件内容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152" y="1633651"/>
            <a:ext cx="2857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遇到没声音没图像的问题怎么解决</a:t>
            </a:r>
            <a:endParaRPr lang="zh-CN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85" y="2262997"/>
            <a:ext cx="5816516" cy="37782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8313" y="1894936"/>
            <a:ext cx="25088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解决方案：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首先查看是否禁掉了麦克风，扬声器和摄像头等设备。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如</a:t>
            </a:r>
            <a:r>
              <a:rPr lang="zh-CN" altLang="en-US" sz="2000" dirty="0" smtClean="0">
                <a:solidFill>
                  <a:srgbClr val="FF0000"/>
                </a:solidFill>
              </a:rPr>
              <a:t>果没有禁掉，在配置里，选择</a:t>
            </a:r>
            <a:r>
              <a:rPr lang="en-US" altLang="zh-CN" sz="2000" dirty="0" smtClean="0">
                <a:solidFill>
                  <a:srgbClr val="FF0000"/>
                </a:solidFill>
              </a:rPr>
              <a:t>Devices</a:t>
            </a:r>
            <a:r>
              <a:rPr lang="zh-CN" altLang="en-US" sz="2000" dirty="0" smtClean="0">
                <a:solidFill>
                  <a:srgbClr val="FF0000"/>
                </a:solidFill>
              </a:rPr>
              <a:t>，是否正确选择麦</a:t>
            </a:r>
            <a:r>
              <a:rPr lang="zh-CN" altLang="en-US" sz="2000" dirty="0">
                <a:solidFill>
                  <a:srgbClr val="FF0000"/>
                </a:solidFill>
              </a:rPr>
              <a:t>克</a:t>
            </a:r>
            <a:r>
              <a:rPr lang="zh-CN" altLang="en-US" sz="2000" dirty="0" smtClean="0">
                <a:solidFill>
                  <a:srgbClr val="FF0000"/>
                </a:solidFill>
              </a:rPr>
              <a:t>风，扬声器和摄像头设备。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视频会议效果不好怎么解决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692" y="1745412"/>
            <a:ext cx="8915400" cy="3777622"/>
          </a:xfrm>
        </p:spPr>
        <p:txBody>
          <a:bodyPr/>
          <a:lstStyle/>
          <a:p>
            <a:r>
              <a:rPr lang="zh-CN" altLang="en-US" dirty="0" smtClean="0"/>
              <a:t>带宽。一</a:t>
            </a:r>
            <a:r>
              <a:rPr lang="zh-CN" altLang="en-US" dirty="0"/>
              <a:t>般不应低于</a:t>
            </a:r>
            <a:r>
              <a:rPr lang="en-US" altLang="zh-CN" dirty="0" smtClean="0"/>
              <a:t>200k/s</a:t>
            </a:r>
            <a:r>
              <a:rPr lang="zh-CN" altLang="en-US" dirty="0" smtClean="0"/>
              <a:t>，</a:t>
            </a:r>
            <a:r>
              <a:rPr lang="zh-CN" altLang="en-US" dirty="0"/>
              <a:t>实际上</a:t>
            </a:r>
            <a:r>
              <a:rPr lang="en-US" altLang="zh-CN" dirty="0" smtClean="0"/>
              <a:t>100k/s</a:t>
            </a:r>
            <a:r>
              <a:rPr lang="zh-CN" altLang="en-US" dirty="0" smtClean="0"/>
              <a:t>也</a:t>
            </a:r>
            <a:r>
              <a:rPr lang="zh-CN" altLang="en-US" dirty="0"/>
              <a:t>可以开会，但效果已经很不</a:t>
            </a:r>
            <a:r>
              <a:rPr lang="zh-CN" altLang="en-US" dirty="0" smtClean="0"/>
              <a:t>好。尽可能使用有线网络，保证带宽。</a:t>
            </a:r>
            <a:endParaRPr lang="en-US" altLang="zh-CN" dirty="0" smtClean="0"/>
          </a:p>
          <a:p>
            <a:r>
              <a:rPr lang="zh-CN" altLang="en-US" dirty="0"/>
              <a:t>笔记本用户尽量使用耳麦。</a:t>
            </a:r>
          </a:p>
          <a:p>
            <a:r>
              <a:rPr lang="zh-CN" altLang="en-US" dirty="0"/>
              <a:t>尽</a:t>
            </a:r>
            <a:r>
              <a:rPr lang="zh-CN" altLang="en-US" dirty="0" smtClean="0"/>
              <a:t>量不要离麦克风太远。视</a:t>
            </a:r>
            <a:r>
              <a:rPr lang="zh-CN" altLang="en-US" dirty="0"/>
              <a:t>频会议通常使用全向麦，一般只要在拾音半径以内都不会有问题， 例如</a:t>
            </a:r>
            <a:r>
              <a:rPr lang="en-US" altLang="zh-CN" dirty="0"/>
              <a:t>Chat150</a:t>
            </a:r>
            <a:r>
              <a:rPr lang="zh-CN" altLang="en-US" dirty="0"/>
              <a:t>，其拾音半径为</a:t>
            </a:r>
            <a:r>
              <a:rPr lang="en-US" altLang="zh-CN" dirty="0"/>
              <a:t>3</a:t>
            </a:r>
            <a:r>
              <a:rPr lang="zh-CN" altLang="en-US" dirty="0"/>
              <a:t>米，实际上</a:t>
            </a:r>
            <a:r>
              <a:rPr lang="en-US" altLang="zh-CN" dirty="0"/>
              <a:t>3</a:t>
            </a:r>
            <a:r>
              <a:rPr lang="zh-CN" altLang="en-US" dirty="0"/>
              <a:t>米到</a:t>
            </a:r>
            <a:r>
              <a:rPr lang="en-US" altLang="zh-CN" dirty="0"/>
              <a:t>4</a:t>
            </a:r>
            <a:r>
              <a:rPr lang="zh-CN" altLang="en-US" dirty="0"/>
              <a:t>米之间效果都是比较</a:t>
            </a:r>
            <a:r>
              <a:rPr lang="zh-CN" altLang="en-US" dirty="0" smtClean="0"/>
              <a:t>好，</a:t>
            </a:r>
            <a:r>
              <a:rPr lang="zh-CN" altLang="en-US" dirty="0"/>
              <a:t>但超出</a:t>
            </a:r>
            <a:r>
              <a:rPr lang="en-US" altLang="zh-CN" dirty="0"/>
              <a:t>4</a:t>
            </a:r>
            <a:r>
              <a:rPr lang="zh-CN" altLang="en-US" dirty="0" smtClean="0"/>
              <a:t>米效</a:t>
            </a:r>
            <a:r>
              <a:rPr lang="zh-CN" altLang="en-US" dirty="0"/>
              <a:t>果就差</a:t>
            </a:r>
            <a:r>
              <a:rPr lang="zh-CN" altLang="en-US" dirty="0" smtClean="0"/>
              <a:t>了。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400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0417"/>
            <a:ext cx="12192000" cy="2262781"/>
          </a:xfrm>
        </p:spPr>
        <p:txBody>
          <a:bodyPr/>
          <a:lstStyle/>
          <a:p>
            <a:pPr algn="ctr"/>
            <a:r>
              <a:rPr lang="zh-CN" altLang="en-US" dirty="0" smtClean="0"/>
              <a:t>谢谢大家！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362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内容：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996" y="2133600"/>
            <a:ext cx="7717616" cy="377762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首次下载安装</a:t>
            </a:r>
            <a:endParaRPr lang="en-US" altLang="zh-CN" dirty="0" smtClean="0"/>
          </a:p>
          <a:p>
            <a:r>
              <a:rPr lang="zh-CN" altLang="en-US" dirty="0" smtClean="0"/>
              <a:t>搜索会议室和加入会议室的方法</a:t>
            </a:r>
            <a:endParaRPr lang="en-US" altLang="zh-CN" dirty="0" smtClean="0"/>
          </a:p>
          <a:p>
            <a:r>
              <a:rPr lang="zh-CN" altLang="en-US" dirty="0" smtClean="0"/>
              <a:t>视频会议中能实现的功能</a:t>
            </a:r>
            <a:endParaRPr lang="en-US" altLang="zh-CN" dirty="0" smtClean="0"/>
          </a:p>
          <a:p>
            <a:r>
              <a:rPr lang="zh-CN" altLang="en-US" dirty="0"/>
              <a:t>公</a:t>
            </a:r>
            <a:r>
              <a:rPr lang="zh-CN" altLang="en-US" dirty="0" smtClean="0"/>
              <a:t>共会议室如何创建</a:t>
            </a:r>
            <a:endParaRPr lang="en-US" altLang="zh-CN" dirty="0" smtClean="0"/>
          </a:p>
          <a:p>
            <a:r>
              <a:rPr lang="zh-CN" altLang="en-US" dirty="0"/>
              <a:t>与</a:t>
            </a:r>
            <a:r>
              <a:rPr lang="en-US" altLang="zh-CN" dirty="0" err="1" smtClean="0"/>
              <a:t>polycom</a:t>
            </a:r>
            <a:r>
              <a:rPr lang="zh-CN" altLang="en-US" dirty="0" smtClean="0"/>
              <a:t>对接和电话接入</a:t>
            </a:r>
            <a:endParaRPr lang="en-US" altLang="zh-CN" dirty="0" smtClean="0"/>
          </a:p>
          <a:p>
            <a:r>
              <a:rPr lang="zh-CN" altLang="en-US" dirty="0" smtClean="0"/>
              <a:t>获取会议</a:t>
            </a:r>
            <a:r>
              <a:rPr lang="zh-CN" altLang="en-US" dirty="0" smtClean="0"/>
              <a:t>室短号</a:t>
            </a:r>
            <a:r>
              <a:rPr lang="en-US" altLang="zh-CN" dirty="0" smtClean="0"/>
              <a:t>--</a:t>
            </a:r>
            <a:r>
              <a:rPr lang="en-US" altLang="zh-CN" dirty="0" smtClean="0"/>
              <a:t>Room Extension</a:t>
            </a:r>
          </a:p>
          <a:p>
            <a:r>
              <a:rPr lang="zh-CN" altLang="en-US" dirty="0"/>
              <a:t>视</a:t>
            </a:r>
            <a:r>
              <a:rPr lang="zh-CN" altLang="en-US" dirty="0" smtClean="0"/>
              <a:t>频会议录制</a:t>
            </a:r>
            <a:endParaRPr lang="en-US" altLang="zh-CN" dirty="0" smtClean="0"/>
          </a:p>
          <a:p>
            <a:r>
              <a:rPr lang="zh-CN" altLang="en-US" dirty="0"/>
              <a:t>常</a:t>
            </a:r>
            <a:r>
              <a:rPr lang="zh-CN" altLang="en-US" dirty="0" smtClean="0"/>
              <a:t>见问题解决方案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25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首次下载安装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95886" y="1515699"/>
            <a:ext cx="48461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windows</a:t>
            </a:r>
            <a:r>
              <a:rPr lang="zh-CN" altLang="en-US" dirty="0"/>
              <a:t>，</a:t>
            </a:r>
            <a:r>
              <a:rPr lang="en-US" altLang="zh-CN" dirty="0"/>
              <a:t>mac</a:t>
            </a:r>
            <a:r>
              <a:rPr lang="zh-CN" altLang="en-US" dirty="0"/>
              <a:t>，</a:t>
            </a:r>
            <a:r>
              <a:rPr lang="en-US" altLang="zh-CN" dirty="0" err="1" smtClean="0"/>
              <a:t>ios</a:t>
            </a:r>
            <a:r>
              <a:rPr lang="zh-CN" altLang="en-US" dirty="0" smtClean="0"/>
              <a:t>客户端下载</a:t>
            </a:r>
            <a:endParaRPr lang="en-US" altLang="zh-CN" dirty="0" smtClean="0"/>
          </a:p>
          <a:p>
            <a:pPr lvl="1"/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登陆的门户域名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http://vidyo.ihep.ac.cn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android</a:t>
            </a:r>
            <a:r>
              <a:rPr lang="zh-CN" altLang="en-US" dirty="0" smtClean="0"/>
              <a:t>客户端下载：</a:t>
            </a:r>
            <a:r>
              <a:rPr lang="en-US" altLang="zh-CN" dirty="0" smtClean="0">
                <a:hlinkClick r:id="rId3"/>
              </a:rPr>
              <a:t>vidyoguide.ihep.ac.cn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13" y="2956676"/>
            <a:ext cx="526732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293" y="5472839"/>
            <a:ext cx="39164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dirty="0" smtClean="0"/>
          </a:p>
          <a:p>
            <a:r>
              <a:rPr lang="zh-CN" altLang="zh-CN" dirty="0" smtClean="0"/>
              <a:t>按</a:t>
            </a:r>
            <a:r>
              <a:rPr lang="zh-CN" altLang="zh-CN" dirty="0"/>
              <a:t>照提示选择下载客户</a:t>
            </a:r>
            <a:r>
              <a:rPr lang="zh-CN" altLang="zh-CN" dirty="0" smtClean="0"/>
              <a:t>端并</a:t>
            </a:r>
            <a:r>
              <a:rPr lang="zh-CN" altLang="zh-CN" dirty="0"/>
              <a:t>安装。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登陆</a:t>
            </a:r>
            <a:r>
              <a:rPr lang="en-US" altLang="zh-CN" dirty="0" err="1" smtClean="0"/>
              <a:t>vidyo</a:t>
            </a:r>
            <a:r>
              <a:rPr lang="zh-CN" altLang="en-US" dirty="0" smtClean="0"/>
              <a:t>客户端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17" y="2389427"/>
            <a:ext cx="4692162" cy="4351338"/>
          </a:xfrm>
        </p:spPr>
        <p:txBody>
          <a:bodyPr/>
          <a:lstStyle/>
          <a:p>
            <a:r>
              <a:rPr lang="en-US" altLang="zh-CN" dirty="0" err="1" smtClean="0"/>
              <a:t>vidyoPortal</a:t>
            </a:r>
            <a:r>
              <a:rPr lang="en-US" altLang="zh-CN" dirty="0"/>
              <a:t>: vidyo.ihep.ac.cn</a:t>
            </a:r>
            <a:endParaRPr lang="zh-CN" altLang="zh-CN" dirty="0"/>
          </a:p>
          <a:p>
            <a:r>
              <a:rPr lang="zh-CN" altLang="zh-CN" dirty="0" smtClean="0"/>
              <a:t>使</a:t>
            </a:r>
            <a:r>
              <a:rPr lang="zh-CN" altLang="zh-CN" dirty="0"/>
              <a:t>用统一认证的用户名（</a:t>
            </a:r>
            <a:r>
              <a:rPr lang="zh-CN" altLang="zh-CN" dirty="0" smtClean="0"/>
              <a:t>邮</a:t>
            </a:r>
            <a:r>
              <a:rPr lang="zh-CN" altLang="en-US" dirty="0" smtClean="0"/>
              <a:t>箱</a:t>
            </a:r>
            <a:r>
              <a:rPr lang="zh-CN" altLang="zh-CN" dirty="0" smtClean="0"/>
              <a:t>账</a:t>
            </a:r>
            <a:r>
              <a:rPr lang="zh-CN" altLang="zh-CN" dirty="0"/>
              <a:t>号）和密码进行登录</a:t>
            </a:r>
          </a:p>
          <a:p>
            <a:r>
              <a:rPr lang="zh-CN" altLang="zh-CN" dirty="0"/>
              <a:t>例如 邮箱账号：</a:t>
            </a:r>
            <a:r>
              <a:rPr lang="en-US" altLang="zh-CN" u="sng" dirty="0">
                <a:hlinkClick r:id="rId2"/>
              </a:rPr>
              <a:t>huhao@ihep.ac.cn</a:t>
            </a:r>
            <a:endParaRPr lang="zh-CN" altLang="en-US" dirty="0"/>
          </a:p>
        </p:txBody>
      </p:sp>
      <p:pic>
        <p:nvPicPr>
          <p:cNvPr id="5" name="Picture 4" descr="C:\Users\Administrator\AppData\Roaming\Tencent\Users\8415480\QQ\WinTemp\RichOle\WO23S(7CG0%2XT7X0O[E2$V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10" y="1690688"/>
            <a:ext cx="5343525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Arrow 3"/>
          <p:cNvSpPr/>
          <p:nvPr/>
        </p:nvSpPr>
        <p:spPr>
          <a:xfrm>
            <a:off x="5774361" y="3209026"/>
            <a:ext cx="644106" cy="16390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1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搜 索 会 议 室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560" y="1742357"/>
            <a:ext cx="3181636" cy="4503528"/>
          </a:xfrm>
        </p:spPr>
        <p:txBody>
          <a:bodyPr/>
          <a:lstStyle/>
          <a:p>
            <a:r>
              <a:rPr lang="zh-CN" altLang="en-US" dirty="0"/>
              <a:t>会议</a:t>
            </a:r>
            <a:r>
              <a:rPr lang="zh-CN" altLang="en-US" dirty="0" smtClean="0"/>
              <a:t>室：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CN" altLang="en-US" dirty="0"/>
              <a:t>个人</a:t>
            </a:r>
            <a:r>
              <a:rPr lang="zh-CN" altLang="en-US" dirty="0" smtClean="0"/>
              <a:t>会议室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CN" altLang="en-US" dirty="0"/>
              <a:t>公</a:t>
            </a:r>
            <a:r>
              <a:rPr lang="zh-CN" altLang="en-US" dirty="0" smtClean="0"/>
              <a:t>共会议室</a:t>
            </a:r>
            <a:endParaRPr lang="en-US" altLang="zh-CN" dirty="0" smtClean="0"/>
          </a:p>
          <a:p>
            <a:r>
              <a:rPr lang="zh-CN" altLang="en-US" dirty="0" smtClean="0"/>
              <a:t>在搜索栏里搜索</a:t>
            </a:r>
            <a:r>
              <a:rPr lang="zh-CN" altLang="en-US" dirty="0"/>
              <a:t>个人</a:t>
            </a:r>
            <a:r>
              <a:rPr lang="zh-CN" altLang="en-US" dirty="0" smtClean="0"/>
              <a:t>用户名或者公共会议室的名称</a:t>
            </a:r>
            <a:r>
              <a:rPr lang="zh-CN" altLang="en-US" dirty="0"/>
              <a:t>。</a:t>
            </a:r>
            <a:endParaRPr lang="en-US" altLang="zh-CN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23" y="1690688"/>
            <a:ext cx="2173898" cy="4071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46" y="1690688"/>
            <a:ext cx="2206870" cy="40717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520901" y="1966823"/>
            <a:ext cx="905773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73787" y="2682815"/>
            <a:ext cx="1397480" cy="3364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搜索栏</a:t>
            </a:r>
            <a:endParaRPr lang="zh-CN" altLang="en-US" sz="11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79007" y="2005102"/>
            <a:ext cx="815750" cy="677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8289980" y="2147977"/>
            <a:ext cx="138023" cy="176842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467648" y="2236398"/>
            <a:ext cx="1253768" cy="58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231766" y="2821033"/>
            <a:ext cx="2580483" cy="6052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有管理权限的公共会议室</a:t>
            </a:r>
            <a:endParaRPr lang="zh-CN" altLang="en-US" sz="11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367614" y="2510287"/>
            <a:ext cx="1044363" cy="168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217699" y="3933047"/>
            <a:ext cx="2594550" cy="54901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个</a:t>
            </a:r>
            <a:r>
              <a:rPr lang="zh-CN" altLang="en-US" sz="1100" dirty="0" smtClean="0"/>
              <a:t>人会议室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340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5" y="624110"/>
            <a:ext cx="12010845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加入视频会议的两种方法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31543" cy="4351338"/>
          </a:xfrm>
        </p:spPr>
        <p:txBody>
          <a:bodyPr/>
          <a:lstStyle/>
          <a:p>
            <a:pPr>
              <a:buAutoNum type="arabicPeriod"/>
            </a:pPr>
            <a:r>
              <a:rPr lang="zh-CN" altLang="en-US" dirty="0" smtClean="0"/>
              <a:t>高能所统一认证用户：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使用统一认证邮箱地址和密码登录到客户端。通过搜索栏找到会议室，加入到会议室中。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103" y="1825625"/>
            <a:ext cx="5264988" cy="4885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9864" y="3191774"/>
            <a:ext cx="672861" cy="3105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547449" y="3424687"/>
            <a:ext cx="1259457" cy="73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108166" y="4001293"/>
            <a:ext cx="3105509" cy="7056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参会</a:t>
            </a:r>
            <a:r>
              <a:rPr lang="zh-CN" altLang="en-US" sz="1400" dirty="0" smtClean="0"/>
              <a:t>前关闭摄像头和话筒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66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3902" y="365125"/>
            <a:ext cx="120280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加</a:t>
            </a:r>
            <a:r>
              <a:rPr lang="zh-CN" altLang="en-US" sz="3600" dirty="0" smtClean="0">
                <a:solidFill>
                  <a:schemeClr val="accent2">
                    <a:lumMod val="75000"/>
                  </a:schemeClr>
                </a:solidFill>
              </a:rPr>
              <a:t>入视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频会议的两种方法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276764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Font typeface="Wingdings 3" charset="2"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非高能所统一认证用户：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buClr>
                <a:schemeClr val="accent1"/>
              </a:buClr>
              <a:buFont typeface="Wingdings 3" charset="2"/>
              <a:buNone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通过会议组织者提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供的会议室链接加入到视频会议中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sz="1800" dirty="0" smtClean="0">
                <a:solidFill>
                  <a:srgbClr val="FF0000"/>
                </a:solidFill>
              </a:rPr>
              <a:t>注：如果已经下载和安装过的用户仍然出现下载提示页面，说明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vidyo</a:t>
            </a:r>
            <a:r>
              <a:rPr lang="zh-CN" altLang="en-US" sz="1800" dirty="0" smtClean="0">
                <a:solidFill>
                  <a:srgbClr val="FF0000"/>
                </a:solidFill>
              </a:rPr>
              <a:t>客户端没有启动。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313847" y="5527739"/>
            <a:ext cx="819504" cy="4243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097" y="1038006"/>
            <a:ext cx="5838825" cy="54768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266243" y="4182257"/>
            <a:ext cx="17162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685760" y="3879614"/>
            <a:ext cx="2580483" cy="6052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50" dirty="0"/>
              <a:t>昵称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76855" y="5543622"/>
            <a:ext cx="856496" cy="4208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790544" y="5903751"/>
            <a:ext cx="2483937" cy="287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192906" y="5903751"/>
            <a:ext cx="3566192" cy="6052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50" dirty="0"/>
              <a:t>加</a:t>
            </a:r>
            <a:r>
              <a:rPr lang="zh-CN" altLang="en-US" sz="1050" dirty="0" smtClean="0"/>
              <a:t>入会议前设置摄像头和话筒是否开启</a:t>
            </a:r>
            <a:endParaRPr lang="zh-CN" altLang="en-US" sz="1050" dirty="0"/>
          </a:p>
        </p:txBody>
      </p:sp>
      <p:sp>
        <p:nvSpPr>
          <p:cNvPr id="25" name="Oval 24"/>
          <p:cNvSpPr/>
          <p:nvPr/>
        </p:nvSpPr>
        <p:spPr>
          <a:xfrm>
            <a:off x="3605842" y="5131351"/>
            <a:ext cx="2977015" cy="6052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50" dirty="0"/>
              <a:t>加</a:t>
            </a:r>
            <a:r>
              <a:rPr lang="zh-CN" altLang="en-US" sz="1050" dirty="0" smtClean="0"/>
              <a:t>入会议前，设置屏幕是否共享</a:t>
            </a:r>
            <a:endParaRPr lang="zh-CN" altLang="en-US" sz="105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582857" y="5433994"/>
            <a:ext cx="1227018" cy="2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zh-CN" altLang="en-US" dirty="0" smtClean="0"/>
              <a:t>创建公共会议室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363" y="1509623"/>
            <a:ext cx="8915400" cy="52362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统一认证用户：</a:t>
            </a:r>
            <a:endParaRPr lang="en-US" altLang="zh-CN" sz="2000" dirty="0" smtClean="0"/>
          </a:p>
          <a:p>
            <a:pPr marL="400050" lvl="1" indent="0">
              <a:buNone/>
            </a:pPr>
            <a:r>
              <a:rPr lang="zh-CN" altLang="en-US" sz="2000" dirty="0" smtClean="0"/>
              <a:t>在</a:t>
            </a:r>
            <a:r>
              <a:rPr lang="en-US" altLang="zh-CN" sz="2000" dirty="0" smtClean="0"/>
              <a:t>vidyoguide.ihep.ac.cn</a:t>
            </a:r>
            <a:r>
              <a:rPr lang="zh-CN" altLang="en-US" sz="2000" dirty="0" smtClean="0"/>
              <a:t>页面上</a:t>
            </a:r>
            <a:r>
              <a:rPr lang="zh-CN" altLang="en-US" sz="2000" dirty="0"/>
              <a:t>找到</a:t>
            </a:r>
            <a:r>
              <a:rPr lang="zh-CN" altLang="en-US" sz="2000" dirty="0" smtClean="0"/>
              <a:t>“</a:t>
            </a:r>
            <a:r>
              <a:rPr lang="en-US" altLang="zh-CN" sz="2000" dirty="0">
                <a:hlinkClick r:id="rId2"/>
              </a:rPr>
              <a:t>Users: Create </a:t>
            </a:r>
            <a:r>
              <a:rPr lang="en-US" altLang="zh-CN" sz="2000" dirty="0" err="1">
                <a:hlinkClick r:id="rId2"/>
              </a:rPr>
              <a:t>Vidyo</a:t>
            </a:r>
            <a:r>
              <a:rPr lang="en-US" altLang="zh-CN" sz="2000" dirty="0">
                <a:hlinkClick r:id="rId2"/>
              </a:rPr>
              <a:t> Room</a:t>
            </a:r>
            <a:r>
              <a:rPr lang="zh-CN" altLang="en-US" sz="2000" dirty="0" smtClean="0"/>
              <a:t>”链接，填写信息申请，会议室相关信息以邮件形式发送到用户统一认证邮箱；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200" dirty="0" err="1"/>
              <a:t>Indico</a:t>
            </a:r>
            <a:r>
              <a:rPr lang="zh-CN" altLang="en-US" sz="2200" dirty="0"/>
              <a:t>管理员：</a:t>
            </a:r>
            <a:endParaRPr lang="en-US" altLang="zh-CN" sz="2200" dirty="0"/>
          </a:p>
          <a:p>
            <a:pPr marL="400050" lvl="1" indent="0">
              <a:buNone/>
            </a:pPr>
            <a:r>
              <a:rPr lang="zh-CN" altLang="en-US" sz="2000" dirty="0"/>
              <a:t>在</a:t>
            </a:r>
            <a:r>
              <a:rPr lang="en-US" altLang="zh-CN" sz="2000" dirty="0" err="1"/>
              <a:t>Indico</a:t>
            </a:r>
            <a:r>
              <a:rPr lang="zh-CN" altLang="en-US" sz="2000" dirty="0"/>
              <a:t>中创建</a:t>
            </a:r>
            <a:r>
              <a:rPr lang="en-US" altLang="zh-CN" sz="2000" dirty="0" err="1"/>
              <a:t>Vidyo</a:t>
            </a:r>
            <a:r>
              <a:rPr lang="zh-CN" altLang="en-US" sz="2000" dirty="0"/>
              <a:t>会议室；</a:t>
            </a:r>
            <a:endParaRPr lang="en-US" altLang="zh-CN" sz="2000" dirty="0"/>
          </a:p>
          <a:p>
            <a:pPr marL="400050" lvl="1" indent="0">
              <a:buNone/>
            </a:pPr>
            <a:endParaRPr lang="en-US" altLang="zh-CN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7" y="2610513"/>
            <a:ext cx="5574484" cy="186914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99" y="5642371"/>
            <a:ext cx="8159152" cy="10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38744</TotalTime>
  <Words>1670</Words>
  <Application>Microsoft Office PowerPoint</Application>
  <PresentationFormat>Widescreen</PresentationFormat>
  <Paragraphs>190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宋体</vt:lpstr>
      <vt:lpstr>幼圆</vt:lpstr>
      <vt:lpstr>微软雅黑</vt:lpstr>
      <vt:lpstr>Arial</vt:lpstr>
      <vt:lpstr>Calibri</vt:lpstr>
      <vt:lpstr>Century Gothic</vt:lpstr>
      <vt:lpstr>Times New Roman</vt:lpstr>
      <vt:lpstr>Wingdings</vt:lpstr>
      <vt:lpstr>Wingdings 3</vt:lpstr>
      <vt:lpstr>Wisp</vt:lpstr>
      <vt:lpstr>高能所Vidyo视频会议系统</vt:lpstr>
      <vt:lpstr>为什么选择Vidyo视频会议系统</vt:lpstr>
      <vt:lpstr>内容：</vt:lpstr>
      <vt:lpstr>首次下载安装</vt:lpstr>
      <vt:lpstr>登陆vidyo客户端</vt:lpstr>
      <vt:lpstr>搜 索 会 议 室</vt:lpstr>
      <vt:lpstr>加入视频会议的两种方法</vt:lpstr>
      <vt:lpstr>PowerPoint Presentation</vt:lpstr>
      <vt:lpstr>创建公共会议室 </vt:lpstr>
      <vt:lpstr>获取会议室链接</vt:lpstr>
      <vt:lpstr>视频会议功能按钮</vt:lpstr>
      <vt:lpstr>PowerPoint Presentation</vt:lpstr>
      <vt:lpstr>会控功能(会议室管理员) </vt:lpstr>
      <vt:lpstr>PowerPoint Presentation</vt:lpstr>
      <vt:lpstr>Vidyo呼叫Polycom/MCU设备</vt:lpstr>
      <vt:lpstr>Polycom呼叫Vidyo</vt:lpstr>
      <vt:lpstr>电话接入Vidyo会议室</vt:lpstr>
      <vt:lpstr>获取会议室短号--Room Extension</vt:lpstr>
      <vt:lpstr>连接CERN的Vidyo会议室</vt:lpstr>
      <vt:lpstr>如何录制会议内容</vt:lpstr>
      <vt:lpstr>如何录制会议内容</vt:lpstr>
      <vt:lpstr>遇到没声音没图像的问题怎么解决</vt:lpstr>
      <vt:lpstr>视频会议效果不好怎么解决</vt:lpstr>
      <vt:lpstr>谢谢大家！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Vidyo使用简介</dc:title>
  <dc:creator>dell</dc:creator>
  <cp:lastModifiedBy>dell</cp:lastModifiedBy>
  <cp:revision>262</cp:revision>
  <dcterms:created xsi:type="dcterms:W3CDTF">2015-06-09T01:34:31Z</dcterms:created>
  <dcterms:modified xsi:type="dcterms:W3CDTF">2016-08-11T03:39:06Z</dcterms:modified>
</cp:coreProperties>
</file>