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Default Extension="xlsx" ContentType="application/vnd.openxmlformats-officedocument.spreadsheetml.sheet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62" r:id="rId1"/>
  </p:sldMasterIdLst>
  <p:notesMasterIdLst>
    <p:notesMasterId r:id="rId35"/>
  </p:notesMasterIdLst>
  <p:handoutMasterIdLst>
    <p:handoutMasterId r:id="rId36"/>
  </p:handoutMasterIdLst>
  <p:sldIdLst>
    <p:sldId id="256" r:id="rId2"/>
    <p:sldId id="303" r:id="rId3"/>
    <p:sldId id="298" r:id="rId4"/>
    <p:sldId id="326" r:id="rId5"/>
    <p:sldId id="327" r:id="rId6"/>
    <p:sldId id="328" r:id="rId7"/>
    <p:sldId id="299" r:id="rId8"/>
    <p:sldId id="300" r:id="rId9"/>
    <p:sldId id="287" r:id="rId10"/>
    <p:sldId id="258" r:id="rId11"/>
    <p:sldId id="315" r:id="rId12"/>
    <p:sldId id="316" r:id="rId13"/>
    <p:sldId id="301" r:id="rId14"/>
    <p:sldId id="320" r:id="rId15"/>
    <p:sldId id="317" r:id="rId16"/>
    <p:sldId id="302" r:id="rId17"/>
    <p:sldId id="267" r:id="rId18"/>
    <p:sldId id="304" r:id="rId19"/>
    <p:sldId id="274" r:id="rId20"/>
    <p:sldId id="275" r:id="rId21"/>
    <p:sldId id="305" r:id="rId22"/>
    <p:sldId id="276" r:id="rId23"/>
    <p:sldId id="330" r:id="rId24"/>
    <p:sldId id="282" r:id="rId25"/>
    <p:sldId id="325" r:id="rId26"/>
    <p:sldId id="331" r:id="rId27"/>
    <p:sldId id="270" r:id="rId28"/>
    <p:sldId id="334" r:id="rId29"/>
    <p:sldId id="308" r:id="rId30"/>
    <p:sldId id="309" r:id="rId31"/>
    <p:sldId id="329" r:id="rId32"/>
    <p:sldId id="332" r:id="rId33"/>
    <p:sldId id="333" r:id="rId3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B16B18"/>
    <a:srgbClr val="22C916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481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11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style val="2"/>
  <c:chart>
    <c:plotArea>
      <c:layout>
        <c:manualLayout>
          <c:layoutTarget val="inner"/>
          <c:xMode val="edge"/>
          <c:yMode val="edge"/>
          <c:x val="0.058928258967629"/>
          <c:y val="0.0740740740740741"/>
          <c:w val="0.896627296587927"/>
          <c:h val="0.841674686497521"/>
        </c:manualLayout>
      </c:layout>
      <c:lineChart>
        <c:grouping val="standard"/>
        <c:ser>
          <c:idx val="0"/>
          <c:order val="0"/>
          <c:tx>
            <c:v>L1 Before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Hoja1!$A$1:$A$5</c:f>
              <c:numCache>
                <c:formatCode>General</c:formatCode>
                <c:ptCount val="5"/>
                <c:pt idx="0">
                  <c:v>1.9</c:v>
                </c:pt>
                <c:pt idx="1">
                  <c:v>2.5</c:v>
                </c:pt>
                <c:pt idx="2">
                  <c:v>2.5</c:v>
                </c:pt>
                <c:pt idx="3">
                  <c:v>1.0</c:v>
                </c:pt>
                <c:pt idx="4">
                  <c:v>2.0</c:v>
                </c:pt>
              </c:numCache>
            </c:numRef>
          </c:val>
        </c:ser>
        <c:ser>
          <c:idx val="1"/>
          <c:order val="1"/>
          <c:tx>
            <c:v>L1 After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val>
            <c:numRef>
              <c:f>Hoja1!$C$1:$C$5</c:f>
              <c:numCache>
                <c:formatCode>General</c:formatCode>
                <c:ptCount val="5"/>
                <c:pt idx="0">
                  <c:v>0.2</c:v>
                </c:pt>
                <c:pt idx="1">
                  <c:v>0.2</c:v>
                </c:pt>
                <c:pt idx="2">
                  <c:v>0.2</c:v>
                </c:pt>
                <c:pt idx="3">
                  <c:v>0.1</c:v>
                </c:pt>
                <c:pt idx="4">
                  <c:v>0.2</c:v>
                </c:pt>
              </c:numCache>
            </c:numRef>
          </c:val>
        </c:ser>
        <c:marker val="1"/>
        <c:axId val="749056392"/>
        <c:axId val="68476664"/>
      </c:lineChart>
      <c:catAx>
        <c:axId val="749056392"/>
        <c:scaling>
          <c:orientation val="minMax"/>
        </c:scaling>
        <c:axPos val="b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8476664"/>
        <c:crosses val="autoZero"/>
        <c:auto val="1"/>
        <c:lblAlgn val="ctr"/>
        <c:lblOffset val="100"/>
      </c:catAx>
      <c:valAx>
        <c:axId val="6847666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49056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C34536-82E9-284F-A16F-1EC7FAF6AD36}" type="datetime1">
              <a:rPr lang="fr-FR" smtClean="0"/>
              <a:t>20/05/17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042AC8-4966-764B-92CE-0DCCB23B328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C33A4-697D-614C-AD4B-2CB38CF8B4DD}" type="datetime1">
              <a:rPr lang="fr-FR" smtClean="0"/>
              <a:t>20/05/17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93910D-6015-6747-A81C-AC3A7D4E795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4271727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863462-29D9-1849-9070-2DE2AE725BCE}" type="slidenum">
              <a:rPr lang="en-US"/>
              <a:pPr/>
              <a:t>3</a:t>
            </a:fld>
            <a:endParaRPr lang="en-US"/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863462-29D9-1849-9070-2DE2AE725BCE}" type="slidenum">
              <a:rPr lang="en-US"/>
              <a:pPr/>
              <a:t>4</a:t>
            </a:fld>
            <a:endParaRPr lang="en-US"/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A481E30-B428-0D4D-B4E9-0584709872E6}" type="slidenum">
              <a:rPr lang="en-US"/>
              <a:pPr/>
              <a:t>5</a:t>
            </a:fld>
            <a:endParaRPr lang="en-US"/>
          </a:p>
        </p:txBody>
      </p:sp>
      <p:sp>
        <p:nvSpPr>
          <p:cNvPr id="6963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5800"/>
            <a:ext cx="4575175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963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4357"/>
            <a:ext cx="5468611" cy="4096149"/>
          </a:xfrm>
          <a:noFill/>
          <a:ln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A481E30-B428-0D4D-B4E9-0584709872E6}" type="slidenum">
              <a:rPr lang="en-US"/>
              <a:pPr/>
              <a:t>6</a:t>
            </a:fld>
            <a:endParaRPr lang="en-US"/>
          </a:p>
        </p:txBody>
      </p:sp>
      <p:sp>
        <p:nvSpPr>
          <p:cNvPr id="6963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5800"/>
            <a:ext cx="4575175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963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4357"/>
            <a:ext cx="5468611" cy="4096149"/>
          </a:xfrm>
          <a:noFill/>
          <a:ln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93910D-6015-6747-A81C-AC3A7D4E7959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 w="12700">
            <a:solidFill>
              <a:prstClr val="black"/>
            </a:solidFill>
          </a:ln>
        </p:spPr>
      </p:sp>
      <p:sp>
        <p:nvSpPr>
          <p:cNvPr id="55298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93910D-6015-6747-A81C-AC3A7D4E7959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ln/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93910D-6015-6747-A81C-AC3A7D4E7959}" type="slidenum">
              <a:rPr lang="en-GB" smtClean="0"/>
              <a:pPr/>
              <a:t>24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04A13-0E21-3B4E-96EE-E2EF106B1EA8}" type="datetime1">
              <a:rPr lang="fr-FR" smtClean="0"/>
              <a:t>20/05/17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I.Laktineh, TIPP2017, Beijing,China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B078-420E-0F47-9D03-2B481FBAC97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56A43-633D-B343-B15F-D04DAA7F6166}" type="datetime1">
              <a:rPr lang="fr-FR" smtClean="0"/>
              <a:t>20/05/17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I.Laktineh, TIPP2017, Beijing,China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B078-420E-0F47-9D03-2B481FBAC97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F2E0-73DF-E74D-ADDF-BE75FF787F4E}" type="datetime1">
              <a:rPr lang="fr-FR" smtClean="0"/>
              <a:t>20/05/17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I.Laktineh, TIPP2017, Beijing,China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B078-420E-0F47-9D03-2B481FBAC97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CD378-D72B-A14F-AB14-F2C4E69E2572}" type="datetime1">
              <a:rPr lang="fr-FR" smtClean="0"/>
              <a:t>20/05/17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I.Laktineh, TIPP2017, Beijing,China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B078-420E-0F47-9D03-2B481FBAC97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CB5CC-1B04-9845-9FC0-C3F6C80CB0DD}" type="datetime1">
              <a:rPr lang="fr-FR" smtClean="0"/>
              <a:t>20/05/17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I.Laktineh, TIPP2017, Beijing,China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B078-420E-0F47-9D03-2B481FBAC97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79D38-4984-6046-8DC0-3487075A486B}" type="datetime1">
              <a:rPr lang="fr-FR" smtClean="0"/>
              <a:t>20/05/17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I.Laktineh, TIPP2017, Beijing,China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B078-420E-0F47-9D03-2B481FBAC97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5FF9E-808C-7547-B6A3-9572AF5069D9}" type="datetime1">
              <a:rPr lang="fr-FR" smtClean="0"/>
              <a:t>20/05/17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I.Laktineh, TIPP2017, Beijing,China</a:t>
            </a:r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B078-420E-0F47-9D03-2B481FBAC97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58CB-F4C4-1546-9EAE-BC72822B576C}" type="datetime1">
              <a:rPr lang="fr-FR" smtClean="0"/>
              <a:t>20/05/17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I.Laktineh, TIPP2017, Beijing,China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B078-420E-0F47-9D03-2B481FBAC97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B035A-F0ED-2C45-AFEF-BB2A0626198F}" type="datetime1">
              <a:rPr lang="fr-FR" smtClean="0"/>
              <a:t>20/05/17</a:t>
            </a:fld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I.Laktineh, TIPP2017, Beijing,China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B078-420E-0F47-9D03-2B481FBAC97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6A13E-4FE7-314D-AF8F-0684AE66D154}" type="datetime1">
              <a:rPr lang="fr-FR" smtClean="0"/>
              <a:t>20/05/17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I.Laktineh, TIPP2017, Beijing,China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B078-420E-0F47-9D03-2B481FBAC97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1109B-B97D-7445-83F4-645439C2D711}" type="datetime1">
              <a:rPr lang="fr-FR" smtClean="0"/>
              <a:t>20/05/17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I.Laktineh, TIPP2017, Beijing,China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B078-420E-0F47-9D03-2B481FBAC97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093EE-CB05-4C43-B0CD-3F561F1D3DF6}" type="datetime1">
              <a:rPr lang="fr-FR" smtClean="0"/>
              <a:t>20/05/17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I.Laktineh, TIPP2017, Beijing,China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6B078-420E-0F47-9D03-2B481FBAC97B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hyperlink" Target="http://jinst.sissa.it/jinst/common/archiveFile?filePath=/home/jinst/jinstArchive/archive/papers/preprint/JINST_012P_0216/6/2016_JINST_11_P04001.pdf&amp;fileType=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pdf"/><Relationship Id="rId6" Type="http://schemas.openxmlformats.org/officeDocument/2006/relationships/image" Target="../media/image31.png"/><Relationship Id="rId7" Type="http://schemas.openxmlformats.org/officeDocument/2006/relationships/image" Target="../media/image32.pdf"/><Relationship Id="rId8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jpe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jpeg"/><Relationship Id="rId3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png"/><Relationship Id="rId5" Type="http://schemas.openxmlformats.org/officeDocument/2006/relationships/image" Target="../media/image64.jpeg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png"/><Relationship Id="rId5" Type="http://schemas.openxmlformats.org/officeDocument/2006/relationships/image" Target="../media/image64.jpe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gif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jpeg"/><Relationship Id="rId3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df"/><Relationship Id="rId3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png"/><Relationship Id="rId3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emf"/><Relationship Id="rId3" Type="http://schemas.openxmlformats.org/officeDocument/2006/relationships/image" Target="../media/image8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9.png"/><Relationship Id="rId9" Type="http://schemas.openxmlformats.org/officeDocument/2006/relationships/hyperlink" Target="http://jinst.sissa.it/jinst/common/archiveFile?filePath=/home/jinst/jinstArchive/archive/papers/preprint/JINST_012P_0216/6/2016_JINST_11_P04001.pdf&amp;fileType=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7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20700" y="1662112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Semi-Digital </a:t>
            </a:r>
            <a:r>
              <a:rPr lang="en-US" sz="3600" dirty="0" err="1" smtClean="0"/>
              <a:t>Hadronic</a:t>
            </a:r>
            <a:r>
              <a:rPr lang="en-US" sz="3600" dirty="0" smtClean="0"/>
              <a:t> Calorimeter for Future </a:t>
            </a:r>
            <a:r>
              <a:rPr lang="en-US" sz="3600" dirty="0" err="1" smtClean="0"/>
              <a:t>Leptonic</a:t>
            </a:r>
            <a:r>
              <a:rPr lang="en-US" sz="3600" dirty="0" smtClean="0"/>
              <a:t> Collider experiments</a:t>
            </a:r>
            <a:endParaRPr lang="en-US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1100" y="3816350"/>
            <a:ext cx="6400800" cy="1358900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Arial"/>
                <a:cs typeface="Arial"/>
              </a:rPr>
              <a:t>I. </a:t>
            </a:r>
            <a:r>
              <a:rPr lang="en-GB" dirty="0" err="1" smtClean="0">
                <a:solidFill>
                  <a:srgbClr val="FF0000"/>
                </a:solidFill>
                <a:latin typeface="Arial"/>
                <a:cs typeface="Arial"/>
              </a:rPr>
              <a:t>Laktineh</a:t>
            </a:r>
            <a:endParaRPr lang="en-GB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endParaRPr lang="en-GB" dirty="0" smtClean="0">
              <a:solidFill>
                <a:srgbClr val="FF0000"/>
              </a:solidFill>
            </a:endParaRPr>
          </a:p>
          <a:p>
            <a:r>
              <a:rPr lang="en-GB" sz="2162" dirty="0" smtClean="0">
                <a:solidFill>
                  <a:schemeClr val="tx1"/>
                </a:solidFill>
              </a:rPr>
              <a:t>On behalf of the the</a:t>
            </a:r>
          </a:p>
          <a:p>
            <a:r>
              <a:rPr lang="en-GB" sz="2162" dirty="0" smtClean="0">
                <a:solidFill>
                  <a:schemeClr val="tx1"/>
                </a:solidFill>
              </a:rPr>
              <a:t>CALICE Collaboration</a:t>
            </a:r>
            <a:endParaRPr lang="en-GB" sz="2162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17465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Capture d’écran 2016-05-15 à 12.38.5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1993900"/>
            <a:ext cx="8229600" cy="356235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81000" y="513835"/>
            <a:ext cx="517822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Comparison semi-digital versus binary </a:t>
            </a:r>
            <a:r>
              <a:rPr lang="en-US" dirty="0" smtClean="0"/>
              <a:t>readout</a:t>
            </a:r>
          </a:p>
          <a:p>
            <a:endParaRPr lang="en-US" dirty="0" smtClean="0"/>
          </a:p>
          <a:p>
            <a:r>
              <a:rPr lang="en-US" dirty="0" err="1" smtClean="0"/>
              <a:t>E</a:t>
            </a:r>
            <a:r>
              <a:rPr lang="en-US" baseline="-25000" dirty="0" err="1" smtClean="0"/>
              <a:t>rec</a:t>
            </a:r>
            <a:r>
              <a:rPr lang="en-US" baseline="-25000" dirty="0" smtClean="0"/>
              <a:t> </a:t>
            </a:r>
            <a:r>
              <a:rPr lang="en-US" dirty="0" smtClean="0"/>
              <a:t>(binary) = </a:t>
            </a:r>
            <a:r>
              <a:rPr lang="en-US" dirty="0" smtClean="0">
                <a:latin typeface="Apple Symbols"/>
                <a:cs typeface="Apple Symbols"/>
              </a:rPr>
              <a:t>  C </a:t>
            </a:r>
            <a:r>
              <a:rPr lang="en-US" dirty="0" smtClean="0"/>
              <a:t>N</a:t>
            </a:r>
            <a:r>
              <a:rPr lang="en-US" baseline="-25000" dirty="0" smtClean="0"/>
              <a:t> tot </a:t>
            </a:r>
            <a:r>
              <a:rPr lang="en-US" dirty="0" smtClean="0"/>
              <a:t>+ D N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baseline="-25000" dirty="0" smtClean="0"/>
              <a:t>tot</a:t>
            </a:r>
            <a:r>
              <a:rPr lang="en-US" dirty="0" smtClean="0"/>
              <a:t>  + F N</a:t>
            </a:r>
            <a:r>
              <a:rPr lang="en-US" baseline="30000" dirty="0" smtClean="0"/>
              <a:t>3</a:t>
            </a:r>
            <a:r>
              <a:rPr lang="en-US" baseline="-25000" dirty="0" smtClean="0"/>
              <a:t>tot</a:t>
            </a:r>
          </a:p>
          <a:p>
            <a:r>
              <a:rPr lang="en-US" dirty="0" smtClean="0"/>
              <a:t> </a:t>
            </a:r>
          </a:p>
          <a:p>
            <a:r>
              <a:rPr lang="en-US" dirty="0" err="1" smtClean="0"/>
              <a:t>E</a:t>
            </a:r>
            <a:r>
              <a:rPr lang="en-US" baseline="-25000" dirty="0" err="1" smtClean="0"/>
              <a:t>rec</a:t>
            </a:r>
            <a:r>
              <a:rPr lang="en-US" baseline="-25000" dirty="0" smtClean="0"/>
              <a:t> </a:t>
            </a:r>
            <a:r>
              <a:rPr lang="en-US" dirty="0" smtClean="0"/>
              <a:t>(semi-digital) = </a:t>
            </a:r>
            <a:r>
              <a:rPr lang="en-US" dirty="0" smtClean="0">
                <a:latin typeface="Apple Symbols"/>
                <a:cs typeface="Apple Symbols"/>
              </a:rPr>
              <a:t>  </a:t>
            </a:r>
            <a:r>
              <a:rPr lang="en-US" dirty="0" err="1" smtClean="0">
                <a:latin typeface="Apple Symbols"/>
                <a:cs typeface="Apple Symbols"/>
              </a:rPr>
              <a:t>α</a:t>
            </a:r>
            <a:r>
              <a:rPr lang="en-US" dirty="0" smtClean="0">
                <a:latin typeface="Apple Symbols"/>
                <a:cs typeface="Apple Symbols"/>
              </a:rPr>
              <a:t> (</a:t>
            </a:r>
            <a:r>
              <a:rPr lang="en-US" dirty="0" err="1" smtClean="0">
                <a:latin typeface="Apple Symbols"/>
                <a:cs typeface="Apple Symbols"/>
              </a:rPr>
              <a:t>N</a:t>
            </a:r>
            <a:r>
              <a:rPr lang="en-US" baseline="-25000" dirty="0" err="1" smtClean="0">
                <a:latin typeface="Apple Symbols"/>
                <a:cs typeface="Apple Symbols"/>
              </a:rPr>
              <a:t>tot</a:t>
            </a:r>
            <a:r>
              <a:rPr lang="en-US" dirty="0" smtClean="0"/>
              <a:t>) N</a:t>
            </a:r>
            <a:r>
              <a:rPr lang="en-US" baseline="-25000" dirty="0" smtClean="0"/>
              <a:t>1</a:t>
            </a:r>
            <a:r>
              <a:rPr lang="en-US" dirty="0" smtClean="0"/>
              <a:t> + </a:t>
            </a:r>
            <a:r>
              <a:rPr lang="en-US" dirty="0" err="1" smtClean="0"/>
              <a:t>β(N</a:t>
            </a:r>
            <a:r>
              <a:rPr lang="en-US" baseline="-25000" dirty="0" err="1" smtClean="0"/>
              <a:t>tot</a:t>
            </a:r>
            <a:r>
              <a:rPr lang="en-US" dirty="0" smtClean="0"/>
              <a:t>) N</a:t>
            </a:r>
            <a:r>
              <a:rPr lang="en-US" baseline="-25000" dirty="0" smtClean="0"/>
              <a:t>2</a:t>
            </a:r>
            <a:r>
              <a:rPr lang="en-US" dirty="0" smtClean="0"/>
              <a:t> + </a:t>
            </a:r>
            <a:r>
              <a:rPr lang="en-US" dirty="0" err="1" smtClean="0"/>
              <a:t>γ(N</a:t>
            </a:r>
            <a:r>
              <a:rPr lang="en-US" baseline="-25000" dirty="0" err="1" smtClean="0"/>
              <a:t>tot</a:t>
            </a:r>
            <a:r>
              <a:rPr lang="en-US" dirty="0" smtClean="0"/>
              <a:t>) N</a:t>
            </a:r>
            <a:r>
              <a:rPr lang="en-US" baseline="-25000" dirty="0" smtClean="0"/>
              <a:t>3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8" name="ZoneTexte 7"/>
          <p:cNvSpPr txBox="1"/>
          <p:nvPr/>
        </p:nvSpPr>
        <p:spPr>
          <a:xfrm>
            <a:off x="736600" y="5556250"/>
            <a:ext cx="436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Substantial improvement a energy &gt; 30 </a:t>
            </a:r>
            <a:r>
              <a:rPr lang="en-GB" dirty="0" err="1" smtClean="0"/>
              <a:t>GeV</a:t>
            </a:r>
            <a:endParaRPr lang="en-GB" dirty="0"/>
          </a:p>
        </p:txBody>
      </p:sp>
      <p:sp>
        <p:nvSpPr>
          <p:cNvPr id="9" name="ZoneTexte 8"/>
          <p:cNvSpPr txBox="1"/>
          <p:nvPr/>
        </p:nvSpPr>
        <p:spPr>
          <a:xfrm>
            <a:off x="368300" y="150831"/>
            <a:ext cx="3365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Energy estimation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232400" y="6083300"/>
            <a:ext cx="34544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hlinkClick r:id="rId4"/>
              </a:rPr>
              <a:t>Published</a:t>
            </a:r>
            <a:r>
              <a:rPr lang="fr-FR" dirty="0" smtClean="0">
                <a:solidFill>
                  <a:srgbClr val="FFFFFF"/>
                </a:solidFill>
                <a:hlinkClick r:id="rId4"/>
              </a:rPr>
              <a:t>:</a:t>
            </a:r>
            <a:r>
              <a:rPr lang="fr-FR" dirty="0" smtClean="0">
                <a:solidFill>
                  <a:srgbClr val="FFFFFF"/>
                </a:solidFill>
                <a:hlinkClick r:id="rId4"/>
              </a:rPr>
              <a:t>  </a:t>
            </a:r>
            <a:r>
              <a:rPr lang="fr-FR" dirty="0" smtClean="0">
                <a:solidFill>
                  <a:schemeClr val="bg1"/>
                </a:solidFill>
                <a:hlinkClick r:id="rId4"/>
              </a:rPr>
              <a:t>JINST 11 (2016) P04001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I.Laktineh</a:t>
            </a:r>
            <a:r>
              <a:rPr lang="fr-FR" dirty="0" smtClean="0"/>
              <a:t>, TIPP2017, </a:t>
            </a:r>
            <a:r>
              <a:rPr lang="fr-FR" dirty="0" err="1" smtClean="0"/>
              <a:t>Beijing,China</a:t>
            </a:r>
            <a:endParaRPr lang="en-GB" dirty="0"/>
          </a:p>
        </p:txBody>
      </p:sp>
      <p:sp>
        <p:nvSpPr>
          <p:cNvPr id="13" name="Espace réservé de la date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45559-7AE2-8647-B838-1AB13FF8B675}" type="datetime1">
              <a:rPr lang="fr-FR" smtClean="0"/>
              <a:t>20/05/17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90308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17476" y="449813"/>
            <a:ext cx="8331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SDHCAL Simulation</a:t>
            </a:r>
          </a:p>
          <a:p>
            <a:endParaRPr lang="en-GB" b="1" dirty="0" smtClean="0"/>
          </a:p>
          <a:p>
            <a:r>
              <a:rPr lang="en-GB" dirty="0" smtClean="0"/>
              <a:t>A</a:t>
            </a:r>
            <a:r>
              <a:rPr lang="en-GB" dirty="0" smtClean="0"/>
              <a:t> </a:t>
            </a:r>
            <a:r>
              <a:rPr lang="en-GB" b="1" dirty="0" smtClean="0">
                <a:solidFill>
                  <a:srgbClr val="800000"/>
                </a:solidFill>
              </a:rPr>
              <a:t>digitize</a:t>
            </a:r>
            <a:r>
              <a:rPr lang="en-GB" b="1" dirty="0" smtClean="0">
                <a:solidFill>
                  <a:srgbClr val="800000"/>
                </a:solidFill>
              </a:rPr>
              <a:t>r</a:t>
            </a:r>
            <a:r>
              <a:rPr lang="en-GB" dirty="0" smtClean="0"/>
              <a:t> </a:t>
            </a:r>
            <a:r>
              <a:rPr lang="en-GB" dirty="0" smtClean="0"/>
              <a:t>to describe the RPC</a:t>
            </a:r>
            <a:r>
              <a:rPr lang="en-GB" dirty="0" smtClean="0"/>
              <a:t> response was </a:t>
            </a:r>
            <a:r>
              <a:rPr lang="en-GB" dirty="0" smtClean="0"/>
              <a:t>developed.  Parameters tuned using </a:t>
            </a:r>
            <a:r>
              <a:rPr lang="en-GB" dirty="0" err="1"/>
              <a:t>m</a:t>
            </a:r>
            <a:r>
              <a:rPr lang="en-GB" dirty="0" err="1" smtClean="0"/>
              <a:t>uons</a:t>
            </a:r>
            <a:r>
              <a:rPr lang="en-GB" dirty="0" smtClean="0"/>
              <a:t> and electrons. Detector inefficiencies (dead channels) </a:t>
            </a:r>
            <a:r>
              <a:rPr lang="en-GB" dirty="0" smtClean="0"/>
              <a:t>are </a:t>
            </a:r>
            <a:r>
              <a:rPr lang="en-GB" dirty="0" smtClean="0"/>
              <a:t>included. </a:t>
            </a:r>
            <a:endParaRPr lang="en-GB" dirty="0"/>
          </a:p>
        </p:txBody>
      </p:sp>
      <p:pic>
        <p:nvPicPr>
          <p:cNvPr id="7" name="Image 6" descr="Capture d’écran 2016-10-10 à 21.25.3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76" y="1650142"/>
            <a:ext cx="5607050" cy="4962525"/>
          </a:xfrm>
          <a:prstGeom prst="rect">
            <a:avLst/>
          </a:prstGeom>
        </p:spPr>
      </p:pic>
      <p:pic>
        <p:nvPicPr>
          <p:cNvPr id="9" name="Image 8" descr="Capture d’écran 2016-10-10 à 21.27.0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425" y="1879600"/>
            <a:ext cx="2978150" cy="3962400"/>
          </a:xfrm>
          <a:prstGeom prst="rect">
            <a:avLst/>
          </a:prstGeom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I.Laktineh, TIPP2017, Beijing,China</a:t>
            </a:r>
            <a:endParaRPr lang="en-GB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2D039-099C-A64A-98A7-45F28558178B}" type="datetime1">
              <a:rPr lang="fr-FR" smtClean="0"/>
              <a:t>20/05/17</a:t>
            </a:fld>
            <a:endParaRPr lang="en-GB" dirty="0"/>
          </a:p>
        </p:txBody>
      </p:sp>
      <p:sp>
        <p:nvSpPr>
          <p:cNvPr id="11" name="ZoneTexte 10"/>
          <p:cNvSpPr txBox="1"/>
          <p:nvPr/>
        </p:nvSpPr>
        <p:spPr>
          <a:xfrm>
            <a:off x="7175500" y="3505200"/>
            <a:ext cx="107950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</a:t>
            </a:r>
            <a:r>
              <a:rPr lang="en-US" dirty="0" smtClean="0"/>
              <a:t>lectrons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812800" y="3505200"/>
            <a:ext cx="11430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Muons</a:t>
            </a:r>
            <a:endParaRPr lang="en-US" dirty="0"/>
          </a:p>
        </p:txBody>
      </p:sp>
      <p:sp>
        <p:nvSpPr>
          <p:cNvPr id="13" name="ZoneTexte 12"/>
          <p:cNvSpPr txBox="1"/>
          <p:nvPr/>
        </p:nvSpPr>
        <p:spPr>
          <a:xfrm>
            <a:off x="3797300" y="2336800"/>
            <a:ext cx="11430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Muons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91992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Capture d’écran 2016-10-10 à 21.26.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724933"/>
            <a:ext cx="4000500" cy="547258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79400" y="355600"/>
            <a:ext cx="307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Comparison data/simulation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2" name="Image 11" descr="Capture d’écran 2016-10-10 à 21.34.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100" y="724933"/>
            <a:ext cx="4025900" cy="547258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232400" y="5980668"/>
            <a:ext cx="34925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000FF"/>
                </a:solidFill>
              </a:rPr>
              <a:t>Published:</a:t>
            </a:r>
            <a:r>
              <a:rPr lang="fr-FR" dirty="0" smtClean="0">
                <a:solidFill>
                  <a:srgbClr val="0000FF"/>
                </a:solidFill>
              </a:rPr>
              <a:t> JINST 11 (2016) P06014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I.Laktineh</a:t>
            </a:r>
            <a:r>
              <a:rPr lang="fr-FR" dirty="0" smtClean="0"/>
              <a:t>, TIPP2017, </a:t>
            </a:r>
            <a:r>
              <a:rPr lang="fr-FR" dirty="0" err="1" smtClean="0"/>
              <a:t>Beijing,China</a:t>
            </a:r>
            <a:endParaRPr lang="en-GB" dirty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CD755-7103-0841-80F1-87A39ABA5250}" type="datetime1">
              <a:rPr lang="fr-FR" smtClean="0"/>
              <a:t>20/05/17</a:t>
            </a:fld>
            <a:endParaRPr lang="en-GB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47143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hower80-3_SIMU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088" y="548680"/>
            <a:ext cx="3726631" cy="2991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0" y="18396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  <a:latin typeface="Verdana"/>
                <a:cs typeface="Verdana"/>
              </a:rPr>
              <a:t>SDHCAL </a:t>
            </a:r>
            <a:r>
              <a:rPr lang="en-GB" sz="1600" b="1" dirty="0" smtClean="0">
                <a:solidFill>
                  <a:srgbClr val="FF0000"/>
                </a:solidFill>
                <a:latin typeface="Verdana"/>
                <a:cs typeface="Verdana"/>
              </a:rPr>
              <a:t>High-granularity impact </a:t>
            </a:r>
            <a:endParaRPr lang="en-GB" sz="1600" dirty="0" smtClean="0">
              <a:latin typeface="Verdana"/>
              <a:cs typeface="Verdana"/>
            </a:endParaRPr>
          </a:p>
          <a:p>
            <a:r>
              <a:rPr lang="en-GB" sz="1600" dirty="0" smtClean="0">
                <a:latin typeface="Verdana"/>
                <a:cs typeface="Verdana"/>
              </a:rPr>
              <a:t>Hough Transform is an example to extract tracks</a:t>
            </a:r>
            <a:r>
              <a:rPr lang="en-GB" sz="1600" dirty="0" smtClean="0">
                <a:latin typeface="Verdana"/>
                <a:cs typeface="Verdana"/>
              </a:rPr>
              <a:t>  within </a:t>
            </a:r>
            <a:r>
              <a:rPr lang="en-GB" sz="1600" dirty="0" err="1" smtClean="0">
                <a:latin typeface="Verdana"/>
                <a:cs typeface="Verdana"/>
              </a:rPr>
              <a:t>hadronic</a:t>
            </a:r>
            <a:r>
              <a:rPr lang="en-GB" sz="1600" dirty="0" smtClean="0">
                <a:latin typeface="Verdana"/>
                <a:cs typeface="Verdana"/>
              </a:rPr>
              <a:t> showers and to use them to </a:t>
            </a:r>
            <a:r>
              <a:rPr lang="en-GB" sz="1600" dirty="0" smtClean="0">
                <a:latin typeface="Verdana"/>
                <a:cs typeface="Verdana"/>
              </a:rPr>
              <a:t>control the </a:t>
            </a:r>
            <a:r>
              <a:rPr lang="en-GB" sz="1600" dirty="0" smtClean="0">
                <a:latin typeface="Verdana"/>
                <a:cs typeface="Verdana"/>
              </a:rPr>
              <a:t>calorimeter in situ</a:t>
            </a:r>
            <a:endParaRPr lang="en-GB" sz="1600" dirty="0">
              <a:latin typeface="Verdana"/>
              <a:cs typeface="Verdana"/>
            </a:endParaRPr>
          </a:p>
        </p:txBody>
      </p:sp>
      <p:pic>
        <p:nvPicPr>
          <p:cNvPr id="8" name="Image 7" descr="HTexamp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8760"/>
            <a:ext cx="2475128" cy="2016224"/>
          </a:xfrm>
          <a:prstGeom prst="rect">
            <a:avLst/>
          </a:prstGeom>
        </p:spPr>
      </p:pic>
      <p:pic>
        <p:nvPicPr>
          <p:cNvPr id="9" name="Image 8" descr="HTspac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5128" y="1268760"/>
            <a:ext cx="2744944" cy="201622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398828" y="3284984"/>
            <a:ext cx="215260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dirty="0" err="1" smtClean="0"/>
              <a:t>ρ</a:t>
            </a:r>
            <a:r>
              <a:rPr lang="en-GB" sz="1600" baseline="-25000" dirty="0" err="1" smtClean="0"/>
              <a:t>xz</a:t>
            </a:r>
            <a:r>
              <a:rPr lang="en-GB" sz="1600" dirty="0" smtClean="0"/>
              <a:t> </a:t>
            </a:r>
            <a:r>
              <a:rPr lang="en-GB" sz="1600" dirty="0"/>
              <a:t>= z sin(</a:t>
            </a:r>
            <a:r>
              <a:rPr lang="en-GB" sz="1600" dirty="0" err="1"/>
              <a:t>θ</a:t>
            </a:r>
            <a:r>
              <a:rPr lang="en-GB" sz="1600" dirty="0"/>
              <a:t>) + x </a:t>
            </a:r>
            <a:r>
              <a:rPr lang="en-GB" sz="1600" dirty="0" err="1"/>
              <a:t>cos</a:t>
            </a:r>
            <a:r>
              <a:rPr lang="en-GB" sz="1600" dirty="0"/>
              <a:t>(</a:t>
            </a:r>
            <a:r>
              <a:rPr lang="en-GB" sz="1600" dirty="0" err="1"/>
              <a:t>θ</a:t>
            </a:r>
            <a:r>
              <a:rPr lang="en-GB" sz="1600" dirty="0" smtClean="0"/>
              <a:t>) </a:t>
            </a:r>
            <a:endParaRPr lang="en-GB" sz="1600" dirty="0"/>
          </a:p>
        </p:txBody>
      </p:sp>
      <p:sp>
        <p:nvSpPr>
          <p:cNvPr id="3" name="ZoneTexte 2"/>
          <p:cNvSpPr txBox="1"/>
          <p:nvPr/>
        </p:nvSpPr>
        <p:spPr>
          <a:xfrm>
            <a:off x="353824" y="5886886"/>
            <a:ext cx="8790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Excellent agreement with results obtained with cosmic and beam-</a:t>
            </a:r>
            <a:r>
              <a:rPr lang="en-GB" dirty="0" err="1" smtClean="0"/>
              <a:t>muons</a:t>
            </a:r>
            <a:r>
              <a:rPr lang="en-GB" dirty="0" smtClean="0"/>
              <a:t>.</a:t>
            </a:r>
          </a:p>
          <a:p>
            <a:r>
              <a:rPr lang="en-GB" dirty="0" smtClean="0"/>
              <a:t>Excellent agreement data/MC</a:t>
            </a:r>
            <a:endParaRPr lang="en-GB" dirty="0" smtClean="0"/>
          </a:p>
        </p:txBody>
      </p:sp>
      <p:pic>
        <p:nvPicPr>
          <p:cNvPr id="13" name="Image 12" descr="houghEfficienc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29383" y="3679336"/>
            <a:ext cx="4114006" cy="2280657"/>
          </a:xfrm>
          <a:prstGeom prst="rect">
            <a:avLst/>
          </a:prstGeom>
        </p:spPr>
      </p:pic>
      <p:pic>
        <p:nvPicPr>
          <p:cNvPr id="14" name="Image 13" descr="houghMultiplicit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4912419" y="3679336"/>
            <a:ext cx="4178300" cy="2346352"/>
          </a:xfrm>
          <a:prstGeom prst="rect">
            <a:avLst/>
          </a:prstGeom>
        </p:spPr>
      </p:pic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I.Laktineh, TIPP2017, Beijing,China</a:t>
            </a:r>
            <a:endParaRPr lang="en-GB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64319-39F1-E047-8AD7-876DF40D9218}" type="datetime1">
              <a:rPr lang="fr-FR" smtClean="0"/>
              <a:t>20/05/17</a:t>
            </a:fld>
            <a:endParaRPr lang="en-GB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396"/>
            <a:ext cx="8610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00" b="1" dirty="0" smtClean="0">
              <a:solidFill>
                <a:srgbClr val="FF0000"/>
              </a:solidFill>
              <a:latin typeface="Verdana"/>
              <a:cs typeface="Verdana"/>
            </a:endParaRPr>
          </a:p>
          <a:p>
            <a:r>
              <a:rPr lang="en-GB" sz="1600" b="1" dirty="0" smtClean="0">
                <a:solidFill>
                  <a:srgbClr val="FF0000"/>
                </a:solidFill>
                <a:latin typeface="Verdana"/>
                <a:cs typeface="Verdana"/>
              </a:rPr>
              <a:t>SDHCAL High-granularity impact</a:t>
            </a:r>
            <a:r>
              <a:rPr lang="en-GB" sz="1600" b="1" dirty="0" smtClean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endParaRPr lang="en-GB" sz="1600" dirty="0" smtClean="0">
              <a:latin typeface="Verdana"/>
              <a:cs typeface="Verdana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06400" y="612727"/>
            <a:ext cx="3826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Good tool to discriminate </a:t>
            </a:r>
            <a:r>
              <a:rPr lang="en-GB" sz="1600" b="1" dirty="0" smtClean="0">
                <a:solidFill>
                  <a:schemeClr val="accent4">
                    <a:lumMod val="75000"/>
                  </a:schemeClr>
                </a:solidFill>
              </a:rPr>
              <a:t>electron/</a:t>
            </a:r>
            <a:r>
              <a:rPr lang="en-GB" sz="1600" b="1" dirty="0" err="1" smtClean="0">
                <a:solidFill>
                  <a:schemeClr val="accent4">
                    <a:lumMod val="75000"/>
                  </a:schemeClr>
                </a:solidFill>
              </a:rPr>
              <a:t>hadron</a:t>
            </a:r>
            <a:endParaRPr lang="en-GB" sz="1600" b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1" name="Image 10" descr="Capture d’écran 2017-05-19 à 15.22.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9004"/>
            <a:ext cx="8066276" cy="2215196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88724" y="2895312"/>
            <a:ext cx="84726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It improves on the </a:t>
            </a:r>
            <a:r>
              <a:rPr lang="en-GB" sz="1600" b="1" dirty="0" smtClean="0">
                <a:solidFill>
                  <a:srgbClr val="604A7B"/>
                </a:solidFill>
              </a:rPr>
              <a:t>energy reconstruction </a:t>
            </a:r>
            <a:r>
              <a:rPr lang="en-GB" sz="1600" dirty="0" smtClean="0"/>
              <a:t>by dealing with the hits belonging to the track segments independently of their threshold</a:t>
            </a:r>
            <a:endParaRPr lang="en-GB" sz="1600" dirty="0" smtClean="0"/>
          </a:p>
        </p:txBody>
      </p:sp>
      <p:pic>
        <p:nvPicPr>
          <p:cNvPr id="15" name="Image 14" descr="Capture d’écran 2017-05-19 à 15.33.4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076" y="3302040"/>
            <a:ext cx="3314699" cy="3009899"/>
          </a:xfrm>
          <a:prstGeom prst="rect">
            <a:avLst/>
          </a:prstGeom>
        </p:spPr>
      </p:pic>
      <p:pic>
        <p:nvPicPr>
          <p:cNvPr id="16" name="Image 15" descr="Capture d’écran 2017-05-19 à 15.33.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450270"/>
            <a:ext cx="3291076" cy="2757092"/>
          </a:xfrm>
          <a:prstGeom prst="rect">
            <a:avLst/>
          </a:prstGeom>
        </p:spPr>
      </p:pic>
      <p:sp>
        <p:nvSpPr>
          <p:cNvPr id="18" name="Espace réservé du pied de pag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I.Laktineh, TIPP2017, Beijing,China</a:t>
            </a:r>
            <a:endParaRPr lang="en-GB" dirty="0"/>
          </a:p>
        </p:txBody>
      </p:sp>
      <p:sp>
        <p:nvSpPr>
          <p:cNvPr id="19" name="Espace réservé de la date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047B-7DF0-C247-A4F8-F3DCCE5157BB}" type="datetime1">
              <a:rPr lang="fr-FR" smtClean="0"/>
              <a:t>20/05/17</a:t>
            </a:fld>
            <a:endParaRPr lang="en-GB" dirty="0"/>
          </a:p>
        </p:txBody>
      </p:sp>
      <p:sp>
        <p:nvSpPr>
          <p:cNvPr id="3" name="ZoneTexte 2"/>
          <p:cNvSpPr txBox="1"/>
          <p:nvPr/>
        </p:nvSpPr>
        <p:spPr>
          <a:xfrm>
            <a:off x="188724" y="6382921"/>
            <a:ext cx="7634476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dirty="0" smtClean="0"/>
              <a:t>The </a:t>
            </a:r>
            <a:r>
              <a:rPr lang="en-GB" sz="1600" dirty="0" smtClean="0"/>
              <a:t>technique</a:t>
            </a:r>
            <a:r>
              <a:rPr lang="en-GB" sz="1600" dirty="0" smtClean="0"/>
              <a:t> </a:t>
            </a:r>
            <a:r>
              <a:rPr lang="en-GB" sz="1600" dirty="0" smtClean="0"/>
              <a:t>could be</a:t>
            </a:r>
            <a:r>
              <a:rPr lang="en-GB" sz="1600" dirty="0" smtClean="0"/>
              <a:t> extended to </a:t>
            </a:r>
            <a:r>
              <a:rPr lang="en-GB" sz="1600" dirty="0" err="1" smtClean="0"/>
              <a:t>hadronic</a:t>
            </a:r>
            <a:r>
              <a:rPr lang="en-GB" sz="1600" dirty="0" smtClean="0"/>
              <a:t> </a:t>
            </a:r>
            <a:r>
              <a:rPr lang="en-GB" sz="1600" dirty="0" smtClean="0"/>
              <a:t>showers </a:t>
            </a:r>
            <a:r>
              <a:rPr lang="en-GB" sz="1600" dirty="0" smtClean="0"/>
              <a:t>i</a:t>
            </a:r>
            <a:r>
              <a:rPr lang="en-GB" sz="1600" dirty="0" smtClean="0"/>
              <a:t>n the </a:t>
            </a:r>
            <a:r>
              <a:rPr lang="en-GB" sz="1600" dirty="0" smtClean="0"/>
              <a:t>presence of magnetic field</a:t>
            </a:r>
            <a:r>
              <a:rPr lang="en-GB" sz="1600" dirty="0" smtClean="0"/>
              <a:t>.</a:t>
            </a:r>
            <a:endParaRPr lang="en-GB" sz="1600" dirty="0" smtClean="0"/>
          </a:p>
        </p:txBody>
      </p:sp>
      <p:sp>
        <p:nvSpPr>
          <p:cNvPr id="20" name="ZoneTexte 19"/>
          <p:cNvSpPr txBox="1"/>
          <p:nvPr/>
        </p:nvSpPr>
        <p:spPr>
          <a:xfrm>
            <a:off x="6388100" y="4470400"/>
            <a:ext cx="2743200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000FF"/>
                </a:solidFill>
              </a:rPr>
              <a:t>Published:</a:t>
            </a:r>
            <a:r>
              <a:rPr lang="fr-FR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fr-FR" dirty="0" smtClean="0">
                <a:solidFill>
                  <a:srgbClr val="0000FF"/>
                </a:solidFill>
              </a:rPr>
              <a:t>JINST 12 (2017) P05009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6-05-30 à 21.23.4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650" y="1513895"/>
            <a:ext cx="2673350" cy="1610305"/>
          </a:xfrm>
          <a:prstGeom prst="rect">
            <a:avLst/>
          </a:prstGeom>
        </p:spPr>
      </p:pic>
      <p:pic>
        <p:nvPicPr>
          <p:cNvPr id="3" name="Image 2" descr="Capture d’écran 2016-05-30 à 21.24.3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046740" y="1300389"/>
            <a:ext cx="1610304" cy="208811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79400" y="355600"/>
            <a:ext cx="886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SDHCAL </a:t>
            </a:r>
            <a:r>
              <a:rPr lang="en-US" b="1" dirty="0" smtClean="0"/>
              <a:t>high granularity is good  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It helps to optimize </a:t>
            </a:r>
            <a:r>
              <a:rPr lang="en-US" dirty="0" smtClean="0"/>
              <a:t>the connection of hits belonging to the same shower by using first the topology and then the energy information</a:t>
            </a:r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244448" y="1460143"/>
            <a:ext cx="315915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3366FF"/>
                </a:solidFill>
              </a:rPr>
              <a:t>ArborPFA</a:t>
            </a:r>
            <a:r>
              <a:rPr lang="en-GB" b="1" dirty="0" smtClean="0">
                <a:solidFill>
                  <a:srgbClr val="3366FF"/>
                </a:solidFill>
              </a:rPr>
              <a:t> algorithm</a:t>
            </a:r>
            <a:r>
              <a:rPr lang="en-GB" b="1" dirty="0" smtClean="0">
                <a:solidFill>
                  <a:srgbClr val="3366FF"/>
                </a:solidFill>
              </a:rPr>
              <a:t>*</a:t>
            </a:r>
            <a:r>
              <a:rPr lang="en-GB" b="1" dirty="0" smtClean="0">
                <a:solidFill>
                  <a:srgbClr val="3366FF"/>
                </a:solidFill>
              </a:rPr>
              <a:t>:</a:t>
            </a:r>
            <a:endParaRPr lang="en-GB" dirty="0" smtClean="0">
              <a:solidFill>
                <a:srgbClr val="3366FF"/>
              </a:solidFill>
            </a:endParaRPr>
          </a:p>
          <a:p>
            <a:r>
              <a:rPr lang="en-GB" dirty="0" smtClean="0"/>
              <a:t>It connect first hits  and then their clusters using distance and orientation information</a:t>
            </a:r>
          </a:p>
          <a:p>
            <a:r>
              <a:rPr lang="en-GB" dirty="0" smtClean="0"/>
              <a:t>Then correct using tracker information</a:t>
            </a:r>
          </a:p>
        </p:txBody>
      </p:sp>
      <p:pic>
        <p:nvPicPr>
          <p:cNvPr id="6" name="Image 5" descr="Capture d’écran 2017-05-19 à 15.57.3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48" y="3214470"/>
            <a:ext cx="5915051" cy="3021230"/>
          </a:xfrm>
          <a:prstGeom prst="rect">
            <a:avLst/>
          </a:prstGeom>
        </p:spPr>
      </p:pic>
      <p:pic>
        <p:nvPicPr>
          <p:cNvPr id="7" name="Image 6" descr="Capture d’écran 2017-05-19 à 15.58.2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3299" y="3252570"/>
            <a:ext cx="2854299" cy="293233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121399" y="6097200"/>
            <a:ext cx="27432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000FF"/>
                </a:solidFill>
              </a:rPr>
              <a:t>CALICE note CAN054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06348" y="6466532"/>
            <a:ext cx="4276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* Algorithm idea was first developed by ALEPH collaboration</a:t>
            </a:r>
            <a:endParaRPr lang="en-US" sz="1400" i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1930400" y="3708400"/>
            <a:ext cx="787400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E</a:t>
            </a:r>
            <a:r>
              <a:rPr lang="en-US" sz="1200" dirty="0" smtClean="0"/>
              <a:t>fficiency</a:t>
            </a:r>
            <a:endParaRPr lang="en-US" sz="1200" dirty="0"/>
          </a:p>
        </p:txBody>
      </p:sp>
      <p:sp>
        <p:nvSpPr>
          <p:cNvPr id="14" name="ZoneTexte 13"/>
          <p:cNvSpPr txBox="1"/>
          <p:nvPr/>
        </p:nvSpPr>
        <p:spPr>
          <a:xfrm>
            <a:off x="5073650" y="3985399"/>
            <a:ext cx="546100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Purity</a:t>
            </a:r>
            <a:endParaRPr lang="en-US" sz="1200" dirty="0"/>
          </a:p>
        </p:txBody>
      </p:sp>
      <p:sp>
        <p:nvSpPr>
          <p:cNvPr id="15" name="ZoneTexte 14"/>
          <p:cNvSpPr txBox="1"/>
          <p:nvPr/>
        </p:nvSpPr>
        <p:spPr>
          <a:xfrm>
            <a:off x="7797800" y="3846899"/>
            <a:ext cx="495300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ΔE</a:t>
            </a:r>
            <a:endParaRPr lang="en-US" sz="12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7963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63600" y="482600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SDHCAL </a:t>
            </a:r>
            <a:r>
              <a:rPr lang="en-US" sz="2400" b="1" dirty="0" smtClean="0">
                <a:solidFill>
                  <a:srgbClr val="FF0000"/>
                </a:solidFill>
              </a:rPr>
              <a:t>for future experiments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71500" y="1549400"/>
            <a:ext cx="77978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q"/>
            </a:pPr>
            <a:r>
              <a:rPr lang="en-US" dirty="0" smtClean="0"/>
              <a:t> Detectors as large as 3m X 1m need to be built</a:t>
            </a:r>
          </a:p>
          <a:p>
            <a:endParaRPr lang="en-US" dirty="0" smtClean="0"/>
          </a:p>
          <a:p>
            <a:pPr>
              <a:buFont typeface="Wingdings" charset="2"/>
              <a:buChar char="q"/>
            </a:pPr>
            <a:r>
              <a:rPr lang="en-US" dirty="0" smtClean="0"/>
              <a:t> Electronic readout should be the most robust with</a:t>
            </a:r>
          </a:p>
          <a:p>
            <a:r>
              <a:rPr lang="en-US" dirty="0" smtClean="0"/>
              <a:t>     minimal intervention during operation.</a:t>
            </a:r>
          </a:p>
          <a:p>
            <a:endParaRPr lang="en-US" dirty="0" smtClean="0"/>
          </a:p>
          <a:p>
            <a:pPr>
              <a:buFont typeface="Wingdings" charset="2"/>
              <a:buChar char="q"/>
            </a:pPr>
            <a:r>
              <a:rPr lang="en-US" dirty="0" smtClean="0"/>
              <a:t> DAQ system should be robust and efficient</a:t>
            </a:r>
          </a:p>
          <a:p>
            <a:endParaRPr lang="en-US" dirty="0" smtClean="0"/>
          </a:p>
          <a:p>
            <a:pPr>
              <a:buFont typeface="Wingdings" charset="2"/>
              <a:buChar char="q"/>
            </a:pPr>
            <a:r>
              <a:rPr lang="en-US" dirty="0" smtClean="0"/>
              <a:t> Mechanical structure to be similar to the final one </a:t>
            </a:r>
          </a:p>
          <a:p>
            <a:pPr>
              <a:buFont typeface="Wingdings" charset="2"/>
              <a:buChar char="q"/>
            </a:pPr>
            <a:endParaRPr lang="en-US" dirty="0" smtClean="0"/>
          </a:p>
          <a:p>
            <a:pPr>
              <a:buFont typeface="Wingdings" charset="2"/>
              <a:buChar char="q"/>
            </a:pPr>
            <a:r>
              <a:rPr lang="en-US" dirty="0" smtClean="0"/>
              <a:t> Envisage new features such timing, etc..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71500" y="4927600"/>
            <a:ext cx="8039100" cy="369332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Goal: to build new prototype with few but large GRPC with the new components </a:t>
            </a:r>
            <a:endParaRPr lang="en-US" dirty="0"/>
          </a:p>
        </p:txBody>
      </p:sp>
      <p:grpSp>
        <p:nvGrpSpPr>
          <p:cNvPr id="5" name="20 Grupo"/>
          <p:cNvGrpSpPr/>
          <p:nvPr/>
        </p:nvGrpSpPr>
        <p:grpSpPr>
          <a:xfrm>
            <a:off x="5740400" y="1302924"/>
            <a:ext cx="3129632" cy="3108799"/>
            <a:chOff x="179512" y="4365104"/>
            <a:chExt cx="2526056" cy="2083685"/>
          </a:xfrm>
          <a:solidFill>
            <a:schemeClr val="bg1"/>
          </a:solidFill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179512" y="4769697"/>
              <a:ext cx="2460706" cy="1679092"/>
            </a:xfrm>
            <a:prstGeom prst="rect">
              <a:avLst/>
            </a:prstGeom>
            <a:grpFill/>
            <a:ln w="34925">
              <a:noFill/>
              <a:miter lim="800000"/>
              <a:headEnd/>
              <a:tailEnd/>
            </a:ln>
          </p:spPr>
        </p:pic>
        <p:sp>
          <p:nvSpPr>
            <p:cNvPr id="7" name="22 CuadroTexto"/>
            <p:cNvSpPr txBox="1"/>
            <p:nvPr/>
          </p:nvSpPr>
          <p:spPr>
            <a:xfrm>
              <a:off x="478395" y="5085184"/>
              <a:ext cx="925253" cy="309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prstClr val="black"/>
                  </a:solidFill>
                </a:rPr>
                <a:t>SDHCAL</a:t>
              </a:r>
            </a:p>
            <a:p>
              <a:r>
                <a:rPr lang="en-US" sz="1200" b="1" dirty="0" smtClean="0">
                  <a:solidFill>
                    <a:prstClr val="black"/>
                  </a:solidFill>
                </a:rPr>
                <a:t>ILD Module</a:t>
              </a:r>
              <a:endParaRPr lang="en-US" sz="1200" b="1" dirty="0">
                <a:solidFill>
                  <a:prstClr val="black"/>
                </a:solidFill>
              </a:endParaRPr>
            </a:p>
          </p:txBody>
        </p:sp>
        <p:sp>
          <p:nvSpPr>
            <p:cNvPr id="8" name="23 CuadroTexto"/>
            <p:cNvSpPr txBox="1"/>
            <p:nvPr/>
          </p:nvSpPr>
          <p:spPr>
            <a:xfrm>
              <a:off x="490795" y="4365104"/>
              <a:ext cx="2214773" cy="309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prstClr val="black"/>
                  </a:solidFill>
                </a:rPr>
                <a:t>GRPC</a:t>
              </a:r>
            </a:p>
            <a:p>
              <a:r>
                <a:rPr lang="en-US" sz="1200" b="1" dirty="0">
                  <a:solidFill>
                    <a:prstClr val="black"/>
                  </a:solidFill>
                </a:rPr>
                <a:t> </a:t>
              </a:r>
              <a:r>
                <a:rPr lang="en-US" sz="1200" b="1" dirty="0" smtClean="0">
                  <a:solidFill>
                    <a:prstClr val="black"/>
                  </a:solidFill>
                </a:rPr>
                <a:t> Glass Resistive Plate Chambers</a:t>
              </a:r>
              <a:endParaRPr lang="en-US" sz="1200" b="1" dirty="0">
                <a:solidFill>
                  <a:prstClr val="black"/>
                </a:solidFill>
              </a:endParaRPr>
            </a:p>
          </p:txBody>
        </p:sp>
        <p:cxnSp>
          <p:nvCxnSpPr>
            <p:cNvPr id="9" name="24 Conector recto de flecha"/>
            <p:cNvCxnSpPr/>
            <p:nvPr/>
          </p:nvCxnSpPr>
          <p:spPr>
            <a:xfrm flipH="1">
              <a:off x="395536" y="4509120"/>
              <a:ext cx="167266" cy="201215"/>
            </a:xfrm>
            <a:prstGeom prst="straightConnector1">
              <a:avLst/>
            </a:prstGeom>
            <a:grpFill/>
            <a:ln w="1905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I.Laktineh, TIPP2017, Beijing,China</a:t>
            </a:r>
            <a:endParaRPr lang="en-GB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01ACE-5AE7-A749-9C1E-6DE8F5EB6D87}" type="datetime1">
              <a:rPr lang="fr-FR" smtClean="0"/>
              <a:t>20/05/17</a:t>
            </a:fld>
            <a:endParaRPr lang="en-GB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er 49"/>
          <p:cNvGrpSpPr/>
          <p:nvPr/>
        </p:nvGrpSpPr>
        <p:grpSpPr>
          <a:xfrm>
            <a:off x="588278" y="1702745"/>
            <a:ext cx="8029575" cy="2389278"/>
            <a:chOff x="358775" y="657225"/>
            <a:chExt cx="8391525" cy="3775075"/>
          </a:xfrm>
        </p:grpSpPr>
        <p:grpSp>
          <p:nvGrpSpPr>
            <p:cNvPr id="52225" name="Grouper 61"/>
            <p:cNvGrpSpPr>
              <a:grpSpLocks/>
            </p:cNvGrpSpPr>
            <p:nvPr/>
          </p:nvGrpSpPr>
          <p:grpSpPr bwMode="auto">
            <a:xfrm>
              <a:off x="647700" y="657225"/>
              <a:ext cx="8102600" cy="1970299"/>
              <a:chOff x="2498353" y="4419596"/>
              <a:chExt cx="6493247" cy="2418667"/>
            </a:xfrm>
          </p:grpSpPr>
          <p:grpSp>
            <p:nvGrpSpPr>
              <p:cNvPr id="52251" name="Grouper 58"/>
              <p:cNvGrpSpPr>
                <a:grpSpLocks/>
              </p:cNvGrpSpPr>
              <p:nvPr/>
            </p:nvGrpSpPr>
            <p:grpSpPr bwMode="auto">
              <a:xfrm>
                <a:off x="2498353" y="4419596"/>
                <a:ext cx="3216648" cy="2418667"/>
                <a:chOff x="5851153" y="1253540"/>
                <a:chExt cx="3216648" cy="2418667"/>
              </a:xfrm>
            </p:grpSpPr>
            <p:grpSp>
              <p:nvGrpSpPr>
                <p:cNvPr id="52255" name="Grouper 9"/>
                <p:cNvGrpSpPr>
                  <a:grpSpLocks/>
                </p:cNvGrpSpPr>
                <p:nvPr/>
              </p:nvGrpSpPr>
              <p:grpSpPr bwMode="auto">
                <a:xfrm>
                  <a:off x="5851153" y="1269333"/>
                  <a:ext cx="3216648" cy="2402874"/>
                  <a:chOff x="3118886" y="1303591"/>
                  <a:chExt cx="5690006" cy="4145105"/>
                </a:xfrm>
              </p:grpSpPr>
              <p:pic>
                <p:nvPicPr>
                  <p:cNvPr id="52257" name="Image 3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18886" y="1303591"/>
                    <a:ext cx="5568949" cy="40576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cxnSp>
                <p:nvCxnSpPr>
                  <p:cNvPr id="13" name="Connecteur droit avec flèche 12"/>
                  <p:cNvCxnSpPr/>
                  <p:nvPr/>
                </p:nvCxnSpPr>
                <p:spPr bwMode="auto">
                  <a:xfrm rot="10800000" flipV="1">
                    <a:off x="5486311" y="3581190"/>
                    <a:ext cx="3047047" cy="1677203"/>
                  </a:xfrm>
                  <a:prstGeom prst="straightConnector1">
                    <a:avLst/>
                  </a:prstGeom>
                  <a:solidFill>
                    <a:srgbClr val="00B8FF"/>
                  </a:solidFill>
                  <a:ln w="9525" cap="flat" cmpd="sng" algn="ctr">
                    <a:solidFill>
                      <a:schemeClr val="accent3"/>
                    </a:solidFill>
                    <a:prstDash val="solid"/>
                    <a:round/>
                    <a:headEnd type="arrow"/>
                    <a:tailEnd type="arrow"/>
                  </a:ln>
                  <a:effectLst/>
                </p:spPr>
              </p:cxnSp>
              <p:sp>
                <p:nvSpPr>
                  <p:cNvPr id="52259" name="ZoneTexte 6"/>
                  <p:cNvSpPr txBox="1">
                    <a:spLocks noChangeArrowheads="1"/>
                  </p:cNvSpPr>
                  <p:nvPr/>
                </p:nvSpPr>
                <p:spPr bwMode="auto">
                  <a:xfrm rot="19870601">
                    <a:off x="6561996" y="4278341"/>
                    <a:ext cx="1030740" cy="9268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solidFill>
                          <a:srgbClr val="FFFFFF"/>
                        </a:solidFill>
                      </a:rPr>
                      <a:t>2 m</a:t>
                    </a:r>
                  </a:p>
                </p:txBody>
              </p:sp>
              <p:cxnSp>
                <p:nvCxnSpPr>
                  <p:cNvPr id="52260" name="Connecteur droit avec flèche 1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200400" y="4191000"/>
                    <a:ext cx="1676400" cy="1066800"/>
                  </a:xfrm>
                  <a:prstGeom prst="straightConnector1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 type="arrow" w="med" len="med"/>
                    <a:tailEnd type="arrow" w="med" len="med"/>
                  </a:ln>
                  <a:extLst>
                    <a:ext uri="{909E8E84-426E-40dd-AFC4-6F175D3DCCD1}">
  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  <a:noFill/>
                      </a14:hiddenFill>
                    </a:ext>
                  </a:extLst>
                </p:spPr>
              </p:cxnSp>
              <p:sp>
                <p:nvSpPr>
                  <p:cNvPr id="52261" name="ZoneTexte 14"/>
                  <p:cNvSpPr txBox="1">
                    <a:spLocks noChangeArrowheads="1"/>
                  </p:cNvSpPr>
                  <p:nvPr/>
                </p:nvSpPr>
                <p:spPr bwMode="auto">
                  <a:xfrm rot="2074047">
                    <a:off x="3376056" y="4521896"/>
                    <a:ext cx="925889" cy="9268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solidFill>
                          <a:schemeClr val="bg1"/>
                        </a:solidFill>
                      </a:rPr>
                      <a:t>1 m</a:t>
                    </a:r>
                  </a:p>
                </p:txBody>
              </p:sp>
              <p:sp>
                <p:nvSpPr>
                  <p:cNvPr id="52262" name="ZoneTexte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629400" y="1916107"/>
                    <a:ext cx="838201" cy="9268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solidFill>
                          <a:srgbClr val="FFFFFF"/>
                        </a:solidFill>
                      </a:rPr>
                      <a:t>inlet</a:t>
                    </a:r>
                  </a:p>
                </p:txBody>
              </p:sp>
              <p:sp>
                <p:nvSpPr>
                  <p:cNvPr id="52263" name="ZoneTexte 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602391" y="2531592"/>
                    <a:ext cx="1206501" cy="9268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1200" dirty="0">
                        <a:solidFill>
                          <a:srgbClr val="FFFFFF"/>
                        </a:solidFill>
                      </a:rPr>
                      <a:t>outlet</a:t>
                    </a:r>
                  </a:p>
                </p:txBody>
              </p:sp>
            </p:grpSp>
            <p:sp>
              <p:nvSpPr>
                <p:cNvPr id="52256" name="ZoneTexte 10"/>
                <p:cNvSpPr txBox="1">
                  <a:spLocks noChangeArrowheads="1"/>
                </p:cNvSpPr>
                <p:nvPr/>
              </p:nvSpPr>
              <p:spPr bwMode="auto">
                <a:xfrm>
                  <a:off x="6172200" y="1253540"/>
                  <a:ext cx="2707303" cy="5372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GB" sz="1200" dirty="0">
                      <a:solidFill>
                        <a:srgbClr val="FFFFFF"/>
                      </a:solidFill>
                    </a:rPr>
                    <a:t>Prototype circulation system</a:t>
                  </a:r>
                </a:p>
              </p:txBody>
            </p:sp>
          </p:grpSp>
          <p:grpSp>
            <p:nvGrpSpPr>
              <p:cNvPr id="52252" name="Grouper 57"/>
              <p:cNvGrpSpPr>
                <a:grpSpLocks/>
              </p:cNvGrpSpPr>
              <p:nvPr/>
            </p:nvGrpSpPr>
            <p:grpSpPr bwMode="auto">
              <a:xfrm>
                <a:off x="5674697" y="4419596"/>
                <a:ext cx="3316903" cy="2362204"/>
                <a:chOff x="5334000" y="4267196"/>
                <a:chExt cx="3316903" cy="2362204"/>
              </a:xfrm>
            </p:grpSpPr>
            <p:pic>
              <p:nvPicPr>
                <p:cNvPr id="52253" name="Image 7" descr="2m2_091213_100_colours.JP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4000" y="4277222"/>
                  <a:ext cx="3151802" cy="23521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2254" name="ZoneTexte 8"/>
                <p:cNvSpPr txBox="1">
                  <a:spLocks noChangeArrowheads="1"/>
                </p:cNvSpPr>
                <p:nvPr/>
              </p:nvSpPr>
              <p:spPr bwMode="auto">
                <a:xfrm>
                  <a:off x="5943600" y="4267196"/>
                  <a:ext cx="2707303" cy="5372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GB" sz="1200">
                      <a:solidFill>
                        <a:srgbClr val="FFFFFF"/>
                      </a:solidFill>
                    </a:rPr>
                    <a:t>New circulation system</a:t>
                  </a:r>
                </a:p>
              </p:txBody>
            </p:sp>
          </p:grpSp>
        </p:grpSp>
        <p:grpSp>
          <p:nvGrpSpPr>
            <p:cNvPr id="52226" name="Grouper 40"/>
            <p:cNvGrpSpPr>
              <a:grpSpLocks/>
            </p:cNvGrpSpPr>
            <p:nvPr/>
          </p:nvGrpSpPr>
          <p:grpSpPr bwMode="auto">
            <a:xfrm>
              <a:off x="358775" y="2787650"/>
              <a:ext cx="4068763" cy="1644650"/>
              <a:chOff x="251520" y="4329100"/>
              <a:chExt cx="4068452" cy="2304256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538836" y="4329100"/>
                <a:ext cx="3781136" cy="2304256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  <p:cxnSp>
            <p:nvCxnSpPr>
              <p:cNvPr id="22" name="Connecteur droit 21"/>
              <p:cNvCxnSpPr/>
              <p:nvPr/>
            </p:nvCxnSpPr>
            <p:spPr>
              <a:xfrm>
                <a:off x="467403" y="4508426"/>
                <a:ext cx="118894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/>
              <p:cNvCxnSpPr/>
              <p:nvPr/>
            </p:nvCxnSpPr>
            <p:spPr>
              <a:xfrm>
                <a:off x="1872234" y="4508426"/>
                <a:ext cx="100798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/>
              <p:cNvCxnSpPr/>
              <p:nvPr/>
            </p:nvCxnSpPr>
            <p:spPr>
              <a:xfrm>
                <a:off x="3096103" y="4508426"/>
                <a:ext cx="1007986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/>
              <p:cNvCxnSpPr/>
              <p:nvPr/>
            </p:nvCxnSpPr>
            <p:spPr>
              <a:xfrm>
                <a:off x="538836" y="6488944"/>
                <a:ext cx="111751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/>
              <p:cNvCxnSpPr/>
              <p:nvPr/>
            </p:nvCxnSpPr>
            <p:spPr>
              <a:xfrm>
                <a:off x="1799215" y="6488944"/>
                <a:ext cx="100798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/>
              <p:cNvCxnSpPr/>
              <p:nvPr/>
            </p:nvCxnSpPr>
            <p:spPr>
              <a:xfrm>
                <a:off x="3059593" y="6488944"/>
                <a:ext cx="100798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/>
              <p:cNvCxnSpPr/>
              <p:nvPr/>
            </p:nvCxnSpPr>
            <p:spPr>
              <a:xfrm flipH="1">
                <a:off x="4067578" y="4508426"/>
                <a:ext cx="36510" cy="198051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avec flèche 32"/>
              <p:cNvCxnSpPr/>
              <p:nvPr/>
            </p:nvCxnSpPr>
            <p:spPr>
              <a:xfrm>
                <a:off x="251520" y="4437013"/>
                <a:ext cx="612728" cy="0"/>
              </a:xfrm>
              <a:prstGeom prst="straightConnector1">
                <a:avLst/>
              </a:prstGeom>
              <a:ln>
                <a:solidFill>
                  <a:srgbClr val="860908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avec flèche 34"/>
              <p:cNvCxnSpPr/>
              <p:nvPr/>
            </p:nvCxnSpPr>
            <p:spPr>
              <a:xfrm flipH="1">
                <a:off x="251520" y="6561944"/>
                <a:ext cx="539709" cy="0"/>
              </a:xfrm>
              <a:prstGeom prst="straightConnector1">
                <a:avLst/>
              </a:prstGeom>
              <a:ln>
                <a:solidFill>
                  <a:srgbClr val="860908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227" name="Grouper 63"/>
            <p:cNvGrpSpPr>
              <a:grpSpLocks/>
            </p:cNvGrpSpPr>
            <p:nvPr/>
          </p:nvGrpSpPr>
          <p:grpSpPr bwMode="auto">
            <a:xfrm>
              <a:off x="4572000" y="2747963"/>
              <a:ext cx="4068763" cy="1608137"/>
              <a:chOff x="4535996" y="3068960"/>
              <a:chExt cx="4068452" cy="2304256"/>
            </a:xfrm>
          </p:grpSpPr>
          <p:grpSp>
            <p:nvGrpSpPr>
              <p:cNvPr id="52228" name="Grouper 41"/>
              <p:cNvGrpSpPr>
                <a:grpSpLocks/>
              </p:cNvGrpSpPr>
              <p:nvPr/>
            </p:nvGrpSpPr>
            <p:grpSpPr bwMode="auto">
              <a:xfrm>
                <a:off x="4535996" y="3068960"/>
                <a:ext cx="4068452" cy="2304256"/>
                <a:chOff x="251520" y="4329100"/>
                <a:chExt cx="4068452" cy="2304256"/>
              </a:xfrm>
            </p:grpSpPr>
            <p:sp>
              <p:nvSpPr>
                <p:cNvPr id="43" name="Rectangle 42"/>
                <p:cNvSpPr/>
                <p:nvPr/>
              </p:nvSpPr>
              <p:spPr>
                <a:xfrm>
                  <a:off x="538836" y="4329100"/>
                  <a:ext cx="3781136" cy="2304256"/>
                </a:xfrm>
                <a:prstGeom prst="rect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dirty="0"/>
                </a:p>
              </p:txBody>
            </p:sp>
            <p:cxnSp>
              <p:nvCxnSpPr>
                <p:cNvPr id="44" name="Connecteur droit 43"/>
                <p:cNvCxnSpPr/>
                <p:nvPr/>
              </p:nvCxnSpPr>
              <p:spPr>
                <a:xfrm>
                  <a:off x="467403" y="4508549"/>
                  <a:ext cx="1188947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necteur droit 44"/>
                <p:cNvCxnSpPr/>
                <p:nvPr/>
              </p:nvCxnSpPr>
              <p:spPr>
                <a:xfrm>
                  <a:off x="1872234" y="4508549"/>
                  <a:ext cx="1007985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necteur droit 45"/>
                <p:cNvCxnSpPr/>
                <p:nvPr/>
              </p:nvCxnSpPr>
              <p:spPr>
                <a:xfrm>
                  <a:off x="3096103" y="4508549"/>
                  <a:ext cx="1007986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necteur droit 46"/>
                <p:cNvCxnSpPr/>
                <p:nvPr/>
              </p:nvCxnSpPr>
              <p:spPr>
                <a:xfrm>
                  <a:off x="538836" y="6488844"/>
                  <a:ext cx="1117515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necteur droit 47"/>
                <p:cNvCxnSpPr/>
                <p:nvPr/>
              </p:nvCxnSpPr>
              <p:spPr>
                <a:xfrm>
                  <a:off x="1799215" y="6488844"/>
                  <a:ext cx="1007985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necteur droit 48"/>
                <p:cNvCxnSpPr/>
                <p:nvPr/>
              </p:nvCxnSpPr>
              <p:spPr>
                <a:xfrm>
                  <a:off x="3059593" y="6488844"/>
                  <a:ext cx="1007985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Connecteur droit avec flèche 50"/>
                <p:cNvCxnSpPr/>
                <p:nvPr/>
              </p:nvCxnSpPr>
              <p:spPr>
                <a:xfrm>
                  <a:off x="251520" y="4437087"/>
                  <a:ext cx="612728" cy="0"/>
                </a:xfrm>
                <a:prstGeom prst="straightConnector1">
                  <a:avLst/>
                </a:prstGeom>
                <a:ln>
                  <a:solidFill>
                    <a:srgbClr val="860908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4" name="Connecteur droit avec flèche 53"/>
              <p:cNvCxnSpPr/>
              <p:nvPr/>
            </p:nvCxnSpPr>
            <p:spPr>
              <a:xfrm>
                <a:off x="4572506" y="5301754"/>
                <a:ext cx="503199" cy="0"/>
              </a:xfrm>
              <a:prstGeom prst="straightConnector1">
                <a:avLst/>
              </a:prstGeom>
              <a:ln>
                <a:solidFill>
                  <a:srgbClr val="860908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cteur droit 56"/>
              <p:cNvCxnSpPr/>
              <p:nvPr/>
            </p:nvCxnSpPr>
            <p:spPr>
              <a:xfrm>
                <a:off x="8352054" y="3248409"/>
                <a:ext cx="0" cy="90042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cteur droit 57"/>
              <p:cNvCxnSpPr/>
              <p:nvPr/>
            </p:nvCxnSpPr>
            <p:spPr>
              <a:xfrm>
                <a:off x="8352054" y="4256819"/>
                <a:ext cx="0" cy="93694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cteur droit avec flèche 62"/>
              <p:cNvCxnSpPr/>
              <p:nvPr/>
            </p:nvCxnSpPr>
            <p:spPr>
              <a:xfrm flipH="1">
                <a:off x="4572506" y="4185357"/>
                <a:ext cx="719082" cy="0"/>
              </a:xfrm>
              <a:prstGeom prst="straightConnector1">
                <a:avLst/>
              </a:prstGeom>
              <a:ln w="38100" cmpd="sng">
                <a:solidFill>
                  <a:srgbClr val="860908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ZoneTexte 2"/>
          <p:cNvSpPr txBox="1"/>
          <p:nvPr/>
        </p:nvSpPr>
        <p:spPr>
          <a:xfrm>
            <a:off x="243525" y="154571"/>
            <a:ext cx="2880675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tx1"/>
                </a:solidFill>
              </a:rPr>
              <a:t>Detector conception 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230825" y="641636"/>
            <a:ext cx="8584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Construction and operation of large GRPC necessitate some </a:t>
            </a:r>
            <a:r>
              <a:rPr lang="en-US" sz="1600" dirty="0" smtClean="0"/>
              <a:t>improvements </a:t>
            </a:r>
            <a:r>
              <a:rPr lang="en-US" sz="1600" dirty="0" smtClean="0"/>
              <a:t>with respect to</a:t>
            </a:r>
            <a:r>
              <a:rPr lang="en-US" sz="1600" dirty="0" smtClean="0"/>
              <a:t> </a:t>
            </a:r>
            <a:r>
              <a:rPr lang="en-US" sz="1600" dirty="0" smtClean="0"/>
              <a:t>the present </a:t>
            </a:r>
            <a:r>
              <a:rPr lang="en-US" sz="1600" dirty="0" smtClean="0"/>
              <a:t>scenario. </a:t>
            </a:r>
          </a:p>
          <a:p>
            <a:endParaRPr lang="en-US" sz="1600" dirty="0" smtClean="0"/>
          </a:p>
          <a:p>
            <a:r>
              <a:rPr lang="en-US" sz="1600" dirty="0" smtClean="0"/>
              <a:t>Gas </a:t>
            </a:r>
            <a:r>
              <a:rPr lang="en-US" sz="1600" dirty="0" smtClean="0"/>
              <a:t>distribution : new scheme is proposed  </a:t>
            </a:r>
            <a:endParaRPr lang="en-US" sz="1600" dirty="0"/>
          </a:p>
        </p:txBody>
      </p:sp>
      <p:sp>
        <p:nvSpPr>
          <p:cNvPr id="53" name="ZoneTexte 52"/>
          <p:cNvSpPr txBox="1"/>
          <p:nvPr/>
        </p:nvSpPr>
        <p:spPr>
          <a:xfrm>
            <a:off x="281625" y="4229100"/>
            <a:ext cx="85841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Cassette conception to ensure good contact between the detector and electronics is to be improved  </a:t>
            </a:r>
            <a:endParaRPr lang="en-US" sz="1600" dirty="0"/>
          </a:p>
        </p:txBody>
      </p:sp>
      <p:pic>
        <p:nvPicPr>
          <p:cNvPr id="56" name="Image 2" descr="chamb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03884" y="3651405"/>
            <a:ext cx="1747836" cy="380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Image 5" descr="detail serrag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091855" y="4678364"/>
            <a:ext cx="3618322" cy="1747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Espace réservé du pied de page 5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I.Laktineh, TIPP2017, Beijing,China</a:t>
            </a:r>
            <a:endParaRPr lang="en-GB"/>
          </a:p>
        </p:txBody>
      </p:sp>
      <p:sp>
        <p:nvSpPr>
          <p:cNvPr id="60" name="Espace réservé de la date 5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9EFC5-6856-2C45-8910-892655B6DA31}" type="datetime1">
              <a:rPr lang="fr-FR" smtClean="0"/>
              <a:t>20/05/17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16218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2"/>
          <p:cNvGrpSpPr/>
          <p:nvPr/>
        </p:nvGrpSpPr>
        <p:grpSpPr>
          <a:xfrm>
            <a:off x="5993918" y="1400267"/>
            <a:ext cx="3315176" cy="1512168"/>
            <a:chOff x="6299700" y="1466000"/>
            <a:chExt cx="3315176" cy="1512168"/>
          </a:xfrm>
        </p:grpSpPr>
        <p:pic>
          <p:nvPicPr>
            <p:cNvPr id="7" name="Picture 236" descr="IMGP9425-2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6360367" y="1466000"/>
              <a:ext cx="2934469" cy="1426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232"/>
            <p:cNvSpPr txBox="1">
              <a:spLocks noChangeArrowheads="1"/>
            </p:cNvSpPr>
            <p:nvPr/>
          </p:nvSpPr>
          <p:spPr bwMode="auto">
            <a:xfrm>
              <a:off x="8614751" y="1538008"/>
              <a:ext cx="85725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en-US" sz="1600" b="1" dirty="0">
                  <a:solidFill>
                    <a:srgbClr val="FFFF00"/>
                  </a:solidFill>
                </a:rPr>
                <a:t>DIF #1 </a:t>
              </a:r>
            </a:p>
          </p:txBody>
        </p:sp>
        <p:sp>
          <p:nvSpPr>
            <p:cNvPr id="9" name="Text Box 234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8590939" y="1943415"/>
              <a:ext cx="102393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en-US" sz="1600" b="1" dirty="0">
                  <a:solidFill>
                    <a:srgbClr val="FFFF00"/>
                  </a:solidFill>
                </a:rPr>
                <a:t>DIF</a:t>
              </a:r>
              <a:r>
                <a:rPr lang="en-US" b="1" dirty="0">
                  <a:solidFill>
                    <a:srgbClr val="FFFF00"/>
                  </a:solidFill>
                </a:rPr>
                <a:t> #2 </a:t>
              </a:r>
            </a:p>
          </p:txBody>
        </p:sp>
        <p:sp>
          <p:nvSpPr>
            <p:cNvPr id="10" name="Text Box 235"/>
            <p:cNvSpPr txBox="1">
              <a:spLocks noChangeArrowheads="1"/>
            </p:cNvSpPr>
            <p:nvPr/>
          </p:nvSpPr>
          <p:spPr bwMode="auto">
            <a:xfrm>
              <a:off x="8555376" y="2640030"/>
              <a:ext cx="85725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en-US" sz="1600" b="1" dirty="0">
                  <a:solidFill>
                    <a:srgbClr val="E7E6E6">
                      <a:lumMod val="10000"/>
                    </a:srgbClr>
                  </a:solidFill>
                </a:rPr>
                <a:t>DIF #3 </a:t>
              </a:r>
            </a:p>
          </p:txBody>
        </p:sp>
        <p:sp>
          <p:nvSpPr>
            <p:cNvPr id="11" name="26 Rectángulo"/>
            <p:cNvSpPr/>
            <p:nvPr/>
          </p:nvSpPr>
          <p:spPr>
            <a:xfrm rot="247261">
              <a:off x="6406453" y="2217804"/>
              <a:ext cx="2909097" cy="61677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6299700" y="1686623"/>
              <a:ext cx="28067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1400" b="1" dirty="0">
                  <a:solidFill>
                    <a:prstClr val="white"/>
                  </a:solidFill>
                </a:rPr>
                <a:t>144 ASICs= 9216 channels/1m</a:t>
              </a:r>
              <a:r>
                <a:rPr lang="en-US" sz="1400" b="1" baseline="30000" dirty="0">
                  <a:solidFill>
                    <a:prstClr val="white"/>
                  </a:solidFill>
                </a:rPr>
                <a:t>2</a:t>
              </a:r>
              <a:endParaRPr lang="en-US" sz="14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62 Grupo"/>
          <p:cNvGrpSpPr/>
          <p:nvPr/>
        </p:nvGrpSpPr>
        <p:grpSpPr>
          <a:xfrm>
            <a:off x="-72408" y="1573336"/>
            <a:ext cx="1924838" cy="1177953"/>
            <a:chOff x="1912838" y="4149080"/>
            <a:chExt cx="2044656" cy="1160463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2457306" y="4149080"/>
              <a:ext cx="1500188" cy="1160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66 CuadroTexto"/>
            <p:cNvSpPr txBox="1">
              <a:spLocks noChangeArrowheads="1"/>
            </p:cNvSpPr>
            <p:nvPr/>
          </p:nvSpPr>
          <p:spPr bwMode="auto">
            <a:xfrm>
              <a:off x="2051720" y="4509120"/>
              <a:ext cx="614362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1400" b="1" dirty="0">
                  <a:solidFill>
                    <a:prstClr val="black"/>
                  </a:solidFill>
                </a:rPr>
                <a:t>USB </a:t>
              </a:r>
            </a:p>
          </p:txBody>
        </p:sp>
        <p:sp>
          <p:nvSpPr>
            <p:cNvPr id="16" name="67 CuadroTexto"/>
            <p:cNvSpPr txBox="1">
              <a:spLocks noChangeArrowheads="1"/>
            </p:cNvSpPr>
            <p:nvPr/>
          </p:nvSpPr>
          <p:spPr bwMode="auto">
            <a:xfrm>
              <a:off x="1912838" y="4869160"/>
              <a:ext cx="642938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1400" b="1" dirty="0">
                  <a:solidFill>
                    <a:prstClr val="black"/>
                  </a:solidFill>
                </a:rPr>
                <a:t>HDMI</a:t>
              </a:r>
            </a:p>
          </p:txBody>
        </p:sp>
      </p:grpSp>
      <p:grpSp>
        <p:nvGrpSpPr>
          <p:cNvPr id="17" name="Grupo 51"/>
          <p:cNvGrpSpPr/>
          <p:nvPr/>
        </p:nvGrpSpPr>
        <p:grpSpPr>
          <a:xfrm>
            <a:off x="1998876" y="1550453"/>
            <a:ext cx="3991090" cy="1374491"/>
            <a:chOff x="2195551" y="1603677"/>
            <a:chExt cx="4070399" cy="1477866"/>
          </a:xfrm>
        </p:grpSpPr>
        <p:pic>
          <p:nvPicPr>
            <p:cNvPr id="18" name="Picture 9" descr="dual_hr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2195551" y="1619438"/>
              <a:ext cx="4009710" cy="119067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>
              <a:outerShdw dist="107763" dir="8100000" algn="ctr" rotWithShape="0">
                <a:srgbClr val="808080"/>
              </a:outerShdw>
            </a:effectLst>
          </p:spPr>
        </p:pic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3164561" y="2026589"/>
              <a:ext cx="834118" cy="397109"/>
            </a:xfrm>
            <a:prstGeom prst="rect">
              <a:avLst/>
            </a:prstGeom>
            <a:solidFill>
              <a:srgbClr val="F9F604">
                <a:alpha val="60001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914400">
                <a:defRPr/>
              </a:pPr>
              <a:r>
                <a:rPr lang="fr-FR" dirty="0" smtClean="0">
                  <a:solidFill>
                    <a:srgbClr val="FF0F0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" charset="0"/>
                  <a:cs typeface="Times New Roman" pitchFamily="1" charset="0"/>
                </a:rPr>
                <a:t>ASU1</a:t>
              </a:r>
              <a:endParaRPr lang="fr-FR" dirty="0">
                <a:solidFill>
                  <a:prstClr val="black"/>
                </a:solidFill>
                <a:latin typeface="Times New Roman" pitchFamily="1" charset="0"/>
                <a:cs typeface="Times New Roman" pitchFamily="1" charset="0"/>
              </a:endParaRPr>
            </a:p>
          </p:txBody>
        </p:sp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2811776" y="1603677"/>
              <a:ext cx="1078322" cy="307777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914400">
                <a:spcBef>
                  <a:spcPct val="50000"/>
                </a:spcBef>
                <a:defRPr/>
              </a:pPr>
              <a:r>
                <a:rPr lang="en-US" sz="1400" b="1" dirty="0">
                  <a:solidFill>
                    <a:srgbClr val="FF0F0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1" charset="0"/>
                  <a:cs typeface="Times New Roman" pitchFamily="1" charset="0"/>
                </a:rPr>
                <a:t> 3072 </a:t>
              </a:r>
              <a:r>
                <a:rPr lang="en-US" sz="1400" b="1" dirty="0" err="1">
                  <a:solidFill>
                    <a:srgbClr val="FF0F0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1" charset="0"/>
                  <a:cs typeface="Times New Roman" pitchFamily="1" charset="0"/>
                </a:rPr>
                <a:t>ch</a:t>
              </a:r>
              <a:endParaRPr lang="en-US" b="1" dirty="0">
                <a:solidFill>
                  <a:prstClr val="black"/>
                </a:solidFill>
                <a:latin typeface="Verdana" pitchFamily="1" charset="0"/>
                <a:cs typeface="Times New Roman" pitchFamily="1" charset="0"/>
              </a:endParaRPr>
            </a:p>
          </p:txBody>
        </p:sp>
        <p:sp>
          <p:nvSpPr>
            <p:cNvPr id="21" name="Text Box 17"/>
            <p:cNvSpPr txBox="1">
              <a:spLocks noChangeArrowheads="1"/>
            </p:cNvSpPr>
            <p:nvPr/>
          </p:nvSpPr>
          <p:spPr bwMode="auto">
            <a:xfrm>
              <a:off x="4801298" y="2026589"/>
              <a:ext cx="796434" cy="397109"/>
            </a:xfrm>
            <a:prstGeom prst="rect">
              <a:avLst/>
            </a:prstGeom>
            <a:solidFill>
              <a:srgbClr val="F9F604">
                <a:alpha val="60001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914400">
                <a:defRPr/>
              </a:pPr>
              <a:r>
                <a:rPr lang="fr-FR" dirty="0" smtClean="0">
                  <a:solidFill>
                    <a:srgbClr val="FF0F0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" charset="0"/>
                  <a:cs typeface="Times New Roman" pitchFamily="1" charset="0"/>
                </a:rPr>
                <a:t>ASU2</a:t>
              </a:r>
              <a:endParaRPr lang="fr-FR" dirty="0">
                <a:solidFill>
                  <a:prstClr val="black"/>
                </a:solidFill>
                <a:latin typeface="Times New Roman" pitchFamily="1" charset="0"/>
                <a:cs typeface="Times New Roman" pitchFamily="1" charset="0"/>
              </a:endParaRPr>
            </a:p>
          </p:txBody>
        </p:sp>
        <p:sp>
          <p:nvSpPr>
            <p:cNvPr id="22" name="Text Box 13"/>
            <p:cNvSpPr txBox="1">
              <a:spLocks noChangeArrowheads="1"/>
            </p:cNvSpPr>
            <p:nvPr/>
          </p:nvSpPr>
          <p:spPr bwMode="auto">
            <a:xfrm>
              <a:off x="2224460" y="2503850"/>
              <a:ext cx="587025" cy="397109"/>
            </a:xfrm>
            <a:prstGeom prst="rect">
              <a:avLst/>
            </a:prstGeom>
            <a:solidFill>
              <a:srgbClr val="F9F60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914400">
                <a:defRPr/>
              </a:pPr>
              <a:r>
                <a:rPr lang="fr-FR" dirty="0">
                  <a:solidFill>
                    <a:srgbClr val="FF0F0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" charset="0"/>
                  <a:cs typeface="Times New Roman" pitchFamily="1" charset="0"/>
                </a:rPr>
                <a:t>DIF</a:t>
              </a:r>
              <a:endParaRPr lang="fr-FR" dirty="0">
                <a:solidFill>
                  <a:prstClr val="black"/>
                </a:solidFill>
                <a:latin typeface="Times New Roman" pitchFamily="1" charset="0"/>
                <a:cs typeface="Times New Roman" pitchFamily="1" charset="0"/>
              </a:endParaRPr>
            </a:p>
          </p:txBody>
        </p:sp>
        <p:sp>
          <p:nvSpPr>
            <p:cNvPr id="23" name="Text Box 30"/>
            <p:cNvSpPr txBox="1">
              <a:spLocks noChangeArrowheads="1"/>
            </p:cNvSpPr>
            <p:nvPr/>
          </p:nvSpPr>
          <p:spPr bwMode="auto">
            <a:xfrm>
              <a:off x="3812148" y="2783526"/>
              <a:ext cx="1116418" cy="29801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en-US" sz="1600">
                  <a:solidFill>
                    <a:srgbClr val="000000"/>
                  </a:solidFill>
                </a:rPr>
                <a:t>100 cm</a:t>
              </a: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Line 31"/>
            <p:cNvSpPr>
              <a:spLocks noChangeShapeType="1"/>
            </p:cNvSpPr>
            <p:nvPr/>
          </p:nvSpPr>
          <p:spPr bwMode="auto">
            <a:xfrm flipH="1">
              <a:off x="2781395" y="2972410"/>
              <a:ext cx="104595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Line 32"/>
            <p:cNvSpPr>
              <a:spLocks noChangeShapeType="1"/>
            </p:cNvSpPr>
            <p:nvPr/>
          </p:nvSpPr>
          <p:spPr bwMode="auto">
            <a:xfrm>
              <a:off x="4545833" y="2972410"/>
              <a:ext cx="156685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Text Box 33"/>
            <p:cNvSpPr txBox="1">
              <a:spLocks noChangeArrowheads="1"/>
            </p:cNvSpPr>
            <p:nvPr/>
          </p:nvSpPr>
          <p:spPr bwMode="auto">
            <a:xfrm>
              <a:off x="5537791" y="2070928"/>
              <a:ext cx="728159" cy="3385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en-US" sz="1600" dirty="0">
                  <a:solidFill>
                    <a:prstClr val="white"/>
                  </a:solidFill>
                </a:rPr>
                <a:t>33 cm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" name="Line 34"/>
            <p:cNvSpPr>
              <a:spLocks noChangeShapeType="1"/>
            </p:cNvSpPr>
            <p:nvPr/>
          </p:nvSpPr>
          <p:spPr bwMode="auto">
            <a:xfrm flipV="1">
              <a:off x="5988335" y="1613842"/>
              <a:ext cx="0" cy="528876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Line 35"/>
            <p:cNvSpPr>
              <a:spLocks noChangeShapeType="1"/>
            </p:cNvSpPr>
            <p:nvPr/>
          </p:nvSpPr>
          <p:spPr bwMode="auto">
            <a:xfrm>
              <a:off x="6025641" y="2363783"/>
              <a:ext cx="0" cy="44073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Line 28"/>
            <p:cNvSpPr>
              <a:spLocks noChangeShapeType="1"/>
            </p:cNvSpPr>
            <p:nvPr/>
          </p:nvSpPr>
          <p:spPr bwMode="auto">
            <a:xfrm flipV="1">
              <a:off x="2475154" y="2186528"/>
              <a:ext cx="125346" cy="31732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0" name="Line 28"/>
          <p:cNvSpPr>
            <a:spLocks noChangeShapeType="1"/>
          </p:cNvSpPr>
          <p:nvPr/>
        </p:nvSpPr>
        <p:spPr bwMode="auto">
          <a:xfrm flipH="1" flipV="1">
            <a:off x="1584845" y="2314093"/>
            <a:ext cx="564060" cy="317321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31" name="27 Conector recto de flecha"/>
          <p:cNvCxnSpPr/>
          <p:nvPr/>
        </p:nvCxnSpPr>
        <p:spPr>
          <a:xfrm flipH="1" flipV="1">
            <a:off x="5547466" y="2373575"/>
            <a:ext cx="960212" cy="11614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uadroTexto 55"/>
          <p:cNvSpPr txBox="1"/>
          <p:nvPr/>
        </p:nvSpPr>
        <p:spPr>
          <a:xfrm>
            <a:off x="4237844" y="1030994"/>
            <a:ext cx="1189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s-ES" sz="1400" b="1" dirty="0" smtClean="0">
                <a:solidFill>
                  <a:srgbClr val="FF0000"/>
                </a:solidFill>
              </a:rPr>
              <a:t>HADROC chip</a:t>
            </a:r>
          </a:p>
          <a:p>
            <a:pPr defTabSz="914400"/>
            <a:r>
              <a:rPr lang="es-ES" sz="1400" b="1" dirty="0" smtClean="0">
                <a:solidFill>
                  <a:srgbClr val="FF0000"/>
                </a:solidFill>
              </a:rPr>
              <a:t>(ASIC)</a:t>
            </a:r>
            <a:endParaRPr lang="es-ES" sz="1400" b="1" dirty="0">
              <a:solidFill>
                <a:srgbClr val="FF0000"/>
              </a:solidFill>
            </a:endParaRPr>
          </a:p>
        </p:txBody>
      </p:sp>
      <p:cxnSp>
        <p:nvCxnSpPr>
          <p:cNvPr id="33" name="Conector recto de flecha 57"/>
          <p:cNvCxnSpPr/>
          <p:nvPr/>
        </p:nvCxnSpPr>
        <p:spPr>
          <a:xfrm>
            <a:off x="4927144" y="1400267"/>
            <a:ext cx="500321" cy="291069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ángulo 58"/>
          <p:cNvSpPr/>
          <p:nvPr/>
        </p:nvSpPr>
        <p:spPr>
          <a:xfrm>
            <a:off x="5723831" y="989151"/>
            <a:ext cx="35959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1400" b="1" dirty="0">
                <a:solidFill>
                  <a:srgbClr val="70AD47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1m</a:t>
            </a:r>
            <a:r>
              <a:rPr lang="en-US" sz="1400" b="1" baseline="30000" dirty="0">
                <a:solidFill>
                  <a:srgbClr val="70AD47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400" b="1" dirty="0">
                <a:solidFill>
                  <a:srgbClr val="70AD47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board </a:t>
            </a:r>
            <a:r>
              <a:rPr lang="en-US" sz="1400" b="1" dirty="0">
                <a:solidFill>
                  <a:srgbClr val="70AD47">
                    <a:lumMod val="75000"/>
                  </a:srgb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 6 ASUs hosting 24 ASICs </a:t>
            </a:r>
            <a:endParaRPr lang="en-US" sz="1400" b="1" dirty="0">
              <a:solidFill>
                <a:srgbClr val="70AD47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CuadroTexto 32"/>
          <p:cNvSpPr txBox="1"/>
          <p:nvPr/>
        </p:nvSpPr>
        <p:spPr>
          <a:xfrm>
            <a:off x="51334" y="1102943"/>
            <a:ext cx="416062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914400"/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Electronics readout for the 1m</a:t>
            </a:r>
            <a:r>
              <a:rPr lang="en-US" b="1" baseline="30000" dirty="0" smtClean="0">
                <a:solidFill>
                  <a:schemeClr val="accent2">
                    <a:lumMod val="50000"/>
                  </a:schemeClr>
                </a:solidFill>
              </a:rPr>
              <a:t>3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prototipo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b="1" baseline="30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602" y="2946430"/>
            <a:ext cx="9165617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1 </a:t>
            </a:r>
            <a:r>
              <a:rPr lang="en-US" sz="1600" dirty="0" smtClean="0"/>
              <a:t>DIF (detector </a:t>
            </a:r>
            <a:r>
              <a:rPr lang="en-US" sz="1600" dirty="0" err="1" smtClean="0"/>
              <a:t>InterFace</a:t>
            </a:r>
            <a:r>
              <a:rPr lang="en-US" sz="1600" dirty="0" smtClean="0"/>
              <a:t>) </a:t>
            </a:r>
            <a:r>
              <a:rPr lang="en-US" sz="1600" dirty="0" smtClean="0"/>
              <a:t>for 2 ASU (Active Sensor Unit.- PCB+ASICs) </a:t>
            </a:r>
            <a:r>
              <a:rPr lang="en-US" sz="1600" dirty="0" smtClean="0">
                <a:sym typeface="Wingdings" panose="05000000000000000000" pitchFamily="2" charset="2"/>
              </a:rPr>
              <a:t> </a:t>
            </a:r>
            <a:r>
              <a:rPr lang="en-US" sz="1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3 DIFs for  ONE 1m2 GRPC detector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7" name="CuadroTexto 32"/>
          <p:cNvSpPr txBox="1"/>
          <p:nvPr/>
        </p:nvSpPr>
        <p:spPr>
          <a:xfrm>
            <a:off x="75506" y="3491716"/>
            <a:ext cx="4064446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7030A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914400"/>
            <a:r>
              <a:rPr lang="en-US" b="1" dirty="0" smtClean="0">
                <a:solidFill>
                  <a:srgbClr val="7030A0"/>
                </a:solidFill>
              </a:rPr>
              <a:t>Electronics readout for the final detector</a:t>
            </a:r>
            <a:endParaRPr lang="en-US" b="1" baseline="30000" dirty="0">
              <a:solidFill>
                <a:srgbClr val="7030A0"/>
              </a:solidFill>
            </a:endParaRPr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193977" y="4411851"/>
            <a:ext cx="4716016" cy="1340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9502" y="3922622"/>
            <a:ext cx="3344080" cy="245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40 CuadroTexto"/>
          <p:cNvSpPr txBox="1"/>
          <p:nvPr/>
        </p:nvSpPr>
        <p:spPr>
          <a:xfrm>
            <a:off x="4303365" y="3683124"/>
            <a:ext cx="4840636" cy="5847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Only </a:t>
            </a:r>
            <a:r>
              <a:rPr lang="en-US" sz="1600" b="1" dirty="0" smtClean="0">
                <a:solidFill>
                  <a:srgbClr val="FF0000"/>
                </a:solidFill>
              </a:rPr>
              <a:t>1 DIF per GRPC (any size) </a:t>
            </a:r>
            <a:r>
              <a:rPr lang="en-US" sz="1600" dirty="0" smtClean="0"/>
              <a:t>with small dimensions to fit in the  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</a:rPr>
              <a:t>small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600" dirty="0" smtClean="0"/>
              <a:t>space available  at the ILD detector</a:t>
            </a:r>
            <a:endParaRPr lang="en-US" sz="1600" dirty="0"/>
          </a:p>
        </p:txBody>
      </p:sp>
      <p:sp>
        <p:nvSpPr>
          <p:cNvPr id="42" name="41 Elipse"/>
          <p:cNvSpPr/>
          <p:nvPr/>
        </p:nvSpPr>
        <p:spPr>
          <a:xfrm>
            <a:off x="4061150" y="5059923"/>
            <a:ext cx="510850" cy="337661"/>
          </a:xfrm>
          <a:prstGeom prst="ellipse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42 Conector recto de flecha"/>
          <p:cNvCxnSpPr/>
          <p:nvPr/>
        </p:nvCxnSpPr>
        <p:spPr>
          <a:xfrm flipH="1">
            <a:off x="230222" y="3895164"/>
            <a:ext cx="4897390" cy="83883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43 CuadroTexto"/>
          <p:cNvSpPr txBox="1"/>
          <p:nvPr/>
        </p:nvSpPr>
        <p:spPr>
          <a:xfrm>
            <a:off x="7013378" y="4314582"/>
            <a:ext cx="1484702" cy="33855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DIF dimensions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931371" y="5589240"/>
            <a:ext cx="18478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7" name="46 Conector recto de flecha"/>
          <p:cNvCxnSpPr>
            <a:endCxn id="42" idx="7"/>
          </p:cNvCxnSpPr>
          <p:nvPr/>
        </p:nvCxnSpPr>
        <p:spPr>
          <a:xfrm flipH="1">
            <a:off x="4497188" y="4221088"/>
            <a:ext cx="2235052" cy="888284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>
            <a:off x="427454" y="5181600"/>
            <a:ext cx="1144691" cy="0"/>
          </a:xfrm>
          <a:prstGeom prst="line">
            <a:avLst/>
          </a:prstGeom>
          <a:ln w="444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2628494" y="5181600"/>
            <a:ext cx="581951" cy="12700"/>
          </a:xfrm>
          <a:prstGeom prst="line">
            <a:avLst/>
          </a:prstGeom>
          <a:ln w="444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230222" y="6464300"/>
            <a:ext cx="469692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ASUs of 1000 mmx333 mm </a:t>
            </a:r>
            <a:r>
              <a:rPr lang="en-GB" dirty="0" smtClean="0"/>
              <a:t>are being </a:t>
            </a:r>
            <a:r>
              <a:rPr lang="en-GB" dirty="0" smtClean="0"/>
              <a:t>produced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9" name="Espace réservé de la date 4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E88C2-FD00-A246-8F39-3502DBDDF8D3}" type="datetime1">
              <a:rPr lang="fr-FR" smtClean="0"/>
              <a:t>20/05/17</a:t>
            </a:fld>
            <a:endParaRPr lang="en-GB" dirty="0"/>
          </a:p>
        </p:txBody>
      </p:sp>
      <p:sp>
        <p:nvSpPr>
          <p:cNvPr id="53" name="1 Título"/>
          <p:cNvSpPr txBox="1">
            <a:spLocks/>
          </p:cNvSpPr>
          <p:nvPr/>
        </p:nvSpPr>
        <p:spPr>
          <a:xfrm>
            <a:off x="259463" y="109539"/>
            <a:ext cx="2689542" cy="4873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New electronics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6132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46050" y="871538"/>
            <a:ext cx="9036050" cy="5616575"/>
          </a:xfrm>
        </p:spPr>
        <p:txBody>
          <a:bodyPr/>
          <a:lstStyle/>
          <a:p>
            <a:pPr>
              <a:buNone/>
              <a:defRPr/>
            </a:pPr>
            <a:r>
              <a:rPr lang="en-US" sz="2400" b="1" dirty="0" smtClean="0">
                <a:solidFill>
                  <a:schemeClr val="accent1"/>
                </a:solidFill>
                <a:latin typeface="Calibri" pitchFamily="34" charset="0"/>
                <a:cs typeface="+mn-cs"/>
              </a:rPr>
              <a:t>      </a:t>
            </a:r>
            <a:r>
              <a:rPr lang="en-US" sz="2400" b="1" dirty="0" smtClean="0">
                <a:solidFill>
                  <a:schemeClr val="accent1"/>
                </a:solidFill>
                <a:latin typeface="Calibri" pitchFamily="34" charset="0"/>
                <a:cs typeface="+mn-cs"/>
              </a:rPr>
              <a:t>HARDROCR3 </a:t>
            </a:r>
            <a:r>
              <a:rPr lang="en-US" sz="2400" b="1" dirty="0" smtClean="0">
                <a:solidFill>
                  <a:schemeClr val="accent1"/>
                </a:solidFill>
                <a:latin typeface="Calibri" pitchFamily="34" charset="0"/>
                <a:cs typeface="+mn-cs"/>
              </a:rPr>
              <a:t>main features:</a:t>
            </a:r>
          </a:p>
          <a:p>
            <a:pPr lvl="1">
              <a:defRPr/>
            </a:pPr>
            <a:r>
              <a:rPr lang="en-US" sz="1800" dirty="0">
                <a:latin typeface="Calibri" pitchFamily="34" charset="0"/>
              </a:rPr>
              <a:t>Independent channels</a:t>
            </a:r>
          </a:p>
          <a:p>
            <a:pPr lvl="1">
              <a:defRPr/>
            </a:pPr>
            <a:r>
              <a:rPr lang="en-US" sz="1800" dirty="0">
                <a:latin typeface="Calibri" pitchFamily="34" charset="0"/>
              </a:rPr>
              <a:t>Zero suppress</a:t>
            </a:r>
          </a:p>
          <a:p>
            <a:pPr lvl="1">
              <a:defRPr/>
            </a:pPr>
            <a:r>
              <a:rPr lang="en-US" sz="1800" dirty="0" smtClean="0">
                <a:latin typeface="Calibri" pitchFamily="34" charset="0"/>
              </a:rPr>
              <a:t>Extended dynamic range (up to 50 </a:t>
            </a:r>
            <a:r>
              <a:rPr lang="en-US" sz="1800" dirty="0" err="1" smtClean="0">
                <a:latin typeface="Calibri" pitchFamily="34" charset="0"/>
              </a:rPr>
              <a:t>pC</a:t>
            </a:r>
            <a:r>
              <a:rPr lang="en-US" sz="1800" dirty="0" smtClean="0">
                <a:latin typeface="Calibri" pitchFamily="34" charset="0"/>
              </a:rPr>
              <a:t>)</a:t>
            </a:r>
            <a:endParaRPr lang="en-US" sz="1800" dirty="0">
              <a:latin typeface="Calibri" pitchFamily="34" charset="0"/>
            </a:endParaRPr>
          </a:p>
          <a:p>
            <a:pPr lvl="1">
              <a:defRPr/>
            </a:pPr>
            <a:r>
              <a:rPr lang="en-US" sz="1800" dirty="0" smtClean="0">
                <a:latin typeface="Calibri" pitchFamily="34" charset="0"/>
              </a:rPr>
              <a:t>I2C link with triple voting for slow </a:t>
            </a:r>
            <a:r>
              <a:rPr lang="en-US" sz="1800" dirty="0">
                <a:latin typeface="Calibri" pitchFamily="34" charset="0"/>
              </a:rPr>
              <a:t>control </a:t>
            </a:r>
            <a:r>
              <a:rPr lang="en-US" sz="1800" dirty="0" smtClean="0">
                <a:latin typeface="Calibri" pitchFamily="34" charset="0"/>
              </a:rPr>
              <a:t>parameters</a:t>
            </a:r>
          </a:p>
          <a:p>
            <a:pPr lvl="1">
              <a:defRPr/>
            </a:pPr>
            <a:r>
              <a:rPr lang="en-US" sz="1800" dirty="0" smtClean="0">
                <a:latin typeface="Calibri" pitchFamily="34" charset="0"/>
              </a:rPr>
              <a:t>packaging in QFP208,</a:t>
            </a:r>
            <a:r>
              <a:rPr lang="en-US" sz="1800" dirty="0" smtClean="0">
                <a:latin typeface="Calibri" pitchFamily="34" charset="0"/>
                <a:sym typeface="Wingdings" panose="05000000000000000000" pitchFamily="2" charset="2"/>
              </a:rPr>
              <a:t> d</a:t>
            </a:r>
            <a:r>
              <a:rPr lang="en-US" sz="1800" dirty="0" smtClean="0">
                <a:latin typeface="Calibri" pitchFamily="34" charset="0"/>
              </a:rPr>
              <a:t>ie size  ~30 mm</a:t>
            </a:r>
            <a:r>
              <a:rPr lang="en-US" sz="1800" baseline="30000" dirty="0" smtClean="0">
                <a:latin typeface="Calibri" pitchFamily="34" charset="0"/>
              </a:rPr>
              <a:t>2</a:t>
            </a:r>
          </a:p>
          <a:p>
            <a:pPr lvl="1">
              <a:defRPr/>
            </a:pPr>
            <a:r>
              <a:rPr lang="en-US" sz="1800" dirty="0" smtClean="0">
                <a:latin typeface="Calibri" pitchFamily="34" charset="0"/>
              </a:rPr>
              <a:t>Consumption increase (internal PLL, I2C)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endParaRPr lang="en-US" dirty="0" smtClean="0">
              <a:latin typeface="Calibri" pitchFamily="34" charset="0"/>
            </a:endParaRPr>
          </a:p>
        </p:txBody>
      </p:sp>
      <p:grpSp>
        <p:nvGrpSpPr>
          <p:cNvPr id="10" name="Grouper 9"/>
          <p:cNvGrpSpPr/>
          <p:nvPr/>
        </p:nvGrpSpPr>
        <p:grpSpPr>
          <a:xfrm>
            <a:off x="5719762" y="17463"/>
            <a:ext cx="2962275" cy="2216150"/>
            <a:chOff x="6002338" y="1428750"/>
            <a:chExt cx="2962275" cy="2216150"/>
          </a:xfrm>
        </p:grpSpPr>
        <p:pic>
          <p:nvPicPr>
            <p:cNvPr id="54275" name="Picture 2" descr="C:\Users\seguin.LAL\Application Data\SSH\temp\lay1_hr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15015" t="12816" r="10617" b="13934"/>
            <a:stretch>
              <a:fillRect/>
            </a:stretch>
          </p:blipFill>
          <p:spPr bwMode="auto">
            <a:xfrm>
              <a:off x="6507163" y="1831975"/>
              <a:ext cx="2457450" cy="181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Connecteur droit avec flèche 3"/>
            <p:cNvCxnSpPr/>
            <p:nvPr/>
          </p:nvCxnSpPr>
          <p:spPr>
            <a:xfrm>
              <a:off x="6507163" y="1768475"/>
              <a:ext cx="2457450" cy="0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277" name="ZoneTexte 4"/>
            <p:cNvSpPr txBox="1">
              <a:spLocks noChangeArrowheads="1"/>
            </p:cNvSpPr>
            <p:nvPr/>
          </p:nvSpPr>
          <p:spPr bwMode="auto">
            <a:xfrm>
              <a:off x="7299325" y="1428750"/>
              <a:ext cx="928688" cy="446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800" dirty="0"/>
                <a:t>6,3 mm</a:t>
              </a:r>
            </a:p>
          </p:txBody>
        </p:sp>
        <p:cxnSp>
          <p:nvCxnSpPr>
            <p:cNvPr id="17" name="Connecteur droit avec flèche 16"/>
            <p:cNvCxnSpPr/>
            <p:nvPr/>
          </p:nvCxnSpPr>
          <p:spPr>
            <a:xfrm>
              <a:off x="6372225" y="1849438"/>
              <a:ext cx="0" cy="1795462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279" name="ZoneTexte 20"/>
            <p:cNvSpPr txBox="1">
              <a:spLocks noChangeArrowheads="1"/>
            </p:cNvSpPr>
            <p:nvPr/>
          </p:nvSpPr>
          <p:spPr bwMode="auto">
            <a:xfrm rot="-5400000">
              <a:off x="5722938" y="2492375"/>
              <a:ext cx="92868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800"/>
                <a:t>4,7 mm</a:t>
              </a:r>
            </a:p>
          </p:txBody>
        </p:sp>
      </p:grpSp>
      <p:pic>
        <p:nvPicPr>
          <p:cNvPr id="11" name="Picture 3" descr="D:\Mes_documents_locaux\Hardroc3\Scurves_DAC0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400" y="4365054"/>
            <a:ext cx="4572000" cy="2492945"/>
          </a:xfrm>
          <a:prstGeom prst="rect">
            <a:avLst/>
          </a:prstGeom>
          <a:noFill/>
        </p:spPr>
      </p:pic>
      <p:pic>
        <p:nvPicPr>
          <p:cNvPr id="12" name="Picture 4" descr="D:\Mes_documents_locaux\Hardroc3\Dist_Scurves_DAC0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3649" y="4154489"/>
            <a:ext cx="3886200" cy="2587624"/>
          </a:xfrm>
          <a:prstGeom prst="rect">
            <a:avLst/>
          </a:prstGeom>
          <a:noFill/>
        </p:spPr>
      </p:pic>
      <p:sp>
        <p:nvSpPr>
          <p:cNvPr id="13" name="ZoneTexte 12"/>
          <p:cNvSpPr txBox="1"/>
          <p:nvPr/>
        </p:nvSpPr>
        <p:spPr>
          <a:xfrm>
            <a:off x="482600" y="3738990"/>
            <a:ext cx="4794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H3B TESTED : 786,    </a:t>
            </a:r>
            <a:r>
              <a:rPr lang="fr-FR" sz="2000" dirty="0" err="1" smtClean="0"/>
              <a:t>Yield</a:t>
            </a:r>
            <a:r>
              <a:rPr lang="fr-FR" sz="2000" dirty="0" smtClean="0"/>
              <a:t> : 83.3 %</a:t>
            </a: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482600" y="255588"/>
            <a:ext cx="3187699" cy="3540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New electronics: ASIC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EE8BC-5E21-2B42-9152-EE997BBE07EA}" type="datetime1">
              <a:rPr lang="fr-FR" smtClean="0"/>
              <a:t>20/05/17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782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431800" y="1600200"/>
            <a:ext cx="64897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b="1" dirty="0" smtClean="0"/>
              <a:t>SDHCAL</a:t>
            </a:r>
            <a:r>
              <a:rPr lang="en-US" b="1" dirty="0" smtClean="0"/>
              <a:t> </a:t>
            </a:r>
            <a:r>
              <a:rPr lang="en-US" b="1" dirty="0" smtClean="0"/>
              <a:t>technological prototype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   Description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   Test Beam results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   </a:t>
            </a:r>
            <a:r>
              <a:rPr lang="en-US" dirty="0" err="1" smtClean="0"/>
              <a:t>Hadronic</a:t>
            </a:r>
            <a:r>
              <a:rPr lang="en-US" dirty="0" smtClean="0"/>
              <a:t> shower studies</a:t>
            </a:r>
          </a:p>
          <a:p>
            <a:endParaRPr lang="en-US" dirty="0" smtClean="0"/>
          </a:p>
          <a:p>
            <a:r>
              <a:rPr lang="en-US" b="1" dirty="0" smtClean="0"/>
              <a:t>R&amp;D for large SDHCAL modules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  </a:t>
            </a:r>
            <a:r>
              <a:rPr lang="en-US" dirty="0" smtClean="0"/>
              <a:t>Detectors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  Electronics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  DAQ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  New challenges</a:t>
            </a:r>
          </a:p>
          <a:p>
            <a:endParaRPr lang="en-US" dirty="0" smtClean="0"/>
          </a:p>
          <a:p>
            <a:r>
              <a:rPr lang="en-US" b="1" dirty="0" smtClean="0"/>
              <a:t>Conclusion</a:t>
            </a:r>
            <a:endParaRPr lang="en-US" b="1" dirty="0" smtClean="0"/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431800" y="914400"/>
            <a:ext cx="224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Outline</a:t>
            </a:r>
            <a:endParaRPr lang="en-GB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17465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57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801688"/>
            <a:ext cx="4403725" cy="3033712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  <a:defRPr/>
            </a:pPr>
            <a:endParaRPr lang="en-US" sz="1400" b="1" dirty="0" smtClean="0">
              <a:solidFill>
                <a:srgbClr val="0066FF"/>
              </a:solidFill>
              <a:latin typeface="Calibri" pitchFamily="34" charset="0"/>
              <a:cs typeface="+mn-cs"/>
            </a:endParaRPr>
          </a:p>
          <a:p>
            <a:pPr marL="914400" lvl="2" indent="0" eaLnBrk="1" hangingPunct="1">
              <a:buFontTx/>
              <a:buNone/>
              <a:defRPr/>
            </a:pPr>
            <a:endParaRPr lang="en-US" sz="1200" dirty="0" smtClean="0">
              <a:latin typeface="Calibri" pitchFamily="34" charset="0"/>
            </a:endParaRPr>
          </a:p>
          <a:p>
            <a:pPr lvl="2" eaLnBrk="1" hangingPunct="1">
              <a:buFont typeface="Wingdings" pitchFamily="2" charset="2"/>
              <a:buChar char="§"/>
              <a:defRPr/>
            </a:pPr>
            <a:endParaRPr lang="en-US" sz="1200" dirty="0" smtClean="0">
              <a:latin typeface="Calibri" pitchFamily="34" charset="0"/>
            </a:endParaRPr>
          </a:p>
          <a:p>
            <a:pPr lvl="3" eaLnBrk="1" hangingPunct="1">
              <a:buFont typeface="Wingdings" pitchFamily="2" charset="2"/>
              <a:buChar char="§"/>
              <a:defRPr/>
            </a:pPr>
            <a:endParaRPr lang="en-US" sz="1000" dirty="0" smtClean="0">
              <a:latin typeface="Calibri" pitchFamily="34" charset="0"/>
            </a:endParaRPr>
          </a:p>
          <a:p>
            <a:pPr marL="914400" lvl="2" indent="0" eaLnBrk="1" hangingPunct="1">
              <a:buFontTx/>
              <a:buNone/>
              <a:defRPr/>
            </a:pPr>
            <a:endParaRPr lang="en-US" sz="1200" dirty="0" smtClean="0">
              <a:latin typeface="Calibri" pitchFamily="34" charset="0"/>
            </a:endParaRPr>
          </a:p>
          <a:p>
            <a:pPr marL="914400" lvl="2" indent="0" eaLnBrk="1" hangingPunct="1">
              <a:buFontTx/>
              <a:buNone/>
              <a:defRPr/>
            </a:pPr>
            <a:endParaRPr lang="fr-FR" sz="1200" dirty="0" smtClean="0">
              <a:latin typeface="Calibri" pitchFamily="34" charset="0"/>
            </a:endParaRPr>
          </a:p>
          <a:p>
            <a:pPr marL="457200" lvl="1" indent="0" eaLnBrk="1" hangingPunct="1">
              <a:buFontTx/>
              <a:buNone/>
              <a:defRPr/>
            </a:pPr>
            <a:endParaRPr lang="fr-FR" sz="1800" dirty="0" smtClean="0">
              <a:latin typeface="Calibri" pitchFamily="34" charset="0"/>
            </a:endParaRPr>
          </a:p>
          <a:p>
            <a:pPr eaLnBrk="1" hangingPunct="1">
              <a:defRPr/>
            </a:pPr>
            <a:endParaRPr lang="fr-FR" sz="2000" dirty="0" smtClean="0">
              <a:latin typeface="Calibri" pitchFamily="34" charset="0"/>
              <a:cs typeface="+mn-cs"/>
            </a:endParaRPr>
          </a:p>
          <a:p>
            <a:pPr lvl="1" eaLnBrk="1" hangingPunct="1">
              <a:defRPr/>
            </a:pPr>
            <a:endParaRPr lang="fr-FR" sz="1800" dirty="0" smtClean="0">
              <a:latin typeface="Calibri" pitchFamily="34" charset="0"/>
            </a:endParaRPr>
          </a:p>
        </p:txBody>
      </p:sp>
      <p:sp>
        <p:nvSpPr>
          <p:cNvPr id="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7000" y="153988"/>
            <a:ext cx="4032250" cy="620712"/>
          </a:xfrm>
          <a:ln>
            <a:solidFill>
              <a:srgbClr val="22C916"/>
            </a:solidFill>
          </a:ln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US" sz="2400" b="1" dirty="0" smtClean="0">
                <a:solidFill>
                  <a:srgbClr val="AA0000"/>
                </a:solidFill>
                <a:latin typeface="+mn-lt"/>
                <a:cs typeface="+mj-cs"/>
              </a:rPr>
              <a:t>    </a:t>
            </a:r>
            <a:r>
              <a:rPr lang="en-US" sz="2400" dirty="0" smtClean="0">
                <a:solidFill>
                  <a:srgbClr val="FF0000"/>
                </a:solidFill>
                <a:latin typeface="+mn-lt"/>
                <a:cs typeface="+mj-cs"/>
              </a:rPr>
              <a:t>HARDROC3</a:t>
            </a:r>
            <a:r>
              <a:rPr lang="en-US" sz="2400" dirty="0" smtClean="0">
                <a:solidFill>
                  <a:srgbClr val="FF0000"/>
                </a:solidFill>
                <a:latin typeface="+mn-lt"/>
                <a:cs typeface="+mj-cs"/>
              </a:rPr>
              <a:t>: Analog linearity</a:t>
            </a:r>
          </a:p>
        </p:txBody>
      </p:sp>
      <p:pic>
        <p:nvPicPr>
          <p:cNvPr id="58372" name="Image 11" descr="C:\Users\seguin.LAL\Desktop\Hardroc3\Mesures\lin_fsb0_v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7313" y="1125538"/>
            <a:ext cx="4268787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Image 12" descr="C:\Users\seguin.LAL\Desktop\Hardroc3\Mesures\fsb0_sigmaNoise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727575" y="4157663"/>
            <a:ext cx="43434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Image 13" descr="C:\Users\seguin.LAL\Desktop\Hardroc3\Mesures\lin_fsb1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125538"/>
            <a:ext cx="48387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Image 14" descr="C:\Users\seguin.LAL\Desktop\Hardroc3\Mesures\lin_fsb2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4713"/>
          <a:stretch>
            <a:fillRect/>
          </a:stretch>
        </p:blipFill>
        <p:spPr bwMode="auto">
          <a:xfrm>
            <a:off x="34925" y="3860800"/>
            <a:ext cx="416718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6" name="ZoneTexte 1"/>
          <p:cNvSpPr txBox="1">
            <a:spLocks noChangeArrowheads="1"/>
          </p:cNvSpPr>
          <p:nvPr/>
        </p:nvSpPr>
        <p:spPr bwMode="auto">
          <a:xfrm>
            <a:off x="1042988" y="1773238"/>
            <a:ext cx="695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>
                <a:solidFill>
                  <a:srgbClr val="C00000"/>
                </a:solidFill>
              </a:rPr>
              <a:t>FSB0</a:t>
            </a:r>
          </a:p>
        </p:txBody>
      </p:sp>
      <p:sp>
        <p:nvSpPr>
          <p:cNvPr id="58377" name="ZoneTexte 2"/>
          <p:cNvSpPr txBox="1">
            <a:spLocks noChangeArrowheads="1"/>
          </p:cNvSpPr>
          <p:nvPr/>
        </p:nvSpPr>
        <p:spPr bwMode="auto">
          <a:xfrm>
            <a:off x="5213350" y="4292600"/>
            <a:ext cx="3041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>
                <a:solidFill>
                  <a:srgbClr val="FF0000"/>
                </a:solidFill>
              </a:rPr>
              <a:t>FSB0: 5</a:t>
            </a:r>
            <a:r>
              <a:rPr lang="el-GR" sz="2000">
                <a:solidFill>
                  <a:srgbClr val="FF0000"/>
                </a:solidFill>
              </a:rPr>
              <a:t>σ</a:t>
            </a:r>
            <a:r>
              <a:rPr lang="fr-FR" sz="2000">
                <a:solidFill>
                  <a:srgbClr val="FF0000"/>
                </a:solidFill>
              </a:rPr>
              <a:t> noise limit= 15 fC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380288" y="2700338"/>
            <a:ext cx="146526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cs typeface="+mn-cs"/>
              </a:rPr>
              <a:t>Up to 10 </a:t>
            </a:r>
            <a:r>
              <a:rPr lang="fr-FR" sz="2000" dirty="0" err="1">
                <a:solidFill>
                  <a:schemeClr val="accent5">
                    <a:lumMod val="50000"/>
                  </a:schemeClr>
                </a:solidFill>
                <a:cs typeface="+mn-cs"/>
              </a:rPr>
              <a:t>pC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cs typeface="+mn-cs"/>
              </a:rPr>
              <a:t>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2751138" y="5486400"/>
            <a:ext cx="14081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cs typeface="+mn-cs"/>
              </a:rPr>
              <a:t>Up to 50 </a:t>
            </a:r>
            <a:r>
              <a:rPr lang="fr-FR" sz="2000" dirty="0" err="1">
                <a:solidFill>
                  <a:schemeClr val="accent5">
                    <a:lumMod val="50000"/>
                  </a:schemeClr>
                </a:solidFill>
                <a:cs typeface="+mn-cs"/>
              </a:rPr>
              <a:t>pC</a:t>
            </a:r>
            <a:endParaRPr lang="fr-FR" sz="2000" dirty="0">
              <a:solidFill>
                <a:schemeClr val="accent5">
                  <a:lumMod val="50000"/>
                </a:schemeClr>
              </a:solidFill>
              <a:cs typeface="+mn-cs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4511675" y="3789363"/>
            <a:ext cx="0" cy="26638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H="1">
            <a:off x="4511675" y="6453188"/>
            <a:ext cx="460216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382" name="Rectangle 205"/>
          <p:cNvSpPr>
            <a:spLocks noChangeArrowheads="1"/>
          </p:cNvSpPr>
          <p:nvPr/>
        </p:nvSpPr>
        <p:spPr bwMode="auto">
          <a:xfrm>
            <a:off x="2319338" y="773113"/>
            <a:ext cx="4270375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000" dirty="0">
                <a:solidFill>
                  <a:schemeClr val="tx2"/>
                </a:solidFill>
              </a:rPr>
              <a:t>Fast shaper outputs (mV) </a:t>
            </a:r>
            <a:r>
              <a:rPr lang="en-US" sz="2000" dirty="0" err="1">
                <a:solidFill>
                  <a:schemeClr val="tx2"/>
                </a:solidFill>
              </a:rPr>
              <a:t>vs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Qinj</a:t>
            </a:r>
            <a:r>
              <a:rPr lang="en-US" sz="2000" dirty="0">
                <a:solidFill>
                  <a:schemeClr val="tx2"/>
                </a:solidFill>
              </a:rPr>
              <a:t> (</a:t>
            </a:r>
            <a:r>
              <a:rPr lang="en-US" sz="2000" dirty="0" err="1">
                <a:solidFill>
                  <a:schemeClr val="tx2"/>
                </a:solidFill>
              </a:rPr>
              <a:t>fC</a:t>
            </a:r>
            <a:r>
              <a:rPr lang="en-US" sz="20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24" name="Rectangle 205"/>
          <p:cNvSpPr>
            <a:spLocks noChangeArrowheads="1"/>
          </p:cNvSpPr>
          <p:nvPr/>
        </p:nvSpPr>
        <p:spPr bwMode="auto">
          <a:xfrm>
            <a:off x="4500563" y="3794125"/>
            <a:ext cx="46132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+mn-cs"/>
              </a:rPr>
              <a:t>50% trig. Eff. (DAC units) vs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cs typeface="+mn-cs"/>
              </a:rPr>
              <a:t>Qinj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+mn-cs"/>
              </a:rPr>
              <a:t> (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cs typeface="+mn-cs"/>
              </a:rPr>
              <a:t>fC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+mn-cs"/>
              </a:rPr>
              <a:t>)</a:t>
            </a:r>
          </a:p>
        </p:txBody>
      </p:sp>
      <p:cxnSp>
        <p:nvCxnSpPr>
          <p:cNvPr id="25" name="Connecteur droit 24"/>
          <p:cNvCxnSpPr/>
          <p:nvPr/>
        </p:nvCxnSpPr>
        <p:spPr>
          <a:xfrm>
            <a:off x="9070975" y="3789363"/>
            <a:ext cx="20638" cy="26638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 flipH="1">
            <a:off x="4500563" y="3789363"/>
            <a:ext cx="457041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386" name="Rectangle 205"/>
          <p:cNvSpPr>
            <a:spLocks noChangeArrowheads="1"/>
          </p:cNvSpPr>
          <p:nvPr/>
        </p:nvSpPr>
        <p:spPr bwMode="auto">
          <a:xfrm>
            <a:off x="3073400" y="6335713"/>
            <a:ext cx="3983038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</a:rPr>
              <a:t>Dynamic range:   15fC   -   50 pC</a:t>
            </a:r>
          </a:p>
        </p:txBody>
      </p:sp>
      <p:sp>
        <p:nvSpPr>
          <p:cNvPr id="58387" name="ZoneTexte 25"/>
          <p:cNvSpPr txBox="1">
            <a:spLocks noChangeArrowheads="1"/>
          </p:cNvSpPr>
          <p:nvPr/>
        </p:nvSpPr>
        <p:spPr bwMode="auto">
          <a:xfrm>
            <a:off x="5540375" y="1731963"/>
            <a:ext cx="693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>
                <a:solidFill>
                  <a:srgbClr val="C00000"/>
                </a:solidFill>
              </a:rPr>
              <a:t>FSB1</a:t>
            </a:r>
          </a:p>
        </p:txBody>
      </p:sp>
      <p:sp>
        <p:nvSpPr>
          <p:cNvPr id="58388" name="ZoneTexte 26"/>
          <p:cNvSpPr txBox="1">
            <a:spLocks noChangeArrowheads="1"/>
          </p:cNvSpPr>
          <p:nvPr/>
        </p:nvSpPr>
        <p:spPr bwMode="auto">
          <a:xfrm>
            <a:off x="1042988" y="4581525"/>
            <a:ext cx="695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>
                <a:solidFill>
                  <a:srgbClr val="C00000"/>
                </a:solidFill>
              </a:rPr>
              <a:t>FSB2</a:t>
            </a:r>
          </a:p>
        </p:txBody>
      </p:sp>
      <p:sp>
        <p:nvSpPr>
          <p:cNvPr id="27" name="Espace réservé de la date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1B3A5-DC3E-3B4F-9D26-94310F487477}" type="datetime1">
              <a:rPr lang="fr-FR" smtClean="0"/>
              <a:t>20/05/17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7235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3"/>
          <p:cNvSpPr/>
          <p:nvPr/>
        </p:nvSpPr>
        <p:spPr>
          <a:xfrm>
            <a:off x="610402" y="850900"/>
            <a:ext cx="7519781" cy="584775"/>
          </a:xfrm>
          <a:prstGeom prst="rect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defTabSz="914400"/>
            <a:r>
              <a:rPr lang="en-US" sz="1600" b="1" dirty="0" smtClean="0">
                <a:solidFill>
                  <a:srgbClr val="FF0000"/>
                </a:solidFill>
              </a:rPr>
              <a:t>DIF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sends 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DAQ commands (</a:t>
            </a:r>
            <a:r>
              <a:rPr lang="en-US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config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clock, trigger) to front-end and transfer their signal data to DAQ. It controls also the ASIC power pulsing</a:t>
            </a: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3860790" y="1574800"/>
            <a:ext cx="5283210" cy="280076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en-GB" sz="1600" dirty="0" smtClean="0"/>
              <a:t>• </a:t>
            </a:r>
            <a:r>
              <a:rPr lang="en-GB" sz="1600" dirty="0"/>
              <a:t>Only </a:t>
            </a:r>
            <a:r>
              <a:rPr lang="en-GB" sz="1600" b="1" dirty="0">
                <a:solidFill>
                  <a:srgbClr val="00B0F0"/>
                </a:solidFill>
              </a:rPr>
              <a:t>one DIF per plane </a:t>
            </a:r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(instead of </a:t>
            </a:r>
            <a:r>
              <a:rPr lang="en-GB" sz="1600" b="1" dirty="0">
                <a:solidFill>
                  <a:schemeClr val="accent2">
                    <a:lumMod val="75000"/>
                  </a:schemeClr>
                </a:solidFill>
              </a:rPr>
              <a:t>three</a:t>
            </a:r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  <a:p>
            <a:r>
              <a:rPr lang="en-GB" sz="1600" dirty="0"/>
              <a:t>• </a:t>
            </a:r>
            <a:r>
              <a:rPr lang="en-GB" sz="1600" dirty="0" smtClean="0"/>
              <a:t>DIF handle up to </a:t>
            </a:r>
            <a:r>
              <a:rPr lang="en-GB" sz="1600" b="1" dirty="0" smtClean="0">
                <a:solidFill>
                  <a:srgbClr val="00B0F0"/>
                </a:solidFill>
              </a:rPr>
              <a:t>432 HR3 chips  </a:t>
            </a:r>
            <a:r>
              <a:rPr lang="en-GB" sz="1600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vs </a:t>
            </a:r>
            <a:r>
              <a:rPr lang="en-GB" sz="1600" b="1" dirty="0">
                <a:solidFill>
                  <a:schemeClr val="accent2">
                    <a:lumMod val="75000"/>
                  </a:schemeClr>
                </a:solidFill>
              </a:rPr>
              <a:t>48 HR2 </a:t>
            </a:r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in previous DIF)</a:t>
            </a:r>
          </a:p>
          <a:p>
            <a:r>
              <a:rPr lang="en-GB" sz="1600" dirty="0"/>
              <a:t>• HR3 </a:t>
            </a:r>
            <a:r>
              <a:rPr lang="en-GB" sz="1600" b="1" dirty="0">
                <a:solidFill>
                  <a:srgbClr val="7030A0"/>
                </a:solidFill>
              </a:rPr>
              <a:t>slow control </a:t>
            </a:r>
            <a:r>
              <a:rPr lang="en-GB" sz="1600" dirty="0"/>
              <a:t>through </a:t>
            </a:r>
            <a:r>
              <a:rPr lang="en-GB" sz="1600" b="1" dirty="0">
                <a:solidFill>
                  <a:srgbClr val="00B0F0"/>
                </a:solidFill>
              </a:rPr>
              <a:t>I2C bus (12 IC2 buses). </a:t>
            </a:r>
            <a:endParaRPr lang="en-GB" sz="1600" b="1" dirty="0" smtClean="0">
              <a:solidFill>
                <a:srgbClr val="00B0F0"/>
              </a:solidFill>
            </a:endParaRPr>
          </a:p>
          <a:p>
            <a:r>
              <a:rPr lang="en-GB" sz="1600" dirty="0"/>
              <a:t> </a:t>
            </a:r>
            <a:r>
              <a:rPr lang="en-GB" sz="1600" dirty="0" smtClean="0"/>
              <a:t>  Keeps </a:t>
            </a:r>
            <a:r>
              <a:rPr lang="en-GB" sz="1600" dirty="0"/>
              <a:t>also </a:t>
            </a:r>
            <a:r>
              <a:rPr lang="en-GB" sz="1600" b="1" dirty="0" smtClean="0"/>
              <a:t>2 of the </a:t>
            </a:r>
            <a:r>
              <a:rPr lang="en-GB" sz="1600" b="1" dirty="0"/>
              <a:t>old slow control buses as backup &amp; redundancy</a:t>
            </a:r>
            <a:r>
              <a:rPr lang="en-GB" sz="1600" dirty="0"/>
              <a:t>.</a:t>
            </a:r>
          </a:p>
          <a:p>
            <a:r>
              <a:rPr lang="en-GB" sz="1600" dirty="0"/>
              <a:t>• </a:t>
            </a:r>
            <a:r>
              <a:rPr lang="en-GB" sz="1600" b="1" dirty="0">
                <a:solidFill>
                  <a:srgbClr val="7030A0"/>
                </a:solidFill>
              </a:rPr>
              <a:t>Data transmission to/from DAQ</a:t>
            </a:r>
            <a:r>
              <a:rPr lang="en-GB" sz="1600" dirty="0"/>
              <a:t> by </a:t>
            </a:r>
            <a:r>
              <a:rPr lang="en-GB" sz="1600" b="1" dirty="0">
                <a:solidFill>
                  <a:srgbClr val="00B0F0"/>
                </a:solidFill>
              </a:rPr>
              <a:t>Ethernet</a:t>
            </a:r>
          </a:p>
          <a:p>
            <a:r>
              <a:rPr lang="en-GB" sz="1600" dirty="0"/>
              <a:t>• </a:t>
            </a:r>
            <a:r>
              <a:rPr lang="en-GB" sz="1600" b="1" dirty="0">
                <a:solidFill>
                  <a:srgbClr val="7030A0"/>
                </a:solidFill>
              </a:rPr>
              <a:t>Clock and synchronization </a:t>
            </a:r>
            <a:r>
              <a:rPr lang="en-GB" sz="1600" dirty="0"/>
              <a:t>by </a:t>
            </a:r>
            <a:r>
              <a:rPr lang="en-GB" sz="1600" b="1" dirty="0">
                <a:solidFill>
                  <a:srgbClr val="00B0F0"/>
                </a:solidFill>
              </a:rPr>
              <a:t>TTC</a:t>
            </a:r>
            <a:r>
              <a:rPr lang="en-GB" sz="1600" dirty="0"/>
              <a:t> (already used in LHC)</a:t>
            </a:r>
          </a:p>
          <a:p>
            <a:r>
              <a:rPr lang="en-GB" sz="1600" dirty="0"/>
              <a:t>• </a:t>
            </a:r>
            <a:r>
              <a:rPr lang="en-GB" sz="1600" b="1" dirty="0">
                <a:solidFill>
                  <a:srgbClr val="00B0F0"/>
                </a:solidFill>
              </a:rPr>
              <a:t>93W</a:t>
            </a:r>
            <a:r>
              <a:rPr lang="en-GB" sz="1600" dirty="0"/>
              <a:t> </a:t>
            </a:r>
            <a:r>
              <a:rPr lang="en-GB" sz="1600" b="1" dirty="0">
                <a:solidFill>
                  <a:srgbClr val="7030A0"/>
                </a:solidFill>
              </a:rPr>
              <a:t>Peak power supply </a:t>
            </a:r>
            <a:r>
              <a:rPr lang="en-GB" sz="1600" dirty="0"/>
              <a:t>with super-capacitors</a:t>
            </a:r>
            <a:r>
              <a:rPr lang="en-GB" sz="1600" dirty="0" smtClean="0"/>
              <a:t> </a:t>
            </a:r>
            <a:endParaRPr lang="en-GB" sz="1600" dirty="0"/>
          </a:p>
          <a:p>
            <a:r>
              <a:rPr lang="en-GB" sz="1600" dirty="0" smtClean="0"/>
              <a:t>		</a:t>
            </a:r>
            <a:r>
              <a:rPr lang="en-GB" sz="1600" dirty="0" smtClean="0">
                <a:solidFill>
                  <a:schemeClr val="accent2">
                    <a:lumMod val="75000"/>
                  </a:schemeClr>
                </a:solidFill>
              </a:rPr>
              <a:t>                 (</a:t>
            </a:r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vs </a:t>
            </a:r>
            <a:r>
              <a:rPr lang="en-GB" sz="1600" b="1" dirty="0">
                <a:solidFill>
                  <a:schemeClr val="accent2">
                    <a:lumMod val="75000"/>
                  </a:schemeClr>
                </a:solidFill>
              </a:rPr>
              <a:t>8.6 W </a:t>
            </a:r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in previous</a:t>
            </a:r>
            <a:r>
              <a:rPr lang="en-GB" sz="1600" dirty="0" smtClean="0">
                <a:solidFill>
                  <a:schemeClr val="accent2">
                    <a:lumMod val="75000"/>
                  </a:schemeClr>
                </a:solidFill>
              </a:rPr>
              <a:t> DIF</a:t>
            </a:r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  <a:p>
            <a:r>
              <a:rPr lang="en-GB" sz="1600" dirty="0"/>
              <a:t>• Spare I/O connectors to the FPGA (i.e. for GBT links)</a:t>
            </a:r>
          </a:p>
          <a:p>
            <a:r>
              <a:rPr lang="en-GB" sz="1600" dirty="0"/>
              <a:t>• Upgrade </a:t>
            </a:r>
            <a:r>
              <a:rPr lang="en-GB" sz="1600" b="1" dirty="0">
                <a:solidFill>
                  <a:schemeClr val="accent2">
                    <a:lumMod val="75000"/>
                  </a:schemeClr>
                </a:solidFill>
              </a:rPr>
              <a:t>USB 1.1</a:t>
            </a:r>
            <a:r>
              <a:rPr lang="en-GB" sz="1600" dirty="0"/>
              <a:t> to </a:t>
            </a:r>
            <a:r>
              <a:rPr lang="en-GB" sz="1600" b="1" dirty="0">
                <a:solidFill>
                  <a:srgbClr val="00B0F0"/>
                </a:solidFill>
              </a:rPr>
              <a:t>USB 2.0</a:t>
            </a:r>
          </a:p>
        </p:txBody>
      </p:sp>
      <p:grpSp>
        <p:nvGrpSpPr>
          <p:cNvPr id="9" name="Grupo 17"/>
          <p:cNvGrpSpPr/>
          <p:nvPr/>
        </p:nvGrpSpPr>
        <p:grpSpPr>
          <a:xfrm>
            <a:off x="818828" y="4375568"/>
            <a:ext cx="6757952" cy="2358608"/>
            <a:chOff x="1485920" y="449070"/>
            <a:chExt cx="8050696" cy="2509024"/>
          </a:xfrm>
        </p:grpSpPr>
        <p:pic>
          <p:nvPicPr>
            <p:cNvPr id="10" name="Imagen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6788" t="57074" r="14951" b="6341"/>
            <a:stretch/>
          </p:blipFill>
          <p:spPr>
            <a:xfrm>
              <a:off x="1485920" y="449070"/>
              <a:ext cx="8050696" cy="2509024"/>
            </a:xfrm>
            <a:prstGeom prst="rect">
              <a:avLst/>
            </a:prstGeom>
          </p:spPr>
        </p:pic>
        <p:sp>
          <p:nvSpPr>
            <p:cNvPr id="11" name="CuadroTexto 3"/>
            <p:cNvSpPr txBox="1"/>
            <p:nvPr/>
          </p:nvSpPr>
          <p:spPr>
            <a:xfrm>
              <a:off x="6038751" y="607459"/>
              <a:ext cx="1996563" cy="622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b="1" dirty="0" smtClean="0">
                  <a:solidFill>
                    <a:schemeClr val="bg1"/>
                  </a:solidFill>
                </a:rPr>
                <a:t>FPGA XC7A35TFGG484</a:t>
              </a:r>
              <a:endParaRPr lang="es-ES" sz="16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2" name="Conector recto de flecha 4"/>
            <p:cNvCxnSpPr>
              <a:stCxn id="11" idx="2"/>
            </p:cNvCxnSpPr>
            <p:nvPr/>
          </p:nvCxnSpPr>
          <p:spPr>
            <a:xfrm rot="5400000">
              <a:off x="6113414" y="495609"/>
              <a:ext cx="189698" cy="165753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uadroTexto 5"/>
            <p:cNvSpPr txBox="1"/>
            <p:nvPr/>
          </p:nvSpPr>
          <p:spPr>
            <a:xfrm>
              <a:off x="3460491" y="607459"/>
              <a:ext cx="1704216" cy="622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b="1" dirty="0" smtClean="0">
                  <a:solidFill>
                    <a:schemeClr val="bg1"/>
                  </a:solidFill>
                </a:rPr>
                <a:t>TEXAS TM4C1294U</a:t>
              </a:r>
              <a:endParaRPr lang="es-ES" sz="16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4" name="Conector recto de flecha 6"/>
            <p:cNvCxnSpPr>
              <a:stCxn id="13" idx="2"/>
            </p:cNvCxnSpPr>
            <p:nvPr/>
          </p:nvCxnSpPr>
          <p:spPr>
            <a:xfrm rot="16200000" flipH="1">
              <a:off x="4501602" y="1040525"/>
              <a:ext cx="189692" cy="56769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uadroTexto 8"/>
            <p:cNvSpPr txBox="1"/>
            <p:nvPr/>
          </p:nvSpPr>
          <p:spPr>
            <a:xfrm>
              <a:off x="2154641" y="2011583"/>
              <a:ext cx="788795" cy="294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b="1" dirty="0" smtClean="0">
                  <a:solidFill>
                    <a:schemeClr val="bg1"/>
                  </a:solidFill>
                </a:rPr>
                <a:t>POWER</a:t>
              </a:r>
              <a:endParaRPr lang="es-E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CuadroTexto 9"/>
            <p:cNvSpPr txBox="1"/>
            <p:nvPr/>
          </p:nvSpPr>
          <p:spPr>
            <a:xfrm>
              <a:off x="8160009" y="1918321"/>
              <a:ext cx="814565" cy="294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b="1" dirty="0" smtClean="0">
                  <a:solidFill>
                    <a:schemeClr val="bg1"/>
                  </a:solidFill>
                </a:rPr>
                <a:t>POWER</a:t>
              </a:r>
              <a:endParaRPr lang="es-ES" sz="12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1" name="Conector recto de flecha 10"/>
            <p:cNvCxnSpPr/>
            <p:nvPr/>
          </p:nvCxnSpPr>
          <p:spPr>
            <a:xfrm flipV="1">
              <a:off x="2706087" y="1825010"/>
              <a:ext cx="237349" cy="23952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de flecha 11"/>
            <p:cNvCxnSpPr/>
            <p:nvPr/>
          </p:nvCxnSpPr>
          <p:spPr>
            <a:xfrm flipH="1" flipV="1">
              <a:off x="8402606" y="1753265"/>
              <a:ext cx="92463" cy="21473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uadroTexto 12"/>
            <p:cNvSpPr txBox="1"/>
            <p:nvPr/>
          </p:nvSpPr>
          <p:spPr>
            <a:xfrm>
              <a:off x="6119715" y="1993177"/>
              <a:ext cx="917319" cy="294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b="1" dirty="0" smtClean="0">
                  <a:solidFill>
                    <a:schemeClr val="bg1"/>
                  </a:solidFill>
                </a:rPr>
                <a:t>POWER</a:t>
              </a:r>
              <a:endParaRPr lang="es-ES" sz="12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4" name="Conector recto de flecha 13"/>
            <p:cNvCxnSpPr/>
            <p:nvPr/>
          </p:nvCxnSpPr>
          <p:spPr>
            <a:xfrm flipH="1" flipV="1">
              <a:off x="6362312" y="1828122"/>
              <a:ext cx="92463" cy="21473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1 Título"/>
          <p:cNvSpPr txBox="1">
            <a:spLocks/>
          </p:cNvSpPr>
          <p:nvPr/>
        </p:nvSpPr>
        <p:spPr>
          <a:xfrm>
            <a:off x="482600" y="255588"/>
            <a:ext cx="3187699" cy="3540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New electronics : DIF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" name="Image 29" descr="Capture d’écran 2017-05-20 à 14.37.2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5129"/>
            <a:ext cx="3886189" cy="291044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6342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142875" y="838200"/>
            <a:ext cx="8353425" cy="1054100"/>
          </a:xfrm>
          <a:prstGeom prst="rect">
            <a:avLst/>
          </a:prstGeom>
        </p:spPr>
        <p:txBody>
          <a:bodyPr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>
              <a:buNone/>
              <a:defRPr/>
            </a:pPr>
            <a:r>
              <a:rPr lang="en-US" sz="1600" dirty="0" smtClean="0">
                <a:latin typeface="Arial" pitchFamily="34" charset="0"/>
                <a:ea typeface="Calibri"/>
                <a:cs typeface="Arial" pitchFamily="34" charset="0"/>
                <a:sym typeface="Wingdings"/>
              </a:rPr>
              <a:t>Improvement on the present system is being made by using 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  <a:sym typeface="Wingdings"/>
              </a:rPr>
              <a:t>Electron Beam Welding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  <a:sym typeface="Wingdings"/>
              </a:rPr>
              <a:t>    </a:t>
            </a:r>
            <a:r>
              <a:rPr lang="en-US" sz="1600" dirty="0" smtClean="0">
                <a:latin typeface="Arial" pitchFamily="34" charset="0"/>
                <a:ea typeface="Calibri"/>
                <a:cs typeface="Arial" pitchFamily="34" charset="0"/>
                <a:sym typeface="Wingdings"/>
              </a:rPr>
              <a:t>rather </a:t>
            </a:r>
            <a:r>
              <a:rPr lang="en-US" sz="1600" dirty="0" smtClean="0">
                <a:latin typeface="Arial" pitchFamily="34" charset="0"/>
                <a:ea typeface="Calibri"/>
                <a:cs typeface="Arial" pitchFamily="34" charset="0"/>
                <a:sym typeface="Wingdings"/>
              </a:rPr>
              <a:t>than bolts to reduce the deformation and the spacers thickness.</a:t>
            </a:r>
            <a:r>
              <a:rPr lang="en-US" sz="1600" dirty="0" smtClean="0">
                <a:latin typeface="Arial" pitchFamily="34" charset="0"/>
                <a:ea typeface="Calibri"/>
                <a:cs typeface="Arial" pitchFamily="34" charset="0"/>
                <a:sym typeface="Wingdings"/>
              </a:rPr>
              <a:t> </a:t>
            </a:r>
            <a:endParaRPr lang="en-US" sz="1600" dirty="0" smtClean="0"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8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44052" y="4622388"/>
            <a:ext cx="3899870" cy="2093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344052" y="120134"/>
            <a:ext cx="288290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Mechanical Structure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1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715768" y="4616670"/>
            <a:ext cx="3780532" cy="2124659"/>
          </a:xfrm>
          <a:prstGeom prst="rect">
            <a:avLst/>
          </a:prstGeom>
        </p:spPr>
      </p:pic>
      <p:grpSp>
        <p:nvGrpSpPr>
          <p:cNvPr id="17" name="Grouper 16"/>
          <p:cNvGrpSpPr/>
          <p:nvPr/>
        </p:nvGrpSpPr>
        <p:grpSpPr>
          <a:xfrm>
            <a:off x="344052" y="1773157"/>
            <a:ext cx="8406248" cy="2134097"/>
            <a:chOff x="344052" y="2065257"/>
            <a:chExt cx="8406248" cy="2134097"/>
          </a:xfrm>
        </p:grpSpPr>
        <p:pic>
          <p:nvPicPr>
            <p:cNvPr id="6963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0406" y="2065257"/>
              <a:ext cx="2664794" cy="2120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 descr="http://i77.de/phm-burg/medien/bilder/eb/EB-g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4052" y="2065257"/>
              <a:ext cx="2653148" cy="2120005"/>
            </a:xfrm>
            <a:prstGeom prst="rect">
              <a:avLst/>
            </a:prstGeom>
            <a:noFill/>
          </p:spPr>
        </p:pic>
        <p:pic>
          <p:nvPicPr>
            <p:cNvPr id="10" name="Image 9" descr="Capture d’écran 2016-03-08 à 00.16.52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6400800" y="2065257"/>
              <a:ext cx="2349500" cy="2120005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344052" y="3860800"/>
              <a:ext cx="840624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1600" dirty="0"/>
            </a:p>
          </p:txBody>
        </p:sp>
      </p:grpSp>
      <p:sp>
        <p:nvSpPr>
          <p:cNvPr id="21" name="ZoneTexte 20"/>
          <p:cNvSpPr txBox="1"/>
          <p:nvPr/>
        </p:nvSpPr>
        <p:spPr>
          <a:xfrm>
            <a:off x="318652" y="3958054"/>
            <a:ext cx="81522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ea typeface="Calibri"/>
                <a:cs typeface="Arial" pitchFamily="34" charset="0"/>
                <a:sym typeface="Wingdings"/>
              </a:rPr>
              <a:t>Industrial production </a:t>
            </a:r>
            <a:r>
              <a:rPr lang="en-US" sz="1600" dirty="0" smtClean="0">
                <a:latin typeface="Arial" pitchFamily="34" charset="0"/>
                <a:ea typeface="Calibri"/>
                <a:cs typeface="Arial" pitchFamily="34" charset="0"/>
                <a:sym typeface="Wingdings"/>
              </a:rPr>
              <a:t>of 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  <a:sym typeface="Wingdings"/>
              </a:rPr>
              <a:t>fla</a:t>
            </a:r>
            <a:r>
              <a:rPr lang="en-US" sz="1600" dirty="0" smtClean="0">
                <a:latin typeface="Arial" pitchFamily="34" charset="0"/>
                <a:ea typeface="Calibri"/>
                <a:cs typeface="Arial" pitchFamily="34" charset="0"/>
                <a:sym typeface="Wingdings"/>
              </a:rPr>
              <a:t>t  </a:t>
            </a:r>
            <a:r>
              <a:rPr lang="en-US" sz="1600" dirty="0" smtClean="0">
                <a:latin typeface="Arial" pitchFamily="34" charset="0"/>
                <a:ea typeface="Calibri"/>
                <a:cs typeface="Arial" pitchFamily="34" charset="0"/>
                <a:sym typeface="Wingdings"/>
              </a:rPr>
              <a:t>large absorber plates (3 </a:t>
            </a:r>
            <a:r>
              <a:rPr lang="en-US" sz="1600" dirty="0" err="1" smtClean="0">
                <a:latin typeface="Arial" pitchFamily="34" charset="0"/>
                <a:ea typeface="Calibri"/>
                <a:cs typeface="Arial" pitchFamily="34" charset="0"/>
                <a:sym typeface="Wingdings"/>
              </a:rPr>
              <a:t>m</a:t>
            </a:r>
            <a:r>
              <a:rPr lang="en-US" sz="1600" dirty="0" smtClean="0">
                <a:latin typeface="Arial" pitchFamily="34" charset="0"/>
                <a:ea typeface="Calibri"/>
                <a:cs typeface="Arial" pitchFamily="34" charset="0"/>
                <a:sym typeface="Wingdings"/>
              </a:rPr>
              <a:t> X 1 </a:t>
            </a:r>
            <a:r>
              <a:rPr lang="en-US" sz="1600" dirty="0" err="1" smtClean="0">
                <a:latin typeface="Arial" pitchFamily="34" charset="0"/>
                <a:ea typeface="Calibri"/>
                <a:cs typeface="Arial" pitchFamily="34" charset="0"/>
                <a:sym typeface="Wingdings"/>
              </a:rPr>
              <a:t>m</a:t>
            </a:r>
            <a:r>
              <a:rPr lang="en-US" sz="1600" dirty="0" smtClean="0">
                <a:latin typeface="Arial" pitchFamily="34" charset="0"/>
                <a:ea typeface="Calibri"/>
                <a:cs typeface="Arial" pitchFamily="34" charset="0"/>
                <a:sym typeface="Wingdings"/>
              </a:rPr>
              <a:t>) by 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  <a:sym typeface="Wingdings"/>
              </a:rPr>
              <a:t>roller leveling </a:t>
            </a:r>
            <a:r>
              <a:rPr lang="en-US" sz="1600" dirty="0" smtClean="0">
                <a:latin typeface="Arial" pitchFamily="34" charset="0"/>
                <a:ea typeface="Calibri"/>
                <a:cs typeface="Arial" pitchFamily="34" charset="0"/>
                <a:sym typeface="Wingdings"/>
              </a:rPr>
              <a:t>process</a:t>
            </a:r>
            <a:r>
              <a:rPr lang="en-US" sz="1600" dirty="0" smtClean="0">
                <a:latin typeface="Arial" pitchFamily="34" charset="0"/>
                <a:ea typeface="Calibri"/>
                <a:cs typeface="Arial" pitchFamily="34" charset="0"/>
                <a:sym typeface="Wingdings"/>
              </a:rPr>
              <a:t> 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1492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44052" y="4622388"/>
            <a:ext cx="3899870" cy="2093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344052" y="120134"/>
            <a:ext cx="288290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Mechanical Structure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1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715768" y="4616670"/>
            <a:ext cx="3780532" cy="2124659"/>
          </a:xfrm>
          <a:prstGeom prst="rect">
            <a:avLst/>
          </a:prstGeom>
        </p:spPr>
      </p:pic>
      <p:grpSp>
        <p:nvGrpSpPr>
          <p:cNvPr id="2" name="Grouper 16"/>
          <p:cNvGrpSpPr/>
          <p:nvPr/>
        </p:nvGrpSpPr>
        <p:grpSpPr>
          <a:xfrm>
            <a:off x="344052" y="1773157"/>
            <a:ext cx="8406248" cy="2134097"/>
            <a:chOff x="344052" y="2065257"/>
            <a:chExt cx="8406248" cy="2134097"/>
          </a:xfrm>
        </p:grpSpPr>
        <p:pic>
          <p:nvPicPr>
            <p:cNvPr id="6963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0406" y="2065257"/>
              <a:ext cx="2664794" cy="2120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 descr="http://i77.de/phm-burg/medien/bilder/eb/EB-g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4052" y="2065257"/>
              <a:ext cx="2653148" cy="2120005"/>
            </a:xfrm>
            <a:prstGeom prst="rect">
              <a:avLst/>
            </a:prstGeom>
            <a:noFill/>
          </p:spPr>
        </p:pic>
        <p:pic>
          <p:nvPicPr>
            <p:cNvPr id="10" name="Image 9" descr="Capture d’écran 2016-03-08 à 00.16.52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6400800" y="2065257"/>
              <a:ext cx="2349500" cy="2120005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344052" y="3860800"/>
              <a:ext cx="840624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1600" dirty="0"/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318652" y="3958054"/>
            <a:ext cx="81522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ea typeface="Calibri"/>
                <a:cs typeface="Arial" pitchFamily="34" charset="0"/>
                <a:sym typeface="Wingdings"/>
              </a:rPr>
              <a:t>V</a:t>
            </a:r>
            <a:r>
              <a:rPr lang="en-US" sz="1600" dirty="0" smtClean="0">
                <a:latin typeface="Arial" pitchFamily="34" charset="0"/>
                <a:ea typeface="Calibri"/>
                <a:cs typeface="Arial" pitchFamily="34" charset="0"/>
                <a:sym typeface="Wingdings"/>
              </a:rPr>
              <a:t>ery </a:t>
            </a:r>
            <a:r>
              <a:rPr lang="en-US" sz="1600" dirty="0" smtClean="0">
                <a:latin typeface="Arial" pitchFamily="34" charset="0"/>
                <a:ea typeface="Calibri"/>
                <a:cs typeface="Arial" pitchFamily="34" charset="0"/>
                <a:sym typeface="Wingdings"/>
              </a:rPr>
              <a:t>good flatness (&lt; 1mm)</a:t>
            </a:r>
            <a:endParaRPr lang="en-US" sz="1600" dirty="0" smtClean="0">
              <a:latin typeface="Arial" pitchFamily="34" charset="0"/>
              <a:ea typeface="Calibri"/>
              <a:cs typeface="Arial" pitchFamily="34" charset="0"/>
            </a:endParaRPr>
          </a:p>
          <a:p>
            <a:endParaRPr lang="en-US" sz="1400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44053" y="1620757"/>
            <a:ext cx="8406248" cy="1947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0" name="Gráfico 6"/>
          <p:cNvGraphicFramePr>
            <a:graphicFrameLocks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02705877"/>
              </p:ext>
            </p:extLst>
          </p:nvPr>
        </p:nvGraphicFramePr>
        <p:xfrm>
          <a:off x="167798" y="4616201"/>
          <a:ext cx="8328502" cy="2099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4" name="Rectangle 13"/>
          <p:cNvSpPr/>
          <p:nvPr/>
        </p:nvSpPr>
        <p:spPr>
          <a:xfrm>
            <a:off x="344053" y="974426"/>
            <a:ext cx="7349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Promising results but better performance is still needed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1492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447800" y="0"/>
            <a:ext cx="7010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grpSp>
        <p:nvGrpSpPr>
          <p:cNvPr id="55" name="Grouper 54"/>
          <p:cNvGrpSpPr/>
          <p:nvPr/>
        </p:nvGrpSpPr>
        <p:grpSpPr>
          <a:xfrm>
            <a:off x="460641" y="1471831"/>
            <a:ext cx="8050009" cy="5069023"/>
            <a:chOff x="152400" y="1066800"/>
            <a:chExt cx="9159875" cy="5807867"/>
          </a:xfrm>
        </p:grpSpPr>
        <p:sp>
          <p:nvSpPr>
            <p:cNvPr id="5166" name="Rectangle 46"/>
            <p:cNvSpPr>
              <a:spLocks noChangeArrowheads="1"/>
            </p:cNvSpPr>
            <p:nvPr/>
          </p:nvSpPr>
          <p:spPr bwMode="auto">
            <a:xfrm>
              <a:off x="7483475" y="2171700"/>
              <a:ext cx="1600200" cy="1524000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67" name="Rectangle 47"/>
            <p:cNvSpPr>
              <a:spLocks noChangeArrowheads="1"/>
            </p:cNvSpPr>
            <p:nvPr/>
          </p:nvSpPr>
          <p:spPr bwMode="auto">
            <a:xfrm>
              <a:off x="6569075" y="2171700"/>
              <a:ext cx="746125" cy="152400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68" name="Rectangle 48"/>
            <p:cNvSpPr>
              <a:spLocks noChangeArrowheads="1"/>
            </p:cNvSpPr>
            <p:nvPr/>
          </p:nvSpPr>
          <p:spPr bwMode="auto">
            <a:xfrm>
              <a:off x="4054475" y="2171700"/>
              <a:ext cx="1127125" cy="1524000"/>
            </a:xfrm>
            <a:prstGeom prst="rect">
              <a:avLst/>
            </a:prstGeom>
            <a:solidFill>
              <a:srgbClr val="00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69" name="Rectangle 49"/>
            <p:cNvSpPr>
              <a:spLocks noChangeArrowheads="1"/>
            </p:cNvSpPr>
            <p:nvPr/>
          </p:nvSpPr>
          <p:spPr bwMode="auto">
            <a:xfrm>
              <a:off x="1006475" y="2171700"/>
              <a:ext cx="1127125" cy="762000"/>
            </a:xfrm>
            <a:prstGeom prst="rect">
              <a:avLst/>
            </a:prstGeom>
            <a:solidFill>
              <a:srgbClr val="FF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5" name="Rectangle 3"/>
            <p:cNvSpPr>
              <a:spLocks noChangeArrowheads="1"/>
            </p:cNvSpPr>
            <p:nvPr/>
          </p:nvSpPr>
          <p:spPr bwMode="auto">
            <a:xfrm>
              <a:off x="152400" y="1066800"/>
              <a:ext cx="3673475" cy="685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eaLnBrk="1" hangingPunct="1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2000" dirty="0">
                  <a:solidFill>
                    <a:srgbClr val="000000"/>
                  </a:solidFill>
                </a:rPr>
                <a:t>Global system architecture</a:t>
              </a:r>
            </a:p>
          </p:txBody>
        </p:sp>
        <p:sp>
          <p:nvSpPr>
            <p:cNvPr id="5127" name="Text Box 7"/>
            <p:cNvSpPr txBox="1">
              <a:spLocks noChangeArrowheads="1"/>
            </p:cNvSpPr>
            <p:nvPr/>
          </p:nvSpPr>
          <p:spPr bwMode="auto">
            <a:xfrm>
              <a:off x="7620000" y="4381500"/>
              <a:ext cx="1692275" cy="73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HR2, HR3, Petiroc..</a:t>
              </a:r>
            </a:p>
          </p:txBody>
        </p:sp>
        <p:sp>
          <p:nvSpPr>
            <p:cNvPr id="5130" name="Text Box 10"/>
            <p:cNvSpPr txBox="1">
              <a:spLocks noChangeArrowheads="1"/>
            </p:cNvSpPr>
            <p:nvPr/>
          </p:nvSpPr>
          <p:spPr bwMode="auto">
            <a:xfrm>
              <a:off x="5927725" y="4381500"/>
              <a:ext cx="1692275" cy="73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For now, KC705</a:t>
              </a:r>
            </a:p>
          </p:txBody>
        </p:sp>
        <p:sp>
          <p:nvSpPr>
            <p:cNvPr id="5141" name="Line 21"/>
            <p:cNvSpPr>
              <a:spLocks noChangeShapeType="1"/>
            </p:cNvSpPr>
            <p:nvPr/>
          </p:nvSpPr>
          <p:spPr bwMode="auto">
            <a:xfrm>
              <a:off x="5273675" y="3543300"/>
              <a:ext cx="914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42" name="Oval 22"/>
            <p:cNvSpPr>
              <a:spLocks noChangeArrowheads="1"/>
            </p:cNvSpPr>
            <p:nvPr/>
          </p:nvSpPr>
          <p:spPr bwMode="auto">
            <a:xfrm>
              <a:off x="5426075" y="3314700"/>
              <a:ext cx="228600" cy="228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00B8FF"/>
                  </a:solidFill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43" name="Oval 23"/>
            <p:cNvSpPr>
              <a:spLocks noChangeArrowheads="1"/>
            </p:cNvSpPr>
            <p:nvPr/>
          </p:nvSpPr>
          <p:spPr bwMode="auto">
            <a:xfrm>
              <a:off x="5502275" y="3314700"/>
              <a:ext cx="228600" cy="228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00B8FF"/>
                  </a:solidFill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44" name="Text Box 24"/>
            <p:cNvSpPr txBox="1">
              <a:spLocks noChangeArrowheads="1"/>
            </p:cNvSpPr>
            <p:nvPr/>
          </p:nvSpPr>
          <p:spPr bwMode="auto">
            <a:xfrm>
              <a:off x="5197475" y="3619500"/>
              <a:ext cx="838200" cy="41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GBT</a:t>
              </a:r>
            </a:p>
          </p:txBody>
        </p:sp>
        <p:sp>
          <p:nvSpPr>
            <p:cNvPr id="5145" name="Rectangle 25"/>
            <p:cNvSpPr>
              <a:spLocks noChangeArrowheads="1"/>
            </p:cNvSpPr>
            <p:nvPr/>
          </p:nvSpPr>
          <p:spPr bwMode="auto">
            <a:xfrm>
              <a:off x="2317750" y="4610100"/>
              <a:ext cx="1127125" cy="1524000"/>
            </a:xfrm>
            <a:prstGeom prst="rect">
              <a:avLst/>
            </a:prstGeom>
            <a:solidFill>
              <a:srgbClr val="00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46" name="Text Box 26"/>
            <p:cNvSpPr txBox="1">
              <a:spLocks noChangeArrowheads="1"/>
            </p:cNvSpPr>
            <p:nvPr/>
          </p:nvSpPr>
          <p:spPr bwMode="auto">
            <a:xfrm>
              <a:off x="2393950" y="4686300"/>
              <a:ext cx="990600" cy="41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GLIB </a:t>
              </a:r>
            </a:p>
          </p:txBody>
        </p:sp>
        <p:sp>
          <p:nvSpPr>
            <p:cNvPr id="5147" name="Text Box 27"/>
            <p:cNvSpPr txBox="1">
              <a:spLocks noChangeArrowheads="1"/>
            </p:cNvSpPr>
            <p:nvPr/>
          </p:nvSpPr>
          <p:spPr bwMode="auto">
            <a:xfrm>
              <a:off x="3673475" y="1279843"/>
              <a:ext cx="1692275" cy="944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Front-End control and data collection</a:t>
              </a:r>
            </a:p>
          </p:txBody>
        </p:sp>
        <p:sp>
          <p:nvSpPr>
            <p:cNvPr id="5148" name="Text Box 28"/>
            <p:cNvSpPr txBox="1">
              <a:spLocks noChangeArrowheads="1"/>
            </p:cNvSpPr>
            <p:nvPr/>
          </p:nvSpPr>
          <p:spPr bwMode="auto">
            <a:xfrm>
              <a:off x="1905000" y="6210300"/>
              <a:ext cx="1692275" cy="6643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Clocking and main FSM</a:t>
              </a:r>
            </a:p>
          </p:txBody>
        </p:sp>
        <p:sp>
          <p:nvSpPr>
            <p:cNvPr id="5151" name="Rectangle 31"/>
            <p:cNvSpPr>
              <a:spLocks noChangeArrowheads="1"/>
            </p:cNvSpPr>
            <p:nvPr/>
          </p:nvSpPr>
          <p:spPr bwMode="auto">
            <a:xfrm>
              <a:off x="336550" y="4838700"/>
              <a:ext cx="1127125" cy="762000"/>
            </a:xfrm>
            <a:prstGeom prst="rect">
              <a:avLst/>
            </a:prstGeom>
            <a:solidFill>
              <a:srgbClr val="FF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52" name="Text Box 32"/>
            <p:cNvSpPr txBox="1">
              <a:spLocks noChangeArrowheads="1"/>
            </p:cNvSpPr>
            <p:nvPr/>
          </p:nvSpPr>
          <p:spPr bwMode="auto">
            <a:xfrm>
              <a:off x="412750" y="4914899"/>
              <a:ext cx="990600" cy="41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PC </a:t>
              </a:r>
            </a:p>
          </p:txBody>
        </p:sp>
        <p:sp>
          <p:nvSpPr>
            <p:cNvPr id="5153" name="Line 33"/>
            <p:cNvSpPr>
              <a:spLocks noChangeShapeType="1"/>
            </p:cNvSpPr>
            <p:nvPr/>
          </p:nvSpPr>
          <p:spPr bwMode="auto">
            <a:xfrm>
              <a:off x="2454275" y="3390900"/>
              <a:ext cx="1295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54" name="Text Box 34"/>
            <p:cNvSpPr txBox="1">
              <a:spLocks noChangeArrowheads="1"/>
            </p:cNvSpPr>
            <p:nvPr/>
          </p:nvSpPr>
          <p:spPr bwMode="auto">
            <a:xfrm>
              <a:off x="2759075" y="3467100"/>
              <a:ext cx="838200" cy="41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gEth</a:t>
              </a:r>
            </a:p>
          </p:txBody>
        </p:sp>
        <p:sp>
          <p:nvSpPr>
            <p:cNvPr id="5155" name="Line 35"/>
            <p:cNvSpPr>
              <a:spLocks noChangeShapeType="1"/>
            </p:cNvSpPr>
            <p:nvPr/>
          </p:nvSpPr>
          <p:spPr bwMode="auto">
            <a:xfrm>
              <a:off x="1463675" y="5143500"/>
              <a:ext cx="838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56" name="Text Box 36"/>
            <p:cNvSpPr txBox="1">
              <a:spLocks noChangeArrowheads="1"/>
            </p:cNvSpPr>
            <p:nvPr/>
          </p:nvSpPr>
          <p:spPr bwMode="auto">
            <a:xfrm>
              <a:off x="1387475" y="5219699"/>
              <a:ext cx="838200" cy="41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gEth</a:t>
              </a:r>
            </a:p>
          </p:txBody>
        </p:sp>
        <p:sp>
          <p:nvSpPr>
            <p:cNvPr id="5157" name="Line 37"/>
            <p:cNvSpPr>
              <a:spLocks noChangeShapeType="1"/>
            </p:cNvSpPr>
            <p:nvPr/>
          </p:nvSpPr>
          <p:spPr bwMode="auto">
            <a:xfrm>
              <a:off x="3521075" y="4991100"/>
              <a:ext cx="1143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58" name="Oval 38"/>
            <p:cNvSpPr>
              <a:spLocks noChangeArrowheads="1"/>
            </p:cNvSpPr>
            <p:nvPr/>
          </p:nvSpPr>
          <p:spPr bwMode="auto">
            <a:xfrm>
              <a:off x="3902075" y="4762500"/>
              <a:ext cx="228600" cy="228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00B8FF"/>
                  </a:solidFill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62" name="Rectangle 42"/>
            <p:cNvSpPr>
              <a:spLocks noChangeArrowheads="1"/>
            </p:cNvSpPr>
            <p:nvPr/>
          </p:nvSpPr>
          <p:spPr bwMode="auto">
            <a:xfrm>
              <a:off x="7331075" y="2324100"/>
              <a:ext cx="1600200" cy="1524000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63" name="Rectangle 43"/>
            <p:cNvSpPr>
              <a:spLocks noChangeArrowheads="1"/>
            </p:cNvSpPr>
            <p:nvPr/>
          </p:nvSpPr>
          <p:spPr bwMode="auto">
            <a:xfrm>
              <a:off x="6416675" y="2324100"/>
              <a:ext cx="746125" cy="152400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64" name="Rectangle 44"/>
            <p:cNvSpPr>
              <a:spLocks noChangeArrowheads="1"/>
            </p:cNvSpPr>
            <p:nvPr/>
          </p:nvSpPr>
          <p:spPr bwMode="auto">
            <a:xfrm>
              <a:off x="3902075" y="2324100"/>
              <a:ext cx="1127125" cy="1524000"/>
            </a:xfrm>
            <a:prstGeom prst="rect">
              <a:avLst/>
            </a:prstGeom>
            <a:solidFill>
              <a:srgbClr val="00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65" name="Rectangle 45"/>
            <p:cNvSpPr>
              <a:spLocks noChangeArrowheads="1"/>
            </p:cNvSpPr>
            <p:nvPr/>
          </p:nvSpPr>
          <p:spPr bwMode="auto">
            <a:xfrm>
              <a:off x="854075" y="2324100"/>
              <a:ext cx="1127125" cy="762000"/>
            </a:xfrm>
            <a:prstGeom prst="rect">
              <a:avLst/>
            </a:prstGeom>
            <a:solidFill>
              <a:srgbClr val="FF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59" name="Oval 39"/>
            <p:cNvSpPr>
              <a:spLocks noChangeArrowheads="1"/>
            </p:cNvSpPr>
            <p:nvPr/>
          </p:nvSpPr>
          <p:spPr bwMode="auto">
            <a:xfrm>
              <a:off x="3978275" y="4762500"/>
              <a:ext cx="228600" cy="228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00B8FF"/>
                  </a:solidFill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60" name="Text Box 40"/>
            <p:cNvSpPr txBox="1">
              <a:spLocks noChangeArrowheads="1"/>
            </p:cNvSpPr>
            <p:nvPr/>
          </p:nvSpPr>
          <p:spPr bwMode="auto">
            <a:xfrm>
              <a:off x="3673475" y="5067300"/>
              <a:ext cx="838200" cy="41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GBT</a:t>
              </a:r>
            </a:p>
          </p:txBody>
        </p:sp>
        <p:sp>
          <p:nvSpPr>
            <p:cNvPr id="5161" name="Line 41"/>
            <p:cNvSpPr>
              <a:spLocks noChangeShapeType="1"/>
            </p:cNvSpPr>
            <p:nvPr/>
          </p:nvSpPr>
          <p:spPr bwMode="auto">
            <a:xfrm flipV="1">
              <a:off x="4664075" y="4152900"/>
              <a:ext cx="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25" name="Rectangle 5"/>
            <p:cNvSpPr>
              <a:spLocks noChangeArrowheads="1"/>
            </p:cNvSpPr>
            <p:nvPr/>
          </p:nvSpPr>
          <p:spPr bwMode="auto">
            <a:xfrm>
              <a:off x="7178675" y="2476500"/>
              <a:ext cx="1600200" cy="1524000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28" name="Rectangle 8"/>
            <p:cNvSpPr>
              <a:spLocks noChangeArrowheads="1"/>
            </p:cNvSpPr>
            <p:nvPr/>
          </p:nvSpPr>
          <p:spPr bwMode="auto">
            <a:xfrm>
              <a:off x="6264275" y="2476500"/>
              <a:ext cx="746125" cy="152400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31" name="Rectangle 11"/>
            <p:cNvSpPr>
              <a:spLocks noChangeArrowheads="1"/>
            </p:cNvSpPr>
            <p:nvPr/>
          </p:nvSpPr>
          <p:spPr bwMode="auto">
            <a:xfrm>
              <a:off x="3749675" y="2476500"/>
              <a:ext cx="1127125" cy="1524000"/>
            </a:xfrm>
            <a:prstGeom prst="rect">
              <a:avLst/>
            </a:prstGeom>
            <a:solidFill>
              <a:srgbClr val="00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49" name="Rectangle 29"/>
            <p:cNvSpPr>
              <a:spLocks noChangeArrowheads="1"/>
            </p:cNvSpPr>
            <p:nvPr/>
          </p:nvSpPr>
          <p:spPr bwMode="auto">
            <a:xfrm>
              <a:off x="701675" y="2476500"/>
              <a:ext cx="1127125" cy="762000"/>
            </a:xfrm>
            <a:prstGeom prst="rect">
              <a:avLst/>
            </a:prstGeom>
            <a:solidFill>
              <a:srgbClr val="FF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50" name="Text Box 30"/>
            <p:cNvSpPr txBox="1">
              <a:spLocks noChangeArrowheads="1"/>
            </p:cNvSpPr>
            <p:nvPr/>
          </p:nvSpPr>
          <p:spPr bwMode="auto">
            <a:xfrm>
              <a:off x="777875" y="2628900"/>
              <a:ext cx="990600" cy="41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PC </a:t>
              </a:r>
            </a:p>
          </p:txBody>
        </p:sp>
        <p:sp>
          <p:nvSpPr>
            <p:cNvPr id="5132" name="Text Box 12"/>
            <p:cNvSpPr txBox="1">
              <a:spLocks noChangeArrowheads="1"/>
            </p:cNvSpPr>
            <p:nvPr/>
          </p:nvSpPr>
          <p:spPr bwMode="auto">
            <a:xfrm>
              <a:off x="3825875" y="2552700"/>
              <a:ext cx="990600" cy="41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GLIB </a:t>
              </a:r>
            </a:p>
          </p:txBody>
        </p:sp>
        <p:sp>
          <p:nvSpPr>
            <p:cNvPr id="5129" name="Text Box 9"/>
            <p:cNvSpPr txBox="1">
              <a:spLocks noChangeArrowheads="1"/>
            </p:cNvSpPr>
            <p:nvPr/>
          </p:nvSpPr>
          <p:spPr bwMode="auto">
            <a:xfrm>
              <a:off x="6340475" y="2552700"/>
              <a:ext cx="685800" cy="41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DIF </a:t>
              </a:r>
            </a:p>
          </p:txBody>
        </p:sp>
        <p:sp>
          <p:nvSpPr>
            <p:cNvPr id="5126" name="Text Box 6"/>
            <p:cNvSpPr txBox="1">
              <a:spLocks noChangeArrowheads="1"/>
            </p:cNvSpPr>
            <p:nvPr/>
          </p:nvSpPr>
          <p:spPr bwMode="auto">
            <a:xfrm>
              <a:off x="7102475" y="2552700"/>
              <a:ext cx="1692275" cy="73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Roc based ASU </a:t>
              </a:r>
            </a:p>
          </p:txBody>
        </p:sp>
        <p:sp>
          <p:nvSpPr>
            <p:cNvPr id="5171" name="Line 51"/>
            <p:cNvSpPr>
              <a:spLocks noChangeShapeType="1"/>
            </p:cNvSpPr>
            <p:nvPr/>
          </p:nvSpPr>
          <p:spPr bwMode="auto">
            <a:xfrm>
              <a:off x="3597275" y="5781675"/>
              <a:ext cx="838200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72" name="Text Box 52"/>
            <p:cNvSpPr txBox="1">
              <a:spLocks noChangeArrowheads="1"/>
            </p:cNvSpPr>
            <p:nvPr/>
          </p:nvSpPr>
          <p:spPr bwMode="auto">
            <a:xfrm>
              <a:off x="3444875" y="5476875"/>
              <a:ext cx="1219200" cy="6643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rgbClr val="FF00FF"/>
                  </a:solidFill>
                </a:rPr>
                <a:t>Clk</a:t>
              </a:r>
            </a:p>
            <a:p>
              <a:pPr algn="ctr"/>
              <a:r>
                <a:rPr lang="en-US" sz="1600">
                  <a:solidFill>
                    <a:srgbClr val="FF00FF"/>
                  </a:solidFill>
                </a:rPr>
                <a:t>Sync cdes</a:t>
              </a:r>
            </a:p>
          </p:txBody>
        </p:sp>
        <p:sp>
          <p:nvSpPr>
            <p:cNvPr id="5174" name="Line 54"/>
            <p:cNvSpPr>
              <a:spLocks noChangeShapeType="1"/>
            </p:cNvSpPr>
            <p:nvPr/>
          </p:nvSpPr>
          <p:spPr bwMode="auto">
            <a:xfrm>
              <a:off x="5426075" y="2705100"/>
              <a:ext cx="838200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75" name="Line 55"/>
            <p:cNvSpPr>
              <a:spLocks noChangeShapeType="1"/>
            </p:cNvSpPr>
            <p:nvPr/>
          </p:nvSpPr>
          <p:spPr bwMode="auto">
            <a:xfrm>
              <a:off x="2530475" y="2428875"/>
              <a:ext cx="8382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76" name="Text Box 56"/>
            <p:cNvSpPr txBox="1">
              <a:spLocks noChangeArrowheads="1"/>
            </p:cNvSpPr>
            <p:nvPr/>
          </p:nvSpPr>
          <p:spPr bwMode="auto">
            <a:xfrm>
              <a:off x="2301875" y="2124075"/>
              <a:ext cx="1295400" cy="6643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accent2"/>
                  </a:solidFill>
                </a:rPr>
                <a:t>SLC</a:t>
              </a:r>
            </a:p>
            <a:p>
              <a:pPr algn="ctr"/>
              <a:r>
                <a:rPr lang="en-US" sz="1600">
                  <a:solidFill>
                    <a:schemeClr val="accent2"/>
                  </a:solidFill>
                </a:rPr>
                <a:t>Async cdes</a:t>
              </a:r>
            </a:p>
          </p:txBody>
        </p:sp>
        <p:sp>
          <p:nvSpPr>
            <p:cNvPr id="5177" name="Line 57"/>
            <p:cNvSpPr>
              <a:spLocks noChangeShapeType="1"/>
            </p:cNvSpPr>
            <p:nvPr/>
          </p:nvSpPr>
          <p:spPr bwMode="auto">
            <a:xfrm>
              <a:off x="5426075" y="2552700"/>
              <a:ext cx="8382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78" name="Line 58"/>
            <p:cNvSpPr>
              <a:spLocks noChangeShapeType="1"/>
            </p:cNvSpPr>
            <p:nvPr/>
          </p:nvSpPr>
          <p:spPr bwMode="auto">
            <a:xfrm flipH="1" flipV="1">
              <a:off x="5349875" y="3086100"/>
              <a:ext cx="9144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80" name="Line 60"/>
            <p:cNvSpPr>
              <a:spLocks noChangeShapeType="1"/>
            </p:cNvSpPr>
            <p:nvPr/>
          </p:nvSpPr>
          <p:spPr bwMode="auto">
            <a:xfrm flipH="1" flipV="1">
              <a:off x="5349875" y="2933700"/>
              <a:ext cx="9144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82" name="Line 62"/>
            <p:cNvSpPr>
              <a:spLocks noChangeShapeType="1"/>
            </p:cNvSpPr>
            <p:nvPr/>
          </p:nvSpPr>
          <p:spPr bwMode="auto">
            <a:xfrm flipH="1" flipV="1">
              <a:off x="3597275" y="6210300"/>
              <a:ext cx="9144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83" name="Text Box 63"/>
            <p:cNvSpPr txBox="1">
              <a:spLocks noChangeArrowheads="1"/>
            </p:cNvSpPr>
            <p:nvPr/>
          </p:nvSpPr>
          <p:spPr bwMode="auto">
            <a:xfrm>
              <a:off x="3521075" y="5905499"/>
              <a:ext cx="1219200" cy="384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accent1"/>
                  </a:solidFill>
                </a:rPr>
                <a:t>Veto, trg</a:t>
              </a:r>
            </a:p>
          </p:txBody>
        </p:sp>
        <p:sp>
          <p:nvSpPr>
            <p:cNvPr id="5184" name="Line 64"/>
            <p:cNvSpPr>
              <a:spLocks noChangeShapeType="1"/>
            </p:cNvSpPr>
            <p:nvPr/>
          </p:nvSpPr>
          <p:spPr bwMode="auto">
            <a:xfrm flipH="1" flipV="1">
              <a:off x="2454275" y="2978150"/>
              <a:ext cx="9144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85" name="Text Box 65"/>
            <p:cNvSpPr txBox="1">
              <a:spLocks noChangeArrowheads="1"/>
            </p:cNvSpPr>
            <p:nvPr/>
          </p:nvSpPr>
          <p:spPr bwMode="auto">
            <a:xfrm>
              <a:off x="2378075" y="2673350"/>
              <a:ext cx="1219200" cy="384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rgbClr val="FF0000"/>
                  </a:solidFill>
                </a:rPr>
                <a:t>data</a:t>
              </a:r>
            </a:p>
          </p:txBody>
        </p:sp>
      </p:grpSp>
      <p:sp>
        <p:nvSpPr>
          <p:cNvPr id="53" name="Rectangle 52"/>
          <p:cNvSpPr/>
          <p:nvPr/>
        </p:nvSpPr>
        <p:spPr>
          <a:xfrm>
            <a:off x="130175" y="825500"/>
            <a:ext cx="815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Implementation of a GBT-based communication system for ROC chips. This aims to reach higher performance using robust and well maintained system in the future</a:t>
            </a:r>
            <a:endParaRPr lang="en-US" dirty="0"/>
          </a:p>
        </p:txBody>
      </p:sp>
      <p:sp>
        <p:nvSpPr>
          <p:cNvPr id="54" name="Rectangle 3"/>
          <p:cNvSpPr>
            <a:spLocks noChangeArrowheads="1"/>
          </p:cNvSpPr>
          <p:nvPr/>
        </p:nvSpPr>
        <p:spPr bwMode="auto">
          <a:xfrm>
            <a:off x="160719" y="152400"/>
            <a:ext cx="1720184" cy="533400"/>
          </a:xfrm>
          <a:prstGeom prst="rect">
            <a:avLst/>
          </a:prstGeom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DAQ system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56" name="Imag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457550" y="5029487"/>
            <a:ext cx="2685088" cy="151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Espace réservé de la date 5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8C69-DCF2-DA46-ABFC-97ADB76D1C84}" type="datetime1">
              <a:rPr lang="fr-FR" smtClean="0"/>
              <a:t>20/05/17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324367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030930" y="1156773"/>
            <a:ext cx="1139693" cy="1944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35956" y="152400"/>
            <a:ext cx="2185214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GB" sz="2000" dirty="0" smtClean="0">
                <a:solidFill>
                  <a:srgbClr val="000000"/>
                </a:solidFill>
              </a:rPr>
              <a:t>Next step   : Timing </a:t>
            </a:r>
            <a:endParaRPr lang="en-GB" sz="2000" dirty="0" smtClean="0">
              <a:solidFill>
                <a:srgbClr val="000000"/>
              </a:solidFill>
            </a:endParaRPr>
          </a:p>
        </p:txBody>
      </p:sp>
      <p:grpSp>
        <p:nvGrpSpPr>
          <p:cNvPr id="16" name="Grouper 15"/>
          <p:cNvGrpSpPr/>
          <p:nvPr/>
        </p:nvGrpSpPr>
        <p:grpSpPr>
          <a:xfrm>
            <a:off x="0" y="4150100"/>
            <a:ext cx="9144000" cy="2707900"/>
            <a:chOff x="0" y="4150100"/>
            <a:chExt cx="9144000" cy="2707900"/>
          </a:xfrm>
        </p:grpSpPr>
        <p:pic>
          <p:nvPicPr>
            <p:cNvPr id="6" name="Image 5" descr="Capture d’écran 2017-04-04 à 11.02.46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0" y="4279900"/>
              <a:ext cx="2921000" cy="2441574"/>
            </a:xfrm>
            <a:prstGeom prst="rect">
              <a:avLst/>
            </a:prstGeom>
          </p:spPr>
        </p:pic>
        <p:pic>
          <p:nvPicPr>
            <p:cNvPr id="7" name="Image 6" descr="Capture d’écran 2017-04-04 à 11.05.48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6431304" y="4787900"/>
              <a:ext cx="2712696" cy="2070100"/>
            </a:xfrm>
            <a:prstGeom prst="rect">
              <a:avLst/>
            </a:prstGeom>
          </p:spPr>
        </p:pic>
        <p:pic>
          <p:nvPicPr>
            <p:cNvPr id="3" name="Image 2" descr="Capture d’écran 2017-04-04 à 11.03.13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2921000" y="4150100"/>
              <a:ext cx="3510304" cy="2571374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2921000" y="4150100"/>
              <a:ext cx="990600" cy="129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Image 26" descr="testAnim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833607"/>
            <a:ext cx="3482578" cy="273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0" y="3356570"/>
            <a:ext cx="873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Multi</a:t>
            </a:r>
            <a:r>
              <a:rPr lang="en-US" sz="1600" dirty="0" smtClean="0"/>
              <a:t>-</a:t>
            </a:r>
            <a:r>
              <a:rPr lang="en-US" sz="1600" dirty="0" smtClean="0"/>
              <a:t>gap RPC are excellent fast timing  </a:t>
            </a:r>
            <a:r>
              <a:rPr lang="en-US" sz="1600" dirty="0" smtClean="0"/>
              <a:t>detectors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Several were </a:t>
            </a:r>
            <a:r>
              <a:rPr lang="en-US" sz="1600" dirty="0" smtClean="0"/>
              <a:t>designed and built .  Excellent efficiency </a:t>
            </a:r>
            <a:r>
              <a:rPr lang="en-US" sz="1600" dirty="0" smtClean="0"/>
              <a:t>when</a:t>
            </a:r>
            <a:r>
              <a:rPr lang="en-US" sz="1600" dirty="0" smtClean="0"/>
              <a:t> </a:t>
            </a:r>
            <a:r>
              <a:rPr lang="en-US" sz="1600" dirty="0" smtClean="0"/>
              <a:t>tested </a:t>
            </a:r>
            <a:r>
              <a:rPr lang="en-US" sz="1600" dirty="0" smtClean="0"/>
              <a:t>with HARDROC </a:t>
            </a:r>
            <a:r>
              <a:rPr lang="en-US" sz="1600" dirty="0" err="1" smtClean="0"/>
              <a:t>ASICs</a:t>
            </a:r>
            <a:r>
              <a:rPr lang="en-US" sz="1600" dirty="0" smtClean="0"/>
              <a:t>. </a:t>
            </a:r>
            <a:r>
              <a:rPr lang="en-US" sz="1600" b="1" dirty="0" smtClean="0"/>
              <a:t>Next step use PETIROC (&lt; 20 </a:t>
            </a:r>
            <a:r>
              <a:rPr lang="en-US" sz="1600" b="1" dirty="0" err="1" smtClean="0"/>
              <a:t>ps</a:t>
            </a:r>
            <a:r>
              <a:rPr lang="en-US" sz="1600" b="1" dirty="0" smtClean="0"/>
              <a:t> time jitters)</a:t>
            </a:r>
            <a:endParaRPr lang="en-US" sz="1600" b="1" dirty="0"/>
          </a:p>
        </p:txBody>
      </p:sp>
      <p:sp>
        <p:nvSpPr>
          <p:cNvPr id="49" name="ZoneTexte 48"/>
          <p:cNvSpPr txBox="1"/>
          <p:nvPr/>
        </p:nvSpPr>
        <p:spPr>
          <a:xfrm>
            <a:off x="135956" y="648941"/>
            <a:ext cx="9008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Timing could be an important factor </a:t>
            </a:r>
            <a:r>
              <a:rPr lang="en-US" dirty="0" smtClean="0"/>
              <a:t>to separate showers and better reconstruct their energy</a:t>
            </a:r>
            <a:endParaRPr lang="en-US" dirty="0" smtClean="0"/>
          </a:p>
        </p:txBody>
      </p:sp>
      <p:pic>
        <p:nvPicPr>
          <p:cNvPr id="19" name="Image 19" descr="distanceNKZoo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357937" y="1339452"/>
            <a:ext cx="2786063" cy="222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20" descr="distanceZoo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875485" y="1285874"/>
            <a:ext cx="2614166" cy="228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1276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5 Grupo"/>
          <p:cNvGrpSpPr/>
          <p:nvPr/>
        </p:nvGrpSpPr>
        <p:grpSpPr>
          <a:xfrm>
            <a:off x="1049506" y="798729"/>
            <a:ext cx="6834862" cy="2846295"/>
            <a:chOff x="-822854" y="898096"/>
            <a:chExt cx="10025408" cy="4417871"/>
          </a:xfrm>
        </p:grpSpPr>
        <p:pic>
          <p:nvPicPr>
            <p:cNvPr id="7" name="Imag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1383698" y="898096"/>
              <a:ext cx="6170005" cy="3892386"/>
            </a:xfrm>
            <a:prstGeom prst="rect">
              <a:avLst/>
            </a:prstGeom>
          </p:spPr>
        </p:pic>
        <p:sp>
          <p:nvSpPr>
            <p:cNvPr id="8" name="ZoneTexte 5"/>
            <p:cNvSpPr txBox="1"/>
            <p:nvPr/>
          </p:nvSpPr>
          <p:spPr>
            <a:xfrm>
              <a:off x="7452319" y="1052737"/>
              <a:ext cx="1600320" cy="525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fr-FR" sz="1600" dirty="0">
                  <a:solidFill>
                    <a:prstClr val="black"/>
                  </a:solidFill>
                </a:rPr>
                <a:t>108 chips</a:t>
              </a:r>
            </a:p>
          </p:txBody>
        </p:sp>
        <p:cxnSp>
          <p:nvCxnSpPr>
            <p:cNvPr id="9" name="Connecteur droit avec flèche 7"/>
            <p:cNvCxnSpPr/>
            <p:nvPr/>
          </p:nvCxnSpPr>
          <p:spPr>
            <a:xfrm flipH="1">
              <a:off x="6588224" y="1340768"/>
              <a:ext cx="864096" cy="57606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9"/>
            <p:cNvSpPr txBox="1"/>
            <p:nvPr/>
          </p:nvSpPr>
          <p:spPr>
            <a:xfrm>
              <a:off x="-822854" y="1410075"/>
              <a:ext cx="4744324" cy="525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600" dirty="0" smtClean="0">
                  <a:solidFill>
                    <a:prstClr val="black"/>
                  </a:solidFill>
                </a:rPr>
                <a:t>Rectangular </a:t>
              </a:r>
              <a:r>
                <a:rPr lang="fr-FR" sz="1600" dirty="0" smtClean="0">
                  <a:solidFill>
                    <a:prstClr val="black"/>
                  </a:solidFill>
                </a:rPr>
                <a:t>section </a:t>
              </a:r>
              <a:r>
                <a:rPr lang="fr-FR" sz="1600" dirty="0">
                  <a:solidFill>
                    <a:prstClr val="black"/>
                  </a:solidFill>
                </a:rPr>
                <a:t>tubes : 2x1 mm</a:t>
              </a:r>
            </a:p>
          </p:txBody>
        </p:sp>
        <p:cxnSp>
          <p:nvCxnSpPr>
            <p:cNvPr id="11" name="Connecteur droit avec flèche 11"/>
            <p:cNvCxnSpPr/>
            <p:nvPr/>
          </p:nvCxnSpPr>
          <p:spPr>
            <a:xfrm>
              <a:off x="2592363" y="1916833"/>
              <a:ext cx="1403573" cy="57606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2"/>
            <p:cNvSpPr txBox="1"/>
            <p:nvPr/>
          </p:nvSpPr>
          <p:spPr>
            <a:xfrm>
              <a:off x="-30822" y="2334859"/>
              <a:ext cx="3625942" cy="525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fr-FR" sz="1600" dirty="0">
                  <a:solidFill>
                    <a:prstClr val="black"/>
                  </a:solidFill>
                </a:rPr>
                <a:t>Copper plate over: 1.5 mm</a:t>
              </a:r>
            </a:p>
          </p:txBody>
        </p:sp>
        <p:cxnSp>
          <p:nvCxnSpPr>
            <p:cNvPr id="13" name="Connecteur droit avec flèche 14"/>
            <p:cNvCxnSpPr>
              <a:stCxn id="7" idx="1"/>
            </p:cNvCxnSpPr>
            <p:nvPr/>
          </p:nvCxnSpPr>
          <p:spPr>
            <a:xfrm>
              <a:off x="1383698" y="2844289"/>
              <a:ext cx="457200" cy="71810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6"/>
            <p:cNvSpPr txBox="1"/>
            <p:nvPr/>
          </p:nvSpPr>
          <p:spPr>
            <a:xfrm>
              <a:off x="4850560" y="4268248"/>
              <a:ext cx="3357108" cy="525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fr-FR" sz="1600" dirty="0">
                  <a:solidFill>
                    <a:prstClr val="black"/>
                  </a:solidFill>
                </a:rPr>
                <a:t>PCB plate </a:t>
              </a:r>
              <a:r>
                <a:rPr lang="fr-FR" sz="1600" dirty="0" err="1">
                  <a:solidFill>
                    <a:prstClr val="black"/>
                  </a:solidFill>
                </a:rPr>
                <a:t>under</a:t>
              </a:r>
              <a:r>
                <a:rPr lang="fr-FR" sz="1600" dirty="0">
                  <a:solidFill>
                    <a:prstClr val="black"/>
                  </a:solidFill>
                </a:rPr>
                <a:t>: 1.4 mm</a:t>
              </a:r>
            </a:p>
          </p:txBody>
        </p:sp>
        <p:cxnSp>
          <p:nvCxnSpPr>
            <p:cNvPr id="15" name="Connecteur droit avec flèche 18"/>
            <p:cNvCxnSpPr>
              <a:stCxn id="14" idx="1"/>
            </p:cNvCxnSpPr>
            <p:nvPr/>
          </p:nvCxnSpPr>
          <p:spPr>
            <a:xfrm flipH="1" flipV="1">
              <a:off x="3851920" y="4221090"/>
              <a:ext cx="998640" cy="30990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20"/>
            <p:cNvSpPr txBox="1"/>
            <p:nvPr/>
          </p:nvSpPr>
          <p:spPr>
            <a:xfrm>
              <a:off x="1881869" y="4790481"/>
              <a:ext cx="1970050" cy="525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600" dirty="0" smtClean="0">
                  <a:solidFill>
                    <a:srgbClr val="00B050"/>
                  </a:solidFill>
                </a:rPr>
                <a:t>symmetry</a:t>
              </a:r>
              <a:endParaRPr lang="en-US" sz="1600" dirty="0">
                <a:solidFill>
                  <a:srgbClr val="00B050"/>
                </a:solidFill>
              </a:endParaRPr>
            </a:p>
          </p:txBody>
        </p:sp>
        <p:cxnSp>
          <p:nvCxnSpPr>
            <p:cNvPr id="17" name="Connecteur droit avec flèche 22"/>
            <p:cNvCxnSpPr/>
            <p:nvPr/>
          </p:nvCxnSpPr>
          <p:spPr>
            <a:xfrm flipV="1">
              <a:off x="2484936" y="4221088"/>
              <a:ext cx="214856" cy="5693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23"/>
            <p:cNvSpPr txBox="1"/>
            <p:nvPr/>
          </p:nvSpPr>
          <p:spPr>
            <a:xfrm>
              <a:off x="6557561" y="3564297"/>
              <a:ext cx="1544485" cy="525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600" dirty="0" smtClean="0">
                  <a:solidFill>
                    <a:srgbClr val="00B050"/>
                  </a:solidFill>
                </a:rPr>
                <a:t>symmetry</a:t>
              </a:r>
              <a:endParaRPr lang="en-US" sz="1600" dirty="0">
                <a:solidFill>
                  <a:srgbClr val="00B050"/>
                </a:solidFill>
              </a:endParaRPr>
            </a:p>
          </p:txBody>
        </p:sp>
        <p:cxnSp>
          <p:nvCxnSpPr>
            <p:cNvPr id="19" name="Connecteur droit avec flèche 25"/>
            <p:cNvCxnSpPr/>
            <p:nvPr/>
          </p:nvCxnSpPr>
          <p:spPr>
            <a:xfrm flipH="1" flipV="1">
              <a:off x="5580112" y="3284984"/>
              <a:ext cx="1008112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27"/>
            <p:cNvCxnSpPr/>
            <p:nvPr/>
          </p:nvCxnSpPr>
          <p:spPr>
            <a:xfrm flipV="1">
              <a:off x="3851920" y="1289746"/>
              <a:ext cx="1728192" cy="915119"/>
            </a:xfrm>
            <a:prstGeom prst="straightConnector1">
              <a:avLst/>
            </a:prstGeom>
            <a:ln>
              <a:headEnd type="triangl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8"/>
            <p:cNvSpPr txBox="1"/>
            <p:nvPr/>
          </p:nvSpPr>
          <p:spPr>
            <a:xfrm>
              <a:off x="4124708" y="1149182"/>
              <a:ext cx="1125552" cy="525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fr-FR" sz="1600" dirty="0">
                  <a:solidFill>
                    <a:prstClr val="black"/>
                  </a:solidFill>
                </a:rPr>
                <a:t>1.5 m</a:t>
              </a:r>
            </a:p>
          </p:txBody>
        </p:sp>
        <p:sp>
          <p:nvSpPr>
            <p:cNvPr id="22" name="ZoneTexte 29"/>
            <p:cNvSpPr txBox="1"/>
            <p:nvPr/>
          </p:nvSpPr>
          <p:spPr>
            <a:xfrm>
              <a:off x="5989612" y="1027003"/>
              <a:ext cx="1265442" cy="525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fr-FR" sz="1600" dirty="0">
                  <a:solidFill>
                    <a:prstClr val="black"/>
                  </a:solidFill>
                </a:rPr>
                <a:t>0.5 m</a:t>
              </a:r>
            </a:p>
          </p:txBody>
        </p:sp>
        <p:cxnSp>
          <p:nvCxnSpPr>
            <p:cNvPr id="23" name="Connecteur droit avec flèche 30"/>
            <p:cNvCxnSpPr/>
            <p:nvPr/>
          </p:nvCxnSpPr>
          <p:spPr>
            <a:xfrm>
              <a:off x="5955502" y="1385320"/>
              <a:ext cx="648072" cy="243480"/>
            </a:xfrm>
            <a:prstGeom prst="straightConnector1">
              <a:avLst/>
            </a:prstGeom>
            <a:ln>
              <a:headEnd type="triangl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33"/>
            <p:cNvCxnSpPr/>
            <p:nvPr/>
          </p:nvCxnSpPr>
          <p:spPr>
            <a:xfrm flipV="1">
              <a:off x="827584" y="3861048"/>
              <a:ext cx="784714" cy="457309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34"/>
            <p:cNvSpPr txBox="1"/>
            <p:nvPr/>
          </p:nvSpPr>
          <p:spPr>
            <a:xfrm>
              <a:off x="177564" y="4336508"/>
              <a:ext cx="12061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fr-FR" sz="1600" dirty="0">
                  <a:solidFill>
                    <a:srgbClr val="0070C0"/>
                  </a:solidFill>
                </a:rPr>
                <a:t>Flow in</a:t>
              </a:r>
            </a:p>
          </p:txBody>
        </p:sp>
        <p:sp>
          <p:nvSpPr>
            <p:cNvPr id="26" name="ZoneTexte 35"/>
            <p:cNvSpPr txBox="1"/>
            <p:nvPr/>
          </p:nvSpPr>
          <p:spPr>
            <a:xfrm>
              <a:off x="7679558" y="2591742"/>
              <a:ext cx="1522996" cy="525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fr-FR" sz="1600" dirty="0">
                  <a:solidFill>
                    <a:srgbClr val="FF0000"/>
                  </a:solidFill>
                </a:rPr>
                <a:t>Flow out</a:t>
              </a:r>
            </a:p>
          </p:txBody>
        </p:sp>
        <p:cxnSp>
          <p:nvCxnSpPr>
            <p:cNvPr id="27" name="Connecteur droit avec flèche 36"/>
            <p:cNvCxnSpPr/>
            <p:nvPr/>
          </p:nvCxnSpPr>
          <p:spPr>
            <a:xfrm>
              <a:off x="7366046" y="2331628"/>
              <a:ext cx="676702" cy="25013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38"/>
            <p:cNvCxnSpPr/>
            <p:nvPr/>
          </p:nvCxnSpPr>
          <p:spPr>
            <a:xfrm>
              <a:off x="7113969" y="2412034"/>
              <a:ext cx="676702" cy="25013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39"/>
            <p:cNvCxnSpPr/>
            <p:nvPr/>
          </p:nvCxnSpPr>
          <p:spPr>
            <a:xfrm>
              <a:off x="6852940" y="2559321"/>
              <a:ext cx="676702" cy="25013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40"/>
            <p:cNvCxnSpPr/>
            <p:nvPr/>
          </p:nvCxnSpPr>
          <p:spPr>
            <a:xfrm>
              <a:off x="6625685" y="2670638"/>
              <a:ext cx="676702" cy="25013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avec flèche 41"/>
            <p:cNvCxnSpPr/>
            <p:nvPr/>
          </p:nvCxnSpPr>
          <p:spPr>
            <a:xfrm>
              <a:off x="6429964" y="2817925"/>
              <a:ext cx="676702" cy="25013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421211" y="3782895"/>
            <a:ext cx="5621189" cy="3074262"/>
          </a:xfrm>
          <a:prstGeom prst="rect">
            <a:avLst/>
          </a:prstGeom>
        </p:spPr>
      </p:pic>
      <p:sp>
        <p:nvSpPr>
          <p:cNvPr id="37" name="Sous-titre 2"/>
          <p:cNvSpPr txBox="1">
            <a:spLocks/>
          </p:cNvSpPr>
          <p:nvPr/>
        </p:nvSpPr>
        <p:spPr>
          <a:xfrm>
            <a:off x="108621" y="5860492"/>
            <a:ext cx="3675659" cy="32403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defTabSz="457200">
              <a:spcBef>
                <a:spcPct val="20000"/>
              </a:spcBef>
              <a:buFont typeface="Arial"/>
              <a:buNone/>
              <a:defRPr/>
            </a:pPr>
            <a:r>
              <a:rPr lang="fr-FR" sz="2000" b="1" dirty="0">
                <a:solidFill>
                  <a:schemeClr val="bg1">
                    <a:lumMod val="50000"/>
                  </a:schemeClr>
                </a:solidFill>
              </a:rPr>
              <a:t>Simulation ¼ structure </a:t>
            </a:r>
            <a:r>
              <a:rPr lang="fr-FR" sz="2000" b="1" dirty="0" err="1">
                <a:solidFill>
                  <a:schemeClr val="bg1">
                    <a:lumMod val="50000"/>
                  </a:schemeClr>
                </a:solidFill>
              </a:rPr>
              <a:t>pcb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</a:rPr>
              <a:t> + chips</a:t>
            </a:r>
          </a:p>
        </p:txBody>
      </p:sp>
      <p:sp>
        <p:nvSpPr>
          <p:cNvPr id="32" name="ZoneTexte 42"/>
          <p:cNvSpPr txBox="1"/>
          <p:nvPr/>
        </p:nvSpPr>
        <p:spPr>
          <a:xfrm>
            <a:off x="66151" y="4001183"/>
            <a:ext cx="3353721" cy="1077218"/>
          </a:xfrm>
          <a:prstGeom prst="rect">
            <a:avLst/>
          </a:prstGeom>
          <a:solidFill>
            <a:schemeClr val="bg2"/>
          </a:solidFill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 smtClean="0">
                <a:solidFill>
                  <a:srgbClr val="0070C0"/>
                </a:solidFill>
              </a:rPr>
              <a:t>Water cooling : </a:t>
            </a:r>
          </a:p>
          <a:p>
            <a:pPr defTabSz="457200"/>
            <a:r>
              <a:rPr lang="en-US" sz="1600" dirty="0" smtClean="0">
                <a:solidFill>
                  <a:srgbClr val="0070C0"/>
                </a:solidFill>
              </a:rPr>
              <a:t>	</a:t>
            </a:r>
            <a:r>
              <a:rPr lang="en-US" sz="1600" b="1" dirty="0" err="1" smtClean="0">
                <a:solidFill>
                  <a:srgbClr val="0070C0"/>
                </a:solidFill>
              </a:rPr>
              <a:t>h</a:t>
            </a:r>
            <a:r>
              <a:rPr lang="en-US" sz="1600" b="1" dirty="0" smtClean="0">
                <a:solidFill>
                  <a:srgbClr val="0070C0"/>
                </a:solidFill>
              </a:rPr>
              <a:t> = 10000 W/m²/k                          </a:t>
            </a:r>
          </a:p>
          <a:p>
            <a:pPr defTabSz="457200"/>
            <a:r>
              <a:rPr lang="en-US" sz="1600" dirty="0" smtClean="0">
                <a:solidFill>
                  <a:srgbClr val="FF0000"/>
                </a:solidFill>
              </a:rPr>
              <a:t>Thermal load : </a:t>
            </a:r>
          </a:p>
          <a:p>
            <a:pPr defTabSz="457200"/>
            <a:r>
              <a:rPr lang="en-US" sz="1600" b="1" dirty="0" smtClean="0">
                <a:solidFill>
                  <a:srgbClr val="FF0000"/>
                </a:solidFill>
              </a:rPr>
              <a:t>80 </a:t>
            </a:r>
            <a:r>
              <a:rPr lang="en-US" sz="1600" b="1" dirty="0" err="1" smtClean="0">
                <a:solidFill>
                  <a:srgbClr val="FF0000"/>
                </a:solidFill>
              </a:rPr>
              <a:t>mW</a:t>
            </a:r>
            <a:r>
              <a:rPr lang="en-US" sz="1600" b="1" dirty="0" smtClean="0">
                <a:solidFill>
                  <a:srgbClr val="FF0000"/>
                </a:solidFill>
              </a:rPr>
              <a:t>/chip without power pulsing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3" name="42 CuadroTexto"/>
          <p:cNvSpPr txBox="1"/>
          <p:nvPr/>
        </p:nvSpPr>
        <p:spPr>
          <a:xfrm>
            <a:off x="4363984" y="4221088"/>
            <a:ext cx="2725618" cy="30777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27.147 (max) – 24.591 (min) =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2.556  </a:t>
            </a:r>
            <a:r>
              <a:rPr lang="en-US" sz="1400" b="1" baseline="300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C</a:t>
            </a:r>
            <a:endParaRPr lang="en-US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45" name="44 Conector recto de flecha"/>
          <p:cNvCxnSpPr/>
          <p:nvPr/>
        </p:nvCxnSpPr>
        <p:spPr>
          <a:xfrm flipV="1">
            <a:off x="4376116" y="4677026"/>
            <a:ext cx="837789" cy="401375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48 Abrir llave"/>
          <p:cNvSpPr/>
          <p:nvPr/>
        </p:nvSpPr>
        <p:spPr>
          <a:xfrm flipH="1" flipV="1">
            <a:off x="4100998" y="4514005"/>
            <a:ext cx="262985" cy="1147241"/>
          </a:xfrm>
          <a:prstGeom prst="leftBrac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Espace réservé du pied de page 3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I.Laktineh, TIPP2017, Beijing,China</a:t>
            </a:r>
            <a:endParaRPr lang="en-GB"/>
          </a:p>
        </p:txBody>
      </p:sp>
      <p:sp>
        <p:nvSpPr>
          <p:cNvPr id="39" name="Espace réservé de la date 3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E313F-5BB8-004A-905D-CCF1BB16E8D9}" type="datetime1">
              <a:rPr lang="fr-FR" smtClean="0"/>
              <a:t>20/05/17</a:t>
            </a:fld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111500" y="152400"/>
            <a:ext cx="223413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GB" sz="2000" dirty="0" smtClean="0">
                <a:solidFill>
                  <a:srgbClr val="000000"/>
                </a:solidFill>
              </a:rPr>
              <a:t>Next step   : cooling</a:t>
            </a:r>
            <a:endParaRPr lang="en-GB" sz="2000" dirty="0" smtClean="0">
              <a:solidFill>
                <a:srgbClr val="000000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135956" y="648941"/>
            <a:ext cx="9008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Cooling becomes necessary if </a:t>
            </a:r>
            <a:r>
              <a:rPr lang="en-US" dirty="0" smtClean="0"/>
              <a:t>the</a:t>
            </a:r>
            <a:r>
              <a:rPr lang="en-US" dirty="0" smtClean="0"/>
              <a:t> power pulsing scheme is not possible (CEPC project)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4325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328165" y="661490"/>
            <a:ext cx="4529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0000"/>
                </a:solidFill>
              </a:rPr>
              <a:t>Conclusions and perspectives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48182" y="1375119"/>
            <a:ext cx="795153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-65" charset="2"/>
              <a:buChar char="à"/>
            </a:pPr>
            <a:r>
              <a:rPr lang="en-GB" sz="2000" dirty="0" smtClean="0"/>
              <a:t>SDHCAL is the first technological prototype to be conceived </a:t>
            </a:r>
          </a:p>
          <a:p>
            <a:r>
              <a:rPr lang="en-GB" sz="2000" dirty="0" smtClean="0"/>
              <a:t>    and built for future</a:t>
            </a:r>
            <a:r>
              <a:rPr lang="en-GB" sz="2000" dirty="0" smtClean="0"/>
              <a:t> </a:t>
            </a:r>
            <a:r>
              <a:rPr lang="en-GB" sz="2000" dirty="0" err="1" smtClean="0"/>
              <a:t>leptonic</a:t>
            </a:r>
            <a:r>
              <a:rPr lang="en-GB" sz="2000" dirty="0" smtClean="0"/>
              <a:t> </a:t>
            </a:r>
            <a:r>
              <a:rPr lang="en-GB" sz="2000" dirty="0" smtClean="0"/>
              <a:t>experiments.</a:t>
            </a:r>
          </a:p>
          <a:p>
            <a:endParaRPr lang="en-GB" sz="2000" dirty="0" smtClean="0"/>
          </a:p>
          <a:p>
            <a:pPr>
              <a:buFont typeface="Wingdings" pitchFamily="-65" charset="2"/>
              <a:buChar char="à"/>
            </a:pPr>
            <a:r>
              <a:rPr lang="en-GB" sz="2000" dirty="0" smtClean="0"/>
              <a:t>Results of beam tests validate the concept</a:t>
            </a:r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pPr marL="285750" indent="-285750">
              <a:buFont typeface="Wingdings" charset="0"/>
              <a:buChar char="à"/>
            </a:pPr>
            <a:r>
              <a:rPr lang="en-GB" sz="2000" dirty="0">
                <a:sym typeface="Wingdings"/>
              </a:rPr>
              <a:t>New prototype is on the rails </a:t>
            </a:r>
            <a:r>
              <a:rPr lang="en-GB" sz="2000" dirty="0" smtClean="0">
                <a:sym typeface="Wingdings"/>
              </a:rPr>
              <a:t>and in principle could be achieved before the end of 2017.  </a:t>
            </a:r>
            <a:r>
              <a:rPr lang="en-GB" sz="2000" dirty="0" smtClean="0"/>
              <a:t> </a:t>
            </a:r>
          </a:p>
          <a:p>
            <a:endParaRPr lang="en-GB" sz="2000" dirty="0" smtClean="0"/>
          </a:p>
          <a:p>
            <a:pPr marL="285750" indent="-285750">
              <a:buFont typeface="Wingdings" charset="0"/>
              <a:buChar char="à"/>
            </a:pPr>
            <a:r>
              <a:rPr lang="en-GB" sz="2000" dirty="0" smtClean="0"/>
              <a:t>New features such as timing and cooling will play important role in future R&amp;D for future colliders.</a:t>
            </a:r>
          </a:p>
          <a:p>
            <a:endParaRPr lang="en-GB" sz="2400" dirty="0">
              <a:sym typeface="Wingding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I.Laktineh, TIPP2017, Beijing,China</a:t>
            </a:r>
            <a:endParaRPr lang="en-GB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765F4-A14B-7E49-ADD8-EAD8A003842D}" type="datetime1">
              <a:rPr lang="fr-FR" smtClean="0"/>
              <a:t>20/05/17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790355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B035A-F0ED-2C45-AFEF-BB2A0626198F}" type="datetime1">
              <a:rPr lang="fr-FR" smtClean="0"/>
              <a:t>25/05/17</a:t>
            </a:fld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I.Laktineh, TIPP2017, Beijing,China</a:t>
            </a:r>
            <a:endParaRPr lang="en-GB"/>
          </a:p>
        </p:txBody>
      </p:sp>
      <p:pic>
        <p:nvPicPr>
          <p:cNvPr id="4" name="Image 3" descr="affiche chef2017 lyon nuit v11 web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r>
              <a:rPr lang="en-US" sz="2800" dirty="0" smtClean="0"/>
              <a:t>Tests of small mechanical structures prototypes</a:t>
            </a:r>
            <a:endParaRPr lang="en-US" sz="2800" dirty="0"/>
          </a:p>
        </p:txBody>
      </p:sp>
      <p:sp>
        <p:nvSpPr>
          <p:cNvPr id="6" name="5 CuadroTexto"/>
          <p:cNvSpPr txBox="1"/>
          <p:nvPr/>
        </p:nvSpPr>
        <p:spPr>
          <a:xfrm>
            <a:off x="512428" y="980728"/>
            <a:ext cx="8308044" cy="33855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3399"/>
                </a:solidFill>
              </a:rPr>
              <a:t>Before assembly the big prototype (~3x1m2), </a:t>
            </a:r>
            <a:r>
              <a:rPr lang="en-US" sz="1600" b="1" dirty="0" smtClean="0">
                <a:solidFill>
                  <a:srgbClr val="FF3399"/>
                </a:solidFill>
              </a:rPr>
              <a:t>welding tests with smaller prototypes are foreseen</a:t>
            </a:r>
            <a:endParaRPr lang="en-US" sz="1600" b="1" dirty="0">
              <a:solidFill>
                <a:srgbClr val="FF3399"/>
              </a:solidFill>
            </a:endParaRPr>
          </a:p>
        </p:txBody>
      </p:sp>
      <p:pic>
        <p:nvPicPr>
          <p:cNvPr id="7" name="Picture 12" descr="C:\Users\Portatil\Documents\CALICE\Mecanica\VariasFotosWeldingForBarcelonaTakj\IMAG32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4007" y="1875957"/>
            <a:ext cx="3091574" cy="239303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21 CuadroTexto"/>
          <p:cNvSpPr txBox="1"/>
          <p:nvPr/>
        </p:nvSpPr>
        <p:spPr>
          <a:xfrm>
            <a:off x="64007" y="1772816"/>
            <a:ext cx="2161874" cy="338554"/>
          </a:xfrm>
          <a:prstGeom prst="rect">
            <a:avLst/>
          </a:prstGeom>
          <a:solidFill>
            <a:srgbClr val="FFE593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Prototype after welding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319452" y="1700808"/>
            <a:ext cx="377282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First small prototype: 4 plates 1x1 m2</a:t>
            </a:r>
            <a:endParaRPr lang="en-US" b="1" dirty="0">
              <a:solidFill>
                <a:srgbClr val="FFFF00"/>
              </a:solidFill>
            </a:endParaRPr>
          </a:p>
        </p:txBody>
      </p:sp>
      <p:grpSp>
        <p:nvGrpSpPr>
          <p:cNvPr id="11" name="3 Grupo"/>
          <p:cNvGrpSpPr/>
          <p:nvPr/>
        </p:nvGrpSpPr>
        <p:grpSpPr>
          <a:xfrm>
            <a:off x="3430475" y="2194105"/>
            <a:ext cx="5779093" cy="3038177"/>
            <a:chOff x="408680" y="1581901"/>
            <a:chExt cx="8697595" cy="5879547"/>
          </a:xfrm>
        </p:grpSpPr>
        <p:pic>
          <p:nvPicPr>
            <p:cNvPr id="12" name="2 Imagen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8680" y="1656184"/>
              <a:ext cx="8555809" cy="5805264"/>
            </a:xfrm>
            <a:prstGeom prst="rect">
              <a:avLst/>
            </a:prstGeom>
          </p:spPr>
        </p:pic>
        <p:sp>
          <p:nvSpPr>
            <p:cNvPr id="13" name="5 CuadroTexto"/>
            <p:cNvSpPr txBox="1"/>
            <p:nvPr/>
          </p:nvSpPr>
          <p:spPr>
            <a:xfrm>
              <a:off x="4355975" y="5363925"/>
              <a:ext cx="864096" cy="536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>
                  <a:solidFill>
                    <a:prstClr val="white"/>
                  </a:solidFill>
                </a:rPr>
                <a:t>-0.48</a:t>
              </a:r>
              <a:endParaRPr lang="es-ES" sz="1200" b="1" dirty="0">
                <a:solidFill>
                  <a:prstClr val="white"/>
                </a:solidFill>
              </a:endParaRPr>
            </a:p>
          </p:txBody>
        </p:sp>
        <p:sp>
          <p:nvSpPr>
            <p:cNvPr id="14" name="6 CuadroTexto"/>
            <p:cNvSpPr txBox="1"/>
            <p:nvPr/>
          </p:nvSpPr>
          <p:spPr>
            <a:xfrm rot="1453014">
              <a:off x="4058791" y="5441527"/>
              <a:ext cx="864096" cy="536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>
                  <a:solidFill>
                    <a:srgbClr val="FF0000"/>
                  </a:solidFill>
                </a:rPr>
                <a:t>+0.06</a:t>
              </a:r>
            </a:p>
          </p:txBody>
        </p:sp>
        <p:sp>
          <p:nvSpPr>
            <p:cNvPr id="15" name="7 CuadroTexto"/>
            <p:cNvSpPr txBox="1"/>
            <p:nvPr/>
          </p:nvSpPr>
          <p:spPr>
            <a:xfrm rot="1453014">
              <a:off x="3952876" y="5608403"/>
              <a:ext cx="864096" cy="536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>
                  <a:solidFill>
                    <a:srgbClr val="FF0000"/>
                  </a:solidFill>
                </a:rPr>
                <a:t>+0.14</a:t>
              </a:r>
            </a:p>
          </p:txBody>
        </p:sp>
        <p:sp>
          <p:nvSpPr>
            <p:cNvPr id="16" name="8 CuadroTexto"/>
            <p:cNvSpPr txBox="1"/>
            <p:nvPr/>
          </p:nvSpPr>
          <p:spPr>
            <a:xfrm rot="1453014">
              <a:off x="3842768" y="5801569"/>
              <a:ext cx="864096" cy="536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>
                  <a:solidFill>
                    <a:srgbClr val="FF0000"/>
                  </a:solidFill>
                </a:rPr>
                <a:t>+0.18</a:t>
              </a:r>
            </a:p>
          </p:txBody>
        </p:sp>
        <p:sp>
          <p:nvSpPr>
            <p:cNvPr id="17" name="9 CuadroTexto"/>
            <p:cNvSpPr txBox="1"/>
            <p:nvPr/>
          </p:nvSpPr>
          <p:spPr>
            <a:xfrm rot="1453014">
              <a:off x="3276227" y="5071964"/>
              <a:ext cx="864096" cy="536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>
                  <a:solidFill>
                    <a:srgbClr val="FF0000"/>
                  </a:solidFill>
                </a:rPr>
                <a:t>+0.54</a:t>
              </a:r>
            </a:p>
          </p:txBody>
        </p:sp>
        <p:sp>
          <p:nvSpPr>
            <p:cNvPr id="18" name="10 CuadroTexto"/>
            <p:cNvSpPr txBox="1"/>
            <p:nvPr/>
          </p:nvSpPr>
          <p:spPr>
            <a:xfrm rot="1453014">
              <a:off x="3170312" y="5238840"/>
              <a:ext cx="864096" cy="536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>
                  <a:solidFill>
                    <a:srgbClr val="FF0000"/>
                  </a:solidFill>
                </a:rPr>
                <a:t>+0.62</a:t>
              </a:r>
            </a:p>
          </p:txBody>
        </p:sp>
        <p:sp>
          <p:nvSpPr>
            <p:cNvPr id="19" name="11 CuadroTexto"/>
            <p:cNvSpPr txBox="1"/>
            <p:nvPr/>
          </p:nvSpPr>
          <p:spPr>
            <a:xfrm rot="1453014">
              <a:off x="3060204" y="5432004"/>
              <a:ext cx="864096" cy="536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>
                  <a:solidFill>
                    <a:srgbClr val="FF0000"/>
                  </a:solidFill>
                </a:rPr>
                <a:t>+0.85</a:t>
              </a:r>
            </a:p>
          </p:txBody>
        </p:sp>
        <p:sp>
          <p:nvSpPr>
            <p:cNvPr id="20" name="12 CuadroTexto"/>
            <p:cNvSpPr txBox="1"/>
            <p:nvPr/>
          </p:nvSpPr>
          <p:spPr>
            <a:xfrm rot="1453014">
              <a:off x="1725958" y="4255494"/>
              <a:ext cx="864096" cy="536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>
                  <a:solidFill>
                    <a:srgbClr val="FF0000"/>
                  </a:solidFill>
                </a:rPr>
                <a:t>+0.57</a:t>
              </a:r>
            </a:p>
          </p:txBody>
        </p:sp>
        <p:sp>
          <p:nvSpPr>
            <p:cNvPr id="21" name="13 CuadroTexto"/>
            <p:cNvSpPr txBox="1"/>
            <p:nvPr/>
          </p:nvSpPr>
          <p:spPr>
            <a:xfrm rot="1453014">
              <a:off x="1620043" y="4422368"/>
              <a:ext cx="864096" cy="536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>
                  <a:solidFill>
                    <a:srgbClr val="FF0000"/>
                  </a:solidFill>
                </a:rPr>
                <a:t>+0.21</a:t>
              </a:r>
            </a:p>
          </p:txBody>
        </p:sp>
        <p:sp>
          <p:nvSpPr>
            <p:cNvPr id="22" name="14 CuadroTexto"/>
            <p:cNvSpPr txBox="1"/>
            <p:nvPr/>
          </p:nvSpPr>
          <p:spPr>
            <a:xfrm rot="1453014">
              <a:off x="1509937" y="4615532"/>
              <a:ext cx="864096" cy="536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>
                  <a:solidFill>
                    <a:srgbClr val="FF0000"/>
                  </a:solidFill>
                </a:rPr>
                <a:t>+0.81</a:t>
              </a:r>
            </a:p>
          </p:txBody>
        </p:sp>
        <p:sp>
          <p:nvSpPr>
            <p:cNvPr id="23" name="15 CuadroTexto"/>
            <p:cNvSpPr txBox="1"/>
            <p:nvPr/>
          </p:nvSpPr>
          <p:spPr>
            <a:xfrm rot="1453014">
              <a:off x="827953" y="3823217"/>
              <a:ext cx="864096" cy="536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>
                  <a:solidFill>
                    <a:srgbClr val="FF0000"/>
                  </a:solidFill>
                </a:rPr>
                <a:t>+0.1</a:t>
              </a:r>
            </a:p>
          </p:txBody>
        </p:sp>
        <p:sp>
          <p:nvSpPr>
            <p:cNvPr id="24" name="16 CuadroTexto"/>
            <p:cNvSpPr txBox="1"/>
            <p:nvPr/>
          </p:nvSpPr>
          <p:spPr>
            <a:xfrm rot="1453014">
              <a:off x="722040" y="3990091"/>
              <a:ext cx="864096" cy="536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>
                  <a:solidFill>
                    <a:srgbClr val="FF0000"/>
                  </a:solidFill>
                </a:rPr>
                <a:t>+0.11</a:t>
              </a:r>
            </a:p>
          </p:txBody>
        </p:sp>
        <p:sp>
          <p:nvSpPr>
            <p:cNvPr id="25" name="17 CuadroTexto"/>
            <p:cNvSpPr txBox="1"/>
            <p:nvPr/>
          </p:nvSpPr>
          <p:spPr>
            <a:xfrm rot="1453014">
              <a:off x="611932" y="4183256"/>
              <a:ext cx="864096" cy="536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>
                  <a:solidFill>
                    <a:srgbClr val="FF0000"/>
                  </a:solidFill>
                </a:rPr>
                <a:t>+0.16</a:t>
              </a:r>
            </a:p>
          </p:txBody>
        </p:sp>
        <p:sp>
          <p:nvSpPr>
            <p:cNvPr id="26" name="18 CuadroTexto"/>
            <p:cNvSpPr txBox="1"/>
            <p:nvPr/>
          </p:nvSpPr>
          <p:spPr>
            <a:xfrm>
              <a:off x="5450384" y="4869160"/>
              <a:ext cx="864096" cy="536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>
                  <a:solidFill>
                    <a:prstClr val="white"/>
                  </a:solidFill>
                </a:rPr>
                <a:t>-0.49</a:t>
              </a:r>
              <a:endParaRPr lang="es-ES" sz="1200" b="1" dirty="0">
                <a:solidFill>
                  <a:prstClr val="white"/>
                </a:solidFill>
              </a:endParaRPr>
            </a:p>
          </p:txBody>
        </p:sp>
        <p:sp>
          <p:nvSpPr>
            <p:cNvPr id="27" name="19 CuadroTexto"/>
            <p:cNvSpPr txBox="1"/>
            <p:nvPr/>
          </p:nvSpPr>
          <p:spPr>
            <a:xfrm>
              <a:off x="6602513" y="4293095"/>
              <a:ext cx="864096" cy="536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>
                  <a:solidFill>
                    <a:prstClr val="white"/>
                  </a:solidFill>
                </a:rPr>
                <a:t>-0.50</a:t>
              </a:r>
              <a:endParaRPr lang="es-ES" sz="1200" b="1" dirty="0">
                <a:solidFill>
                  <a:prstClr val="white"/>
                </a:solidFill>
              </a:endParaRPr>
            </a:p>
          </p:txBody>
        </p:sp>
        <p:sp>
          <p:nvSpPr>
            <p:cNvPr id="28" name="20 CuadroTexto"/>
            <p:cNvSpPr txBox="1"/>
            <p:nvPr/>
          </p:nvSpPr>
          <p:spPr>
            <a:xfrm>
              <a:off x="7466608" y="3789041"/>
              <a:ext cx="864096" cy="536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>
                  <a:solidFill>
                    <a:prstClr val="white"/>
                  </a:solidFill>
                </a:rPr>
                <a:t>-0.51</a:t>
              </a:r>
              <a:endParaRPr lang="es-ES" sz="1200" b="1" dirty="0">
                <a:solidFill>
                  <a:prstClr val="white"/>
                </a:solidFill>
              </a:endParaRPr>
            </a:p>
          </p:txBody>
        </p:sp>
        <p:sp>
          <p:nvSpPr>
            <p:cNvPr id="29" name="21 CuadroTexto"/>
            <p:cNvSpPr txBox="1"/>
            <p:nvPr/>
          </p:nvSpPr>
          <p:spPr>
            <a:xfrm>
              <a:off x="4442272" y="4293095"/>
              <a:ext cx="864096" cy="536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>
                  <a:solidFill>
                    <a:prstClr val="white"/>
                  </a:solidFill>
                </a:rPr>
                <a:t>+0.53</a:t>
              </a:r>
              <a:endParaRPr lang="es-ES" sz="1200" b="1" dirty="0">
                <a:solidFill>
                  <a:prstClr val="white"/>
                </a:solidFill>
              </a:endParaRPr>
            </a:p>
          </p:txBody>
        </p:sp>
        <p:sp>
          <p:nvSpPr>
            <p:cNvPr id="30" name="22 CuadroTexto"/>
            <p:cNvSpPr txBox="1"/>
            <p:nvPr/>
          </p:nvSpPr>
          <p:spPr>
            <a:xfrm>
              <a:off x="3362152" y="4787860"/>
              <a:ext cx="864096" cy="536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>
                  <a:solidFill>
                    <a:prstClr val="white"/>
                  </a:solidFill>
                </a:rPr>
                <a:t>+0.64</a:t>
              </a:r>
              <a:endParaRPr lang="es-ES" sz="1200" b="1" dirty="0">
                <a:solidFill>
                  <a:prstClr val="white"/>
                </a:solidFill>
              </a:endParaRPr>
            </a:p>
          </p:txBody>
        </p:sp>
        <p:sp>
          <p:nvSpPr>
            <p:cNvPr id="31" name="23 CuadroTexto"/>
            <p:cNvSpPr txBox="1"/>
            <p:nvPr/>
          </p:nvSpPr>
          <p:spPr>
            <a:xfrm>
              <a:off x="5594399" y="3717032"/>
              <a:ext cx="864096" cy="536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>
                  <a:solidFill>
                    <a:prstClr val="white"/>
                  </a:solidFill>
                </a:rPr>
                <a:t>+0.51</a:t>
              </a:r>
              <a:endParaRPr lang="es-ES" sz="1200" b="1" dirty="0">
                <a:solidFill>
                  <a:prstClr val="white"/>
                </a:solidFill>
              </a:endParaRPr>
            </a:p>
          </p:txBody>
        </p:sp>
        <p:sp>
          <p:nvSpPr>
            <p:cNvPr id="32" name="24 CuadroTexto"/>
            <p:cNvSpPr txBox="1"/>
            <p:nvPr/>
          </p:nvSpPr>
          <p:spPr>
            <a:xfrm>
              <a:off x="6458497" y="3212976"/>
              <a:ext cx="864096" cy="536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>
                  <a:solidFill>
                    <a:prstClr val="white"/>
                  </a:solidFill>
                </a:rPr>
                <a:t>+0.53</a:t>
              </a:r>
              <a:endParaRPr lang="es-ES" sz="1200" b="1" dirty="0">
                <a:solidFill>
                  <a:prstClr val="white"/>
                </a:solidFill>
              </a:endParaRPr>
            </a:p>
          </p:txBody>
        </p:sp>
        <p:sp>
          <p:nvSpPr>
            <p:cNvPr id="33" name="25 CuadroTexto"/>
            <p:cNvSpPr txBox="1"/>
            <p:nvPr/>
          </p:nvSpPr>
          <p:spPr>
            <a:xfrm>
              <a:off x="3290143" y="3717032"/>
              <a:ext cx="864096" cy="536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>
                  <a:solidFill>
                    <a:prstClr val="white"/>
                  </a:solidFill>
                </a:rPr>
                <a:t>+0.49</a:t>
              </a:r>
              <a:endParaRPr lang="es-ES" sz="1200" b="1" dirty="0">
                <a:solidFill>
                  <a:prstClr val="white"/>
                </a:solidFill>
              </a:endParaRPr>
            </a:p>
          </p:txBody>
        </p:sp>
        <p:sp>
          <p:nvSpPr>
            <p:cNvPr id="34" name="26 CuadroTexto"/>
            <p:cNvSpPr txBox="1"/>
            <p:nvPr/>
          </p:nvSpPr>
          <p:spPr>
            <a:xfrm>
              <a:off x="2210022" y="4211796"/>
              <a:ext cx="864096" cy="536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>
                  <a:solidFill>
                    <a:prstClr val="white"/>
                  </a:solidFill>
                </a:rPr>
                <a:t>+0.57</a:t>
              </a:r>
              <a:endParaRPr lang="es-ES" sz="1200" b="1" dirty="0">
                <a:solidFill>
                  <a:prstClr val="white"/>
                </a:solidFill>
              </a:endParaRPr>
            </a:p>
          </p:txBody>
        </p:sp>
        <p:sp>
          <p:nvSpPr>
            <p:cNvPr id="35" name="27 CuadroTexto"/>
            <p:cNvSpPr txBox="1"/>
            <p:nvPr/>
          </p:nvSpPr>
          <p:spPr>
            <a:xfrm>
              <a:off x="4442272" y="3140966"/>
              <a:ext cx="864096" cy="536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>
                  <a:solidFill>
                    <a:prstClr val="white"/>
                  </a:solidFill>
                </a:rPr>
                <a:t>+0.49</a:t>
              </a:r>
              <a:endParaRPr lang="es-ES" sz="1200" b="1" dirty="0">
                <a:solidFill>
                  <a:prstClr val="white"/>
                </a:solidFill>
              </a:endParaRPr>
            </a:p>
          </p:txBody>
        </p:sp>
        <p:sp>
          <p:nvSpPr>
            <p:cNvPr id="36" name="28 CuadroTexto"/>
            <p:cNvSpPr txBox="1"/>
            <p:nvPr/>
          </p:nvSpPr>
          <p:spPr>
            <a:xfrm>
              <a:off x="5306368" y="2636913"/>
              <a:ext cx="864096" cy="536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>
                  <a:solidFill>
                    <a:prstClr val="white"/>
                  </a:solidFill>
                </a:rPr>
                <a:t>+0.59</a:t>
              </a:r>
              <a:endParaRPr lang="es-ES" sz="1200" b="1" dirty="0">
                <a:solidFill>
                  <a:prstClr val="white"/>
                </a:solidFill>
              </a:endParaRPr>
            </a:p>
          </p:txBody>
        </p:sp>
        <p:sp>
          <p:nvSpPr>
            <p:cNvPr id="37" name="29 CuadroTexto"/>
            <p:cNvSpPr txBox="1"/>
            <p:nvPr/>
          </p:nvSpPr>
          <p:spPr>
            <a:xfrm>
              <a:off x="1993999" y="3068961"/>
              <a:ext cx="864096" cy="536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>
                  <a:solidFill>
                    <a:prstClr val="white"/>
                  </a:solidFill>
                </a:rPr>
                <a:t>-0.51</a:t>
              </a:r>
              <a:endParaRPr lang="es-ES" sz="1200" b="1" dirty="0">
                <a:solidFill>
                  <a:prstClr val="white"/>
                </a:solidFill>
              </a:endParaRPr>
            </a:p>
          </p:txBody>
        </p:sp>
        <p:sp>
          <p:nvSpPr>
            <p:cNvPr id="38" name="30 CuadroTexto"/>
            <p:cNvSpPr txBox="1"/>
            <p:nvPr/>
          </p:nvSpPr>
          <p:spPr>
            <a:xfrm>
              <a:off x="913879" y="3563723"/>
              <a:ext cx="864096" cy="536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>
                  <a:solidFill>
                    <a:prstClr val="white"/>
                  </a:solidFill>
                </a:rPr>
                <a:t>-0.54</a:t>
              </a:r>
              <a:endParaRPr lang="es-ES" sz="1200" b="1" dirty="0">
                <a:solidFill>
                  <a:prstClr val="white"/>
                </a:solidFill>
              </a:endParaRPr>
            </a:p>
          </p:txBody>
        </p:sp>
        <p:sp>
          <p:nvSpPr>
            <p:cNvPr id="39" name="31 CuadroTexto"/>
            <p:cNvSpPr txBox="1"/>
            <p:nvPr/>
          </p:nvSpPr>
          <p:spPr>
            <a:xfrm>
              <a:off x="3146128" y="2492895"/>
              <a:ext cx="864096" cy="536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>
                  <a:solidFill>
                    <a:prstClr val="white"/>
                  </a:solidFill>
                </a:rPr>
                <a:t>-0.52</a:t>
              </a:r>
              <a:endParaRPr lang="es-ES" sz="1200" b="1" dirty="0">
                <a:solidFill>
                  <a:prstClr val="white"/>
                </a:solidFill>
              </a:endParaRPr>
            </a:p>
          </p:txBody>
        </p:sp>
        <p:sp>
          <p:nvSpPr>
            <p:cNvPr id="40" name="32 CuadroTexto"/>
            <p:cNvSpPr txBox="1"/>
            <p:nvPr/>
          </p:nvSpPr>
          <p:spPr>
            <a:xfrm>
              <a:off x="4010226" y="1988842"/>
              <a:ext cx="864096" cy="536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>
                  <a:solidFill>
                    <a:prstClr val="white"/>
                  </a:solidFill>
                </a:rPr>
                <a:t>-0.56</a:t>
              </a:r>
              <a:endParaRPr lang="es-ES" sz="1200" b="1" dirty="0">
                <a:solidFill>
                  <a:prstClr val="white"/>
                </a:solidFill>
              </a:endParaRPr>
            </a:p>
          </p:txBody>
        </p:sp>
        <p:sp>
          <p:nvSpPr>
            <p:cNvPr id="41" name="33 CuadroTexto"/>
            <p:cNvSpPr txBox="1"/>
            <p:nvPr/>
          </p:nvSpPr>
          <p:spPr>
            <a:xfrm rot="1453014">
              <a:off x="7707663" y="3349893"/>
              <a:ext cx="864096" cy="536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>
                  <a:solidFill>
                    <a:srgbClr val="FF0000"/>
                  </a:solidFill>
                </a:rPr>
                <a:t>+0.07</a:t>
              </a:r>
            </a:p>
          </p:txBody>
        </p:sp>
        <p:sp>
          <p:nvSpPr>
            <p:cNvPr id="42" name="34 CuadroTexto"/>
            <p:cNvSpPr txBox="1"/>
            <p:nvPr/>
          </p:nvSpPr>
          <p:spPr>
            <a:xfrm rot="1453014">
              <a:off x="7984627" y="3262647"/>
              <a:ext cx="864096" cy="536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>
                  <a:solidFill>
                    <a:srgbClr val="FF0000"/>
                  </a:solidFill>
                </a:rPr>
                <a:t>+0.1</a:t>
              </a:r>
            </a:p>
          </p:txBody>
        </p:sp>
        <p:sp>
          <p:nvSpPr>
            <p:cNvPr id="43" name="35 CuadroTexto"/>
            <p:cNvSpPr txBox="1"/>
            <p:nvPr/>
          </p:nvSpPr>
          <p:spPr>
            <a:xfrm rot="1453014">
              <a:off x="8242179" y="3162672"/>
              <a:ext cx="864096" cy="536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>
                  <a:solidFill>
                    <a:srgbClr val="FF0000"/>
                  </a:solidFill>
                </a:rPr>
                <a:t>+0.24</a:t>
              </a:r>
            </a:p>
          </p:txBody>
        </p:sp>
        <p:sp>
          <p:nvSpPr>
            <p:cNvPr id="44" name="36 CuadroTexto"/>
            <p:cNvSpPr txBox="1"/>
            <p:nvPr/>
          </p:nvSpPr>
          <p:spPr>
            <a:xfrm rot="1453014">
              <a:off x="6848647" y="2856862"/>
              <a:ext cx="864096" cy="536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>
                  <a:solidFill>
                    <a:srgbClr val="FF0000"/>
                  </a:solidFill>
                </a:rPr>
                <a:t>+0.43</a:t>
              </a:r>
            </a:p>
          </p:txBody>
        </p:sp>
        <p:sp>
          <p:nvSpPr>
            <p:cNvPr id="45" name="37 CuadroTexto"/>
            <p:cNvSpPr txBox="1"/>
            <p:nvPr/>
          </p:nvSpPr>
          <p:spPr>
            <a:xfrm rot="1453014">
              <a:off x="7125611" y="2769611"/>
              <a:ext cx="864096" cy="536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>
                  <a:solidFill>
                    <a:srgbClr val="FF0000"/>
                  </a:solidFill>
                </a:rPr>
                <a:t>+0.73</a:t>
              </a:r>
            </a:p>
          </p:txBody>
        </p:sp>
        <p:sp>
          <p:nvSpPr>
            <p:cNvPr id="46" name="38 CuadroTexto"/>
            <p:cNvSpPr txBox="1"/>
            <p:nvPr/>
          </p:nvSpPr>
          <p:spPr>
            <a:xfrm rot="1453014">
              <a:off x="7383163" y="2669641"/>
              <a:ext cx="864096" cy="536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>
                  <a:solidFill>
                    <a:srgbClr val="FF0000"/>
                  </a:solidFill>
                </a:rPr>
                <a:t>+1.11</a:t>
              </a:r>
            </a:p>
          </p:txBody>
        </p:sp>
        <p:sp>
          <p:nvSpPr>
            <p:cNvPr id="47" name="39 CuadroTexto"/>
            <p:cNvSpPr txBox="1"/>
            <p:nvPr/>
          </p:nvSpPr>
          <p:spPr>
            <a:xfrm rot="1453014">
              <a:off x="5608526" y="2246892"/>
              <a:ext cx="864096" cy="536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>
                  <a:solidFill>
                    <a:srgbClr val="FF0000"/>
                  </a:solidFill>
                </a:rPr>
                <a:t>+0.5</a:t>
              </a:r>
            </a:p>
          </p:txBody>
        </p:sp>
        <p:sp>
          <p:nvSpPr>
            <p:cNvPr id="48" name="40 CuadroTexto"/>
            <p:cNvSpPr txBox="1"/>
            <p:nvPr/>
          </p:nvSpPr>
          <p:spPr>
            <a:xfrm rot="1453014">
              <a:off x="5885490" y="2159638"/>
              <a:ext cx="864096" cy="536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>
                  <a:solidFill>
                    <a:srgbClr val="FF0000"/>
                  </a:solidFill>
                </a:rPr>
                <a:t>+0.72</a:t>
              </a:r>
            </a:p>
          </p:txBody>
        </p:sp>
        <p:sp>
          <p:nvSpPr>
            <p:cNvPr id="49" name="41 CuadroTexto"/>
            <p:cNvSpPr txBox="1"/>
            <p:nvPr/>
          </p:nvSpPr>
          <p:spPr>
            <a:xfrm rot="1453014">
              <a:off x="6143040" y="2059669"/>
              <a:ext cx="864096" cy="536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>
                  <a:solidFill>
                    <a:srgbClr val="FF0000"/>
                  </a:solidFill>
                </a:rPr>
                <a:t>+1.01</a:t>
              </a:r>
            </a:p>
          </p:txBody>
        </p:sp>
        <p:sp>
          <p:nvSpPr>
            <p:cNvPr id="50" name="42 CuadroTexto"/>
            <p:cNvSpPr txBox="1"/>
            <p:nvPr/>
          </p:nvSpPr>
          <p:spPr>
            <a:xfrm rot="1453014">
              <a:off x="4539307" y="1769120"/>
              <a:ext cx="864096" cy="536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>
                  <a:solidFill>
                    <a:srgbClr val="FF0000"/>
                  </a:solidFill>
                </a:rPr>
                <a:t>+0.22</a:t>
              </a:r>
            </a:p>
          </p:txBody>
        </p:sp>
        <p:sp>
          <p:nvSpPr>
            <p:cNvPr id="51" name="43 CuadroTexto"/>
            <p:cNvSpPr txBox="1"/>
            <p:nvPr/>
          </p:nvSpPr>
          <p:spPr>
            <a:xfrm rot="1453014">
              <a:off x="4816271" y="1681873"/>
              <a:ext cx="864096" cy="536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>
                  <a:solidFill>
                    <a:srgbClr val="FF0000"/>
                  </a:solidFill>
                </a:rPr>
                <a:t>+0.13</a:t>
              </a:r>
            </a:p>
          </p:txBody>
        </p:sp>
        <p:sp>
          <p:nvSpPr>
            <p:cNvPr id="52" name="44 CuadroTexto"/>
            <p:cNvSpPr txBox="1"/>
            <p:nvPr/>
          </p:nvSpPr>
          <p:spPr>
            <a:xfrm rot="1453014">
              <a:off x="5073824" y="1581901"/>
              <a:ext cx="864096" cy="536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>
                  <a:solidFill>
                    <a:srgbClr val="FF0000"/>
                  </a:solidFill>
                </a:rPr>
                <a:t>+0.26</a:t>
              </a:r>
            </a:p>
          </p:txBody>
        </p:sp>
      </p:grpSp>
      <p:sp>
        <p:nvSpPr>
          <p:cNvPr id="53" name="47 CuadroTexto"/>
          <p:cNvSpPr txBox="1"/>
          <p:nvPr/>
        </p:nvSpPr>
        <p:spPr>
          <a:xfrm>
            <a:off x="26701" y="4790768"/>
            <a:ext cx="3507275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/>
              <a:t>After comparing the measurements before and after welding deformations found </a:t>
            </a:r>
            <a:r>
              <a:rPr lang="en-US" sz="1600" b="1" dirty="0">
                <a:solidFill>
                  <a:srgbClr val="C00000"/>
                </a:solidFill>
              </a:rPr>
              <a:t>(~1mm</a:t>
            </a:r>
            <a:r>
              <a:rPr lang="en-US" sz="1600" b="1" dirty="0" smtClean="0">
                <a:solidFill>
                  <a:srgbClr val="C00000"/>
                </a:solidFill>
              </a:rPr>
              <a:t>)</a:t>
            </a: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C00000"/>
                </a:solidFill>
              </a:rPr>
              <a:t>bigger than expected in X-axis</a:t>
            </a:r>
            <a:r>
              <a:rPr lang="en-US" sz="1600" b="1" dirty="0" smtClean="0"/>
              <a:t>. </a:t>
            </a:r>
            <a:r>
              <a:rPr lang="en-US" sz="1600" b="1" dirty="0" smtClean="0">
                <a:solidFill>
                  <a:srgbClr val="00B050"/>
                </a:solidFill>
              </a:rPr>
              <a:t>O.K in Y-axis</a:t>
            </a:r>
          </a:p>
          <a:p>
            <a:pPr algn="r"/>
            <a:r>
              <a:rPr lang="en-US" sz="1600" b="1" dirty="0" smtClean="0">
                <a:sym typeface="Wingdings" panose="05000000000000000000" pitchFamily="2" charset="2"/>
              </a:rPr>
              <a:t>	</a:t>
            </a:r>
            <a:r>
              <a:rPr lang="en-US" sz="16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 Probably due to the welding sequence used</a:t>
            </a:r>
            <a:endParaRPr lang="en-US" sz="1600" b="1" dirty="0" smtClean="0">
              <a:solidFill>
                <a:srgbClr val="7030A0"/>
              </a:solidFill>
            </a:endParaRPr>
          </a:p>
        </p:txBody>
      </p:sp>
      <p:sp>
        <p:nvSpPr>
          <p:cNvPr id="54" name="45 CuadroTexto"/>
          <p:cNvSpPr txBox="1"/>
          <p:nvPr/>
        </p:nvSpPr>
        <p:spPr>
          <a:xfrm>
            <a:off x="3539446" y="5077873"/>
            <a:ext cx="5561131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a typeface="Calibri"/>
                <a:cs typeface="Arial" pitchFamily="34" charset="0"/>
              </a:rPr>
              <a:t>D</a:t>
            </a:r>
            <a:r>
              <a:rPr lang="en-US" sz="1600" b="1" dirty="0" smtClean="0">
                <a:solidFill>
                  <a:schemeClr val="bg1"/>
                </a:solidFill>
                <a:ea typeface="Calibri"/>
                <a:cs typeface="Arial" pitchFamily="34" charset="0"/>
              </a:rPr>
              <a:t>ifferences </a:t>
            </a:r>
            <a:r>
              <a:rPr lang="en-US" sz="1600" b="1" dirty="0">
                <a:solidFill>
                  <a:schemeClr val="bg1"/>
                </a:solidFill>
                <a:ea typeface="Calibri"/>
                <a:cs typeface="Arial" pitchFamily="34" charset="0"/>
              </a:rPr>
              <a:t>with respect to the initial status of the plate in Z.</a:t>
            </a:r>
          </a:p>
          <a:p>
            <a:pPr>
              <a:buClr>
                <a:prstClr val="white">
                  <a:shade val="95000"/>
                </a:prstClr>
              </a:buClr>
              <a:buFont typeface="Wingdings 2"/>
              <a:buNone/>
            </a:pPr>
            <a:r>
              <a:rPr lang="en-US" sz="1600" b="1" dirty="0" smtClean="0">
                <a:solidFill>
                  <a:srgbClr val="FF0000"/>
                </a:solidFill>
                <a:ea typeface="Calibri"/>
                <a:cs typeface="Arial" pitchFamily="34" charset="0"/>
              </a:rPr>
              <a:t>Differences </a:t>
            </a:r>
            <a:r>
              <a:rPr lang="en-US" sz="1600" b="1" dirty="0">
                <a:solidFill>
                  <a:srgbClr val="FF0000"/>
                </a:solidFill>
                <a:ea typeface="Calibri"/>
                <a:cs typeface="Arial" pitchFamily="34" charset="0"/>
              </a:rPr>
              <a:t>with respect to the initial status of the </a:t>
            </a:r>
            <a:r>
              <a:rPr lang="en-US" sz="1600" b="1" dirty="0" smtClean="0">
                <a:solidFill>
                  <a:srgbClr val="FF0000"/>
                </a:solidFill>
                <a:ea typeface="Calibri"/>
                <a:cs typeface="Arial" pitchFamily="34" charset="0"/>
              </a:rPr>
              <a:t>distance </a:t>
            </a:r>
            <a:r>
              <a:rPr lang="en-US" sz="1600" b="1" dirty="0">
                <a:solidFill>
                  <a:srgbClr val="FF0000"/>
                </a:solidFill>
                <a:ea typeface="Calibri"/>
                <a:cs typeface="Arial" pitchFamily="34" charset="0"/>
              </a:rPr>
              <a:t>between </a:t>
            </a:r>
            <a:r>
              <a:rPr lang="en-US" sz="1600" b="1" dirty="0" smtClean="0">
                <a:solidFill>
                  <a:srgbClr val="FF0000"/>
                </a:solidFill>
                <a:ea typeface="Calibri"/>
                <a:cs typeface="Arial" pitchFamily="34" charset="0"/>
              </a:rPr>
              <a:t>plates</a:t>
            </a:r>
            <a:endParaRPr lang="en-US" sz="1600" dirty="0"/>
          </a:p>
        </p:txBody>
      </p:sp>
      <p:sp>
        <p:nvSpPr>
          <p:cNvPr id="55" name="2 CuadroTexto"/>
          <p:cNvSpPr txBox="1"/>
          <p:nvPr/>
        </p:nvSpPr>
        <p:spPr>
          <a:xfrm>
            <a:off x="3566179" y="5928883"/>
            <a:ext cx="5641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</a:rPr>
              <a:t>Measurements have been done AFTER REMOVING the PIECES used FOR RIDIGITY </a:t>
            </a:r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</a:rPr>
              <a:t>(the picture includes them) </a:t>
            </a:r>
            <a:endParaRPr lang="en-US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4201714" y="3971532"/>
            <a:ext cx="1116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200" b="1" dirty="0">
                <a:solidFill>
                  <a:prstClr val="black"/>
                </a:solidFill>
              </a:rPr>
              <a:t>Coordinate measuring machine</a:t>
            </a:r>
          </a:p>
        </p:txBody>
      </p:sp>
      <p:sp>
        <p:nvSpPr>
          <p:cNvPr id="57" name="Espace réservé du pied de page 5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I.Laktineh, TIPP2017, Beijing,China</a:t>
            </a:r>
            <a:endParaRPr lang="en-GB"/>
          </a:p>
        </p:txBody>
      </p:sp>
      <p:sp>
        <p:nvSpPr>
          <p:cNvPr id="59" name="Espace réservé de la date 5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E1421-0AA6-2B48-80F6-14323ABC08C3}" type="datetime1">
              <a:rPr lang="fr-FR" smtClean="0"/>
              <a:t>25/05/17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8293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3" descr="DHCALview_global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5800" y="749300"/>
            <a:ext cx="33528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23" name="Text Box 7"/>
          <p:cNvSpPr txBox="1">
            <a:spLocks noChangeArrowheads="1"/>
          </p:cNvSpPr>
          <p:nvPr/>
        </p:nvSpPr>
        <p:spPr bwMode="auto">
          <a:xfrm>
            <a:off x="76200" y="2011740"/>
            <a:ext cx="51054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Verdana"/>
                <a:cs typeface="Verdana"/>
              </a:rPr>
              <a:t>The structure proposed for the SDHCAL-ILD</a:t>
            </a:r>
            <a:r>
              <a:rPr lang="en-US" sz="1400" dirty="0" smtClean="0">
                <a:latin typeface="Verdana"/>
                <a:cs typeface="Verdana"/>
              </a:rPr>
              <a:t> :</a:t>
            </a:r>
          </a:p>
          <a:p>
            <a:pPr>
              <a:buFontTx/>
              <a:buChar char="•"/>
            </a:pPr>
            <a:r>
              <a:rPr lang="en-US" sz="1400" dirty="0" smtClean="0">
                <a:latin typeface="Verdana"/>
                <a:cs typeface="Verdana"/>
              </a:rPr>
              <a:t>  very </a:t>
            </a:r>
            <a:r>
              <a:rPr lang="en-US" sz="1400" b="1" dirty="0" smtClean="0">
                <a:solidFill>
                  <a:srgbClr val="FF0000"/>
                </a:solidFill>
                <a:latin typeface="Verdana"/>
                <a:cs typeface="Verdana"/>
              </a:rPr>
              <a:t>compact</a:t>
            </a:r>
            <a:r>
              <a:rPr lang="en-US" sz="1400" dirty="0" smtClean="0">
                <a:latin typeface="Verdana"/>
                <a:cs typeface="Verdana"/>
              </a:rPr>
              <a:t> with </a:t>
            </a:r>
            <a:r>
              <a:rPr lang="en-US" sz="1400" dirty="0">
                <a:latin typeface="Verdana"/>
                <a:cs typeface="Verdana"/>
              </a:rPr>
              <a:t>negligible dead zones</a:t>
            </a:r>
          </a:p>
          <a:p>
            <a:pPr>
              <a:buFontTx/>
              <a:buChar char="•"/>
            </a:pPr>
            <a:r>
              <a:rPr lang="en-US" sz="1400" dirty="0">
                <a:latin typeface="Verdana"/>
                <a:cs typeface="Verdana"/>
              </a:rPr>
              <a:t>  Eliminates projective cracks  </a:t>
            </a:r>
          </a:p>
          <a:p>
            <a:pPr>
              <a:buFontTx/>
              <a:buChar char="•"/>
            </a:pPr>
            <a:r>
              <a:rPr lang="en-US" sz="1400" dirty="0">
                <a:latin typeface="Verdana"/>
                <a:cs typeface="Verdana"/>
              </a:rPr>
              <a:t>  Minimizes barrel / </a:t>
            </a:r>
            <a:r>
              <a:rPr lang="en-US" sz="1400" dirty="0" err="1">
                <a:latin typeface="Verdana"/>
                <a:cs typeface="Verdana"/>
              </a:rPr>
              <a:t>endcap</a:t>
            </a:r>
            <a:r>
              <a:rPr lang="en-US" sz="1400" dirty="0">
                <a:latin typeface="Verdana"/>
                <a:cs typeface="Verdana"/>
              </a:rPr>
              <a:t> separation </a:t>
            </a:r>
          </a:p>
          <a:p>
            <a:r>
              <a:rPr lang="en-US" sz="1400" dirty="0">
                <a:latin typeface="Verdana"/>
                <a:cs typeface="Verdana"/>
              </a:rPr>
              <a:t>   (</a:t>
            </a:r>
            <a:r>
              <a:rPr lang="en-US" sz="1400" dirty="0">
                <a:solidFill>
                  <a:srgbClr val="FF0000"/>
                </a:solidFill>
                <a:latin typeface="Verdana"/>
                <a:cs typeface="Verdana"/>
              </a:rPr>
              <a:t>services leaving from the outer radius</a:t>
            </a:r>
            <a:r>
              <a:rPr lang="en-US" sz="1400" dirty="0">
                <a:latin typeface="Verdana"/>
                <a:cs typeface="Verdana"/>
              </a:rPr>
              <a:t>)</a:t>
            </a:r>
          </a:p>
        </p:txBody>
      </p:sp>
      <p:sp>
        <p:nvSpPr>
          <p:cNvPr id="162837" name="Text Box 21"/>
          <p:cNvSpPr txBox="1">
            <a:spLocks noChangeArrowheads="1"/>
          </p:cNvSpPr>
          <p:nvPr/>
        </p:nvSpPr>
        <p:spPr bwMode="auto">
          <a:xfrm>
            <a:off x="228600" y="152400"/>
            <a:ext cx="23787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SDHCAL-ILD</a:t>
            </a:r>
            <a:endParaRPr lang="en-US" sz="2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2838" name="Text Box 22"/>
          <p:cNvSpPr txBox="1">
            <a:spLocks noChangeArrowheads="1"/>
          </p:cNvSpPr>
          <p:nvPr/>
        </p:nvSpPr>
        <p:spPr bwMode="auto">
          <a:xfrm>
            <a:off x="76200" y="751582"/>
            <a:ext cx="81534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Verdana"/>
                <a:cs typeface="Verdana"/>
              </a:rPr>
              <a:t>The SDHCAL-GRPC is </a:t>
            </a:r>
            <a:r>
              <a:rPr lang="en-US" sz="1400" dirty="0">
                <a:latin typeface="Verdana"/>
                <a:cs typeface="Verdana"/>
              </a:rPr>
              <a:t>one of the two HCAL options</a:t>
            </a:r>
            <a:r>
              <a:rPr lang="en-US" sz="1400" dirty="0" smtClean="0">
                <a:latin typeface="Verdana"/>
                <a:cs typeface="Verdana"/>
              </a:rPr>
              <a:t> based on PFA and </a:t>
            </a:r>
          </a:p>
          <a:p>
            <a:r>
              <a:rPr lang="en-US" sz="1400" dirty="0" smtClean="0">
                <a:latin typeface="Verdana"/>
                <a:cs typeface="Verdana"/>
              </a:rPr>
              <a:t>Proposed for </a:t>
            </a:r>
            <a:r>
              <a:rPr lang="en-US" sz="1400" b="1" dirty="0" smtClean="0">
                <a:latin typeface="Verdana"/>
                <a:cs typeface="Verdana"/>
              </a:rPr>
              <a:t>ILD of ILC</a:t>
            </a:r>
            <a:r>
              <a:rPr lang="en-US" sz="1400" dirty="0" smtClean="0">
                <a:latin typeface="Verdana"/>
                <a:cs typeface="Verdana"/>
              </a:rPr>
              <a:t>.  Modules are  made of 48 RPC chambers (</a:t>
            </a:r>
            <a:r>
              <a:rPr lang="en-US" sz="1400" b="1" dirty="0" smtClean="0">
                <a:solidFill>
                  <a:srgbClr val="FF0000"/>
                </a:solidFill>
                <a:latin typeface="Verdana"/>
                <a:cs typeface="Verdana"/>
              </a:rPr>
              <a:t>6λ</a:t>
            </a:r>
            <a:r>
              <a:rPr lang="en-US" sz="1400" b="1" baseline="-25000" dirty="0" smtClean="0">
                <a:solidFill>
                  <a:srgbClr val="FF0000"/>
                </a:solidFill>
                <a:latin typeface="Verdana"/>
                <a:cs typeface="Verdana"/>
              </a:rPr>
              <a:t>I</a:t>
            </a:r>
            <a:r>
              <a:rPr lang="en-US" sz="1400" dirty="0" smtClean="0">
                <a:latin typeface="Verdana"/>
                <a:cs typeface="Verdana"/>
              </a:rPr>
              <a:t>)</a:t>
            </a:r>
          </a:p>
          <a:p>
            <a:r>
              <a:rPr lang="en-US" sz="1400" dirty="0" smtClean="0">
                <a:latin typeface="Verdana"/>
                <a:cs typeface="Verdana"/>
              </a:rPr>
              <a:t>equipped with </a:t>
            </a:r>
            <a:r>
              <a:rPr lang="en-US" sz="1400" b="1" dirty="0" smtClean="0">
                <a:solidFill>
                  <a:srgbClr val="FF0000"/>
                </a:solidFill>
                <a:latin typeface="Verdana"/>
                <a:cs typeface="Verdana"/>
              </a:rPr>
              <a:t>semi-digital, power-pulsed electronics </a:t>
            </a:r>
            <a:r>
              <a:rPr lang="en-US" sz="1400" dirty="0" smtClean="0">
                <a:latin typeface="Verdana"/>
                <a:cs typeface="Verdana"/>
              </a:rPr>
              <a:t>readout and placed </a:t>
            </a:r>
          </a:p>
          <a:p>
            <a:r>
              <a:rPr lang="en-US" sz="1400" dirty="0" smtClean="0">
                <a:latin typeface="Verdana"/>
                <a:cs typeface="Verdana"/>
              </a:rPr>
              <a:t>in </a:t>
            </a:r>
            <a:r>
              <a:rPr lang="en-US" sz="1400" b="1" dirty="0" smtClean="0">
                <a:solidFill>
                  <a:srgbClr val="FF0000"/>
                </a:solidFill>
                <a:latin typeface="Verdana"/>
                <a:cs typeface="Verdana"/>
              </a:rPr>
              <a:t>self-supporting mechanical </a:t>
            </a:r>
            <a:r>
              <a:rPr lang="en-US" sz="1400" dirty="0" smtClean="0">
                <a:latin typeface="Verdana"/>
                <a:cs typeface="Verdana"/>
              </a:rPr>
              <a:t>structure to serve as absorber</a:t>
            </a:r>
          </a:p>
          <a:p>
            <a:r>
              <a:rPr lang="en-US" sz="1400" dirty="0" smtClean="0">
                <a:latin typeface="Verdana"/>
                <a:cs typeface="Verdana"/>
              </a:rPr>
              <a:t> as well.   </a:t>
            </a:r>
            <a:endParaRPr lang="en-US" sz="1400" dirty="0">
              <a:latin typeface="Verdana"/>
              <a:cs typeface="Verdana"/>
            </a:endParaRPr>
          </a:p>
        </p:txBody>
      </p:sp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32350" y="3709988"/>
            <a:ext cx="4235450" cy="284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22518" y="3160062"/>
            <a:ext cx="4642552" cy="36339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400" dirty="0" smtClean="0">
              <a:solidFill>
                <a:srgbClr val="FF0000"/>
              </a:solidFill>
              <a:latin typeface="Verdana" charset="0"/>
            </a:endParaRP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 smtClean="0">
                <a:latin typeface="Verdana" charset="0"/>
              </a:rPr>
              <a:t>SDHCAL Technological Prototype</a:t>
            </a:r>
            <a:r>
              <a:rPr lang="en-US" sz="1400" b="1" dirty="0" smtClean="0">
                <a:latin typeface="Verdana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should 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be as much as possible similar to the ILD module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and able to study </a:t>
            </a:r>
            <a:r>
              <a:rPr lang="en-US" sz="1400" b="1" dirty="0" err="1" smtClean="0">
                <a:solidFill>
                  <a:srgbClr val="FF0000"/>
                </a:solidFill>
                <a:latin typeface="Verdana" charset="0"/>
              </a:rPr>
              <a:t>hadronic</a:t>
            </a:r>
            <a:r>
              <a:rPr lang="en-US" sz="1400" b="1" dirty="0" smtClean="0">
                <a:solidFill>
                  <a:srgbClr val="FF0000"/>
                </a:solidFill>
                <a:latin typeface="Verdana" charset="0"/>
              </a:rPr>
              <a:t> showers 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400" dirty="0" smtClean="0">
              <a:latin typeface="Verdana" charset="0"/>
            </a:endParaRP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600" dirty="0" smtClean="0">
              <a:solidFill>
                <a:srgbClr val="3366FF"/>
              </a:solidFill>
              <a:latin typeface="Verdana" charset="0"/>
            </a:endParaRP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 smtClean="0">
                <a:solidFill>
                  <a:srgbClr val="3366FF"/>
                </a:solidFill>
                <a:latin typeface="Verdana" charset="0"/>
              </a:rPr>
              <a:t>Challenges</a:t>
            </a:r>
            <a:r>
              <a:rPr lang="en-US" sz="1400" dirty="0" smtClean="0">
                <a:solidFill>
                  <a:srgbClr val="3366FF"/>
                </a:solidFill>
                <a:latin typeface="Verdana" charset="0"/>
              </a:rPr>
              <a:t>   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400" dirty="0" smtClean="0">
              <a:solidFill>
                <a:schemeClr val="accent1"/>
              </a:solidFill>
              <a:latin typeface="Verdana" charset="0"/>
            </a:endParaRP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 smtClean="0">
                <a:solidFill>
                  <a:schemeClr val="accent1"/>
                </a:solidFill>
                <a:latin typeface="Verdana" charset="0"/>
              </a:rPr>
              <a:t>-Homogeneity </a:t>
            </a:r>
            <a:r>
              <a:rPr lang="en-US" sz="1400" dirty="0">
                <a:solidFill>
                  <a:schemeClr val="accent1"/>
                </a:solidFill>
                <a:latin typeface="Verdana" charset="0"/>
              </a:rPr>
              <a:t>for large surfaces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>
                <a:solidFill>
                  <a:schemeClr val="accent1"/>
                </a:solidFill>
                <a:latin typeface="Verdana" charset="0"/>
              </a:rPr>
              <a:t>-Thickness of only few </a:t>
            </a:r>
            <a:r>
              <a:rPr lang="en-US" sz="1400" dirty="0" smtClean="0">
                <a:solidFill>
                  <a:schemeClr val="accent1"/>
                </a:solidFill>
                <a:latin typeface="Verdana" charset="0"/>
              </a:rPr>
              <a:t>mms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 smtClean="0">
                <a:solidFill>
                  <a:schemeClr val="accent1"/>
                </a:solidFill>
                <a:latin typeface="Verdana" charset="0"/>
              </a:rPr>
              <a:t>-Lateral segmentation of 1  cm X 1 cm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>
                <a:solidFill>
                  <a:schemeClr val="accent1"/>
                </a:solidFill>
                <a:latin typeface="Verdana" charset="0"/>
              </a:rPr>
              <a:t>-Services from one side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>
                <a:solidFill>
                  <a:schemeClr val="accent1"/>
                </a:solidFill>
                <a:latin typeface="Verdana" charset="0"/>
              </a:rPr>
              <a:t>-Embedded power-cycled electronics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>
                <a:solidFill>
                  <a:schemeClr val="accent1"/>
                </a:solidFill>
                <a:latin typeface="Verdana" charset="0"/>
              </a:rPr>
              <a:t>-Self-supporting mechanical </a:t>
            </a:r>
            <a:r>
              <a:rPr lang="en-US" sz="1400" dirty="0" smtClean="0">
                <a:solidFill>
                  <a:schemeClr val="accent1"/>
                </a:solidFill>
                <a:latin typeface="Verdana" charset="0"/>
              </a:rPr>
              <a:t>structure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400" dirty="0" smtClean="0">
              <a:solidFill>
                <a:srgbClr val="1F497D"/>
              </a:solidFill>
              <a:latin typeface="Verdana" charset="0"/>
            </a:endParaRP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 smtClean="0">
                <a:solidFill>
                  <a:srgbClr val="1F497D"/>
                </a:solidFill>
                <a:latin typeface="Verdana" charset="0"/>
              </a:rPr>
              <a:t> </a:t>
            </a:r>
            <a:endParaRPr lang="en-US" sz="1400" dirty="0">
              <a:solidFill>
                <a:srgbClr val="1F497D"/>
              </a:solidFill>
              <a:latin typeface="Verdana" charset="0"/>
            </a:endParaRP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I.Laktineh, TIPP2017, Beijing,China</a:t>
            </a:r>
            <a:endParaRPr lang="en-GB"/>
          </a:p>
        </p:txBody>
      </p:sp>
      <p:sp>
        <p:nvSpPr>
          <p:cNvPr id="13" name="Espace réservé de la date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35CB3-8395-C947-836D-E3F759F64FB5}" type="datetime1">
              <a:rPr lang="fr-FR" smtClean="0"/>
              <a:t>20/05/17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12 Grupo"/>
          <p:cNvGrpSpPr/>
          <p:nvPr/>
        </p:nvGrpSpPr>
        <p:grpSpPr>
          <a:xfrm>
            <a:off x="4023775" y="1048395"/>
            <a:ext cx="4980966" cy="2884661"/>
            <a:chOff x="4141072" y="3724506"/>
            <a:chExt cx="4980966" cy="2884661"/>
          </a:xfrm>
        </p:grpSpPr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1072" y="3724506"/>
              <a:ext cx="4980966" cy="2884661"/>
            </a:xfrm>
            <a:prstGeom prst="rect">
              <a:avLst/>
            </a:prstGeom>
          </p:spPr>
        </p:pic>
        <p:sp>
          <p:nvSpPr>
            <p:cNvPr id="12" name="CuadroTexto 11"/>
            <p:cNvSpPr txBox="1"/>
            <p:nvPr/>
          </p:nvSpPr>
          <p:spPr>
            <a:xfrm>
              <a:off x="4918720" y="6202081"/>
              <a:ext cx="22760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</a:rPr>
                <a:t>Photogrammetry targets</a:t>
              </a:r>
              <a:endParaRPr lang="es-ES" sz="1600" b="1" dirty="0">
                <a:solidFill>
                  <a:prstClr val="black"/>
                </a:solidFill>
              </a:endParaRPr>
            </a:p>
          </p:txBody>
        </p:sp>
        <p:cxnSp>
          <p:nvCxnSpPr>
            <p:cNvPr id="16" name="Conector recto de flecha 15"/>
            <p:cNvCxnSpPr/>
            <p:nvPr/>
          </p:nvCxnSpPr>
          <p:spPr>
            <a:xfrm flipH="1" flipV="1">
              <a:off x="5696465" y="5909693"/>
              <a:ext cx="642551" cy="292388"/>
            </a:xfrm>
            <a:prstGeom prst="straightConnector1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de flecha 20"/>
            <p:cNvCxnSpPr/>
            <p:nvPr/>
          </p:nvCxnSpPr>
          <p:spPr>
            <a:xfrm flipH="1" flipV="1">
              <a:off x="6330778" y="5166836"/>
              <a:ext cx="95421" cy="1035245"/>
            </a:xfrm>
            <a:prstGeom prst="straightConnector1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de flecha 23"/>
            <p:cNvCxnSpPr/>
            <p:nvPr/>
          </p:nvCxnSpPr>
          <p:spPr>
            <a:xfrm flipV="1">
              <a:off x="6474941" y="5630875"/>
              <a:ext cx="264644" cy="571206"/>
            </a:xfrm>
            <a:prstGeom prst="straightConnector1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cto de flecha 25"/>
            <p:cNvCxnSpPr/>
            <p:nvPr/>
          </p:nvCxnSpPr>
          <p:spPr>
            <a:xfrm flipV="1">
              <a:off x="6607263" y="4728744"/>
              <a:ext cx="684407" cy="1473337"/>
            </a:xfrm>
            <a:prstGeom prst="straightConnector1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de flecha 27"/>
            <p:cNvCxnSpPr/>
            <p:nvPr/>
          </p:nvCxnSpPr>
          <p:spPr>
            <a:xfrm flipV="1">
              <a:off x="6739585" y="4285628"/>
              <a:ext cx="1685633" cy="1868038"/>
            </a:xfrm>
            <a:prstGeom prst="straightConnector1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33660" y="5559947"/>
              <a:ext cx="803869" cy="980688"/>
            </a:xfrm>
            <a:prstGeom prst="rect">
              <a:avLst/>
            </a:prstGeom>
            <a:ln w="38100">
              <a:solidFill>
                <a:srgbClr val="FFFF00"/>
              </a:solidFill>
            </a:ln>
          </p:spPr>
        </p:pic>
        <p:cxnSp>
          <p:nvCxnSpPr>
            <p:cNvPr id="32" name="Conector recto de flecha 31"/>
            <p:cNvCxnSpPr/>
            <p:nvPr/>
          </p:nvCxnSpPr>
          <p:spPr>
            <a:xfrm flipV="1">
              <a:off x="6827711" y="4425309"/>
              <a:ext cx="1922410" cy="1776772"/>
            </a:xfrm>
            <a:prstGeom prst="straightConnector1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orma libre 32"/>
            <p:cNvSpPr/>
            <p:nvPr/>
          </p:nvSpPr>
          <p:spPr>
            <a:xfrm>
              <a:off x="7857197" y="4287795"/>
              <a:ext cx="718392" cy="658893"/>
            </a:xfrm>
            <a:custGeom>
              <a:avLst/>
              <a:gdLst>
                <a:gd name="connsiteX0" fmla="*/ 51127 w 718392"/>
                <a:gd name="connsiteY0" fmla="*/ 37070 h 658893"/>
                <a:gd name="connsiteX1" fmla="*/ 51127 w 718392"/>
                <a:gd name="connsiteY1" fmla="*/ 37070 h 658893"/>
                <a:gd name="connsiteX2" fmla="*/ 1700 w 718392"/>
                <a:gd name="connsiteY2" fmla="*/ 135924 h 658893"/>
                <a:gd name="connsiteX3" fmla="*/ 14057 w 718392"/>
                <a:gd name="connsiteY3" fmla="*/ 259491 h 658893"/>
                <a:gd name="connsiteX4" fmla="*/ 51127 w 718392"/>
                <a:gd name="connsiteY4" fmla="*/ 494270 h 658893"/>
                <a:gd name="connsiteX5" fmla="*/ 75841 w 718392"/>
                <a:gd name="connsiteY5" fmla="*/ 531340 h 658893"/>
                <a:gd name="connsiteX6" fmla="*/ 112911 w 718392"/>
                <a:gd name="connsiteY6" fmla="*/ 556054 h 658893"/>
                <a:gd name="connsiteX7" fmla="*/ 149981 w 718392"/>
                <a:gd name="connsiteY7" fmla="*/ 593124 h 658893"/>
                <a:gd name="connsiteX8" fmla="*/ 211765 w 718392"/>
                <a:gd name="connsiteY8" fmla="*/ 605481 h 658893"/>
                <a:gd name="connsiteX9" fmla="*/ 248835 w 718392"/>
                <a:gd name="connsiteY9" fmla="*/ 642551 h 658893"/>
                <a:gd name="connsiteX10" fmla="*/ 384760 w 718392"/>
                <a:gd name="connsiteY10" fmla="*/ 642551 h 658893"/>
                <a:gd name="connsiteX11" fmla="*/ 508327 w 718392"/>
                <a:gd name="connsiteY11" fmla="*/ 642551 h 658893"/>
                <a:gd name="connsiteX12" fmla="*/ 533041 w 718392"/>
                <a:gd name="connsiteY12" fmla="*/ 605481 h 658893"/>
                <a:gd name="connsiteX13" fmla="*/ 607181 w 718392"/>
                <a:gd name="connsiteY13" fmla="*/ 580767 h 658893"/>
                <a:gd name="connsiteX14" fmla="*/ 681322 w 718392"/>
                <a:gd name="connsiteY14" fmla="*/ 531340 h 658893"/>
                <a:gd name="connsiteX15" fmla="*/ 706035 w 718392"/>
                <a:gd name="connsiteY15" fmla="*/ 457200 h 658893"/>
                <a:gd name="connsiteX16" fmla="*/ 718392 w 718392"/>
                <a:gd name="connsiteY16" fmla="*/ 420129 h 658893"/>
                <a:gd name="connsiteX17" fmla="*/ 693679 w 718392"/>
                <a:gd name="connsiteY17" fmla="*/ 308919 h 658893"/>
                <a:gd name="connsiteX18" fmla="*/ 681322 w 718392"/>
                <a:gd name="connsiteY18" fmla="*/ 271848 h 658893"/>
                <a:gd name="connsiteX19" fmla="*/ 631895 w 718392"/>
                <a:gd name="connsiteY19" fmla="*/ 197708 h 658893"/>
                <a:gd name="connsiteX20" fmla="*/ 557754 w 718392"/>
                <a:gd name="connsiteY20" fmla="*/ 160637 h 658893"/>
                <a:gd name="connsiteX21" fmla="*/ 483614 w 718392"/>
                <a:gd name="connsiteY21" fmla="*/ 135924 h 658893"/>
                <a:gd name="connsiteX22" fmla="*/ 409473 w 718392"/>
                <a:gd name="connsiteY22" fmla="*/ 98854 h 658893"/>
                <a:gd name="connsiteX23" fmla="*/ 372403 w 718392"/>
                <a:gd name="connsiteY23" fmla="*/ 74140 h 658893"/>
                <a:gd name="connsiteX24" fmla="*/ 298262 w 718392"/>
                <a:gd name="connsiteY24" fmla="*/ 49427 h 658893"/>
                <a:gd name="connsiteX25" fmla="*/ 224122 w 718392"/>
                <a:gd name="connsiteY25" fmla="*/ 12356 h 658893"/>
                <a:gd name="connsiteX26" fmla="*/ 199408 w 718392"/>
                <a:gd name="connsiteY26" fmla="*/ 12356 h 658893"/>
                <a:gd name="connsiteX27" fmla="*/ 199408 w 718392"/>
                <a:gd name="connsiteY27" fmla="*/ 0 h 658893"/>
                <a:gd name="connsiteX28" fmla="*/ 199408 w 718392"/>
                <a:gd name="connsiteY28" fmla="*/ 0 h 658893"/>
                <a:gd name="connsiteX29" fmla="*/ 51127 w 718392"/>
                <a:gd name="connsiteY29" fmla="*/ 37070 h 658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18392" h="658893">
                  <a:moveTo>
                    <a:pt x="51127" y="37070"/>
                  </a:moveTo>
                  <a:lnTo>
                    <a:pt x="51127" y="37070"/>
                  </a:lnTo>
                  <a:cubicBezTo>
                    <a:pt x="34651" y="70021"/>
                    <a:pt x="7757" y="99585"/>
                    <a:pt x="1700" y="135924"/>
                  </a:cubicBezTo>
                  <a:cubicBezTo>
                    <a:pt x="-5105" y="176755"/>
                    <a:pt x="10471" y="218252"/>
                    <a:pt x="14057" y="259491"/>
                  </a:cubicBezTo>
                  <a:cubicBezTo>
                    <a:pt x="17670" y="301045"/>
                    <a:pt x="14642" y="439544"/>
                    <a:pt x="51127" y="494270"/>
                  </a:cubicBezTo>
                  <a:cubicBezTo>
                    <a:pt x="59365" y="506627"/>
                    <a:pt x="65340" y="520839"/>
                    <a:pt x="75841" y="531340"/>
                  </a:cubicBezTo>
                  <a:cubicBezTo>
                    <a:pt x="86342" y="541841"/>
                    <a:pt x="101502" y="546547"/>
                    <a:pt x="112911" y="556054"/>
                  </a:cubicBezTo>
                  <a:cubicBezTo>
                    <a:pt x="126336" y="567241"/>
                    <a:pt x="134351" y="585309"/>
                    <a:pt x="149981" y="593124"/>
                  </a:cubicBezTo>
                  <a:cubicBezTo>
                    <a:pt x="168766" y="602517"/>
                    <a:pt x="191170" y="601362"/>
                    <a:pt x="211765" y="605481"/>
                  </a:cubicBezTo>
                  <a:cubicBezTo>
                    <a:pt x="224122" y="617838"/>
                    <a:pt x="234295" y="632858"/>
                    <a:pt x="248835" y="642551"/>
                  </a:cubicBezTo>
                  <a:cubicBezTo>
                    <a:pt x="288536" y="669018"/>
                    <a:pt x="346592" y="647322"/>
                    <a:pt x="384760" y="642551"/>
                  </a:cubicBezTo>
                  <a:cubicBezTo>
                    <a:pt x="432225" y="658373"/>
                    <a:pt x="447474" y="669597"/>
                    <a:pt x="508327" y="642551"/>
                  </a:cubicBezTo>
                  <a:cubicBezTo>
                    <a:pt x="521898" y="636519"/>
                    <a:pt x="520447" y="613352"/>
                    <a:pt x="533041" y="605481"/>
                  </a:cubicBezTo>
                  <a:cubicBezTo>
                    <a:pt x="555132" y="591674"/>
                    <a:pt x="585506" y="595217"/>
                    <a:pt x="607181" y="580767"/>
                  </a:cubicBezTo>
                  <a:lnTo>
                    <a:pt x="681322" y="531340"/>
                  </a:lnTo>
                  <a:lnTo>
                    <a:pt x="706035" y="457200"/>
                  </a:lnTo>
                  <a:lnTo>
                    <a:pt x="718392" y="420129"/>
                  </a:lnTo>
                  <a:cubicBezTo>
                    <a:pt x="709901" y="377674"/>
                    <a:pt x="705309" y="349626"/>
                    <a:pt x="693679" y="308919"/>
                  </a:cubicBezTo>
                  <a:cubicBezTo>
                    <a:pt x="690101" y="296395"/>
                    <a:pt x="687648" y="283234"/>
                    <a:pt x="681322" y="271848"/>
                  </a:cubicBezTo>
                  <a:cubicBezTo>
                    <a:pt x="666898" y="245884"/>
                    <a:pt x="660073" y="207101"/>
                    <a:pt x="631895" y="197708"/>
                  </a:cubicBezTo>
                  <a:cubicBezTo>
                    <a:pt x="496693" y="152639"/>
                    <a:pt x="701489" y="224519"/>
                    <a:pt x="557754" y="160637"/>
                  </a:cubicBezTo>
                  <a:cubicBezTo>
                    <a:pt x="533949" y="150057"/>
                    <a:pt x="505289" y="150374"/>
                    <a:pt x="483614" y="135924"/>
                  </a:cubicBezTo>
                  <a:cubicBezTo>
                    <a:pt x="435706" y="103985"/>
                    <a:pt x="460633" y="115906"/>
                    <a:pt x="409473" y="98854"/>
                  </a:cubicBezTo>
                  <a:cubicBezTo>
                    <a:pt x="397116" y="90616"/>
                    <a:pt x="385974" y="80172"/>
                    <a:pt x="372403" y="74140"/>
                  </a:cubicBezTo>
                  <a:cubicBezTo>
                    <a:pt x="348598" y="63560"/>
                    <a:pt x="298262" y="49427"/>
                    <a:pt x="298262" y="49427"/>
                  </a:cubicBezTo>
                  <a:cubicBezTo>
                    <a:pt x="267021" y="28599"/>
                    <a:pt x="260664" y="19664"/>
                    <a:pt x="224122" y="12356"/>
                  </a:cubicBezTo>
                  <a:cubicBezTo>
                    <a:pt x="216044" y="10740"/>
                    <a:pt x="207646" y="12356"/>
                    <a:pt x="199408" y="12356"/>
                  </a:cubicBezTo>
                  <a:lnTo>
                    <a:pt x="199408" y="0"/>
                  </a:lnTo>
                  <a:lnTo>
                    <a:pt x="199408" y="0"/>
                  </a:lnTo>
                  <a:lnTo>
                    <a:pt x="51127" y="37070"/>
                  </a:lnTo>
                  <a:close/>
                </a:path>
              </a:pathLst>
            </a:cu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cxnSp>
          <p:nvCxnSpPr>
            <p:cNvPr id="35" name="Conector recto de flecha 34"/>
            <p:cNvCxnSpPr>
              <a:stCxn id="33" idx="12"/>
              <a:endCxn id="25" idx="0"/>
            </p:cNvCxnSpPr>
            <p:nvPr/>
          </p:nvCxnSpPr>
          <p:spPr>
            <a:xfrm>
              <a:off x="8390238" y="4893276"/>
              <a:ext cx="145357" cy="66667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CuadroTexto 35"/>
            <p:cNvSpPr txBox="1"/>
            <p:nvPr/>
          </p:nvSpPr>
          <p:spPr>
            <a:xfrm>
              <a:off x="8402039" y="5008858"/>
              <a:ext cx="7064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zoom</a:t>
              </a:r>
              <a:endParaRPr lang="es-ES" b="1" dirty="0">
                <a:solidFill>
                  <a:srgbClr val="FFFF00"/>
                </a:solidFill>
              </a:endParaRPr>
            </a:p>
          </p:txBody>
        </p:sp>
        <p:cxnSp>
          <p:nvCxnSpPr>
            <p:cNvPr id="41" name="Conector recto de flecha 40"/>
            <p:cNvCxnSpPr/>
            <p:nvPr/>
          </p:nvCxnSpPr>
          <p:spPr>
            <a:xfrm flipV="1">
              <a:off x="7116761" y="5735223"/>
              <a:ext cx="1068443" cy="52408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cto de flecha 43"/>
            <p:cNvCxnSpPr/>
            <p:nvPr/>
          </p:nvCxnSpPr>
          <p:spPr>
            <a:xfrm flipV="1">
              <a:off x="7094799" y="6050291"/>
              <a:ext cx="1469511" cy="240889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cto de flecha 46"/>
            <p:cNvCxnSpPr/>
            <p:nvPr/>
          </p:nvCxnSpPr>
          <p:spPr>
            <a:xfrm flipV="1">
              <a:off x="7094799" y="6306894"/>
              <a:ext cx="1536609" cy="82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cto de flecha 50"/>
            <p:cNvCxnSpPr/>
            <p:nvPr/>
          </p:nvCxnSpPr>
          <p:spPr>
            <a:xfrm>
              <a:off x="7094799" y="6277809"/>
              <a:ext cx="1592001" cy="190925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21 CuadroTexto"/>
            <p:cNvSpPr txBox="1"/>
            <p:nvPr/>
          </p:nvSpPr>
          <p:spPr>
            <a:xfrm>
              <a:off x="4491532" y="3772473"/>
              <a:ext cx="2650213" cy="338554"/>
            </a:xfrm>
            <a:prstGeom prst="rect">
              <a:avLst/>
            </a:prstGeom>
            <a:solidFill>
              <a:srgbClr val="FFE59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prstClr val="black"/>
                  </a:solidFill>
                </a:rPr>
                <a:t>2</a:t>
              </a:r>
              <a:r>
                <a:rPr lang="en-US" sz="1600" baseline="30000" dirty="0" smtClean="0">
                  <a:solidFill>
                    <a:prstClr val="black"/>
                  </a:solidFill>
                </a:rPr>
                <a:t>nd</a:t>
              </a:r>
              <a:r>
                <a:rPr lang="en-US" sz="1600" dirty="0" smtClean="0">
                  <a:solidFill>
                    <a:prstClr val="black"/>
                  </a:solidFill>
                </a:rPr>
                <a:t>  Prototype before welding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</p:grpSp>
      <p:sp>
        <p:nvSpPr>
          <p:cNvPr id="38" name="CuadroTexto 8"/>
          <p:cNvSpPr txBox="1"/>
          <p:nvPr/>
        </p:nvSpPr>
        <p:spPr>
          <a:xfrm>
            <a:off x="683568" y="1825660"/>
            <a:ext cx="2483768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Second small prototype: 4 plates 1x0.5 m2</a:t>
            </a:r>
            <a:endParaRPr lang="en-US" sz="1400" b="1" dirty="0">
              <a:solidFill>
                <a:srgbClr val="FFFF00"/>
              </a:solidFill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07583" y="4102100"/>
            <a:ext cx="7669213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3342754" y="6237312"/>
            <a:ext cx="4245329" cy="338554"/>
          </a:xfrm>
          <a:prstGeom prst="rect">
            <a:avLst/>
          </a:prstGeom>
          <a:solidFill>
            <a:srgbClr val="F1E8F8"/>
          </a:solidFill>
          <a:ln w="28575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3399"/>
                </a:solidFill>
              </a:rPr>
              <a:t>Deformations measure using photogrammetry</a:t>
            </a:r>
            <a:endParaRPr lang="en-US" sz="1600" b="1" dirty="0">
              <a:solidFill>
                <a:srgbClr val="FF3399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07504" y="2309971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</a:rPr>
              <a:t>Welding performed </a:t>
            </a:r>
            <a:r>
              <a:rPr lang="en-US" sz="1600" b="1" dirty="0" smtClean="0">
                <a:solidFill>
                  <a:srgbClr val="7030A0"/>
                </a:solidFill>
              </a:rPr>
              <a:t>changing a bit the welding sequence </a:t>
            </a:r>
            <a:r>
              <a:rPr lang="en-US" sz="1600" dirty="0" smtClean="0">
                <a:solidFill>
                  <a:srgbClr val="7030A0"/>
                </a:solidFill>
              </a:rPr>
              <a:t>with respect to the first prototype</a:t>
            </a:r>
            <a:endParaRPr lang="en-US" sz="1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5252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CHEMA_Closed_Loop-CERN shee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 rot="16200000">
            <a:off x="948420" y="1135942"/>
            <a:ext cx="4923876" cy="614822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74344" y="268941"/>
            <a:ext cx="2216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Gas purifier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36244" y="824787"/>
            <a:ext cx="5797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-Goal: reduce the gas consumption to reduce the cost.</a:t>
            </a:r>
          </a:p>
          <a:p>
            <a:r>
              <a:rPr lang="en-GB" dirty="0" smtClean="0"/>
              <a:t> -Gas renewal  of 5-10% rather than 100%</a:t>
            </a:r>
          </a:p>
          <a:p>
            <a:r>
              <a:rPr lang="en-GB" dirty="0" smtClean="0"/>
              <a:t>-Conceived by the CERN gas group  </a:t>
            </a:r>
          </a:p>
          <a:p>
            <a:endParaRPr lang="en-GB" dirty="0"/>
          </a:p>
        </p:txBody>
      </p:sp>
      <p:pic>
        <p:nvPicPr>
          <p:cNvPr id="5" name="Image 4" descr="20160307_08515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 rot="5400000">
            <a:off x="5118474" y="2760757"/>
            <a:ext cx="5190565" cy="2509370"/>
          </a:xfrm>
          <a:prstGeom prst="rect">
            <a:avLst/>
          </a:prstGeom>
        </p:spPr>
      </p:pic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I.Laktineh, TIPP2017, Beijing,China</a:t>
            </a:r>
            <a:endParaRPr lang="en-GB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1A455-326E-9D4C-A9C1-DC266289F1F8}" type="datetime1">
              <a:rPr lang="fr-FR" smtClean="0"/>
              <a:t>20/05/17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2875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092" y="2996198"/>
            <a:ext cx="4261908" cy="33260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2178" y="708575"/>
            <a:ext cx="72201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/>
              <a:t>DQM4HEP</a:t>
            </a:r>
            <a:r>
              <a:rPr lang="en-GB" sz="2400" dirty="0" smtClean="0"/>
              <a:t>: </a:t>
            </a:r>
            <a:r>
              <a:rPr lang="en-GB" sz="2800" dirty="0" smtClean="0"/>
              <a:t> </a:t>
            </a:r>
            <a:r>
              <a:rPr lang="en-GB" dirty="0" smtClean="0"/>
              <a:t>Data </a:t>
            </a:r>
            <a:r>
              <a:rPr lang="en-GB" dirty="0"/>
              <a:t>Quality Monitoring for High Energy Physics</a:t>
            </a:r>
          </a:p>
        </p:txBody>
      </p:sp>
      <p:sp>
        <p:nvSpPr>
          <p:cNvPr id="3" name="Rectangle 2"/>
          <p:cNvSpPr/>
          <p:nvPr/>
        </p:nvSpPr>
        <p:spPr>
          <a:xfrm>
            <a:off x="277843" y="1351788"/>
            <a:ext cx="8474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This is a generic </a:t>
            </a:r>
            <a:r>
              <a:rPr lang="en-GB" b="1" dirty="0"/>
              <a:t>C++ framework to perform online data analysis and data quality report</a:t>
            </a:r>
            <a:r>
              <a:rPr lang="en-GB" dirty="0" smtClean="0"/>
              <a:t>. It </a:t>
            </a:r>
            <a:r>
              <a:rPr lang="en-GB" dirty="0"/>
              <a:t>deals with online application workflow, </a:t>
            </a:r>
            <a:r>
              <a:rPr lang="en-GB" dirty="0" smtClean="0"/>
              <a:t>inter-process </a:t>
            </a:r>
            <a:r>
              <a:rPr lang="en-GB" dirty="0"/>
              <a:t>communication and memory </a:t>
            </a:r>
            <a:r>
              <a:rPr lang="en-GB" dirty="0" smtClean="0"/>
              <a:t>management</a:t>
            </a:r>
            <a:r>
              <a:rPr lang="en-GB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202178" y="2425700"/>
            <a:ext cx="7994178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u="sng" dirty="0" smtClean="0"/>
              <a:t>Main </a:t>
            </a:r>
            <a:r>
              <a:rPr lang="en-GB" u="sng" dirty="0"/>
              <a:t>features :</a:t>
            </a:r>
            <a:endParaRPr lang="en-GB" dirty="0"/>
          </a:p>
          <a:p>
            <a:r>
              <a:rPr lang="en-GB" dirty="0" smtClean="0"/>
              <a:t>-</a:t>
            </a:r>
            <a:r>
              <a:rPr lang="en-GB" dirty="0" smtClean="0">
                <a:solidFill>
                  <a:srgbClr val="FF0000"/>
                </a:solidFill>
              </a:rPr>
              <a:t>Event </a:t>
            </a:r>
            <a:r>
              <a:rPr lang="en-GB" dirty="0">
                <a:solidFill>
                  <a:srgbClr val="FF0000"/>
                </a:solidFill>
              </a:rPr>
              <a:t>distributed system </a:t>
            </a:r>
            <a:r>
              <a:rPr lang="en-GB" dirty="0"/>
              <a:t>(client / server architecture)</a:t>
            </a:r>
          </a:p>
          <a:p>
            <a:r>
              <a:rPr lang="en-GB" dirty="0" smtClean="0"/>
              <a:t>-Set </a:t>
            </a:r>
            <a:r>
              <a:rPr lang="en-GB" dirty="0"/>
              <a:t>of user interfaces designed for </a:t>
            </a:r>
            <a:r>
              <a:rPr lang="en-GB" dirty="0">
                <a:solidFill>
                  <a:srgbClr val="FF0000"/>
                </a:solidFill>
              </a:rPr>
              <a:t>data quality analysis</a:t>
            </a:r>
          </a:p>
          <a:p>
            <a:r>
              <a:rPr lang="en-GB" dirty="0" smtClean="0"/>
              <a:t>-Monitor </a:t>
            </a:r>
            <a:r>
              <a:rPr lang="en-GB" dirty="0"/>
              <a:t>element distributed system</a:t>
            </a:r>
          </a:p>
          <a:p>
            <a:r>
              <a:rPr lang="en-GB" dirty="0" smtClean="0"/>
              <a:t>-Graphical </a:t>
            </a:r>
            <a:r>
              <a:rPr lang="en-GB" dirty="0"/>
              <a:t>user interface for </a:t>
            </a:r>
            <a:r>
              <a:rPr lang="en-GB" dirty="0">
                <a:solidFill>
                  <a:srgbClr val="FF0000"/>
                </a:solidFill>
              </a:rPr>
              <a:t>data </a:t>
            </a:r>
            <a:r>
              <a:rPr lang="en-GB" dirty="0" smtClean="0">
                <a:solidFill>
                  <a:srgbClr val="FF0000"/>
                </a:solidFill>
              </a:rPr>
              <a:t>visualisation </a:t>
            </a:r>
            <a:r>
              <a:rPr lang="en-GB" dirty="0"/>
              <a:t>(</a:t>
            </a:r>
            <a:r>
              <a:rPr lang="en-GB" dirty="0" err="1"/>
              <a:t>Qt</a:t>
            </a:r>
            <a:r>
              <a:rPr lang="en-GB" dirty="0"/>
              <a:t> </a:t>
            </a:r>
            <a:r>
              <a:rPr lang="en-GB" dirty="0" err="1"/>
              <a:t>Gui</a:t>
            </a:r>
            <a:r>
              <a:rPr lang="en-GB" dirty="0"/>
              <a:t>)</a:t>
            </a:r>
          </a:p>
          <a:p>
            <a:r>
              <a:rPr lang="en-GB" dirty="0" smtClean="0"/>
              <a:t>-Large </a:t>
            </a:r>
            <a:r>
              <a:rPr lang="en-GB" dirty="0"/>
              <a:t>scale </a:t>
            </a:r>
            <a:r>
              <a:rPr lang="en-GB" dirty="0">
                <a:solidFill>
                  <a:srgbClr val="FF0000"/>
                </a:solidFill>
              </a:rPr>
              <a:t>remote process </a:t>
            </a:r>
            <a:r>
              <a:rPr lang="en-GB" dirty="0" smtClean="0">
                <a:solidFill>
                  <a:srgbClr val="FF0000"/>
                </a:solidFill>
              </a:rPr>
              <a:t>management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/>
              <a:t>-</a:t>
            </a:r>
            <a:r>
              <a:rPr lang="en-GB" dirty="0" smtClean="0"/>
              <a:t>Generic </a:t>
            </a:r>
            <a:r>
              <a:rPr lang="en-GB" dirty="0"/>
              <a:t>IO support for different </a:t>
            </a:r>
            <a:r>
              <a:rPr lang="en-GB" dirty="0" smtClean="0"/>
              <a:t>experiments</a:t>
            </a:r>
          </a:p>
          <a:p>
            <a:r>
              <a:rPr lang="en-GB" dirty="0"/>
              <a:t>-</a:t>
            </a:r>
            <a:r>
              <a:rPr lang="en-GB" dirty="0" smtClean="0"/>
              <a:t>Designed </a:t>
            </a:r>
            <a:r>
              <a:rPr lang="en-GB" dirty="0"/>
              <a:t>for simple prototype monitoring up </a:t>
            </a:r>
            <a:endParaRPr lang="en-GB" dirty="0" smtClean="0"/>
          </a:p>
          <a:p>
            <a:r>
              <a:rPr lang="en-GB" dirty="0" smtClean="0"/>
              <a:t>  to </a:t>
            </a:r>
            <a:r>
              <a:rPr lang="en-GB" dirty="0"/>
              <a:t>complex systems like ILD or LHC </a:t>
            </a:r>
            <a:r>
              <a:rPr lang="en-GB" dirty="0" smtClean="0"/>
              <a:t>detectors</a:t>
            </a:r>
          </a:p>
          <a:p>
            <a:r>
              <a:rPr lang="en-GB" dirty="0"/>
              <a:t>-</a:t>
            </a:r>
            <a:r>
              <a:rPr lang="en-GB" dirty="0" smtClean="0"/>
              <a:t>Logbook </a:t>
            </a:r>
            <a:r>
              <a:rPr lang="en-GB" dirty="0"/>
              <a:t>interface (</a:t>
            </a:r>
            <a:r>
              <a:rPr lang="en-GB" dirty="0" err="1">
                <a:solidFill>
                  <a:srgbClr val="FF0000"/>
                </a:solidFill>
              </a:rPr>
              <a:t>ELog</a:t>
            </a:r>
            <a:r>
              <a:rPr lang="en-GB" dirty="0"/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202178" y="152400"/>
            <a:ext cx="2133918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GB" sz="2000" dirty="0" smtClean="0">
                <a:solidFill>
                  <a:srgbClr val="000000"/>
                </a:solidFill>
              </a:rPr>
              <a:t>Online monitoring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I.Laktineh, TIPP2017, Beijing,China</a:t>
            </a:r>
            <a:endParaRPr lang="en-GB"/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45BEA-76FF-8344-8CD4-519B142CC446}" type="datetime1">
              <a:rPr lang="fr-FR" smtClean="0"/>
              <a:t>24/05/17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494911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14400"/>
            <a:ext cx="8712200" cy="501989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641600" y="403255"/>
            <a:ext cx="337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  </a:t>
            </a:r>
            <a:r>
              <a:rPr lang="en-GB" dirty="0" smtClean="0"/>
              <a:t> Example: </a:t>
            </a:r>
            <a:r>
              <a:rPr lang="en-GB" sz="2000" b="1" dirty="0" smtClean="0">
                <a:solidFill>
                  <a:srgbClr val="FF0000"/>
                </a:solidFill>
              </a:rPr>
              <a:t>Hit </a:t>
            </a:r>
            <a:r>
              <a:rPr lang="en-GB" sz="2000" b="1" dirty="0" smtClean="0">
                <a:solidFill>
                  <a:srgbClr val="FF0000"/>
                </a:solidFill>
              </a:rPr>
              <a:t>map control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I.Laktineh, TIPP2017, Beijing,China</a:t>
            </a:r>
            <a:endParaRPr lang="en-GB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2457B-E3B3-FD40-8574-EA555DF32085}" type="datetime1">
              <a:rPr lang="fr-FR" smtClean="0"/>
              <a:t>24/05/17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39785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3" descr="DHCALview_global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5800" y="749300"/>
            <a:ext cx="33528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23" name="Text Box 7"/>
          <p:cNvSpPr txBox="1">
            <a:spLocks noChangeArrowheads="1"/>
          </p:cNvSpPr>
          <p:nvPr/>
        </p:nvSpPr>
        <p:spPr bwMode="auto">
          <a:xfrm>
            <a:off x="76200" y="2011740"/>
            <a:ext cx="51054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Verdana"/>
                <a:cs typeface="Verdana"/>
              </a:rPr>
              <a:t>The structure proposed for the SDHCAL-ILD</a:t>
            </a:r>
            <a:r>
              <a:rPr lang="en-US" sz="1400" dirty="0" smtClean="0">
                <a:latin typeface="Verdana"/>
                <a:cs typeface="Verdana"/>
              </a:rPr>
              <a:t> :</a:t>
            </a:r>
          </a:p>
          <a:p>
            <a:pPr>
              <a:buFontTx/>
              <a:buChar char="•"/>
            </a:pPr>
            <a:r>
              <a:rPr lang="en-US" sz="1400" dirty="0" smtClean="0">
                <a:latin typeface="Verdana"/>
                <a:cs typeface="Verdana"/>
              </a:rPr>
              <a:t>  very </a:t>
            </a:r>
            <a:r>
              <a:rPr lang="en-US" sz="1400" b="1" dirty="0" smtClean="0">
                <a:solidFill>
                  <a:srgbClr val="FF0000"/>
                </a:solidFill>
                <a:latin typeface="Verdana"/>
                <a:cs typeface="Verdana"/>
              </a:rPr>
              <a:t>compact</a:t>
            </a:r>
            <a:r>
              <a:rPr lang="en-US" sz="1400" dirty="0" smtClean="0">
                <a:latin typeface="Verdana"/>
                <a:cs typeface="Verdana"/>
              </a:rPr>
              <a:t> with </a:t>
            </a:r>
            <a:r>
              <a:rPr lang="en-US" sz="1400" dirty="0">
                <a:latin typeface="Verdana"/>
                <a:cs typeface="Verdana"/>
              </a:rPr>
              <a:t>negligible dead zones</a:t>
            </a:r>
          </a:p>
          <a:p>
            <a:pPr>
              <a:buFontTx/>
              <a:buChar char="•"/>
            </a:pPr>
            <a:r>
              <a:rPr lang="en-US" sz="1400" dirty="0">
                <a:latin typeface="Verdana"/>
                <a:cs typeface="Verdana"/>
              </a:rPr>
              <a:t>  Eliminates projective cracks  </a:t>
            </a:r>
          </a:p>
          <a:p>
            <a:pPr>
              <a:buFontTx/>
              <a:buChar char="•"/>
            </a:pPr>
            <a:r>
              <a:rPr lang="en-US" sz="1400" dirty="0">
                <a:latin typeface="Verdana"/>
                <a:cs typeface="Verdana"/>
              </a:rPr>
              <a:t>  Minimizes barrel / </a:t>
            </a:r>
            <a:r>
              <a:rPr lang="en-US" sz="1400" dirty="0" err="1">
                <a:latin typeface="Verdana"/>
                <a:cs typeface="Verdana"/>
              </a:rPr>
              <a:t>endcap</a:t>
            </a:r>
            <a:r>
              <a:rPr lang="en-US" sz="1400" dirty="0">
                <a:latin typeface="Verdana"/>
                <a:cs typeface="Verdana"/>
              </a:rPr>
              <a:t> separation </a:t>
            </a:r>
          </a:p>
          <a:p>
            <a:r>
              <a:rPr lang="en-US" sz="1400" dirty="0">
                <a:latin typeface="Verdana"/>
                <a:cs typeface="Verdana"/>
              </a:rPr>
              <a:t>   (</a:t>
            </a:r>
            <a:r>
              <a:rPr lang="en-US" sz="1400" dirty="0">
                <a:solidFill>
                  <a:srgbClr val="FF0000"/>
                </a:solidFill>
                <a:latin typeface="Verdana"/>
                <a:cs typeface="Verdana"/>
              </a:rPr>
              <a:t>services leaving from the outer radius</a:t>
            </a:r>
            <a:r>
              <a:rPr lang="en-US" sz="1400" dirty="0">
                <a:latin typeface="Verdana"/>
                <a:cs typeface="Verdana"/>
              </a:rPr>
              <a:t>)</a:t>
            </a:r>
          </a:p>
        </p:txBody>
      </p:sp>
      <p:sp>
        <p:nvSpPr>
          <p:cNvPr id="162837" name="Text Box 21"/>
          <p:cNvSpPr txBox="1">
            <a:spLocks noChangeArrowheads="1"/>
          </p:cNvSpPr>
          <p:nvPr/>
        </p:nvSpPr>
        <p:spPr bwMode="auto">
          <a:xfrm>
            <a:off x="228600" y="152400"/>
            <a:ext cx="23787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SDHCAL-ILD</a:t>
            </a:r>
            <a:endParaRPr lang="en-US" sz="2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2838" name="Text Box 22"/>
          <p:cNvSpPr txBox="1">
            <a:spLocks noChangeArrowheads="1"/>
          </p:cNvSpPr>
          <p:nvPr/>
        </p:nvSpPr>
        <p:spPr bwMode="auto">
          <a:xfrm>
            <a:off x="76200" y="751582"/>
            <a:ext cx="81534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Verdana"/>
                <a:cs typeface="Verdana"/>
              </a:rPr>
              <a:t>The SDHCAL-GRPC is </a:t>
            </a:r>
            <a:r>
              <a:rPr lang="en-US" sz="1400" dirty="0">
                <a:latin typeface="Verdana"/>
                <a:cs typeface="Verdana"/>
              </a:rPr>
              <a:t>one of the two HCAL options</a:t>
            </a:r>
            <a:r>
              <a:rPr lang="en-US" sz="1400" dirty="0" smtClean="0">
                <a:latin typeface="Verdana"/>
                <a:cs typeface="Verdana"/>
              </a:rPr>
              <a:t> based on PFA and </a:t>
            </a:r>
          </a:p>
          <a:p>
            <a:r>
              <a:rPr lang="en-US" sz="1400" dirty="0" smtClean="0">
                <a:latin typeface="Verdana"/>
                <a:cs typeface="Verdana"/>
              </a:rPr>
              <a:t>Proposed for </a:t>
            </a:r>
            <a:r>
              <a:rPr lang="en-US" sz="1400" b="1" dirty="0" smtClean="0">
                <a:latin typeface="Verdana"/>
                <a:cs typeface="Verdana"/>
              </a:rPr>
              <a:t>ILD of ILC</a:t>
            </a:r>
            <a:r>
              <a:rPr lang="en-US" sz="1400" dirty="0" smtClean="0">
                <a:latin typeface="Verdana"/>
                <a:cs typeface="Verdana"/>
              </a:rPr>
              <a:t>.  Modules are  made of 48 RPC chambers (</a:t>
            </a:r>
            <a:r>
              <a:rPr lang="en-US" sz="1400" b="1" dirty="0" smtClean="0">
                <a:solidFill>
                  <a:srgbClr val="FF0000"/>
                </a:solidFill>
                <a:latin typeface="Verdana"/>
                <a:cs typeface="Verdana"/>
              </a:rPr>
              <a:t>6λ</a:t>
            </a:r>
            <a:r>
              <a:rPr lang="en-US" sz="1400" b="1" baseline="-25000" dirty="0" smtClean="0">
                <a:solidFill>
                  <a:srgbClr val="FF0000"/>
                </a:solidFill>
                <a:latin typeface="Verdana"/>
                <a:cs typeface="Verdana"/>
              </a:rPr>
              <a:t>I</a:t>
            </a:r>
            <a:r>
              <a:rPr lang="en-US" sz="1400" dirty="0" smtClean="0">
                <a:latin typeface="Verdana"/>
                <a:cs typeface="Verdana"/>
              </a:rPr>
              <a:t>)</a:t>
            </a:r>
          </a:p>
          <a:p>
            <a:r>
              <a:rPr lang="en-US" sz="1400" dirty="0" smtClean="0">
                <a:latin typeface="Verdana"/>
                <a:cs typeface="Verdana"/>
              </a:rPr>
              <a:t>equipped with </a:t>
            </a:r>
            <a:r>
              <a:rPr lang="en-US" sz="1400" b="1" dirty="0" smtClean="0">
                <a:solidFill>
                  <a:srgbClr val="FF0000"/>
                </a:solidFill>
                <a:latin typeface="Verdana"/>
                <a:cs typeface="Verdana"/>
              </a:rPr>
              <a:t>semi-digital, power-pulsed electronics </a:t>
            </a:r>
            <a:r>
              <a:rPr lang="en-US" sz="1400" dirty="0" smtClean="0">
                <a:latin typeface="Verdana"/>
                <a:cs typeface="Verdana"/>
              </a:rPr>
              <a:t>readout and placed </a:t>
            </a:r>
          </a:p>
          <a:p>
            <a:r>
              <a:rPr lang="en-US" sz="1400" dirty="0" smtClean="0">
                <a:latin typeface="Verdana"/>
                <a:cs typeface="Verdana"/>
              </a:rPr>
              <a:t>in </a:t>
            </a:r>
            <a:r>
              <a:rPr lang="en-US" sz="1400" b="1" dirty="0" smtClean="0">
                <a:solidFill>
                  <a:srgbClr val="FF0000"/>
                </a:solidFill>
                <a:latin typeface="Verdana"/>
                <a:cs typeface="Verdana"/>
              </a:rPr>
              <a:t>self-supporting mechanical </a:t>
            </a:r>
            <a:r>
              <a:rPr lang="en-US" sz="1400" dirty="0" smtClean="0">
                <a:latin typeface="Verdana"/>
                <a:cs typeface="Verdana"/>
              </a:rPr>
              <a:t>structure to serve as absorber</a:t>
            </a:r>
          </a:p>
          <a:p>
            <a:r>
              <a:rPr lang="en-US" sz="1400" dirty="0" smtClean="0">
                <a:latin typeface="Verdana"/>
                <a:cs typeface="Verdana"/>
              </a:rPr>
              <a:t> as well.   </a:t>
            </a:r>
            <a:endParaRPr lang="en-US" sz="1400" dirty="0">
              <a:latin typeface="Verdana"/>
              <a:cs typeface="Verdana"/>
            </a:endParaRPr>
          </a:p>
        </p:txBody>
      </p:sp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32350" y="3709988"/>
            <a:ext cx="4235450" cy="284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Image 8" descr="Capture d’écran 2015-06-21 à 23.41.1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7957" y="3691311"/>
            <a:ext cx="4007219" cy="2798389"/>
          </a:xfrm>
          <a:prstGeom prst="rect">
            <a:avLst/>
          </a:prstGeom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22518" y="3160062"/>
            <a:ext cx="4642552" cy="36339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400" dirty="0" smtClean="0">
              <a:solidFill>
                <a:srgbClr val="FF0000"/>
              </a:solidFill>
              <a:latin typeface="Verdana" charset="0"/>
            </a:endParaRP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 smtClean="0">
                <a:latin typeface="Verdana" charset="0"/>
              </a:rPr>
              <a:t>SDHCAL Technological Prototype</a:t>
            </a:r>
            <a:r>
              <a:rPr lang="en-US" sz="1400" b="1" dirty="0" smtClean="0">
                <a:latin typeface="Verdana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should 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be as much as possible similar to the ILD module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and able to study </a:t>
            </a:r>
            <a:r>
              <a:rPr lang="en-US" sz="1400" b="1" dirty="0" err="1" smtClean="0">
                <a:solidFill>
                  <a:srgbClr val="FF0000"/>
                </a:solidFill>
                <a:latin typeface="Verdana" charset="0"/>
              </a:rPr>
              <a:t>hadronic</a:t>
            </a:r>
            <a:r>
              <a:rPr lang="en-US" sz="1400" b="1" dirty="0" smtClean="0">
                <a:solidFill>
                  <a:srgbClr val="FF0000"/>
                </a:solidFill>
                <a:latin typeface="Verdana" charset="0"/>
              </a:rPr>
              <a:t> showers 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400" dirty="0" smtClean="0">
              <a:latin typeface="Verdana" charset="0"/>
            </a:endParaRP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600" dirty="0" smtClean="0">
              <a:solidFill>
                <a:srgbClr val="3366FF"/>
              </a:solidFill>
              <a:latin typeface="Verdana" charset="0"/>
            </a:endParaRP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 smtClean="0">
                <a:solidFill>
                  <a:srgbClr val="3366FF"/>
                </a:solidFill>
                <a:latin typeface="Verdana" charset="0"/>
              </a:rPr>
              <a:t>Challenges</a:t>
            </a:r>
            <a:r>
              <a:rPr lang="en-US" sz="1400" dirty="0" smtClean="0">
                <a:solidFill>
                  <a:srgbClr val="3366FF"/>
                </a:solidFill>
                <a:latin typeface="Verdana" charset="0"/>
              </a:rPr>
              <a:t>   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400" dirty="0" smtClean="0">
              <a:solidFill>
                <a:schemeClr val="accent1"/>
              </a:solidFill>
              <a:latin typeface="Verdana" charset="0"/>
            </a:endParaRP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 smtClean="0">
                <a:solidFill>
                  <a:schemeClr val="accent1"/>
                </a:solidFill>
                <a:latin typeface="Verdana" charset="0"/>
              </a:rPr>
              <a:t>-Homogeneity </a:t>
            </a:r>
            <a:r>
              <a:rPr lang="en-US" sz="1400" dirty="0">
                <a:solidFill>
                  <a:schemeClr val="accent1"/>
                </a:solidFill>
                <a:latin typeface="Verdana" charset="0"/>
              </a:rPr>
              <a:t>for large surfaces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>
                <a:solidFill>
                  <a:schemeClr val="accent1"/>
                </a:solidFill>
                <a:latin typeface="Verdana" charset="0"/>
              </a:rPr>
              <a:t>-Thickness of only few </a:t>
            </a:r>
            <a:r>
              <a:rPr lang="en-US" sz="1400" dirty="0" smtClean="0">
                <a:solidFill>
                  <a:schemeClr val="accent1"/>
                </a:solidFill>
                <a:latin typeface="Verdana" charset="0"/>
              </a:rPr>
              <a:t>mms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 smtClean="0">
                <a:solidFill>
                  <a:schemeClr val="accent1"/>
                </a:solidFill>
                <a:latin typeface="Verdana" charset="0"/>
              </a:rPr>
              <a:t>-Lateral segmentation of 1  cm X 1 cm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>
                <a:solidFill>
                  <a:schemeClr val="accent1"/>
                </a:solidFill>
                <a:latin typeface="Verdana" charset="0"/>
              </a:rPr>
              <a:t>-Services from one side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>
                <a:solidFill>
                  <a:schemeClr val="accent1"/>
                </a:solidFill>
                <a:latin typeface="Verdana" charset="0"/>
              </a:rPr>
              <a:t>-Embedded power-cycled electronics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>
                <a:solidFill>
                  <a:schemeClr val="accent1"/>
                </a:solidFill>
                <a:latin typeface="Verdana" charset="0"/>
              </a:rPr>
              <a:t>-Self-supporting mechanical </a:t>
            </a:r>
            <a:r>
              <a:rPr lang="en-US" sz="1400" dirty="0" smtClean="0">
                <a:solidFill>
                  <a:schemeClr val="accent1"/>
                </a:solidFill>
                <a:latin typeface="Verdana" charset="0"/>
              </a:rPr>
              <a:t>structure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400" dirty="0" smtClean="0">
              <a:solidFill>
                <a:srgbClr val="1F497D"/>
              </a:solidFill>
              <a:latin typeface="Verdana" charset="0"/>
            </a:endParaRP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 smtClean="0">
                <a:solidFill>
                  <a:srgbClr val="1F497D"/>
                </a:solidFill>
                <a:latin typeface="Verdana" charset="0"/>
              </a:rPr>
              <a:t> </a:t>
            </a:r>
            <a:endParaRPr lang="en-US" sz="1400" dirty="0">
              <a:solidFill>
                <a:srgbClr val="1F497D"/>
              </a:solidFill>
              <a:latin typeface="Verdana" charset="0"/>
            </a:endParaRP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I.Laktineh, TIPP2017, Beijing,China</a:t>
            </a:r>
            <a:endParaRPr lang="en-GB"/>
          </a:p>
        </p:txBody>
      </p:sp>
      <p:sp>
        <p:nvSpPr>
          <p:cNvPr id="13" name="Espace réservé de la date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35CB3-8395-C947-836D-E3F759F64FB5}" type="datetime1">
              <a:rPr lang="fr-FR" smtClean="0"/>
              <a:t>20/05/17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3117F45-D225-3C4A-9CB4-89620BD6B35A}" type="slidenum">
              <a:rPr lang="en-US" smtClean="0"/>
              <a:pPr/>
              <a:t>5</a:t>
            </a:fld>
            <a:endParaRPr lang="en-US" smtClean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4419600"/>
            <a:ext cx="2895601" cy="2438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Image 8" descr="Capture d’écran 2014-01-21 à 23.21.1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4419600"/>
            <a:ext cx="2819401" cy="2438400"/>
          </a:xfrm>
          <a:prstGeom prst="rect">
            <a:avLst/>
          </a:prstGeom>
        </p:spPr>
      </p:pic>
      <p:pic>
        <p:nvPicPr>
          <p:cNvPr id="11" name="Imag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198" y="4419600"/>
            <a:ext cx="2895602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r 18"/>
          <p:cNvGrpSpPr/>
          <p:nvPr/>
        </p:nvGrpSpPr>
        <p:grpSpPr>
          <a:xfrm>
            <a:off x="230095" y="182282"/>
            <a:ext cx="5531223" cy="4162949"/>
            <a:chOff x="1495" y="-43328"/>
            <a:chExt cx="5531223" cy="3765005"/>
          </a:xfrm>
        </p:grpSpPr>
        <p:sp>
          <p:nvSpPr>
            <p:cNvPr id="68613" name="ZoneTexte 7"/>
            <p:cNvSpPr txBox="1">
              <a:spLocks noChangeArrowheads="1"/>
            </p:cNvSpPr>
            <p:nvPr/>
          </p:nvSpPr>
          <p:spPr bwMode="auto">
            <a:xfrm>
              <a:off x="46318" y="457200"/>
              <a:ext cx="5486400" cy="473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10500</a:t>
              </a:r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64-ch ASIC  </a:t>
              </a: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were tested</a:t>
              </a:r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 and </a:t>
              </a: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calibrated using a</a:t>
              </a:r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  </a:t>
              </a:r>
            </a:p>
            <a:p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   dedicated (</a:t>
              </a:r>
              <a:r>
                <a:rPr lang="en-US" sz="1400" dirty="0" err="1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ASICs</a:t>
              </a:r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layout : 93</a:t>
              </a: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%</a:t>
              </a:r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).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76200" y="-43328"/>
              <a:ext cx="4876800" cy="36186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2000" b="1" dirty="0">
                  <a:solidFill>
                    <a:srgbClr val="000000"/>
                  </a:solidFill>
                  <a:latin typeface="Verdana"/>
                  <a:cs typeface="Verdana"/>
                </a:rPr>
                <a:t>SDHCAL prototype construction</a:t>
              </a:r>
            </a:p>
          </p:txBody>
        </p:sp>
        <p:sp>
          <p:nvSpPr>
            <p:cNvPr id="68615" name="ZoneTexte 10"/>
            <p:cNvSpPr txBox="1">
              <a:spLocks noChangeArrowheads="1"/>
            </p:cNvSpPr>
            <p:nvPr/>
          </p:nvSpPr>
          <p:spPr bwMode="auto">
            <a:xfrm>
              <a:off x="1495" y="992999"/>
              <a:ext cx="5486400" cy="797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310 PCBs were produced</a:t>
              </a:r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, cabled </a:t>
              </a: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and </a:t>
              </a:r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tested.  </a:t>
              </a:r>
            </a:p>
            <a:p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  They were assembled by sets of six to make 1m</a:t>
              </a:r>
              <a:r>
                <a:rPr lang="en-US" sz="1400" baseline="300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2</a:t>
              </a:r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400" dirty="0" err="1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ASUs</a:t>
              </a:r>
              <a:endParaRPr lang="en-US" sz="1400" baseline="300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  <a:p>
              <a:r>
                <a:rPr lang="en-US" sz="1400" baseline="300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     </a:t>
              </a:r>
            </a:p>
            <a:p>
              <a:endParaRPr lang="en-US" sz="1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13" name="ZoneTexte 10"/>
            <p:cNvSpPr txBox="1">
              <a:spLocks noChangeArrowheads="1"/>
            </p:cNvSpPr>
            <p:nvPr/>
          </p:nvSpPr>
          <p:spPr bwMode="auto">
            <a:xfrm>
              <a:off x="46318" y="1955453"/>
              <a:ext cx="5334000" cy="473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 50 detectors were built and assembled with  </a:t>
              </a:r>
            </a:p>
            <a:p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   their electronics into cassettes. </a:t>
              </a:r>
              <a:endParaRPr lang="en-US" sz="1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14" name="ZoneTexte 10"/>
            <p:cNvSpPr txBox="1">
              <a:spLocks noChangeArrowheads="1"/>
            </p:cNvSpPr>
            <p:nvPr/>
          </p:nvSpPr>
          <p:spPr bwMode="auto">
            <a:xfrm>
              <a:off x="47813" y="2517917"/>
              <a:ext cx="4800600" cy="278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Self-supporting mechanical structure.  </a:t>
              </a:r>
              <a:endParaRPr lang="en-US" sz="1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16" name="ZoneTexte 10"/>
            <p:cNvSpPr txBox="1">
              <a:spLocks noChangeArrowheads="1"/>
            </p:cNvSpPr>
            <p:nvPr/>
          </p:nvSpPr>
          <p:spPr bwMode="auto">
            <a:xfrm>
              <a:off x="62754" y="3443321"/>
              <a:ext cx="4800600" cy="278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Full assembly took place at CERN.</a:t>
              </a:r>
              <a:endParaRPr lang="en-US" sz="1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17" name="ZoneTexte 10"/>
            <p:cNvSpPr txBox="1">
              <a:spLocks noChangeArrowheads="1"/>
            </p:cNvSpPr>
            <p:nvPr/>
          </p:nvSpPr>
          <p:spPr bwMode="auto">
            <a:xfrm>
              <a:off x="16436" y="1566359"/>
              <a:ext cx="5105400" cy="278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170 DIF, 20 DCC were built and tested.</a:t>
              </a:r>
              <a:endParaRPr lang="en-US" sz="1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2199" y="76200"/>
            <a:ext cx="2895601" cy="19841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1989137"/>
            <a:ext cx="2895600" cy="2430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" name="ZoneTexte 10"/>
          <p:cNvSpPr txBox="1">
            <a:spLocks noChangeArrowheads="1"/>
          </p:cNvSpPr>
          <p:nvPr/>
        </p:nvSpPr>
        <p:spPr bwMode="auto">
          <a:xfrm>
            <a:off x="294344" y="3450518"/>
            <a:ext cx="480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ü"/>
            </a:pPr>
            <a:r>
              <a:rPr lang="en-US" sz="14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DAQ system using both USB and HTML protocol   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 was developed and used.  </a:t>
            </a:r>
            <a:endParaRPr lang="en-US" sz="14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3117F45-D225-3C4A-9CB4-89620BD6B35A}" type="slidenum">
              <a:rPr lang="en-US" smtClean="0"/>
              <a:pPr/>
              <a:t>6</a:t>
            </a:fld>
            <a:endParaRPr lang="en-US" smtClean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4419600"/>
            <a:ext cx="2895601" cy="2438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Image 8" descr="Capture d’écran 2014-01-21 à 23.21.1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4419600"/>
            <a:ext cx="2819401" cy="2438400"/>
          </a:xfrm>
          <a:prstGeom prst="rect">
            <a:avLst/>
          </a:prstGeom>
        </p:spPr>
      </p:pic>
      <p:pic>
        <p:nvPicPr>
          <p:cNvPr id="11" name="Imag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198" y="4419600"/>
            <a:ext cx="2895602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r 18"/>
          <p:cNvGrpSpPr/>
          <p:nvPr/>
        </p:nvGrpSpPr>
        <p:grpSpPr>
          <a:xfrm>
            <a:off x="230095" y="182282"/>
            <a:ext cx="5531223" cy="4162949"/>
            <a:chOff x="1495" y="-43328"/>
            <a:chExt cx="5531223" cy="3765005"/>
          </a:xfrm>
        </p:grpSpPr>
        <p:sp>
          <p:nvSpPr>
            <p:cNvPr id="68613" name="ZoneTexte 7"/>
            <p:cNvSpPr txBox="1">
              <a:spLocks noChangeArrowheads="1"/>
            </p:cNvSpPr>
            <p:nvPr/>
          </p:nvSpPr>
          <p:spPr bwMode="auto">
            <a:xfrm>
              <a:off x="46318" y="457200"/>
              <a:ext cx="5486400" cy="473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10500</a:t>
              </a:r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64-ch ASIC  </a:t>
              </a: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were tested</a:t>
              </a:r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 and </a:t>
              </a: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calibrated using a</a:t>
              </a:r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  </a:t>
              </a:r>
            </a:p>
            <a:p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   dedicated (</a:t>
              </a:r>
              <a:r>
                <a:rPr lang="en-US" sz="1400" dirty="0" err="1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ASICs</a:t>
              </a:r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layout : 93</a:t>
              </a: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%</a:t>
              </a:r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).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76200" y="-43328"/>
              <a:ext cx="4876800" cy="36186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2000" b="1" dirty="0">
                  <a:solidFill>
                    <a:srgbClr val="000000"/>
                  </a:solidFill>
                  <a:latin typeface="Verdana"/>
                  <a:cs typeface="Verdana"/>
                </a:rPr>
                <a:t>SDHCAL prototype construction</a:t>
              </a:r>
            </a:p>
          </p:txBody>
        </p:sp>
        <p:sp>
          <p:nvSpPr>
            <p:cNvPr id="68615" name="ZoneTexte 10"/>
            <p:cNvSpPr txBox="1">
              <a:spLocks noChangeArrowheads="1"/>
            </p:cNvSpPr>
            <p:nvPr/>
          </p:nvSpPr>
          <p:spPr bwMode="auto">
            <a:xfrm>
              <a:off x="1495" y="992999"/>
              <a:ext cx="5486400" cy="797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310 PCBs were produced</a:t>
              </a:r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, cabled </a:t>
              </a: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and </a:t>
              </a:r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tested.  </a:t>
              </a:r>
            </a:p>
            <a:p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  They were assembled by sets of six to make 1m</a:t>
              </a:r>
              <a:r>
                <a:rPr lang="en-US" sz="1400" baseline="300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2</a:t>
              </a:r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400" dirty="0" err="1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ASUs</a:t>
              </a:r>
              <a:endParaRPr lang="en-US" sz="1400" baseline="300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  <a:p>
              <a:r>
                <a:rPr lang="en-US" sz="1400" baseline="300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     </a:t>
              </a:r>
            </a:p>
            <a:p>
              <a:endParaRPr lang="en-US" sz="1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13" name="ZoneTexte 10"/>
            <p:cNvSpPr txBox="1">
              <a:spLocks noChangeArrowheads="1"/>
            </p:cNvSpPr>
            <p:nvPr/>
          </p:nvSpPr>
          <p:spPr bwMode="auto">
            <a:xfrm>
              <a:off x="46318" y="1955453"/>
              <a:ext cx="5334000" cy="473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 50 detectors were built and assembled with  </a:t>
              </a:r>
            </a:p>
            <a:p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   their electronics into cassettes. </a:t>
              </a:r>
              <a:endParaRPr lang="en-US" sz="1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14" name="ZoneTexte 10"/>
            <p:cNvSpPr txBox="1">
              <a:spLocks noChangeArrowheads="1"/>
            </p:cNvSpPr>
            <p:nvPr/>
          </p:nvSpPr>
          <p:spPr bwMode="auto">
            <a:xfrm>
              <a:off x="47813" y="2517917"/>
              <a:ext cx="4800600" cy="278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Self-supporting mechanical structure.  </a:t>
              </a:r>
              <a:endParaRPr lang="en-US" sz="1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16" name="ZoneTexte 10"/>
            <p:cNvSpPr txBox="1">
              <a:spLocks noChangeArrowheads="1"/>
            </p:cNvSpPr>
            <p:nvPr/>
          </p:nvSpPr>
          <p:spPr bwMode="auto">
            <a:xfrm>
              <a:off x="62754" y="3443321"/>
              <a:ext cx="4800600" cy="278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Full assembly took place at CERN.</a:t>
              </a:r>
              <a:endParaRPr lang="en-US" sz="1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17" name="ZoneTexte 10"/>
            <p:cNvSpPr txBox="1">
              <a:spLocks noChangeArrowheads="1"/>
            </p:cNvSpPr>
            <p:nvPr/>
          </p:nvSpPr>
          <p:spPr bwMode="auto">
            <a:xfrm>
              <a:off x="16436" y="1566359"/>
              <a:ext cx="5105400" cy="278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170 DIF, 20 DCC were built and tested.</a:t>
              </a:r>
              <a:endParaRPr lang="en-US" sz="1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2199" y="76200"/>
            <a:ext cx="2895601" cy="19841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1989137"/>
            <a:ext cx="2895600" cy="2430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" name="ZoneTexte 10"/>
          <p:cNvSpPr txBox="1">
            <a:spLocks noChangeArrowheads="1"/>
          </p:cNvSpPr>
          <p:nvPr/>
        </p:nvSpPr>
        <p:spPr bwMode="auto">
          <a:xfrm>
            <a:off x="294344" y="3450518"/>
            <a:ext cx="480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ü"/>
            </a:pPr>
            <a:r>
              <a:rPr lang="en-US" sz="14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DAQ system using both USB and HTML protocol   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 was developed and used.  </a:t>
            </a:r>
            <a:endParaRPr lang="en-US" sz="14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23" name="Image 22" descr="Capture d’écran 2017-05-20 à 13.41.0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5232400" y="6273800"/>
            <a:ext cx="38735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hlinkClick r:id="rId9"/>
              </a:rPr>
              <a:t>Published</a:t>
            </a:r>
            <a:r>
              <a:rPr lang="fr-FR" dirty="0" smtClean="0">
                <a:solidFill>
                  <a:srgbClr val="0000FF"/>
                </a:solidFill>
                <a:hlinkClick r:id="rId9"/>
              </a:rPr>
              <a:t>:</a:t>
            </a:r>
            <a:r>
              <a:rPr lang="fr-FR" dirty="0" smtClean="0">
                <a:solidFill>
                  <a:srgbClr val="0000FF"/>
                </a:solidFill>
                <a:hlinkClick r:id="rId9"/>
              </a:rPr>
              <a:t> </a:t>
            </a:r>
            <a:r>
              <a:rPr lang="fr-FR" dirty="0" smtClean="0">
                <a:solidFill>
                  <a:srgbClr val="0000FF"/>
                </a:solidFill>
              </a:rPr>
              <a:t>JINST 10 (2015) P10039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time_hit_sprectrum_all_centered_R715651_T28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812" y="1816100"/>
            <a:ext cx="3170188" cy="1714500"/>
          </a:xfrm>
          <a:prstGeom prst="rect">
            <a:avLst/>
          </a:prstGeom>
        </p:spPr>
      </p:pic>
      <p:pic>
        <p:nvPicPr>
          <p:cNvPr id="7" name="Image 6" descr="zoom_spectru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512" y="125930"/>
            <a:ext cx="3170188" cy="169017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65100" y="99823"/>
            <a:ext cx="8299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SDHCAL performance</a:t>
            </a:r>
          </a:p>
          <a:p>
            <a:pPr algn="ctr"/>
            <a:endParaRPr lang="en-GB" sz="2400" b="1" dirty="0" smtClean="0"/>
          </a:p>
        </p:txBody>
      </p:sp>
      <p:sp>
        <p:nvSpPr>
          <p:cNvPr id="3" name="ZoneTexte 2"/>
          <p:cNvSpPr txBox="1"/>
          <p:nvPr/>
        </p:nvSpPr>
        <p:spPr>
          <a:xfrm>
            <a:off x="0" y="738375"/>
            <a:ext cx="85344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q"/>
            </a:pPr>
            <a:r>
              <a:rPr lang="en-US" sz="1600" dirty="0" smtClean="0"/>
              <a:t> The SDHCAL prototype  was exposed to </a:t>
            </a:r>
            <a:r>
              <a:rPr lang="en-US" sz="1600" dirty="0" err="1" smtClean="0"/>
              <a:t>hadron</a:t>
            </a:r>
            <a:r>
              <a:rPr lang="en-US" sz="1600" dirty="0" smtClean="0"/>
              <a:t>, </a:t>
            </a:r>
            <a:r>
              <a:rPr lang="en-US" sz="1600" dirty="0" err="1" smtClean="0"/>
              <a:t>muon</a:t>
            </a:r>
            <a:r>
              <a:rPr lang="en-US" sz="1600" dirty="0" smtClean="0"/>
              <a:t> and electron </a:t>
            </a:r>
          </a:p>
          <a:p>
            <a:r>
              <a:rPr lang="en-US" sz="1600" dirty="0" smtClean="0"/>
              <a:t>     beams in 2012, 2015 and 2016  on PS,  H6 and H6 </a:t>
            </a:r>
          </a:p>
          <a:p>
            <a:r>
              <a:rPr lang="en-US" sz="1600" dirty="0" smtClean="0"/>
              <a:t>    and these days  H8-SPS lines. </a:t>
            </a:r>
          </a:p>
          <a:p>
            <a:endParaRPr lang="en-US" sz="1600" dirty="0" smtClean="0"/>
          </a:p>
          <a:p>
            <a:pPr>
              <a:buFont typeface="Wingdings" charset="2"/>
              <a:buChar char="q"/>
            </a:pPr>
            <a:r>
              <a:rPr lang="en-US" sz="1600" dirty="0" smtClean="0"/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Power-pulsing</a:t>
            </a:r>
            <a:r>
              <a:rPr lang="en-US" sz="1600" dirty="0" smtClean="0"/>
              <a:t> using the SPS spill structure was used to reduce the</a:t>
            </a:r>
          </a:p>
          <a:p>
            <a:r>
              <a:rPr lang="en-US" sz="1600" dirty="0" smtClean="0"/>
              <a:t>     power consumption.</a:t>
            </a:r>
          </a:p>
          <a:p>
            <a:endParaRPr lang="en-US" sz="1600" dirty="0" smtClean="0"/>
          </a:p>
          <a:p>
            <a:pPr>
              <a:buFont typeface="Wingdings" charset="2"/>
              <a:buChar char="q"/>
            </a:pPr>
            <a:r>
              <a:rPr lang="en-US" sz="1600" dirty="0" smtClean="0"/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Self-triggering </a:t>
            </a:r>
            <a:r>
              <a:rPr lang="en-US" sz="1600" dirty="0" smtClean="0"/>
              <a:t>mode is used but </a:t>
            </a:r>
            <a:r>
              <a:rPr lang="en-US" sz="1600" dirty="0" smtClean="0">
                <a:solidFill>
                  <a:srgbClr val="FF6600"/>
                </a:solidFill>
              </a:rPr>
              <a:t>external trigger </a:t>
            </a:r>
            <a:r>
              <a:rPr lang="en-US" sz="1600" dirty="0" smtClean="0"/>
              <a:t>mode is possible </a:t>
            </a:r>
          </a:p>
          <a:p>
            <a:endParaRPr lang="en-US" sz="1600" dirty="0" smtClean="0"/>
          </a:p>
          <a:p>
            <a:pPr>
              <a:buFont typeface="Wingdings" charset="2"/>
              <a:buChar char="q"/>
            </a:pPr>
            <a:r>
              <a:rPr lang="en-US" sz="1600" dirty="0" smtClean="0"/>
              <a:t> The </a:t>
            </a:r>
            <a:r>
              <a:rPr lang="en-US" sz="1600" dirty="0" smtClean="0">
                <a:solidFill>
                  <a:srgbClr val="FF0000"/>
                </a:solidFill>
              </a:rPr>
              <a:t>threshold information </a:t>
            </a:r>
            <a:r>
              <a:rPr lang="en-US" sz="1600" dirty="0" smtClean="0"/>
              <a:t>helps to improve on the energy rec.</a:t>
            </a:r>
          </a:p>
          <a:p>
            <a:r>
              <a:rPr lang="en-US" sz="1600" dirty="0" smtClean="0"/>
              <a:t>     by better accounting for the number of tracks crossing one pad</a:t>
            </a:r>
          </a:p>
          <a:p>
            <a:endParaRPr lang="en-US" sz="1600" dirty="0" smtClean="0"/>
          </a:p>
          <a:p>
            <a:pPr>
              <a:buFont typeface="Wingdings" charset="2"/>
              <a:buChar char="q"/>
            </a:pPr>
            <a:r>
              <a:rPr lang="en-US" sz="1600" dirty="0" smtClean="0"/>
              <a:t> New data were taken in 2015 with an improved DAQ system</a:t>
            </a:r>
            <a:endParaRPr lang="en-US" sz="1600" dirty="0"/>
          </a:p>
        </p:txBody>
      </p:sp>
      <p:pic>
        <p:nvPicPr>
          <p:cNvPr id="9" name="Image 8" descr="event_display_x1_new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0" y="4095318"/>
            <a:ext cx="2578100" cy="2559482"/>
          </a:xfrm>
          <a:prstGeom prst="rect">
            <a:avLst/>
          </a:prstGeom>
        </p:spPr>
      </p:pic>
      <p:pic>
        <p:nvPicPr>
          <p:cNvPr id="10" name="Image 9" descr="event_display_x_e1_new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4365" y="4044518"/>
            <a:ext cx="2610935" cy="2559482"/>
          </a:xfrm>
          <a:prstGeom prst="rect">
            <a:avLst/>
          </a:prstGeom>
        </p:spPr>
      </p:pic>
      <p:pic>
        <p:nvPicPr>
          <p:cNvPr id="11" name="Image 10" descr="effLayerh2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6512" y="3505200"/>
            <a:ext cx="3030488" cy="1676400"/>
          </a:xfrm>
          <a:prstGeom prst="rect">
            <a:avLst/>
          </a:prstGeom>
        </p:spPr>
      </p:pic>
      <p:pic>
        <p:nvPicPr>
          <p:cNvPr id="12" name="Image 11" descr="mulLayerh2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1140" y="5181600"/>
            <a:ext cx="3005860" cy="1565820"/>
          </a:xfrm>
          <a:prstGeom prst="rect">
            <a:avLst/>
          </a:prstGeom>
        </p:spPr>
      </p:pic>
      <p:sp>
        <p:nvSpPr>
          <p:cNvPr id="15" name="Espace réservé de la date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10CF-10D5-1C44-A5FE-736CB89DF4E5}" type="datetime1">
              <a:rPr lang="fr-FR" smtClean="0"/>
              <a:t>20/05/17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45558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écran 2015-09-09 à 20.46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38042" y="623862"/>
            <a:ext cx="5014010" cy="129169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38042" y="254530"/>
            <a:ext cx="2320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Event selection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689600" y="592113"/>
            <a:ext cx="2763742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GB" sz="1600" dirty="0" smtClean="0"/>
              <a:t> No containment  selection.</a:t>
            </a:r>
          </a:p>
          <a:p>
            <a:pPr>
              <a:buFont typeface="Arial"/>
              <a:buChar char="•"/>
            </a:pPr>
            <a:r>
              <a:rPr lang="en-GB" sz="1600" dirty="0" smtClean="0"/>
              <a:t> No Cerenkov detector</a:t>
            </a:r>
          </a:p>
          <a:p>
            <a:endParaRPr lang="en-GB" sz="1600" dirty="0"/>
          </a:p>
        </p:txBody>
      </p:sp>
      <p:pic>
        <p:nvPicPr>
          <p:cNvPr id="8" name="Image 7" descr="Capture d’écran 2016-05-15 à 12.18.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42" y="4343400"/>
            <a:ext cx="8343900" cy="2222500"/>
          </a:xfrm>
          <a:prstGeom prst="rect">
            <a:avLst/>
          </a:prstGeom>
        </p:spPr>
      </p:pic>
      <p:pic>
        <p:nvPicPr>
          <p:cNvPr id="9" name="Image 8" descr="Capture d’écran 2016-05-15 à 12.19.0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42" y="2133600"/>
            <a:ext cx="8280400" cy="2209800"/>
          </a:xfrm>
          <a:prstGeom prst="rect">
            <a:avLst/>
          </a:prstGeom>
        </p:spPr>
      </p:pic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I.Laktineh, TIPP2017, Beijing,China</a:t>
            </a:r>
            <a:endParaRPr lang="en-GB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48F9-FCCE-6D46-8417-6310329D20E4}" type="datetime1">
              <a:rPr lang="fr-FR" smtClean="0"/>
              <a:t>20/05/17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7966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6-05-15 à 12.24.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22701"/>
            <a:ext cx="8077200" cy="296096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93700" y="315931"/>
            <a:ext cx="7924800" cy="3621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 smtClean="0">
              <a:solidFill>
                <a:srgbClr val="000000"/>
              </a:solidFill>
            </a:endParaRPr>
          </a:p>
          <a:p>
            <a:r>
              <a:rPr lang="en-US" sz="1600" dirty="0" smtClean="0"/>
              <a:t>The thresholds weight evolution with the total number </a:t>
            </a:r>
          </a:p>
          <a:p>
            <a:r>
              <a:rPr lang="en-US" sz="1600" dirty="0" smtClean="0"/>
              <a:t>of hits obtained by minimizing a χ</a:t>
            </a:r>
            <a:r>
              <a:rPr lang="en-US" sz="1600" baseline="30000" dirty="0" smtClean="0"/>
              <a:t>2</a:t>
            </a:r>
          </a:p>
          <a:p>
            <a:r>
              <a:rPr lang="en-US" sz="1600" dirty="0" smtClean="0"/>
              <a:t>Χ</a:t>
            </a:r>
            <a:r>
              <a:rPr lang="en-US" sz="1600" baseline="30000" dirty="0" smtClean="0"/>
              <a:t>2 </a:t>
            </a:r>
            <a:r>
              <a:rPr lang="en-US" sz="1600" dirty="0" smtClean="0"/>
              <a:t>= (E</a:t>
            </a:r>
            <a:r>
              <a:rPr lang="en-US" sz="1600" baseline="-25000" dirty="0" smtClean="0"/>
              <a:t>beam</a:t>
            </a:r>
            <a:r>
              <a:rPr lang="en-US" sz="1600" dirty="0" smtClean="0"/>
              <a:t>-E</a:t>
            </a:r>
            <a:r>
              <a:rPr lang="en-US" sz="1600" baseline="-25000" dirty="0" smtClean="0"/>
              <a:t>rec</a:t>
            </a:r>
            <a:r>
              <a:rPr lang="en-US" sz="1600" dirty="0" smtClean="0"/>
              <a:t>)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/E</a:t>
            </a:r>
            <a:r>
              <a:rPr lang="en-US" sz="1600" baseline="-25000" dirty="0" smtClean="0"/>
              <a:t>beam</a:t>
            </a:r>
          </a:p>
          <a:p>
            <a:r>
              <a:rPr lang="en-US" sz="1600" b="1" dirty="0" err="1" smtClean="0">
                <a:solidFill>
                  <a:srgbClr val="FF0000"/>
                </a:solidFill>
              </a:rPr>
              <a:t>E</a:t>
            </a:r>
            <a:r>
              <a:rPr lang="en-US" sz="1600" b="1" baseline="-25000" dirty="0" err="1" smtClean="0">
                <a:solidFill>
                  <a:srgbClr val="FF0000"/>
                </a:solidFill>
              </a:rPr>
              <a:t>rec</a:t>
            </a:r>
            <a:r>
              <a:rPr lang="en-US" sz="1600" b="1" baseline="-25000" dirty="0" smtClean="0">
                <a:solidFill>
                  <a:srgbClr val="FF0000"/>
                </a:solidFill>
              </a:rPr>
              <a:t> = </a:t>
            </a:r>
            <a:r>
              <a:rPr lang="en-US" sz="1600" b="1" dirty="0" smtClean="0">
                <a:solidFill>
                  <a:srgbClr val="FF0000"/>
                </a:solidFill>
                <a:latin typeface="Apple Symbols"/>
                <a:cs typeface="Apple Symbols"/>
              </a:rPr>
              <a:t>  α (</a:t>
            </a:r>
            <a:r>
              <a:rPr lang="en-US" sz="1600" b="1" dirty="0" err="1" smtClean="0">
                <a:solidFill>
                  <a:srgbClr val="FF0000"/>
                </a:solidFill>
                <a:latin typeface="Apple Symbols"/>
                <a:cs typeface="Apple Symbols"/>
              </a:rPr>
              <a:t>N</a:t>
            </a:r>
            <a:r>
              <a:rPr lang="en-US" sz="1600" b="1" baseline="-25000" dirty="0" err="1" smtClean="0">
                <a:solidFill>
                  <a:srgbClr val="FF0000"/>
                </a:solidFill>
                <a:latin typeface="Apple Symbols"/>
                <a:cs typeface="Apple Symbols"/>
              </a:rPr>
              <a:t>tot</a:t>
            </a:r>
            <a:r>
              <a:rPr lang="en-US" sz="1600" b="1" dirty="0" smtClean="0">
                <a:solidFill>
                  <a:srgbClr val="FF0000"/>
                </a:solidFill>
              </a:rPr>
              <a:t>) N</a:t>
            </a:r>
            <a:r>
              <a:rPr lang="en-US" sz="1600" b="1" baseline="-25000" dirty="0" smtClean="0">
                <a:solidFill>
                  <a:srgbClr val="FF0000"/>
                </a:solidFill>
              </a:rPr>
              <a:t>1</a:t>
            </a:r>
            <a:r>
              <a:rPr lang="en-US" sz="1600" b="1" dirty="0" smtClean="0">
                <a:solidFill>
                  <a:srgbClr val="FF0000"/>
                </a:solidFill>
              </a:rPr>
              <a:t> + </a:t>
            </a:r>
            <a:r>
              <a:rPr lang="en-US" sz="1600" b="1" dirty="0" err="1" smtClean="0">
                <a:solidFill>
                  <a:srgbClr val="FF0000"/>
                </a:solidFill>
              </a:rPr>
              <a:t>β(N</a:t>
            </a:r>
            <a:r>
              <a:rPr lang="en-US" sz="1600" b="1" baseline="-25000" dirty="0" err="1" smtClean="0">
                <a:solidFill>
                  <a:srgbClr val="FF0000"/>
                </a:solidFill>
              </a:rPr>
              <a:t>tot</a:t>
            </a:r>
            <a:r>
              <a:rPr lang="en-US" sz="1600" b="1" dirty="0" smtClean="0">
                <a:solidFill>
                  <a:srgbClr val="FF0000"/>
                </a:solidFill>
              </a:rPr>
              <a:t>) N</a:t>
            </a:r>
            <a:r>
              <a:rPr lang="en-US" sz="16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</a:rPr>
              <a:t> + </a:t>
            </a:r>
            <a:r>
              <a:rPr lang="en-US" sz="1600" b="1" dirty="0" err="1" smtClean="0">
                <a:solidFill>
                  <a:srgbClr val="FF0000"/>
                </a:solidFill>
              </a:rPr>
              <a:t>γ(N</a:t>
            </a:r>
            <a:r>
              <a:rPr lang="en-US" sz="1600" b="1" baseline="-25000" dirty="0" err="1" smtClean="0">
                <a:solidFill>
                  <a:srgbClr val="FF0000"/>
                </a:solidFill>
              </a:rPr>
              <a:t>tot</a:t>
            </a:r>
            <a:r>
              <a:rPr lang="en-US" sz="1600" b="1" dirty="0" smtClean="0">
                <a:solidFill>
                  <a:srgbClr val="FF0000"/>
                </a:solidFill>
              </a:rPr>
              <a:t>) N</a:t>
            </a:r>
            <a:r>
              <a:rPr lang="en-US" sz="1600" b="1" baseline="-25000" dirty="0" smtClean="0">
                <a:solidFill>
                  <a:srgbClr val="FF0000"/>
                </a:solidFill>
              </a:rPr>
              <a:t>3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r>
              <a:rPr lang="en-US" sz="1600" dirty="0" smtClean="0"/>
              <a:t>N</a:t>
            </a:r>
            <a:r>
              <a:rPr lang="en-US" sz="1600" baseline="-25000" dirty="0" smtClean="0"/>
              <a:t>1</a:t>
            </a:r>
            <a:r>
              <a:rPr lang="en-US" sz="1600" dirty="0" smtClean="0"/>
              <a:t>,N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and N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 : exclusive number of hits associated to first, </a:t>
            </a:r>
          </a:p>
          <a:p>
            <a:r>
              <a:rPr lang="en-US" sz="1600" dirty="0" smtClean="0"/>
              <a:t>second and third threshold.  </a:t>
            </a:r>
          </a:p>
          <a:p>
            <a:r>
              <a:rPr lang="en-US" sz="1600" dirty="0" smtClean="0"/>
              <a:t> </a:t>
            </a:r>
            <a:r>
              <a:rPr lang="en-US" sz="1600" dirty="0" err="1" smtClean="0"/>
              <a:t>α</a:t>
            </a:r>
            <a:r>
              <a:rPr lang="en-US" sz="1600" dirty="0" smtClean="0"/>
              <a:t>, </a:t>
            </a:r>
            <a:r>
              <a:rPr lang="en-US" sz="1600" dirty="0" err="1" smtClean="0"/>
              <a:t>β</a:t>
            </a:r>
            <a:r>
              <a:rPr lang="en-US" sz="1600" dirty="0" smtClean="0"/>
              <a:t>, </a:t>
            </a:r>
            <a:r>
              <a:rPr lang="en-US" sz="1600" dirty="0" err="1" smtClean="0"/>
              <a:t>γ</a:t>
            </a:r>
            <a:r>
              <a:rPr lang="en-US" sz="1600" dirty="0" smtClean="0"/>
              <a:t>  are quadratic functions of the total number of hits (</a:t>
            </a:r>
            <a:r>
              <a:rPr lang="en-US" sz="1600" dirty="0" err="1" smtClean="0"/>
              <a:t>N</a:t>
            </a:r>
            <a:r>
              <a:rPr lang="en-US" sz="1600" baseline="-25000" dirty="0" err="1" smtClean="0"/>
              <a:t>tot</a:t>
            </a:r>
            <a:r>
              <a:rPr lang="en-US" sz="1600" dirty="0" smtClean="0"/>
              <a:t>)</a:t>
            </a:r>
            <a:endParaRPr lang="en-US" sz="1600" baseline="30000" dirty="0" smtClean="0"/>
          </a:p>
          <a:p>
            <a:endParaRPr lang="en-US" sz="1600" baseline="30000" dirty="0" smtClean="0"/>
          </a:p>
          <a:p>
            <a:r>
              <a:rPr lang="en-US" sz="1600" dirty="0" smtClean="0"/>
              <a:t>Events of H2 runs corresponding to energies : </a:t>
            </a:r>
            <a:r>
              <a:rPr lang="en-US" sz="1600" b="1" dirty="0" smtClean="0">
                <a:solidFill>
                  <a:srgbClr val="FF0000"/>
                </a:solidFill>
              </a:rPr>
              <a:t>5, 10, 30 , 60 </a:t>
            </a:r>
          </a:p>
          <a:p>
            <a:r>
              <a:rPr lang="en-US" sz="1600" dirty="0" smtClean="0"/>
              <a:t>and</a:t>
            </a:r>
            <a:r>
              <a:rPr lang="en-US" sz="1600" b="1" dirty="0" smtClean="0">
                <a:solidFill>
                  <a:srgbClr val="FF0000"/>
                </a:solidFill>
              </a:rPr>
              <a:t> 80 </a:t>
            </a:r>
            <a:r>
              <a:rPr lang="en-US" sz="1600" dirty="0" err="1" smtClean="0"/>
              <a:t>GeV</a:t>
            </a:r>
            <a:r>
              <a:rPr lang="en-US" sz="1600" dirty="0" smtClean="0"/>
              <a:t> were used  to fit the 9 parameters.</a:t>
            </a:r>
          </a:p>
          <a:p>
            <a:r>
              <a:rPr lang="en-US" sz="1600" dirty="0" smtClean="0"/>
              <a:t>  Then the energy of </a:t>
            </a:r>
            <a:r>
              <a:rPr lang="en-US" sz="1600" dirty="0" err="1" smtClean="0"/>
              <a:t>hadronic</a:t>
            </a:r>
            <a:r>
              <a:rPr lang="en-US" sz="1600" dirty="0" smtClean="0"/>
              <a:t> events in</a:t>
            </a:r>
          </a:p>
          <a:p>
            <a:r>
              <a:rPr lang="en-US" sz="1600" dirty="0" smtClean="0"/>
              <a:t> both H2( only </a:t>
            </a:r>
            <a:r>
              <a:rPr lang="en-US" sz="1600" dirty="0" err="1" smtClean="0"/>
              <a:t>pions</a:t>
            </a:r>
            <a:r>
              <a:rPr lang="en-US" sz="1600" dirty="0" smtClean="0"/>
              <a:t>) and H6 (presence of protons)</a:t>
            </a:r>
          </a:p>
          <a:p>
            <a:endParaRPr lang="en-US" sz="1600" baseline="30000" dirty="0" smtClean="0"/>
          </a:p>
          <a:p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7" name="ZoneTexte 6"/>
          <p:cNvSpPr txBox="1"/>
          <p:nvPr/>
        </p:nvSpPr>
        <p:spPr>
          <a:xfrm>
            <a:off x="431800" y="150831"/>
            <a:ext cx="3365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Energy estimation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6" name="Image 5" descr="Capture d’écran 2016-05-15 à 12.34.0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100" y="3195706"/>
            <a:ext cx="3009900" cy="1388131"/>
          </a:xfrm>
          <a:prstGeom prst="rect">
            <a:avLst/>
          </a:prstGeom>
        </p:spPr>
      </p:pic>
      <p:pic>
        <p:nvPicPr>
          <p:cNvPr id="9" name="Image 8" descr="NHITPION_interc_set_to0_1par_N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5962" y="150831"/>
            <a:ext cx="2801938" cy="2744769"/>
          </a:xfrm>
          <a:prstGeom prst="rect">
            <a:avLst/>
          </a:prstGeom>
        </p:spPr>
      </p:pic>
      <p:sp>
        <p:nvSpPr>
          <p:cNvPr id="11" name="Espace réservé de la date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F621A-9EA8-1A48-B5DA-A540829A29EC}" type="datetime1">
              <a:rPr lang="fr-FR" smtClean="0"/>
              <a:t>20/05/17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577091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32967</TotalTime>
  <Words>2518</Words>
  <Application>Microsoft Macintosh PowerPoint</Application>
  <PresentationFormat>Présentation à l'écran (4:3)</PresentationFormat>
  <Paragraphs>451</Paragraphs>
  <Slides>33</Slides>
  <Notes>7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4" baseType="lpstr">
      <vt:lpstr>Thème Office</vt:lpstr>
      <vt:lpstr>The Semi-Digital Hadronic Calorimeter for Future Leptonic Collider experiments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    HARDROC3: Analog linearity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Tests of small mechanical structures prototypes</vt:lpstr>
      <vt:lpstr>Diapositive 30</vt:lpstr>
      <vt:lpstr>Diapositive 31</vt:lpstr>
      <vt:lpstr>Diapositive 32</vt:lpstr>
      <vt:lpstr>Diapositive 33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SDHCAL Status</dc:title>
  <dc:creator>admin admin</dc:creator>
  <cp:lastModifiedBy>admin</cp:lastModifiedBy>
  <cp:revision>85</cp:revision>
  <cp:lastPrinted>2017-05-24T02:54:57Z</cp:lastPrinted>
  <dcterms:created xsi:type="dcterms:W3CDTF">2017-05-18T10:05:06Z</dcterms:created>
  <dcterms:modified xsi:type="dcterms:W3CDTF">2017-05-25T01:02:36Z</dcterms:modified>
</cp:coreProperties>
</file>