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77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78" r:id="rId15"/>
    <p:sldId id="269" r:id="rId16"/>
    <p:sldId id="279" r:id="rId17"/>
    <p:sldId id="272" r:id="rId18"/>
    <p:sldId id="273" r:id="rId19"/>
    <p:sldId id="274" r:id="rId20"/>
    <p:sldId id="280" r:id="rId21"/>
    <p:sldId id="275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81754" autoAdjust="0"/>
  </p:normalViewPr>
  <p:slideViewPr>
    <p:cSldViewPr>
      <p:cViewPr varScale="1">
        <p:scale>
          <a:sx n="71" d="100"/>
          <a:sy n="71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472E5-DC2F-4118-95A4-6B5BD448218D}" type="datetimeFigureOut">
              <a:rPr lang="zh-CN" altLang="en-US" smtClean="0"/>
              <a:t>2017/5/25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3FE9-CAF5-4494-A39D-BA74D5AC2F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24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3FE9-CAF5-4494-A39D-BA74D5AC2F1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662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070F-0497-4643-8CE1-8E2B2779FEC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013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3FE9-CAF5-4494-A39D-BA74D5AC2F1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093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3FE9-CAF5-4494-A39D-BA74D5AC2F1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57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3FE9-CAF5-4494-A39D-BA74D5AC2F1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44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3FE9-CAF5-4494-A39D-BA74D5AC2F1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109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3FE9-CAF5-4494-A39D-BA74D5AC2F1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50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3FE9-CAF5-4494-A39D-BA74D5AC2F1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607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3FE9-CAF5-4494-A39D-BA74D5AC2F1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112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3FE9-CAF5-4494-A39D-BA74D5AC2F1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72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3FE9-CAF5-4494-A39D-BA74D5AC2F1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756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3FE9-CAF5-4494-A39D-BA74D5AC2F1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413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097A-B2A3-4BFE-99CF-C1581167FB52}" type="datetime1">
              <a:rPr lang="zh-CN" altLang="en-US" smtClean="0"/>
              <a:t>2017/5/25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19FA-2131-4DEF-B626-A73E3877BCF5}" type="datetime1">
              <a:rPr lang="zh-CN" altLang="en-US" smtClean="0"/>
              <a:t>2017/5/25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ECA5-321E-494F-A19F-DB52450735FF}" type="datetime1">
              <a:rPr lang="zh-CN" altLang="en-US" smtClean="0"/>
              <a:t>2017/5/25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C512-7876-47FA-9132-ECDC5C9046CC}" type="datetime1">
              <a:rPr lang="zh-CN" altLang="en-US" smtClean="0"/>
              <a:t>2017/5/25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452F-6561-419B-BE1E-C7983DED50CA}" type="datetime1">
              <a:rPr lang="zh-CN" altLang="en-US" smtClean="0"/>
              <a:t>2017/5/25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D35F-388C-4DF7-819E-1807FE7411A0}" type="datetime1">
              <a:rPr lang="zh-CN" altLang="en-US" smtClean="0"/>
              <a:t>2017/5/25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9B5B-9955-4094-8A97-DFCA2F743204}" type="datetime1">
              <a:rPr lang="zh-CN" altLang="en-US" smtClean="0"/>
              <a:t>2017/5/25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61E4-E451-44EC-B27F-7E19F69A2234}" type="datetime1">
              <a:rPr lang="zh-CN" altLang="en-US" smtClean="0"/>
              <a:t>2017/5/25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7A97-A109-45A8-AC3C-A950C9D7A10B}" type="datetime1">
              <a:rPr lang="zh-CN" altLang="en-US" smtClean="0"/>
              <a:t>2017/5/25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04C5-7DEF-4671-95CD-CD503BA9A9C5}" type="datetime1">
              <a:rPr lang="zh-CN" altLang="en-US" smtClean="0"/>
              <a:t>2017/5/25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6FF9-916D-4CE0-8CC0-55059CA1803B}" type="datetime1">
              <a:rPr lang="zh-CN" altLang="en-US" smtClean="0"/>
              <a:t>2017/5/25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CD30F-4D35-4FDF-B855-37B999856E74}" type="datetime1">
              <a:rPr lang="zh-CN" altLang="en-US" smtClean="0"/>
              <a:t>2017/5/25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tif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333" y="1268760"/>
            <a:ext cx="8962163" cy="1470025"/>
          </a:xfrm>
        </p:spPr>
        <p:txBody>
          <a:bodyPr>
            <a:normAutofit/>
          </a:bodyPr>
          <a:lstStyle/>
          <a:p>
            <a:r>
              <a:rPr lang="en-US" altLang="zh-CN" sz="2800" i="1" dirty="0" smtClean="0">
                <a:solidFill>
                  <a:srgbClr val="0000FF"/>
                </a:solidFill>
              </a:rPr>
              <a:t>CPIXTEG3b</a:t>
            </a:r>
            <a:r>
              <a:rPr lang="en-US" altLang="zh-CN" sz="2800" dirty="0" smtClean="0">
                <a:solidFill>
                  <a:srgbClr val="0000FF"/>
                </a:solidFill>
              </a:rPr>
              <a:t>: An SOI pixel sensor with in-pixel binary counter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3212976"/>
            <a:ext cx="8384976" cy="3528392"/>
          </a:xfrm>
        </p:spPr>
        <p:txBody>
          <a:bodyPr>
            <a:normAutofit/>
          </a:bodyPr>
          <a:lstStyle/>
          <a:p>
            <a:pPr algn="l"/>
            <a:r>
              <a:rPr lang="en-US" altLang="zh-CN" sz="1600" dirty="0" smtClean="0">
                <a:solidFill>
                  <a:schemeClr val="tx1"/>
                </a:solidFill>
              </a:rPr>
              <a:t>Y. Lu</a:t>
            </a:r>
            <a:r>
              <a:rPr lang="en-US" altLang="zh-CN" sz="1600" baseline="30000" dirty="0" smtClean="0">
                <a:solidFill>
                  <a:schemeClr val="tx1"/>
                </a:solidFill>
              </a:rPr>
              <a:t>1</a:t>
            </a:r>
            <a:r>
              <a:rPr lang="en-US" altLang="zh-CN" sz="1600" dirty="0" smtClean="0">
                <a:solidFill>
                  <a:schemeClr val="tx1"/>
                </a:solidFill>
              </a:rPr>
              <a:t>, R. Hashimoto</a:t>
            </a:r>
            <a:r>
              <a:rPr lang="en-US" altLang="zh-CN" sz="1600" baseline="30000" dirty="0" smtClean="0">
                <a:solidFill>
                  <a:schemeClr val="tx1"/>
                </a:solidFill>
              </a:rPr>
              <a:t>2</a:t>
            </a:r>
            <a:r>
              <a:rPr lang="en-US" altLang="zh-CN" sz="1600" dirty="0" smtClean="0">
                <a:solidFill>
                  <a:schemeClr val="tx1"/>
                </a:solidFill>
              </a:rPr>
              <a:t>, S. Kishimoto</a:t>
            </a:r>
            <a:r>
              <a:rPr lang="en-US" altLang="zh-CN" sz="1600" baseline="30000" dirty="0" smtClean="0">
                <a:solidFill>
                  <a:schemeClr val="tx1"/>
                </a:solidFill>
              </a:rPr>
              <a:t>2</a:t>
            </a:r>
            <a:r>
              <a:rPr lang="en-US" altLang="zh-CN" sz="1600" dirty="0" smtClean="0">
                <a:solidFill>
                  <a:schemeClr val="tx1"/>
                </a:solidFill>
              </a:rPr>
              <a:t>, R. Nishimura</a:t>
            </a:r>
            <a:r>
              <a:rPr lang="en-US" altLang="zh-CN" sz="1600" baseline="30000" dirty="0" smtClean="0">
                <a:solidFill>
                  <a:schemeClr val="tx1"/>
                </a:solidFill>
              </a:rPr>
              <a:t>3</a:t>
            </a:r>
            <a:r>
              <a:rPr lang="en-US" altLang="zh-CN" sz="1600" dirty="0" smtClean="0">
                <a:solidFill>
                  <a:schemeClr val="tx1"/>
                </a:solidFill>
              </a:rPr>
              <a:t>, L. Song</a:t>
            </a:r>
            <a:r>
              <a:rPr lang="en-US" altLang="zh-CN" sz="1600" baseline="30000" dirty="0" smtClean="0">
                <a:solidFill>
                  <a:schemeClr val="tx1"/>
                </a:solidFill>
              </a:rPr>
              <a:t>1,4</a:t>
            </a:r>
            <a:r>
              <a:rPr lang="en-US" altLang="zh-CN" sz="1600" dirty="0" smtClean="0">
                <a:solidFill>
                  <a:schemeClr val="tx1"/>
                </a:solidFill>
              </a:rPr>
              <a:t>, Y. Zhou</a:t>
            </a:r>
            <a:r>
              <a:rPr lang="en-US" altLang="zh-CN" sz="1600" baseline="30000" dirty="0" smtClean="0">
                <a:solidFill>
                  <a:schemeClr val="tx1"/>
                </a:solidFill>
              </a:rPr>
              <a:t>1</a:t>
            </a:r>
            <a:r>
              <a:rPr lang="en-US" altLang="zh-CN" sz="1600" dirty="0" smtClean="0">
                <a:solidFill>
                  <a:schemeClr val="tx1"/>
                </a:solidFill>
              </a:rPr>
              <a:t>, Z. Wu</a:t>
            </a:r>
            <a:r>
              <a:rPr lang="en-US" altLang="zh-CN" sz="1600" baseline="30000" dirty="0" smtClean="0">
                <a:solidFill>
                  <a:schemeClr val="tx1"/>
                </a:solidFill>
              </a:rPr>
              <a:t>1,4</a:t>
            </a:r>
            <a:r>
              <a:rPr lang="en-US" altLang="zh-CN" sz="1600" dirty="0" smtClean="0">
                <a:solidFill>
                  <a:schemeClr val="tx1"/>
                </a:solidFill>
              </a:rPr>
              <a:t>, Y. Arai</a:t>
            </a:r>
            <a:r>
              <a:rPr lang="en-US" altLang="zh-CN" sz="1600" baseline="30000" dirty="0">
                <a:solidFill>
                  <a:schemeClr val="tx1"/>
                </a:solidFill>
              </a:rPr>
              <a:t>5</a:t>
            </a:r>
            <a:r>
              <a:rPr lang="en-US" altLang="zh-CN" sz="1600" dirty="0" smtClean="0">
                <a:solidFill>
                  <a:schemeClr val="tx1"/>
                </a:solidFill>
              </a:rPr>
              <a:t>, Q. Ouyang</a:t>
            </a:r>
            <a:r>
              <a:rPr lang="en-US" altLang="zh-CN" sz="1600" baseline="30000" dirty="0" smtClean="0">
                <a:solidFill>
                  <a:schemeClr val="tx1"/>
                </a:solidFill>
              </a:rPr>
              <a:t>1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altLang="zh-CN" sz="1600" dirty="0">
              <a:solidFill>
                <a:schemeClr val="tx1"/>
              </a:solidFill>
            </a:endParaRPr>
          </a:p>
          <a:p>
            <a:pPr algn="l"/>
            <a:r>
              <a:rPr lang="en-US" altLang="zh-CN" sz="1600" baseline="30000" dirty="0" smtClean="0">
                <a:solidFill>
                  <a:schemeClr val="tx1"/>
                </a:solidFill>
              </a:rPr>
              <a:t>1 </a:t>
            </a:r>
            <a:r>
              <a:rPr lang="en-US" altLang="zh-CN" sz="1600" dirty="0" smtClean="0">
                <a:solidFill>
                  <a:schemeClr val="tx1"/>
                </a:solidFill>
              </a:rPr>
              <a:t>State Key Laboratory of Particle Detection and Electronics, Institute of High Energy Physics, CAS</a:t>
            </a:r>
          </a:p>
          <a:p>
            <a:pPr algn="l"/>
            <a:r>
              <a:rPr lang="en-US" altLang="zh-CN" sz="1600" baseline="30000" dirty="0" smtClean="0">
                <a:solidFill>
                  <a:schemeClr val="tx1"/>
                </a:solidFill>
              </a:rPr>
              <a:t>2 </a:t>
            </a:r>
            <a:r>
              <a:rPr lang="en-US" altLang="zh-CN" sz="1600" dirty="0" smtClean="0">
                <a:solidFill>
                  <a:schemeClr val="tx1"/>
                </a:solidFill>
              </a:rPr>
              <a:t>Institute of Materials Structure Science, KEK</a:t>
            </a:r>
          </a:p>
          <a:p>
            <a:pPr algn="l"/>
            <a:r>
              <a:rPr lang="en-US" altLang="zh-CN" sz="1600" baseline="30000" dirty="0" smtClean="0">
                <a:solidFill>
                  <a:schemeClr val="tx1"/>
                </a:solidFill>
              </a:rPr>
              <a:t>3 </a:t>
            </a:r>
            <a:r>
              <a:rPr lang="en-US" altLang="zh-CN" sz="1600" dirty="0" smtClean="0">
                <a:solidFill>
                  <a:schemeClr val="tx1"/>
                </a:solidFill>
              </a:rPr>
              <a:t>School of High Energy Accelerator Science, SOKENDAI</a:t>
            </a:r>
          </a:p>
          <a:p>
            <a:pPr algn="l"/>
            <a:r>
              <a:rPr lang="en-US" altLang="zh-CN" sz="1600" baseline="30000" dirty="0" smtClean="0">
                <a:solidFill>
                  <a:schemeClr val="tx1"/>
                </a:solidFill>
              </a:rPr>
              <a:t>4 </a:t>
            </a:r>
            <a:r>
              <a:rPr lang="en-US" altLang="zh-CN" sz="1600" dirty="0" smtClean="0">
                <a:solidFill>
                  <a:schemeClr val="tx1"/>
                </a:solidFill>
              </a:rPr>
              <a:t>University of Chinese Academy of Sciences</a:t>
            </a:r>
          </a:p>
          <a:p>
            <a:pPr algn="l"/>
            <a:r>
              <a:rPr lang="en-US" altLang="zh-CN" sz="1600" baseline="30000" dirty="0" smtClean="0">
                <a:solidFill>
                  <a:schemeClr val="tx1"/>
                </a:solidFill>
              </a:rPr>
              <a:t>5 </a:t>
            </a:r>
            <a:r>
              <a:rPr lang="en-US" altLang="zh-CN" sz="1600" dirty="0" smtClean="0">
                <a:solidFill>
                  <a:schemeClr val="tx1"/>
                </a:solidFill>
              </a:rPr>
              <a:t>Institute of Particle and Nuclear Studies, KEK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en-US" altLang="zh-CN" sz="1600" i="1" dirty="0" smtClean="0"/>
              <a:t>International Conference on Technology and Instrumentation in Particle Physics, </a:t>
            </a:r>
          </a:p>
          <a:p>
            <a:r>
              <a:rPr lang="en-US" altLang="zh-CN" sz="1600" i="1" dirty="0" smtClean="0"/>
              <a:t>May 22-26, 2017, </a:t>
            </a:r>
            <a:r>
              <a:rPr lang="en-US" altLang="zh-CN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Beijing, CHINA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188639"/>
            <a:ext cx="3494523" cy="6635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1054991" cy="663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258788"/>
            <a:ext cx="370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Inter-University Research Institute Corporation</a:t>
            </a:r>
          </a:p>
          <a:p>
            <a:r>
              <a:rPr lang="en-US" altLang="zh-C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 Energy Accelerator Research Organization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Test structures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145435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000" dirty="0" smtClean="0"/>
              <a:t>3 </a:t>
            </a:r>
            <a:r>
              <a:rPr lang="en-US" altLang="zh-CN" sz="2000" dirty="0"/>
              <a:t>test </a:t>
            </a:r>
            <a:r>
              <a:rPr lang="en-US" altLang="zh-CN" sz="2000" dirty="0" smtClean="0"/>
              <a:t>pixels with different configuration:</a:t>
            </a:r>
          </a:p>
          <a:p>
            <a:pPr lvl="1"/>
            <a:r>
              <a:rPr lang="en-US" altLang="zh-CN" sz="1800" dirty="0" smtClean="0"/>
              <a:t>Pixel(0,0), disconnected from sensor, frond-end only</a:t>
            </a:r>
          </a:p>
          <a:p>
            <a:pPr lvl="1"/>
            <a:r>
              <a:rPr lang="en-US" altLang="zh-CN" sz="1800" dirty="0" smtClean="0"/>
              <a:t>Pixel(0,31), a complete chain of signal processing</a:t>
            </a:r>
          </a:p>
          <a:p>
            <a:pPr lvl="1"/>
            <a:r>
              <a:rPr lang="en-US" altLang="zh-CN" sz="1800" dirty="0" smtClean="0"/>
              <a:t>Pixel(0,63), an alternative clock to its counter</a:t>
            </a:r>
          </a:p>
          <a:p>
            <a:endParaRPr lang="en-US" altLang="zh-CN" sz="2000" dirty="0" smtClean="0"/>
          </a:p>
          <a:p>
            <a:pPr lvl="1"/>
            <a:endParaRPr lang="zh-CN" alt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23426" r="40442" b="19753"/>
          <a:stretch/>
        </p:blipFill>
        <p:spPr bwMode="auto">
          <a:xfrm>
            <a:off x="5292080" y="3122043"/>
            <a:ext cx="3600400" cy="31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7" t="31900" r="28686" b="26985"/>
          <a:stretch/>
        </p:blipFill>
        <p:spPr bwMode="auto">
          <a:xfrm>
            <a:off x="1259632" y="2852936"/>
            <a:ext cx="2616903" cy="115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2" t="31728" r="29009" b="27577"/>
          <a:stretch/>
        </p:blipFill>
        <p:spPr bwMode="auto">
          <a:xfrm>
            <a:off x="1259632" y="4005064"/>
            <a:ext cx="2626947" cy="115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8" t="32096" r="20140" b="27431"/>
          <a:stretch/>
        </p:blipFill>
        <p:spPr bwMode="auto">
          <a:xfrm>
            <a:off x="1259632" y="5157192"/>
            <a:ext cx="3090789" cy="115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直接箭头连接符 9"/>
          <p:cNvCxnSpPr/>
          <p:nvPr/>
        </p:nvCxnSpPr>
        <p:spPr>
          <a:xfrm>
            <a:off x="3886579" y="3789040"/>
            <a:ext cx="2197589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886579" y="4725144"/>
            <a:ext cx="2197589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4355976" y="5589240"/>
            <a:ext cx="172819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4769" r="25417" b="4575"/>
          <a:stretch/>
        </p:blipFill>
        <p:spPr>
          <a:xfrm>
            <a:off x="7256462" y="1124744"/>
            <a:ext cx="1419994" cy="14158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92280" y="249289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u="sng" dirty="0" smtClean="0"/>
              <a:t>Chip layout</a:t>
            </a:r>
            <a:endParaRPr lang="zh-CN" altLang="en-US" sz="1600" b="1" u="sng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0" y="6453336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页脚占位符 10"/>
          <p:cNvSpPr txBox="1">
            <a:spLocks/>
          </p:cNvSpPr>
          <p:nvPr/>
        </p:nvSpPr>
        <p:spPr>
          <a:xfrm>
            <a:off x="389078" y="6453336"/>
            <a:ext cx="8503402" cy="33424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TIPP2017, Y. LU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016" y="2924944"/>
            <a:ext cx="1187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Pixel(0,0)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b="1" dirty="0" smtClean="0">
                <a:solidFill>
                  <a:srgbClr val="0000FF"/>
                </a:solidFill>
              </a:rPr>
              <a:t>Pixel(0,31)</a:t>
            </a:r>
            <a:endParaRPr lang="en-US" altLang="zh-CN" b="1" dirty="0">
              <a:solidFill>
                <a:srgbClr val="0000FF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b="1" dirty="0" smtClean="0">
                <a:solidFill>
                  <a:srgbClr val="0000FF"/>
                </a:solidFill>
              </a:rPr>
              <a:t>Pixel(0,63)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659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87434"/>
            <a:ext cx="5948461" cy="37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Analog signal inspection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073427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Double-SOI chips worked</a:t>
            </a:r>
          </a:p>
          <a:p>
            <a:pPr lvl="1"/>
            <a:r>
              <a:rPr lang="en-US" altLang="zh-CN" sz="1800" dirty="0" smtClean="0"/>
              <a:t>Slower leading edge was caused by improper cabling; </a:t>
            </a:r>
          </a:p>
          <a:p>
            <a:r>
              <a:rPr lang="en-US" altLang="zh-CN" sz="2000" dirty="0" smtClean="0"/>
              <a:t>In the contrary, Single-SOI chips showed self-sustained oscillation</a:t>
            </a:r>
          </a:p>
          <a:p>
            <a:pPr lvl="1"/>
            <a:r>
              <a:rPr lang="en-US" altLang="zh-CN" sz="1800" dirty="0" smtClean="0"/>
              <a:t>Managed to stop it by decreasing gain of shaper</a:t>
            </a:r>
          </a:p>
          <a:p>
            <a:pPr lvl="1"/>
            <a:r>
              <a:rPr lang="en-US" altLang="zh-CN" sz="1800" dirty="0" smtClean="0"/>
              <a:t>A clue of positive feedback loop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2492" y="4182777"/>
            <a:ext cx="1085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 smtClean="0">
                <a:solidFill>
                  <a:srgbClr val="0000FF"/>
                </a:solidFill>
              </a:rPr>
              <a:t>X 1/5</a:t>
            </a:r>
            <a:endParaRPr lang="zh-CN" altLang="en-US" sz="105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5550929"/>
            <a:ext cx="1085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 smtClean="0">
                <a:solidFill>
                  <a:srgbClr val="0000FF"/>
                </a:solidFill>
              </a:rPr>
              <a:t>X 1/100</a:t>
            </a:r>
            <a:endParaRPr lang="zh-CN" altLang="en-US" sz="105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5762017"/>
            <a:ext cx="2200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00FF"/>
                </a:solidFill>
              </a:rPr>
              <a:t>128 frames averaged</a:t>
            </a:r>
            <a:endParaRPr lang="zh-CN" altLang="en-US" sz="14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F:\Work\9实验数据\TEST_CPIXTEG3B\snapshot_DSOI\scope_1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2736304" cy="219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84168" y="5559406"/>
            <a:ext cx="2718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u="sng" dirty="0" smtClean="0">
                <a:solidFill>
                  <a:srgbClr val="0000FF"/>
                </a:solidFill>
              </a:rPr>
              <a:t>Self-sustained oscillation observed on single-SOI chips</a:t>
            </a:r>
            <a:endParaRPr lang="zh-CN" altLang="en-US" sz="1600" b="1" u="sng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2348880"/>
            <a:ext cx="13681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Preamp       Shaper</a:t>
            </a:r>
          </a:p>
          <a:p>
            <a:endParaRPr lang="en-US" altLang="zh-CN" sz="1100" dirty="0"/>
          </a:p>
          <a:p>
            <a:r>
              <a:rPr lang="en-US" altLang="zh-CN" sz="1100" dirty="0" smtClean="0"/>
              <a:t>Sensor</a:t>
            </a:r>
            <a:endParaRPr lang="zh-CN" altLang="en-US" sz="1100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7308304" y="2564904"/>
            <a:ext cx="0" cy="2305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6833962" y="2795414"/>
            <a:ext cx="47434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6588224" y="2533707"/>
            <a:ext cx="0" cy="23051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6833962" y="2492896"/>
            <a:ext cx="237171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97" descr="DNW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2130505"/>
            <a:ext cx="1143898" cy="111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0" y="6453336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页脚占位符 10"/>
          <p:cNvSpPr txBox="1">
            <a:spLocks/>
          </p:cNvSpPr>
          <p:nvPr/>
        </p:nvSpPr>
        <p:spPr>
          <a:xfrm>
            <a:off x="389078" y="6453336"/>
            <a:ext cx="8503402" cy="33424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TIPP2017, Y. LU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592" y="2564904"/>
            <a:ext cx="4608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u="sng" dirty="0" smtClean="0">
                <a:solidFill>
                  <a:srgbClr val="0000FF"/>
                </a:solidFill>
              </a:rPr>
              <a:t>Waveform observed on oscilloscope (average mode)</a:t>
            </a:r>
            <a:endParaRPr lang="zh-CN" altLang="en-US" sz="1600" b="1" u="sng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4941168"/>
            <a:ext cx="16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 dirty="0" smtClean="0">
                <a:solidFill>
                  <a:srgbClr val="FF0000"/>
                </a:solidFill>
              </a:rPr>
              <a:t>Pixel(0,31)</a:t>
            </a:r>
            <a:endParaRPr lang="zh-CN" alt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rgbClr val="0000FF"/>
                </a:solidFill>
              </a:rPr>
              <a:t>Dedicated measurement of pickup from counter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073427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Counter driven by external clock as a source</a:t>
            </a:r>
          </a:p>
          <a:p>
            <a:r>
              <a:rPr lang="en-US" altLang="zh-CN" sz="2000" dirty="0" smtClean="0"/>
              <a:t>5mV </a:t>
            </a:r>
            <a:r>
              <a:rPr lang="en-US" altLang="zh-CN" sz="2000" dirty="0"/>
              <a:t>@ shaper output for </a:t>
            </a:r>
            <a:r>
              <a:rPr lang="en-US" altLang="zh-CN" sz="2000" dirty="0" smtClean="0"/>
              <a:t>Double-SOI </a:t>
            </a:r>
            <a:r>
              <a:rPr lang="en-US" altLang="zh-CN" sz="2000" dirty="0"/>
              <a:t>chip </a:t>
            </a:r>
            <a:endParaRPr lang="en-US" altLang="zh-CN" sz="2000" dirty="0" smtClean="0"/>
          </a:p>
          <a:p>
            <a:pPr lvl="1"/>
            <a:r>
              <a:rPr lang="en-US" altLang="zh-CN" sz="1800" b="1" dirty="0" smtClean="0">
                <a:solidFill>
                  <a:srgbClr val="FF0000"/>
                </a:solidFill>
              </a:rPr>
              <a:t>74 </a:t>
            </a:r>
            <a:r>
              <a:rPr lang="en-US" altLang="zh-CN" sz="1800" b="1" dirty="0">
                <a:solidFill>
                  <a:srgbClr val="FF0000"/>
                </a:solidFill>
              </a:rPr>
              <a:t>e</a:t>
            </a:r>
            <a:r>
              <a:rPr lang="en-US" altLang="zh-CN" sz="1800" b="1" baseline="30000" dirty="0">
                <a:solidFill>
                  <a:srgbClr val="FF0000"/>
                </a:solidFill>
              </a:rPr>
              <a:t>-</a:t>
            </a:r>
            <a:r>
              <a:rPr lang="en-US" altLang="zh-CN" sz="1800" b="1" dirty="0">
                <a:solidFill>
                  <a:srgbClr val="FF0000"/>
                </a:solidFill>
              </a:rPr>
              <a:t> referred to input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charge</a:t>
            </a:r>
          </a:p>
          <a:p>
            <a:pPr lvl="1"/>
            <a:r>
              <a:rPr lang="en-US" altLang="zh-CN" sz="1800" dirty="0" smtClean="0"/>
              <a:t>Submerged in </a:t>
            </a:r>
            <a:r>
              <a:rPr lang="en-US" altLang="zh-CN" sz="1800" dirty="0"/>
              <a:t>noise </a:t>
            </a:r>
            <a:r>
              <a:rPr lang="en-US" altLang="zh-CN" sz="1800" dirty="0" smtClean="0"/>
              <a:t>floor (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ENC </a:t>
            </a:r>
            <a:r>
              <a:rPr lang="en-US" altLang="zh-CN" sz="1800" b="1" dirty="0">
                <a:solidFill>
                  <a:srgbClr val="FF0000"/>
                </a:solidFill>
              </a:rPr>
              <a:t>~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52e</a:t>
            </a:r>
            <a:r>
              <a:rPr lang="en-US" altLang="zh-CN" sz="1800" b="1" baseline="30000" dirty="0" smtClean="0">
                <a:solidFill>
                  <a:srgbClr val="FF0000"/>
                </a:solidFill>
              </a:rPr>
              <a:t>-</a:t>
            </a:r>
            <a:r>
              <a:rPr lang="en-US" altLang="zh-CN" sz="1800" dirty="0"/>
              <a:t>)</a:t>
            </a:r>
          </a:p>
          <a:p>
            <a:r>
              <a:rPr lang="en-US" altLang="zh-CN" sz="2000" dirty="0"/>
              <a:t>95mV  for </a:t>
            </a:r>
            <a:r>
              <a:rPr lang="en-US" altLang="zh-CN" sz="2000" dirty="0" smtClean="0"/>
              <a:t>Single-SOI chip</a:t>
            </a:r>
          </a:p>
          <a:p>
            <a:pPr lvl="1"/>
            <a:r>
              <a:rPr lang="en-US" altLang="zh-CN" sz="1800" dirty="0" smtClean="0"/>
              <a:t>~3770e</a:t>
            </a:r>
            <a:r>
              <a:rPr lang="en-US" altLang="zh-CN" sz="1800" baseline="30000" dirty="0" smtClean="0"/>
              <a:t>-</a:t>
            </a:r>
            <a:r>
              <a:rPr lang="en-US" altLang="zh-CN" sz="1800" dirty="0" smtClean="0"/>
              <a:t> referred to input charge</a:t>
            </a:r>
            <a:endParaRPr lang="en-US" altLang="zh-CN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2906216"/>
            <a:ext cx="5803658" cy="354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9872" y="6126831"/>
            <a:ext cx="2200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00FF"/>
                </a:solidFill>
              </a:rPr>
              <a:t>128 frame averaged</a:t>
            </a:r>
            <a:endParaRPr lang="zh-CN" altLang="en-US" sz="1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6912" y="4548971"/>
            <a:ext cx="1085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 smtClean="0">
                <a:solidFill>
                  <a:srgbClr val="0000FF"/>
                </a:solidFill>
              </a:rPr>
              <a:t>X 1/5</a:t>
            </a:r>
            <a:endParaRPr lang="zh-CN" altLang="en-US" sz="1050" b="1" dirty="0">
              <a:solidFill>
                <a:srgbClr val="0000FF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936308"/>
              </p:ext>
            </p:extLst>
          </p:nvPr>
        </p:nvGraphicFramePr>
        <p:xfrm>
          <a:off x="5868144" y="4908768"/>
          <a:ext cx="30243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936104"/>
                <a:gridCol w="86409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(peak to peak)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Double-SOI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Single-SOI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Preamp 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3.7mV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60mV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Shaper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5mV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95mV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8" t="32096" r="20140" b="27431"/>
          <a:stretch/>
        </p:blipFill>
        <p:spPr bwMode="auto">
          <a:xfrm>
            <a:off x="5620308" y="3140968"/>
            <a:ext cx="3414156" cy="127252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椭圆 10"/>
          <p:cNvSpPr/>
          <p:nvPr/>
        </p:nvSpPr>
        <p:spPr>
          <a:xfrm>
            <a:off x="8028384" y="4005064"/>
            <a:ext cx="1006080" cy="54390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0" y="6453336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页脚占位符 10"/>
          <p:cNvSpPr txBox="1">
            <a:spLocks/>
          </p:cNvSpPr>
          <p:nvPr/>
        </p:nvSpPr>
        <p:spPr>
          <a:xfrm>
            <a:off x="389078" y="6453336"/>
            <a:ext cx="8503402" cy="33424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TIPP2017, Y. LU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2852936"/>
            <a:ext cx="4608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u="sng" dirty="0" smtClean="0">
                <a:solidFill>
                  <a:srgbClr val="0000FF"/>
                </a:solidFill>
              </a:rPr>
              <a:t>Waveform observed on oscilloscope (average mode)</a:t>
            </a:r>
            <a:endParaRPr lang="zh-CN" altLang="en-US" sz="1600" b="1" u="sng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941168"/>
            <a:ext cx="16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Pixel(0,63)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3240360" cy="201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3168352" cy="209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5" y="116632"/>
            <a:ext cx="2880320" cy="216024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4176464" cy="270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>
                <a:solidFill>
                  <a:srgbClr val="0000FF"/>
                </a:solidFill>
              </a:rPr>
              <a:t>Laser test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80728"/>
                <a:ext cx="8579296" cy="514543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/>
                  <a:t>I</a:t>
                </a:r>
                <a:r>
                  <a:rPr lang="en-US" altLang="zh-CN" sz="2000" dirty="0" smtClean="0"/>
                  <a:t>nfrared laser beam</a:t>
                </a:r>
                <a:endParaRPr lang="en-US" altLang="zh-CN" sz="2000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sz="1800" b="1" dirty="0" smtClean="0">
                    <a:solidFill>
                      <a:srgbClr val="FF0000"/>
                    </a:solidFill>
                  </a:rPr>
                  <a:t>1064nm, simulating MIP tracks </a:t>
                </a:r>
                <a:r>
                  <a:rPr lang="en-US" altLang="zh-CN" sz="1800" dirty="0" smtClean="0"/>
                  <a:t>in silicon;</a:t>
                </a:r>
              </a:p>
              <a:p>
                <a:pPr lvl="1"/>
                <a:r>
                  <a:rPr lang="en-US" altLang="zh-CN" sz="1800" dirty="0" smtClean="0"/>
                  <a:t>Sub-ns pulses duration and maximum 1MHz;</a:t>
                </a:r>
              </a:p>
              <a:p>
                <a:r>
                  <a:rPr lang="en-US" altLang="zh-CN" sz="2000" dirty="0" smtClean="0"/>
                  <a:t>Signal amplitude increased as a function of </a:t>
                </a:r>
                <a:r>
                  <a:rPr lang="en-US" altLang="zh-CN" sz="2000" dirty="0" err="1" smtClean="0"/>
                  <a:t>V</a:t>
                </a:r>
                <a:r>
                  <a:rPr lang="en-US" altLang="zh-CN" sz="2000" baseline="-25000" dirty="0" err="1" smtClean="0"/>
                  <a:t>bias</a:t>
                </a:r>
                <a:endParaRPr lang="en-US" altLang="zh-CN" sz="2000" baseline="-25000" dirty="0" smtClean="0"/>
              </a:p>
              <a:p>
                <a:pPr lvl="1"/>
                <a:r>
                  <a:rPr lang="en-US" altLang="zh-CN" sz="1800" dirty="0" smtClean="0"/>
                  <a:t>Proportional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CN" sz="1800" i="1">
                            <a:latin typeface="Cambria Math"/>
                          </a:rPr>
                          <m:t>𝑉</m:t>
                        </m:r>
                        <m:r>
                          <a:rPr lang="en-US" altLang="zh-CN" sz="1800" i="1" baseline="-25000">
                            <a:latin typeface="Cambria Math"/>
                          </a:rPr>
                          <m:t>𝑏𝑖𝑎𝑠</m:t>
                        </m:r>
                      </m:e>
                    </m:rad>
                  </m:oMath>
                </a14:m>
                <a:r>
                  <a:rPr lang="en-US" altLang="zh-CN" sz="1800" dirty="0" smtClean="0"/>
                  <a:t>;</a:t>
                </a:r>
                <a:endParaRPr lang="en-US" altLang="zh-CN" sz="1800" dirty="0"/>
              </a:p>
              <a:p>
                <a:r>
                  <a:rPr lang="en-US" altLang="zh-CN" sz="2000" dirty="0" smtClean="0"/>
                  <a:t>Counting rate decreased as the threshold lifting</a:t>
                </a:r>
              </a:p>
              <a:p>
                <a:pPr lvl="1"/>
                <a:r>
                  <a:rPr lang="en-US" altLang="zh-CN" sz="1800" dirty="0" smtClean="0"/>
                  <a:t>S-curve fitting resulted in 153e</a:t>
                </a:r>
                <a:r>
                  <a:rPr lang="en-US" altLang="zh-CN" sz="1800" baseline="30000" dirty="0" smtClean="0"/>
                  <a:t>-</a:t>
                </a:r>
                <a:r>
                  <a:rPr lang="en-US" altLang="zh-CN" sz="1800" dirty="0" smtClean="0"/>
                  <a:t>;</a:t>
                </a:r>
              </a:p>
              <a:p>
                <a:pPr lvl="1"/>
                <a:r>
                  <a:rPr lang="en-US" altLang="zh-CN" sz="1800" dirty="0" smtClean="0"/>
                  <a:t>1676 e</a:t>
                </a:r>
                <a:r>
                  <a:rPr lang="en-US" altLang="zh-CN" sz="1800" baseline="30000" dirty="0" smtClean="0"/>
                  <a:t>-</a:t>
                </a:r>
                <a:r>
                  <a:rPr lang="en-US" altLang="zh-CN" sz="1800" dirty="0" smtClean="0"/>
                  <a:t> generated by single laser pulse</a:t>
                </a:r>
                <a:endParaRPr lang="en-US" altLang="zh-CN" sz="1800" baseline="30000" dirty="0" smtClean="0"/>
              </a:p>
            </p:txBody>
          </p:sp>
        </mc:Choice>
        <mc:Fallback xmlns="">
          <p:sp>
            <p:nvSpPr>
              <p:cNvPr id="11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80728"/>
                <a:ext cx="8579296" cy="5145435"/>
              </a:xfrm>
              <a:blipFill rotWithShape="1">
                <a:blip r:embed="rId6"/>
                <a:stretch>
                  <a:fillRect l="-640" t="-5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0" y="6453336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页脚占位符 10"/>
          <p:cNvSpPr txBox="1">
            <a:spLocks/>
          </p:cNvSpPr>
          <p:nvPr/>
        </p:nvSpPr>
        <p:spPr>
          <a:xfrm>
            <a:off x="389078" y="6453336"/>
            <a:ext cx="8503402" cy="33424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TIPP2017, Y. LU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8344" y="3099345"/>
            <a:ext cx="131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Pixel(0,31)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1" y="40677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b="1" dirty="0" smtClean="0">
                <a:solidFill>
                  <a:srgbClr val="0000FF"/>
                </a:solidFill>
              </a:rPr>
              <a:t>Preamp output waveform  </a:t>
            </a:r>
            <a:r>
              <a:rPr lang="en-US" altLang="zh-CN" sz="1200" dirty="0" smtClean="0"/>
              <a:t>(us)</a:t>
            </a:r>
            <a:endParaRPr lang="zh-CN" alt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349340" y="6156012"/>
            <a:ext cx="268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</a:t>
            </a:r>
            <a:r>
              <a:rPr lang="en-US" altLang="zh-CN" b="1" dirty="0" smtClean="0">
                <a:solidFill>
                  <a:srgbClr val="0000FF"/>
                </a:solidFill>
              </a:rPr>
              <a:t>Amplitude vs </a:t>
            </a:r>
            <a:r>
              <a:rPr lang="en-US" altLang="zh-CN" b="1" dirty="0" err="1" smtClean="0">
                <a:solidFill>
                  <a:srgbClr val="0000FF"/>
                </a:solidFill>
              </a:rPr>
              <a:t>Vbias</a:t>
            </a:r>
            <a:endParaRPr lang="zh-CN" alt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83568" y="63084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</a:t>
            </a:r>
            <a:r>
              <a:rPr lang="en-US" altLang="zh-CN" b="1" dirty="0" smtClean="0">
                <a:solidFill>
                  <a:srgbClr val="0000FF"/>
                </a:solidFill>
              </a:rPr>
              <a:t>Counting rate vs input-referred threshold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584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2840" y="116632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solidFill>
                  <a:srgbClr val="0000FF"/>
                </a:solidFill>
              </a:rPr>
              <a:t>Threshold </a:t>
            </a:r>
            <a:r>
              <a:rPr lang="en-US" altLang="zh-CN" sz="2800" dirty="0" smtClean="0">
                <a:solidFill>
                  <a:srgbClr val="0000FF"/>
                </a:solidFill>
              </a:rPr>
              <a:t>distribution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864" y="764704"/>
            <a:ext cx="8229600" cy="5073427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Test pulse amplitude scan</a:t>
            </a:r>
          </a:p>
          <a:p>
            <a:pPr lvl="1"/>
            <a:r>
              <a:rPr lang="en-US" altLang="zh-CN" sz="1600" dirty="0" smtClean="0"/>
              <a:t>S-curve fitting</a:t>
            </a:r>
          </a:p>
          <a:p>
            <a:pPr lvl="1"/>
            <a:r>
              <a:rPr lang="en-US" altLang="zh-CN" sz="1600" b="1" dirty="0">
                <a:solidFill>
                  <a:srgbClr val="0000FF"/>
                </a:solidFill>
              </a:rPr>
              <a:t>3966 </a:t>
            </a:r>
            <a:r>
              <a:rPr lang="en-US" altLang="zh-CN" sz="1600" b="1" dirty="0" smtClean="0">
                <a:solidFill>
                  <a:srgbClr val="0000FF"/>
                </a:solidFill>
              </a:rPr>
              <a:t>pixels</a:t>
            </a:r>
          </a:p>
          <a:p>
            <a:r>
              <a:rPr lang="en-US" altLang="zh-CN" sz="2000" dirty="0" smtClean="0"/>
              <a:t>Excellent threshold distribution</a:t>
            </a:r>
            <a:endParaRPr lang="en-US" altLang="zh-CN" sz="2000" dirty="0"/>
          </a:p>
          <a:p>
            <a:pPr lvl="1"/>
            <a:r>
              <a:rPr lang="en-US" altLang="zh-CN" sz="1800" dirty="0" smtClean="0"/>
              <a:t>44.6e- before tuning</a:t>
            </a:r>
          </a:p>
          <a:p>
            <a:pPr lvl="1"/>
            <a:r>
              <a:rPr lang="en-US" altLang="zh-CN" sz="1800" dirty="0" smtClean="0"/>
              <a:t>10.8e- after tuning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6093296"/>
            <a:ext cx="3445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FF"/>
                </a:solidFill>
              </a:rPr>
              <a:t>Threshold dispersion </a:t>
            </a:r>
            <a:r>
              <a:rPr lang="en-US" altLang="zh-CN" sz="1600" b="1" dirty="0" smtClean="0">
                <a:solidFill>
                  <a:srgbClr val="0000FF"/>
                </a:solidFill>
              </a:rPr>
              <a:t>after tuning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6103721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00FF"/>
                </a:solidFill>
              </a:rPr>
              <a:t>Threshold dispersion before tuning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548680"/>
            <a:ext cx="3157555" cy="2304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29355" y="26064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</a:rPr>
              <a:t>Typical S-curve fitting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" y="3271978"/>
            <a:ext cx="3814252" cy="2850001"/>
          </a:xfrm>
          <a:prstGeom prst="rect">
            <a:avLst/>
          </a:prstGeom>
        </p:spPr>
      </p:pic>
      <p:sp>
        <p:nvSpPr>
          <p:cNvPr id="19" name="文本框 3"/>
          <p:cNvSpPr txBox="1"/>
          <p:nvPr/>
        </p:nvSpPr>
        <p:spPr>
          <a:xfrm>
            <a:off x="3460185" y="3752068"/>
            <a:ext cx="80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44.6e</a:t>
            </a:r>
            <a:r>
              <a:rPr lang="en-US" altLang="zh-CN" b="1" baseline="30000" dirty="0" smtClean="0">
                <a:solidFill>
                  <a:srgbClr val="FF0000"/>
                </a:solidFill>
              </a:rPr>
              <a:t>-</a:t>
            </a:r>
            <a:endParaRPr lang="zh-CN" altLang="en-US" b="1" baseline="30000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022" y="3258756"/>
            <a:ext cx="3804905" cy="2855059"/>
          </a:xfrm>
          <a:prstGeom prst="rect">
            <a:avLst/>
          </a:prstGeom>
        </p:spPr>
      </p:pic>
      <p:sp>
        <p:nvSpPr>
          <p:cNvPr id="20" name="文本框 4"/>
          <p:cNvSpPr txBox="1"/>
          <p:nvPr/>
        </p:nvSpPr>
        <p:spPr>
          <a:xfrm>
            <a:off x="7394530" y="3752068"/>
            <a:ext cx="80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10.8e</a:t>
            </a:r>
            <a:r>
              <a:rPr lang="en-US" altLang="zh-CN" b="1" baseline="30000" dirty="0" smtClean="0">
                <a:solidFill>
                  <a:srgbClr val="FF0000"/>
                </a:solidFill>
              </a:rPr>
              <a:t>-</a:t>
            </a:r>
            <a:endParaRPr lang="zh-CN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0" y="6453336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页脚占位符 10"/>
          <p:cNvSpPr txBox="1">
            <a:spLocks/>
          </p:cNvSpPr>
          <p:nvPr/>
        </p:nvSpPr>
        <p:spPr>
          <a:xfrm>
            <a:off x="389078" y="6453336"/>
            <a:ext cx="8503402" cy="33424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TIPP2017, Y. LU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9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3299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Low noise level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2736"/>
            <a:ext cx="7128792" cy="4968552"/>
          </a:xfrm>
        </p:spPr>
        <p:txBody>
          <a:bodyPr/>
          <a:lstStyle/>
          <a:p>
            <a:r>
              <a:rPr lang="en-US" altLang="zh-CN" sz="2000" dirty="0" smtClean="0"/>
              <a:t>Average noise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56.7e</a:t>
            </a:r>
            <a:r>
              <a:rPr lang="en-US" altLang="zh-CN" sz="2000" b="1" baseline="30000" dirty="0" smtClean="0">
                <a:solidFill>
                  <a:srgbClr val="FF0000"/>
                </a:solidFill>
              </a:rPr>
              <a:t>-</a:t>
            </a:r>
          </a:p>
          <a:p>
            <a:pPr lvl="1"/>
            <a:r>
              <a:rPr lang="en-US" altLang="zh-CN" sz="1800" b="1" dirty="0" smtClean="0">
                <a:solidFill>
                  <a:srgbClr val="0000FF"/>
                </a:solidFill>
              </a:rPr>
              <a:t>3966 pixels</a:t>
            </a:r>
          </a:p>
          <a:p>
            <a:r>
              <a:rPr lang="en-US" altLang="zh-CN" sz="2000" b="1" dirty="0" smtClean="0">
                <a:solidFill>
                  <a:srgbClr val="FF0000"/>
                </a:solidFill>
              </a:rPr>
              <a:t>“Zero” </a:t>
            </a:r>
            <a:r>
              <a:rPr lang="en-US" altLang="zh-CN" sz="2000" dirty="0" smtClean="0"/>
              <a:t>noise hit</a:t>
            </a:r>
          </a:p>
          <a:p>
            <a:pPr lvl="1"/>
            <a:r>
              <a:rPr lang="en-US" altLang="zh-CN" sz="1800" dirty="0" smtClean="0"/>
              <a:t>Threshold = 830e</a:t>
            </a:r>
            <a:r>
              <a:rPr lang="en-US" altLang="zh-CN" sz="1800" baseline="30000" dirty="0" smtClean="0"/>
              <a:t>-</a:t>
            </a:r>
            <a:r>
              <a:rPr lang="en-US" altLang="zh-CN" sz="1800" dirty="0" smtClean="0"/>
              <a:t> (3keV)</a:t>
            </a:r>
            <a:endParaRPr lang="en-US" altLang="zh-CN" sz="1800" baseline="30000" dirty="0"/>
          </a:p>
          <a:p>
            <a:pPr lvl="1"/>
            <a:r>
              <a:rPr lang="en-US" altLang="zh-CN" sz="1800" dirty="0" smtClean="0"/>
              <a:t>10s ×360 frames (for long exposure time and small data set)</a:t>
            </a:r>
          </a:p>
          <a:p>
            <a:pPr lvl="1"/>
            <a:r>
              <a:rPr lang="en-US" altLang="zh-CN" sz="1800" dirty="0" smtClean="0"/>
              <a:t>Only a few events recorded from environmental radiation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6" t="5659" r="30891" b="6709"/>
          <a:stretch/>
        </p:blipFill>
        <p:spPr bwMode="auto">
          <a:xfrm>
            <a:off x="5148064" y="3454992"/>
            <a:ext cx="2880320" cy="251345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016" y="6040452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00FF"/>
                </a:solidFill>
              </a:rPr>
              <a:t>Environmental background events in 1 hour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4716016" y="5536396"/>
            <a:ext cx="432048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67944" y="5536396"/>
            <a:ext cx="9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Col. 0</a:t>
            </a:r>
          </a:p>
          <a:p>
            <a:r>
              <a:rPr lang="en-US" altLang="zh-CN" sz="1400" dirty="0" smtClean="0"/>
              <a:t>disabled</a:t>
            </a:r>
            <a:endParaRPr lang="zh-CN" altLang="en-US" sz="1400" dirty="0"/>
          </a:p>
        </p:txBody>
      </p:sp>
      <p:cxnSp>
        <p:nvCxnSpPr>
          <p:cNvPr id="25" name="直接箭头连接符 24"/>
          <p:cNvCxnSpPr/>
          <p:nvPr/>
        </p:nvCxnSpPr>
        <p:spPr>
          <a:xfrm flipH="1">
            <a:off x="8028384" y="3304148"/>
            <a:ext cx="324036" cy="150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02370" y="2852936"/>
            <a:ext cx="113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Pixels broke up  for test</a:t>
            </a:r>
          </a:p>
        </p:txBody>
      </p:sp>
      <p:cxnSp>
        <p:nvCxnSpPr>
          <p:cNvPr id="27" name="直接箭头连接符 26"/>
          <p:cNvCxnSpPr/>
          <p:nvPr/>
        </p:nvCxnSpPr>
        <p:spPr>
          <a:xfrm flipH="1">
            <a:off x="8028384" y="3304148"/>
            <a:ext cx="324036" cy="13707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>
            <a:off x="8028384" y="3304148"/>
            <a:ext cx="324036" cy="2592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29" y="3463578"/>
            <a:ext cx="3433367" cy="2557710"/>
          </a:xfrm>
          <a:prstGeom prst="rect">
            <a:avLst/>
          </a:prstGeom>
        </p:spPr>
      </p:pic>
      <p:sp>
        <p:nvSpPr>
          <p:cNvPr id="21" name="文本框 9"/>
          <p:cNvSpPr txBox="1"/>
          <p:nvPr/>
        </p:nvSpPr>
        <p:spPr>
          <a:xfrm>
            <a:off x="3200986" y="3876687"/>
            <a:ext cx="925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52.3e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0" y="6453336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页脚占位符 10"/>
          <p:cNvSpPr txBox="1">
            <a:spLocks/>
          </p:cNvSpPr>
          <p:nvPr/>
        </p:nvSpPr>
        <p:spPr>
          <a:xfrm>
            <a:off x="389078" y="6453336"/>
            <a:ext cx="8503402" cy="33424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TIPP2017, Y. LU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602128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00FF"/>
                </a:solidFill>
              </a:rPr>
              <a:t>Noise distribution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3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00808"/>
            <a:ext cx="3168352" cy="297633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02840" y="548680"/>
            <a:ext cx="8229600" cy="853299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</a:rPr>
              <a:t>Environmental background events (10s</a:t>
            </a:r>
            <a:r>
              <a:rPr lang="en-US" altLang="zh-CN" sz="2000" dirty="0"/>
              <a:t> </a:t>
            </a:r>
            <a:r>
              <a:rPr lang="en-US" altLang="zh-CN" sz="2000" dirty="0" smtClean="0">
                <a:solidFill>
                  <a:srgbClr val="0000FF"/>
                </a:solidFill>
              </a:rPr>
              <a:t>×360 </a:t>
            </a:r>
            <a:r>
              <a:rPr lang="en-US" altLang="zh-CN" sz="2000" dirty="0">
                <a:solidFill>
                  <a:srgbClr val="0000FF"/>
                </a:solidFill>
              </a:rPr>
              <a:t>frames</a:t>
            </a:r>
            <a:r>
              <a:rPr lang="en-US" altLang="zh-CN" sz="2000" dirty="0" smtClean="0">
                <a:solidFill>
                  <a:srgbClr val="0000FF"/>
                </a:solidFill>
              </a:rPr>
              <a:t>)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0" y="6453336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页脚占位符 10"/>
          <p:cNvSpPr txBox="1">
            <a:spLocks/>
          </p:cNvSpPr>
          <p:nvPr/>
        </p:nvSpPr>
        <p:spPr>
          <a:xfrm>
            <a:off x="389078" y="6453336"/>
            <a:ext cx="8503402" cy="33424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TIPP2017, Y. LU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61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>
                <a:solidFill>
                  <a:srgbClr val="0000FF"/>
                </a:solidFill>
              </a:rPr>
              <a:t>Synchrotron beam test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073427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KEK PF BL-14A</a:t>
            </a:r>
          </a:p>
          <a:p>
            <a:pPr lvl="1"/>
            <a:r>
              <a:rPr lang="en-US" altLang="zh-CN" sz="1600" dirty="0" smtClean="0"/>
              <a:t>Beam spot 0.8mm in diameter</a:t>
            </a:r>
          </a:p>
          <a:p>
            <a:pPr lvl="1"/>
            <a:r>
              <a:rPr lang="en-US" altLang="zh-CN" sz="1600" dirty="0" smtClean="0"/>
              <a:t>optional pin hole,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10um micro-beam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576" y="1988840"/>
            <a:ext cx="3851920" cy="21647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16632"/>
            <a:ext cx="3234408" cy="1817738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V="1">
            <a:off x="5256584" y="2608352"/>
            <a:ext cx="1547664" cy="216024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2423192"/>
            <a:ext cx="1872208" cy="143785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438617"/>
            <a:ext cx="2588458" cy="182018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43608" y="2097432"/>
            <a:ext cx="2509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/>
              <a:t>16 </a:t>
            </a:r>
            <a:r>
              <a:rPr lang="en-US" altLang="zh-CN" sz="1600" b="1" dirty="0" err="1" smtClean="0"/>
              <a:t>keV</a:t>
            </a:r>
            <a:r>
              <a:rPr lang="en-US" altLang="zh-CN" sz="1600" b="1" dirty="0" smtClean="0"/>
              <a:t> X-ray signal(shaper)</a:t>
            </a:r>
            <a:endParaRPr lang="en-US" altLang="zh-CN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959754" y="6114782"/>
            <a:ext cx="2388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(16keV, threshold~1600e</a:t>
            </a:r>
            <a:r>
              <a:rPr lang="en-US" altLang="zh-CN" sz="1600" baseline="30000" dirty="0" smtClean="0"/>
              <a:t>-</a:t>
            </a:r>
            <a:r>
              <a:rPr lang="en-US" altLang="zh-CN" sz="1600" dirty="0" smtClean="0"/>
              <a:t>)</a:t>
            </a:r>
          </a:p>
        </p:txBody>
      </p:sp>
      <p:sp>
        <p:nvSpPr>
          <p:cNvPr id="33" name="矩形 32"/>
          <p:cNvSpPr/>
          <p:nvPr/>
        </p:nvSpPr>
        <p:spPr>
          <a:xfrm>
            <a:off x="2207582" y="4962654"/>
            <a:ext cx="1095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65419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195736" y="5167645"/>
            <a:ext cx="10919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16×19 pixels </a:t>
            </a:r>
            <a:endParaRPr lang="zh-CN" alt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611560" y="4212377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/>
              <a:t>Beam profile measured by CPIXTEG3b</a:t>
            </a:r>
          </a:p>
        </p:txBody>
      </p:sp>
      <p:cxnSp>
        <p:nvCxnSpPr>
          <p:cNvPr id="36" name="直接箭头连接符 35"/>
          <p:cNvCxnSpPr/>
          <p:nvPr/>
        </p:nvCxnSpPr>
        <p:spPr>
          <a:xfrm flipV="1">
            <a:off x="5616624" y="908720"/>
            <a:ext cx="1547664" cy="216024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1071" y="4490529"/>
            <a:ext cx="5289473" cy="1811369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0" y="6453336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页脚占位符 10"/>
          <p:cNvSpPr txBox="1">
            <a:spLocks/>
          </p:cNvSpPr>
          <p:nvPr/>
        </p:nvSpPr>
        <p:spPr>
          <a:xfrm>
            <a:off x="389078" y="6453336"/>
            <a:ext cx="8503402" cy="33424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TIPP2017, Y. LU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70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>
                <a:solidFill>
                  <a:srgbClr val="0000FF"/>
                </a:solidFill>
              </a:rPr>
              <a:t>Micro-beam </a:t>
            </a:r>
            <a:r>
              <a:rPr lang="en-US" altLang="zh-CN" sz="2800" dirty="0">
                <a:solidFill>
                  <a:srgbClr val="0000FF"/>
                </a:solidFill>
              </a:rPr>
              <a:t>1D </a:t>
            </a:r>
            <a:r>
              <a:rPr lang="en-US" altLang="zh-CN" sz="2800" dirty="0" smtClean="0">
                <a:solidFill>
                  <a:srgbClr val="0000FF"/>
                </a:solidFill>
              </a:rPr>
              <a:t>scan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913" y="1195150"/>
            <a:ext cx="6610327" cy="3457986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Scan across 4 pixels </a:t>
            </a:r>
            <a:r>
              <a:rPr lang="en-US" altLang="zh-CN" sz="2000" dirty="0"/>
              <a:t>from center to center </a:t>
            </a:r>
            <a:endParaRPr lang="en-US" altLang="zh-CN" sz="2000" dirty="0" smtClean="0"/>
          </a:p>
          <a:p>
            <a:pPr lvl="1"/>
            <a:r>
              <a:rPr lang="en-US" altLang="zh-CN" sz="1800" dirty="0" smtClean="0"/>
              <a:t>Starting at the center of Pixel(30,37)</a:t>
            </a:r>
            <a:endParaRPr lang="en-US" altLang="zh-CN" sz="2000" dirty="0" smtClean="0"/>
          </a:p>
          <a:p>
            <a:pPr lvl="1"/>
            <a:r>
              <a:rPr lang="en-US" altLang="zh-CN" sz="1800" dirty="0" smtClean="0"/>
              <a:t>Ending at the center of </a:t>
            </a:r>
            <a:r>
              <a:rPr lang="en-US" altLang="zh-CN" sz="1800" dirty="0" smtClean="0"/>
              <a:t>Pixel(30,41)</a:t>
            </a:r>
            <a:endParaRPr lang="en-US" altLang="zh-CN" sz="1800" dirty="0" smtClean="0"/>
          </a:p>
          <a:p>
            <a:pPr lvl="1"/>
            <a:r>
              <a:rPr lang="en-US" altLang="zh-CN" sz="1800" b="1" dirty="0" smtClean="0"/>
              <a:t>Step = 2um</a:t>
            </a:r>
          </a:p>
          <a:p>
            <a:pPr lvl="1"/>
            <a:r>
              <a:rPr lang="en-US" altLang="zh-CN" sz="1800" dirty="0" err="1"/>
              <a:t>NaI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+ MCA </a:t>
            </a:r>
            <a:r>
              <a:rPr lang="en-US" altLang="zh-CN" sz="1800" dirty="0"/>
              <a:t>used as </a:t>
            </a:r>
            <a:r>
              <a:rPr lang="en-US" altLang="zh-CN" sz="1800" dirty="0" smtClean="0"/>
              <a:t>a reference detector</a:t>
            </a:r>
          </a:p>
          <a:p>
            <a:r>
              <a:rPr lang="en-US" altLang="zh-CN" sz="2000" dirty="0" smtClean="0"/>
              <a:t>Uniform efficiency can be achieved </a:t>
            </a:r>
          </a:p>
          <a:p>
            <a:pPr lvl="1"/>
            <a:r>
              <a:rPr lang="en-US" altLang="zh-CN" sz="1600" b="1" dirty="0" smtClean="0">
                <a:solidFill>
                  <a:srgbClr val="FF0000"/>
                </a:solidFill>
              </a:rPr>
              <a:t>Threshold = ½ </a:t>
            </a:r>
            <a:r>
              <a:rPr lang="en-US" altLang="zh-CN" sz="1600" b="1" dirty="0" err="1" smtClean="0">
                <a:solidFill>
                  <a:srgbClr val="FF0000"/>
                </a:solidFill>
              </a:rPr>
              <a:t>E</a:t>
            </a:r>
            <a:r>
              <a:rPr lang="en-US" altLang="zh-CN" sz="1600" b="1" baseline="-25000" dirty="0" err="1" smtClean="0">
                <a:solidFill>
                  <a:srgbClr val="FF0000"/>
                </a:solidFill>
              </a:rPr>
              <a:t>photon</a:t>
            </a:r>
            <a:endParaRPr lang="en-US" altLang="zh-CN" sz="1600" b="1" baseline="-25000" dirty="0" smtClean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114" y="2015262"/>
            <a:ext cx="3151350" cy="216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72" y="4149080"/>
            <a:ext cx="3219692" cy="216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864"/>
            <a:ext cx="3086557" cy="216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45" y="4149320"/>
            <a:ext cx="3337675" cy="2160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63688" y="5255622"/>
            <a:ext cx="30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</a:rPr>
              <a:t>16keV</a:t>
            </a:r>
            <a:r>
              <a:rPr lang="en-US" altLang="zh-CN" sz="1600" dirty="0" smtClean="0"/>
              <a:t>, threshold &gt; ½  </a:t>
            </a:r>
            <a:r>
              <a:rPr lang="en-US" altLang="zh-CN" sz="1600" dirty="0" err="1" smtClean="0"/>
              <a:t>E</a:t>
            </a:r>
            <a:r>
              <a:rPr lang="en-US" altLang="zh-CN" sz="1600" baseline="-25000" dirty="0" err="1" smtClean="0"/>
              <a:t>photon</a:t>
            </a:r>
            <a:endParaRPr lang="zh-CN" altLang="en-US" sz="1600" baseline="-25000" dirty="0"/>
          </a:p>
        </p:txBody>
      </p:sp>
      <p:sp>
        <p:nvSpPr>
          <p:cNvPr id="10" name="文本框 9"/>
          <p:cNvSpPr txBox="1"/>
          <p:nvPr/>
        </p:nvSpPr>
        <p:spPr>
          <a:xfrm>
            <a:off x="6034054" y="5759678"/>
            <a:ext cx="30484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100" dirty="0"/>
          </a:p>
        </p:txBody>
      </p:sp>
      <p:sp>
        <p:nvSpPr>
          <p:cNvPr id="12" name="文本框 7"/>
          <p:cNvSpPr txBox="1"/>
          <p:nvPr/>
        </p:nvSpPr>
        <p:spPr>
          <a:xfrm>
            <a:off x="5876056" y="4319518"/>
            <a:ext cx="30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</a:rPr>
              <a:t>16keV</a:t>
            </a:r>
            <a:r>
              <a:rPr lang="en-US" altLang="zh-CN" sz="1600" dirty="0" smtClean="0"/>
              <a:t>, threshold ~ ½  </a:t>
            </a:r>
            <a:r>
              <a:rPr lang="en-US" altLang="zh-CN" sz="1600" dirty="0" err="1" smtClean="0"/>
              <a:t>E</a:t>
            </a:r>
            <a:r>
              <a:rPr lang="en-US" altLang="zh-CN" sz="1600" baseline="-25000" dirty="0" err="1" smtClean="0"/>
              <a:t>photon</a:t>
            </a:r>
            <a:endParaRPr lang="zh-CN" altLang="en-US" sz="1600" baseline="-25000" dirty="0"/>
          </a:p>
        </p:txBody>
      </p:sp>
      <p:sp>
        <p:nvSpPr>
          <p:cNvPr id="13" name="文本框 7"/>
          <p:cNvSpPr txBox="1"/>
          <p:nvPr/>
        </p:nvSpPr>
        <p:spPr>
          <a:xfrm>
            <a:off x="5948064" y="2231286"/>
            <a:ext cx="30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</a:rPr>
              <a:t>8</a:t>
            </a:r>
            <a:r>
              <a:rPr lang="en-US" altLang="zh-CN" sz="1600" b="1" dirty="0" smtClean="0">
                <a:solidFill>
                  <a:srgbClr val="0000FF"/>
                </a:solidFill>
              </a:rPr>
              <a:t>keV</a:t>
            </a:r>
            <a:r>
              <a:rPr lang="en-US" altLang="zh-CN" sz="1600" dirty="0" smtClean="0"/>
              <a:t>, threshold ~ ½  </a:t>
            </a:r>
            <a:r>
              <a:rPr lang="en-US" altLang="zh-CN" sz="1600" dirty="0" err="1" smtClean="0"/>
              <a:t>E</a:t>
            </a:r>
            <a:r>
              <a:rPr lang="en-US" altLang="zh-CN" sz="1600" baseline="-25000" dirty="0" err="1" smtClean="0"/>
              <a:t>photon</a:t>
            </a:r>
            <a:endParaRPr lang="zh-CN" altLang="en-US" sz="1600" baseline="-25000" dirty="0"/>
          </a:p>
        </p:txBody>
      </p:sp>
      <p:sp>
        <p:nvSpPr>
          <p:cNvPr id="14" name="文本框 7"/>
          <p:cNvSpPr txBox="1"/>
          <p:nvPr/>
        </p:nvSpPr>
        <p:spPr>
          <a:xfrm>
            <a:off x="5948064" y="332896"/>
            <a:ext cx="30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</a:rPr>
              <a:t>6keV</a:t>
            </a:r>
            <a:r>
              <a:rPr lang="en-US" altLang="zh-CN" sz="1600" dirty="0" smtClean="0"/>
              <a:t>, threshold ~ ½  </a:t>
            </a:r>
            <a:r>
              <a:rPr lang="en-US" altLang="zh-CN" sz="1600" dirty="0" err="1" smtClean="0"/>
              <a:t>E</a:t>
            </a:r>
            <a:r>
              <a:rPr lang="en-US" altLang="zh-CN" sz="1600" baseline="-25000" dirty="0" err="1" smtClean="0"/>
              <a:t>photon</a:t>
            </a:r>
            <a:endParaRPr lang="zh-CN" altLang="en-US" sz="16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170429" y="3743454"/>
            <a:ext cx="957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Pixel(30,37)</a:t>
            </a:r>
            <a:endParaRPr lang="zh-CN" alt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4008" y="3717032"/>
            <a:ext cx="957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Pixel(30,41)</a:t>
            </a:r>
            <a:endParaRPr lang="zh-CN" altLang="en-US" sz="1200" dirty="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5219822" y="3959478"/>
            <a:ext cx="0" cy="8751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2682397" y="3909414"/>
            <a:ext cx="0" cy="8751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44679" y="3743454"/>
            <a:ext cx="957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Pixel(30,39)</a:t>
            </a:r>
            <a:endParaRPr lang="zh-CN" altLang="en-US" sz="1200" dirty="0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3948735" y="3959478"/>
            <a:ext cx="0" cy="8751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48064" y="2674367"/>
            <a:ext cx="529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sum</a:t>
            </a:r>
            <a:endParaRPr lang="zh-CN" altLang="en-US" sz="1200" dirty="0"/>
          </a:p>
        </p:txBody>
      </p:sp>
      <p:cxnSp>
        <p:nvCxnSpPr>
          <p:cNvPr id="23" name="直接箭头连接符 22"/>
          <p:cNvCxnSpPr/>
          <p:nvPr/>
        </p:nvCxnSpPr>
        <p:spPr>
          <a:xfrm>
            <a:off x="5554077" y="2812866"/>
            <a:ext cx="32197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34725" y="2890391"/>
            <a:ext cx="889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Individual</a:t>
            </a:r>
            <a:endParaRPr lang="zh-CN" altLang="en-US" sz="1200" dirty="0"/>
          </a:p>
        </p:txBody>
      </p:sp>
      <p:cxnSp>
        <p:nvCxnSpPr>
          <p:cNvPr id="26" name="直接箭头连接符 25"/>
          <p:cNvCxnSpPr/>
          <p:nvPr/>
        </p:nvCxnSpPr>
        <p:spPr>
          <a:xfrm>
            <a:off x="5652120" y="3023374"/>
            <a:ext cx="38193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5652120" y="3095138"/>
            <a:ext cx="576064" cy="722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5652120" y="3059012"/>
            <a:ext cx="1224136" cy="3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46493" y="3970511"/>
            <a:ext cx="957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Pixel(30,38)</a:t>
            </a:r>
            <a:endParaRPr lang="zh-CN" alt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020743" y="4005064"/>
            <a:ext cx="957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Pixel(30,40)</a:t>
            </a:r>
            <a:endParaRPr lang="zh-CN" altLang="en-US" sz="1200" dirty="0"/>
          </a:p>
        </p:txBody>
      </p:sp>
      <p:cxnSp>
        <p:nvCxnSpPr>
          <p:cNvPr id="34" name="直接箭头连接符 33"/>
          <p:cNvCxnSpPr/>
          <p:nvPr/>
        </p:nvCxnSpPr>
        <p:spPr>
          <a:xfrm>
            <a:off x="4618701" y="4247510"/>
            <a:ext cx="0" cy="6591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3322557" y="4247510"/>
            <a:ext cx="0" cy="6591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52" y="4232595"/>
            <a:ext cx="2427416" cy="1755014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0" y="6453336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页脚占位符 10"/>
          <p:cNvSpPr txBox="1">
            <a:spLocks/>
          </p:cNvSpPr>
          <p:nvPr/>
        </p:nvSpPr>
        <p:spPr>
          <a:xfrm>
            <a:off x="389078" y="6453336"/>
            <a:ext cx="8503402" cy="33424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TIPP2017, Y. LU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</a:endParaRPr>
          </a:p>
        </p:txBody>
      </p:sp>
      <p:sp>
        <p:nvSpPr>
          <p:cNvPr id="37" name="文本框 7"/>
          <p:cNvSpPr txBox="1"/>
          <p:nvPr/>
        </p:nvSpPr>
        <p:spPr>
          <a:xfrm>
            <a:off x="3419872" y="6165304"/>
            <a:ext cx="4626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FF"/>
                </a:solidFill>
              </a:rPr>
              <a:t>1</a:t>
            </a:r>
            <a:r>
              <a:rPr lang="en-US" altLang="zh-CN" sz="1600" b="1" dirty="0" smtClean="0">
                <a:solidFill>
                  <a:srgbClr val="0000FF"/>
                </a:solidFill>
              </a:rPr>
              <a:t>-dimentional scan across 4 pixels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</p:spPr>
        <p:txBody>
          <a:bodyPr/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Micro-beam 2D scan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980728"/>
            <a:ext cx="6192688" cy="5040637"/>
          </a:xfrm>
        </p:spPr>
        <p:txBody>
          <a:bodyPr/>
          <a:lstStyle/>
          <a:p>
            <a:r>
              <a:rPr lang="en-US" altLang="zh-CN" sz="2000" dirty="0" smtClean="0"/>
              <a:t>Across 3×3 pixel-square</a:t>
            </a:r>
            <a:endParaRPr lang="zh-CN" altLang="en-US" sz="2000" dirty="0" smtClean="0"/>
          </a:p>
          <a:p>
            <a:pPr lvl="1"/>
            <a:r>
              <a:rPr lang="en-US" altLang="zh-CN" sz="1800" b="1" dirty="0" smtClean="0"/>
              <a:t>Step = 4um</a:t>
            </a:r>
            <a:endParaRPr lang="en-US" altLang="zh-CN" sz="1600" b="1" dirty="0"/>
          </a:p>
          <a:p>
            <a:r>
              <a:rPr lang="en-US" altLang="zh-CN" sz="2000" dirty="0" smtClean="0"/>
              <a:t>Inevitable loss of efficiency at the corner</a:t>
            </a:r>
          </a:p>
          <a:p>
            <a:pPr lvl="1"/>
            <a:r>
              <a:rPr lang="en-US" altLang="zh-CN" sz="1800" dirty="0"/>
              <a:t>Threshold = ½ </a:t>
            </a:r>
            <a:r>
              <a:rPr lang="en-US" altLang="zh-CN" sz="1800" dirty="0" err="1"/>
              <a:t>E</a:t>
            </a:r>
            <a:r>
              <a:rPr lang="en-US" altLang="zh-CN" sz="1800" baseline="-25000" dirty="0" err="1"/>
              <a:t>photon</a:t>
            </a:r>
            <a:endParaRPr lang="en-US" altLang="zh-CN" sz="1800" baseline="-25000" dirty="0"/>
          </a:p>
          <a:p>
            <a:pPr lvl="1"/>
            <a:r>
              <a:rPr lang="en-US" altLang="zh-CN" sz="1800" dirty="0" smtClean="0"/>
              <a:t>Charge shared by 4 pixels adjoined</a:t>
            </a:r>
            <a:endParaRPr lang="zh-CN" altLang="en-US" sz="1800" dirty="0" smtClean="0"/>
          </a:p>
        </p:txBody>
      </p:sp>
      <p:sp>
        <p:nvSpPr>
          <p:cNvPr id="8" name="文本框 7"/>
          <p:cNvSpPr txBox="1"/>
          <p:nvPr/>
        </p:nvSpPr>
        <p:spPr>
          <a:xfrm>
            <a:off x="1890080" y="6114782"/>
            <a:ext cx="4626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00FF"/>
                </a:solidFill>
              </a:rPr>
              <a:t>2-dimentional scan of pixel corners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798" y="3925590"/>
            <a:ext cx="3408586" cy="216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913270"/>
            <a:ext cx="3268084" cy="2160000"/>
          </a:xfrm>
          <a:prstGeom prst="rect">
            <a:avLst/>
          </a:prstGeom>
        </p:spPr>
      </p:pic>
      <p:sp>
        <p:nvSpPr>
          <p:cNvPr id="11" name="文本框 7"/>
          <p:cNvSpPr txBox="1"/>
          <p:nvPr/>
        </p:nvSpPr>
        <p:spPr>
          <a:xfrm>
            <a:off x="2851720" y="5296272"/>
            <a:ext cx="9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6keV</a:t>
            </a:r>
            <a:endParaRPr lang="zh-CN" altLang="en-US" sz="1600" baseline="-25000" dirty="0"/>
          </a:p>
        </p:txBody>
      </p:sp>
      <p:sp>
        <p:nvSpPr>
          <p:cNvPr id="12" name="文本框 7"/>
          <p:cNvSpPr txBox="1"/>
          <p:nvPr/>
        </p:nvSpPr>
        <p:spPr>
          <a:xfrm>
            <a:off x="6804248" y="5296272"/>
            <a:ext cx="9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16keV</a:t>
            </a:r>
            <a:endParaRPr lang="zh-CN" altLang="en-US" sz="1600" baseline="-25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304" y="1029085"/>
            <a:ext cx="3664496" cy="2997100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>
            <a:off x="4283968" y="3871758"/>
            <a:ext cx="1440160" cy="704434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879460" y="3605493"/>
            <a:ext cx="1160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Pixel corner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3562292" y="3871758"/>
            <a:ext cx="605384" cy="838244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0" y="6453336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页脚占位符 10"/>
          <p:cNvSpPr txBox="1">
            <a:spLocks/>
          </p:cNvSpPr>
          <p:nvPr/>
        </p:nvSpPr>
        <p:spPr>
          <a:xfrm>
            <a:off x="389078" y="6453336"/>
            <a:ext cx="8503402" cy="33424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TIPP2017, Y. LU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648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</a:rPr>
              <a:t>O</a:t>
            </a:r>
            <a:r>
              <a:rPr lang="en-US" altLang="zh-CN" sz="2800" dirty="0" smtClean="0">
                <a:solidFill>
                  <a:srgbClr val="0000FF"/>
                </a:solidFill>
              </a:rPr>
              <a:t>utline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3136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 smtClean="0"/>
              <a:t>Motivation</a:t>
            </a:r>
          </a:p>
          <a:p>
            <a:pPr lvl="1"/>
            <a:r>
              <a:rPr lang="en-US" altLang="zh-CN" dirty="0" smtClean="0"/>
              <a:t>To solve digital pickup issue in SOI technology</a:t>
            </a:r>
          </a:p>
          <a:p>
            <a:pPr lvl="1"/>
            <a:r>
              <a:rPr lang="en-US" altLang="zh-CN" dirty="0" smtClean="0"/>
              <a:t>To pursue a high resolution low noise detector for material science</a:t>
            </a:r>
          </a:p>
          <a:p>
            <a:r>
              <a:rPr lang="en-US" altLang="zh-CN" dirty="0" smtClean="0"/>
              <a:t>Design concepts</a:t>
            </a:r>
          </a:p>
          <a:p>
            <a:pPr lvl="1"/>
            <a:r>
              <a:rPr lang="en-US" altLang="zh-CN" dirty="0" smtClean="0"/>
              <a:t>Diode, Pixel circuit, Readout architecture </a:t>
            </a:r>
          </a:p>
          <a:p>
            <a:pPr lvl="1"/>
            <a:r>
              <a:rPr lang="en-US" altLang="zh-CN" b="1" dirty="0" smtClean="0">
                <a:solidFill>
                  <a:srgbClr val="FF0000"/>
                </a:solidFill>
              </a:rPr>
              <a:t>Double-SOI oriented optimization</a:t>
            </a:r>
          </a:p>
          <a:p>
            <a:pPr lvl="1"/>
            <a:r>
              <a:rPr lang="en-US" altLang="zh-CN" dirty="0" smtClean="0"/>
              <a:t>Test structures</a:t>
            </a:r>
          </a:p>
          <a:p>
            <a:r>
              <a:rPr lang="en-US" altLang="zh-CN" dirty="0" smtClean="0"/>
              <a:t>Single pixel test</a:t>
            </a:r>
          </a:p>
          <a:p>
            <a:pPr lvl="1"/>
            <a:r>
              <a:rPr lang="en-US" altLang="zh-CN" dirty="0" smtClean="0"/>
              <a:t>Analog signal inspection</a:t>
            </a:r>
          </a:p>
          <a:p>
            <a:pPr lvl="1"/>
            <a:r>
              <a:rPr lang="en-US" altLang="zh-CN" b="1" dirty="0" smtClean="0">
                <a:solidFill>
                  <a:srgbClr val="FF0000"/>
                </a:solidFill>
              </a:rPr>
              <a:t>Dedicated pickup measurement</a:t>
            </a:r>
          </a:p>
          <a:p>
            <a:pPr lvl="1"/>
            <a:r>
              <a:rPr lang="en-US" altLang="zh-CN" dirty="0" smtClean="0"/>
              <a:t>Infrared laser test</a:t>
            </a:r>
          </a:p>
          <a:p>
            <a:r>
              <a:rPr lang="en-US" altLang="zh-CN" dirty="0" smtClean="0"/>
              <a:t>Matrix test</a:t>
            </a:r>
          </a:p>
          <a:p>
            <a:pPr lvl="1"/>
            <a:r>
              <a:rPr lang="en-US" altLang="zh-CN" dirty="0" smtClean="0"/>
              <a:t>Threshold</a:t>
            </a:r>
          </a:p>
          <a:p>
            <a:pPr lvl="1"/>
            <a:r>
              <a:rPr lang="en-US" altLang="zh-CN" dirty="0" smtClean="0"/>
              <a:t>Noise</a:t>
            </a:r>
          </a:p>
          <a:p>
            <a:pPr lvl="1"/>
            <a:r>
              <a:rPr lang="en-US" altLang="zh-CN" dirty="0" smtClean="0"/>
              <a:t>Synchrotron beam test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0" y="6453336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页脚占位符 10"/>
          <p:cNvSpPr txBox="1">
            <a:spLocks/>
          </p:cNvSpPr>
          <p:nvPr/>
        </p:nvSpPr>
        <p:spPr>
          <a:xfrm>
            <a:off x="389078" y="6453336"/>
            <a:ext cx="8503402" cy="33424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TIPP2017, Y. LU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3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>
                <a:solidFill>
                  <a:srgbClr val="0000FF"/>
                </a:solidFill>
              </a:rPr>
              <a:t>Flat field response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836712"/>
            <a:ext cx="7920880" cy="4680520"/>
          </a:xfrm>
        </p:spPr>
        <p:txBody>
          <a:bodyPr/>
          <a:lstStyle/>
          <a:p>
            <a:r>
              <a:rPr lang="en-US" altLang="zh-CN" sz="2000" dirty="0" smtClean="0"/>
              <a:t>Beam scattered by glassy carbon</a:t>
            </a:r>
          </a:p>
          <a:p>
            <a:pPr lvl="1"/>
            <a:r>
              <a:rPr lang="en-US" altLang="zh-CN" sz="1800" dirty="0" smtClean="0"/>
              <a:t>Sensor placed in 90⁰ with respect to the beam line</a:t>
            </a:r>
          </a:p>
          <a:p>
            <a:r>
              <a:rPr lang="en-US" altLang="zh-CN" sz="2000" dirty="0" smtClean="0"/>
              <a:t>Full pixel array illuminated.</a:t>
            </a:r>
          </a:p>
          <a:p>
            <a:pPr lvl="1"/>
            <a:r>
              <a:rPr lang="en-US" altLang="zh-CN" sz="1800" dirty="0" smtClean="0"/>
              <a:t>“Relative uniformity” 3.8% and 2.0%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371" y="4293096"/>
            <a:ext cx="2700981" cy="18253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54" y="4293096"/>
            <a:ext cx="2764886" cy="1825322"/>
          </a:xfrm>
          <a:prstGeom prst="rect">
            <a:avLst/>
          </a:prstGeom>
        </p:spPr>
      </p:pic>
      <p:sp>
        <p:nvSpPr>
          <p:cNvPr id="8" name="文本框 3"/>
          <p:cNvSpPr txBox="1"/>
          <p:nvPr/>
        </p:nvSpPr>
        <p:spPr>
          <a:xfrm>
            <a:off x="6516216" y="465313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Mean:9382.5</a:t>
            </a:r>
          </a:p>
          <a:p>
            <a:r>
              <a:rPr lang="en-US" altLang="zh-CN" sz="1200" dirty="0" smtClean="0"/>
              <a:t>RMS:183.0</a:t>
            </a:r>
          </a:p>
          <a:p>
            <a:r>
              <a:rPr lang="en-US" altLang="zh-CN" sz="1200" b="1" dirty="0" smtClean="0">
                <a:solidFill>
                  <a:srgbClr val="FF0000"/>
                </a:solidFill>
              </a:rPr>
              <a:t>2.0%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1876059" y="4581128"/>
            <a:ext cx="125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Mean:962.9</a:t>
            </a:r>
          </a:p>
          <a:p>
            <a:r>
              <a:rPr lang="en-US" altLang="zh-CN" sz="1200" dirty="0" smtClean="0"/>
              <a:t>RMS:36.9</a:t>
            </a:r>
          </a:p>
          <a:p>
            <a:r>
              <a:rPr lang="en-US" altLang="zh-CN" sz="1200" b="1" dirty="0" smtClean="0">
                <a:solidFill>
                  <a:srgbClr val="FF0000"/>
                </a:solidFill>
              </a:rPr>
              <a:t>3.8%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958" y="2276872"/>
            <a:ext cx="2580832" cy="19247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7247" y="2343859"/>
            <a:ext cx="2602705" cy="1898478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4572000" y="2276872"/>
            <a:ext cx="0" cy="38164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7"/>
          <p:cNvSpPr txBox="1"/>
          <p:nvPr/>
        </p:nvSpPr>
        <p:spPr>
          <a:xfrm>
            <a:off x="3795736" y="3933056"/>
            <a:ext cx="9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6keV</a:t>
            </a:r>
            <a:endParaRPr lang="zh-CN" altLang="en-US" sz="1600" baseline="-25000" dirty="0"/>
          </a:p>
        </p:txBody>
      </p:sp>
      <p:sp>
        <p:nvSpPr>
          <p:cNvPr id="13" name="文本框 7"/>
          <p:cNvSpPr txBox="1"/>
          <p:nvPr/>
        </p:nvSpPr>
        <p:spPr>
          <a:xfrm>
            <a:off x="4716016" y="3933056"/>
            <a:ext cx="9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16keV</a:t>
            </a:r>
            <a:endParaRPr lang="zh-CN" altLang="en-US" sz="16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150106" y="6106249"/>
            <a:ext cx="2981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00FF"/>
                </a:solidFill>
              </a:rPr>
              <a:t>Counting rate histogram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23" y="473346"/>
            <a:ext cx="2696073" cy="1515494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>
            <a:off x="7164288" y="1052736"/>
            <a:ext cx="731588" cy="184632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0" y="6453336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页脚占位符 10"/>
          <p:cNvSpPr txBox="1">
            <a:spLocks/>
          </p:cNvSpPr>
          <p:nvPr/>
        </p:nvSpPr>
        <p:spPr>
          <a:xfrm>
            <a:off x="389078" y="6453336"/>
            <a:ext cx="8503402" cy="33424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TIPP2017, Y. LU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51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Conclusion and outlook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Digital pickup issue can be treated properly with Double-SOI process</a:t>
            </a:r>
          </a:p>
          <a:p>
            <a:r>
              <a:rPr lang="en-US" altLang="zh-CN" sz="2000" dirty="0" smtClean="0"/>
              <a:t>Further improvements to meet the needs of material science</a:t>
            </a:r>
          </a:p>
          <a:p>
            <a:pPr lvl="1"/>
            <a:r>
              <a:rPr lang="en-US" altLang="zh-CN" sz="1800" dirty="0" smtClean="0"/>
              <a:t>Charge sharing decision logic;</a:t>
            </a:r>
          </a:p>
          <a:p>
            <a:pPr lvl="1"/>
            <a:r>
              <a:rPr lang="en-US" altLang="zh-CN" sz="1800" dirty="0" smtClean="0"/>
              <a:t>Compact layout of counter to accommodate more bits.</a:t>
            </a:r>
          </a:p>
          <a:p>
            <a:r>
              <a:rPr lang="en-US" altLang="zh-CN" sz="2000" dirty="0" smtClean="0"/>
              <a:t>CPIXTEG3b demonstrated the potential of SOI technology</a:t>
            </a:r>
          </a:p>
          <a:p>
            <a:pPr lvl="1"/>
            <a:r>
              <a:rPr lang="en-US" altLang="zh-CN" sz="1800" dirty="0" smtClean="0"/>
              <a:t>Zero noise hit</a:t>
            </a:r>
          </a:p>
          <a:p>
            <a:pPr lvl="1"/>
            <a:r>
              <a:rPr lang="en-US" altLang="zh-CN" sz="1800" dirty="0"/>
              <a:t>Excellent threshold </a:t>
            </a:r>
            <a:r>
              <a:rPr lang="en-US" altLang="zh-CN" sz="1800" dirty="0" smtClean="0"/>
              <a:t>distribution</a:t>
            </a:r>
          </a:p>
          <a:p>
            <a:pPr lvl="1"/>
            <a:r>
              <a:rPr lang="en-US" altLang="zh-CN" sz="1800" dirty="0" smtClean="0"/>
              <a:t>Depleted HR substrate up to 700um (or thinning down to 75um)</a:t>
            </a:r>
          </a:p>
          <a:p>
            <a:pPr lvl="1"/>
            <a:r>
              <a:rPr lang="en-US" altLang="zh-CN" sz="1800" dirty="0" smtClean="0"/>
              <a:t>High density connection between sensor and electronics</a:t>
            </a: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0" y="6453336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页脚占位符 10"/>
          <p:cNvSpPr txBox="1">
            <a:spLocks/>
          </p:cNvSpPr>
          <p:nvPr/>
        </p:nvSpPr>
        <p:spPr>
          <a:xfrm>
            <a:off x="389078" y="6453336"/>
            <a:ext cx="8503402" cy="33424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TIPP2017, Y. LU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54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Motivation #1: to solve the digital pickup issue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3" y="919261"/>
            <a:ext cx="5328592" cy="4525963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SOI pixel technology is particularly affected by the digital pickup issue.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Long history of investigation, but limited by the process available then.</a:t>
            </a:r>
          </a:p>
          <a:p>
            <a:pPr lvl="1"/>
            <a:r>
              <a:rPr lang="en-US" altLang="zh-CN" sz="1800" dirty="0" smtClean="0"/>
              <a:t>recognized and understood by CERN RD19 in 1990’s;</a:t>
            </a:r>
          </a:p>
          <a:p>
            <a:pPr lvl="1"/>
            <a:r>
              <a:rPr lang="en-US" altLang="zh-CN" sz="1800" dirty="0" smtClean="0"/>
              <a:t>Continued efforts on Nested-Wells in the beginning of 2010’s.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016"/>
          <a:stretch/>
        </p:blipFill>
        <p:spPr bwMode="auto">
          <a:xfrm>
            <a:off x="179512" y="4293781"/>
            <a:ext cx="4320480" cy="21595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55576" y="5504049"/>
            <a:ext cx="345638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</a:rPr>
              <a:t>Shielding-well</a:t>
            </a:r>
            <a:r>
              <a:rPr lang="en-US" altLang="zh-CN" sz="1400" dirty="0" smtClean="0"/>
              <a:t> proposed by F. X. </a:t>
            </a:r>
            <a:r>
              <a:rPr lang="en-US" altLang="zh-CN" sz="1400" dirty="0" err="1" smtClean="0"/>
              <a:t>Pengg</a:t>
            </a:r>
            <a:r>
              <a:rPr lang="en-US" altLang="zh-CN" sz="1400" dirty="0" smtClean="0"/>
              <a:t> in his dissertation “</a:t>
            </a:r>
            <a:r>
              <a:rPr lang="en-US" altLang="zh-CN" sz="1400" dirty="0"/>
              <a:t>Monolithic Silicon Pixel Detectors in SOI Technology</a:t>
            </a:r>
            <a:r>
              <a:rPr lang="en-US" altLang="zh-CN" sz="1400" dirty="0" smtClean="0"/>
              <a:t>”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761112" y="5338946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836944" y="5085869"/>
            <a:ext cx="1519031" cy="213189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128408" y="522705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0000FF"/>
                </a:solidFill>
              </a:rPr>
              <a:t>0.2k</a:t>
            </a:r>
            <a:r>
              <a:rPr lang="el-GR" altLang="zh-CN" sz="1200" dirty="0" smtClean="0">
                <a:solidFill>
                  <a:srgbClr val="0000FF"/>
                </a:solidFill>
              </a:rPr>
              <a:t>Ω</a:t>
            </a:r>
            <a:r>
              <a:rPr lang="en-US" altLang="zh-CN" sz="1200" dirty="0" smtClean="0">
                <a:solidFill>
                  <a:srgbClr val="0000FF"/>
                </a:solidFill>
              </a:rPr>
              <a:t>/</a:t>
            </a:r>
            <a:r>
              <a:rPr lang="el-GR" altLang="zh-CN" sz="1200" dirty="0" smtClean="0">
                <a:solidFill>
                  <a:srgbClr val="0000FF"/>
                </a:solidFill>
              </a:rPr>
              <a:t>□</a:t>
            </a:r>
            <a:endParaRPr lang="zh-CN" altLang="en-US" sz="12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386278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9.4k</a:t>
            </a:r>
            <a:r>
              <a:rPr lang="el-GR" altLang="zh-CN" sz="1200" dirty="0" smtClean="0">
                <a:solidFill>
                  <a:srgbClr val="FF0000"/>
                </a:solidFill>
              </a:rPr>
              <a:t>Ω</a:t>
            </a:r>
            <a:r>
              <a:rPr lang="en-US" altLang="zh-CN" sz="1200" dirty="0" smtClean="0">
                <a:solidFill>
                  <a:srgbClr val="FF0000"/>
                </a:solidFill>
              </a:rPr>
              <a:t>/</a:t>
            </a:r>
            <a:r>
              <a:rPr lang="el-GR" altLang="zh-CN" sz="1200" dirty="0" smtClean="0">
                <a:solidFill>
                  <a:srgbClr val="FF0000"/>
                </a:solidFill>
              </a:rPr>
              <a:t>□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004048" y="3873261"/>
            <a:ext cx="3528392" cy="2508067"/>
            <a:chOff x="5004048" y="3873261"/>
            <a:chExt cx="3528392" cy="2508067"/>
          </a:xfrm>
        </p:grpSpPr>
        <p:pic>
          <p:nvPicPr>
            <p:cNvPr id="9" name="Picture 2" descr="Nested-Wells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124" y="3873261"/>
              <a:ext cx="2556284" cy="185070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004048" y="5734997"/>
              <a:ext cx="3528392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Monolithic Active Pixel Matrix with Binary Counters ASIC with </a:t>
              </a:r>
              <a:r>
                <a:rPr lang="en-US" altLang="zh-CN" sz="1200" b="1" dirty="0">
                  <a:solidFill>
                    <a:srgbClr val="FF0000"/>
                  </a:solidFill>
                </a:rPr>
                <a:t>nested </a:t>
              </a:r>
              <a:r>
                <a:rPr lang="en-US" altLang="zh-CN" sz="1200" b="1" dirty="0" smtClean="0">
                  <a:solidFill>
                    <a:srgbClr val="FF0000"/>
                  </a:solidFill>
                </a:rPr>
                <a:t>wells</a:t>
              </a:r>
            </a:p>
            <a:p>
              <a:r>
                <a:rPr lang="en-US" altLang="zh-CN" sz="1200" dirty="0"/>
                <a:t>F. </a:t>
              </a:r>
              <a:r>
                <a:rPr lang="en-US" altLang="zh-CN" sz="1200" dirty="0" err="1" smtClean="0"/>
                <a:t>Fahim</a:t>
              </a:r>
              <a:r>
                <a:rPr lang="en-US" altLang="zh-CN" sz="1200" dirty="0" smtClean="0"/>
                <a:t>, Pixel2012</a:t>
              </a:r>
              <a:endParaRPr lang="zh-CN" altLang="en-US" sz="1200" dirty="0"/>
            </a:p>
          </p:txBody>
        </p:sp>
      </p:grpSp>
      <p:pic>
        <p:nvPicPr>
          <p:cNvPr id="14" name="Picture 97" descr="DNW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80728"/>
            <a:ext cx="2167532" cy="210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7812360" y="1769041"/>
            <a:ext cx="180020" cy="36004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20880" y="1625025"/>
            <a:ext cx="104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BOX,</a:t>
            </a:r>
          </a:p>
          <a:p>
            <a:r>
              <a:rPr lang="en-US" altLang="zh-CN" sz="1200" b="1" dirty="0" smtClean="0">
                <a:solidFill>
                  <a:srgbClr val="FF0000"/>
                </a:solidFill>
              </a:rPr>
              <a:t>Buried </a:t>
            </a:r>
            <a:r>
              <a:rPr lang="en-US" altLang="zh-CN" sz="1200" b="1" dirty="0" err="1" smtClean="0">
                <a:solidFill>
                  <a:srgbClr val="FF0000"/>
                </a:solidFill>
              </a:rPr>
              <a:t>OXide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6136" y="3079993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G. DEPTUCH, SOIPIX 2010</a:t>
            </a:r>
            <a:endParaRPr lang="zh-CN" alt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812360" y="400506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0000FF"/>
                </a:solidFill>
              </a:rPr>
              <a:t>~10k</a:t>
            </a:r>
            <a:r>
              <a:rPr lang="el-GR" altLang="zh-CN" sz="1200" dirty="0" smtClean="0">
                <a:solidFill>
                  <a:srgbClr val="0000FF"/>
                </a:solidFill>
              </a:rPr>
              <a:t>Ω</a:t>
            </a:r>
            <a:r>
              <a:rPr lang="en-US" altLang="zh-CN" sz="1200" dirty="0" smtClean="0">
                <a:solidFill>
                  <a:srgbClr val="0000FF"/>
                </a:solidFill>
              </a:rPr>
              <a:t>/</a:t>
            </a:r>
            <a:r>
              <a:rPr lang="el-GR" altLang="zh-CN" sz="1200" dirty="0" smtClean="0">
                <a:solidFill>
                  <a:srgbClr val="0000FF"/>
                </a:solidFill>
              </a:rPr>
              <a:t>□</a:t>
            </a:r>
            <a:endParaRPr lang="zh-CN" altLang="en-US" sz="1200" dirty="0">
              <a:solidFill>
                <a:srgbClr val="0000FF"/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0" y="6453336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页脚占位符 10"/>
          <p:cNvSpPr txBox="1">
            <a:spLocks/>
          </p:cNvSpPr>
          <p:nvPr/>
        </p:nvSpPr>
        <p:spPr>
          <a:xfrm>
            <a:off x="389078" y="6453336"/>
            <a:ext cx="8503402" cy="33424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TIPP2017, Y. LU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</a:endParaRPr>
          </a:p>
        </p:txBody>
      </p:sp>
      <p:sp>
        <p:nvSpPr>
          <p:cNvPr id="23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69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5010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</a:rPr>
              <a:t>Motivation </a:t>
            </a:r>
            <a:r>
              <a:rPr lang="en-US" altLang="zh-CN" sz="2800" dirty="0" smtClean="0">
                <a:solidFill>
                  <a:srgbClr val="0000FF"/>
                </a:solidFill>
              </a:rPr>
              <a:t>#2: high resolution low noise detector </a:t>
            </a:r>
            <a:br>
              <a:rPr lang="en-US" altLang="zh-CN" sz="2800" dirty="0" smtClean="0">
                <a:solidFill>
                  <a:srgbClr val="0000FF"/>
                </a:solidFill>
              </a:rPr>
            </a:br>
            <a:r>
              <a:rPr lang="en-US" altLang="zh-CN" sz="2800" dirty="0" smtClean="0">
                <a:solidFill>
                  <a:srgbClr val="0000FF"/>
                </a:solidFill>
              </a:rPr>
              <a:t>for the material science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268760"/>
            <a:ext cx="5147255" cy="5328592"/>
          </a:xfrm>
        </p:spPr>
        <p:txBody>
          <a:bodyPr>
            <a:noAutofit/>
          </a:bodyPr>
          <a:lstStyle/>
          <a:p>
            <a:r>
              <a:rPr lang="en-US" altLang="zh-CN" sz="2000" dirty="0"/>
              <a:t>N</a:t>
            </a:r>
            <a:r>
              <a:rPr lang="en-US" altLang="zh-CN" sz="2000" dirty="0" smtClean="0"/>
              <a:t>ew ferroelectric materials study requires measurement of  the intensity of specific diffraction spots with</a:t>
            </a:r>
          </a:p>
          <a:p>
            <a:pPr lvl="1"/>
            <a:r>
              <a:rPr lang="en-US" altLang="zh-CN" sz="1800" b="1" dirty="0" smtClean="0">
                <a:solidFill>
                  <a:srgbClr val="FF0000"/>
                </a:solidFill>
              </a:rPr>
              <a:t>30um square pixel</a:t>
            </a:r>
            <a:r>
              <a:rPr lang="en-US" altLang="zh-CN" sz="1800" dirty="0" smtClean="0">
                <a:solidFill>
                  <a:srgbClr val="FF0000"/>
                </a:solidFill>
              </a:rPr>
              <a:t>;</a:t>
            </a:r>
          </a:p>
          <a:p>
            <a:pPr lvl="1"/>
            <a:r>
              <a:rPr lang="en-US" altLang="zh-CN" sz="1800" dirty="0" smtClean="0"/>
              <a:t>1k frame/s;</a:t>
            </a:r>
          </a:p>
          <a:p>
            <a:pPr lvl="1"/>
            <a:r>
              <a:rPr lang="en-US" altLang="zh-CN" sz="1800" dirty="0" smtClean="0"/>
              <a:t>14-bit counter each pixel;</a:t>
            </a:r>
          </a:p>
          <a:p>
            <a:pPr marL="457200" lvl="1" indent="0">
              <a:buNone/>
            </a:pPr>
            <a:endParaRPr lang="en-US" altLang="zh-CN" sz="1600" dirty="0" smtClean="0"/>
          </a:p>
          <a:p>
            <a:r>
              <a:rPr lang="en-US" altLang="zh-CN" sz="2000" dirty="0" smtClean="0"/>
              <a:t>Determination of structure change of cell membrane</a:t>
            </a:r>
          </a:p>
          <a:p>
            <a:pPr lvl="1"/>
            <a:r>
              <a:rPr lang="en-US" altLang="zh-CN" sz="1800" dirty="0" smtClean="0"/>
              <a:t>Grazing-incidence small-angle X-ray scattering (GISAXS);</a:t>
            </a:r>
          </a:p>
          <a:p>
            <a:pPr lvl="1"/>
            <a:r>
              <a:rPr lang="en-US" altLang="zh-CN" sz="1800" dirty="0" smtClean="0"/>
              <a:t>Minimum area 20~30mm</a:t>
            </a:r>
            <a:r>
              <a:rPr lang="en-US" altLang="zh-CN" sz="1800" baseline="30000" dirty="0" smtClean="0"/>
              <a:t>2</a:t>
            </a:r>
            <a:r>
              <a:rPr lang="en-US" altLang="zh-CN" sz="1800" dirty="0" smtClean="0"/>
              <a:t>;</a:t>
            </a:r>
            <a:endParaRPr lang="en-US" altLang="zh-CN" sz="1800" baseline="30000" dirty="0" smtClean="0"/>
          </a:p>
          <a:p>
            <a:pPr lvl="1"/>
            <a:r>
              <a:rPr lang="en-US" altLang="zh-CN" sz="1800" b="1" dirty="0" smtClean="0">
                <a:solidFill>
                  <a:srgbClr val="FF0000"/>
                </a:solidFill>
              </a:rPr>
              <a:t>2.1~4.5keV</a:t>
            </a:r>
            <a:r>
              <a:rPr lang="en-US" altLang="zh-CN" sz="1800" dirty="0" smtClean="0"/>
              <a:t>, thin entrance widow &lt; 1um;</a:t>
            </a:r>
            <a:endParaRPr lang="en-US" altLang="zh-CN" sz="18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672408" cy="220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39"/>
          <a:stretch/>
        </p:blipFill>
        <p:spPr bwMode="auto">
          <a:xfrm>
            <a:off x="5333392" y="3717032"/>
            <a:ext cx="3589784" cy="24954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0" y="6453336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页脚占位符 10"/>
          <p:cNvSpPr txBox="1">
            <a:spLocks/>
          </p:cNvSpPr>
          <p:nvPr/>
        </p:nvSpPr>
        <p:spPr>
          <a:xfrm>
            <a:off x="389078" y="6453336"/>
            <a:ext cx="8503402" cy="33424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TIPP2017, Y. LU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61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Sensor diode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36712"/>
            <a:ext cx="4050978" cy="2257508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000" dirty="0"/>
              <a:t>&gt; 1k</a:t>
            </a:r>
            <a:r>
              <a:rPr lang="el-GR" altLang="zh-CN" sz="2000" dirty="0"/>
              <a:t>Ω</a:t>
            </a:r>
            <a:r>
              <a:rPr lang="en-US" altLang="zh-CN" sz="2000" dirty="0" smtClean="0"/>
              <a:t>-cm</a:t>
            </a:r>
            <a:r>
              <a:rPr lang="en-US" altLang="zh-CN" dirty="0" smtClean="0"/>
              <a:t> </a:t>
            </a:r>
            <a:r>
              <a:rPr lang="en-US" altLang="zh-CN" sz="2000" dirty="0"/>
              <a:t>h</a:t>
            </a:r>
            <a:r>
              <a:rPr lang="en-US" altLang="zh-CN" sz="2000" dirty="0" smtClean="0"/>
              <a:t>igh resistive substrate</a:t>
            </a:r>
          </a:p>
          <a:p>
            <a:pPr lvl="1"/>
            <a:r>
              <a:rPr lang="en-US" altLang="zh-CN" sz="1800" dirty="0"/>
              <a:t> </a:t>
            </a:r>
            <a:r>
              <a:rPr lang="en-US" altLang="zh-CN" sz="1800" dirty="0" smtClean="0"/>
              <a:t>P type</a:t>
            </a:r>
          </a:p>
          <a:p>
            <a:pPr lvl="1"/>
            <a:r>
              <a:rPr lang="en-US" altLang="zh-CN" sz="1800" dirty="0" smtClean="0"/>
              <a:t>300um thick</a:t>
            </a:r>
          </a:p>
          <a:p>
            <a:r>
              <a:rPr lang="en-US" altLang="zh-CN" sz="2000" dirty="0" smtClean="0"/>
              <a:t>Charge collection electrode</a:t>
            </a:r>
          </a:p>
          <a:p>
            <a:pPr lvl="1"/>
            <a:r>
              <a:rPr lang="en-US" altLang="zh-CN" sz="1800" dirty="0" smtClean="0"/>
              <a:t>N type</a:t>
            </a:r>
          </a:p>
          <a:p>
            <a:pPr lvl="1"/>
            <a:r>
              <a:rPr lang="en-US" altLang="zh-CN" sz="1800" dirty="0" smtClean="0"/>
              <a:t>Consists of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NS</a:t>
            </a:r>
            <a:r>
              <a:rPr lang="en-US" altLang="zh-CN" sz="1800" dirty="0" smtClean="0"/>
              <a:t> and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BNW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4" name="正方形/長方形 50"/>
          <p:cNvSpPr>
            <a:spLocks noChangeArrowheads="1"/>
          </p:cNvSpPr>
          <p:nvPr/>
        </p:nvSpPr>
        <p:spPr bwMode="auto">
          <a:xfrm>
            <a:off x="2238623" y="4535363"/>
            <a:ext cx="1943100" cy="168275"/>
          </a:xfrm>
          <a:prstGeom prst="rect">
            <a:avLst/>
          </a:prstGeom>
          <a:solidFill>
            <a:schemeClr val="bg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endParaRPr lang="ja-JP" altLang="en-US">
              <a:solidFill>
                <a:srgbClr val="FFFFFF"/>
              </a:solidFill>
              <a:latin typeface="Arial Unicode MS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5" name="正方形/長方形 75"/>
          <p:cNvSpPr>
            <a:spLocks noChangeArrowheads="1"/>
          </p:cNvSpPr>
          <p:nvPr/>
        </p:nvSpPr>
        <p:spPr bwMode="auto">
          <a:xfrm>
            <a:off x="1333748" y="4522663"/>
            <a:ext cx="473075" cy="193675"/>
          </a:xfrm>
          <a:prstGeom prst="rect">
            <a:avLst/>
          </a:prstGeom>
          <a:solidFill>
            <a:schemeClr val="bg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endParaRPr lang="ja-JP" altLang="en-US">
              <a:solidFill>
                <a:srgbClr val="FFFFFF"/>
              </a:solidFill>
              <a:latin typeface="Arial Unicode MS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6" name="正方形/長方形 72"/>
          <p:cNvSpPr>
            <a:spLocks noChangeArrowheads="1"/>
          </p:cNvSpPr>
          <p:nvPr/>
        </p:nvSpPr>
        <p:spPr bwMode="auto">
          <a:xfrm>
            <a:off x="1333748" y="4662363"/>
            <a:ext cx="2865438" cy="6937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endParaRPr lang="ja-JP" altLang="en-US">
              <a:solidFill>
                <a:srgbClr val="FFFFFF"/>
              </a:solidFill>
              <a:latin typeface="Arial Unicode MS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7" name="正方形/長方形 73"/>
          <p:cNvSpPr>
            <a:spLocks noChangeArrowheads="1"/>
          </p:cNvSpPr>
          <p:nvPr/>
        </p:nvSpPr>
        <p:spPr bwMode="auto">
          <a:xfrm>
            <a:off x="1422648" y="4437682"/>
            <a:ext cx="381000" cy="76200"/>
          </a:xfrm>
          <a:prstGeom prst="rect">
            <a:avLst/>
          </a:prstGeom>
          <a:solidFill>
            <a:srgbClr val="FFFF00"/>
          </a:solidFill>
          <a:ln w="9525">
            <a:solidFill>
              <a:srgbClr val="CB94BD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endParaRPr lang="ja-JP" altLang="en-US">
              <a:solidFill>
                <a:srgbClr val="FFFFFF"/>
              </a:solidFill>
              <a:latin typeface="Arial Unicode MS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8" name="正方形/長方形 74"/>
          <p:cNvSpPr>
            <a:spLocks noChangeArrowheads="1"/>
          </p:cNvSpPr>
          <p:nvPr/>
        </p:nvSpPr>
        <p:spPr bwMode="auto">
          <a:xfrm>
            <a:off x="2205286" y="4433763"/>
            <a:ext cx="1936750" cy="92075"/>
          </a:xfrm>
          <a:prstGeom prst="rect">
            <a:avLst/>
          </a:prstGeom>
          <a:solidFill>
            <a:srgbClr val="FFFF00"/>
          </a:solidFill>
          <a:ln w="9525">
            <a:solidFill>
              <a:srgbClr val="CB94BD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endParaRPr lang="ja-JP" altLang="en-US">
              <a:solidFill>
                <a:srgbClr val="FFFFFF"/>
              </a:solidFill>
              <a:latin typeface="Arial Unicode MS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9" name="弦 4"/>
          <p:cNvSpPr>
            <a:spLocks noChangeArrowheads="1"/>
          </p:cNvSpPr>
          <p:nvPr/>
        </p:nvSpPr>
        <p:spPr bwMode="auto">
          <a:xfrm rot="-4399060">
            <a:off x="1890960" y="4562351"/>
            <a:ext cx="257175" cy="304800"/>
          </a:xfrm>
          <a:custGeom>
            <a:avLst/>
            <a:gdLst>
              <a:gd name="T0" fmla="*/ 38906258 w 203200"/>
              <a:gd name="T1" fmla="*/ 2147483646 h 198437"/>
              <a:gd name="T2" fmla="*/ 22903979 w 203200"/>
              <a:gd name="T3" fmla="*/ 0 h 198437"/>
              <a:gd name="T4" fmla="*/ 30905096 w 203200"/>
              <a:gd name="T5" fmla="*/ 1648022160 h 198437"/>
              <a:gd name="T6" fmla="*/ 0 60000 65536"/>
              <a:gd name="T7" fmla="*/ 0 60000 65536"/>
              <a:gd name="T8" fmla="*/ 0 60000 65536"/>
              <a:gd name="T9" fmla="*/ 29758 w 203200"/>
              <a:gd name="T10" fmla="*/ 29060 h 198437"/>
              <a:gd name="T11" fmla="*/ 173442 w 203200"/>
              <a:gd name="T12" fmla="*/ 169377 h 1984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200" h="198437">
                <a:moveTo>
                  <a:pt x="172585" y="170204"/>
                </a:moveTo>
                <a:lnTo>
                  <a:pt x="172585" y="170204"/>
                </a:lnTo>
                <a:cubicBezTo>
                  <a:pt x="153605" y="188304"/>
                  <a:pt x="128128" y="198437"/>
                  <a:pt x="101600" y="198437"/>
                </a:cubicBezTo>
                <a:cubicBezTo>
                  <a:pt x="45487" y="198438"/>
                  <a:pt x="0" y="154016"/>
                  <a:pt x="0" y="99219"/>
                </a:cubicBezTo>
                <a:cubicBezTo>
                  <a:pt x="0" y="44421"/>
                  <a:pt x="45487" y="-1"/>
                  <a:pt x="101600" y="-1"/>
                </a:cubicBezTo>
                <a:lnTo>
                  <a:pt x="172585" y="170204"/>
                </a:lnTo>
                <a:close/>
              </a:path>
            </a:pathLst>
          </a:custGeom>
          <a:solidFill>
            <a:srgbClr val="CB50A1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611560" y="5085754"/>
            <a:ext cx="4171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ja-JP" sz="1600" b="1" dirty="0">
                <a:solidFill>
                  <a:srgbClr val="FF0000"/>
                </a:solidFill>
                <a:latin typeface="Calibri" charset="0"/>
              </a:rPr>
              <a:t>N</a:t>
            </a:r>
            <a:r>
              <a:rPr lang="en-US" altLang="ja-JP" sz="1600" b="1" dirty="0" smtClean="0">
                <a:solidFill>
                  <a:srgbClr val="FF0000"/>
                </a:solidFill>
                <a:latin typeface="Calibri" charset="0"/>
              </a:rPr>
              <a:t>S</a:t>
            </a:r>
            <a:endParaRPr lang="ja-JP" altLang="en-US" sz="1600" b="1" dirty="0">
              <a:solidFill>
                <a:srgbClr val="FF0000"/>
              </a:solidFill>
              <a:latin typeface="Calibri" charset="0"/>
            </a:endParaRPr>
          </a:p>
        </p:txBody>
      </p:sp>
      <p:cxnSp>
        <p:nvCxnSpPr>
          <p:cNvPr id="11" name="直線矢印コネクタ 78"/>
          <p:cNvCxnSpPr>
            <a:cxnSpLocks noChangeShapeType="1"/>
          </p:cNvCxnSpPr>
          <p:nvPr/>
        </p:nvCxnSpPr>
        <p:spPr bwMode="auto">
          <a:xfrm flipV="1">
            <a:off x="952748" y="4738563"/>
            <a:ext cx="1066800" cy="46594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正方形/長方形 79"/>
          <p:cNvSpPr>
            <a:spLocks noChangeArrowheads="1"/>
          </p:cNvSpPr>
          <p:nvPr/>
        </p:nvSpPr>
        <p:spPr bwMode="auto">
          <a:xfrm>
            <a:off x="1963986" y="4351213"/>
            <a:ext cx="76200" cy="304800"/>
          </a:xfrm>
          <a:prstGeom prst="rect">
            <a:avLst/>
          </a:prstGeom>
          <a:solidFill>
            <a:srgbClr val="40315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endParaRPr lang="ja-JP" altLang="en-US">
              <a:solidFill>
                <a:srgbClr val="FFFFFF"/>
              </a:solidFill>
              <a:latin typeface="Arial Unicode MS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3" name="テキスト ボックス 48"/>
          <p:cNvSpPr txBox="1">
            <a:spLocks noChangeArrowheads="1"/>
          </p:cNvSpPr>
          <p:nvPr/>
        </p:nvSpPr>
        <p:spPr bwMode="auto">
          <a:xfrm>
            <a:off x="4121398" y="3747963"/>
            <a:ext cx="6543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ja-JP" sz="1600" dirty="0">
                <a:latin typeface="Calibri" charset="0"/>
              </a:rPr>
              <a:t>SOI Si</a:t>
            </a:r>
            <a:endParaRPr lang="ja-JP" altLang="en-US" sz="1600" dirty="0">
              <a:latin typeface="Calibri" charset="0"/>
            </a:endParaRPr>
          </a:p>
        </p:txBody>
      </p:sp>
      <p:sp>
        <p:nvSpPr>
          <p:cNvPr id="14" name="テキスト ボックス 49"/>
          <p:cNvSpPr txBox="1">
            <a:spLocks noChangeArrowheads="1"/>
          </p:cNvSpPr>
          <p:nvPr/>
        </p:nvSpPr>
        <p:spPr bwMode="auto">
          <a:xfrm>
            <a:off x="395536" y="3747963"/>
            <a:ext cx="7328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ja-JP" sz="1600" dirty="0">
                <a:latin typeface="Calibri" charset="0"/>
              </a:rPr>
              <a:t>Buried</a:t>
            </a:r>
          </a:p>
          <a:p>
            <a:pPr eaLnBrk="1" hangingPunct="1"/>
            <a:r>
              <a:rPr lang="en-US" altLang="ja-JP" sz="1600" dirty="0">
                <a:latin typeface="Calibri" charset="0"/>
              </a:rPr>
              <a:t>Oxide</a:t>
            </a:r>
          </a:p>
          <a:p>
            <a:pPr eaLnBrk="1" hangingPunct="1"/>
            <a:r>
              <a:rPr lang="en-US" altLang="ja-JP" sz="1600" dirty="0">
                <a:latin typeface="Calibri" charset="0"/>
              </a:rPr>
              <a:t>(BOX)</a:t>
            </a:r>
            <a:endParaRPr lang="ja-JP" altLang="en-US" sz="1600" dirty="0">
              <a:latin typeface="Calibri" charset="0"/>
            </a:endParaRPr>
          </a:p>
        </p:txBody>
      </p:sp>
      <p:cxnSp>
        <p:nvCxnSpPr>
          <p:cNvPr id="15" name="直線矢印コネクタ 82"/>
          <p:cNvCxnSpPr>
            <a:cxnSpLocks noChangeShapeType="1"/>
          </p:cNvCxnSpPr>
          <p:nvPr/>
        </p:nvCxnSpPr>
        <p:spPr bwMode="auto">
          <a:xfrm>
            <a:off x="952748" y="4433763"/>
            <a:ext cx="609600" cy="152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線矢印コネクタ 84"/>
          <p:cNvCxnSpPr>
            <a:cxnSpLocks noChangeShapeType="1"/>
          </p:cNvCxnSpPr>
          <p:nvPr/>
        </p:nvCxnSpPr>
        <p:spPr bwMode="auto">
          <a:xfrm rot="10800000" flipV="1">
            <a:off x="4034086" y="4171826"/>
            <a:ext cx="546100" cy="30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線矢印コネクタ 85"/>
          <p:cNvCxnSpPr>
            <a:cxnSpLocks noChangeShapeType="1"/>
          </p:cNvCxnSpPr>
          <p:nvPr/>
        </p:nvCxnSpPr>
        <p:spPr bwMode="auto">
          <a:xfrm rot="5400000">
            <a:off x="1634580" y="3937669"/>
            <a:ext cx="5334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線矢印コネクタ 86"/>
          <p:cNvCxnSpPr>
            <a:cxnSpLocks noChangeShapeType="1"/>
          </p:cNvCxnSpPr>
          <p:nvPr/>
        </p:nvCxnSpPr>
        <p:spPr bwMode="auto">
          <a:xfrm rot="5400000">
            <a:off x="1752055" y="3937669"/>
            <a:ext cx="5334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線矢印コネクタ 87"/>
          <p:cNvCxnSpPr>
            <a:cxnSpLocks noChangeShapeType="1"/>
          </p:cNvCxnSpPr>
          <p:nvPr/>
        </p:nvCxnSpPr>
        <p:spPr bwMode="auto">
          <a:xfrm rot="5400000">
            <a:off x="1871117" y="3937669"/>
            <a:ext cx="533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テキスト ボックス 89"/>
          <p:cNvSpPr txBox="1">
            <a:spLocks noChangeArrowheads="1"/>
          </p:cNvSpPr>
          <p:nvPr/>
        </p:nvSpPr>
        <p:spPr bwMode="auto">
          <a:xfrm>
            <a:off x="1471861" y="5517802"/>
            <a:ext cx="2757487" cy="661720"/>
          </a:xfrm>
          <a:prstGeom prst="rect">
            <a:avLst/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ja-JP" sz="1600" dirty="0" smtClean="0">
                <a:solidFill>
                  <a:srgbClr val="000000"/>
                </a:solidFill>
                <a:latin typeface="Arial Unicode MS" charset="0"/>
                <a:ea typeface="ＭＳ ゴシック" charset="0"/>
                <a:cs typeface="ＭＳ ゴシック" charset="0"/>
              </a:rPr>
              <a:t>Cut Top Si and BOX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ja-JP" sz="1600" dirty="0" smtClean="0">
                <a:solidFill>
                  <a:srgbClr val="000000"/>
                </a:solidFill>
                <a:latin typeface="Arial Unicode MS" charset="0"/>
                <a:ea typeface="ＭＳ ゴシック" charset="0"/>
                <a:cs typeface="ＭＳ ゴシック" charset="0"/>
              </a:rPr>
              <a:t>High Dose</a:t>
            </a:r>
            <a:endParaRPr lang="ja-JP" altLang="en-US" sz="1600" dirty="0" smtClean="0">
              <a:solidFill>
                <a:srgbClr val="000000"/>
              </a:solidFill>
              <a:latin typeface="Arial Unicode MS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1186111" y="3212976"/>
            <a:ext cx="28432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ja-JP" sz="1600" dirty="0">
                <a:latin typeface="Arial Unicode MS" charset="0"/>
                <a:cs typeface="Arial Unicode MS" charset="0"/>
              </a:rPr>
              <a:t>Substrate Implantation</a:t>
            </a:r>
            <a:endParaRPr lang="ja-JP" altLang="en-US" sz="1600" dirty="0">
              <a:latin typeface="Arial Unicode MS" charset="0"/>
              <a:cs typeface="Arial Unicode MS" charset="0"/>
            </a:endParaRPr>
          </a:p>
        </p:txBody>
      </p:sp>
      <p:grpSp>
        <p:nvGrpSpPr>
          <p:cNvPr id="22" name="グループ化 2"/>
          <p:cNvGrpSpPr/>
          <p:nvPr/>
        </p:nvGrpSpPr>
        <p:grpSpPr>
          <a:xfrm>
            <a:off x="5258048" y="3227194"/>
            <a:ext cx="3314700" cy="2952328"/>
            <a:chOff x="5143500" y="800031"/>
            <a:chExt cx="3314700" cy="2952328"/>
          </a:xfrm>
        </p:grpSpPr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5572125" y="800031"/>
              <a:ext cx="23574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 altLang="ja-JP" sz="1600" dirty="0" smtClean="0">
                  <a:latin typeface="Arial Unicode MS" charset="0"/>
                  <a:cs typeface="Arial Unicode MS" charset="0"/>
                </a:rPr>
                <a:t>BNW </a:t>
              </a:r>
              <a:r>
                <a:rPr lang="en-US" altLang="ja-JP" sz="1600" dirty="0">
                  <a:latin typeface="Arial Unicode MS" charset="0"/>
                  <a:cs typeface="Arial Unicode MS" charset="0"/>
                </a:rPr>
                <a:t>Implantation</a:t>
              </a:r>
              <a:endParaRPr lang="ja-JP" altLang="en-US" sz="1600" dirty="0">
                <a:latin typeface="Arial Unicode MS" charset="0"/>
                <a:cs typeface="Arial Unicode MS" charset="0"/>
              </a:endParaRPr>
            </a:p>
          </p:txBody>
        </p:sp>
        <p:sp>
          <p:nvSpPr>
            <p:cNvPr id="24" name="正方形/長方形 37"/>
            <p:cNvSpPr>
              <a:spLocks noChangeArrowheads="1"/>
            </p:cNvSpPr>
            <p:nvPr/>
          </p:nvSpPr>
          <p:spPr bwMode="auto">
            <a:xfrm>
              <a:off x="5143500" y="2159000"/>
              <a:ext cx="3143250" cy="769938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ja-JP" altLang="en-US">
                <a:solidFill>
                  <a:srgbClr val="FFFFFF"/>
                </a:solidFill>
                <a:latin typeface="Arial Unicode MS" charset="0"/>
                <a:ea typeface="ＭＳ ゴシック" charset="0"/>
                <a:cs typeface="ＭＳ ゴシック" charset="0"/>
              </a:endParaRPr>
            </a:p>
          </p:txBody>
        </p:sp>
        <p:sp>
          <p:nvSpPr>
            <p:cNvPr id="25" name="正方形/長方形 40"/>
            <p:cNvSpPr>
              <a:spLocks noChangeArrowheads="1"/>
            </p:cNvSpPr>
            <p:nvPr/>
          </p:nvSpPr>
          <p:spPr bwMode="auto">
            <a:xfrm>
              <a:off x="5429250" y="2159000"/>
              <a:ext cx="1071563" cy="80963"/>
            </a:xfrm>
            <a:prstGeom prst="rect">
              <a:avLst/>
            </a:prstGeom>
            <a:solidFill>
              <a:srgbClr val="DFBFD5"/>
            </a:solidFill>
            <a:ln w="9525">
              <a:solidFill>
                <a:srgbClr val="CB94BD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ja-JP" altLang="en-US">
                <a:solidFill>
                  <a:srgbClr val="FFFFFF"/>
                </a:solidFill>
                <a:latin typeface="Arial Unicode MS" charset="0"/>
                <a:ea typeface="ＭＳ ゴシック" charset="0"/>
                <a:cs typeface="ＭＳ ゴシック" charset="0"/>
              </a:endParaRPr>
            </a:p>
          </p:txBody>
        </p:sp>
        <p:sp>
          <p:nvSpPr>
            <p:cNvPr id="26" name="正方形/長方形 42"/>
            <p:cNvSpPr>
              <a:spLocks noChangeArrowheads="1"/>
            </p:cNvSpPr>
            <p:nvPr/>
          </p:nvSpPr>
          <p:spPr bwMode="auto">
            <a:xfrm>
              <a:off x="6777038" y="2162175"/>
              <a:ext cx="1438275" cy="77788"/>
            </a:xfrm>
            <a:prstGeom prst="rect">
              <a:avLst/>
            </a:prstGeom>
            <a:solidFill>
              <a:srgbClr val="DFBFD5"/>
            </a:solidFill>
            <a:ln w="9525">
              <a:solidFill>
                <a:srgbClr val="CB94BD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ja-JP" altLang="en-US">
                <a:solidFill>
                  <a:srgbClr val="FFFFFF"/>
                </a:solidFill>
                <a:latin typeface="Arial Unicode MS" charset="0"/>
                <a:ea typeface="ＭＳ ゴシック" charset="0"/>
                <a:cs typeface="ＭＳ ゴシック" charset="0"/>
              </a:endParaRPr>
            </a:p>
          </p:txBody>
        </p:sp>
        <p:sp>
          <p:nvSpPr>
            <p:cNvPr id="27" name="正方形/長方形 45"/>
            <p:cNvSpPr>
              <a:spLocks noChangeArrowheads="1"/>
            </p:cNvSpPr>
            <p:nvPr/>
          </p:nvSpPr>
          <p:spPr bwMode="auto">
            <a:xfrm>
              <a:off x="6108700" y="1930400"/>
              <a:ext cx="468313" cy="904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CB94BD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ja-JP" altLang="en-US">
                <a:solidFill>
                  <a:srgbClr val="FFFFFF"/>
                </a:solidFill>
                <a:latin typeface="Arial Unicode MS" charset="0"/>
                <a:ea typeface="ＭＳ ゴシック" charset="0"/>
                <a:cs typeface="ＭＳ ゴシック" charset="0"/>
              </a:endParaRPr>
            </a:p>
          </p:txBody>
        </p:sp>
        <p:sp>
          <p:nvSpPr>
            <p:cNvPr id="28" name="正方形/長方形 46"/>
            <p:cNvSpPr>
              <a:spLocks noChangeArrowheads="1"/>
            </p:cNvSpPr>
            <p:nvPr/>
          </p:nvSpPr>
          <p:spPr bwMode="auto">
            <a:xfrm>
              <a:off x="5346700" y="1949450"/>
              <a:ext cx="381000" cy="762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CB94BD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ja-JP" altLang="en-US">
                <a:solidFill>
                  <a:srgbClr val="FFFFFF"/>
                </a:solidFill>
                <a:latin typeface="Arial Unicode MS" charset="0"/>
                <a:ea typeface="ＭＳ ゴシック" charset="0"/>
                <a:cs typeface="ＭＳ ゴシック" charset="0"/>
              </a:endParaRPr>
            </a:p>
          </p:txBody>
        </p:sp>
        <p:sp>
          <p:nvSpPr>
            <p:cNvPr id="29" name="正方形/長方形 51"/>
            <p:cNvSpPr>
              <a:spLocks noChangeArrowheads="1"/>
            </p:cNvSpPr>
            <p:nvPr/>
          </p:nvSpPr>
          <p:spPr bwMode="auto">
            <a:xfrm>
              <a:off x="6745289" y="1930400"/>
              <a:ext cx="1024532" cy="920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CB94BD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ja-JP" altLang="en-US">
                <a:solidFill>
                  <a:srgbClr val="FFFFFF"/>
                </a:solidFill>
                <a:latin typeface="Arial Unicode MS" charset="0"/>
                <a:ea typeface="ＭＳ ゴシック" charset="0"/>
                <a:cs typeface="ＭＳ ゴシック" charset="0"/>
              </a:endParaRPr>
            </a:p>
          </p:txBody>
        </p:sp>
        <p:sp>
          <p:nvSpPr>
            <p:cNvPr id="30" name="正方形/長方形 52"/>
            <p:cNvSpPr>
              <a:spLocks noChangeArrowheads="1"/>
            </p:cNvSpPr>
            <p:nvPr/>
          </p:nvSpPr>
          <p:spPr bwMode="auto">
            <a:xfrm>
              <a:off x="5143500" y="2025650"/>
              <a:ext cx="3143250" cy="14287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ja-JP" altLang="en-US">
                <a:solidFill>
                  <a:srgbClr val="FFFFFF"/>
                </a:solidFill>
                <a:latin typeface="Arial Unicode MS" charset="0"/>
                <a:ea typeface="ＭＳ ゴシック" charset="0"/>
                <a:cs typeface="ＭＳ ゴシック" charset="0"/>
              </a:endParaRPr>
            </a:p>
          </p:txBody>
        </p:sp>
        <p:sp>
          <p:nvSpPr>
            <p:cNvPr id="31" name="正方形/長方形 57"/>
            <p:cNvSpPr>
              <a:spLocks noChangeArrowheads="1"/>
            </p:cNvSpPr>
            <p:nvPr/>
          </p:nvSpPr>
          <p:spPr bwMode="auto">
            <a:xfrm>
              <a:off x="5888038" y="1863383"/>
              <a:ext cx="76200" cy="304800"/>
            </a:xfrm>
            <a:prstGeom prst="rect">
              <a:avLst/>
            </a:prstGeom>
            <a:solidFill>
              <a:srgbClr val="40315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ja-JP" altLang="en-US">
                <a:solidFill>
                  <a:srgbClr val="FFFFFF"/>
                </a:solidFill>
                <a:latin typeface="Arial Unicode MS" charset="0"/>
                <a:ea typeface="ＭＳ ゴシック" charset="0"/>
                <a:cs typeface="ＭＳ ゴシック" charset="0"/>
              </a:endParaRPr>
            </a:p>
          </p:txBody>
        </p:sp>
        <p:sp>
          <p:nvSpPr>
            <p:cNvPr id="32" name="TextBox 41"/>
            <p:cNvSpPr txBox="1">
              <a:spLocks noChangeArrowheads="1"/>
            </p:cNvSpPr>
            <p:nvPr/>
          </p:nvSpPr>
          <p:spPr bwMode="auto">
            <a:xfrm>
              <a:off x="6323013" y="2608069"/>
              <a:ext cx="6206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 altLang="ja-JP" sz="1600" b="1" dirty="0" smtClean="0">
                  <a:solidFill>
                    <a:srgbClr val="FF0000"/>
                  </a:solidFill>
                  <a:latin typeface="Calibri" charset="0"/>
                </a:rPr>
                <a:t>BNW</a:t>
              </a:r>
              <a:endParaRPr lang="ja-JP" altLang="en-US" sz="1600" b="1" dirty="0">
                <a:solidFill>
                  <a:srgbClr val="FF0000"/>
                </a:solidFill>
                <a:latin typeface="Calibri" charset="0"/>
              </a:endParaRPr>
            </a:p>
          </p:txBody>
        </p:sp>
        <p:cxnSp>
          <p:nvCxnSpPr>
            <p:cNvPr id="33" name="直線矢印コネクタ 59"/>
            <p:cNvCxnSpPr>
              <a:cxnSpLocks noChangeShapeType="1"/>
            </p:cNvCxnSpPr>
            <p:nvPr/>
          </p:nvCxnSpPr>
          <p:spPr bwMode="auto">
            <a:xfrm flipH="1" flipV="1">
              <a:off x="6248401" y="2220913"/>
              <a:ext cx="252413" cy="389730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直線矢印コネクタ 60"/>
            <p:cNvCxnSpPr>
              <a:cxnSpLocks noChangeShapeType="1"/>
            </p:cNvCxnSpPr>
            <p:nvPr/>
          </p:nvCxnSpPr>
          <p:spPr bwMode="auto">
            <a:xfrm flipV="1">
              <a:off x="6750844" y="2239963"/>
              <a:ext cx="250031" cy="370680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直線矢印コネクタ 62"/>
            <p:cNvCxnSpPr>
              <a:cxnSpLocks noChangeShapeType="1"/>
            </p:cNvCxnSpPr>
            <p:nvPr/>
          </p:nvCxnSpPr>
          <p:spPr bwMode="auto">
            <a:xfrm rot="5400000">
              <a:off x="5218907" y="1434306"/>
              <a:ext cx="533400" cy="15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直線矢印コネクタ 63"/>
            <p:cNvCxnSpPr>
              <a:cxnSpLocks noChangeShapeType="1"/>
            </p:cNvCxnSpPr>
            <p:nvPr/>
          </p:nvCxnSpPr>
          <p:spPr bwMode="auto">
            <a:xfrm rot="5400000">
              <a:off x="5447507" y="1434306"/>
              <a:ext cx="533400" cy="15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直線矢印コネクタ 64"/>
            <p:cNvCxnSpPr>
              <a:cxnSpLocks noChangeShapeType="1"/>
            </p:cNvCxnSpPr>
            <p:nvPr/>
          </p:nvCxnSpPr>
          <p:spPr bwMode="auto">
            <a:xfrm rot="5400000">
              <a:off x="5676107" y="1434306"/>
              <a:ext cx="533400" cy="15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直線矢印コネクタ 65"/>
            <p:cNvCxnSpPr>
              <a:cxnSpLocks noChangeShapeType="1"/>
            </p:cNvCxnSpPr>
            <p:nvPr/>
          </p:nvCxnSpPr>
          <p:spPr bwMode="auto">
            <a:xfrm rot="5400000">
              <a:off x="5904707" y="1434306"/>
              <a:ext cx="533400" cy="15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直線矢印コネクタ 66"/>
            <p:cNvCxnSpPr>
              <a:cxnSpLocks noChangeShapeType="1"/>
            </p:cNvCxnSpPr>
            <p:nvPr/>
          </p:nvCxnSpPr>
          <p:spPr bwMode="auto">
            <a:xfrm rot="5400000">
              <a:off x="6133307" y="1434306"/>
              <a:ext cx="533400" cy="15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直線矢印コネクタ 67"/>
            <p:cNvCxnSpPr>
              <a:cxnSpLocks noChangeShapeType="1"/>
            </p:cNvCxnSpPr>
            <p:nvPr/>
          </p:nvCxnSpPr>
          <p:spPr bwMode="auto">
            <a:xfrm rot="5400000">
              <a:off x="6668294" y="1434306"/>
              <a:ext cx="5334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直線矢印コネクタ 68"/>
            <p:cNvCxnSpPr>
              <a:cxnSpLocks noChangeShapeType="1"/>
            </p:cNvCxnSpPr>
            <p:nvPr/>
          </p:nvCxnSpPr>
          <p:spPr bwMode="auto">
            <a:xfrm rot="5400000">
              <a:off x="6896894" y="1434306"/>
              <a:ext cx="5334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直線矢印コネクタ 69"/>
            <p:cNvCxnSpPr>
              <a:cxnSpLocks noChangeShapeType="1"/>
            </p:cNvCxnSpPr>
            <p:nvPr/>
          </p:nvCxnSpPr>
          <p:spPr bwMode="auto">
            <a:xfrm rot="5400000">
              <a:off x="7125494" y="1434306"/>
              <a:ext cx="5334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直線矢印コネクタ 70"/>
            <p:cNvCxnSpPr>
              <a:cxnSpLocks noChangeShapeType="1"/>
            </p:cNvCxnSpPr>
            <p:nvPr/>
          </p:nvCxnSpPr>
          <p:spPr bwMode="auto">
            <a:xfrm rot="5400000">
              <a:off x="7354094" y="1434306"/>
              <a:ext cx="5334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直線矢印コネクタ 71"/>
            <p:cNvCxnSpPr>
              <a:cxnSpLocks noChangeShapeType="1"/>
            </p:cNvCxnSpPr>
            <p:nvPr/>
          </p:nvCxnSpPr>
          <p:spPr bwMode="auto">
            <a:xfrm rot="5400000">
              <a:off x="7582694" y="1434306"/>
              <a:ext cx="5334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弦 4"/>
            <p:cNvSpPr>
              <a:spLocks noChangeArrowheads="1"/>
            </p:cNvSpPr>
            <p:nvPr/>
          </p:nvSpPr>
          <p:spPr bwMode="auto">
            <a:xfrm rot="-4399060">
              <a:off x="5784850" y="2068513"/>
              <a:ext cx="257175" cy="304800"/>
            </a:xfrm>
            <a:custGeom>
              <a:avLst/>
              <a:gdLst>
                <a:gd name="T0" fmla="*/ 38906258 w 203200"/>
                <a:gd name="T1" fmla="*/ 2147483646 h 198437"/>
                <a:gd name="T2" fmla="*/ 22903979 w 203200"/>
                <a:gd name="T3" fmla="*/ 0 h 198437"/>
                <a:gd name="T4" fmla="*/ 30905096 w 203200"/>
                <a:gd name="T5" fmla="*/ 1648022160 h 198437"/>
                <a:gd name="T6" fmla="*/ 0 60000 65536"/>
                <a:gd name="T7" fmla="*/ 0 60000 65536"/>
                <a:gd name="T8" fmla="*/ 0 60000 65536"/>
                <a:gd name="T9" fmla="*/ 29758 w 203200"/>
                <a:gd name="T10" fmla="*/ 29060 h 198437"/>
                <a:gd name="T11" fmla="*/ 173442 w 203200"/>
                <a:gd name="T12" fmla="*/ 169377 h 198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200" h="198437">
                  <a:moveTo>
                    <a:pt x="172585" y="170204"/>
                  </a:moveTo>
                  <a:lnTo>
                    <a:pt x="172585" y="170204"/>
                  </a:lnTo>
                  <a:cubicBezTo>
                    <a:pt x="153605" y="188304"/>
                    <a:pt x="128128" y="198437"/>
                    <a:pt x="101600" y="198437"/>
                  </a:cubicBezTo>
                  <a:cubicBezTo>
                    <a:pt x="45487" y="198438"/>
                    <a:pt x="0" y="154016"/>
                    <a:pt x="0" y="99219"/>
                  </a:cubicBezTo>
                  <a:cubicBezTo>
                    <a:pt x="0" y="44421"/>
                    <a:pt x="45487" y="-1"/>
                    <a:pt x="101600" y="-1"/>
                  </a:cubicBezTo>
                  <a:lnTo>
                    <a:pt x="172585" y="170204"/>
                  </a:lnTo>
                  <a:close/>
                </a:path>
              </a:pathLst>
            </a:custGeom>
            <a:solidFill>
              <a:srgbClr val="CB50A1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endParaRPr lang="ja-JP" altLang="en-US"/>
            </a:p>
          </p:txBody>
        </p:sp>
        <p:sp>
          <p:nvSpPr>
            <p:cNvPr id="46" name="テキスト ボックス 90"/>
            <p:cNvSpPr txBox="1">
              <a:spLocks noChangeArrowheads="1"/>
            </p:cNvSpPr>
            <p:nvPr/>
          </p:nvSpPr>
          <p:spPr bwMode="auto">
            <a:xfrm>
              <a:off x="5181600" y="3090639"/>
              <a:ext cx="3276600" cy="661720"/>
            </a:xfrm>
            <a:prstGeom prst="rect">
              <a:avLst/>
            </a:prstGeom>
            <a:gradFill rotWithShape="1">
              <a:gsLst>
                <a:gs pos="0">
                  <a:srgbClr val="F0EAF9"/>
                </a:gs>
                <a:gs pos="64999">
                  <a:srgbClr val="D9CBEE"/>
                </a:gs>
                <a:gs pos="100000">
                  <a:srgbClr val="C9B5E8"/>
                </a:gs>
              </a:gsLst>
              <a:lin ang="5400000" scaled="1"/>
            </a:gradFill>
            <a:ln w="9525">
              <a:solidFill>
                <a:srgbClr val="7D60A0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buFont typeface="Arial" charset="0"/>
                <a:buChar char="•"/>
                <a:defRPr/>
              </a:pPr>
              <a:r>
                <a:rPr lang="en-US" altLang="ja-JP" sz="1600" dirty="0" smtClean="0">
                  <a:solidFill>
                    <a:srgbClr val="000000"/>
                  </a:solidFill>
                  <a:latin typeface="Arial Unicode MS" charset="0"/>
                  <a:ea typeface="ＭＳ ゴシック" charset="0"/>
                  <a:cs typeface="ＭＳ ゴシック" charset="0"/>
                </a:rPr>
                <a:t>Keep Top Si not affected</a:t>
              </a:r>
            </a:p>
            <a:p>
              <a:pPr eaLnBrk="1" hangingPunct="1">
                <a:spcAft>
                  <a:spcPts val="600"/>
                </a:spcAft>
                <a:buFont typeface="Arial" charset="0"/>
                <a:buChar char="•"/>
                <a:defRPr/>
              </a:pPr>
              <a:r>
                <a:rPr lang="en-US" altLang="ja-JP" sz="1600" dirty="0" smtClean="0">
                  <a:solidFill>
                    <a:srgbClr val="000000"/>
                  </a:solidFill>
                  <a:latin typeface="Arial Unicode MS" charset="0"/>
                  <a:ea typeface="ＭＳ ゴシック" charset="0"/>
                  <a:cs typeface="ＭＳ ゴシック" charset="0"/>
                </a:rPr>
                <a:t>Low Dose</a:t>
              </a:r>
              <a:endParaRPr lang="ja-JP" altLang="en-US" sz="1600" dirty="0" smtClean="0">
                <a:solidFill>
                  <a:srgbClr val="000000"/>
                </a:solidFill>
                <a:latin typeface="Arial Unicode MS" charset="0"/>
                <a:ea typeface="ＭＳ ゴシック" charset="0"/>
                <a:cs typeface="ＭＳ ゴシック" charset="0"/>
              </a:endParaRPr>
            </a:p>
          </p:txBody>
        </p:sp>
        <p:sp>
          <p:nvSpPr>
            <p:cNvPr id="47" name="正方形/長方形 91"/>
            <p:cNvSpPr>
              <a:spLocks noChangeArrowheads="1"/>
            </p:cNvSpPr>
            <p:nvPr/>
          </p:nvSpPr>
          <p:spPr bwMode="auto">
            <a:xfrm>
              <a:off x="7909644" y="1880151"/>
              <a:ext cx="76200" cy="304800"/>
            </a:xfrm>
            <a:prstGeom prst="rect">
              <a:avLst/>
            </a:prstGeom>
            <a:solidFill>
              <a:srgbClr val="40315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ja-JP" altLang="en-US">
                <a:solidFill>
                  <a:srgbClr val="FFFFFF"/>
                </a:solidFill>
                <a:latin typeface="Arial Unicode MS" charset="0"/>
                <a:ea typeface="ＭＳ ゴシック" charset="0"/>
                <a:cs typeface="ＭＳ ゴシック" charset="0"/>
              </a:endParaRPr>
            </a:p>
          </p:txBody>
        </p:sp>
        <p:cxnSp>
          <p:nvCxnSpPr>
            <p:cNvPr id="49" name="直線矢印コネクタ 48"/>
            <p:cNvCxnSpPr>
              <a:cxnSpLocks noChangeShapeType="1"/>
            </p:cNvCxnSpPr>
            <p:nvPr/>
          </p:nvCxnSpPr>
          <p:spPr bwMode="auto">
            <a:xfrm rot="5400000">
              <a:off x="7806532" y="1434306"/>
              <a:ext cx="533400" cy="15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TextBox 41"/>
            <p:cNvSpPr txBox="1">
              <a:spLocks noChangeArrowheads="1"/>
            </p:cNvSpPr>
            <p:nvPr/>
          </p:nvSpPr>
          <p:spPr bwMode="auto">
            <a:xfrm>
              <a:off x="5256213" y="2239963"/>
              <a:ext cx="5688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 altLang="ja-JP" sz="1600" dirty="0">
                  <a:latin typeface="Calibri" charset="0"/>
                </a:rPr>
                <a:t>Pixel</a:t>
              </a:r>
              <a:endParaRPr lang="ja-JP" altLang="en-US" sz="1600" dirty="0">
                <a:latin typeface="Calibri" charset="0"/>
              </a:endParaRPr>
            </a:p>
          </p:txBody>
        </p:sp>
        <p:sp>
          <p:nvSpPr>
            <p:cNvPr id="51" name="TextBox 41"/>
            <p:cNvSpPr txBox="1">
              <a:spLocks noChangeArrowheads="1"/>
            </p:cNvSpPr>
            <p:nvPr/>
          </p:nvSpPr>
          <p:spPr bwMode="auto">
            <a:xfrm>
              <a:off x="7102475" y="2239963"/>
              <a:ext cx="10371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 altLang="ja-JP" sz="1600" dirty="0">
                  <a:latin typeface="Calibri" charset="0"/>
                </a:rPr>
                <a:t>Peripheral</a:t>
              </a:r>
              <a:endParaRPr lang="ja-JP" altLang="en-US" sz="1600" dirty="0">
                <a:latin typeface="Calibri" charset="0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395536" y="3212976"/>
            <a:ext cx="8424936" cy="3110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内容占位符 2"/>
          <p:cNvSpPr txBox="1">
            <a:spLocks/>
          </p:cNvSpPr>
          <p:nvPr/>
        </p:nvSpPr>
        <p:spPr>
          <a:xfrm>
            <a:off x="4934470" y="908720"/>
            <a:ext cx="3669978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N-in-P sensor</a:t>
            </a:r>
          </a:p>
          <a:p>
            <a:pPr lvl="1"/>
            <a:r>
              <a:rPr lang="en-US" altLang="zh-CN" sz="1800" dirty="0" smtClean="0"/>
              <a:t>Peripheral BNW as single GR</a:t>
            </a:r>
          </a:p>
          <a:p>
            <a:pPr lvl="1"/>
            <a:r>
              <a:rPr lang="en-US" altLang="zh-CN" sz="1800" dirty="0"/>
              <a:t>P-stop ring needed (PS implant)</a:t>
            </a:r>
          </a:p>
          <a:p>
            <a:pPr lvl="1"/>
            <a:endParaRPr lang="en-US" altLang="zh-CN" sz="1800" dirty="0" smtClean="0"/>
          </a:p>
        </p:txBody>
      </p:sp>
      <p:sp>
        <p:nvSpPr>
          <p:cNvPr id="57" name="弦 4"/>
          <p:cNvSpPr>
            <a:spLocks noChangeArrowheads="1"/>
          </p:cNvSpPr>
          <p:nvPr/>
        </p:nvSpPr>
        <p:spPr bwMode="auto">
          <a:xfrm rot="17200940">
            <a:off x="7932921" y="4493400"/>
            <a:ext cx="257175" cy="304800"/>
          </a:xfrm>
          <a:custGeom>
            <a:avLst/>
            <a:gdLst>
              <a:gd name="T0" fmla="*/ 38906258 w 203200"/>
              <a:gd name="T1" fmla="*/ 2147483646 h 198437"/>
              <a:gd name="T2" fmla="*/ 22903979 w 203200"/>
              <a:gd name="T3" fmla="*/ 0 h 198437"/>
              <a:gd name="T4" fmla="*/ 30905096 w 203200"/>
              <a:gd name="T5" fmla="*/ 1648022160 h 198437"/>
              <a:gd name="T6" fmla="*/ 0 60000 65536"/>
              <a:gd name="T7" fmla="*/ 0 60000 65536"/>
              <a:gd name="T8" fmla="*/ 0 60000 65536"/>
              <a:gd name="T9" fmla="*/ 29758 w 203200"/>
              <a:gd name="T10" fmla="*/ 29060 h 198437"/>
              <a:gd name="T11" fmla="*/ 173442 w 203200"/>
              <a:gd name="T12" fmla="*/ 169377 h 1984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200" h="198437">
                <a:moveTo>
                  <a:pt x="172585" y="170204"/>
                </a:moveTo>
                <a:lnTo>
                  <a:pt x="172585" y="170204"/>
                </a:lnTo>
                <a:cubicBezTo>
                  <a:pt x="153605" y="188304"/>
                  <a:pt x="128128" y="198437"/>
                  <a:pt x="101600" y="198437"/>
                </a:cubicBezTo>
                <a:cubicBezTo>
                  <a:pt x="45487" y="198438"/>
                  <a:pt x="0" y="154016"/>
                  <a:pt x="0" y="99219"/>
                </a:cubicBezTo>
                <a:cubicBezTo>
                  <a:pt x="0" y="44421"/>
                  <a:pt x="45487" y="-1"/>
                  <a:pt x="101600" y="-1"/>
                </a:cubicBezTo>
                <a:lnTo>
                  <a:pt x="172585" y="170204"/>
                </a:lnTo>
                <a:close/>
              </a:path>
            </a:pathLst>
          </a:custGeom>
          <a:solidFill>
            <a:srgbClr val="CB50A1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ja-JP" altLang="en-US"/>
          </a:p>
        </p:txBody>
      </p:sp>
      <p:sp>
        <p:nvSpPr>
          <p:cNvPr id="48" name="灯片编号占位符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cxnSp>
        <p:nvCxnSpPr>
          <p:cNvPr id="58" name="直接连接符 57"/>
          <p:cNvCxnSpPr/>
          <p:nvPr/>
        </p:nvCxnSpPr>
        <p:spPr>
          <a:xfrm flipV="1">
            <a:off x="0" y="6453336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页脚占位符 10"/>
          <p:cNvSpPr txBox="1">
            <a:spLocks/>
          </p:cNvSpPr>
          <p:nvPr/>
        </p:nvSpPr>
        <p:spPr>
          <a:xfrm>
            <a:off x="389078" y="6453336"/>
            <a:ext cx="8503402" cy="33424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TIPP2017, Y. LU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19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6176" y="200839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PREAMP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236843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SHP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64024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Counter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44208" y="1225603"/>
            <a:ext cx="1872208" cy="2160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5525057"/>
          </a:xfrm>
        </p:spPr>
        <p:txBody>
          <a:bodyPr>
            <a:normAutofit/>
          </a:bodyPr>
          <a:lstStyle/>
          <a:p>
            <a:pPr marL="285750"/>
            <a:r>
              <a:rPr lang="en-US" altLang="zh-CN" sz="2000" dirty="0" smtClean="0"/>
              <a:t>Charge sensitive preamplifier</a:t>
            </a:r>
            <a:endParaRPr lang="en-US" altLang="zh-CN" sz="2000" dirty="0"/>
          </a:p>
          <a:p>
            <a:pPr marL="685800" lvl="1"/>
            <a:r>
              <a:rPr lang="en-US" altLang="zh-CN" sz="1800" dirty="0" err="1" smtClean="0"/>
              <a:t>Cf</a:t>
            </a:r>
            <a:r>
              <a:rPr lang="en-US" altLang="zh-CN" sz="1800" dirty="0" smtClean="0"/>
              <a:t> = 4fF</a:t>
            </a:r>
          </a:p>
          <a:p>
            <a:pPr marL="685800" lvl="1"/>
            <a:r>
              <a:rPr lang="en-US" altLang="zh-CN" sz="1800" dirty="0" smtClean="0"/>
              <a:t>Constant current feedback (0.5 - 10nA adjustable)</a:t>
            </a:r>
          </a:p>
          <a:p>
            <a:pPr marL="285750"/>
            <a:r>
              <a:rPr lang="en-US" altLang="zh-CN" sz="2000" dirty="0" smtClean="0"/>
              <a:t>Shaper with inverse polarity</a:t>
            </a:r>
          </a:p>
          <a:p>
            <a:pPr marL="685800" lvl="1"/>
            <a:r>
              <a:rPr lang="en-US" altLang="zh-CN" sz="1800" dirty="0" smtClean="0"/>
              <a:t>AC coupled</a:t>
            </a:r>
          </a:p>
          <a:p>
            <a:pPr marL="685800" lvl="1"/>
            <a:r>
              <a:rPr lang="en-US" altLang="zh-CN" sz="1800" dirty="0" smtClean="0"/>
              <a:t>Voltage gain = 5</a:t>
            </a:r>
          </a:p>
          <a:p>
            <a:pPr marL="285750"/>
            <a:r>
              <a:rPr lang="en-US" altLang="zh-CN" sz="2000" dirty="0" smtClean="0"/>
              <a:t>Diode-biased inverter as the discriminator </a:t>
            </a:r>
          </a:p>
          <a:p>
            <a:pPr marL="685800" lvl="1"/>
            <a:r>
              <a:rPr lang="en-US" altLang="zh-CN" sz="1800" dirty="0" smtClean="0"/>
              <a:t>AC coupled</a:t>
            </a:r>
          </a:p>
          <a:p>
            <a:pPr marL="685800" lvl="1"/>
            <a:r>
              <a:rPr lang="en-US" altLang="zh-CN" sz="1800" dirty="0" smtClean="0"/>
              <a:t>Global </a:t>
            </a:r>
            <a:r>
              <a:rPr lang="en-US" altLang="zh-CN" sz="1800" dirty="0" err="1" smtClean="0"/>
              <a:t>I</a:t>
            </a:r>
            <a:r>
              <a:rPr lang="en-US" altLang="zh-CN" sz="1800" baseline="-25000" dirty="0" err="1" smtClean="0"/>
              <a:t>threshold</a:t>
            </a:r>
            <a:r>
              <a:rPr lang="en-US" altLang="zh-CN" sz="1800" dirty="0" smtClean="0"/>
              <a:t> tuned by a 4-bit local DAC</a:t>
            </a:r>
          </a:p>
          <a:p>
            <a:pPr marL="285750"/>
            <a:r>
              <a:rPr lang="en-US" altLang="zh-CN" sz="2000" dirty="0" smtClean="0"/>
              <a:t>6-bit ripple counter</a:t>
            </a:r>
          </a:p>
          <a:p>
            <a:pPr marL="685800" lvl="1"/>
            <a:r>
              <a:rPr lang="en-US" altLang="zh-CN" sz="1800" dirty="0" smtClean="0"/>
              <a:t>Switchable to shift register mode for readout;</a:t>
            </a:r>
          </a:p>
          <a:p>
            <a:pPr marL="685800" lvl="1"/>
            <a:r>
              <a:rPr lang="en-US" altLang="zh-CN" sz="1800" b="1" dirty="0" smtClean="0">
                <a:solidFill>
                  <a:srgbClr val="FF0000"/>
                </a:solidFill>
              </a:rPr>
              <a:t>Counting depth compromised to achieve a small pixel pitch of 50um;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pPr marL="285750"/>
            <a:r>
              <a:rPr lang="en-US" altLang="zh-CN" sz="2000" dirty="0" smtClean="0"/>
              <a:t>6-bit shift register</a:t>
            </a:r>
          </a:p>
          <a:p>
            <a:pPr marL="685800" lvl="1"/>
            <a:r>
              <a:rPr lang="en-US" altLang="zh-CN" sz="1800" dirty="0" smtClean="0"/>
              <a:t>For control </a:t>
            </a:r>
            <a:r>
              <a:rPr lang="en-US" altLang="zh-CN" sz="1800" dirty="0"/>
              <a:t>of each individual </a:t>
            </a:r>
            <a:r>
              <a:rPr lang="en-US" altLang="zh-CN" sz="1800" dirty="0" smtClean="0"/>
              <a:t>pixel;</a:t>
            </a:r>
          </a:p>
          <a:p>
            <a:pPr marL="685800" lvl="1"/>
            <a:r>
              <a:rPr lang="en-US" altLang="zh-CN" sz="1800" dirty="0" smtClean="0"/>
              <a:t>DAC setting, Pixel mask, Calibration enable.</a:t>
            </a:r>
          </a:p>
        </p:txBody>
      </p:sp>
      <p:sp>
        <p:nvSpPr>
          <p:cNvPr id="13" name="矩形 12"/>
          <p:cNvSpPr/>
          <p:nvPr/>
        </p:nvSpPr>
        <p:spPr>
          <a:xfrm>
            <a:off x="7092280" y="2305723"/>
            <a:ext cx="576064" cy="2160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6660232" y="115359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SOI2 contacts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8100392" y="1338261"/>
            <a:ext cx="216024" cy="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rot="10800000">
            <a:off x="6444208" y="1369619"/>
            <a:ext cx="216024" cy="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7380312" y="1441627"/>
            <a:ext cx="216024" cy="892443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标题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Pixel circuit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pic>
        <p:nvPicPr>
          <p:cNvPr id="19" name="图片 18"/>
          <p:cNvPicPr/>
          <p:nvPr/>
        </p:nvPicPr>
        <p:blipFill rotWithShape="1">
          <a:blip r:embed="rId3"/>
          <a:srcRect l="16024" t="42398" r="49518" b="28900"/>
          <a:stretch/>
        </p:blipFill>
        <p:spPr bwMode="auto">
          <a:xfrm>
            <a:off x="5544108" y="1043443"/>
            <a:ext cx="3276364" cy="1442971"/>
          </a:xfrm>
          <a:prstGeom prst="rect">
            <a:avLst/>
          </a:prstGeom>
          <a:ln w="952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652120" y="301843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 dirty="0" smtClean="0">
                <a:solidFill>
                  <a:srgbClr val="0000FF"/>
                </a:solidFill>
              </a:rPr>
              <a:t>Signal processing chain in-pixel</a:t>
            </a:r>
            <a:endParaRPr lang="zh-CN" altLang="en-US" b="1" u="sng" dirty="0">
              <a:solidFill>
                <a:srgbClr val="0000FF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040052" y="2204864"/>
            <a:ext cx="14401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184068" y="2204864"/>
            <a:ext cx="36004" cy="7200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5220072" y="2204864"/>
            <a:ext cx="36004" cy="7200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256076" y="2204864"/>
            <a:ext cx="18002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796136" y="2420888"/>
            <a:ext cx="14401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976156" y="2204864"/>
            <a:ext cx="216024" cy="21602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5940152" y="2204864"/>
            <a:ext cx="36004" cy="21602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192180" y="2420888"/>
            <a:ext cx="18002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6876256" y="2204864"/>
            <a:ext cx="180020" cy="64807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 flipV="1">
            <a:off x="6804248" y="2204864"/>
            <a:ext cx="72008" cy="64807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6660232" y="2204864"/>
            <a:ext cx="14401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056276" y="2204864"/>
            <a:ext cx="18002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7740352" y="2204864"/>
            <a:ext cx="180020" cy="64807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 flipV="1">
            <a:off x="7668344" y="2204864"/>
            <a:ext cx="72008" cy="64807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524328" y="2204864"/>
            <a:ext cx="14401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7920372" y="2204864"/>
            <a:ext cx="18002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524328" y="2569166"/>
            <a:ext cx="486054" cy="0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8622450" y="2204864"/>
            <a:ext cx="0" cy="64807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8496436" y="2204864"/>
            <a:ext cx="0" cy="64807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8316416" y="2852936"/>
            <a:ext cx="18002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8622450" y="2852936"/>
            <a:ext cx="27003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8496436" y="2204864"/>
            <a:ext cx="126014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0" y="6453336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页脚占位符 10"/>
          <p:cNvSpPr txBox="1">
            <a:spLocks/>
          </p:cNvSpPr>
          <p:nvPr/>
        </p:nvSpPr>
        <p:spPr>
          <a:xfrm>
            <a:off x="389078" y="6453336"/>
            <a:ext cx="8503402" cy="33424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TIPP2017, Y. LU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08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3968" y="211118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PREAMP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47122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SHP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64024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Counter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44208" y="1225603"/>
            <a:ext cx="1872208" cy="2160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302840" y="1000287"/>
            <a:ext cx="8229600" cy="5525057"/>
          </a:xfrm>
        </p:spPr>
        <p:txBody>
          <a:bodyPr>
            <a:normAutofit/>
          </a:bodyPr>
          <a:lstStyle/>
          <a:p>
            <a:pPr marL="285750"/>
            <a:r>
              <a:rPr lang="en-US" altLang="zh-CN" sz="2000" dirty="0" smtClean="0"/>
              <a:t>Counters and registers are accessed by a 6-bit data bus</a:t>
            </a:r>
          </a:p>
          <a:p>
            <a:pPr marL="685800" lvl="1"/>
            <a:r>
              <a:rPr lang="en-US" altLang="zh-CN" sz="1800" dirty="0" smtClean="0"/>
              <a:t>64*64 pixels</a:t>
            </a:r>
          </a:p>
          <a:p>
            <a:pPr marL="685800" lvl="1"/>
            <a:r>
              <a:rPr lang="en-US" altLang="zh-CN" sz="1800" dirty="0" smtClean="0"/>
              <a:t>Driven by a 20MHz clock</a:t>
            </a:r>
          </a:p>
          <a:p>
            <a:pPr marL="685800" lvl="1"/>
            <a:r>
              <a:rPr lang="en-US" altLang="zh-CN" sz="1800" dirty="0" smtClean="0"/>
              <a:t>Readout time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~ 200us/frame</a:t>
            </a:r>
          </a:p>
        </p:txBody>
      </p:sp>
      <p:sp>
        <p:nvSpPr>
          <p:cNvPr id="13" name="矩形 12"/>
          <p:cNvSpPr/>
          <p:nvPr/>
        </p:nvSpPr>
        <p:spPr>
          <a:xfrm>
            <a:off x="5220072" y="2408509"/>
            <a:ext cx="576064" cy="2160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6660232" y="115359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SOI2 contacts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8100392" y="1338261"/>
            <a:ext cx="216024" cy="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rot="10800000">
            <a:off x="6444208" y="1369619"/>
            <a:ext cx="216024" cy="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7380312" y="1441627"/>
            <a:ext cx="216024" cy="892443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标题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Readout architecture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pic>
        <p:nvPicPr>
          <p:cNvPr id="16" name="图片 15"/>
          <p:cNvPicPr/>
          <p:nvPr/>
        </p:nvPicPr>
        <p:blipFill rotWithShape="1">
          <a:blip r:embed="rId3"/>
          <a:srcRect l="19759" t="13295" r="12892" b="28874"/>
          <a:stretch/>
        </p:blipFill>
        <p:spPr bwMode="auto">
          <a:xfrm>
            <a:off x="2267744" y="2383158"/>
            <a:ext cx="5112568" cy="3638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15816" y="5867980"/>
            <a:ext cx="354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 dirty="0" smtClean="0">
                <a:solidFill>
                  <a:srgbClr val="0000FF"/>
                </a:solidFill>
              </a:rPr>
              <a:t>Data chain organized in column</a:t>
            </a:r>
            <a:endParaRPr lang="zh-CN" altLang="en-US" b="1" u="sng" dirty="0">
              <a:solidFill>
                <a:srgbClr val="0000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67744" y="2852936"/>
            <a:ext cx="1008112" cy="37241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267744" y="4579973"/>
            <a:ext cx="1008112" cy="37241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267744" y="4036805"/>
            <a:ext cx="1008112" cy="37241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563888" y="2852936"/>
            <a:ext cx="1008112" cy="37241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553098" y="4041244"/>
            <a:ext cx="1008112" cy="37241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545886" y="4579973"/>
            <a:ext cx="1008112" cy="37241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799980" y="2860116"/>
            <a:ext cx="1008112" cy="37241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824028" y="4036805"/>
            <a:ext cx="1008112" cy="37241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824028" y="4579973"/>
            <a:ext cx="1008112" cy="37241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29036" y="2918315"/>
            <a:ext cx="738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Pixel(0,0)</a:t>
            </a:r>
            <a:endParaRPr lang="zh-CN" altLang="en-US" sz="1100" dirty="0"/>
          </a:p>
        </p:txBody>
      </p:sp>
      <p:sp>
        <p:nvSpPr>
          <p:cNvPr id="27" name="文本框 26"/>
          <p:cNvSpPr txBox="1"/>
          <p:nvPr/>
        </p:nvSpPr>
        <p:spPr>
          <a:xfrm>
            <a:off x="1514550" y="4067197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Pixel(0,62)</a:t>
            </a:r>
            <a:endParaRPr lang="zh-CN" altLang="en-US" sz="1100" dirty="0"/>
          </a:p>
        </p:txBody>
      </p:sp>
      <p:sp>
        <p:nvSpPr>
          <p:cNvPr id="28" name="文本框 27"/>
          <p:cNvSpPr txBox="1"/>
          <p:nvPr/>
        </p:nvSpPr>
        <p:spPr>
          <a:xfrm>
            <a:off x="1529036" y="4614924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Pixel(0,63)</a:t>
            </a:r>
            <a:endParaRPr lang="zh-CN" altLang="en-US" sz="1100" dirty="0"/>
          </a:p>
        </p:txBody>
      </p:sp>
      <p:sp>
        <p:nvSpPr>
          <p:cNvPr id="5" name="文本框 4"/>
          <p:cNvSpPr txBox="1"/>
          <p:nvPr/>
        </p:nvSpPr>
        <p:spPr>
          <a:xfrm>
            <a:off x="1694247" y="3433003"/>
            <a:ext cx="461665" cy="5040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…...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0" y="6453336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页脚占位符 10"/>
          <p:cNvSpPr txBox="1">
            <a:spLocks/>
          </p:cNvSpPr>
          <p:nvPr/>
        </p:nvSpPr>
        <p:spPr>
          <a:xfrm>
            <a:off x="389078" y="6453336"/>
            <a:ext cx="8503402" cy="33424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TIPP2017, Y. LU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3356992"/>
            <a:ext cx="4591522" cy="209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31074" y="5472355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</a:rPr>
              <a:t>SOI2-related Capacitance and sheet resistance</a:t>
            </a:r>
            <a:endParaRPr lang="zh-CN" altLang="en-US" sz="1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713387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Advantages:</a:t>
            </a:r>
          </a:p>
          <a:p>
            <a:pPr lvl="1"/>
            <a:r>
              <a:rPr lang="en-US" altLang="zh-CN" sz="1800" dirty="0" smtClean="0"/>
              <a:t>Back-gate under control;</a:t>
            </a:r>
          </a:p>
          <a:p>
            <a:pPr lvl="1"/>
            <a:r>
              <a:rPr lang="en-US" altLang="zh-CN" sz="1800" b="1" dirty="0" smtClean="0">
                <a:solidFill>
                  <a:srgbClr val="FF0000"/>
                </a:solidFill>
              </a:rPr>
              <a:t>Flexible scheme of shielding;</a:t>
            </a:r>
          </a:p>
          <a:p>
            <a:pPr lvl="1"/>
            <a:r>
              <a:rPr lang="en-US" altLang="zh-CN" sz="1800" dirty="0" smtClean="0"/>
              <a:t>Compensation to the trapped charge in BOX (SiO</a:t>
            </a:r>
            <a:r>
              <a:rPr lang="en-US" altLang="zh-CN" sz="1800" baseline="-25000" dirty="0" smtClean="0"/>
              <a:t>2</a:t>
            </a:r>
            <a:r>
              <a:rPr lang="en-US" altLang="zh-CN" sz="1800" dirty="0" smtClean="0"/>
              <a:t>);</a:t>
            </a:r>
          </a:p>
          <a:p>
            <a:r>
              <a:rPr lang="en-US" altLang="zh-CN" sz="2000" dirty="0" smtClean="0"/>
              <a:t>Disadvantages:</a:t>
            </a:r>
          </a:p>
          <a:p>
            <a:pPr lvl="1"/>
            <a:r>
              <a:rPr lang="en-US" altLang="zh-CN" sz="1800" dirty="0" smtClean="0"/>
              <a:t>Capacitance between BNW and SOI2 (C2 ~ 0.23fF/um</a:t>
            </a:r>
            <a:r>
              <a:rPr lang="en-US" altLang="zh-CN" sz="1800" baseline="30000" dirty="0" smtClean="0"/>
              <a:t>2</a:t>
            </a:r>
            <a:r>
              <a:rPr lang="en-US" altLang="zh-CN" sz="1800" dirty="0" smtClean="0"/>
              <a:t>);</a:t>
            </a:r>
          </a:p>
          <a:p>
            <a:pPr lvl="1"/>
            <a:r>
              <a:rPr lang="en-US" altLang="zh-CN" sz="1800" dirty="0"/>
              <a:t>High sheet resistance of SOI2 (R1 ~ </a:t>
            </a:r>
            <a:r>
              <a:rPr lang="en-US" altLang="zh-CN" sz="1800" dirty="0" smtClean="0"/>
              <a:t>30k</a:t>
            </a:r>
            <a:r>
              <a:rPr lang="el-GR" altLang="zh-CN" sz="1800" dirty="0"/>
              <a:t>Ω/</a:t>
            </a:r>
            <a:r>
              <a:rPr lang="el-GR" altLang="zh-CN" sz="1800" dirty="0" smtClean="0"/>
              <a:t>□</a:t>
            </a:r>
            <a:r>
              <a:rPr lang="en-US" altLang="zh-CN" sz="1800" dirty="0" smtClean="0"/>
              <a:t>).</a:t>
            </a:r>
            <a:endParaRPr lang="zh-CN" alt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4392488" cy="105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328" y="174324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~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30k</a:t>
            </a:r>
            <a:r>
              <a:rPr lang="el-GR" altLang="zh-CN" b="1" dirty="0">
                <a:solidFill>
                  <a:srgbClr val="FF0000"/>
                </a:solidFill>
              </a:rPr>
              <a:t>Ω</a:t>
            </a:r>
            <a:r>
              <a:rPr lang="en-US" altLang="zh-CN" b="1" dirty="0">
                <a:solidFill>
                  <a:srgbClr val="FF0000"/>
                </a:solidFill>
              </a:rPr>
              <a:t>/</a:t>
            </a:r>
            <a:r>
              <a:rPr lang="el-GR" altLang="zh-CN" b="1" dirty="0">
                <a:solidFill>
                  <a:srgbClr val="FF0000"/>
                </a:solidFill>
              </a:rPr>
              <a:t>□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Double-SOI process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11394" y="396018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SOI2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0" y="6453336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页脚占位符 10"/>
          <p:cNvSpPr txBox="1">
            <a:spLocks/>
          </p:cNvSpPr>
          <p:nvPr/>
        </p:nvSpPr>
        <p:spPr>
          <a:xfrm>
            <a:off x="389078" y="6453336"/>
            <a:ext cx="8503402" cy="33424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TIPP2017, Y. LU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51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107504" y="4077072"/>
            <a:ext cx="87129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Critical design choices to enhance shielding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8824" y="1268760"/>
            <a:ext cx="8949680" cy="4857403"/>
          </a:xfrm>
        </p:spPr>
        <p:txBody>
          <a:bodyPr>
            <a:normAutofit/>
          </a:bodyPr>
          <a:lstStyle/>
          <a:p>
            <a:pPr marL="28575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The </a:t>
            </a:r>
            <a:r>
              <a:rPr lang="en-US" altLang="zh-CN" sz="2000" dirty="0" smtClean="0">
                <a:solidFill>
                  <a:srgbClr val="FF0000"/>
                </a:solidFill>
              </a:rPr>
              <a:t>collection electrode</a:t>
            </a:r>
            <a:r>
              <a:rPr lang="en-US" altLang="zh-CN" sz="2000" dirty="0" smtClean="0"/>
              <a:t> kept clear of </a:t>
            </a:r>
            <a:r>
              <a:rPr lang="en-US" altLang="zh-CN" sz="2000" dirty="0" smtClean="0">
                <a:solidFill>
                  <a:srgbClr val="FF0000"/>
                </a:solidFill>
              </a:rPr>
              <a:t>counter/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discri</a:t>
            </a:r>
            <a:r>
              <a:rPr lang="en-US" altLang="zh-CN" sz="2000" dirty="0" smtClean="0">
                <a:solidFill>
                  <a:srgbClr val="FF0000"/>
                </a:solidFill>
              </a:rPr>
              <a:t>.</a:t>
            </a:r>
            <a:r>
              <a:rPr lang="en-US" altLang="zh-CN" sz="2000" dirty="0" smtClean="0"/>
              <a:t>, which leaded to</a:t>
            </a:r>
          </a:p>
          <a:p>
            <a:pPr marL="685800" lvl="1"/>
            <a:r>
              <a:rPr lang="en-US" altLang="zh-CN" sz="1800" dirty="0" smtClean="0"/>
              <a:t>A small collection electrode of 16 um to reduce diode capacitance</a:t>
            </a:r>
            <a:endParaRPr lang="en-US" altLang="zh-CN" sz="1800" baseline="-25000" dirty="0" smtClean="0"/>
          </a:p>
          <a:p>
            <a:pPr marL="685800" lvl="1"/>
            <a:r>
              <a:rPr lang="en-US" altLang="zh-CN" sz="1800" dirty="0"/>
              <a:t>A</a:t>
            </a:r>
            <a:r>
              <a:rPr lang="en-US" altLang="zh-CN" sz="1800" dirty="0" smtClean="0"/>
              <a:t> small pixel pitch at 50 um with a concerning on CCE</a:t>
            </a:r>
          </a:p>
          <a:p>
            <a:pPr marL="28575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The shield </a:t>
            </a:r>
            <a:r>
              <a:rPr lang="en-US" altLang="zh-CN" sz="2000" dirty="0"/>
              <a:t>grounding </a:t>
            </a:r>
            <a:r>
              <a:rPr lang="en-US" altLang="zh-CN" sz="2000" dirty="0" smtClean="0"/>
              <a:t>improved by </a:t>
            </a:r>
          </a:p>
          <a:p>
            <a:pPr marL="685800" lvl="1"/>
            <a:r>
              <a:rPr lang="en-US" altLang="zh-CN" sz="1800" dirty="0" smtClean="0"/>
              <a:t>As </a:t>
            </a:r>
            <a:r>
              <a:rPr lang="en-US" altLang="zh-CN" sz="1800" dirty="0"/>
              <a:t>many </a:t>
            </a:r>
            <a:r>
              <a:rPr lang="en-US" altLang="zh-CN" sz="1800" dirty="0" smtClean="0"/>
              <a:t>SOI2 contacts (2CT) as possible</a:t>
            </a:r>
          </a:p>
          <a:p>
            <a:pPr marL="685800" lvl="1"/>
            <a:r>
              <a:rPr lang="en-US" altLang="zh-CN" sz="1800" dirty="0" smtClean="0"/>
              <a:t>Local bypass capacitor on SOI2 ground</a:t>
            </a:r>
          </a:p>
          <a:p>
            <a:pPr marL="28575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P-stop </a:t>
            </a:r>
            <a:r>
              <a:rPr lang="en-US" altLang="zh-CN" sz="2000" dirty="0"/>
              <a:t>ring isolating </a:t>
            </a:r>
            <a:r>
              <a:rPr lang="en-US" altLang="zh-CN" sz="2000" dirty="0" smtClean="0"/>
              <a:t>pixels</a:t>
            </a:r>
          </a:p>
          <a:p>
            <a:pPr marL="685800" lvl="1"/>
            <a:r>
              <a:rPr lang="en-US" altLang="zh-CN" sz="1800" dirty="0" smtClean="0"/>
              <a:t>SOI2 island formed by PS cutting</a:t>
            </a:r>
            <a:endParaRPr lang="en-US" altLang="zh-CN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212676" y="6021288"/>
            <a:ext cx="2718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u="sng" dirty="0" smtClean="0">
                <a:solidFill>
                  <a:srgbClr val="0000FF"/>
                </a:solidFill>
              </a:rPr>
              <a:t>Pixel layout</a:t>
            </a:r>
            <a:endParaRPr lang="zh-CN" altLang="en-US" sz="1600" b="1" u="sng" dirty="0">
              <a:solidFill>
                <a:srgbClr val="0000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8569" y="2924944"/>
            <a:ext cx="3849935" cy="311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箭头连接符 10"/>
          <p:cNvCxnSpPr/>
          <p:nvPr/>
        </p:nvCxnSpPr>
        <p:spPr>
          <a:xfrm>
            <a:off x="7470000" y="3911570"/>
            <a:ext cx="0" cy="216024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7938000" y="4559642"/>
            <a:ext cx="360040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07504" y="1268760"/>
            <a:ext cx="87129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2" t="49478" r="4079" b="522"/>
          <a:stretch/>
        </p:blipFill>
        <p:spPr bwMode="auto">
          <a:xfrm>
            <a:off x="1434083" y="4152453"/>
            <a:ext cx="2705869" cy="194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0" y="6453336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页脚占位符 10"/>
          <p:cNvSpPr txBox="1">
            <a:spLocks/>
          </p:cNvSpPr>
          <p:nvPr/>
        </p:nvSpPr>
        <p:spPr>
          <a:xfrm>
            <a:off x="389078" y="6453336"/>
            <a:ext cx="8503402" cy="33424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TIPP2017, Y. LU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5976" y="53012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SOI2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9642" y="6093296"/>
            <a:ext cx="2862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u="sng" dirty="0" smtClean="0">
                <a:solidFill>
                  <a:srgbClr val="0000FF"/>
                </a:solidFill>
              </a:rPr>
              <a:t>Double-SOI cross-section view</a:t>
            </a:r>
            <a:endParaRPr lang="zh-CN" altLang="en-US" sz="1600" b="1" u="sng" dirty="0">
              <a:solidFill>
                <a:srgbClr val="0000FF"/>
              </a:solidFill>
            </a:endParaRPr>
          </a:p>
        </p:txBody>
      </p:sp>
      <p:cxnSp>
        <p:nvCxnSpPr>
          <p:cNvPr id="8" name="直接箭头连接符 7"/>
          <p:cNvCxnSpPr>
            <a:stCxn id="17" idx="1"/>
          </p:cNvCxnSpPr>
          <p:nvPr/>
        </p:nvCxnSpPr>
        <p:spPr>
          <a:xfrm flipH="1">
            <a:off x="4139952" y="5485874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5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1445</Words>
  <Application>Microsoft Office PowerPoint</Application>
  <PresentationFormat>全屏显示(4:3)</PresentationFormat>
  <Paragraphs>349</Paragraphs>
  <Slides>21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CPIXTEG3b: An SOI pixel sensor with in-pixel binary counter</vt:lpstr>
      <vt:lpstr>Outline</vt:lpstr>
      <vt:lpstr>Motivation #1: to solve the digital pickup issue</vt:lpstr>
      <vt:lpstr>Motivation #2: high resolution low noise detector  for the material science</vt:lpstr>
      <vt:lpstr>Sensor diode</vt:lpstr>
      <vt:lpstr>Pixel circuit</vt:lpstr>
      <vt:lpstr>Readout architecture</vt:lpstr>
      <vt:lpstr>Double-SOI process</vt:lpstr>
      <vt:lpstr>Critical design choices to enhance shielding</vt:lpstr>
      <vt:lpstr>Test structures</vt:lpstr>
      <vt:lpstr>Analog signal inspection</vt:lpstr>
      <vt:lpstr>Dedicated measurement of pickup from counter</vt:lpstr>
      <vt:lpstr>Laser test</vt:lpstr>
      <vt:lpstr>Threshold distribution</vt:lpstr>
      <vt:lpstr>Low noise level</vt:lpstr>
      <vt:lpstr>Environmental background events (10s ×360 frames)</vt:lpstr>
      <vt:lpstr>Synchrotron beam test</vt:lpstr>
      <vt:lpstr>Micro-beam 1D scan</vt:lpstr>
      <vt:lpstr>Micro-beam 2D scan</vt:lpstr>
      <vt:lpstr>Flat field response</vt:lpstr>
      <vt:lpstr>Conclusion and 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SOI pixel sensor with in-pixel binary counter</dc:title>
  <dc:creator>yplu</dc:creator>
  <cp:lastModifiedBy>Yunpeng LU</cp:lastModifiedBy>
  <cp:revision>446</cp:revision>
  <dcterms:created xsi:type="dcterms:W3CDTF">2017-05-18T01:02:42Z</dcterms:created>
  <dcterms:modified xsi:type="dcterms:W3CDTF">2017-05-25T03:37:28Z</dcterms:modified>
</cp:coreProperties>
</file>