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83" r:id="rId2"/>
    <p:sldId id="280" r:id="rId3"/>
    <p:sldId id="279" r:id="rId4"/>
    <p:sldId id="284" r:id="rId5"/>
    <p:sldId id="285" r:id="rId6"/>
    <p:sldId id="281" r:id="rId7"/>
    <p:sldId id="282" r:id="rId8"/>
  </p:sldIdLst>
  <p:sldSz cx="9144000" cy="6858000" type="screen4x3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89" d="100"/>
          <a:sy n="89" d="100"/>
        </p:scale>
        <p:origin x="-1356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A4713-1600-5C45-B8A5-49D43DBF3AEE}" type="datetimeFigureOut">
              <a:rPr kumimoji="1" lang="zh-CN" altLang="en-US" smtClean="0"/>
              <a:t>2017/5/26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67025-2C32-0E41-85D7-D5546C5312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29335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A4713-1600-5C45-B8A5-49D43DBF3AEE}" type="datetimeFigureOut">
              <a:rPr kumimoji="1" lang="zh-CN" altLang="en-US" smtClean="0"/>
              <a:t>2017/5/26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67025-2C32-0E41-85D7-D5546C5312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38668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A4713-1600-5C45-B8A5-49D43DBF3AEE}" type="datetimeFigureOut">
              <a:rPr kumimoji="1" lang="zh-CN" altLang="en-US" smtClean="0"/>
              <a:t>2017/5/26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67025-2C32-0E41-85D7-D5546C5312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73203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A4713-1600-5C45-B8A5-49D43DBF3AEE}" type="datetimeFigureOut">
              <a:rPr kumimoji="1" lang="zh-CN" altLang="en-US" smtClean="0"/>
              <a:t>2017/5/26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67025-2C32-0E41-85D7-D5546C5312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29555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A4713-1600-5C45-B8A5-49D43DBF3AEE}" type="datetimeFigureOut">
              <a:rPr kumimoji="1" lang="zh-CN" altLang="en-US" smtClean="0"/>
              <a:t>2017/5/26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67025-2C32-0E41-85D7-D5546C5312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2454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A4713-1600-5C45-B8A5-49D43DBF3AEE}" type="datetimeFigureOut">
              <a:rPr kumimoji="1" lang="zh-CN" altLang="en-US" smtClean="0"/>
              <a:t>2017/5/26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67025-2C32-0E41-85D7-D5546C5312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73394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A4713-1600-5C45-B8A5-49D43DBF3AEE}" type="datetimeFigureOut">
              <a:rPr kumimoji="1" lang="zh-CN" altLang="en-US" smtClean="0"/>
              <a:t>2017/5/26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67025-2C32-0E41-85D7-D5546C5312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75998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A4713-1600-5C45-B8A5-49D43DBF3AEE}" type="datetimeFigureOut">
              <a:rPr kumimoji="1" lang="zh-CN" altLang="en-US" smtClean="0"/>
              <a:t>2017/5/26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67025-2C32-0E41-85D7-D5546C5312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54941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A4713-1600-5C45-B8A5-49D43DBF3AEE}" type="datetimeFigureOut">
              <a:rPr kumimoji="1" lang="zh-CN" altLang="en-US" smtClean="0"/>
              <a:t>2017/5/26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67025-2C32-0E41-85D7-D5546C5312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83452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A4713-1600-5C45-B8A5-49D43DBF3AEE}" type="datetimeFigureOut">
              <a:rPr kumimoji="1" lang="zh-CN" altLang="en-US" smtClean="0"/>
              <a:t>2017/5/26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67025-2C32-0E41-85D7-D5546C5312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0675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A4713-1600-5C45-B8A5-49D43DBF3AEE}" type="datetimeFigureOut">
              <a:rPr kumimoji="1" lang="zh-CN" altLang="en-US" smtClean="0"/>
              <a:t>2017/5/26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67025-2C32-0E41-85D7-D5546C5312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30174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s://ss0.bdstatic.com/70cFuHSh_Q1YnxGkpoWK1HF6hhy/it/u=393687669,1416142231&amp;fm=23&amp;gp=0.jpg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3" r="49756" b="31888"/>
          <a:stretch/>
        </p:blipFill>
        <p:spPr bwMode="auto">
          <a:xfrm rot="5400000" flipH="1">
            <a:off x="1276575" y="3967778"/>
            <a:ext cx="1613647" cy="416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s0.bdstatic.com/70cFuHSh_Q1YnxGkpoWK1HF6hhy/it/u=393687669,1416142231&amp;fm=23&amp;gp=0.jpg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6" r="55439"/>
          <a:stretch/>
        </p:blipFill>
        <p:spPr bwMode="auto">
          <a:xfrm rot="5400000" flipV="1">
            <a:off x="5441578" y="-2418678"/>
            <a:ext cx="1280160" cy="611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s0.bdstatic.com/94oJfD_bAAcT8t7mm9GUKT-xh_/timg?image&amp;quality=100&amp;size=b4000_4000&amp;sec=1495391224&amp;di=dcf7b989ff5951f52ec42e44046804c4&amp;src=http://pic31.nipic.com/20130709/3952673_140115417000_2.jpg"/>
          <p:cNvPicPr>
            <a:picLocks noChangeAspect="1" noChangeArrowheads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04"/>
          <a:stretch/>
        </p:blipFill>
        <p:spPr bwMode="auto">
          <a:xfrm>
            <a:off x="3965986" y="3956326"/>
            <a:ext cx="5174428" cy="3138350"/>
          </a:xfrm>
          <a:prstGeom prst="rect">
            <a:avLst/>
          </a:prstGeom>
          <a:noFill/>
          <a:effectLst>
            <a:softEdge rad="850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A4713-1600-5C45-B8A5-49D43DBF3AEE}" type="datetimeFigureOut">
              <a:rPr kumimoji="1" lang="zh-CN" altLang="en-US" smtClean="0"/>
              <a:t>2017/5/26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67025-2C32-0E41-85D7-D5546C5312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38666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5400" b="1" dirty="0" smtClean="0"/>
              <a:t>Student Awards Committee</a:t>
            </a:r>
            <a:endParaRPr lang="zh-CN" altLang="en-US" sz="5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92885" y="1728409"/>
            <a:ext cx="73582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en-US" altLang="zh-CN" sz="2400" b="1" dirty="0"/>
              <a:t>Prof. Christian Bohm, </a:t>
            </a:r>
            <a:r>
              <a:rPr lang="en-US" altLang="zh-CN" sz="2400" b="1" i="1" dirty="0">
                <a:solidFill>
                  <a:schemeClr val="tx2"/>
                </a:solidFill>
              </a:rPr>
              <a:t>Stockholm </a:t>
            </a:r>
            <a:r>
              <a:rPr lang="en-US" altLang="zh-CN" sz="2400" b="1" i="1" dirty="0" smtClean="0">
                <a:solidFill>
                  <a:schemeClr val="tx2"/>
                </a:solidFill>
              </a:rPr>
              <a:t>University</a:t>
            </a:r>
          </a:p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en-US" altLang="zh-CN" sz="2400" b="1" dirty="0" smtClean="0"/>
              <a:t>Prof. </a:t>
            </a:r>
            <a:r>
              <a:rPr lang="en-US" altLang="zh-CN" sz="2400" b="1" dirty="0" err="1" smtClean="0"/>
              <a:t>Jin</a:t>
            </a:r>
            <a:r>
              <a:rPr lang="en-US" altLang="zh-CN" sz="2400" b="1" dirty="0" smtClean="0"/>
              <a:t> Li, </a:t>
            </a:r>
            <a:r>
              <a:rPr lang="en-US" altLang="zh-CN" sz="2400" b="1" i="1" dirty="0" smtClean="0">
                <a:solidFill>
                  <a:schemeClr val="tx2"/>
                </a:solidFill>
              </a:rPr>
              <a:t>Tsinghua University</a:t>
            </a:r>
          </a:p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en-US" altLang="zh-CN" sz="2400" b="1" dirty="0" smtClean="0"/>
              <a:t>Dr. Christophe de la </a:t>
            </a:r>
            <a:r>
              <a:rPr lang="en-US" altLang="zh-CN" sz="2400" b="1" dirty="0" err="1" smtClean="0"/>
              <a:t>Taille</a:t>
            </a:r>
            <a:r>
              <a:rPr lang="en-US" altLang="zh-CN" sz="2400" b="1" dirty="0"/>
              <a:t>, </a:t>
            </a:r>
            <a:r>
              <a:rPr lang="en-US" altLang="zh-CN" sz="2400" b="1" dirty="0" smtClean="0"/>
              <a:t> </a:t>
            </a:r>
            <a:r>
              <a:rPr lang="en-US" altLang="zh-CN" sz="2400" b="1" i="1" dirty="0" smtClean="0">
                <a:solidFill>
                  <a:schemeClr val="tx2"/>
                </a:solidFill>
              </a:rPr>
              <a:t>OMEGA </a:t>
            </a:r>
            <a:r>
              <a:rPr lang="en-US" altLang="zh-CN" sz="2400" b="1" i="1" dirty="0" err="1">
                <a:solidFill>
                  <a:schemeClr val="tx2"/>
                </a:solidFill>
              </a:rPr>
              <a:t>Ecole</a:t>
            </a:r>
            <a:r>
              <a:rPr lang="en-US" altLang="zh-CN" sz="2400" b="1" i="1" dirty="0">
                <a:solidFill>
                  <a:schemeClr val="tx2"/>
                </a:solidFill>
              </a:rPr>
              <a:t> </a:t>
            </a:r>
            <a:r>
              <a:rPr lang="en-US" altLang="zh-CN" sz="2400" b="1" i="1" dirty="0" err="1">
                <a:solidFill>
                  <a:schemeClr val="tx2"/>
                </a:solidFill>
              </a:rPr>
              <a:t>Plytechnique</a:t>
            </a:r>
            <a:r>
              <a:rPr lang="en-US" altLang="zh-CN" sz="2400" b="1" i="1" dirty="0">
                <a:solidFill>
                  <a:schemeClr val="tx2"/>
                </a:solidFill>
              </a:rPr>
              <a:t>-CNRS/IN2P3</a:t>
            </a:r>
            <a:endParaRPr lang="zh-CN" altLang="en-US" sz="2400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67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08498" y="537874"/>
            <a:ext cx="52734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 smtClean="0"/>
              <a:t>Student Awards</a:t>
            </a:r>
            <a:endParaRPr lang="zh-CN" altLang="en-US" sz="6000" b="1" dirty="0"/>
          </a:p>
        </p:txBody>
      </p:sp>
      <p:sp>
        <p:nvSpPr>
          <p:cNvPr id="2" name="矩形 1"/>
          <p:cNvSpPr/>
          <p:nvPr/>
        </p:nvSpPr>
        <p:spPr>
          <a:xfrm>
            <a:off x="525768" y="1859297"/>
            <a:ext cx="813278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/>
              <a:t>1.  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Gao </a:t>
            </a:r>
            <a:r>
              <a:rPr lang="en-US" altLang="zh-CN" sz="2400" b="1" dirty="0">
                <a:solidFill>
                  <a:srgbClr val="FF0000"/>
                </a:solidFill>
              </a:rPr>
              <a:t>Feng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400" dirty="0" smtClean="0"/>
              <a:t>(</a:t>
            </a:r>
            <a:r>
              <a:rPr lang="en-US" altLang="zh-CN" sz="2400" b="1" i="1" dirty="0">
                <a:solidFill>
                  <a:schemeClr val="tx2"/>
                </a:solidFill>
              </a:rPr>
              <a:t>IHEP, CAS</a:t>
            </a:r>
            <a:r>
              <a:rPr lang="en-US" altLang="zh-CN" sz="2400" dirty="0"/>
              <a:t>) </a:t>
            </a:r>
          </a:p>
          <a:p>
            <a:r>
              <a:rPr lang="en-US" altLang="zh-CN" sz="2400" dirty="0" smtClean="0"/>
              <a:t>       </a:t>
            </a:r>
            <a:r>
              <a:rPr lang="en-US" altLang="zh-CN" sz="2400" b="1" dirty="0" smtClean="0"/>
              <a:t>Presentation:</a:t>
            </a:r>
            <a:r>
              <a:rPr lang="en-US" altLang="zh-CN" sz="2400" dirty="0" smtClean="0"/>
              <a:t> The </a:t>
            </a:r>
            <a:r>
              <a:rPr lang="en-US" altLang="zh-CN" sz="2400" dirty="0"/>
              <a:t>cathode quantum efficiency(QE) Testing </a:t>
            </a:r>
            <a:r>
              <a:rPr lang="en-US" altLang="zh-CN" sz="2400" dirty="0" smtClean="0"/>
              <a:t>System</a:t>
            </a:r>
          </a:p>
          <a:p>
            <a:r>
              <a:rPr lang="en-US" altLang="zh-CN" sz="2400" dirty="0" smtClean="0"/>
              <a:t>2.  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Thomas </a:t>
            </a:r>
            <a:r>
              <a:rPr lang="en-US" altLang="zh-CN" sz="2400" b="1" dirty="0">
                <a:solidFill>
                  <a:srgbClr val="FF0000"/>
                </a:solidFill>
              </a:rPr>
              <a:t>James </a:t>
            </a:r>
            <a:r>
              <a:rPr lang="en-US" altLang="zh-CN" sz="2400" dirty="0"/>
              <a:t>(</a:t>
            </a:r>
            <a:r>
              <a:rPr lang="en-US" altLang="zh-CN" sz="2400" b="1" i="1" dirty="0">
                <a:solidFill>
                  <a:schemeClr val="tx2"/>
                </a:solidFill>
              </a:rPr>
              <a:t>Imperial College London</a:t>
            </a:r>
            <a:r>
              <a:rPr lang="en-US" altLang="zh-CN" sz="2400" dirty="0"/>
              <a:t>) </a:t>
            </a:r>
          </a:p>
          <a:p>
            <a:r>
              <a:rPr lang="en-US" altLang="zh-CN" sz="2400" dirty="0" smtClean="0"/>
              <a:t>       </a:t>
            </a:r>
            <a:r>
              <a:rPr lang="en-US" altLang="zh-CN" sz="2400" b="1" dirty="0" smtClean="0"/>
              <a:t>Presentation:</a:t>
            </a:r>
            <a:r>
              <a:rPr lang="en-US" altLang="zh-CN" sz="2400" dirty="0" smtClean="0"/>
              <a:t> An </a:t>
            </a:r>
            <a:r>
              <a:rPr lang="en-US" altLang="zh-CN" sz="2400" dirty="0"/>
              <a:t>FPGA-Based Hough Transform Track Finder for the L1 Trigger of the CMS Experiment at the High Luminosity </a:t>
            </a:r>
            <a:r>
              <a:rPr lang="en-US" altLang="zh-CN" sz="2400" dirty="0" smtClean="0"/>
              <a:t>LHC</a:t>
            </a:r>
          </a:p>
        </p:txBody>
      </p:sp>
    </p:spTree>
    <p:extLst>
      <p:ext uri="{BB962C8B-B14F-4D97-AF65-F5344CB8AC3E}">
        <p14:creationId xmlns:p14="http://schemas.microsoft.com/office/powerpoint/2010/main" val="416509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08498" y="537874"/>
            <a:ext cx="52734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 smtClean="0"/>
              <a:t>Student Awards</a:t>
            </a:r>
            <a:endParaRPr lang="zh-CN" altLang="en-US" sz="6000" b="1" dirty="0"/>
          </a:p>
        </p:txBody>
      </p:sp>
      <p:sp>
        <p:nvSpPr>
          <p:cNvPr id="2" name="矩形 1"/>
          <p:cNvSpPr/>
          <p:nvPr/>
        </p:nvSpPr>
        <p:spPr>
          <a:xfrm>
            <a:off x="525768" y="1859297"/>
            <a:ext cx="813278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/>
              <a:t>3.   </a:t>
            </a:r>
            <a:r>
              <a:rPr lang="en-US" altLang="zh-CN" sz="2400" b="1" dirty="0" err="1" smtClean="0">
                <a:solidFill>
                  <a:srgbClr val="FF0000"/>
                </a:solidFill>
              </a:rPr>
              <a:t>Mitsutaka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Nakao </a:t>
            </a:r>
            <a:r>
              <a:rPr lang="en-US" altLang="zh-CN" sz="2400" dirty="0" smtClean="0"/>
              <a:t>(</a:t>
            </a:r>
            <a:r>
              <a:rPr lang="en-US" altLang="zh-CN" sz="2400" b="1" i="1" dirty="0" smtClean="0">
                <a:solidFill>
                  <a:schemeClr val="tx2"/>
                </a:solidFill>
              </a:rPr>
              <a:t>University </a:t>
            </a:r>
            <a:r>
              <a:rPr lang="en-US" altLang="zh-CN" sz="2400" b="1" i="1" dirty="0">
                <a:solidFill>
                  <a:schemeClr val="tx2"/>
                </a:solidFill>
              </a:rPr>
              <a:t>of </a:t>
            </a:r>
            <a:r>
              <a:rPr lang="en-US" altLang="zh-CN" sz="2400" b="1" i="1" dirty="0" smtClean="0">
                <a:solidFill>
                  <a:schemeClr val="tx2"/>
                </a:solidFill>
              </a:rPr>
              <a:t>Tokyo</a:t>
            </a:r>
            <a:r>
              <a:rPr lang="en-US" altLang="zh-CN" sz="2400" dirty="0" smtClean="0"/>
              <a:t>)</a:t>
            </a:r>
          </a:p>
          <a:p>
            <a:r>
              <a:rPr lang="en-US" altLang="zh-CN" sz="2400" dirty="0" smtClean="0"/>
              <a:t>      </a:t>
            </a:r>
            <a:r>
              <a:rPr lang="en-US" altLang="zh-CN" sz="2400" b="1" dirty="0" smtClean="0"/>
              <a:t>Presentation:</a:t>
            </a:r>
            <a:r>
              <a:rPr lang="en-US" altLang="zh-CN" sz="2400" dirty="0" smtClean="0"/>
              <a:t> Results </a:t>
            </a:r>
            <a:r>
              <a:rPr lang="en-US" altLang="zh-CN" sz="2400" dirty="0"/>
              <a:t>from Pilot Run for MEG II Positron Timing </a:t>
            </a:r>
            <a:r>
              <a:rPr lang="en-US" altLang="zh-CN" sz="2400" dirty="0" smtClean="0"/>
              <a:t>Counter</a:t>
            </a:r>
          </a:p>
          <a:p>
            <a:r>
              <a:rPr lang="en-US" altLang="zh-CN" sz="2400" dirty="0" smtClean="0"/>
              <a:t>4.  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Axel </a:t>
            </a:r>
            <a:r>
              <a:rPr lang="en-US" altLang="zh-CN" sz="2400" b="1" dirty="0" err="1">
                <a:solidFill>
                  <a:srgbClr val="FF0000"/>
                </a:solidFill>
              </a:rPr>
              <a:t>Kuonen</a:t>
            </a:r>
            <a:r>
              <a:rPr lang="en-US" altLang="zh-CN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dirty="0" smtClean="0"/>
              <a:t>(</a:t>
            </a:r>
            <a:r>
              <a:rPr lang="en-US" altLang="zh-CN" sz="2400" b="1" i="1" dirty="0" err="1" smtClean="0">
                <a:solidFill>
                  <a:schemeClr val="tx2"/>
                </a:solidFill>
              </a:rPr>
              <a:t>École</a:t>
            </a:r>
            <a:r>
              <a:rPr lang="en-US" altLang="zh-CN" sz="2400" b="1" i="1" dirty="0" smtClean="0">
                <a:solidFill>
                  <a:schemeClr val="tx2"/>
                </a:solidFill>
              </a:rPr>
              <a:t> </a:t>
            </a:r>
            <a:r>
              <a:rPr lang="en-US" altLang="zh-CN" sz="2400" b="1" i="1" dirty="0" err="1">
                <a:solidFill>
                  <a:schemeClr val="tx2"/>
                </a:solidFill>
              </a:rPr>
              <a:t>polytechnique</a:t>
            </a:r>
            <a:r>
              <a:rPr lang="en-US" altLang="zh-CN" sz="2400" b="1" i="1" dirty="0">
                <a:solidFill>
                  <a:schemeClr val="tx2"/>
                </a:solidFill>
              </a:rPr>
              <a:t> </a:t>
            </a:r>
            <a:r>
              <a:rPr lang="en-US" altLang="zh-CN" sz="2400" b="1" i="1" dirty="0" err="1">
                <a:solidFill>
                  <a:schemeClr val="tx2"/>
                </a:solidFill>
              </a:rPr>
              <a:t>fédérale</a:t>
            </a:r>
            <a:r>
              <a:rPr lang="en-US" altLang="zh-CN" sz="2400" b="1" i="1" dirty="0">
                <a:solidFill>
                  <a:schemeClr val="tx2"/>
                </a:solidFill>
              </a:rPr>
              <a:t> de Lausanne, </a:t>
            </a:r>
            <a:r>
              <a:rPr lang="en-US" altLang="zh-CN" sz="2400" b="1" i="1" dirty="0" smtClean="0">
                <a:solidFill>
                  <a:schemeClr val="tx2"/>
                </a:solidFill>
              </a:rPr>
              <a:t>EPFL</a:t>
            </a:r>
            <a:r>
              <a:rPr lang="en-US" altLang="zh-CN" sz="2400" dirty="0" smtClean="0"/>
              <a:t>)</a:t>
            </a:r>
          </a:p>
          <a:p>
            <a:r>
              <a:rPr lang="en-US" altLang="zh-CN" sz="2400" dirty="0" smtClean="0"/>
              <a:t>      </a:t>
            </a:r>
            <a:r>
              <a:rPr lang="en-US" altLang="zh-CN" sz="2400" b="1" dirty="0" smtClean="0"/>
              <a:t>Presentation:</a:t>
            </a:r>
            <a:r>
              <a:rPr lang="en-US" altLang="zh-CN" sz="2400" dirty="0" smtClean="0"/>
              <a:t> Characterization </a:t>
            </a:r>
            <a:r>
              <a:rPr lang="en-US" altLang="zh-CN" sz="2400" dirty="0"/>
              <a:t>of the Hamamatsu silicon photomultiplier arrays for the </a:t>
            </a:r>
            <a:r>
              <a:rPr lang="en-US" altLang="zh-CN" sz="2400" dirty="0" err="1"/>
              <a:t>LHCb</a:t>
            </a:r>
            <a:r>
              <a:rPr lang="en-US" altLang="zh-CN" sz="2400" dirty="0"/>
              <a:t> Scintillating </a:t>
            </a:r>
            <a:r>
              <a:rPr lang="en-US" altLang="zh-CN" sz="2400" dirty="0" err="1"/>
              <a:t>Fibre</a:t>
            </a:r>
            <a:r>
              <a:rPr lang="en-US" altLang="zh-CN" sz="2400" dirty="0"/>
              <a:t> Tracker </a:t>
            </a:r>
            <a:r>
              <a:rPr lang="en-US" altLang="zh-CN" sz="2400" dirty="0" smtClean="0"/>
              <a:t>Upgrade</a:t>
            </a:r>
          </a:p>
          <a:p>
            <a:pPr marL="457200" indent="-457200">
              <a:buAutoNum type="arabicPeriod"/>
            </a:pP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15275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8338"/>
          </a:xfrm>
        </p:spPr>
        <p:txBody>
          <a:bodyPr/>
          <a:lstStyle/>
          <a:p>
            <a:r>
              <a:rPr lang="en-US" altLang="zh-CN" b="1" dirty="0"/>
              <a:t>International Advisory Committee:</a:t>
            </a:r>
            <a:endParaRPr lang="en-US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69934"/>
            <a:ext cx="8229600" cy="4856229"/>
          </a:xfrm>
        </p:spPr>
        <p:txBody>
          <a:bodyPr>
            <a:normAutofit fontScale="55000" lnSpcReduction="20000"/>
          </a:bodyPr>
          <a:lstStyle/>
          <a:p>
            <a:r>
              <a:rPr lang="en-US" altLang="zh-CN" dirty="0" smtClean="0"/>
              <a:t>Laura </a:t>
            </a:r>
            <a:r>
              <a:rPr lang="en-US" altLang="zh-CN" dirty="0" err="1"/>
              <a:t>Baudis</a:t>
            </a:r>
            <a:r>
              <a:rPr lang="en-US" altLang="zh-CN" dirty="0"/>
              <a:t>, University of Zurich, Switzerland</a:t>
            </a:r>
          </a:p>
          <a:p>
            <a:r>
              <a:rPr lang="en-US" altLang="zh-CN" dirty="0"/>
              <a:t>Ties </a:t>
            </a:r>
            <a:r>
              <a:rPr lang="en-US" altLang="zh-CN" dirty="0" err="1"/>
              <a:t>Behnke</a:t>
            </a:r>
            <a:r>
              <a:rPr lang="en-US" altLang="zh-CN" dirty="0"/>
              <a:t>, DESY, Germany</a:t>
            </a:r>
          </a:p>
          <a:p>
            <a:r>
              <a:rPr lang="en-US" altLang="zh-CN" dirty="0"/>
              <a:t>Jim </a:t>
            </a:r>
            <a:r>
              <a:rPr lang="en-US" altLang="zh-CN" dirty="0" err="1"/>
              <a:t>Brau</a:t>
            </a:r>
            <a:r>
              <a:rPr lang="en-US" altLang="zh-CN" dirty="0"/>
              <a:t>, University of Oregon, USA</a:t>
            </a:r>
          </a:p>
          <a:p>
            <a:r>
              <a:rPr lang="en-US" altLang="zh-CN" dirty="0"/>
              <a:t>Marcel </a:t>
            </a:r>
            <a:r>
              <a:rPr lang="en-US" altLang="zh-CN" dirty="0" err="1"/>
              <a:t>Demarteau</a:t>
            </a:r>
            <a:r>
              <a:rPr lang="en-US" altLang="zh-CN" dirty="0"/>
              <a:t>, Argonne National Laboratory, USA</a:t>
            </a:r>
          </a:p>
          <a:p>
            <a:r>
              <a:rPr lang="en-US" altLang="zh-CN" dirty="0" err="1"/>
              <a:t>Junji</a:t>
            </a:r>
            <a:r>
              <a:rPr lang="en-US" altLang="zh-CN" dirty="0"/>
              <a:t> </a:t>
            </a:r>
            <a:r>
              <a:rPr lang="en-US" altLang="zh-CN" dirty="0" err="1"/>
              <a:t>Haba</a:t>
            </a:r>
            <a:r>
              <a:rPr lang="en-US" altLang="zh-CN" dirty="0"/>
              <a:t>, KEK, Japan </a:t>
            </a:r>
          </a:p>
          <a:p>
            <a:r>
              <a:rPr lang="en-US" altLang="zh-CN" dirty="0"/>
              <a:t>Erik H.M. </a:t>
            </a:r>
            <a:r>
              <a:rPr lang="en-US" altLang="zh-CN" dirty="0" err="1"/>
              <a:t>Heijne</a:t>
            </a:r>
            <a:r>
              <a:rPr lang="en-US" altLang="zh-CN" dirty="0"/>
              <a:t>, CERN, IEAP-CTU Prague and </a:t>
            </a:r>
            <a:r>
              <a:rPr lang="en-US" altLang="zh-CN" dirty="0" err="1"/>
              <a:t>Nikhef</a:t>
            </a:r>
            <a:r>
              <a:rPr lang="en-US" altLang="zh-CN" dirty="0"/>
              <a:t> Amsterdam</a:t>
            </a:r>
          </a:p>
          <a:p>
            <a:r>
              <a:rPr lang="en-US" altLang="zh-CN" dirty="0"/>
              <a:t>Christian </a:t>
            </a:r>
            <a:r>
              <a:rPr lang="en-US" altLang="zh-CN" dirty="0" err="1"/>
              <a:t>Joram</a:t>
            </a:r>
            <a:r>
              <a:rPr lang="en-US" altLang="zh-CN" dirty="0"/>
              <a:t>, CERN, Switzerland</a:t>
            </a:r>
          </a:p>
          <a:p>
            <a:r>
              <a:rPr lang="en-US" altLang="zh-CN" dirty="0" err="1"/>
              <a:t>Yannis</a:t>
            </a:r>
            <a:r>
              <a:rPr lang="en-US" altLang="zh-CN" dirty="0"/>
              <a:t> </a:t>
            </a:r>
            <a:r>
              <a:rPr lang="en-US" altLang="zh-CN" dirty="0" err="1"/>
              <a:t>Karyotakis</a:t>
            </a:r>
            <a:r>
              <a:rPr lang="en-US" altLang="zh-CN" dirty="0"/>
              <a:t>, LAPP, France</a:t>
            </a:r>
          </a:p>
          <a:p>
            <a:r>
              <a:rPr lang="en-US" altLang="zh-CN" dirty="0"/>
              <a:t>Lucie </a:t>
            </a:r>
            <a:r>
              <a:rPr lang="en-US" altLang="zh-CN" dirty="0" err="1"/>
              <a:t>Linssen</a:t>
            </a:r>
            <a:r>
              <a:rPr lang="en-US" altLang="zh-CN" dirty="0"/>
              <a:t>, CERN, Switzerland</a:t>
            </a:r>
          </a:p>
          <a:p>
            <a:r>
              <a:rPr lang="en-US" altLang="zh-CN" dirty="0"/>
              <a:t>Kenneth Long, Imperial College London, UK</a:t>
            </a:r>
          </a:p>
          <a:p>
            <a:r>
              <a:rPr lang="en-US" altLang="zh-CN" dirty="0"/>
              <a:t>David MacFarlane, SLAC, USA</a:t>
            </a:r>
          </a:p>
          <a:p>
            <a:r>
              <a:rPr lang="en-US" altLang="zh-CN" dirty="0"/>
              <a:t>Joachim </a:t>
            </a:r>
            <a:r>
              <a:rPr lang="en-US" altLang="zh-CN" dirty="0" err="1"/>
              <a:t>Mnich</a:t>
            </a:r>
            <a:r>
              <a:rPr lang="en-US" altLang="zh-CN" dirty="0"/>
              <a:t>, DESY, Germany</a:t>
            </a:r>
          </a:p>
          <a:p>
            <a:r>
              <a:rPr lang="en-US" altLang="zh-CN" dirty="0"/>
              <a:t>Ken Peach, John Adams Institute for Accelerator Science, UK</a:t>
            </a:r>
          </a:p>
          <a:p>
            <a:r>
              <a:rPr lang="en-US" altLang="zh-CN" dirty="0" err="1"/>
              <a:t>Cinzia</a:t>
            </a:r>
            <a:r>
              <a:rPr lang="en-US" altLang="zh-CN" dirty="0"/>
              <a:t> Da Via, University of Manchester, UK</a:t>
            </a:r>
          </a:p>
          <a:p>
            <a:r>
              <a:rPr lang="en-US" altLang="zh-CN" dirty="0" err="1"/>
              <a:t>Veljko</a:t>
            </a:r>
            <a:r>
              <a:rPr lang="en-US" altLang="zh-CN" dirty="0"/>
              <a:t> </a:t>
            </a:r>
            <a:r>
              <a:rPr lang="en-US" altLang="zh-CN" dirty="0" err="1"/>
              <a:t>Radeka</a:t>
            </a:r>
            <a:r>
              <a:rPr lang="en-US" altLang="zh-CN" dirty="0"/>
              <a:t>, BNL, USA</a:t>
            </a:r>
          </a:p>
          <a:p>
            <a:r>
              <a:rPr lang="en-US" altLang="zh-CN" dirty="0" err="1"/>
              <a:t>Yifang</a:t>
            </a:r>
            <a:r>
              <a:rPr lang="en-US" altLang="zh-CN" dirty="0"/>
              <a:t> Wang, IHEP, China</a:t>
            </a:r>
          </a:p>
          <a:p>
            <a:r>
              <a:rPr lang="en-US" altLang="zh-CN" dirty="0"/>
              <a:t>Hitoshi Yamamoto, Tohoku University, Japan	</a:t>
            </a:r>
          </a:p>
          <a:p>
            <a:pPr marL="0" indent="0">
              <a:buNone/>
            </a:pP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9140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17562"/>
            <a:ext cx="8229600" cy="652842"/>
          </a:xfrm>
        </p:spPr>
        <p:txBody>
          <a:bodyPr>
            <a:noAutofit/>
          </a:bodyPr>
          <a:lstStyle/>
          <a:p>
            <a:r>
              <a:rPr lang="en-US" altLang="zh-CN" b="1" dirty="0"/>
              <a:t>Program Committee</a:t>
            </a:r>
            <a:r>
              <a:rPr lang="en-US" altLang="zh-CN" b="1" dirty="0" smtClean="0"/>
              <a:t>: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827595"/>
            <a:ext cx="8229600" cy="5670024"/>
          </a:xfrm>
        </p:spPr>
        <p:txBody>
          <a:bodyPr>
            <a:noAutofit/>
          </a:bodyPr>
          <a:lstStyle/>
          <a:p>
            <a:r>
              <a:rPr lang="en-US" altLang="zh-CN" sz="2000" b="1" dirty="0" smtClean="0"/>
              <a:t>Program</a:t>
            </a:r>
            <a:r>
              <a:rPr lang="en-US" altLang="zh-CN" sz="2000" b="1" dirty="0"/>
              <a:t> Committee</a:t>
            </a:r>
            <a:r>
              <a:rPr lang="en-US" altLang="zh-CN" sz="2000" b="1" dirty="0" smtClean="0"/>
              <a:t>:</a:t>
            </a:r>
          </a:p>
          <a:p>
            <a:pPr lvl="1"/>
            <a:r>
              <a:rPr lang="en-US" altLang="zh-CN" sz="1600" dirty="0" smtClean="0"/>
              <a:t>Zhen</a:t>
            </a:r>
            <a:r>
              <a:rPr lang="en-US" altLang="zh-CN" sz="1600" dirty="0"/>
              <a:t>-An Liu (Chair), IHEP China </a:t>
            </a:r>
          </a:p>
          <a:p>
            <a:pPr lvl="1"/>
            <a:r>
              <a:rPr lang="en-US" altLang="zh-CN" sz="1600" dirty="0"/>
              <a:t>Qi An, USTC, China</a:t>
            </a:r>
          </a:p>
          <a:p>
            <a:pPr lvl="1"/>
            <a:r>
              <a:rPr lang="en-US" altLang="zh-CN" sz="1600" dirty="0" err="1"/>
              <a:t>Niels</a:t>
            </a:r>
            <a:r>
              <a:rPr lang="en-US" altLang="zh-CN" sz="1600" dirty="0"/>
              <a:t> Van </a:t>
            </a:r>
            <a:r>
              <a:rPr lang="en-US" altLang="zh-CN" sz="1600" dirty="0" err="1"/>
              <a:t>Bakel</a:t>
            </a:r>
            <a:r>
              <a:rPr lang="en-US" altLang="zh-CN" sz="1600" dirty="0"/>
              <a:t>, </a:t>
            </a:r>
            <a:r>
              <a:rPr lang="en-US" altLang="zh-CN" sz="1600" dirty="0" err="1"/>
              <a:t>Nikhef</a:t>
            </a:r>
            <a:r>
              <a:rPr lang="en-US" altLang="zh-CN" sz="1600" dirty="0"/>
              <a:t>, Netherlands</a:t>
            </a:r>
          </a:p>
          <a:p>
            <a:pPr lvl="1"/>
            <a:r>
              <a:rPr lang="en-US" altLang="zh-CN" sz="1600" dirty="0"/>
              <a:t>Christian </a:t>
            </a:r>
            <a:r>
              <a:rPr lang="en-US" altLang="zh-CN" sz="1600" dirty="0" err="1"/>
              <a:t>Bohm</a:t>
            </a:r>
            <a:r>
              <a:rPr lang="en-US" altLang="zh-CN" sz="1600" dirty="0"/>
              <a:t>, University Of Stockholm, Sweden</a:t>
            </a:r>
          </a:p>
          <a:p>
            <a:pPr lvl="1"/>
            <a:r>
              <a:rPr lang="en-US" altLang="zh-CN" sz="1600" dirty="0"/>
              <a:t>Magnus Hansen, CERN, Switzerland</a:t>
            </a:r>
          </a:p>
          <a:p>
            <a:pPr lvl="1"/>
            <a:r>
              <a:rPr lang="en-US" altLang="zh-CN" sz="1600" dirty="0"/>
              <a:t>Tao Hu, IHEP, China</a:t>
            </a:r>
          </a:p>
          <a:p>
            <a:pPr lvl="1"/>
            <a:r>
              <a:rPr lang="en-US" altLang="zh-CN" sz="1600" dirty="0" err="1"/>
              <a:t>Xiaoshan</a:t>
            </a:r>
            <a:r>
              <a:rPr lang="en-US" altLang="zh-CN" sz="1600" dirty="0"/>
              <a:t> Jiang, IHEP, China</a:t>
            </a:r>
          </a:p>
          <a:p>
            <a:pPr lvl="1"/>
            <a:r>
              <a:rPr lang="en-US" altLang="zh-CN" sz="1600" dirty="0"/>
              <a:t>Ray Larsen, SLAC, USA</a:t>
            </a:r>
          </a:p>
          <a:p>
            <a:pPr lvl="1"/>
            <a:r>
              <a:rPr lang="en-US" altLang="zh-CN" sz="1600" dirty="0"/>
              <a:t>Ted Liu, </a:t>
            </a:r>
            <a:r>
              <a:rPr lang="en-US" altLang="zh-CN" sz="1600" dirty="0" err="1"/>
              <a:t>Fermilab</a:t>
            </a:r>
            <a:r>
              <a:rPr lang="en-US" altLang="zh-CN" sz="1600" dirty="0"/>
              <a:t>, USA</a:t>
            </a:r>
          </a:p>
          <a:p>
            <a:pPr lvl="1"/>
            <a:r>
              <a:rPr lang="en-US" altLang="zh-CN" sz="1600" dirty="0" err="1"/>
              <a:t>Yinong</a:t>
            </a:r>
            <a:r>
              <a:rPr lang="en-US" altLang="zh-CN" sz="1600" dirty="0"/>
              <a:t> Liu, Tsinghua University, China</a:t>
            </a:r>
          </a:p>
          <a:p>
            <a:pPr lvl="1"/>
            <a:r>
              <a:rPr lang="en-US" altLang="zh-CN" sz="1600" dirty="0"/>
              <a:t>Patrick Le Du, IPNL, France</a:t>
            </a:r>
          </a:p>
          <a:p>
            <a:pPr lvl="1"/>
            <a:r>
              <a:rPr lang="en-US" altLang="zh-CN" sz="1600" dirty="0" err="1"/>
              <a:t>Niko</a:t>
            </a:r>
            <a:r>
              <a:rPr lang="en-US" altLang="zh-CN" sz="1600" dirty="0"/>
              <a:t> Neufeld, CERN, Switzerland</a:t>
            </a:r>
          </a:p>
          <a:p>
            <a:pPr lvl="1"/>
            <a:r>
              <a:rPr lang="en-US" altLang="zh-CN" sz="1600" dirty="0"/>
              <a:t>Martin </a:t>
            </a:r>
            <a:r>
              <a:rPr lang="en-US" altLang="zh-CN" sz="1600" dirty="0" err="1"/>
              <a:t>Purschke</a:t>
            </a:r>
            <a:r>
              <a:rPr lang="en-US" altLang="zh-CN" sz="1600" dirty="0"/>
              <a:t>, BNL, USA</a:t>
            </a:r>
          </a:p>
          <a:p>
            <a:pPr lvl="1"/>
            <a:r>
              <a:rPr lang="en-US" altLang="zh-CN" sz="1600" dirty="0"/>
              <a:t>Hong Su, IMPCAS, China</a:t>
            </a:r>
          </a:p>
          <a:p>
            <a:pPr lvl="1"/>
            <a:r>
              <a:rPr lang="en-US" altLang="zh-CN" sz="1600" dirty="0" err="1"/>
              <a:t>Zheng</a:t>
            </a:r>
            <a:r>
              <a:rPr lang="en-US" altLang="zh-CN" sz="1600" dirty="0"/>
              <a:t> Wang, IHEP, China</a:t>
            </a:r>
          </a:p>
          <a:p>
            <a:pPr lvl="1"/>
            <a:r>
              <a:rPr lang="en-US" altLang="zh-CN" sz="1600" dirty="0"/>
              <a:t>Craig Woody, BNL, USA</a:t>
            </a:r>
          </a:p>
          <a:p>
            <a:pPr lvl="1"/>
            <a:r>
              <a:rPr lang="en-US" altLang="zh-CN" sz="1600" dirty="0" err="1"/>
              <a:t>Qun</a:t>
            </a:r>
            <a:r>
              <a:rPr lang="en-US" altLang="zh-CN" sz="1600" dirty="0"/>
              <a:t> </a:t>
            </a:r>
            <a:r>
              <a:rPr lang="en-US" altLang="zh-CN" sz="1600" dirty="0" err="1"/>
              <a:t>Ouyang</a:t>
            </a:r>
            <a:r>
              <a:rPr lang="en-US" altLang="zh-CN" sz="1600" dirty="0"/>
              <a:t>, IHEP, China</a:t>
            </a:r>
          </a:p>
          <a:p>
            <a:pPr lvl="1"/>
            <a:r>
              <a:rPr lang="en-US" altLang="zh-CN" sz="1600" dirty="0" err="1"/>
              <a:t>Kejun</a:t>
            </a:r>
            <a:r>
              <a:rPr lang="en-US" altLang="zh-CN" sz="1600" dirty="0"/>
              <a:t> Zhu, IHEP, China	</a:t>
            </a:r>
          </a:p>
        </p:txBody>
      </p:sp>
    </p:spTree>
    <p:extLst>
      <p:ext uri="{BB962C8B-B14F-4D97-AF65-F5344CB8AC3E}">
        <p14:creationId xmlns:p14="http://schemas.microsoft.com/office/powerpoint/2010/main" val="148606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7586" y="333486"/>
            <a:ext cx="60995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smtClean="0"/>
              <a:t>LOC team</a:t>
            </a:r>
            <a:endParaRPr lang="zh-CN" altLang="en-US" sz="6000" b="1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3353224"/>
              </p:ext>
            </p:extLst>
          </p:nvPr>
        </p:nvGraphicFramePr>
        <p:xfrm>
          <a:off x="458991" y="1553066"/>
          <a:ext cx="8351522" cy="445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4762"/>
                <a:gridCol w="1071115"/>
                <a:gridCol w="1678193"/>
                <a:gridCol w="935916"/>
                <a:gridCol w="1904103"/>
                <a:gridCol w="95743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ZHU, </a:t>
                      </a:r>
                      <a:r>
                        <a:rPr lang="en-US" altLang="zh-CN" b="1" dirty="0" err="1" smtClean="0"/>
                        <a:t>Kejun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朱科军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YAN, </a:t>
                      </a:r>
                      <a:r>
                        <a:rPr lang="en-US" altLang="zh-CN" b="1" dirty="0" err="1" smtClean="0"/>
                        <a:t>Chunhong</a:t>
                      </a:r>
                      <a:endParaRPr lang="zh-CN" alt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颜春红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ZENG, </a:t>
                      </a:r>
                      <a:r>
                        <a:rPr lang="en-US" altLang="zh-CN" b="1" dirty="0" err="1" smtClean="0"/>
                        <a:t>Tingxuan</a:t>
                      </a:r>
                      <a:endParaRPr lang="zh-CN" alt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曾婷轩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GUO, </a:t>
                      </a:r>
                      <a:r>
                        <a:rPr lang="en-US" altLang="zh-CN" b="1" dirty="0" err="1" smtClean="0"/>
                        <a:t>Lijun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郭立军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LU, Ling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路</a:t>
                      </a:r>
                      <a:r>
                        <a:rPr lang="zh-CN" altLang="en-US" baseline="0" dirty="0" smtClean="0"/>
                        <a:t>    玲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LI, </a:t>
                      </a:r>
                      <a:r>
                        <a:rPr lang="en-US" altLang="zh-CN" b="1" dirty="0" err="1" smtClean="0"/>
                        <a:t>Jin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李    瑾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JIA, </a:t>
                      </a:r>
                      <a:r>
                        <a:rPr lang="en-US" altLang="zh-CN" b="1" dirty="0" err="1" smtClean="0"/>
                        <a:t>Yinghua</a:t>
                      </a:r>
                      <a:r>
                        <a:rPr lang="en-US" altLang="zh-CN" b="1" dirty="0" smtClean="0"/>
                        <a:t> 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贾英华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CHEN, </a:t>
                      </a:r>
                      <a:r>
                        <a:rPr lang="en-US" altLang="zh-CN" b="1" dirty="0" err="1" smtClean="0"/>
                        <a:t>Siliang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陈思亮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LI, Yang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李    洋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Qian, Sen 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钱    森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LIU, </a:t>
                      </a:r>
                      <a:r>
                        <a:rPr lang="en-US" altLang="zh-CN" b="1" dirty="0" err="1" smtClean="0"/>
                        <a:t>Jie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刘    捷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LU, </a:t>
                      </a:r>
                      <a:r>
                        <a:rPr lang="en-US" altLang="zh-CN" b="1" dirty="0" err="1" smtClean="0"/>
                        <a:t>Xiaoxu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卢晓旭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GONG, </a:t>
                      </a:r>
                      <a:r>
                        <a:rPr lang="en-US" altLang="zh-CN" b="1" dirty="0" err="1" smtClean="0"/>
                        <a:t>Wenxuan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龚文煊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ZHAO, </a:t>
                      </a:r>
                      <a:r>
                        <a:rPr lang="en-US" altLang="zh-CN" b="1" dirty="0" err="1" smtClean="0"/>
                        <a:t>Jingzhou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赵京周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KOU, </a:t>
                      </a:r>
                      <a:r>
                        <a:rPr lang="en-US" altLang="zh-CN" b="1" dirty="0" err="1" smtClean="0"/>
                        <a:t>Hanjun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寇含君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MA, Si 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马    斯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LU, </a:t>
                      </a:r>
                      <a:r>
                        <a:rPr lang="en-US" altLang="zh-CN" b="1" dirty="0" err="1" smtClean="0"/>
                        <a:t>Weiguo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陆卫国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CHEN,</a:t>
                      </a:r>
                      <a:r>
                        <a:rPr lang="en-US" altLang="zh-CN" b="1" baseline="0" dirty="0" smtClean="0"/>
                        <a:t> </a:t>
                      </a:r>
                      <a:r>
                        <a:rPr lang="en-US" altLang="zh-CN" b="1" baseline="0" dirty="0" err="1" smtClean="0"/>
                        <a:t>Pengyu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陈鹏宇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XING, </a:t>
                      </a:r>
                      <a:r>
                        <a:rPr lang="en-US" altLang="zh-CN" b="1" dirty="0" err="1" smtClean="0"/>
                        <a:t>Huan</a:t>
                      </a:r>
                      <a:r>
                        <a:rPr lang="en-US" altLang="zh-CN" b="1" dirty="0" smtClean="0"/>
                        <a:t> 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邢    欢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WANG,</a:t>
                      </a:r>
                      <a:r>
                        <a:rPr lang="en-US" altLang="zh-CN" b="1" baseline="0" dirty="0" smtClean="0"/>
                        <a:t> </a:t>
                      </a:r>
                      <a:r>
                        <a:rPr lang="en-US" altLang="zh-CN" b="1" baseline="0" dirty="0" err="1" smtClean="0"/>
                        <a:t>Haiyun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王海云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LIU, Zhao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刘    兆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CHEN, Mali 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陈玛丽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ZHANG, </a:t>
                      </a:r>
                      <a:r>
                        <a:rPr lang="en-US" altLang="zh-CN" b="1" dirty="0" err="1" smtClean="0"/>
                        <a:t>Yulian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张余炼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WANG,</a:t>
                      </a:r>
                      <a:r>
                        <a:rPr lang="en-US" altLang="zh-CN" b="1" baseline="0" dirty="0" smtClean="0"/>
                        <a:t> </a:t>
                      </a:r>
                      <a:r>
                        <a:rPr lang="en-US" altLang="zh-CN" b="1" baseline="0" dirty="0" err="1" smtClean="0"/>
                        <a:t>Wenshuai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王文帅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REN,</a:t>
                      </a:r>
                      <a:r>
                        <a:rPr lang="en-US" altLang="zh-CN" b="1" baseline="0" dirty="0" smtClean="0"/>
                        <a:t> Juan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任</a:t>
                      </a:r>
                      <a:r>
                        <a:rPr lang="zh-CN" altLang="en-US" baseline="0" dirty="0" smtClean="0"/>
                        <a:t>    娟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MA, </a:t>
                      </a:r>
                      <a:r>
                        <a:rPr lang="en-US" altLang="zh-CN" b="1" dirty="0" err="1" smtClean="0"/>
                        <a:t>Lishuang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马丽双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MA, </a:t>
                      </a:r>
                      <a:r>
                        <a:rPr lang="en-US" altLang="zh-CN" b="1" dirty="0" err="1" smtClean="0"/>
                        <a:t>Lanxin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马兰馨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PAN, Qian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潘    倩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ZOU,</a:t>
                      </a:r>
                      <a:r>
                        <a:rPr lang="en-US" altLang="zh-CN" b="1" baseline="0" dirty="0" smtClean="0"/>
                        <a:t> </a:t>
                      </a:r>
                      <a:r>
                        <a:rPr lang="en-US" altLang="zh-CN" b="1" baseline="0" dirty="0" err="1" smtClean="0"/>
                        <a:t>Jiaheng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邹佳恒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SONG, Nan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宋    楠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QI, </a:t>
                      </a:r>
                      <a:r>
                        <a:rPr lang="en-US" altLang="zh-CN" b="1" dirty="0" err="1" smtClean="0"/>
                        <a:t>Mengyao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齐孟尧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089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819"/>
            <a:ext cx="9144000" cy="597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9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1670</TotalTime>
  <Words>338</Words>
  <Application>Microsoft Office PowerPoint</Application>
  <PresentationFormat>全屏显示(4:3)</PresentationFormat>
  <Paragraphs>115</Paragraphs>
  <Slides>7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8" baseType="lpstr">
      <vt:lpstr>Office 主题​​</vt:lpstr>
      <vt:lpstr>Student Awards Committee</vt:lpstr>
      <vt:lpstr>PowerPoint 演示文稿</vt:lpstr>
      <vt:lpstr>PowerPoint 演示文稿</vt:lpstr>
      <vt:lpstr>International Advisory Committee:</vt:lpstr>
      <vt:lpstr>Program Committee:</vt:lpstr>
      <vt:lpstr>PowerPoint 演示文稿</vt:lpstr>
      <vt:lpstr>PowerPoint 演示文稿</vt:lpstr>
    </vt:vector>
  </TitlesOfParts>
  <Company>IHEP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LIU Zhen-An</dc:creator>
  <cp:lastModifiedBy>mary</cp:lastModifiedBy>
  <cp:revision>49</cp:revision>
  <dcterms:created xsi:type="dcterms:W3CDTF">2017-05-20T06:28:25Z</dcterms:created>
  <dcterms:modified xsi:type="dcterms:W3CDTF">2017-05-26T03:31:38Z</dcterms:modified>
</cp:coreProperties>
</file>