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69" r:id="rId2"/>
    <p:sldId id="341" r:id="rId3"/>
    <p:sldId id="304" r:id="rId4"/>
    <p:sldId id="337" r:id="rId5"/>
    <p:sldId id="342" r:id="rId6"/>
    <p:sldId id="343" r:id="rId7"/>
    <p:sldId id="344" r:id="rId8"/>
    <p:sldId id="345" r:id="rId9"/>
    <p:sldId id="346" r:id="rId10"/>
    <p:sldId id="347" r:id="rId11"/>
    <p:sldId id="349" r:id="rId12"/>
    <p:sldId id="327" r:id="rId13"/>
    <p:sldId id="340" r:id="rId14"/>
    <p:sldId id="323" r:id="rId15"/>
    <p:sldId id="351" r:id="rId16"/>
    <p:sldId id="352" r:id="rId17"/>
    <p:sldId id="353" r:id="rId18"/>
    <p:sldId id="354" r:id="rId19"/>
    <p:sldId id="355" r:id="rId20"/>
    <p:sldId id="321" r:id="rId21"/>
    <p:sldId id="322" r:id="rId22"/>
    <p:sldId id="350" r:id="rId23"/>
    <p:sldId id="356" r:id="rId24"/>
    <p:sldId id="301" r:id="rId25"/>
  </p:sldIdLst>
  <p:sldSz cx="9144000" cy="6858000" type="screen4x3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1E32"/>
    <a:srgbClr val="FFFFFF"/>
    <a:srgbClr val="C75B12"/>
    <a:srgbClr val="E17000"/>
    <a:srgbClr val="5B8F22"/>
    <a:srgbClr val="D2C295"/>
    <a:srgbClr val="A79E70"/>
    <a:srgbClr val="4D4F53"/>
    <a:srgbClr val="0099CC"/>
    <a:srgbClr val="69BE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64" autoAdjust="0"/>
    <p:restoredTop sz="97959" autoAdjust="0"/>
  </p:normalViewPr>
  <p:slideViewPr>
    <p:cSldViewPr snapToObjects="1" showGuides="1">
      <p:cViewPr>
        <p:scale>
          <a:sx n="90" d="100"/>
          <a:sy n="90" d="100"/>
        </p:scale>
        <p:origin x="-1482" y="-732"/>
      </p:cViewPr>
      <p:guideLst>
        <p:guide orient="horz" pos="326"/>
        <p:guide orient="horz" pos="1294"/>
        <p:guide orient="horz" pos="3745"/>
        <p:guide orient="horz" pos="3980"/>
        <p:guide orient="horz" pos="1052"/>
        <p:guide orient="horz" pos="1741"/>
        <p:guide orient="horz" pos="4183"/>
        <p:guide orient="horz" pos="566"/>
        <p:guide orient="horz" pos="2808"/>
        <p:guide pos="2880"/>
        <p:guide pos="363"/>
        <p:guide pos="5396"/>
        <p:guide pos="282"/>
        <p:guide pos="3784"/>
        <p:guide pos="3736"/>
        <p:guide pos="2179"/>
        <p:guide pos="5464"/>
        <p:guide pos="386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85" d="100"/>
          <a:sy n="85" d="100"/>
        </p:scale>
        <p:origin x="-313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F33E-D9A7-42CC-B598-9AD8356CBB5A}" type="datetimeFigureOut">
              <a:rPr lang="en-US" smtClean="0"/>
              <a:pPr/>
              <a:t>5/17/2017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AAB5D-0CC4-45A8-B4B6-0B8B738A4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0050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58700-9FA2-48CE-AC88-D71D45EB490A}" type="datetimeFigureOut">
              <a:rPr lang="en-US" smtClean="0"/>
              <a:pPr/>
              <a:t>5/17/2017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BC4E5-2BC1-4F43-85DD-A1B8F74CB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0042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41601E-0E00-4540-8F74-91AD8CBD43EC}" type="slidenum">
              <a:rPr lang="en-US"/>
              <a:pPr/>
              <a:t>2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4988"/>
            <a:ext cx="5026025" cy="411321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083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465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PI: Konstantin Below, in the middle of the picture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4.5m polyethylene target and 0.1T magnet and 5GeV 10^9 electron beam are the equivalent of earth’s atmosphere, earth magnetic field and a single cosmic ray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shower generates Cherenkov type RF. They mapped out the Cherenkov cone in 3 dimensions.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Idea of T-510 is to change the relative strength of the horizontal and vertical polarization of the RF with the magnetic field and be able to understand the Monte Carlo simulations.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Their paper will be send to PRL.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085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1" name="Shape 5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lnSpc>
                <a:spcPct val="117999"/>
              </a:lnSpc>
              <a:defRPr sz="1600">
                <a:uFillTx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465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4657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PI: Konstantin Below, in the middle of the picture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4.5m polyethylene target and 0.1T magnet and 5GeV 10^9 electron beam are the equivalent of earth’s atmosphere, earth magnetic field and a single cosmic ray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shower generates Cherenkov type RF. They mapped out the Cherenkov cone in 3 dimensions.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Idea of T-510 is to change the relative strength of the horizontal and vertical polarization of the RF with the magnetic field and be able to understand the Monte Carlo simulations.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Their paper will be send to PRL.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085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34" y="6196867"/>
            <a:ext cx="2275566" cy="661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019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500"/>
            <a:ext cx="9158400" cy="68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 b="0"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>
            <a:lvl2pPr>
              <a:buSzPct val="120000"/>
              <a:defRPr/>
            </a:lvl2pPr>
            <a:lvl3pPr>
              <a:buSzPct val="120000"/>
              <a:defRPr/>
            </a:lvl3pPr>
            <a:lvl4pPr>
              <a:buSzPct val="120000"/>
              <a:defRPr/>
            </a:lvl4pPr>
            <a:lvl5pPr>
              <a:buSzPct val="120000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>
            <a:lvl2pPr>
              <a:buSzPct val="120000"/>
              <a:defRPr/>
            </a:lvl2pPr>
            <a:lvl3pPr>
              <a:buSzPct val="120000"/>
              <a:defRPr/>
            </a:lvl3pPr>
            <a:lvl4pPr>
              <a:buSzPct val="120000"/>
              <a:defRPr/>
            </a:lvl4pPr>
            <a:lvl5pPr>
              <a:buSzPct val="120000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***INSTRUCTIONS ON HOW TO APPLY IMAGE MASKING TO SLIDE LAYOUT***</a:t>
            </a:r>
            <a:br>
              <a:rPr lang="en-CA" dirty="0" smtClean="0"/>
            </a:br>
            <a:r>
              <a:rPr lang="en-CA" dirty="0" smtClean="0"/>
              <a:t>STEP 1: Click icon to insert image</a:t>
            </a:r>
            <a:br>
              <a:rPr lang="en-CA" dirty="0" smtClean="0"/>
            </a:br>
            <a:r>
              <a:rPr lang="en-CA" dirty="0" smtClean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7691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4" r:id="rId3"/>
    <p:sldLayoutId id="2147483671" r:id="rId4"/>
    <p:sldLayoutId id="2147483672" r:id="rId5"/>
    <p:sldLayoutId id="2147483673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estb.slac.stanford.edu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8.jpe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gif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12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5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estb.slac.stanford.edu/" TargetMode="External"/><Relationship Id="rId2" Type="http://schemas.openxmlformats.org/officeDocument/2006/relationships/hyperlink" Target="http://facet.slac.stanford.ed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hast@slac.stanford.edu" TargetMode="External"/><Relationship Id="rId2" Type="http://schemas.openxmlformats.org/officeDocument/2006/relationships/hyperlink" Target="http://facet.slac.stanford.edu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57213" y="496887"/>
            <a:ext cx="8008937" cy="1560513"/>
          </a:xfrm>
        </p:spPr>
        <p:txBody>
          <a:bodyPr/>
          <a:lstStyle/>
          <a:p>
            <a:r>
              <a:rPr lang="en-CA" sz="3700" dirty="0"/>
              <a:t>SLAC Electron Beam Test </a:t>
            </a:r>
            <a:r>
              <a:rPr lang="en-CA" sz="3700" dirty="0" smtClean="0"/>
              <a:t>Facilities</a:t>
            </a:r>
            <a:br>
              <a:rPr lang="en-CA" sz="3700" dirty="0" smtClean="0"/>
            </a:br>
            <a:r>
              <a:rPr lang="en-CA" sz="3700" dirty="0" smtClean="0"/>
              <a:t>5 </a:t>
            </a:r>
            <a:r>
              <a:rPr lang="en-CA" sz="3700" dirty="0"/>
              <a:t>MeV to </a:t>
            </a:r>
            <a:r>
              <a:rPr lang="en-CA" sz="3700" dirty="0" smtClean="0"/>
              <a:t>1</a:t>
            </a:r>
            <a:r>
              <a:rPr lang="en-CA" sz="3700" dirty="0"/>
              <a:t>6</a:t>
            </a:r>
            <a:r>
              <a:rPr lang="en-CA" sz="3700" dirty="0" smtClean="0"/>
              <a:t> </a:t>
            </a:r>
            <a:r>
              <a:rPr lang="en-CA" sz="3700" dirty="0"/>
              <a:t>GeV 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557213" y="3755898"/>
            <a:ext cx="7989887" cy="2187702"/>
          </a:xfrm>
        </p:spPr>
        <p:txBody>
          <a:bodyPr/>
          <a:lstStyle/>
          <a:p>
            <a:r>
              <a:rPr lang="en-CA" sz="2000" dirty="0" smtClean="0"/>
              <a:t>Carsten Hast, SLAC</a:t>
            </a:r>
          </a:p>
          <a:p>
            <a:r>
              <a:rPr lang="en-CA" sz="2000" dirty="0" smtClean="0"/>
              <a:t>TIPP </a:t>
            </a:r>
            <a:r>
              <a:rPr lang="en-CA" sz="2000" dirty="0" smtClean="0"/>
              <a:t>2017, May 25</a:t>
            </a:r>
            <a:r>
              <a:rPr lang="en-CA" sz="2000" baseline="30000" dirty="0" smtClean="0"/>
              <a:t>th</a:t>
            </a:r>
            <a:r>
              <a:rPr lang="en-CA" sz="2000" dirty="0" smtClean="0"/>
              <a:t>, </a:t>
            </a:r>
            <a:r>
              <a:rPr lang="en-CA" sz="2000" dirty="0" smtClean="0"/>
              <a:t>Beijing</a:t>
            </a:r>
            <a:r>
              <a:rPr lang="en-CA" sz="2000" dirty="0" smtClean="0"/>
              <a:t> 2017 </a:t>
            </a:r>
            <a:endParaRPr lang="en-CA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57213" y="2362200"/>
            <a:ext cx="8008937" cy="635889"/>
          </a:xfrm>
        </p:spPr>
        <p:txBody>
          <a:bodyPr/>
          <a:lstStyle/>
          <a:p>
            <a:r>
              <a:rPr lang="en-CA" sz="3200" dirty="0"/>
              <a:t>FACET </a:t>
            </a:r>
            <a:r>
              <a:rPr lang="en-CA" sz="2400" dirty="0"/>
              <a:t>●</a:t>
            </a:r>
            <a:r>
              <a:rPr lang="en-CA" sz="3200" dirty="0"/>
              <a:t> ESTB </a:t>
            </a:r>
            <a:r>
              <a:rPr lang="en-CA" sz="2400" dirty="0">
                <a:solidFill>
                  <a:srgbClr val="000000"/>
                </a:solidFill>
              </a:rPr>
              <a:t>●</a:t>
            </a:r>
            <a:r>
              <a:rPr lang="en-CA" sz="3200" dirty="0" smtClean="0"/>
              <a:t> </a:t>
            </a:r>
            <a:r>
              <a:rPr lang="en-CA" sz="3200" dirty="0"/>
              <a:t>NLCTA </a:t>
            </a:r>
            <a:r>
              <a:rPr lang="en-CA" sz="2400" dirty="0">
                <a:solidFill>
                  <a:srgbClr val="000000"/>
                </a:solidFill>
              </a:rPr>
              <a:t>●</a:t>
            </a:r>
            <a:r>
              <a:rPr lang="en-CA" sz="3200" dirty="0" smtClean="0"/>
              <a:t> ASTA</a:t>
            </a:r>
          </a:p>
          <a:p>
            <a:r>
              <a:rPr lang="en-CA" sz="3200" dirty="0" smtClean="0"/>
              <a:t>Focus on ESTB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24102" y="66585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77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</a:t>
            </a:r>
            <a:r>
              <a:rPr lang="en-US" dirty="0"/>
              <a:t>B</a:t>
            </a:r>
            <a:r>
              <a:rPr lang="en-US" dirty="0" smtClean="0"/>
              <a:t>eam </a:t>
            </a:r>
            <a:r>
              <a:rPr lang="en-US" dirty="0"/>
              <a:t>C</a:t>
            </a:r>
            <a:r>
              <a:rPr lang="en-US" dirty="0" smtClean="0"/>
              <a:t>onfigurations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76200" y="1143000"/>
            <a:ext cx="4131645" cy="2438400"/>
            <a:chOff x="76200" y="1143000"/>
            <a:chExt cx="5629275" cy="332226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1143000"/>
              <a:ext cx="5629275" cy="3322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7"/>
            <p:cNvSpPr txBox="1"/>
            <p:nvPr/>
          </p:nvSpPr>
          <p:spPr>
            <a:xfrm>
              <a:off x="1295400" y="3349823"/>
              <a:ext cx="533401" cy="419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r>
                <a:rPr lang="en-US" sz="1400" dirty="0" smtClean="0">
                  <a:solidFill>
                    <a:srgbClr val="FF0000"/>
                  </a:solidFill>
                </a:rPr>
                <a:t>2</a:t>
              </a:r>
              <a:endParaRPr lang="en-US" sz="1400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905000" y="2438400"/>
              <a:ext cx="533401" cy="419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r>
                <a:rPr lang="en-US" sz="1400" dirty="0" smtClean="0">
                  <a:solidFill>
                    <a:srgbClr val="FF0000"/>
                  </a:solidFill>
                </a:rPr>
                <a:t>4</a:t>
              </a:r>
              <a:endParaRPr lang="en-US" sz="1400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590800" y="1676401"/>
              <a:ext cx="533401" cy="419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r>
                <a:rPr lang="en-US" sz="1400" dirty="0" smtClean="0">
                  <a:solidFill>
                    <a:srgbClr val="FF0000"/>
                  </a:solidFill>
                </a:rPr>
                <a:t>6</a:t>
              </a:r>
              <a:endParaRPr lang="en-US" sz="1400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87004" y="1246821"/>
              <a:ext cx="533401" cy="419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r>
                <a:rPr lang="en-US" sz="1400" dirty="0" smtClean="0">
                  <a:solidFill>
                    <a:srgbClr val="FF0000"/>
                  </a:solidFill>
                </a:rPr>
                <a:t>8</a:t>
              </a:r>
              <a:endParaRPr lang="en-US" sz="1400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657600" y="2511623"/>
              <a:ext cx="609600" cy="419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r>
                <a:rPr lang="en-US" sz="1400" dirty="0" smtClean="0">
                  <a:solidFill>
                    <a:srgbClr val="FF0000"/>
                  </a:solidFill>
                </a:rPr>
                <a:t>10</a:t>
              </a:r>
              <a:endParaRPr lang="en-US" sz="1400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191000" y="3121222"/>
              <a:ext cx="609600" cy="419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r>
                <a:rPr lang="en-US" sz="1400" dirty="0" smtClean="0">
                  <a:solidFill>
                    <a:srgbClr val="FF0000"/>
                  </a:solidFill>
                </a:rPr>
                <a:t>12</a:t>
              </a:r>
              <a:endParaRPr lang="en-US" sz="1400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24400" y="3581399"/>
              <a:ext cx="609600" cy="419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r>
                <a:rPr lang="en-US" sz="1400" dirty="0" smtClean="0">
                  <a:solidFill>
                    <a:srgbClr val="FF0000"/>
                  </a:solidFill>
                </a:rPr>
                <a:t>14</a:t>
              </a:r>
              <a:endParaRPr lang="en-US" sz="1400" baseline="30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228601" y="3657600"/>
            <a:ext cx="3810000" cy="51508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That’s how a Poisson multiplicity distribution of 8 electrons per pulse looks </a:t>
            </a:r>
            <a:r>
              <a:rPr lang="en-US" dirty="0" smtClean="0"/>
              <a:t>like (g-2)</a:t>
            </a:r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" t="-1" b="3226"/>
          <a:stretch/>
        </p:blipFill>
        <p:spPr bwMode="auto">
          <a:xfrm>
            <a:off x="5257800" y="1143000"/>
            <a:ext cx="3902536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638800" y="3639235"/>
            <a:ext cx="3733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2 x 2 mm</a:t>
            </a:r>
            <a:r>
              <a:rPr lang="en-US" sz="1500" baseline="30000" dirty="0" smtClean="0"/>
              <a:t>2</a:t>
            </a:r>
            <a:r>
              <a:rPr lang="en-US" sz="1500" dirty="0" smtClean="0"/>
              <a:t> spot size on g-2 calorimeter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6384897" y="2710714"/>
            <a:ext cx="0" cy="965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Content Placeholder 7" descr="funny_beamshap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586" b="-46586"/>
          <a:stretch>
            <a:fillRect/>
          </a:stretch>
        </p:blipFill>
        <p:spPr>
          <a:xfrm>
            <a:off x="152400" y="3429000"/>
            <a:ext cx="3478301" cy="3898049"/>
          </a:xfrm>
          <a:prstGeom prst="rect">
            <a:avLst/>
          </a:prstGeom>
        </p:spPr>
      </p:pic>
      <p:sp>
        <p:nvSpPr>
          <p:cNvPr id="18" name="Slide Number Placeholder 3"/>
          <p:cNvSpPr txBox="1">
            <a:spLocks/>
          </p:cNvSpPr>
          <p:nvPr/>
        </p:nvSpPr>
        <p:spPr>
          <a:xfrm>
            <a:off x="0" y="6492875"/>
            <a:ext cx="6324600" cy="365125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 smtClean="0"/>
              <a:t>Carsten Hast, SLAC, SLAC Electron Beam Test Facilities</a:t>
            </a:r>
            <a:endParaRPr lang="en-GB" dirty="0"/>
          </a:p>
        </p:txBody>
      </p:sp>
      <p:pic>
        <p:nvPicPr>
          <p:cNvPr id="19" name="Content Placeholder 8" descr="LUB2_clusLVL1_72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844" b="-46844"/>
          <a:stretch>
            <a:fillRect/>
          </a:stretch>
        </p:blipFill>
        <p:spPr>
          <a:xfrm>
            <a:off x="5791200" y="3505200"/>
            <a:ext cx="3429000" cy="384279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733800" y="4445675"/>
            <a:ext cx="23116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LCLS </a:t>
            </a:r>
            <a:r>
              <a:rPr lang="en-US" dirty="0" smtClean="0"/>
              <a:t>sending </a:t>
            </a:r>
            <a:r>
              <a:rPr lang="en-US" dirty="0" smtClean="0"/>
              <a:t>double pulse 122ns </a:t>
            </a:r>
            <a:r>
              <a:rPr lang="en-US" dirty="0" smtClean="0"/>
              <a:t>apart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ATLAS </a:t>
            </a:r>
            <a:r>
              <a:rPr lang="en-US" dirty="0"/>
              <a:t>pixel with 25ns  time resolution can separate </a:t>
            </a:r>
            <a:r>
              <a:rPr lang="en-US" dirty="0" smtClean="0"/>
              <a:t>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38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libri" charset="0"/>
              </a:rPr>
              <a:t>Caladium </a:t>
            </a:r>
            <a:r>
              <a:rPr lang="en-US" dirty="0" smtClean="0">
                <a:latin typeface="Calibri" charset="0"/>
              </a:rPr>
              <a:t>Silicon Telescope at </a:t>
            </a:r>
            <a:r>
              <a:rPr lang="en-US" dirty="0" smtClean="0">
                <a:latin typeface="Calibri" charset="0"/>
              </a:rPr>
              <a:t>ESTB </a:t>
            </a:r>
            <a:endParaRPr lang="en-US" dirty="0">
              <a:latin typeface="Calibri" charset="0"/>
            </a:endParaRPr>
          </a:p>
        </p:txBody>
      </p:sp>
      <p:sp>
        <p:nvSpPr>
          <p:cNvPr id="1026" name="Content Placeholder 2"/>
          <p:cNvSpPr>
            <a:spLocks noGrp="1"/>
          </p:cNvSpPr>
          <p:nvPr>
            <p:ph idx="4294967295"/>
          </p:nvPr>
        </p:nvSpPr>
        <p:spPr>
          <a:xfrm>
            <a:off x="0" y="1046163"/>
            <a:ext cx="8242300" cy="128418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/>
            <a:r>
              <a:rPr lang="en-US" sz="1600" dirty="0">
                <a:latin typeface="Calibri" charset="0"/>
              </a:rPr>
              <a:t>Carleton University, Ottawa, Canada loaned their telescope to SLAC </a:t>
            </a:r>
            <a:endParaRPr lang="en-US" sz="1600" dirty="0" smtClean="0">
              <a:latin typeface="Calibri" charset="0"/>
            </a:endParaRPr>
          </a:p>
          <a:p>
            <a:pPr lvl="1"/>
            <a:r>
              <a:rPr lang="en-US" sz="1600" dirty="0" smtClean="0">
                <a:latin typeface="Calibri" charset="0"/>
              </a:rPr>
              <a:t>Motorized </a:t>
            </a:r>
            <a:r>
              <a:rPr lang="en-US" sz="1600" dirty="0" smtClean="0">
                <a:latin typeface="Calibri" charset="0"/>
              </a:rPr>
              <a:t>x-y and </a:t>
            </a:r>
            <a:r>
              <a:rPr lang="en-US" sz="1600" dirty="0">
                <a:latin typeface="Calibri" charset="0"/>
              </a:rPr>
              <a:t>rotation </a:t>
            </a:r>
            <a:r>
              <a:rPr lang="en-US" sz="1600" dirty="0" smtClean="0">
                <a:latin typeface="Calibri" charset="0"/>
              </a:rPr>
              <a:t>stage for </a:t>
            </a:r>
            <a:r>
              <a:rPr lang="en-US" sz="1600" dirty="0">
                <a:latin typeface="Calibri" charset="0"/>
              </a:rPr>
              <a:t>the DUT </a:t>
            </a:r>
            <a:endParaRPr lang="en-US" sz="1600" dirty="0" smtClean="0">
              <a:latin typeface="Calibri" charset="0"/>
            </a:endParaRPr>
          </a:p>
          <a:p>
            <a:pPr lvl="1"/>
            <a:r>
              <a:rPr lang="en-US" sz="1600" dirty="0" smtClean="0">
                <a:latin typeface="Calibri" charset="0"/>
              </a:rPr>
              <a:t>Have cooling</a:t>
            </a:r>
          </a:p>
          <a:p>
            <a:pPr lvl="1"/>
            <a:r>
              <a:rPr lang="en-US" sz="1600" b="1" dirty="0" smtClean="0">
                <a:latin typeface="Calibri" charset="0"/>
              </a:rPr>
              <a:t>Have Precise Beam Trigger, NO</a:t>
            </a:r>
            <a:r>
              <a:rPr lang="en-US" sz="1600" dirty="0" smtClean="0">
                <a:latin typeface="Calibri" charset="0"/>
              </a:rPr>
              <a:t> </a:t>
            </a:r>
            <a:r>
              <a:rPr lang="en-US" sz="1600" b="1" dirty="0" smtClean="0">
                <a:latin typeface="Calibri" charset="0"/>
              </a:rPr>
              <a:t>scintillation counters necessary</a:t>
            </a:r>
            <a:endParaRPr lang="en-US" sz="1000" b="1" dirty="0" smtClean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492875"/>
            <a:ext cx="6324600" cy="365125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r>
              <a:rPr lang="en-GB" dirty="0" smtClean="0"/>
              <a:t>Carsten Hast, SLAC, SLAC Electron Beam Test Facilities</a:t>
            </a:r>
            <a:endParaRPr lang="en-GB" dirty="0"/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66150" y="6430962"/>
            <a:ext cx="318932" cy="427038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2" name="Picture 1" descr="IMG_16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800600"/>
            <a:ext cx="2256367" cy="1692275"/>
          </a:xfrm>
          <a:prstGeom prst="rect">
            <a:avLst/>
          </a:prstGeom>
        </p:spPr>
      </p:pic>
      <p:pic>
        <p:nvPicPr>
          <p:cNvPr id="7" name="Picture 6" descr="IMG_20160129_083805886.jpg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814547"/>
            <a:ext cx="3048000" cy="1712148"/>
          </a:xfrm>
          <a:prstGeom prst="rect">
            <a:avLst/>
          </a:prstGeom>
        </p:spPr>
      </p:pic>
      <p:pic>
        <p:nvPicPr>
          <p:cNvPr id="8" name="Picture 7" descr="IMG_20160201_095143462.jpg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" y="2359022"/>
            <a:ext cx="2318475" cy="4127395"/>
          </a:xfrm>
          <a:prstGeom prst="rect">
            <a:avLst/>
          </a:prstGeom>
        </p:spPr>
      </p:pic>
      <p:pic>
        <p:nvPicPr>
          <p:cNvPr id="9" name="Picture 8" descr="IMG_1759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4" t="24967" r="22995" b="23704"/>
          <a:stretch/>
        </p:blipFill>
        <p:spPr>
          <a:xfrm>
            <a:off x="2209800" y="2362200"/>
            <a:ext cx="3916680" cy="2284325"/>
          </a:xfrm>
          <a:prstGeom prst="rect">
            <a:avLst/>
          </a:prstGeom>
        </p:spPr>
      </p:pic>
      <p:pic>
        <p:nvPicPr>
          <p:cNvPr id="10" name="pasted-image.ti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969615" y="1752600"/>
            <a:ext cx="3250585" cy="24384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5305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Irradiation: Replicated Radiation Environment of LC Interaction Area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6200" y="1143000"/>
            <a:ext cx="6096000" cy="4876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33362" lvl="1" indent="0">
              <a:buNone/>
            </a:pPr>
            <a:r>
              <a:rPr lang="en-US" dirty="0" smtClean="0"/>
              <a:t>T-506, PI</a:t>
            </a:r>
            <a:r>
              <a:rPr lang="en-US" dirty="0" smtClean="0"/>
              <a:t>: </a:t>
            </a:r>
            <a:r>
              <a:rPr lang="en-US" dirty="0"/>
              <a:t>Bruce A. </a:t>
            </a:r>
            <a:r>
              <a:rPr lang="en-US" dirty="0" err="1" smtClean="0"/>
              <a:t>Schumm</a:t>
            </a:r>
            <a:r>
              <a:rPr lang="en-US" dirty="0" smtClean="0"/>
              <a:t>, UC </a:t>
            </a:r>
            <a:r>
              <a:rPr lang="en-US" dirty="0"/>
              <a:t>Santa </a:t>
            </a:r>
            <a:r>
              <a:rPr lang="en-US" dirty="0" smtClean="0"/>
              <a:t>Cruz</a:t>
            </a:r>
          </a:p>
          <a:p>
            <a:pPr marL="233362" lvl="1" indent="0">
              <a:buNone/>
            </a:pPr>
            <a:r>
              <a:rPr lang="en-US" dirty="0" smtClean="0"/>
              <a:t>Physics Goals: </a:t>
            </a:r>
            <a:r>
              <a:rPr lang="en-US" dirty="0"/>
              <a:t>Test of radiation tolerance </a:t>
            </a:r>
            <a:endParaRPr lang="en-US" dirty="0" smtClean="0"/>
          </a:p>
          <a:p>
            <a:pPr marL="233362" lvl="1" indent="0">
              <a:buNone/>
            </a:pPr>
            <a:r>
              <a:rPr lang="en-US" dirty="0" smtClean="0"/>
              <a:t>of </a:t>
            </a:r>
            <a:r>
              <a:rPr lang="en-US" dirty="0"/>
              <a:t>various silicon sensor technologies in realistic shower spectra </a:t>
            </a:r>
            <a:r>
              <a:rPr lang="en-US" dirty="0" smtClean="0"/>
              <a:t>for ILC forward detectors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1676400" cy="365125"/>
          </a:xfrm>
          <a:prstGeom prst="rect">
            <a:avLst/>
          </a:prstGeom>
        </p:spPr>
        <p:txBody>
          <a:bodyPr/>
          <a:lstStyle/>
          <a:p>
            <a:fld id="{46D7A3A9-117E-4EF5-82A3-3CC7D0AB76B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990600"/>
            <a:ext cx="4401295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352800"/>
            <a:ext cx="3825875" cy="3217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3684344"/>
            <a:ext cx="4612016" cy="31153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28800" y="3087469"/>
            <a:ext cx="16002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Beam Cal</a:t>
            </a:r>
          </a:p>
          <a:p>
            <a:r>
              <a:rPr lang="en-US" dirty="0" smtClean="0"/>
              <a:t>100MRad/y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85393" y="2844450"/>
            <a:ext cx="1848807" cy="46166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981E32"/>
                </a:solidFill>
              </a:rPr>
              <a:t>15 </a:t>
            </a:r>
            <a:r>
              <a:rPr lang="en-US" sz="2400" b="1" dirty="0" err="1" smtClean="0">
                <a:solidFill>
                  <a:srgbClr val="981E32"/>
                </a:solidFill>
              </a:rPr>
              <a:t>Mrad</a:t>
            </a:r>
            <a:r>
              <a:rPr lang="en-US" sz="2400" b="1" dirty="0" smtClean="0">
                <a:solidFill>
                  <a:srgbClr val="981E32"/>
                </a:solidFill>
              </a:rPr>
              <a:t>/h</a:t>
            </a:r>
            <a:endParaRPr lang="en-US" sz="2400" b="1" dirty="0">
              <a:solidFill>
                <a:srgbClr val="981E32"/>
              </a:solidFill>
            </a:endParaRPr>
          </a:p>
        </p:txBody>
      </p:sp>
      <p:sp>
        <p:nvSpPr>
          <p:cNvPr id="10" name="Slide Number Placeholder 3"/>
          <p:cNvSpPr txBox="1">
            <a:spLocks/>
          </p:cNvSpPr>
          <p:nvPr/>
        </p:nvSpPr>
        <p:spPr>
          <a:xfrm>
            <a:off x="0" y="6492875"/>
            <a:ext cx="6324600" cy="365125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 smtClean="0"/>
              <a:t>Carsten Hast, SLAC, SLAC Electron Beam Test Facilities</a:t>
            </a:r>
            <a:endParaRPr lang="en-GB" dirty="0"/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66150" y="6430962"/>
            <a:ext cx="318932" cy="427038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57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78047"/>
            <a:ext cx="4724400" cy="297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7" y="2057400"/>
            <a:ext cx="6247762" cy="282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T-513: Channeling and Volume-Refection in Crystals</a:t>
            </a:r>
            <a:br>
              <a:rPr lang="en-US" dirty="0" smtClean="0"/>
            </a:br>
            <a:r>
              <a:rPr lang="en-US" dirty="0" err="1" smtClean="0"/>
              <a:t>Uli</a:t>
            </a:r>
            <a:r>
              <a:rPr lang="en-US" dirty="0" smtClean="0"/>
              <a:t> </a:t>
            </a:r>
            <a:r>
              <a:rPr lang="en-US" dirty="0" err="1" smtClean="0"/>
              <a:t>Wienands</a:t>
            </a:r>
            <a:r>
              <a:rPr lang="en-US" dirty="0" smtClean="0"/>
              <a:t>, SLAC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Beam </a:t>
            </a:r>
            <a:r>
              <a:rPr lang="en-US" sz="2000" dirty="0"/>
              <a:t>Collimation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Multi MeV gamma ray generation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75282" y="4724400"/>
            <a:ext cx="2240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</a:t>
            </a:r>
            <a:r>
              <a:rPr lang="en-US" dirty="0" smtClean="0"/>
              <a:t>orresponds to a 150T magnet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18% channeling efficiency</a:t>
            </a:r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953000"/>
            <a:ext cx="303433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895723"/>
            <a:ext cx="3124200" cy="1733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461250" y="1243584"/>
            <a:ext cx="1682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Primary Beam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181600" y="1247865"/>
            <a:ext cx="2063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Channeled Beam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11" idx="2"/>
          </p:cNvCxnSpPr>
          <p:nvPr/>
        </p:nvCxnSpPr>
        <p:spPr>
          <a:xfrm>
            <a:off x="6213475" y="1617197"/>
            <a:ext cx="644525" cy="135460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2"/>
          </p:cNvCxnSpPr>
          <p:nvPr/>
        </p:nvCxnSpPr>
        <p:spPr>
          <a:xfrm flipH="1">
            <a:off x="8001000" y="1612916"/>
            <a:ext cx="301625" cy="120648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3"/>
          <p:cNvSpPr txBox="1">
            <a:spLocks/>
          </p:cNvSpPr>
          <p:nvPr/>
        </p:nvSpPr>
        <p:spPr>
          <a:xfrm>
            <a:off x="0" y="6492875"/>
            <a:ext cx="6324600" cy="365125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 smtClean="0"/>
              <a:t>Carsten Hast, SLAC, SLAC Electron Beam Test Facilities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060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760" t="3250" r="50459" b="2116"/>
          <a:stretch/>
        </p:blipFill>
        <p:spPr>
          <a:xfrm>
            <a:off x="6076815" y="1318995"/>
            <a:ext cx="2910348" cy="451104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T-510: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Geosynchrotron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emission from extensive air 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showers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304800" y="1066800"/>
            <a:ext cx="6019800" cy="1742512"/>
          </a:xfrm>
          <a:noFill/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Anita is looking for UHECRs with a balloon at Antarctica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4</a:t>
            </a:r>
            <a:r>
              <a:rPr lang="en-US" sz="1800" baseline="30000" dirty="0" smtClean="0"/>
              <a:t>th</a:t>
            </a:r>
            <a:r>
              <a:rPr lang="en-US" sz="1800" dirty="0"/>
              <a:t> </a:t>
            </a:r>
            <a:r>
              <a:rPr lang="en-US" sz="1800" dirty="0" smtClean="0"/>
              <a:t>mission </a:t>
            </a:r>
            <a:r>
              <a:rPr lang="en-US" sz="1800" dirty="0" smtClean="0"/>
              <a:t>flew November/December 2016</a:t>
            </a:r>
            <a:endParaRPr lang="en-US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It measured air showers with RF antennas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Need to verify the shower model in a magnetic field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672" y="3529135"/>
            <a:ext cx="3245241" cy="21429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54027"/>
            <a:ext cx="2427880" cy="323717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84447" y="5867400"/>
            <a:ext cx="815979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 smtClean="0"/>
              <a:t>T-510: </a:t>
            </a:r>
            <a:r>
              <a:rPr lang="en-US" b="1" dirty="0"/>
              <a:t>Reproduce atmosphere and earth magnetic field at ESTB and replace one ultra-high energetic </a:t>
            </a:r>
            <a:r>
              <a:rPr lang="en-US" b="1" dirty="0" smtClean="0"/>
              <a:t>cosmic ray </a:t>
            </a:r>
            <a:r>
              <a:rPr lang="en-US" b="1" dirty="0" smtClean="0"/>
              <a:t>with </a:t>
            </a:r>
            <a:r>
              <a:rPr lang="en-US" b="1" dirty="0"/>
              <a:t>the LCLS electron beam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66769" y="3048000"/>
            <a:ext cx="2429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T-510 Setup at ESTB </a:t>
            </a:r>
            <a:endParaRPr lang="en-US" dirty="0"/>
          </a:p>
        </p:txBody>
      </p:sp>
      <p:sp>
        <p:nvSpPr>
          <p:cNvPr id="11" name="Slide Number Placeholder 3"/>
          <p:cNvSpPr txBox="1">
            <a:spLocks/>
          </p:cNvSpPr>
          <p:nvPr/>
        </p:nvSpPr>
        <p:spPr>
          <a:xfrm>
            <a:off x="0" y="6492875"/>
            <a:ext cx="6324600" cy="365125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 smtClean="0"/>
              <a:t>Carsten Hast, SLAC, SLAC Electron Beam Test Facilities</a:t>
            </a:r>
            <a:endParaRPr lang="en-GB" dirty="0"/>
          </a:p>
        </p:txBody>
      </p:sp>
      <p:sp>
        <p:nvSpPr>
          <p:cNvPr id="15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66150" y="6430962"/>
            <a:ext cx="318932" cy="427038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27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ESTB User Experiments FY13-16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258918" y="1112526"/>
            <a:ext cx="8885082" cy="559307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FY 2013</a:t>
            </a:r>
          </a:p>
          <a:p>
            <a:pPr lvl="1">
              <a:lnSpc>
                <a:spcPct val="100000"/>
              </a:lnSpc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T-505: Tests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of 3D silicon pixel sensors for ATLAS,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P.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Grenier, SLAC</a:t>
            </a:r>
          </a:p>
          <a:p>
            <a:pPr lvl="1">
              <a:lnSpc>
                <a:spcPct val="100000"/>
              </a:lnSpc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T-506: EM Shower Damage to Si Diode Sensors, Bruce Schumm, UCSC</a:t>
            </a:r>
          </a:p>
          <a:p>
            <a:pPr lvl="1">
              <a:lnSpc>
                <a:spcPct val="100000"/>
              </a:lnSpc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T-507:Test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of a RICH-Prototype Based on CsI-GEMs for an Electron-Ion Collider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T. Hemmick,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Stony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Brook University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100000"/>
              </a:lnSpc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T-508: HERA-B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ECal modules beam test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for G</a:t>
            </a:r>
            <a:r>
              <a:rPr lang="en-US" sz="1400" baseline="-25000" dirty="0" smtClean="0">
                <a:latin typeface="Times New Roman" pitchFamily="18" charset="0"/>
                <a:cs typeface="Times New Roman" pitchFamily="18" charset="0"/>
              </a:rPr>
              <a:t>Ep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(5) at Jefferson Lab, E.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J. Brash, Christopher Newport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University</a:t>
            </a:r>
          </a:p>
          <a:p>
            <a:pPr lvl="1">
              <a:lnSpc>
                <a:spcPct val="100000"/>
              </a:lnSpc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T-511: Test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of a Silicon-Tungsten Electromagnetic Calorimeter for the ILC SiD, R. Fry, Univ. of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Oregon 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FY 2014</a:t>
            </a:r>
          </a:p>
          <a:p>
            <a:pPr lvl="1">
              <a:lnSpc>
                <a:spcPct val="100000"/>
              </a:lnSpc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T-505: Tests of 3D silicon pixel sensors for ATLAS, P. Grenier,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SLAC</a:t>
            </a:r>
          </a:p>
          <a:p>
            <a:pPr lvl="1">
              <a:lnSpc>
                <a:spcPct val="100000"/>
              </a:lnSpc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T-512: Calibration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of the g-2 calorimeter, D. Hertzog, Univ. of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Washington</a:t>
            </a:r>
          </a:p>
          <a:p>
            <a:pPr lvl="1">
              <a:lnSpc>
                <a:spcPct val="100000"/>
              </a:lnSpc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T-513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Channeling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and Volume-Reflection Studies of High-Energy Electrons in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Crystals,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U.Wienands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SLAC</a:t>
            </a:r>
          </a:p>
          <a:p>
            <a:pPr lvl="1">
              <a:lnSpc>
                <a:spcPct val="100000"/>
              </a:lnSpc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T-510: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Geosynchrotron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radio emission from extensive air showers to detect ultra-high energetic neutrinos at Antarctica, K. Belov,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UCLA</a:t>
            </a:r>
          </a:p>
          <a:p>
            <a:pPr lvl="1">
              <a:lnSpc>
                <a:spcPct val="10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T-513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Channeling and Volume-Reflection Studies of High-Energy Electrons in Crystals,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U.Wienands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SLAC</a:t>
            </a:r>
          </a:p>
          <a:p>
            <a:pPr lvl="1">
              <a:lnSpc>
                <a:spcPct val="100000"/>
              </a:lnSpc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T-509: Develop a Neutron Beam Line for Calibration of Dark Matter Detectors, J. Va’Vra, SLAC</a:t>
            </a:r>
          </a:p>
          <a:p>
            <a:pPr lvl="1">
              <a:lnSpc>
                <a:spcPct val="100000"/>
              </a:lnSpc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T-506: EM Shower Damage to Si Diode Sensors, Bruce Schumm,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UCSC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10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-516: ATLAS Inner Tracker (ITK) Upgrade, Test of several pixel sensor technologies, M. Bomben (Paris), P. Grenier (SLAC), S. Grinstein (Barcelona), D.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Muenstermann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(Geneva) and J. Weingarten (Gottingen), on behalf of the ATLAS-ITK Pixel </a:t>
            </a: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Group</a:t>
            </a:r>
          </a:p>
          <a:p>
            <a:pPr lvl="1">
              <a:lnSpc>
                <a:spcPct val="100000"/>
              </a:lnSpc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-520: Radiation Test of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Epoxy for LCLS Delta Magnet,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Field, SLAC</a:t>
            </a:r>
          </a:p>
          <a:p>
            <a:pPr lvl="1">
              <a:lnSpc>
                <a:spcPct val="10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T-517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PHENIX MPX-EX Calorimeter,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T.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Hemmick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Stony Brook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University</a:t>
            </a:r>
            <a:endParaRPr lang="en-US" sz="1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10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T-516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ATLAS Inner Tracker (ITK) Upgrade, Test of several pixel sensor technologies, </a:t>
            </a: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ATLAS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-ITK Pixel Group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100000"/>
              </a:lnSpc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-519: Calibration of the g-2 calorimeter, D. Hertzog, Univ. of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Washington</a:t>
            </a:r>
          </a:p>
          <a:p>
            <a:pPr>
              <a:lnSpc>
                <a:spcPct val="100000"/>
              </a:lnSpc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FY2015</a:t>
            </a:r>
          </a:p>
          <a:p>
            <a:pPr lvl="1">
              <a:lnSpc>
                <a:spcPct val="100000"/>
              </a:lnSpc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T-506: EM Shower Damage to Si Diode Sensors, Bruce Schumm, UCSC</a:t>
            </a:r>
          </a:p>
          <a:p>
            <a:pPr lvl="1">
              <a:lnSpc>
                <a:spcPct val="100000"/>
              </a:lnSpc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T-523: Channeling of Electrons in Crystals, U.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Wienand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SLAC</a:t>
            </a:r>
          </a:p>
          <a:p>
            <a:pPr lvl="1">
              <a:lnSpc>
                <a:spcPct val="100000"/>
              </a:lnSpc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T-525: Atlas IBL Pixel, A.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Pranko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LBNL</a:t>
            </a:r>
          </a:p>
          <a:p>
            <a:pPr lvl="1">
              <a:lnSpc>
                <a:spcPct val="100000"/>
              </a:lnSpc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T-529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: Radiation Testing of LCLS-II Kicker Electronics,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T. Beukers, SLAC</a:t>
            </a:r>
          </a:p>
          <a:p>
            <a:pPr lvl="1">
              <a:lnSpc>
                <a:spcPct val="100000"/>
              </a:lnSpc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T-530:Microwave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Cherenkov Calorimeters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for Ultra-high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Intensity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Beams,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P.Gorham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U.Hawaii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100000"/>
              </a:lnSpc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E-222: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Development of Electron Radiography for Material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Science. F. Merrill, LANL</a:t>
            </a:r>
          </a:p>
          <a:p>
            <a:pPr>
              <a:lnSpc>
                <a:spcPct val="100000"/>
              </a:lnSpc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FY2016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100000"/>
              </a:lnSpc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T-506: EM Shower Damage to Si Diode Sensors, Bruce Schumm, UCSC</a:t>
            </a:r>
          </a:p>
          <a:p>
            <a:pPr lvl="1">
              <a:lnSpc>
                <a:spcPct val="100000"/>
              </a:lnSpc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T-534: Commissioning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characterization and improvement of the Carleton University Silicon Telescope,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ast, SLAC</a:t>
            </a:r>
          </a:p>
          <a:p>
            <a:pPr lvl="1">
              <a:lnSpc>
                <a:spcPct val="100000"/>
              </a:lnSpc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T-537: Radiation testing of pyroelectric detector with preamp for LCLS-II BLEN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system, L. Sapozhnikov, SLAC</a:t>
            </a:r>
          </a:p>
          <a:p>
            <a:pPr lvl="1">
              <a:lnSpc>
                <a:spcPct val="100000"/>
              </a:lnSpc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T-539: SLAC Atlas Silicon Pixel Tests and various follow on experiments Su Dong, SLAC, et al.</a:t>
            </a:r>
          </a:p>
          <a:p>
            <a:pPr lvl="1">
              <a:lnSpc>
                <a:spcPct val="100000"/>
              </a:lnSpc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T-540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fr-FR" sz="1400" dirty="0">
                <a:latin typeface="Times New Roman" pitchFamily="18" charset="0"/>
                <a:cs typeface="Times New Roman" pitchFamily="18" charset="0"/>
              </a:rPr>
              <a:t>3D Position Reconstruction via </a:t>
            </a:r>
            <a:r>
              <a:rPr lang="fr-FR" sz="1400" dirty="0" err="1">
                <a:latin typeface="Times New Roman" pitchFamily="18" charset="0"/>
                <a:cs typeface="Times New Roman" pitchFamily="18" charset="0"/>
              </a:rPr>
              <a:t>Depth-Dependent</a:t>
            </a:r>
            <a:r>
              <a:rPr lang="fr-FR" sz="1400" dirty="0">
                <a:latin typeface="Times New Roman" pitchFamily="18" charset="0"/>
                <a:cs typeface="Times New Roman" pitchFamily="18" charset="0"/>
              </a:rPr>
              <a:t> Diffusion (</a:t>
            </a:r>
            <a:r>
              <a:rPr lang="fr-FR" sz="1400" dirty="0" err="1">
                <a:latin typeface="Times New Roman" pitchFamily="18" charset="0"/>
                <a:cs typeface="Times New Roman" pitchFamily="18" charset="0"/>
              </a:rPr>
              <a:t>ePix</a:t>
            </a:r>
            <a:r>
              <a:rPr lang="fr-FR" sz="1400" dirty="0">
                <a:latin typeface="Times New Roman" pitchFamily="18" charset="0"/>
                <a:cs typeface="Times New Roman" pitchFamily="18" charset="0"/>
              </a:rPr>
              <a:t>), C</a:t>
            </a:r>
            <a:r>
              <a:rPr lang="fr-FR" sz="1400" dirty="0" smtClean="0">
                <a:latin typeface="Times New Roman" pitchFamily="18" charset="0"/>
                <a:cs typeface="Times New Roman" pitchFamily="18" charset="0"/>
              </a:rPr>
              <a:t>. Kenney</a:t>
            </a:r>
            <a:r>
              <a:rPr lang="fr-FR" sz="1400" dirty="0">
                <a:latin typeface="Times New Roman" pitchFamily="18" charset="0"/>
                <a:cs typeface="Times New Roman" pitchFamily="18" charset="0"/>
              </a:rPr>
              <a:t>, SLAC</a:t>
            </a:r>
          </a:p>
          <a:p>
            <a:pPr lvl="1">
              <a:lnSpc>
                <a:spcPct val="100000"/>
              </a:lnSpc>
            </a:pPr>
            <a:r>
              <a:rPr lang="fr-FR" sz="1400" dirty="0">
                <a:latin typeface="Times New Roman" pitchFamily="18" charset="0"/>
                <a:cs typeface="Times New Roman" pitchFamily="18" charset="0"/>
              </a:rPr>
              <a:t>T-541: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Testing Beam-Loss Detectors for LCLS-2, A. Fisher, SLAC</a:t>
            </a:r>
          </a:p>
          <a:p>
            <a:pPr lvl="1">
              <a:lnSpc>
                <a:spcPct val="100000"/>
              </a:lnSpc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T-536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: Test of the Final PbF2 Calorimeter Systems for the Muon g-2 Experiment, D. Hertzog, Univ. of Washington</a:t>
            </a:r>
          </a:p>
          <a:p>
            <a:pPr lvl="1">
              <a:lnSpc>
                <a:spcPct val="100000"/>
              </a:lnSpc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T-530: Microwave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Cherenkov Calorimeters for Ultra-high Intensity Beams,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P.Gorham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U.Hawaii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100000"/>
              </a:lnSpc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E-222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: Development of Electron Radiography for Material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Science,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F. Merrill,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LANL</a:t>
            </a:r>
          </a:p>
          <a:p>
            <a:pPr lvl="1">
              <a:lnSpc>
                <a:spcPct val="100000"/>
              </a:lnSpc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T-542: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sFlash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(Fluorescence and phosphorescence from alumina air showers),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P.Sokolsky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Univ.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Utah</a:t>
            </a:r>
          </a:p>
          <a:p>
            <a:pPr lvl="1">
              <a:lnSpc>
                <a:spcPct val="100000"/>
              </a:lnSpc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T-539: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SLAC Atlas Silicon Pixel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Tests, Su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Dong,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SLAC</a:t>
            </a:r>
          </a:p>
          <a:p>
            <a:pPr lvl="1">
              <a:lnSpc>
                <a:spcPct val="100000"/>
              </a:lnSpc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T-545: LBNL Pixel Devices, Maurice Garcia-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Sciveres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LBNL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100000"/>
              </a:lnSpc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T-523: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Undulator Radiation from Channeling of Electrons in Crystals, U.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Uggerhoj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DPAAU</a:t>
            </a:r>
          </a:p>
          <a:p>
            <a:pPr lvl="1">
              <a:lnSpc>
                <a:spcPct val="100000"/>
              </a:lnSpc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T-546: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haracterization of dump generated neutron background, D. Snowden-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Ifft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Occidental College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100000"/>
              </a:lnSpc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66150" y="6477000"/>
            <a:ext cx="318932" cy="381000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0" y="6492875"/>
            <a:ext cx="6324600" cy="365125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 smtClean="0"/>
              <a:t>Carsten Hast, SLAC, SLAC Electron Beam Test Facilities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950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66150" y="6394450"/>
            <a:ext cx="318932" cy="539750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ESTB User Statistics FY13-16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581400"/>
            <a:ext cx="3737607" cy="2246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581400"/>
            <a:ext cx="3733800" cy="2244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60783"/>
            <a:ext cx="3733800" cy="2244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9600" y="6172200"/>
            <a:ext cx="7772400" cy="369332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Large educational component: 40% students</a:t>
            </a:r>
            <a:endParaRPr lang="en-US" dirty="0"/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>
          <a:xfrm>
            <a:off x="0" y="6492875"/>
            <a:ext cx="6324600" cy="365125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 smtClean="0"/>
              <a:t>Carsten Hast, SLAC, SLAC Electron Beam Test Facilities</a:t>
            </a:r>
            <a:endParaRPr lang="en-GB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029395"/>
              </p:ext>
            </p:extLst>
          </p:nvPr>
        </p:nvGraphicFramePr>
        <p:xfrm>
          <a:off x="762001" y="1295400"/>
          <a:ext cx="3200399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399"/>
                <a:gridCol w="1219200"/>
                <a:gridCol w="1066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Fiscal 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# </a:t>
                      </a:r>
                      <a:r>
                        <a:rPr lang="en-US" dirty="0" err="1" smtClean="0"/>
                        <a:t>Experi</a:t>
                      </a:r>
                      <a:r>
                        <a:rPr lang="en-US" dirty="0" smtClean="0"/>
                        <a:t>-   </a:t>
                      </a:r>
                      <a:r>
                        <a:rPr lang="en-US" dirty="0" err="1" smtClean="0"/>
                        <a:t>ments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# Users 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835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842345"/>
          </a:lstStyle>
          <a:p>
            <a:r>
              <a:rPr lang="en-US" dirty="0" smtClean="0"/>
              <a:t>ESTB </a:t>
            </a:r>
            <a:r>
              <a:rPr lang="en-US" dirty="0" smtClean="0"/>
              <a:t>Operations </a:t>
            </a:r>
            <a:r>
              <a:rPr lang="en-US" dirty="0" smtClean="0"/>
              <a:t>Schedule</a:t>
            </a:r>
            <a:endParaRPr dirty="0"/>
          </a:p>
        </p:txBody>
      </p:sp>
      <p:sp>
        <p:nvSpPr>
          <p:cNvPr id="509" name="Shape 509"/>
          <p:cNvSpPr/>
          <p:nvPr/>
        </p:nvSpPr>
        <p:spPr>
          <a:xfrm>
            <a:off x="226735" y="1468517"/>
            <a:ext cx="3190551" cy="173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defTabSz="642792" hangingPunct="0">
              <a:defRPr sz="16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sz="1100" b="1" kern="0">
                <a:solidFill>
                  <a:srgbClr val="FFFFFF"/>
                </a:solidFill>
                <a:sym typeface="Arial"/>
              </a:rPr>
              <a:t>10GeV, 2nC, 10µm</a:t>
            </a:r>
            <a:r>
              <a:rPr sz="1100" b="1" kern="0" baseline="31998">
                <a:solidFill>
                  <a:srgbClr val="FFFFFF"/>
                </a:solidFill>
                <a:sym typeface="Arial"/>
              </a:rPr>
              <a:t>3</a:t>
            </a:r>
            <a:r>
              <a:rPr sz="1100" b="1" kern="0">
                <a:solidFill>
                  <a:srgbClr val="FFFFFF"/>
                </a:solidFill>
                <a:sym typeface="Arial"/>
              </a:rPr>
              <a:t>, e</a:t>
            </a:r>
            <a:r>
              <a:rPr sz="1100" b="1" kern="0" baseline="31998">
                <a:solidFill>
                  <a:srgbClr val="FFFFFF"/>
                </a:solidFill>
                <a:sym typeface="Arial"/>
              </a:rPr>
              <a:t>-</a:t>
            </a:r>
            <a:r>
              <a:rPr sz="1100" b="1" kern="0">
                <a:solidFill>
                  <a:srgbClr val="FFFFFF"/>
                </a:solidFill>
                <a:sym typeface="Arial"/>
              </a:rPr>
              <a:t> &amp; e</a:t>
            </a:r>
            <a:r>
              <a:rPr sz="1100" b="1" kern="0" baseline="31998">
                <a:solidFill>
                  <a:srgbClr val="FFFFFF"/>
                </a:solidFill>
                <a:sym typeface="Arial"/>
              </a:rPr>
              <a:t>+</a:t>
            </a:r>
          </a:p>
        </p:txBody>
      </p:sp>
      <p:sp>
        <p:nvSpPr>
          <p:cNvPr id="519" name="Shape 519"/>
          <p:cNvSpPr/>
          <p:nvPr/>
        </p:nvSpPr>
        <p:spPr>
          <a:xfrm>
            <a:off x="451822" y="4800600"/>
            <a:ext cx="8311177" cy="1107985"/>
          </a:xfrm>
          <a:prstGeom prst="rect">
            <a:avLst/>
          </a:prstGeom>
          <a:gradFill>
            <a:gsLst>
              <a:gs pos="0">
                <a:srgbClr val="F59D9F"/>
              </a:gs>
              <a:gs pos="35000">
                <a:srgbClr val="F6BBBC"/>
              </a:gs>
              <a:gs pos="100000">
                <a:srgbClr val="FDE4E5"/>
              </a:gs>
            </a:gsLst>
            <a:lin ang="16200000"/>
          </a:gradFill>
          <a:ln w="3175">
            <a:solidFill>
              <a:srgbClr val="A0001C"/>
            </a:solidFill>
            <a:bevel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5" tIns="45715" rIns="45715" bIns="45715">
            <a:spAutoFit/>
          </a:bodyPr>
          <a:lstStyle/>
          <a:p>
            <a:pPr algn="ctr" defTabSz="910749" hangingPunct="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ESTB </a:t>
            </a:r>
            <a:r>
              <a:rPr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will </a:t>
            </a:r>
            <a:r>
              <a:rPr lang="en-US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continue to </a:t>
            </a:r>
            <a:r>
              <a:rPr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enable research for a </a:t>
            </a:r>
            <a:endParaRPr lang="en-US" kern="0" dirty="0" smtClean="0">
              <a:solidFill>
                <a:srgbClr val="000000"/>
              </a:solidFill>
              <a:uFill>
                <a:solidFill>
                  <a:srgbClr val="000000"/>
                </a:solidFill>
              </a:uFill>
              <a:sym typeface="Arial"/>
            </a:endParaRPr>
          </a:p>
          <a:p>
            <a:pPr algn="ctr" defTabSz="910749" hangingPunct="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b</a:t>
            </a:r>
            <a:r>
              <a:rPr kern="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road User </a:t>
            </a:r>
            <a:r>
              <a:rPr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C</a:t>
            </a:r>
            <a:r>
              <a:rPr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ommunity </a:t>
            </a:r>
            <a:r>
              <a:rPr lang="en-US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and </a:t>
            </a:r>
          </a:p>
          <a:p>
            <a:pPr algn="ctr" defTabSz="910749" hangingPunct="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kern="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continues </a:t>
            </a:r>
            <a:r>
              <a:rPr lang="en-US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to be a fertile training ground for students</a:t>
            </a:r>
            <a:endParaRPr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1383382"/>
            <a:ext cx="8923365" cy="24266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5" tIns="35715" rIns="35715" bIns="35715" numCol="1" spcCol="26787" rtlCol="0" anchor="ctr">
            <a:spAutoFit/>
          </a:bodyPr>
          <a:lstStyle/>
          <a:p>
            <a:pPr marL="241080" indent="-241080" defTabSz="321440" hangingPunct="0">
              <a:buFont typeface="Arial"/>
              <a:buChar char="•"/>
            </a:pPr>
            <a:r>
              <a:rPr lang="en-US" sz="1700" kern="0" dirty="0" smtClean="0">
                <a:solidFill>
                  <a:srgbClr val="000000"/>
                </a:solidFill>
                <a:sym typeface="Helvetica"/>
              </a:rPr>
              <a:t>Sep. </a:t>
            </a:r>
            <a:r>
              <a:rPr lang="en-US" sz="1700" kern="0" dirty="0">
                <a:solidFill>
                  <a:srgbClr val="000000"/>
                </a:solidFill>
                <a:sym typeface="Helvetica"/>
              </a:rPr>
              <a:t>2016 				</a:t>
            </a:r>
            <a:r>
              <a:rPr lang="en-US" sz="1700" kern="0" dirty="0" smtClean="0">
                <a:solidFill>
                  <a:srgbClr val="000000"/>
                </a:solidFill>
                <a:sym typeface="Helvetica"/>
              </a:rPr>
              <a:t>User </a:t>
            </a:r>
            <a:r>
              <a:rPr lang="en-US" sz="1700" kern="0" dirty="0">
                <a:solidFill>
                  <a:srgbClr val="000000"/>
                </a:solidFill>
                <a:sym typeface="Helvetica"/>
              </a:rPr>
              <a:t>Operation </a:t>
            </a:r>
            <a:r>
              <a:rPr lang="en-US" sz="1700" kern="0" dirty="0" smtClean="0">
                <a:solidFill>
                  <a:srgbClr val="000000"/>
                </a:solidFill>
                <a:sym typeface="Helvetica"/>
              </a:rPr>
              <a:t>ended due to LCLS-II construction</a:t>
            </a:r>
          </a:p>
          <a:p>
            <a:pPr marL="241080" indent="-241080" defTabSz="321440" hangingPunct="0">
              <a:buFont typeface="Arial"/>
              <a:buChar char="•"/>
            </a:pPr>
            <a:r>
              <a:rPr lang="en-US" sz="1700" kern="0" dirty="0" smtClean="0">
                <a:solidFill>
                  <a:srgbClr val="000000"/>
                </a:solidFill>
                <a:sym typeface="Helvetica"/>
              </a:rPr>
              <a:t>Jan</a:t>
            </a:r>
            <a:r>
              <a:rPr lang="en-US" sz="1700" kern="0" dirty="0">
                <a:solidFill>
                  <a:srgbClr val="000000"/>
                </a:solidFill>
                <a:sym typeface="Helvetica"/>
              </a:rPr>
              <a:t>. </a:t>
            </a:r>
            <a:r>
              <a:rPr lang="en-US" sz="1700" kern="0" dirty="0" smtClean="0">
                <a:solidFill>
                  <a:srgbClr val="000000"/>
                </a:solidFill>
                <a:sym typeface="Helvetica"/>
              </a:rPr>
              <a:t>2017 to May </a:t>
            </a:r>
            <a:r>
              <a:rPr lang="en-US" sz="1700" kern="0" dirty="0">
                <a:solidFill>
                  <a:srgbClr val="000000"/>
                </a:solidFill>
                <a:sym typeface="Helvetica"/>
              </a:rPr>
              <a:t>2017	</a:t>
            </a:r>
            <a:r>
              <a:rPr lang="en-US" sz="1700" kern="0" dirty="0" smtClean="0">
                <a:solidFill>
                  <a:srgbClr val="000000"/>
                </a:solidFill>
                <a:sym typeface="Helvetica"/>
              </a:rPr>
              <a:t>Relocation </a:t>
            </a:r>
            <a:r>
              <a:rPr lang="en-US" sz="1700" kern="0" dirty="0">
                <a:solidFill>
                  <a:srgbClr val="000000"/>
                </a:solidFill>
                <a:sym typeface="Helvetica"/>
              </a:rPr>
              <a:t>of kicker system in BSY and vacuum </a:t>
            </a:r>
            <a:r>
              <a:rPr lang="en-US" sz="1700" kern="0" dirty="0" smtClean="0">
                <a:solidFill>
                  <a:srgbClr val="000000"/>
                </a:solidFill>
                <a:sym typeface="Helvetica"/>
              </a:rPr>
              <a:t>upgrade (done) </a:t>
            </a:r>
            <a:endParaRPr lang="en-US" sz="1700" kern="0" dirty="0">
              <a:solidFill>
                <a:srgbClr val="000000"/>
              </a:solidFill>
              <a:sym typeface="Helvetica"/>
            </a:endParaRPr>
          </a:p>
          <a:p>
            <a:pPr marL="241080" indent="-241080" defTabSz="321440" hangingPunct="0">
              <a:buFont typeface="Arial"/>
              <a:buChar char="•"/>
            </a:pPr>
            <a:r>
              <a:rPr lang="en-US" sz="1700" kern="0" dirty="0" smtClean="0">
                <a:solidFill>
                  <a:srgbClr val="000000"/>
                </a:solidFill>
                <a:sym typeface="Helvetica"/>
              </a:rPr>
              <a:t>Jul. 2017 to Sep. 2017	User Operations (pending operations funds)</a:t>
            </a:r>
          </a:p>
          <a:p>
            <a:pPr marL="241080" indent="-241080" defTabSz="321440" hangingPunct="0">
              <a:buFont typeface="Arial"/>
              <a:buChar char="•"/>
            </a:pPr>
            <a:r>
              <a:rPr lang="en-US" sz="1700" kern="0" dirty="0" smtClean="0">
                <a:solidFill>
                  <a:srgbClr val="000000"/>
                </a:solidFill>
                <a:sym typeface="Helvetica"/>
              </a:rPr>
              <a:t>Oct. </a:t>
            </a:r>
            <a:r>
              <a:rPr lang="en-US" sz="1700" kern="0" dirty="0">
                <a:solidFill>
                  <a:srgbClr val="000000"/>
                </a:solidFill>
                <a:sym typeface="Helvetica"/>
              </a:rPr>
              <a:t>2017 to May 2018	User </a:t>
            </a:r>
            <a:r>
              <a:rPr lang="en-US" sz="1700" kern="0" dirty="0" smtClean="0">
                <a:solidFill>
                  <a:srgbClr val="000000"/>
                </a:solidFill>
                <a:sym typeface="Helvetica"/>
              </a:rPr>
              <a:t>Operations</a:t>
            </a:r>
          </a:p>
          <a:p>
            <a:pPr marL="241080" indent="-241080" defTabSz="321440" hangingPunct="0">
              <a:buFont typeface="Arial"/>
              <a:buChar char="•"/>
            </a:pPr>
            <a:r>
              <a:rPr lang="en-US" sz="1700" kern="0" dirty="0" smtClean="0">
                <a:solidFill>
                  <a:srgbClr val="000000"/>
                </a:solidFill>
                <a:sym typeface="Helvetica"/>
              </a:rPr>
              <a:t>Jun.  2018 </a:t>
            </a:r>
            <a:r>
              <a:rPr lang="en-US" sz="1700" kern="0" dirty="0">
                <a:solidFill>
                  <a:srgbClr val="000000"/>
                </a:solidFill>
                <a:sym typeface="Helvetica"/>
              </a:rPr>
              <a:t>to May 2019 	</a:t>
            </a:r>
            <a:r>
              <a:rPr lang="en-US" sz="1700" kern="0" dirty="0" smtClean="0">
                <a:solidFill>
                  <a:srgbClr val="000000"/>
                </a:solidFill>
                <a:sym typeface="Helvetica"/>
              </a:rPr>
              <a:t>One year down due to LCLS-II Construction</a:t>
            </a:r>
            <a:endParaRPr lang="en-US" sz="1700" kern="0" dirty="0">
              <a:solidFill>
                <a:srgbClr val="000000"/>
              </a:solidFill>
              <a:sym typeface="Helvetica"/>
            </a:endParaRPr>
          </a:p>
          <a:p>
            <a:pPr marL="241080" indent="-241080" defTabSz="321440" hangingPunct="0">
              <a:buFont typeface="Arial"/>
              <a:buChar char="•"/>
            </a:pPr>
            <a:r>
              <a:rPr lang="en-US" sz="1700" kern="0" dirty="0">
                <a:solidFill>
                  <a:srgbClr val="000000"/>
                </a:solidFill>
                <a:sym typeface="Helvetica"/>
              </a:rPr>
              <a:t>Jun. 2019					User Operations start </a:t>
            </a:r>
            <a:r>
              <a:rPr lang="en-US" sz="1700" kern="0" dirty="0" smtClean="0">
                <a:solidFill>
                  <a:srgbClr val="000000"/>
                </a:solidFill>
                <a:sym typeface="Helvetica"/>
              </a:rPr>
              <a:t>again with NC Linac</a:t>
            </a:r>
          </a:p>
          <a:p>
            <a:pPr marL="241080" indent="-241080" defTabSz="321440" hangingPunct="0">
              <a:buFont typeface="Arial"/>
              <a:buChar char="•"/>
            </a:pPr>
            <a:r>
              <a:rPr lang="en-US" sz="1700" kern="0" dirty="0" smtClean="0">
                <a:solidFill>
                  <a:srgbClr val="000000"/>
                </a:solidFill>
                <a:sym typeface="Helvetica"/>
              </a:rPr>
              <a:t>2020 LCLS-II Superconducting </a:t>
            </a:r>
            <a:r>
              <a:rPr lang="en-US" sz="1700" kern="0" dirty="0" err="1" smtClean="0">
                <a:solidFill>
                  <a:srgbClr val="000000"/>
                </a:solidFill>
                <a:sym typeface="Helvetica"/>
              </a:rPr>
              <a:t>Linac</a:t>
            </a:r>
            <a:r>
              <a:rPr lang="en-US" sz="1700" kern="0" dirty="0" smtClean="0">
                <a:solidFill>
                  <a:srgbClr val="000000"/>
                </a:solidFill>
                <a:sym typeface="Helvetica"/>
              </a:rPr>
              <a:t> starts up</a:t>
            </a:r>
          </a:p>
          <a:p>
            <a:pPr marL="698280" lvl="1" indent="-241080" defTabSz="321440" hangingPunct="0">
              <a:buFont typeface="Arial"/>
              <a:buChar char="•"/>
            </a:pPr>
            <a:r>
              <a:rPr lang="en-US" sz="1700" kern="0" dirty="0" smtClean="0">
                <a:solidFill>
                  <a:srgbClr val="000000"/>
                </a:solidFill>
                <a:sym typeface="Helvetica"/>
              </a:rPr>
              <a:t>Possibility to bring secondary MHz beam to ESA (DASEL)</a:t>
            </a:r>
          </a:p>
          <a:p>
            <a:pPr marL="698280" lvl="1" indent="-241080" defTabSz="321440" hangingPunct="0">
              <a:buFont typeface="Arial"/>
              <a:buChar char="•"/>
            </a:pPr>
            <a:r>
              <a:rPr lang="en-US" sz="1700" kern="0" dirty="0" smtClean="0">
                <a:solidFill>
                  <a:srgbClr val="000000"/>
                </a:solidFill>
                <a:sym typeface="Helvetica"/>
              </a:rPr>
              <a:t>Allows operation with either NC or SC Linac for years to come</a:t>
            </a:r>
          </a:p>
        </p:txBody>
      </p:sp>
      <p:sp>
        <p:nvSpPr>
          <p:cNvPr id="10" name="Slide Number Placeholder 1"/>
          <p:cNvSpPr txBox="1">
            <a:spLocks/>
          </p:cNvSpPr>
          <p:nvPr/>
        </p:nvSpPr>
        <p:spPr>
          <a:xfrm>
            <a:off x="8566150" y="6492875"/>
            <a:ext cx="318932" cy="365126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D36294-2849-48A8-8531-5354CF3095D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0" y="6492875"/>
            <a:ext cx="6324600" cy="365125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 smtClean="0"/>
              <a:t>Carsten Hast, SLAC, SLAC Electron Beam Test Facilities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174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19200"/>
            <a:ext cx="8382000" cy="4419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ESTB delivers primary and secondary electron beams between 2 and 16 GeV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38 experiments so far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Caladium </a:t>
            </a:r>
            <a:r>
              <a:rPr lang="en-US" dirty="0" smtClean="0"/>
              <a:t>telescope is </a:t>
            </a:r>
            <a:r>
              <a:rPr lang="en-US" dirty="0" smtClean="0"/>
              <a:t>available for Users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C</a:t>
            </a:r>
            <a:r>
              <a:rPr lang="en-US" dirty="0" smtClean="0"/>
              <a:t>over broad research themes in Detector R&amp;D and accelerator physics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User and technical support is via Test Facilities Department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F</a:t>
            </a:r>
            <a:r>
              <a:rPr lang="en-US" dirty="0" smtClean="0"/>
              <a:t>ormal proposal review processes for </a:t>
            </a:r>
            <a:r>
              <a:rPr lang="en-US" dirty="0" smtClean="0"/>
              <a:t>ESTB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://estb.slac.stanford.edu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66150" y="6452175"/>
            <a:ext cx="318932" cy="405825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0" y="6492875"/>
            <a:ext cx="6324600" cy="365125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 smtClean="0"/>
              <a:t>Carsten Hast, SLAC, SLAC Electron Beam Test Facilities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990600" y="5791200"/>
            <a:ext cx="70866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Hope to see you all at SLAC’s ESTB in the future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8551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66150" y="6394450"/>
            <a:ext cx="318932" cy="539750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Information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6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s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52400" y="1346773"/>
            <a:ext cx="8382000" cy="1396427"/>
            <a:chOff x="152400" y="1346773"/>
            <a:chExt cx="8382000" cy="1396427"/>
          </a:xfrm>
        </p:grpSpPr>
        <p:sp>
          <p:nvSpPr>
            <p:cNvPr id="13315" name="Text Box 3"/>
            <p:cNvSpPr txBox="1">
              <a:spLocks noChangeArrowheads="1"/>
            </p:cNvSpPr>
            <p:nvPr/>
          </p:nvSpPr>
          <p:spPr bwMode="auto">
            <a:xfrm>
              <a:off x="6858000" y="2133600"/>
              <a:ext cx="1676400" cy="584773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1439" tIns="45719" rIns="91439" bIns="45719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chemeClr val="bg1"/>
                  </a:solidFill>
                  <a:latin typeface="Arial Rounded MT Bold" charset="0"/>
                </a:rPr>
                <a:t>ESTB</a:t>
              </a:r>
              <a:endParaRPr lang="en-US" sz="3200" dirty="0">
                <a:solidFill>
                  <a:schemeClr val="bg1"/>
                </a:solidFill>
                <a:latin typeface="Arial Rounded MT Bold" charset="0"/>
              </a:endParaRPr>
            </a:p>
          </p:txBody>
        </p:sp>
        <p:sp>
          <p:nvSpPr>
            <p:cNvPr id="13316" name="Text Box 4"/>
            <p:cNvSpPr txBox="1">
              <a:spLocks noChangeArrowheads="1"/>
            </p:cNvSpPr>
            <p:nvPr/>
          </p:nvSpPr>
          <p:spPr bwMode="auto">
            <a:xfrm>
              <a:off x="152400" y="2158427"/>
              <a:ext cx="1553428" cy="584773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39" tIns="45719" rIns="91439" bIns="45719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chemeClr val="bg1"/>
                  </a:solidFill>
                  <a:latin typeface="Arial Rounded MT Bold" charset="0"/>
                </a:rPr>
                <a:t>NLCTA</a:t>
              </a:r>
              <a:endParaRPr lang="en-US" sz="3200" dirty="0">
                <a:solidFill>
                  <a:schemeClr val="bg1"/>
                </a:solidFill>
                <a:latin typeface="Arial Rounded MT Bold" charset="0"/>
              </a:endParaRPr>
            </a:p>
          </p:txBody>
        </p:sp>
        <p:sp>
          <p:nvSpPr>
            <p:cNvPr id="13317" name="Text Box 5"/>
            <p:cNvSpPr txBox="1">
              <a:spLocks noChangeArrowheads="1"/>
            </p:cNvSpPr>
            <p:nvPr/>
          </p:nvSpPr>
          <p:spPr bwMode="auto">
            <a:xfrm>
              <a:off x="2019300" y="1346773"/>
              <a:ext cx="1905000" cy="584773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1439" tIns="45719" rIns="91439" bIns="45719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chemeClr val="bg1"/>
                  </a:solidFill>
                  <a:latin typeface="Arial Rounded MT Bold" charset="0"/>
                </a:rPr>
                <a:t>FACET-II</a:t>
              </a:r>
              <a:endParaRPr lang="en-US" sz="3200" dirty="0">
                <a:solidFill>
                  <a:schemeClr val="bg1"/>
                </a:solidFill>
                <a:latin typeface="Arial Rounded MT Bold" charset="0"/>
              </a:endParaRPr>
            </a:p>
          </p:txBody>
        </p:sp>
        <p:sp>
          <p:nvSpPr>
            <p:cNvPr id="13320" name="Text Box 8"/>
            <p:cNvSpPr txBox="1">
              <a:spLocks noChangeArrowheads="1"/>
            </p:cNvSpPr>
            <p:nvPr/>
          </p:nvSpPr>
          <p:spPr bwMode="auto">
            <a:xfrm>
              <a:off x="4762500" y="1516016"/>
              <a:ext cx="1371600" cy="592138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39" tIns="45719" rIns="91439" bIns="45719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Arial Rounded MT Bold" charset="0"/>
                </a:rPr>
                <a:t>ASTA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54337" y="762000"/>
            <a:ext cx="8727923" cy="2565973"/>
            <a:chOff x="154337" y="786827"/>
            <a:chExt cx="8727923" cy="2565973"/>
          </a:xfrm>
        </p:grpSpPr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1752600" y="786827"/>
              <a:ext cx="2438400" cy="584773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1439" tIns="45719" rIns="91439" bIns="45719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Arial Rounded MT Bold" charset="0"/>
                </a:rPr>
                <a:t>1</a:t>
              </a:r>
              <a:r>
                <a:rPr lang="en-US" sz="3200" dirty="0" smtClean="0">
                  <a:solidFill>
                    <a:schemeClr val="bg1"/>
                  </a:solidFill>
                  <a:latin typeface="Arial Rounded MT Bold" charset="0"/>
                </a:rPr>
                <a:t>0 GeV</a:t>
              </a:r>
              <a:endParaRPr lang="en-US" sz="3200" dirty="0">
                <a:solidFill>
                  <a:schemeClr val="bg1"/>
                </a:solidFill>
                <a:latin typeface="Arial Rounded MT Bold" charset="0"/>
              </a:endParaRPr>
            </a:p>
          </p:txBody>
        </p:sp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6443860" y="1079213"/>
              <a:ext cx="2438400" cy="1077216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1439" tIns="45719" rIns="91439" bIns="45719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chemeClr val="bg1"/>
                  </a:solidFill>
                  <a:latin typeface="Arial Rounded MT Bold" charset="0"/>
                </a:rPr>
                <a:t>2-16 GeV</a:t>
              </a:r>
            </a:p>
            <a:p>
              <a:pPr algn="ctr"/>
              <a:r>
                <a:rPr lang="en-US" sz="3200" dirty="0" smtClean="0">
                  <a:solidFill>
                    <a:schemeClr val="bg1"/>
                  </a:solidFill>
                  <a:latin typeface="Arial Rounded MT Bold" charset="0"/>
                </a:rPr>
                <a:t>&amp; single e</a:t>
              </a:r>
              <a:r>
                <a:rPr lang="en-US" sz="3200" baseline="30000" dirty="0" smtClean="0">
                  <a:solidFill>
                    <a:schemeClr val="bg1"/>
                  </a:solidFill>
                  <a:latin typeface="Arial Rounded MT Bold" charset="0"/>
                </a:rPr>
                <a:t>-</a:t>
              </a:r>
              <a:endParaRPr lang="en-US" sz="3200" baseline="30000" dirty="0">
                <a:solidFill>
                  <a:schemeClr val="bg1"/>
                </a:solidFill>
                <a:latin typeface="Arial Rounded MT Bold" charset="0"/>
              </a:endParaRPr>
            </a:p>
          </p:txBody>
        </p:sp>
        <p:sp>
          <p:nvSpPr>
            <p:cNvPr id="12" name="Text Box 5"/>
            <p:cNvSpPr txBox="1">
              <a:spLocks noChangeArrowheads="1"/>
            </p:cNvSpPr>
            <p:nvPr/>
          </p:nvSpPr>
          <p:spPr bwMode="auto">
            <a:xfrm>
              <a:off x="4572000" y="956689"/>
              <a:ext cx="1752600" cy="584773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1439" tIns="45719" rIns="91439" bIns="45719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Arial Rounded MT Bold" charset="0"/>
                </a:rPr>
                <a:t>5</a:t>
              </a:r>
              <a:r>
                <a:rPr lang="en-US" sz="3200" dirty="0" smtClean="0">
                  <a:solidFill>
                    <a:schemeClr val="bg1"/>
                  </a:solidFill>
                  <a:latin typeface="Arial Rounded MT Bold" charset="0"/>
                </a:rPr>
                <a:t> MeV</a:t>
              </a:r>
              <a:endParaRPr lang="en-US" sz="3200" dirty="0">
                <a:solidFill>
                  <a:schemeClr val="bg1"/>
                </a:solidFill>
                <a:latin typeface="Arial Rounded MT Bold" charset="0"/>
              </a:endParaRPr>
            </a:p>
          </p:txBody>
        </p:sp>
        <p:sp>
          <p:nvSpPr>
            <p:cNvPr id="13" name="Text Box 5"/>
            <p:cNvSpPr txBox="1">
              <a:spLocks noChangeArrowheads="1"/>
            </p:cNvSpPr>
            <p:nvPr/>
          </p:nvSpPr>
          <p:spPr bwMode="auto">
            <a:xfrm>
              <a:off x="154337" y="2768027"/>
              <a:ext cx="2819400" cy="584773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1439" tIns="45719" rIns="91439" bIns="45719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Arial Rounded MT Bold" charset="0"/>
                </a:rPr>
                <a:t>6</a:t>
              </a:r>
              <a:r>
                <a:rPr lang="en-US" sz="3200" dirty="0" smtClean="0">
                  <a:solidFill>
                    <a:schemeClr val="bg1"/>
                  </a:solidFill>
                  <a:latin typeface="Arial Rounded MT Bold" charset="0"/>
                </a:rPr>
                <a:t>0-160 </a:t>
              </a:r>
              <a:r>
                <a:rPr lang="en-US" sz="3200" dirty="0">
                  <a:solidFill>
                    <a:schemeClr val="bg1"/>
                  </a:solidFill>
                  <a:latin typeface="Arial Rounded MT Bold" charset="0"/>
                </a:rPr>
                <a:t>M</a:t>
              </a:r>
              <a:r>
                <a:rPr lang="en-US" sz="3200" dirty="0" smtClean="0">
                  <a:solidFill>
                    <a:schemeClr val="bg1"/>
                  </a:solidFill>
                  <a:latin typeface="Arial Rounded MT Bold" charset="0"/>
                </a:rPr>
                <a:t>eV</a:t>
              </a:r>
              <a:endParaRPr lang="en-US" sz="3200" dirty="0">
                <a:solidFill>
                  <a:schemeClr val="bg1"/>
                </a:solidFill>
                <a:latin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852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822" y="237567"/>
            <a:ext cx="8103570" cy="753033"/>
          </a:xfrm>
        </p:spPr>
        <p:txBody>
          <a:bodyPr/>
          <a:lstStyle/>
          <a:p>
            <a:r>
              <a:rPr lang="en-US" dirty="0" smtClean="0"/>
              <a:t>T-507: Test </a:t>
            </a:r>
            <a:r>
              <a:rPr lang="en-US" dirty="0"/>
              <a:t>of a RICH-Prototype Based on </a:t>
            </a:r>
            <a:r>
              <a:rPr lang="en-US" dirty="0" smtClean="0"/>
              <a:t>CsI</a:t>
            </a:r>
            <a:r>
              <a:rPr lang="en-US" dirty="0"/>
              <a:t>-GEMs for an Electron-Ion Collider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19200"/>
            <a:ext cx="8077200" cy="4876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1116955"/>
            <a:ext cx="434340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T. </a:t>
            </a:r>
            <a:r>
              <a:rPr lang="en-US" dirty="0" err="1" smtClean="0"/>
              <a:t>Hemmick</a:t>
            </a:r>
            <a:r>
              <a:rPr lang="en-US" dirty="0" smtClean="0"/>
              <a:t>, Stony Brook Uni.</a:t>
            </a:r>
            <a:endParaRPr lang="en-US" dirty="0"/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Single </a:t>
            </a:r>
            <a:r>
              <a:rPr lang="en-US" dirty="0"/>
              <a:t>electrons @ 5 </a:t>
            </a:r>
            <a:r>
              <a:rPr lang="en-US" dirty="0" smtClean="0"/>
              <a:t>Hz, 9 GeV</a:t>
            </a:r>
            <a:endParaRPr lang="en-US" dirty="0"/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4 24h days from 5/31 to 6/03 2013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/>
              <a:t>Recorded 1.4 million </a:t>
            </a:r>
            <a:r>
              <a:rPr lang="en-US" dirty="0" smtClean="0"/>
              <a:t>triggers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 smtClean="0"/>
              <a:t>Ran </a:t>
            </a:r>
            <a:r>
              <a:rPr lang="en-US" dirty="0"/>
              <a:t>for 84% of </a:t>
            </a:r>
            <a:r>
              <a:rPr lang="en-US" dirty="0" smtClean="0"/>
              <a:t>wall clock time</a:t>
            </a:r>
          </a:p>
        </p:txBody>
      </p:sp>
      <p:pic>
        <p:nvPicPr>
          <p:cNvPr id="6" name="Picture 2" descr="C:\Users\Tom\Documents\EIC\Prop-SPring2013\IMG_039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352800"/>
            <a:ext cx="3429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52800"/>
            <a:ext cx="3017285" cy="282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" name="Group 49"/>
          <p:cNvGrpSpPr/>
          <p:nvPr/>
        </p:nvGrpSpPr>
        <p:grpSpPr>
          <a:xfrm>
            <a:off x="4724400" y="1219200"/>
            <a:ext cx="4339909" cy="1800867"/>
            <a:chOff x="4724400" y="1219200"/>
            <a:chExt cx="4339909" cy="1800867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5" r="14470"/>
            <a:stretch/>
          </p:blipFill>
          <p:spPr bwMode="auto">
            <a:xfrm>
              <a:off x="5914212" y="1732620"/>
              <a:ext cx="1034924" cy="1287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24401" y="1732242"/>
              <a:ext cx="1134276" cy="1287069"/>
            </a:xfrm>
            <a:prstGeom prst="rect">
              <a:avLst/>
            </a:prstGeom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4671" y="1732620"/>
              <a:ext cx="929136" cy="1287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9342" y="1732620"/>
              <a:ext cx="920050" cy="1287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Subtitle 2"/>
            <p:cNvSpPr txBox="1">
              <a:spLocks/>
            </p:cNvSpPr>
            <p:nvPr/>
          </p:nvSpPr>
          <p:spPr>
            <a:xfrm>
              <a:off x="4724400" y="1219200"/>
              <a:ext cx="1134276" cy="51283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Wingdings 2"/>
                <a:buNone/>
              </a:pPr>
              <a:r>
                <a:rPr lang="en-US" sz="1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Tom</a:t>
              </a:r>
            </a:p>
            <a:p>
              <a:pPr algn="ctr">
                <a:buFont typeface="Wingdings 2"/>
                <a:buNone/>
              </a:pPr>
              <a:r>
                <a:rPr lang="en-US" sz="1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Hemmick</a:t>
              </a:r>
              <a:endPara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Subtitle 2"/>
            <p:cNvSpPr txBox="1">
              <a:spLocks/>
            </p:cNvSpPr>
            <p:nvPr/>
          </p:nvSpPr>
          <p:spPr bwMode="auto">
            <a:xfrm>
              <a:off x="5792944" y="1219200"/>
              <a:ext cx="1134276" cy="5128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36" tIns="45716" rIns="91436" bIns="45716" numCol="1" anchor="t" anchorCtr="0" compatLnSpc="1">
              <a:prstTxWarp prst="textNoShape">
                <a:avLst/>
              </a:prstTxWarp>
            </a:bodyPr>
            <a:lstStyle>
              <a:lvl1pPr marL="0" indent="0" algn="ctr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Font typeface="Wingdings" charset="2"/>
                <a:buChar char="q"/>
                <a:defRPr kumimoji="1" sz="2000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742912" indent="-285735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Font typeface="Wingdings" charset="2"/>
                <a:buChar char="Ø"/>
                <a:defRPr kumimoji="1" sz="2000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2pPr>
              <a:lvl3pPr marL="1142943" indent="-228588" algn="l" rtl="0" fontAlgn="base">
                <a:spcBef>
                  <a:spcPct val="20000"/>
                </a:spcBef>
                <a:spcAft>
                  <a:spcPct val="0"/>
                </a:spcAft>
                <a:buBlip>
                  <a:blip r:embed="rId9"/>
                </a:buBlip>
                <a:defRPr kumimoji="1" sz="1800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3pPr>
              <a:lvl4pPr marL="1600120" indent="-228588" algn="l" rtl="0" fontAlgn="base">
                <a:spcBef>
                  <a:spcPct val="20000"/>
                </a:spcBef>
                <a:spcAft>
                  <a:spcPct val="0"/>
                </a:spcAft>
                <a:buBlip>
                  <a:blip r:embed="rId10"/>
                </a:buBlip>
                <a:defRPr kumimoji="1" sz="1600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4pPr>
              <a:lvl5pPr marL="2057297" indent="-228588" algn="l" rtl="0" fontAlgn="base">
                <a:spcBef>
                  <a:spcPct val="20000"/>
                </a:spcBef>
                <a:spcAft>
                  <a:spcPct val="0"/>
                </a:spcAft>
                <a:buSzPct val="120000"/>
                <a:buFontTx/>
                <a:buBlip>
                  <a:blip r:embed="rId11"/>
                </a:buBlip>
                <a:defRPr kumimoji="1" sz="1400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5pPr>
              <a:lvl6pPr marL="2514475" indent="-228588" algn="l" rtl="0" fontAlgn="base">
                <a:spcBef>
                  <a:spcPct val="20000"/>
                </a:spcBef>
                <a:spcAft>
                  <a:spcPct val="0"/>
                </a:spcAft>
                <a:buBlip>
                  <a:blip r:embed="rId12"/>
                </a:buBlip>
                <a:defRPr kumimoji="1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6pPr>
              <a:lvl7pPr marL="2971652" indent="-228588" algn="l" rtl="0" fontAlgn="base">
                <a:spcBef>
                  <a:spcPct val="20000"/>
                </a:spcBef>
                <a:spcAft>
                  <a:spcPct val="0"/>
                </a:spcAft>
                <a:buBlip>
                  <a:blip r:embed="rId12"/>
                </a:buBlip>
                <a:defRPr kumimoji="1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7pPr>
              <a:lvl8pPr marL="3428828" indent="-228588" algn="l" rtl="0" fontAlgn="base">
                <a:spcBef>
                  <a:spcPct val="20000"/>
                </a:spcBef>
                <a:spcAft>
                  <a:spcPct val="0"/>
                </a:spcAft>
                <a:buBlip>
                  <a:blip r:embed="rId12"/>
                </a:buBlip>
                <a:defRPr kumimoji="1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8pPr>
              <a:lvl9pPr marL="3886005" indent="-228588" algn="l" rtl="0" fontAlgn="base">
                <a:spcBef>
                  <a:spcPct val="20000"/>
                </a:spcBef>
                <a:spcAft>
                  <a:spcPct val="0"/>
                </a:spcAft>
                <a:buBlip>
                  <a:blip r:embed="rId12"/>
                </a:buBlip>
                <a:defRPr kumimoji="1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9pPr>
            </a:lstStyle>
            <a:p>
              <a:pPr>
                <a:buFont typeface="Wingdings" charset="2"/>
                <a:buNone/>
              </a:pPr>
              <a:r>
                <a:rPr lang="en-US" sz="1200" kern="0" dirty="0" smtClean="0">
                  <a:effectLst/>
                  <a:latin typeface="Arial" pitchFamily="34" charset="0"/>
                  <a:cs typeface="Arial" pitchFamily="34" charset="0"/>
                </a:rPr>
                <a:t>Abhay</a:t>
              </a:r>
            </a:p>
            <a:p>
              <a:pPr>
                <a:buFont typeface="Wingdings" charset="2"/>
                <a:buNone/>
              </a:pPr>
              <a:r>
                <a:rPr lang="en-US" sz="1200" kern="0" dirty="0" smtClean="0">
                  <a:effectLst/>
                  <a:latin typeface="Arial" pitchFamily="34" charset="0"/>
                  <a:cs typeface="Arial" pitchFamily="34" charset="0"/>
                </a:rPr>
                <a:t>Deshpande</a:t>
              </a:r>
              <a:endParaRPr lang="en-US" sz="1200" kern="0" dirty="0"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Subtitle 2"/>
            <p:cNvSpPr txBox="1">
              <a:spLocks/>
            </p:cNvSpPr>
            <p:nvPr/>
          </p:nvSpPr>
          <p:spPr bwMode="auto">
            <a:xfrm>
              <a:off x="6861489" y="1219200"/>
              <a:ext cx="1134276" cy="5128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36" tIns="45716" rIns="91436" bIns="45716" numCol="1" anchor="t" anchorCtr="0" compatLnSpc="1">
              <a:prstTxWarp prst="textNoShape">
                <a:avLst/>
              </a:prstTxWarp>
            </a:bodyPr>
            <a:lstStyle>
              <a:lvl1pPr marL="0" indent="0" algn="ctr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Font typeface="Wingdings" charset="2"/>
                <a:buChar char="q"/>
                <a:defRPr kumimoji="1" sz="2000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742912" indent="-285735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Font typeface="Wingdings" charset="2"/>
                <a:buChar char="Ø"/>
                <a:defRPr kumimoji="1" sz="2000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2pPr>
              <a:lvl3pPr marL="1142943" indent="-228588" algn="l" rtl="0" fontAlgn="base">
                <a:spcBef>
                  <a:spcPct val="20000"/>
                </a:spcBef>
                <a:spcAft>
                  <a:spcPct val="0"/>
                </a:spcAft>
                <a:buBlip>
                  <a:blip r:embed="rId9"/>
                </a:buBlip>
                <a:defRPr kumimoji="1" sz="1800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3pPr>
              <a:lvl4pPr marL="1600120" indent="-228588" algn="l" rtl="0" fontAlgn="base">
                <a:spcBef>
                  <a:spcPct val="20000"/>
                </a:spcBef>
                <a:spcAft>
                  <a:spcPct val="0"/>
                </a:spcAft>
                <a:buBlip>
                  <a:blip r:embed="rId10"/>
                </a:buBlip>
                <a:defRPr kumimoji="1" sz="1600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4pPr>
              <a:lvl5pPr marL="2057297" indent="-228588" algn="l" rtl="0" fontAlgn="base">
                <a:spcBef>
                  <a:spcPct val="20000"/>
                </a:spcBef>
                <a:spcAft>
                  <a:spcPct val="0"/>
                </a:spcAft>
                <a:buSzPct val="120000"/>
                <a:buFontTx/>
                <a:buBlip>
                  <a:blip r:embed="rId11"/>
                </a:buBlip>
                <a:defRPr kumimoji="1" sz="1400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5pPr>
              <a:lvl6pPr marL="2514475" indent="-228588" algn="l" rtl="0" fontAlgn="base">
                <a:spcBef>
                  <a:spcPct val="20000"/>
                </a:spcBef>
                <a:spcAft>
                  <a:spcPct val="0"/>
                </a:spcAft>
                <a:buBlip>
                  <a:blip r:embed="rId12"/>
                </a:buBlip>
                <a:defRPr kumimoji="1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6pPr>
              <a:lvl7pPr marL="2971652" indent="-228588" algn="l" rtl="0" fontAlgn="base">
                <a:spcBef>
                  <a:spcPct val="20000"/>
                </a:spcBef>
                <a:spcAft>
                  <a:spcPct val="0"/>
                </a:spcAft>
                <a:buBlip>
                  <a:blip r:embed="rId12"/>
                </a:buBlip>
                <a:defRPr kumimoji="1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7pPr>
              <a:lvl8pPr marL="3428828" indent="-228588" algn="l" rtl="0" fontAlgn="base">
                <a:spcBef>
                  <a:spcPct val="20000"/>
                </a:spcBef>
                <a:spcAft>
                  <a:spcPct val="0"/>
                </a:spcAft>
                <a:buBlip>
                  <a:blip r:embed="rId12"/>
                </a:buBlip>
                <a:defRPr kumimoji="1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8pPr>
              <a:lvl9pPr marL="3886005" indent="-228588" algn="l" rtl="0" fontAlgn="base">
                <a:spcBef>
                  <a:spcPct val="20000"/>
                </a:spcBef>
                <a:spcAft>
                  <a:spcPct val="0"/>
                </a:spcAft>
                <a:buBlip>
                  <a:blip r:embed="rId12"/>
                </a:buBlip>
                <a:defRPr kumimoji="1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9pPr>
            </a:lstStyle>
            <a:p>
              <a:pPr>
                <a:buFont typeface="Wingdings" charset="2"/>
                <a:buNone/>
              </a:pPr>
              <a:r>
                <a:rPr lang="en-US" sz="1200" kern="0" dirty="0" smtClean="0">
                  <a:latin typeface="Arial" pitchFamily="34" charset="0"/>
                  <a:cs typeface="Arial" pitchFamily="34" charset="0"/>
                </a:rPr>
                <a:t>Klaus</a:t>
              </a:r>
            </a:p>
            <a:p>
              <a:pPr>
                <a:buFont typeface="Wingdings" charset="2"/>
                <a:buNone/>
              </a:pPr>
              <a:r>
                <a:rPr lang="en-US" sz="1200" kern="0" dirty="0" smtClean="0">
                  <a:latin typeface="Arial" pitchFamily="34" charset="0"/>
                  <a:cs typeface="Arial" pitchFamily="34" charset="0"/>
                </a:rPr>
                <a:t>Dehmelt</a:t>
              </a:r>
              <a:endParaRPr lang="en-US" sz="1200" kern="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Subtitle 2"/>
            <p:cNvSpPr txBox="1">
              <a:spLocks/>
            </p:cNvSpPr>
            <p:nvPr/>
          </p:nvSpPr>
          <p:spPr bwMode="auto">
            <a:xfrm>
              <a:off x="7930033" y="1219200"/>
              <a:ext cx="1134276" cy="5128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36" tIns="45716" rIns="91436" bIns="45716" numCol="1" anchor="t" anchorCtr="0" compatLnSpc="1">
              <a:prstTxWarp prst="textNoShape">
                <a:avLst/>
              </a:prstTxWarp>
            </a:bodyPr>
            <a:lstStyle>
              <a:lvl1pPr marL="0" indent="0" algn="ctr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Font typeface="Wingdings" charset="2"/>
                <a:buChar char="q"/>
                <a:defRPr kumimoji="1" sz="2000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742912" indent="-285735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Font typeface="Wingdings" charset="2"/>
                <a:buChar char="Ø"/>
                <a:defRPr kumimoji="1" sz="2000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2pPr>
              <a:lvl3pPr marL="1142943" indent="-228588" algn="l" rtl="0" fontAlgn="base">
                <a:spcBef>
                  <a:spcPct val="20000"/>
                </a:spcBef>
                <a:spcAft>
                  <a:spcPct val="0"/>
                </a:spcAft>
                <a:buBlip>
                  <a:blip r:embed="rId9"/>
                </a:buBlip>
                <a:defRPr kumimoji="1" sz="1800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3pPr>
              <a:lvl4pPr marL="1600120" indent="-228588" algn="l" rtl="0" fontAlgn="base">
                <a:spcBef>
                  <a:spcPct val="20000"/>
                </a:spcBef>
                <a:spcAft>
                  <a:spcPct val="0"/>
                </a:spcAft>
                <a:buBlip>
                  <a:blip r:embed="rId10"/>
                </a:buBlip>
                <a:defRPr kumimoji="1" sz="1600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4pPr>
              <a:lvl5pPr marL="2057297" indent="-228588" algn="l" rtl="0" fontAlgn="base">
                <a:spcBef>
                  <a:spcPct val="20000"/>
                </a:spcBef>
                <a:spcAft>
                  <a:spcPct val="0"/>
                </a:spcAft>
                <a:buSzPct val="120000"/>
                <a:buFontTx/>
                <a:buBlip>
                  <a:blip r:embed="rId11"/>
                </a:buBlip>
                <a:defRPr kumimoji="1" sz="1400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5pPr>
              <a:lvl6pPr marL="2514475" indent="-228588" algn="l" rtl="0" fontAlgn="base">
                <a:spcBef>
                  <a:spcPct val="20000"/>
                </a:spcBef>
                <a:spcAft>
                  <a:spcPct val="0"/>
                </a:spcAft>
                <a:buBlip>
                  <a:blip r:embed="rId12"/>
                </a:buBlip>
                <a:defRPr kumimoji="1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6pPr>
              <a:lvl7pPr marL="2971652" indent="-228588" algn="l" rtl="0" fontAlgn="base">
                <a:spcBef>
                  <a:spcPct val="20000"/>
                </a:spcBef>
                <a:spcAft>
                  <a:spcPct val="0"/>
                </a:spcAft>
                <a:buBlip>
                  <a:blip r:embed="rId12"/>
                </a:buBlip>
                <a:defRPr kumimoji="1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7pPr>
              <a:lvl8pPr marL="3428828" indent="-228588" algn="l" rtl="0" fontAlgn="base">
                <a:spcBef>
                  <a:spcPct val="20000"/>
                </a:spcBef>
                <a:spcAft>
                  <a:spcPct val="0"/>
                </a:spcAft>
                <a:buBlip>
                  <a:blip r:embed="rId12"/>
                </a:buBlip>
                <a:defRPr kumimoji="1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8pPr>
              <a:lvl9pPr marL="3886005" indent="-228588" algn="l" rtl="0" fontAlgn="base">
                <a:spcBef>
                  <a:spcPct val="20000"/>
                </a:spcBef>
                <a:spcAft>
                  <a:spcPct val="0"/>
                </a:spcAft>
                <a:buBlip>
                  <a:blip r:embed="rId12"/>
                </a:buBlip>
                <a:defRPr kumimoji="1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9pPr>
            </a:lstStyle>
            <a:p>
              <a:pPr>
                <a:buFont typeface="Wingdings" charset="2"/>
                <a:buNone/>
              </a:pPr>
              <a:r>
                <a:rPr lang="en-US" sz="1200" kern="0" dirty="0">
                  <a:latin typeface="Arial" pitchFamily="34" charset="0"/>
                  <a:cs typeface="Arial" pitchFamily="34" charset="0"/>
                </a:rPr>
                <a:t>N</a:t>
              </a:r>
              <a:r>
                <a:rPr lang="en-US" sz="1200" kern="0" dirty="0" smtClean="0">
                  <a:latin typeface="Arial" pitchFamily="34" charset="0"/>
                  <a:cs typeface="Arial" pitchFamily="34" charset="0"/>
                </a:rPr>
                <a:t>ils</a:t>
              </a:r>
            </a:p>
            <a:p>
              <a:pPr>
                <a:buFont typeface="Wingdings" charset="2"/>
                <a:buNone/>
              </a:pPr>
              <a:r>
                <a:rPr lang="en-US" sz="1200" kern="0" dirty="0" smtClean="0">
                  <a:latin typeface="Arial" pitchFamily="34" charset="0"/>
                  <a:cs typeface="Arial" pitchFamily="34" charset="0"/>
                </a:rPr>
                <a:t>Feege</a:t>
              </a:r>
              <a:endParaRPr lang="en-US" sz="1200" kern="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7" name="Slide Number Placeholder 4"/>
          <p:cNvSpPr txBox="1">
            <a:spLocks/>
          </p:cNvSpPr>
          <p:nvPr/>
        </p:nvSpPr>
        <p:spPr>
          <a:xfrm>
            <a:off x="8096331" y="6480880"/>
            <a:ext cx="398446" cy="2036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4DC042-DA42-6A4D-AE89-46F8D07AA4EE}" type="slidenum">
              <a:rPr lang="en-US" altLang="ja-JP" smtClean="0">
                <a:latin typeface="Arial" pitchFamily="34" charset="0"/>
                <a:cs typeface="Arial" pitchFamily="34" charset="0"/>
              </a:rPr>
              <a:pPr/>
              <a:t>20</a:t>
            </a:fld>
            <a:endParaRPr lang="en-US" altLang="ja-JP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63396" y="3938345"/>
            <a:ext cx="1287446" cy="104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124" y="5618066"/>
            <a:ext cx="1032409" cy="1287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Subtitle 2"/>
          <p:cNvSpPr txBox="1">
            <a:spLocks/>
          </p:cNvSpPr>
          <p:nvPr/>
        </p:nvSpPr>
        <p:spPr bwMode="auto">
          <a:xfrm>
            <a:off x="7883787" y="3248784"/>
            <a:ext cx="1134276" cy="5128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charset="2"/>
              <a:buChar char="q"/>
              <a:defRPr kumimoji="1" sz="2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12" indent="-285735" algn="l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charset="2"/>
              <a:buChar char="Ø"/>
              <a:defRPr kumimoji="1" sz="2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2pPr>
            <a:lvl3pPr marL="1142943" indent="-228588" algn="l" rtl="0" fontAlgn="base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kumimoji="1" sz="18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3pPr>
            <a:lvl4pPr marL="1600120" indent="-228588" algn="l" rtl="0" fontAlgn="base">
              <a:spcBef>
                <a:spcPct val="20000"/>
              </a:spcBef>
              <a:spcAft>
                <a:spcPct val="0"/>
              </a:spcAft>
              <a:buBlip>
                <a:blip r:embed="rId10"/>
              </a:buBlip>
              <a:defRPr kumimoji="1" sz="16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4pPr>
            <a:lvl5pPr marL="2057297" indent="-228588" algn="l" rtl="0" fontAlgn="base">
              <a:spcBef>
                <a:spcPct val="20000"/>
              </a:spcBef>
              <a:spcAft>
                <a:spcPct val="0"/>
              </a:spcAft>
              <a:buSzPct val="120000"/>
              <a:buFontTx/>
              <a:buBlip>
                <a:blip r:embed="rId11"/>
              </a:buBlip>
              <a:defRPr kumimoji="1" sz="14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5pPr>
            <a:lvl6pPr marL="2514475" indent="-228588" algn="l" rtl="0" fontAlgn="base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7pPr>
            <a:lvl8pPr marL="3428828" indent="-228588" algn="l" rtl="0" fontAlgn="base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8pPr>
            <a:lvl9pPr marL="3886005" indent="-228588" algn="l" rtl="0" fontAlgn="base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9pPr>
          </a:lstStyle>
          <a:p>
            <a:pPr>
              <a:buFont typeface="Wingdings" charset="2"/>
              <a:buNone/>
            </a:pPr>
            <a:r>
              <a:rPr lang="en-US" sz="1200" kern="0" dirty="0" smtClean="0">
                <a:latin typeface="Arial" pitchFamily="34" charset="0"/>
                <a:cs typeface="Arial" pitchFamily="34" charset="0"/>
              </a:rPr>
              <a:t>Stephanie</a:t>
            </a:r>
          </a:p>
          <a:p>
            <a:pPr>
              <a:buFont typeface="Wingdings" charset="2"/>
              <a:buNone/>
            </a:pPr>
            <a:r>
              <a:rPr lang="en-US" sz="1200" kern="0" dirty="0" smtClean="0">
                <a:latin typeface="Arial" pitchFamily="34" charset="0"/>
                <a:cs typeface="Arial" pitchFamily="34" charset="0"/>
              </a:rPr>
              <a:t>Zajac</a:t>
            </a:r>
            <a:endParaRPr lang="en-US" sz="1200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Subtitle 2"/>
          <p:cNvSpPr txBox="1">
            <a:spLocks/>
          </p:cNvSpPr>
          <p:nvPr/>
        </p:nvSpPr>
        <p:spPr bwMode="auto">
          <a:xfrm>
            <a:off x="7781124" y="5105400"/>
            <a:ext cx="1134276" cy="5128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charset="2"/>
              <a:buChar char="q"/>
              <a:defRPr kumimoji="1" sz="2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12" indent="-285735" algn="l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charset="2"/>
              <a:buChar char="Ø"/>
              <a:defRPr kumimoji="1" sz="2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2pPr>
            <a:lvl3pPr marL="1142943" indent="-228588" algn="l" rtl="0" fontAlgn="base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kumimoji="1" sz="18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3pPr>
            <a:lvl4pPr marL="1600120" indent="-228588" algn="l" rtl="0" fontAlgn="base">
              <a:spcBef>
                <a:spcPct val="20000"/>
              </a:spcBef>
              <a:spcAft>
                <a:spcPct val="0"/>
              </a:spcAft>
              <a:buBlip>
                <a:blip r:embed="rId10"/>
              </a:buBlip>
              <a:defRPr kumimoji="1" sz="16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4pPr>
            <a:lvl5pPr marL="2057297" indent="-228588" algn="l" rtl="0" fontAlgn="base">
              <a:spcBef>
                <a:spcPct val="20000"/>
              </a:spcBef>
              <a:spcAft>
                <a:spcPct val="0"/>
              </a:spcAft>
              <a:buSzPct val="120000"/>
              <a:buFontTx/>
              <a:buBlip>
                <a:blip r:embed="rId11"/>
              </a:buBlip>
              <a:defRPr kumimoji="1" sz="14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5pPr>
            <a:lvl6pPr marL="2514475" indent="-228588" algn="l" rtl="0" fontAlgn="base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7pPr>
            <a:lvl8pPr marL="3428828" indent="-228588" algn="l" rtl="0" fontAlgn="base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8pPr>
            <a:lvl9pPr marL="3886005" indent="-228588" algn="l" rtl="0" fontAlgn="base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9pPr>
          </a:lstStyle>
          <a:p>
            <a:pPr>
              <a:buFont typeface="Wingdings" charset="2"/>
              <a:buNone/>
            </a:pPr>
            <a:r>
              <a:rPr lang="en-US" sz="1200" kern="0" dirty="0" smtClean="0">
                <a:latin typeface="Arial" pitchFamily="34" charset="0"/>
                <a:cs typeface="Arial" pitchFamily="34" charset="0"/>
              </a:rPr>
              <a:t>Marie</a:t>
            </a:r>
          </a:p>
          <a:p>
            <a:pPr>
              <a:buFont typeface="Wingdings" charset="2"/>
              <a:buNone/>
            </a:pPr>
            <a:r>
              <a:rPr lang="en-US" sz="1200" kern="0" dirty="0" smtClean="0">
                <a:latin typeface="Arial" pitchFamily="34" charset="0"/>
                <a:cs typeface="Arial" pitchFamily="34" charset="0"/>
              </a:rPr>
              <a:t>Blatnik</a:t>
            </a:r>
            <a:endParaRPr lang="en-US" sz="1200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45180" y="6096000"/>
            <a:ext cx="6546220" cy="369332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T.Hemmick</a:t>
            </a:r>
            <a:r>
              <a:rPr lang="en-US" dirty="0" smtClean="0"/>
              <a:t> is leading T-517 </a:t>
            </a:r>
            <a:r>
              <a:rPr lang="en-US" dirty="0" err="1" smtClean="0"/>
              <a:t>Phenix</a:t>
            </a:r>
            <a:r>
              <a:rPr lang="en-US" dirty="0" smtClean="0"/>
              <a:t> Calorimeter later this year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18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0" y="3200400"/>
            <a:ext cx="5181600" cy="3101459"/>
            <a:chOff x="756666" y="2264081"/>
            <a:chExt cx="7581900" cy="4410075"/>
          </a:xfrm>
        </p:grpSpPr>
        <p:pic>
          <p:nvPicPr>
            <p:cNvPr id="27" name="Picture 2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666" y="2264081"/>
              <a:ext cx="7581900" cy="441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Box 4"/>
            <p:cNvSpPr txBox="1"/>
            <p:nvPr/>
          </p:nvSpPr>
          <p:spPr>
            <a:xfrm>
              <a:off x="2133600" y="2895600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rgbClr val="FF0000"/>
                  </a:solidFill>
                </a:rPr>
                <a:t>1 e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-</a:t>
              </a:r>
              <a:endParaRPr lang="en-US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29" name="TextBox 7"/>
            <p:cNvSpPr txBox="1"/>
            <p:nvPr/>
          </p:nvSpPr>
          <p:spPr>
            <a:xfrm>
              <a:off x="2842564" y="3997705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rgbClr val="FF0000"/>
                  </a:solidFill>
                </a:rPr>
                <a:t>2 e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-</a:t>
              </a:r>
              <a:endParaRPr lang="en-US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30" name="TextBox 8"/>
            <p:cNvSpPr txBox="1"/>
            <p:nvPr/>
          </p:nvSpPr>
          <p:spPr>
            <a:xfrm>
              <a:off x="3991053" y="4864517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rgbClr val="FF0000"/>
                  </a:solidFill>
                </a:rPr>
                <a:t>3 e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-</a:t>
              </a:r>
              <a:endParaRPr lang="en-US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31" name="TextBox 9"/>
            <p:cNvSpPr txBox="1"/>
            <p:nvPr/>
          </p:nvSpPr>
          <p:spPr>
            <a:xfrm>
              <a:off x="4993610" y="5297923"/>
              <a:ext cx="556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rgbClr val="FF0000"/>
                  </a:solidFill>
                </a:rPr>
                <a:t>4 e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-</a:t>
              </a:r>
              <a:endParaRPr lang="en-US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32" name="TextBox 10"/>
            <p:cNvSpPr txBox="1"/>
            <p:nvPr/>
          </p:nvSpPr>
          <p:spPr>
            <a:xfrm>
              <a:off x="6058203" y="5483530"/>
              <a:ext cx="556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rgbClr val="FF0000"/>
                  </a:solidFill>
                </a:rPr>
                <a:t>5 e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-</a:t>
              </a:r>
              <a:endParaRPr lang="en-US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33" name="TextBox 11"/>
            <p:cNvSpPr txBox="1"/>
            <p:nvPr/>
          </p:nvSpPr>
          <p:spPr>
            <a:xfrm>
              <a:off x="6934201" y="5514626"/>
              <a:ext cx="556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rgbClr val="FF0000"/>
                  </a:solidFill>
                </a:rPr>
                <a:t>6 e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-</a:t>
              </a:r>
              <a:endParaRPr lang="en-US" baseline="30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822" y="237567"/>
            <a:ext cx="8103570" cy="753033"/>
          </a:xfrm>
        </p:spPr>
        <p:txBody>
          <a:bodyPr/>
          <a:lstStyle/>
          <a:p>
            <a:r>
              <a:rPr lang="en-US" dirty="0" smtClean="0"/>
              <a:t>T-512: Test of FNAL g-2 Calorimeter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19200"/>
            <a:ext cx="8077200" cy="4876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1116955"/>
            <a:ext cx="4038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 smtClean="0"/>
              <a:t>D.Hertzog</a:t>
            </a:r>
            <a:r>
              <a:rPr lang="en-US" dirty="0" smtClean="0"/>
              <a:t>, Univ. of Washington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8 collaborating institutions</a:t>
            </a: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Single </a:t>
            </a:r>
            <a:r>
              <a:rPr lang="en-US" dirty="0"/>
              <a:t>electrons @ 5 </a:t>
            </a:r>
            <a:r>
              <a:rPr lang="en-US" dirty="0" smtClean="0"/>
              <a:t>Hz, 2-6 GeV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381000" y="6336268"/>
            <a:ext cx="8534400" cy="369332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</a:t>
            </a:r>
            <a:r>
              <a:rPr lang="en-US" dirty="0" smtClean="0"/>
              <a:t>-2 back at ESTB </a:t>
            </a:r>
            <a:r>
              <a:rPr lang="en-US" dirty="0" smtClean="0"/>
              <a:t>in 2016 for final calorimeter calibration (T-536)</a:t>
            </a:r>
            <a:endParaRPr lang="en-US" dirty="0"/>
          </a:p>
        </p:txBody>
      </p:sp>
      <p:pic>
        <p:nvPicPr>
          <p:cNvPr id="22" name="Picture 21" descr="C:\Users\hertzog\Dropbox\g2\SLAC Test Beam\SLAC photos (by Katsu)\IMG_0926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7" t="18803" r="9188" b="37749"/>
          <a:stretch/>
        </p:blipFill>
        <p:spPr bwMode="auto">
          <a:xfrm>
            <a:off x="4876800" y="1066800"/>
            <a:ext cx="3657599" cy="23882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629" y="2357198"/>
            <a:ext cx="2555371" cy="2597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6" name="Straight Arrow Connector 25"/>
          <p:cNvCxnSpPr/>
          <p:nvPr/>
        </p:nvCxnSpPr>
        <p:spPr>
          <a:xfrm>
            <a:off x="1721504" y="2971800"/>
            <a:ext cx="1364234" cy="1080446"/>
          </a:xfrm>
          <a:prstGeom prst="straightConnector1">
            <a:avLst/>
          </a:prstGeom>
          <a:ln w="571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C:\Users\hertzog\Dropbox\g2\SLAC Test Beam\SLAC photos (by Katsu)\IMG_0951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6800" y="3505200"/>
            <a:ext cx="3625756" cy="2719317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itle 1"/>
          <p:cNvSpPr>
            <a:spLocks noGrp="1"/>
          </p:cNvSpPr>
          <p:nvPr/>
        </p:nvSpPr>
        <p:spPr bwMode="auto">
          <a:xfrm>
            <a:off x="685800" y="2209800"/>
            <a:ext cx="1219200" cy="83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79" tIns="44445" rIns="90479" bIns="44445" numCol="1" anchor="b" anchorCtr="0" compatLnSpc="1">
            <a:prstTxWarp prst="textNoShape">
              <a:avLst/>
            </a:prstTxWarp>
            <a:no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153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30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458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61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800" b="1" dirty="0" smtClean="0"/>
              <a:t>3 GeV electron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7109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ccupancy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86400" y="1295400"/>
            <a:ext cx="2590800" cy="255951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Caladium at </a:t>
            </a:r>
            <a:r>
              <a:rPr lang="en-US" dirty="0" smtClean="0">
                <a:latin typeface="Calibri" charset="0"/>
              </a:rPr>
              <a:t>ESTB, </a:t>
            </a:r>
            <a:r>
              <a:rPr lang="en-US" dirty="0">
                <a:latin typeface="Calibri" charset="0"/>
              </a:rPr>
              <a:t>m</a:t>
            </a:r>
            <a:r>
              <a:rPr lang="en-US" dirty="0" smtClean="0">
                <a:latin typeface="Calibri" charset="0"/>
              </a:rPr>
              <a:t>ainly </a:t>
            </a:r>
            <a:r>
              <a:rPr lang="en-US" dirty="0">
                <a:latin typeface="Calibri" charset="0"/>
              </a:rPr>
              <a:t>u</a:t>
            </a:r>
            <a:r>
              <a:rPr lang="en-US" dirty="0" smtClean="0">
                <a:latin typeface="Calibri" charset="0"/>
              </a:rPr>
              <a:t>sed by ATLAS Silicon Groups but available to everyone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228600" y="1091184"/>
            <a:ext cx="8610600" cy="356616"/>
          </a:xfrm>
        </p:spPr>
        <p:txBody>
          <a:bodyPr>
            <a:noAutofit/>
          </a:bodyPr>
          <a:lstStyle/>
          <a:p>
            <a:pPr marL="285750" lvl="1" indent="-285750">
              <a:spcAft>
                <a:spcPts val="300"/>
              </a:spcAft>
              <a:buSzTx/>
            </a:pPr>
            <a:r>
              <a:rPr lang="en-US" sz="2400" dirty="0" smtClean="0">
                <a:latin typeface="Calibri" charset="0"/>
              </a:rPr>
              <a:t>Tilted Sensor Data</a:t>
            </a:r>
            <a:endParaRPr lang="en-US" sz="2400" dirty="0">
              <a:latin typeface="Calibri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53119"/>
            <a:ext cx="4191000" cy="2295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hape 132"/>
          <p:cNvSpPr/>
          <p:nvPr/>
        </p:nvSpPr>
        <p:spPr>
          <a:xfrm>
            <a:off x="4343400" y="2126305"/>
            <a:ext cx="1524000" cy="718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sz="2700"/>
            </a:lvl1pPr>
          </a:lstStyle>
          <a:p>
            <a:pPr lvl="0">
              <a:defRPr sz="1800"/>
            </a:pPr>
            <a:r>
              <a:rPr sz="1400" dirty="0"/>
              <a:t>DUT occupancy: </a:t>
            </a:r>
            <a:endParaRPr lang="en-US" sz="1400" dirty="0" smtClean="0"/>
          </a:p>
          <a:p>
            <a:pPr lvl="0">
              <a:defRPr sz="1800"/>
            </a:pPr>
            <a:r>
              <a:rPr sz="1400" dirty="0" smtClean="0"/>
              <a:t>long clusters</a:t>
            </a:r>
            <a:endParaRPr lang="en-US" sz="1400" dirty="0" smtClean="0"/>
          </a:p>
          <a:p>
            <a:pPr lvl="0">
              <a:defRPr sz="1800"/>
            </a:pPr>
            <a:r>
              <a:rPr sz="1400" dirty="0" smtClean="0"/>
              <a:t> </a:t>
            </a:r>
            <a:r>
              <a:rPr sz="1400" dirty="0"/>
              <a:t>(~15 pixels)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920" y="3505200"/>
            <a:ext cx="3990734" cy="238397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94579" y="5715000"/>
            <a:ext cx="2082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Cluster length in </a:t>
            </a:r>
            <a:r>
              <a:rPr lang="en-US" sz="2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5562305" y="4191000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~15 pixel long streaks 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781800" y="4724400"/>
            <a:ext cx="806310" cy="22194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524000"/>
            <a:ext cx="18859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85800" y="6211669"/>
            <a:ext cx="7772400" cy="646331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</a:t>
            </a:r>
            <a:r>
              <a:rPr lang="en-US" dirty="0" smtClean="0"/>
              <a:t>aladium is up and running and available to YOU</a:t>
            </a:r>
          </a:p>
          <a:p>
            <a:pPr algn="ctr"/>
            <a:r>
              <a:rPr lang="en-US" dirty="0"/>
              <a:t>ESTB can deliver 10</a:t>
            </a:r>
            <a:r>
              <a:rPr lang="en-US" baseline="30000" dirty="0"/>
              <a:t>th</a:t>
            </a:r>
            <a:r>
              <a:rPr lang="en-US" dirty="0"/>
              <a:t> to </a:t>
            </a:r>
            <a:r>
              <a:rPr lang="en-US" dirty="0" smtClean="0"/>
              <a:t>100s </a:t>
            </a:r>
            <a:r>
              <a:rPr lang="en-US" dirty="0"/>
              <a:t>of clean well separated electrons per </a:t>
            </a:r>
            <a:r>
              <a:rPr lang="en-US" dirty="0" smtClean="0"/>
              <a:t>event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16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E-222: </a:t>
            </a:r>
            <a:r>
              <a:rPr lang="en-US" dirty="0"/>
              <a:t>Multi-</a:t>
            </a:r>
            <a:r>
              <a:rPr lang="en-US" dirty="0" err="1"/>
              <a:t>GeV</a:t>
            </a:r>
            <a:r>
              <a:rPr lang="en-US" dirty="0"/>
              <a:t> Electron Radiography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Frank </a:t>
            </a:r>
            <a:r>
              <a:rPr lang="en-US" dirty="0" smtClean="0"/>
              <a:t>Merrill</a:t>
            </a:r>
            <a:r>
              <a:rPr lang="en-US" dirty="0"/>
              <a:t> </a:t>
            </a:r>
            <a:r>
              <a:rPr lang="en-US" dirty="0" smtClean="0"/>
              <a:t>(LANL)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304800" y="1066800"/>
            <a:ext cx="8580282" cy="1742512"/>
          </a:xfrm>
          <a:noFill/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Charged particle </a:t>
            </a:r>
            <a:r>
              <a:rPr lang="en-US" sz="1800" dirty="0" smtClean="0"/>
              <a:t>radiography is used in material science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High energy electron radiography is new and will be part of “Marie”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Matter</a:t>
            </a:r>
            <a:r>
              <a:rPr lang="en-US" sz="1800" dirty="0"/>
              <a:t>-Radiation Interactions in Extremes - Los </a:t>
            </a:r>
            <a:r>
              <a:rPr lang="en-US" sz="1800" dirty="0" smtClean="0"/>
              <a:t>Alamos National Laboratory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Build a new beam line in ESA with </a:t>
            </a:r>
          </a:p>
          <a:p>
            <a:pPr marL="800100" lvl="1" indent="-342900"/>
            <a:r>
              <a:rPr lang="en-US" sz="1600" dirty="0" smtClean="0"/>
              <a:t>target station, multiple </a:t>
            </a:r>
            <a:r>
              <a:rPr lang="en-US" sz="1600" dirty="0" err="1" smtClean="0"/>
              <a:t>quadrupole</a:t>
            </a:r>
            <a:r>
              <a:rPr lang="en-US" sz="1600" dirty="0" smtClean="0"/>
              <a:t> magnifying lens, collimator for clean up and camera 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76200" y="5830669"/>
            <a:ext cx="89154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 smtClean="0"/>
              <a:t>Worked quite nicely. Additionally they did melting and freezing experiments of heavy metals </a:t>
            </a:r>
            <a:r>
              <a:rPr lang="en-US" b="1" dirty="0" smtClean="0"/>
              <a:t>and have movies of that </a:t>
            </a:r>
            <a:endParaRPr lang="en-US" b="1" dirty="0"/>
          </a:p>
        </p:txBody>
      </p:sp>
      <p:sp>
        <p:nvSpPr>
          <p:cNvPr id="13" name="Rectangle 12"/>
          <p:cNvSpPr/>
          <p:nvPr/>
        </p:nvSpPr>
        <p:spPr>
          <a:xfrm>
            <a:off x="457200" y="3364468"/>
            <a:ext cx="1647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17 micron res.</a:t>
            </a:r>
            <a:endParaRPr lang="en-US" dirty="0"/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66150" y="6492875"/>
            <a:ext cx="318932" cy="365126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2" name="Picture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108960"/>
            <a:ext cx="3983990" cy="2987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234" y="3048000"/>
            <a:ext cx="4770145" cy="3575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C_summed_resCalc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3" t="50660" r="5922" b="6677"/>
          <a:stretch/>
        </p:blipFill>
        <p:spPr>
          <a:xfrm>
            <a:off x="268856" y="3733800"/>
            <a:ext cx="1940944" cy="178350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286000" y="2907268"/>
            <a:ext cx="2743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dirty="0" smtClean="0"/>
              <a:t>…a m</a:t>
            </a:r>
            <a:r>
              <a:rPr lang="en-US" dirty="0" err="1" smtClean="0"/>
              <a:t>echanical</a:t>
            </a:r>
            <a:r>
              <a:rPr lang="en-US" dirty="0" smtClean="0"/>
              <a:t> watch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096000" y="3124200"/>
            <a:ext cx="23271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2mm high letters in a </a:t>
            </a:r>
          </a:p>
          <a:p>
            <a:r>
              <a:rPr lang="en-US" dirty="0" smtClean="0"/>
              <a:t>2mm thick Cu block</a:t>
            </a:r>
            <a:endParaRPr lang="en-US" dirty="0"/>
          </a:p>
        </p:txBody>
      </p:sp>
      <p:sp>
        <p:nvSpPr>
          <p:cNvPr id="18" name="Slide Number Placeholder 3"/>
          <p:cNvSpPr txBox="1">
            <a:spLocks/>
          </p:cNvSpPr>
          <p:nvPr/>
        </p:nvSpPr>
        <p:spPr>
          <a:xfrm>
            <a:off x="0" y="6492875"/>
            <a:ext cx="6324600" cy="365125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 smtClean="0"/>
              <a:t>Carsten Hast, SLAC, SLAC Electron Beam Test Facilities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386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19200"/>
            <a:ext cx="8382000" cy="46482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ASTA-NLCTA-ESTB-FACET span a broad spectrum</a:t>
            </a:r>
          </a:p>
          <a:p>
            <a:pPr lvl="2"/>
            <a:r>
              <a:rPr lang="en-US" dirty="0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energy between a few MeV to </a:t>
            </a:r>
            <a:r>
              <a:rPr lang="en-US" dirty="0" smtClean="0"/>
              <a:t>15</a:t>
            </a:r>
            <a:r>
              <a:rPr lang="en-US" dirty="0" smtClean="0"/>
              <a:t> </a:t>
            </a:r>
            <a:r>
              <a:rPr lang="en-US" dirty="0" smtClean="0"/>
              <a:t>GeV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Together they cover broad research themes</a:t>
            </a:r>
          </a:p>
          <a:p>
            <a:pPr lvl="2"/>
            <a:r>
              <a:rPr lang="en-US" dirty="0" smtClean="0"/>
              <a:t>Novel and better acceleration techniques</a:t>
            </a:r>
          </a:p>
          <a:p>
            <a:pPr lvl="3"/>
            <a:r>
              <a:rPr lang="en-US" dirty="0" smtClean="0"/>
              <a:t>RF, X-Band, WFA, DLA, GTL, FEL Seeding, UED</a:t>
            </a:r>
            <a:endParaRPr lang="en-US" dirty="0"/>
          </a:p>
          <a:p>
            <a:pPr lvl="2"/>
            <a:r>
              <a:rPr lang="en-US" dirty="0" smtClean="0"/>
              <a:t>BDL/MDI for Linear Colliders </a:t>
            </a:r>
          </a:p>
          <a:p>
            <a:pPr lvl="2"/>
            <a:r>
              <a:rPr lang="en-US" dirty="0" smtClean="0"/>
              <a:t>Detector R&amp;D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User and technical support is via Test Facilities Department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F</a:t>
            </a:r>
            <a:r>
              <a:rPr lang="en-US" dirty="0" smtClean="0"/>
              <a:t>ormal proposal review processes for FACET and ESTB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Please submit your proposals </a:t>
            </a:r>
          </a:p>
          <a:p>
            <a:pPr marL="1033463" lvl="2" indent="-342900">
              <a:buFont typeface="Arial"/>
              <a:buChar char="•"/>
            </a:pPr>
            <a:r>
              <a:rPr lang="en-US" dirty="0" smtClean="0"/>
              <a:t>Formal call is coming out this week for review in September</a:t>
            </a:r>
          </a:p>
          <a:p>
            <a:pPr marL="1033463" lvl="2" indent="-342900">
              <a:buFont typeface="Arial"/>
              <a:buChar char="•"/>
            </a:pPr>
            <a:r>
              <a:rPr lang="en-US" dirty="0">
                <a:hlinkClick r:id="rId2"/>
              </a:rPr>
              <a:t>http://facet.slac.stanford.edu</a:t>
            </a:r>
            <a:r>
              <a:rPr lang="en-US" dirty="0"/>
              <a:t> and </a:t>
            </a:r>
            <a:r>
              <a:rPr lang="en-US" dirty="0">
                <a:hlinkClick r:id="rId3"/>
              </a:rPr>
              <a:t>http://estb.slac.stanford.edu</a:t>
            </a:r>
            <a:endParaRPr lang="en-US" dirty="0"/>
          </a:p>
          <a:p>
            <a:pPr marL="1033463" lvl="2" indent="-342900">
              <a:buFont typeface="Arial"/>
              <a:buChar char="•"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19200" y="5867400"/>
            <a:ext cx="6553200" cy="584776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A4001D"/>
                </a:solidFill>
              </a:rPr>
              <a:t>Need Electrons? Come to SLAC !</a:t>
            </a:r>
            <a:endParaRPr lang="en-US" sz="3200" dirty="0">
              <a:solidFill>
                <a:srgbClr val="A400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13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66150" y="6394450"/>
            <a:ext cx="318932" cy="539750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SLAC Beam Test Facilities Overview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042826768"/>
              </p:ext>
            </p:extLst>
          </p:nvPr>
        </p:nvGraphicFramePr>
        <p:xfrm>
          <a:off x="457200" y="1243013"/>
          <a:ext cx="8108949" cy="34798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676400"/>
                <a:gridCol w="3729566"/>
                <a:gridCol w="270298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Facility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Purpose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Parameters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FACET-II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Accelerator R&amp;D, </a:t>
                      </a:r>
                    </a:p>
                    <a:p>
                      <a:r>
                        <a:rPr lang="en-US" dirty="0" smtClean="0"/>
                        <a:t>Material Science, THz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Very</a:t>
                      </a:r>
                      <a:r>
                        <a:rPr lang="en-US" baseline="0" dirty="0" smtClean="0"/>
                        <a:t> focused and short bunches at </a:t>
                      </a:r>
                      <a:r>
                        <a:rPr lang="en-US" baseline="0" dirty="0" smtClean="0"/>
                        <a:t>1</a:t>
                      </a:r>
                      <a:r>
                        <a:rPr lang="en-US" dirty="0" smtClean="0"/>
                        <a:t>0GeV </a:t>
                      </a:r>
                      <a:r>
                        <a:rPr lang="en-US" dirty="0" smtClean="0"/>
                        <a:t>e+/-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ESTB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Detector R&amp;D, LC MDI, </a:t>
                      </a:r>
                    </a:p>
                    <a:p>
                      <a:r>
                        <a:rPr lang="en-US" dirty="0" smtClean="0"/>
                        <a:t>Radiation</a:t>
                      </a:r>
                      <a:r>
                        <a:rPr lang="en-US" baseline="0" dirty="0" smtClean="0"/>
                        <a:t> Tests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2-16GeV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smtClean="0"/>
                        <a:t>primary LCLS beam or single e-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NLCTA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Accelerator R&amp;D, Medical,</a:t>
                      </a:r>
                      <a:r>
                        <a:rPr lang="en-US" baseline="0" dirty="0" smtClean="0"/>
                        <a:t> Radiation Tests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 to 160 MeV, small emittance, very versatile infrastructure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ASTA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Gun and RF Testing, </a:t>
                      </a:r>
                    </a:p>
                    <a:p>
                      <a:r>
                        <a:rPr lang="en-US" dirty="0" smtClean="0"/>
                        <a:t>RF processing, </a:t>
                      </a:r>
                      <a:r>
                        <a:rPr lang="en-US" dirty="0" smtClean="0"/>
                        <a:t>Ultrafast </a:t>
                      </a:r>
                      <a:r>
                        <a:rPr lang="en-US" dirty="0" smtClean="0"/>
                        <a:t>Electron Diffraction</a:t>
                      </a:r>
                      <a:r>
                        <a:rPr lang="en-US" baseline="0" dirty="0" smtClean="0"/>
                        <a:t> Beam 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&lt;50MeV, X-</a:t>
                      </a:r>
                      <a:r>
                        <a:rPr lang="en-US" baseline="0" dirty="0" smtClean="0"/>
                        <a:t> and S-Band RF power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Content Placeholder 3"/>
          <p:cNvSpPr txBox="1">
            <a:spLocks/>
          </p:cNvSpPr>
          <p:nvPr/>
        </p:nvSpPr>
        <p:spPr>
          <a:xfrm>
            <a:off x="465667" y="4876800"/>
            <a:ext cx="8108950" cy="1752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sz="1800" dirty="0"/>
              <a:t>All supported by SLAC’s Test Facilities </a:t>
            </a:r>
            <a:r>
              <a:rPr lang="en-US" sz="1800" dirty="0" smtClean="0"/>
              <a:t>Department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hlinkClick r:id="rId2"/>
              </a:rPr>
              <a:t>http:</a:t>
            </a:r>
            <a:r>
              <a:rPr lang="en-US" sz="1800" dirty="0">
                <a:hlinkClick r:id="rId2"/>
              </a:rPr>
              <a:t>/</a:t>
            </a:r>
            <a:r>
              <a:rPr lang="en-US" sz="1800" dirty="0" smtClean="0">
                <a:hlinkClick r:id="rId2"/>
              </a:rPr>
              <a:t>/facet.slac.stanford.edu</a:t>
            </a:r>
            <a:r>
              <a:rPr lang="en-US" sz="1800" dirty="0" smtClean="0"/>
              <a:t> and </a:t>
            </a:r>
            <a:r>
              <a:rPr lang="en-US" sz="1800" dirty="0">
                <a:hlinkClick r:id="rId2"/>
              </a:rPr>
              <a:t>http:/</a:t>
            </a:r>
            <a:r>
              <a:rPr lang="en-US" sz="1800" dirty="0" smtClean="0">
                <a:hlinkClick r:id="rId2"/>
              </a:rPr>
              <a:t>/estb.slac.stanford.edu</a:t>
            </a:r>
            <a:endParaRPr lang="en-US" sz="1800" dirty="0" smtClean="0"/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e-mail: </a:t>
            </a:r>
            <a:r>
              <a:rPr lang="en-US" sz="1800" dirty="0" smtClean="0">
                <a:hlinkClick r:id="rId3"/>
              </a:rPr>
              <a:t>hast@slac.stanford.edu</a:t>
            </a:r>
            <a:endParaRPr lang="en-US" sz="1800" dirty="0"/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Search for: </a:t>
            </a:r>
            <a:r>
              <a:rPr lang="en-US" sz="1800" dirty="0" smtClean="0"/>
              <a:t>SLAC FACET or SLAC ESTB</a:t>
            </a:r>
            <a:endParaRPr lang="en-US" sz="1800" dirty="0"/>
          </a:p>
          <a:p>
            <a:endParaRPr lang="en-US" dirty="0"/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0" y="6492875"/>
            <a:ext cx="6324600" cy="365125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 smtClean="0"/>
              <a:t>Carsten Hast, SLAC, SLAC Electron Beam Test Facilities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452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19200"/>
            <a:ext cx="8077200" cy="4876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1676400" cy="365125"/>
          </a:xfrm>
          <a:prstGeom prst="rect">
            <a:avLst/>
          </a:prstGeom>
        </p:spPr>
        <p:txBody>
          <a:bodyPr/>
          <a:lstStyle/>
          <a:p>
            <a:fld id="{46D7A3A9-117E-4EF5-82A3-3CC7D0AB76B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OHEP Science &amp; Technology Review of SLAC 2012</a:t>
            </a:r>
            <a:endParaRPr lang="en-US" dirty="0"/>
          </a:p>
        </p:txBody>
      </p:sp>
      <p:pic>
        <p:nvPicPr>
          <p:cNvPr id="6" name="Picture 5" descr="slac_aerials_medRes-4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-1143000"/>
            <a:ext cx="9144000" cy="9474507"/>
          </a:xfrm>
          <a:prstGeom prst="rect">
            <a:avLst/>
          </a:prstGeom>
        </p:spPr>
      </p:pic>
      <p:cxnSp>
        <p:nvCxnSpPr>
          <p:cNvPr id="8" name="Straight Arrow Connector 7"/>
          <p:cNvCxnSpPr>
            <a:stCxn id="7" idx="1"/>
          </p:cNvCxnSpPr>
          <p:nvPr/>
        </p:nvCxnSpPr>
        <p:spPr>
          <a:xfrm flipH="1" flipV="1">
            <a:off x="3505200" y="1524002"/>
            <a:ext cx="1600200" cy="1017655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9" idx="1"/>
          </p:cNvCxnSpPr>
          <p:nvPr/>
        </p:nvCxnSpPr>
        <p:spPr>
          <a:xfrm flipH="1" flipV="1">
            <a:off x="5181600" y="4267201"/>
            <a:ext cx="762000" cy="963542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1" idx="1"/>
          </p:cNvCxnSpPr>
          <p:nvPr/>
        </p:nvCxnSpPr>
        <p:spPr>
          <a:xfrm flipH="1" flipV="1">
            <a:off x="3238500" y="609601"/>
            <a:ext cx="1333500" cy="50783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>
            <a:off x="3429000" y="1117432"/>
            <a:ext cx="1143000" cy="254168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1"/>
          </p:cNvCxnSpPr>
          <p:nvPr/>
        </p:nvCxnSpPr>
        <p:spPr>
          <a:xfrm flipH="1">
            <a:off x="3886200" y="2541657"/>
            <a:ext cx="1219200" cy="506343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943600" y="4876800"/>
            <a:ext cx="1905000" cy="707886"/>
          </a:xfrm>
          <a:prstGeom prst="rect">
            <a:avLst/>
          </a:prstGeom>
          <a:solidFill>
            <a:srgbClr val="456A1C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End Station </a:t>
            </a:r>
            <a:r>
              <a:rPr lang="en-US" sz="2000" b="1" dirty="0" smtClean="0">
                <a:solidFill>
                  <a:schemeClr val="bg1"/>
                </a:solidFill>
              </a:rPr>
              <a:t>A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ESTB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5400" y="2187714"/>
            <a:ext cx="1790700" cy="707886"/>
          </a:xfrm>
          <a:prstGeom prst="rect">
            <a:avLst/>
          </a:prstGeom>
          <a:solidFill>
            <a:srgbClr val="456A1C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LCLS </a:t>
            </a:r>
            <a:r>
              <a:rPr lang="en-US" sz="2000" b="1" dirty="0" smtClean="0">
                <a:solidFill>
                  <a:schemeClr val="bg1"/>
                </a:solidFill>
              </a:rPr>
              <a:t>last </a:t>
            </a:r>
            <a:r>
              <a:rPr lang="en-US" sz="2000" b="1" dirty="0" smtClean="0">
                <a:solidFill>
                  <a:schemeClr val="bg1"/>
                </a:solidFill>
              </a:rPr>
              <a:t>3</a:t>
            </a:r>
            <a:r>
              <a:rPr lang="en-US" sz="2000" b="1" baseline="30000" dirty="0" smtClean="0">
                <a:solidFill>
                  <a:schemeClr val="bg1"/>
                </a:solidFill>
              </a:rPr>
              <a:t>rd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SLAC LINAC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0" y="609600"/>
            <a:ext cx="2209799" cy="1015663"/>
          </a:xfrm>
          <a:prstGeom prst="rect">
            <a:avLst/>
          </a:prstGeom>
          <a:solidFill>
            <a:srgbClr val="456A1C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FACET-II </a:t>
            </a:r>
            <a:r>
              <a:rPr lang="en-US" sz="2000" b="1" dirty="0" smtClean="0">
                <a:solidFill>
                  <a:schemeClr val="bg1"/>
                </a:solidFill>
              </a:rPr>
              <a:t>middle 3</a:t>
            </a:r>
            <a:r>
              <a:rPr lang="en-US" sz="2000" b="1" baseline="30000" dirty="0" smtClean="0">
                <a:solidFill>
                  <a:schemeClr val="bg1"/>
                </a:solidFill>
              </a:rPr>
              <a:t>rd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SLAC LINAC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Start 2019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77200" y="3609945"/>
            <a:ext cx="914400" cy="400110"/>
          </a:xfrm>
          <a:prstGeom prst="rect">
            <a:avLst/>
          </a:prstGeom>
          <a:solidFill>
            <a:srgbClr val="456A1C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SSRL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16" name="Straight Arrow Connector 15"/>
          <p:cNvCxnSpPr>
            <a:stCxn id="15" idx="1"/>
          </p:cNvCxnSpPr>
          <p:nvPr/>
        </p:nvCxnSpPr>
        <p:spPr>
          <a:xfrm flipH="1">
            <a:off x="7012467" y="3810000"/>
            <a:ext cx="1064733" cy="274944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429000" y="6221349"/>
            <a:ext cx="762000" cy="321415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57200" y="6156295"/>
            <a:ext cx="2971800" cy="707886"/>
          </a:xfrm>
          <a:prstGeom prst="rect">
            <a:avLst/>
          </a:prstGeom>
          <a:solidFill>
            <a:srgbClr val="456A1C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LCLS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Experimental Hutches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27" name="Straight Arrow Connector 26"/>
          <p:cNvCxnSpPr>
            <a:stCxn id="20" idx="3"/>
          </p:cNvCxnSpPr>
          <p:nvPr/>
        </p:nvCxnSpPr>
        <p:spPr>
          <a:xfrm>
            <a:off x="3429000" y="6510238"/>
            <a:ext cx="762000" cy="211237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35" idx="3"/>
          </p:cNvCxnSpPr>
          <p:nvPr/>
        </p:nvCxnSpPr>
        <p:spPr>
          <a:xfrm flipV="1">
            <a:off x="1905000" y="129091"/>
            <a:ext cx="914400" cy="786798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6200" y="408057"/>
            <a:ext cx="1828800" cy="1015663"/>
          </a:xfrm>
          <a:prstGeom prst="rect">
            <a:avLst/>
          </a:prstGeom>
          <a:solidFill>
            <a:srgbClr val="456A1C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LCLS-II 1</a:t>
            </a:r>
            <a:r>
              <a:rPr lang="en-US" sz="2000" b="1" baseline="30000" dirty="0" smtClean="0">
                <a:solidFill>
                  <a:schemeClr val="bg1"/>
                </a:solidFill>
              </a:rPr>
              <a:t>st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3</a:t>
            </a:r>
            <a:r>
              <a:rPr lang="en-US" sz="2000" b="1" baseline="30000" dirty="0" smtClean="0">
                <a:solidFill>
                  <a:schemeClr val="bg1"/>
                </a:solidFill>
              </a:rPr>
              <a:t>rd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SLAC LINAC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Start 2019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41" name="Straight Arrow Connector 40"/>
          <p:cNvCxnSpPr>
            <a:stCxn id="35" idx="3"/>
          </p:cNvCxnSpPr>
          <p:nvPr/>
        </p:nvCxnSpPr>
        <p:spPr>
          <a:xfrm flipV="1">
            <a:off x="1905000" y="609600"/>
            <a:ext cx="1066800" cy="306289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821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sa LAYOUT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886200" y="2895600"/>
            <a:ext cx="5082990" cy="3200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77533"/>
            <a:ext cx="5029200" cy="5070867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R="16745" lvl="1">
              <a:spcAft>
                <a:spcPts val="600"/>
              </a:spcAft>
            </a:pPr>
            <a:r>
              <a:rPr lang="en-US" sz="1800" dirty="0" smtClean="0">
                <a:solidFill>
                  <a:srgbClr val="000000"/>
                </a:solidFill>
              </a:rPr>
              <a:t>LCLS beam is deflected to ESTB at 5Hz</a:t>
            </a:r>
          </a:p>
          <a:p>
            <a:pPr marR="16745" lvl="1"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</a:rPr>
              <a:t>K</a:t>
            </a:r>
            <a:r>
              <a:rPr lang="en-US" sz="1800" dirty="0" smtClean="0">
                <a:solidFill>
                  <a:srgbClr val="000000"/>
                </a:solidFill>
              </a:rPr>
              <a:t>icker magnets in Beam Switch Yard</a:t>
            </a:r>
          </a:p>
          <a:p>
            <a:pPr marR="16745" lvl="2">
              <a:spcAft>
                <a:spcPts val="60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Primary beam up to 16GeV</a:t>
            </a:r>
          </a:p>
          <a:p>
            <a:pPr marR="16745" lvl="1">
              <a:spcAft>
                <a:spcPts val="600"/>
              </a:spcAft>
            </a:pPr>
            <a:r>
              <a:rPr lang="en-US" sz="1800" dirty="0" smtClean="0">
                <a:solidFill>
                  <a:srgbClr val="000000"/>
                </a:solidFill>
              </a:rPr>
              <a:t>Secondary particle production target in BSY</a:t>
            </a:r>
          </a:p>
          <a:p>
            <a:pPr marR="16745" lvl="2">
              <a:spcAft>
                <a:spcPts val="60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Just kick beam onto 6mm of Cu</a:t>
            </a:r>
          </a:p>
          <a:p>
            <a:pPr marR="16745" lvl="2">
              <a:spcAft>
                <a:spcPts val="60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Secondary electrons up to &lt;15GeV</a:t>
            </a:r>
          </a:p>
          <a:p>
            <a:pPr marR="16745" lvl="1">
              <a:spcAft>
                <a:spcPts val="600"/>
              </a:spcAft>
            </a:pPr>
            <a:r>
              <a:rPr lang="en-US" sz="1800" dirty="0" smtClean="0">
                <a:solidFill>
                  <a:srgbClr val="000000"/>
                </a:solidFill>
              </a:rPr>
              <a:t>Beam is bend by 24.5</a:t>
            </a:r>
            <a:r>
              <a:rPr lang="en-US" sz="1800" baseline="30000" dirty="0" smtClean="0">
                <a:solidFill>
                  <a:srgbClr val="000000"/>
                </a:solidFill>
              </a:rPr>
              <a:t>O</a:t>
            </a:r>
            <a:r>
              <a:rPr lang="en-US" sz="1800" dirty="0" smtClean="0">
                <a:solidFill>
                  <a:srgbClr val="000000"/>
                </a:solidFill>
              </a:rPr>
              <a:t> into ESA</a:t>
            </a:r>
          </a:p>
          <a:p>
            <a:pPr marR="16745" lvl="1">
              <a:spcAft>
                <a:spcPts val="600"/>
              </a:spcAft>
            </a:pPr>
            <a:r>
              <a:rPr lang="en-US" sz="1800" dirty="0" smtClean="0">
                <a:solidFill>
                  <a:srgbClr val="000000"/>
                </a:solidFill>
              </a:rPr>
              <a:t>Multi stage collimation system for energy selection and rate adjustment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Station Test Beam (ESTB)</a:t>
            </a:r>
            <a:endParaRPr lang="en-US" dirty="0"/>
          </a:p>
        </p:txBody>
      </p:sp>
      <p:sp useBgFill="1">
        <p:nvSpPr>
          <p:cNvPr id="4" name="Rectangle 3"/>
          <p:cNvSpPr/>
          <p:nvPr/>
        </p:nvSpPr>
        <p:spPr>
          <a:xfrm>
            <a:off x="5105400" y="3352800"/>
            <a:ext cx="2133600" cy="45720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7200" y="4953000"/>
            <a:ext cx="3200400" cy="11695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16745" lvl="1" algn="ctr">
              <a:spcAft>
                <a:spcPts val="600"/>
              </a:spcAft>
            </a:pPr>
            <a:r>
              <a:rPr lang="en-US" sz="2000" b="1" dirty="0">
                <a:solidFill>
                  <a:srgbClr val="000000"/>
                </a:solidFill>
              </a:rPr>
              <a:t>Very Clean </a:t>
            </a:r>
          </a:p>
          <a:p>
            <a:pPr marL="0" marR="16745" lvl="1" algn="ctr">
              <a:spcAft>
                <a:spcPts val="600"/>
              </a:spcAft>
            </a:pPr>
            <a:r>
              <a:rPr lang="en-US" sz="2000" b="1" dirty="0">
                <a:solidFill>
                  <a:srgbClr val="000000"/>
                </a:solidFill>
              </a:rPr>
              <a:t>High Energy </a:t>
            </a:r>
          </a:p>
          <a:p>
            <a:pPr marL="0" marR="16745" lvl="1" algn="ctr">
              <a:spcAft>
                <a:spcPts val="600"/>
              </a:spcAft>
            </a:pPr>
            <a:r>
              <a:rPr lang="en-US" sz="2000" b="1" dirty="0">
                <a:solidFill>
                  <a:srgbClr val="000000"/>
                </a:solidFill>
              </a:rPr>
              <a:t>Electron Beams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66150" y="6492875"/>
            <a:ext cx="318932" cy="365126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>
          <a:xfrm>
            <a:off x="0" y="6492875"/>
            <a:ext cx="6324600" cy="365125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 smtClean="0"/>
              <a:t>Carsten Hast, SLAC, SLAC Electron Beam Test Facilities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799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LCLS and ESTB Electron Beams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19200"/>
            <a:ext cx="8077200" cy="5486400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LCLS beam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Energy: 2.2 –16.6 GeV (typically 3-6GeV or 12-14GeV)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Repetition rate: 120Hz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Beam charge: 20 to 250 </a:t>
            </a:r>
            <a:r>
              <a:rPr lang="en-US" dirty="0" err="1" smtClean="0">
                <a:solidFill>
                  <a:srgbClr val="000000"/>
                </a:solidFill>
              </a:rPr>
              <a:t>pC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(typically </a:t>
            </a:r>
            <a:r>
              <a:rPr lang="en-US" dirty="0" smtClean="0">
                <a:solidFill>
                  <a:srgbClr val="000000"/>
                </a:solidFill>
              </a:rPr>
              <a:t>180pC ~ </a:t>
            </a:r>
            <a:r>
              <a:rPr lang="en-US" dirty="0">
                <a:solidFill>
                  <a:srgbClr val="000000"/>
                </a:solidFill>
              </a:rPr>
              <a:t>10</a:t>
            </a:r>
            <a:r>
              <a:rPr lang="en-US" baseline="30000" dirty="0">
                <a:solidFill>
                  <a:srgbClr val="000000"/>
                </a:solidFill>
              </a:rPr>
              <a:t>9 </a:t>
            </a:r>
            <a:r>
              <a:rPr lang="en-US" dirty="0">
                <a:solidFill>
                  <a:srgbClr val="000000"/>
                </a:solidFill>
              </a:rPr>
              <a:t>e</a:t>
            </a:r>
            <a:r>
              <a:rPr lang="en-US" baseline="30000" dirty="0">
                <a:solidFill>
                  <a:srgbClr val="000000"/>
                </a:solidFill>
              </a:rPr>
              <a:t>-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000000"/>
                </a:solidFill>
              </a:rPr>
              <a:t>pulse)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Beam availability &gt; 95%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User are scheduled in 2 shifts 9am to 9pm and 9pm to 9am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User beam is typically Thursday 9am to Tuesday 9am following week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Machine development and maintenance Tuesday and Wednesday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Typically beam energy changes at shift change (~1h)</a:t>
            </a:r>
          </a:p>
          <a:p>
            <a:pPr lvl="1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ESTB beam</a:t>
            </a:r>
            <a:endParaRPr lang="en-US" sz="2000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Kick the LCLS beam towards ESA @ 5Hz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Primary beam 2.2 -16.0 GeV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Beam energy determined by LCLS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T</a:t>
            </a:r>
            <a:r>
              <a:rPr lang="en-US" dirty="0" smtClean="0">
                <a:solidFill>
                  <a:srgbClr val="000000"/>
                </a:solidFill>
              </a:rPr>
              <a:t>ypically 180pC </a:t>
            </a:r>
            <a:r>
              <a:rPr lang="en-US" dirty="0">
                <a:solidFill>
                  <a:srgbClr val="000000"/>
                </a:solidFill>
              </a:rPr>
              <a:t>~ 10</a:t>
            </a:r>
            <a:r>
              <a:rPr lang="en-US" baseline="30000" dirty="0">
                <a:solidFill>
                  <a:srgbClr val="000000"/>
                </a:solidFill>
              </a:rPr>
              <a:t>9 </a:t>
            </a:r>
            <a:r>
              <a:rPr lang="en-US" dirty="0">
                <a:solidFill>
                  <a:srgbClr val="000000"/>
                </a:solidFill>
              </a:rPr>
              <a:t>e</a:t>
            </a:r>
            <a:r>
              <a:rPr lang="en-US" baseline="30000" dirty="0">
                <a:solidFill>
                  <a:srgbClr val="000000"/>
                </a:solidFill>
              </a:rPr>
              <a:t>-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000000"/>
                </a:solidFill>
              </a:rPr>
              <a:t>pulse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Clean secondary electrons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 GeV to 15 GeV (always lower than primary beam)</a:t>
            </a:r>
            <a:endParaRPr lang="en-US" dirty="0">
              <a:solidFill>
                <a:srgbClr val="000000"/>
              </a:solidFill>
            </a:endParaRP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1, or a few, up to a few 100 e</a:t>
            </a:r>
            <a:r>
              <a:rPr lang="en-US" baseline="30000" dirty="0" smtClean="0">
                <a:solidFill>
                  <a:srgbClr val="000000"/>
                </a:solidFill>
              </a:rPr>
              <a:t>-</a:t>
            </a:r>
            <a:r>
              <a:rPr lang="en-US" dirty="0" smtClean="0">
                <a:solidFill>
                  <a:srgbClr val="000000"/>
                </a:solidFill>
              </a:rPr>
              <a:t>/pulse (Poisson distributed)</a:t>
            </a:r>
            <a:endParaRPr lang="en-US" dirty="0" smtClean="0"/>
          </a:p>
          <a:p>
            <a:pPr lvl="1"/>
            <a:endParaRPr lang="en-US" dirty="0" smtClean="0">
              <a:solidFill>
                <a:srgbClr val="000000"/>
              </a:solidFill>
            </a:endParaRPr>
          </a:p>
          <a:p>
            <a:pPr lvl="1"/>
            <a:endParaRPr lang="en-US" dirty="0" smtClean="0">
              <a:solidFill>
                <a:srgbClr val="000000"/>
              </a:solidFill>
            </a:endParaRPr>
          </a:p>
          <a:p>
            <a:pPr lvl="1"/>
            <a:endParaRPr lang="en-US" b="1" dirty="0" smtClean="0">
              <a:solidFill>
                <a:srgbClr val="000000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66150" y="6492875"/>
            <a:ext cx="318932" cy="365126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0" y="6492875"/>
            <a:ext cx="6324600" cy="365125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 smtClean="0"/>
              <a:t>Carsten Hast, SLAC, SLAC Electron Beam Test Facilities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914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1219200"/>
            <a:ext cx="9601200" cy="5257800"/>
            <a:chOff x="0" y="1219200"/>
            <a:chExt cx="9601200" cy="5257800"/>
          </a:xfrm>
        </p:grpSpPr>
        <p:grpSp>
          <p:nvGrpSpPr>
            <p:cNvPr id="6" name="Group 3"/>
            <p:cNvGrpSpPr>
              <a:grpSpLocks/>
            </p:cNvGrpSpPr>
            <p:nvPr/>
          </p:nvGrpSpPr>
          <p:grpSpPr bwMode="auto">
            <a:xfrm>
              <a:off x="0" y="1219200"/>
              <a:ext cx="9601200" cy="5257800"/>
              <a:chOff x="144" y="727"/>
              <a:chExt cx="5520" cy="3024"/>
            </a:xfrm>
          </p:grpSpPr>
          <p:pic>
            <p:nvPicPr>
              <p:cNvPr id="7" name="Picture 4" descr="ESA"/>
              <p:cNvPicPr>
                <a:picLocks noChangeAspect="1" noChangeArrowheads="1"/>
              </p:cNvPicPr>
              <p:nvPr/>
            </p:nvPicPr>
            <p:blipFill>
              <a:blip r:embed="rId2" cstate="screen"/>
              <a:srcRect/>
              <a:stretch>
                <a:fillRect/>
              </a:stretch>
            </p:blipFill>
            <p:spPr bwMode="auto">
              <a:xfrm>
                <a:off x="144" y="727"/>
                <a:ext cx="5472" cy="302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sp>
            <p:nvSpPr>
              <p:cNvPr id="8" name="Rectangle 5"/>
              <p:cNvSpPr>
                <a:spLocks noChangeArrowheads="1"/>
              </p:cNvSpPr>
              <p:nvPr/>
            </p:nvSpPr>
            <p:spPr bwMode="auto">
              <a:xfrm>
                <a:off x="4992" y="1824"/>
                <a:ext cx="672" cy="62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Text Box 6"/>
              <p:cNvSpPr txBox="1">
                <a:spLocks noChangeArrowheads="1"/>
              </p:cNvSpPr>
              <p:nvPr/>
            </p:nvSpPr>
            <p:spPr bwMode="auto">
              <a:xfrm>
                <a:off x="144" y="2064"/>
                <a:ext cx="62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b="1" dirty="0" smtClean="0">
                    <a:solidFill>
                      <a:srgbClr val="000000"/>
                    </a:solidFill>
                  </a:rPr>
                  <a:t>Beam</a:t>
                </a: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6019800" y="5943600"/>
              <a:ext cx="12954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410200" y="4343400"/>
              <a:ext cx="1447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200400" y="4572000"/>
              <a:ext cx="23622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438400" y="3276600"/>
              <a:ext cx="5334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6248400" y="3276600"/>
              <a:ext cx="533400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7543800" y="3048000"/>
              <a:ext cx="609600" cy="609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6705600" y="2819400"/>
              <a:ext cx="38100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6553200" y="2209800"/>
              <a:ext cx="5334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endParaRPr>
            </a:p>
          </p:txBody>
        </p:sp>
        <p:cxnSp>
          <p:nvCxnSpPr>
            <p:cNvPr id="24" name="Straight Arrow Connector 23"/>
            <p:cNvCxnSpPr>
              <a:endCxn id="15" idx="5"/>
            </p:cNvCxnSpPr>
            <p:nvPr/>
          </p:nvCxnSpPr>
          <p:spPr>
            <a:xfrm flipH="1" flipV="1">
              <a:off x="2893685" y="3536763"/>
              <a:ext cx="382915" cy="7304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66150" y="6492875"/>
            <a:ext cx="318932" cy="365126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>
          <a:xfrm>
            <a:off x="0" y="6492875"/>
            <a:ext cx="6324600" cy="365125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 smtClean="0"/>
              <a:t>Carsten Hast, SLAC, SLAC Electron Beam Test Facilities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Station A (ESA)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34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Station A (ESA)</a:t>
            </a:r>
            <a:endParaRPr lang="en-US" dirty="0"/>
          </a:p>
        </p:txBody>
      </p:sp>
      <p:pic>
        <p:nvPicPr>
          <p:cNvPr id="6" name="Picture 5" descr="SPEAR_girder1_e"/>
          <p:cNvPicPr>
            <a:picLocks noChangeAspect="1" noChangeArrowheads="1"/>
          </p:cNvPicPr>
          <p:nvPr/>
        </p:nvPicPr>
        <p:blipFill>
          <a:blip r:embed="rId2" cstate="screen">
            <a:lum bright="16000"/>
          </a:blip>
          <a:srcRect/>
          <a:stretch>
            <a:fillRect/>
          </a:stretch>
        </p:blipFill>
        <p:spPr bwMode="auto">
          <a:xfrm>
            <a:off x="-152400" y="1295399"/>
            <a:ext cx="4191001" cy="4953001"/>
          </a:xfrm>
          <a:prstGeom prst="rect">
            <a:avLst/>
          </a:prstGeom>
          <a:noFill/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191000" y="1219200"/>
            <a:ext cx="5029200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1450" lvl="0" indent="-171450" eaLnBrk="0" hangingPunct="0">
              <a:spcBef>
                <a:spcPct val="20000"/>
              </a:spcBef>
              <a:buClr>
                <a:srgbClr val="990000"/>
              </a:buClr>
              <a:buSzPct val="85000"/>
              <a:buFont typeface="Wingdings" pitchFamily="2" charset="2"/>
              <a:buChar char="§"/>
            </a:pPr>
            <a:r>
              <a:rPr lang="en-US" sz="2000" kern="0" dirty="0" smtClean="0">
                <a:latin typeface="+mn-lt"/>
                <a:ea typeface="+mn-ea"/>
              </a:rPr>
              <a:t>ESA has massive shielding</a:t>
            </a:r>
          </a:p>
          <a:p>
            <a:pPr marL="628650" lvl="1" indent="-171450" eaLnBrk="0" hangingPunct="0">
              <a:spcBef>
                <a:spcPct val="20000"/>
              </a:spcBef>
              <a:buClr>
                <a:srgbClr val="990000"/>
              </a:buClr>
              <a:buSzPct val="85000"/>
              <a:buFont typeface="Wingdings" pitchFamily="2" charset="2"/>
              <a:buChar char="§"/>
            </a:pPr>
            <a:r>
              <a:rPr lang="en-US" sz="2000" kern="0" dirty="0" smtClean="0"/>
              <a:t>Pretty good temperature stability</a:t>
            </a:r>
            <a:endParaRPr lang="en-US" sz="2000" kern="0" dirty="0" smtClean="0">
              <a:latin typeface="+mn-lt"/>
              <a:ea typeface="+mn-ea"/>
            </a:endParaRPr>
          </a:p>
          <a:p>
            <a:pPr marL="171450" lvl="0" indent="-171450" eaLnBrk="0" hangingPunct="0">
              <a:spcBef>
                <a:spcPct val="20000"/>
              </a:spcBef>
              <a:buClr>
                <a:srgbClr val="990000"/>
              </a:buClr>
              <a:buSzPct val="85000"/>
              <a:buFont typeface="Wingdings" pitchFamily="2" charset="2"/>
              <a:buChar char="§"/>
            </a:pPr>
            <a:r>
              <a:rPr lang="en-US" sz="2000" kern="0" dirty="0" smtClean="0"/>
              <a:t>Beam line is at 6’10”=208cm height</a:t>
            </a:r>
          </a:p>
          <a:p>
            <a:pPr marL="171450" indent="-171450" eaLnBrk="0" hangingPunct="0">
              <a:spcBef>
                <a:spcPct val="20000"/>
              </a:spcBef>
              <a:buClr>
                <a:srgbClr val="990000"/>
              </a:buClr>
              <a:buSzPct val="85000"/>
              <a:buFont typeface="Wingdings" pitchFamily="2" charset="2"/>
              <a:buChar char="§"/>
            </a:pPr>
            <a:r>
              <a:rPr lang="en-US" sz="2000" kern="0" dirty="0"/>
              <a:t>Crane coverage</a:t>
            </a:r>
          </a:p>
          <a:p>
            <a:pPr marL="171450" lvl="0" indent="-171450" eaLnBrk="0" hangingPunct="0">
              <a:spcBef>
                <a:spcPct val="20000"/>
              </a:spcBef>
              <a:buClr>
                <a:srgbClr val="990000"/>
              </a:buClr>
              <a:buSzPct val="85000"/>
              <a:buFont typeface="Wingdings" pitchFamily="2" charset="2"/>
              <a:buChar char="§"/>
            </a:pPr>
            <a:r>
              <a:rPr lang="en-US" sz="2000" kern="0" dirty="0" smtClean="0">
                <a:latin typeface="+mn-lt"/>
                <a:ea typeface="+mn-ea"/>
              </a:rPr>
              <a:t>Vacuum up to your experiment</a:t>
            </a:r>
          </a:p>
          <a:p>
            <a:pPr marL="171450" lvl="0" indent="-171450" eaLnBrk="0" hangingPunct="0">
              <a:spcBef>
                <a:spcPct val="20000"/>
              </a:spcBef>
              <a:buClr>
                <a:srgbClr val="990000"/>
              </a:buClr>
              <a:buSzPct val="85000"/>
              <a:buFont typeface="Wingdings" pitchFamily="2" charset="2"/>
              <a:buChar char="§"/>
            </a:pPr>
            <a:r>
              <a:rPr lang="en-US" sz="2000" kern="0" dirty="0" smtClean="0"/>
              <a:t>Beam path is straight for about 150m after the last bend magnet</a:t>
            </a:r>
          </a:p>
          <a:p>
            <a:pPr marL="171450" lvl="0" indent="-171450" eaLnBrk="0" hangingPunct="0">
              <a:spcBef>
                <a:spcPct val="20000"/>
              </a:spcBef>
              <a:buClr>
                <a:srgbClr val="990000"/>
              </a:buClr>
              <a:buSzPct val="85000"/>
              <a:buFont typeface="Wingdings" pitchFamily="2" charset="2"/>
              <a:buChar char="§"/>
            </a:pPr>
            <a:r>
              <a:rPr lang="en-US" sz="2000" kern="0" dirty="0" smtClean="0">
                <a:latin typeface="+mn-lt"/>
                <a:ea typeface="+mn-ea"/>
              </a:rPr>
              <a:t>Protection collimators limit spot size to about 20mm diameter max</a:t>
            </a:r>
          </a:p>
          <a:p>
            <a:pPr marL="171450" lvl="0" indent="-171450" eaLnBrk="0" hangingPunct="0">
              <a:spcBef>
                <a:spcPct val="20000"/>
              </a:spcBef>
              <a:buClr>
                <a:srgbClr val="990000"/>
              </a:buClr>
              <a:buSzPct val="85000"/>
              <a:buFont typeface="Wingdings" pitchFamily="2" charset="2"/>
              <a:buChar char="§"/>
            </a:pPr>
            <a:r>
              <a:rPr lang="en-US" sz="2000" kern="0" dirty="0" smtClean="0"/>
              <a:t>Primary beam can be focused to 50-100 microns</a:t>
            </a:r>
            <a:endParaRPr lang="en-US" sz="2000" kern="0" dirty="0" smtClean="0">
              <a:latin typeface="+mn-lt"/>
              <a:ea typeface="+mn-ea"/>
            </a:endParaRPr>
          </a:p>
          <a:p>
            <a:pPr marL="171450" lvl="0" indent="-171450" eaLnBrk="0" hangingPunct="0">
              <a:spcBef>
                <a:spcPct val="20000"/>
              </a:spcBef>
              <a:buClr>
                <a:srgbClr val="990000"/>
              </a:buClr>
              <a:buSzPct val="85000"/>
              <a:buFont typeface="Wingdings" pitchFamily="2" charset="2"/>
              <a:buChar char="§"/>
            </a:pPr>
            <a:r>
              <a:rPr lang="en-US" sz="2000" kern="0" dirty="0" smtClean="0"/>
              <a:t>Secondary beam can be focused to about 1mm</a:t>
            </a:r>
          </a:p>
          <a:p>
            <a:pPr marL="171450" indent="-171450" eaLnBrk="0" hangingPunct="0">
              <a:spcBef>
                <a:spcPct val="20000"/>
              </a:spcBef>
              <a:buClr>
                <a:srgbClr val="990000"/>
              </a:buClr>
              <a:buSzPct val="85000"/>
              <a:buFont typeface="Wingdings" pitchFamily="2" charset="2"/>
              <a:buChar char="§"/>
            </a:pPr>
            <a:r>
              <a:rPr lang="en-US" sz="2000" kern="0" dirty="0" smtClean="0"/>
              <a:t>Energy resolution is in the per mill range</a:t>
            </a:r>
          </a:p>
          <a:p>
            <a:pPr marL="171450" indent="-171450" eaLnBrk="0" hangingPunct="0">
              <a:spcBef>
                <a:spcPct val="20000"/>
              </a:spcBef>
              <a:buClr>
                <a:srgbClr val="990000"/>
              </a:buClr>
              <a:buSzPct val="85000"/>
              <a:buFont typeface="Wingdings" pitchFamily="2" charset="2"/>
              <a:buChar char="§"/>
            </a:pPr>
            <a:r>
              <a:rPr lang="en-US" sz="2000" kern="0" dirty="0" smtClean="0"/>
              <a:t>Divergence is &lt; 0.1mrad</a:t>
            </a:r>
            <a:endParaRPr lang="en-US" sz="2000" kern="0" dirty="0" smtClean="0">
              <a:latin typeface="+mn-lt"/>
              <a:ea typeface="+mn-ea"/>
            </a:endParaRPr>
          </a:p>
          <a:p>
            <a:pPr marL="171450" lvl="0" indent="-171450" eaLnBrk="0" hangingPunct="0">
              <a:spcBef>
                <a:spcPct val="20000"/>
              </a:spcBef>
              <a:buClr>
                <a:srgbClr val="990000"/>
              </a:buClr>
              <a:buSzPct val="85000"/>
              <a:buFont typeface="Wingdings" pitchFamily="2" charset="2"/>
              <a:buChar char="§"/>
            </a:pPr>
            <a:endParaRPr lang="en-US" sz="2000" kern="0" dirty="0" smtClean="0">
              <a:latin typeface="+mn-lt"/>
              <a:ea typeface="+mn-ea"/>
            </a:endParaRP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66150" y="6492875"/>
            <a:ext cx="318932" cy="365125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0" y="6492875"/>
            <a:ext cx="6324600" cy="365125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 smtClean="0"/>
              <a:t>Carsten Hast, SLAC, SLAC Electron Beam Test Facilities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407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ccupancy-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91200" y="4113453"/>
            <a:ext cx="3124200" cy="266834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822" y="237567"/>
            <a:ext cx="8103570" cy="753033"/>
          </a:xfrm>
        </p:spPr>
        <p:txBody>
          <a:bodyPr/>
          <a:lstStyle/>
          <a:p>
            <a:r>
              <a:rPr lang="en-US" dirty="0" smtClean="0"/>
              <a:t>ESTB</a:t>
            </a:r>
            <a:br>
              <a:rPr lang="en-US" dirty="0" smtClean="0"/>
            </a:br>
            <a:r>
              <a:rPr lang="en-US" dirty="0" smtClean="0"/>
              <a:t>Different Beam Configurations for 1 to 100 Electrons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44655"/>
            <a:ext cx="3017285" cy="282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66150" y="6465331"/>
            <a:ext cx="318932" cy="392669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28600" y="1295400"/>
            <a:ext cx="2895600" cy="369332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</a:t>
            </a:r>
            <a:r>
              <a:rPr lang="en-US" dirty="0" smtClean="0"/>
              <a:t>ingle electron per event</a:t>
            </a:r>
            <a:endParaRPr lang="en-US" dirty="0"/>
          </a:p>
        </p:txBody>
      </p:sp>
      <p:pic>
        <p:nvPicPr>
          <p:cNvPr id="25" name="Picture 24" descr="2ElectronEvent.gi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-600" r="49072" b="50735"/>
          <a:stretch/>
        </p:blipFill>
        <p:spPr>
          <a:xfrm>
            <a:off x="3125333" y="2209800"/>
            <a:ext cx="2818267" cy="19812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352800" y="1295400"/>
            <a:ext cx="2743200" cy="646331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Multiple, well separated </a:t>
            </a:r>
          </a:p>
          <a:p>
            <a:pPr algn="ctr"/>
            <a:r>
              <a:rPr lang="en-US" dirty="0" smtClean="0"/>
              <a:t>electrons per event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324600" y="1295400"/>
            <a:ext cx="2743200" cy="1015663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</a:t>
            </a:r>
            <a:r>
              <a:rPr lang="en-US" baseline="30000" dirty="0" smtClean="0"/>
              <a:t>th</a:t>
            </a:r>
            <a:r>
              <a:rPr lang="en-US" dirty="0" smtClean="0"/>
              <a:t> to hundreds of</a:t>
            </a:r>
          </a:p>
          <a:p>
            <a:pPr algn="ctr"/>
            <a:r>
              <a:rPr lang="en-US" dirty="0" smtClean="0"/>
              <a:t>electrons per event</a:t>
            </a:r>
          </a:p>
          <a:p>
            <a:pPr algn="ctr"/>
            <a:r>
              <a:rPr lang="en-US" sz="1200" dirty="0" smtClean="0"/>
              <a:t>Homogeneous distribution or well defined beam spot</a:t>
            </a:r>
            <a:endParaRPr lang="en-US" sz="1200" dirty="0"/>
          </a:p>
        </p:txBody>
      </p:sp>
      <p:pic>
        <p:nvPicPr>
          <p:cNvPr id="19" name="Picture 18" descr="image00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097" y="2364893"/>
            <a:ext cx="3035903" cy="1826107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295400" y="4191000"/>
            <a:ext cx="3657600" cy="2362200"/>
            <a:chOff x="756666" y="2264081"/>
            <a:chExt cx="7581900" cy="4410075"/>
          </a:xfrm>
        </p:grpSpPr>
        <p:pic>
          <p:nvPicPr>
            <p:cNvPr id="30" name="Picture 2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666" y="2264081"/>
              <a:ext cx="7581900" cy="441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Box 4"/>
            <p:cNvSpPr txBox="1"/>
            <p:nvPr/>
          </p:nvSpPr>
          <p:spPr>
            <a:xfrm>
              <a:off x="2133600" y="2895600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rgbClr val="FF0000"/>
                  </a:solidFill>
                </a:rPr>
                <a:t>1 e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-</a:t>
              </a:r>
              <a:endParaRPr lang="en-US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32" name="TextBox 7"/>
            <p:cNvSpPr txBox="1"/>
            <p:nvPr/>
          </p:nvSpPr>
          <p:spPr>
            <a:xfrm>
              <a:off x="2842564" y="3997705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rgbClr val="FF0000"/>
                  </a:solidFill>
                </a:rPr>
                <a:t>2 e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-</a:t>
              </a:r>
              <a:endParaRPr lang="en-US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33" name="TextBox 8"/>
            <p:cNvSpPr txBox="1"/>
            <p:nvPr/>
          </p:nvSpPr>
          <p:spPr>
            <a:xfrm>
              <a:off x="3991053" y="4864517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rgbClr val="FF0000"/>
                  </a:solidFill>
                </a:rPr>
                <a:t>3 e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-</a:t>
              </a:r>
              <a:endParaRPr lang="en-US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34" name="TextBox 9"/>
            <p:cNvSpPr txBox="1"/>
            <p:nvPr/>
          </p:nvSpPr>
          <p:spPr>
            <a:xfrm>
              <a:off x="4993610" y="5297923"/>
              <a:ext cx="556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rgbClr val="FF0000"/>
                  </a:solidFill>
                </a:rPr>
                <a:t>4 e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-</a:t>
              </a:r>
              <a:endParaRPr lang="en-US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35" name="TextBox 10"/>
            <p:cNvSpPr txBox="1"/>
            <p:nvPr/>
          </p:nvSpPr>
          <p:spPr>
            <a:xfrm>
              <a:off x="6058203" y="5483530"/>
              <a:ext cx="556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rgbClr val="FF0000"/>
                  </a:solidFill>
                </a:rPr>
                <a:t>5 e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-</a:t>
              </a:r>
              <a:endParaRPr lang="en-US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36" name="TextBox 11"/>
            <p:cNvSpPr txBox="1"/>
            <p:nvPr/>
          </p:nvSpPr>
          <p:spPr>
            <a:xfrm>
              <a:off x="6934201" y="5514626"/>
              <a:ext cx="556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rgbClr val="FF0000"/>
                  </a:solidFill>
                </a:rPr>
                <a:t>6 e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-</a:t>
              </a:r>
              <a:endParaRPr lang="en-US" baseline="30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1" name="Shape 143"/>
          <p:cNvSpPr/>
          <p:nvPr/>
        </p:nvSpPr>
        <p:spPr>
          <a:xfrm rot="16200000">
            <a:off x="5074120" y="5289483"/>
            <a:ext cx="1599797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1400" dirty="0" smtClean="0"/>
              <a:t>336</a:t>
            </a:r>
            <a:r>
              <a:rPr lang="en-US" sz="1400" dirty="0" smtClean="0"/>
              <a:t> pixels</a:t>
            </a:r>
            <a:r>
              <a:rPr sz="1400" dirty="0" smtClean="0"/>
              <a:t> </a:t>
            </a:r>
            <a:r>
              <a:rPr sz="1400" dirty="0"/>
              <a:t>x 50 </a:t>
            </a:r>
            <a:r>
              <a:rPr sz="1400" dirty="0">
                <a:latin typeface="Symbol" panose="05050102010706020507" pitchFamily="18" charset="2"/>
                <a:ea typeface="SymbolPi-Normal"/>
                <a:cs typeface="SymbolPi-Normal"/>
                <a:sym typeface="SymbolPi-Normal"/>
              </a:rPr>
              <a:t>m</a:t>
            </a:r>
            <a:r>
              <a:rPr sz="1400" dirty="0"/>
              <a:t>m</a:t>
            </a:r>
          </a:p>
        </p:txBody>
      </p:sp>
      <p:sp>
        <p:nvSpPr>
          <p:cNvPr id="23" name="Shape 142"/>
          <p:cNvSpPr/>
          <p:nvPr/>
        </p:nvSpPr>
        <p:spPr>
          <a:xfrm>
            <a:off x="6553200" y="6463764"/>
            <a:ext cx="1798569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1400" dirty="0" smtClean="0"/>
              <a:t>160</a:t>
            </a:r>
            <a:r>
              <a:rPr lang="en-US" sz="1400" dirty="0" smtClean="0"/>
              <a:t> pixels </a:t>
            </a:r>
            <a:r>
              <a:rPr sz="1400" dirty="0" smtClean="0"/>
              <a:t> </a:t>
            </a:r>
            <a:r>
              <a:rPr sz="1400" dirty="0"/>
              <a:t>x 250 </a:t>
            </a:r>
            <a:r>
              <a:rPr sz="1400" dirty="0">
                <a:latin typeface="Symbol" panose="05050102010706020507" pitchFamily="18" charset="2"/>
                <a:ea typeface="SymbolPi-Normal"/>
                <a:cs typeface="SymbolPi-Normal"/>
                <a:sym typeface="SymbolPi-Normal"/>
              </a:rPr>
              <a:t>m</a:t>
            </a:r>
            <a:r>
              <a:rPr sz="1400" dirty="0"/>
              <a:t>m </a:t>
            </a:r>
          </a:p>
        </p:txBody>
      </p:sp>
      <p:sp>
        <p:nvSpPr>
          <p:cNvPr id="37" name="Shape 142"/>
          <p:cNvSpPr/>
          <p:nvPr/>
        </p:nvSpPr>
        <p:spPr>
          <a:xfrm>
            <a:off x="7023798" y="5854164"/>
            <a:ext cx="698909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ctr">
              <a:defRPr sz="1800"/>
            </a:pPr>
            <a:r>
              <a:rPr lang="en-US" sz="1400" dirty="0" smtClean="0"/>
              <a:t>12 m</a:t>
            </a:r>
            <a:r>
              <a:rPr sz="1400" dirty="0" smtClean="0"/>
              <a:t>m </a:t>
            </a:r>
            <a:endParaRPr sz="1400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020331" y="5768923"/>
            <a:ext cx="675869" cy="12795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6781800" y="5119593"/>
            <a:ext cx="0" cy="366808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Shape 143"/>
          <p:cNvSpPr/>
          <p:nvPr/>
        </p:nvSpPr>
        <p:spPr>
          <a:xfrm rot="16200000">
            <a:off x="6284903" y="5153513"/>
            <a:ext cx="549831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ctr">
              <a:defRPr sz="1800"/>
            </a:pPr>
            <a:r>
              <a:rPr lang="en-US" sz="1400" dirty="0" smtClean="0"/>
              <a:t>3 m</a:t>
            </a:r>
            <a:r>
              <a:rPr sz="1400" dirty="0" smtClean="0"/>
              <a:t>m</a:t>
            </a:r>
            <a:endParaRPr sz="1400" dirty="0"/>
          </a:p>
        </p:txBody>
      </p:sp>
      <p:sp>
        <p:nvSpPr>
          <p:cNvPr id="27" name="Slide Number Placeholder 3"/>
          <p:cNvSpPr txBox="1">
            <a:spLocks/>
          </p:cNvSpPr>
          <p:nvPr/>
        </p:nvSpPr>
        <p:spPr>
          <a:xfrm>
            <a:off x="0" y="6492875"/>
            <a:ext cx="6324600" cy="365125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 smtClean="0"/>
              <a:t>Carsten Hast, SLAC, SLAC Electron Beam Test Facilities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615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CHECK" val="0"/>
  <p:tag name="ARTICULATE_PROJECT_OPEN" val="0"/>
</p:tagLst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SLAC_PPT_052412</Template>
  <TotalTime>0</TotalTime>
  <Words>2279</Words>
  <Application>Microsoft Office PowerPoint</Application>
  <PresentationFormat>On-screen Show (4:3)</PresentationFormat>
  <Paragraphs>356</Paragraphs>
  <Slides>24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Blank</vt:lpstr>
      <vt:lpstr>SLAC Electron Beam Test Facilities 5 MeV to 16 GeV </vt:lpstr>
      <vt:lpstr>PowerPoint Presentation</vt:lpstr>
      <vt:lpstr>SLAC Beam Test Facilities Overview</vt:lpstr>
      <vt:lpstr>PowerPoint Presentation</vt:lpstr>
      <vt:lpstr>End Station Test Beam (ESTB)</vt:lpstr>
      <vt:lpstr>LCLS and ESTB Electron Beams</vt:lpstr>
      <vt:lpstr>End Station A (ESA)</vt:lpstr>
      <vt:lpstr>End Station A (ESA)</vt:lpstr>
      <vt:lpstr>ESTB Different Beam Configurations for 1 to 100 Electrons</vt:lpstr>
      <vt:lpstr>More Beam Configurations</vt:lpstr>
      <vt:lpstr>Caladium Silicon Telescope at ESTB </vt:lpstr>
      <vt:lpstr>Electron Irradiation: Replicated Radiation Environment of LC Interaction Area</vt:lpstr>
      <vt:lpstr>T-513: Channeling and Volume-Refection in Crystals Uli Wienands, SLAC</vt:lpstr>
      <vt:lpstr>T-510: Geosynchrotron emission from extensive air showers</vt:lpstr>
      <vt:lpstr>ESTB User Experiments FY13-16</vt:lpstr>
      <vt:lpstr>ESTB User Statistics FY13-16</vt:lpstr>
      <vt:lpstr>ESTB Operations Schedule</vt:lpstr>
      <vt:lpstr>Summary</vt:lpstr>
      <vt:lpstr>Additional Information</vt:lpstr>
      <vt:lpstr>T-507: Test of a RICH-Prototype Based on CsI-GEMs for an Electron-Ion Collider</vt:lpstr>
      <vt:lpstr>T-512: Test of FNAL g-2 Calorimeter</vt:lpstr>
      <vt:lpstr>Caladium at ESTB, mainly used by ATLAS Silicon Groups but available to everyone</vt:lpstr>
      <vt:lpstr>E-222: Multi-GeV Electron Radiography  Frank Merrill (LANL)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2012-06-11T23:50:00Z</dcterms:created>
  <dcterms:modified xsi:type="dcterms:W3CDTF">2017-05-19T17:45:43Z</dcterms:modified>
</cp:coreProperties>
</file>