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9"/>
  </p:notesMasterIdLst>
  <p:sldIdLst>
    <p:sldId id="358" r:id="rId2"/>
    <p:sldId id="359" r:id="rId3"/>
    <p:sldId id="375" r:id="rId4"/>
    <p:sldId id="376" r:id="rId5"/>
    <p:sldId id="360" r:id="rId6"/>
    <p:sldId id="361" r:id="rId7"/>
    <p:sldId id="362" r:id="rId8"/>
    <p:sldId id="363" r:id="rId9"/>
    <p:sldId id="364" r:id="rId10"/>
    <p:sldId id="365" r:id="rId11"/>
    <p:sldId id="380" r:id="rId12"/>
    <p:sldId id="366" r:id="rId13"/>
    <p:sldId id="367" r:id="rId14"/>
    <p:sldId id="368" r:id="rId15"/>
    <p:sldId id="381" r:id="rId16"/>
    <p:sldId id="350" r:id="rId17"/>
    <p:sldId id="347" r:id="rId18"/>
    <p:sldId id="369" r:id="rId19"/>
    <p:sldId id="370" r:id="rId20"/>
    <p:sldId id="371" r:id="rId21"/>
    <p:sldId id="372" r:id="rId22"/>
    <p:sldId id="373" r:id="rId23"/>
    <p:sldId id="357" r:id="rId24"/>
    <p:sldId id="355" r:id="rId25"/>
    <p:sldId id="356" r:id="rId26"/>
    <p:sldId id="379" r:id="rId27"/>
    <p:sldId id="377" r:id="rId28"/>
  </p:sldIdLst>
  <p:sldSz cx="9144000" cy="6858000" type="screen4x3"/>
  <p:notesSz cx="6858000" cy="9144000"/>
  <p:embeddedFontLst>
    <p:embeddedFont>
      <p:font typeface="Garamond" panose="02020404030301010803" pitchFamily="18" charset="0"/>
      <p:regular r:id="rId30"/>
      <p:bold r:id="rId31"/>
      <p:italic r:id="rId32"/>
    </p:embeddedFon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
      <p:font typeface="ＭＳ Ｐゴシック" panose="020B0600070205080204" pitchFamily="34" charset="-128"/>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D22"/>
    <a:srgbClr val="EBEBEC"/>
    <a:srgbClr val="126E3E"/>
    <a:srgbClr val="070DFF"/>
    <a:srgbClr val="FF0000"/>
    <a:srgbClr val="39F14B"/>
    <a:srgbClr val="FA450C"/>
    <a:srgbClr val="F511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158" autoAdjust="0"/>
  </p:normalViewPr>
  <p:slideViewPr>
    <p:cSldViewPr>
      <p:cViewPr varScale="1">
        <p:scale>
          <a:sx n="70" d="100"/>
          <a:sy n="70" d="100"/>
        </p:scale>
        <p:origin x="1192" y="88"/>
      </p:cViewPr>
      <p:guideLst>
        <p:guide orient="horz" pos="2160"/>
        <p:guide pos="2880"/>
      </p:guideLst>
    </p:cSldViewPr>
  </p:slideViewPr>
  <p:notesTextViewPr>
    <p:cViewPr>
      <p:scale>
        <a:sx n="1" d="1"/>
        <a:sy n="1" d="1"/>
      </p:scale>
      <p:origin x="0" y="0"/>
    </p:cViewPr>
  </p:notesTextViewPr>
  <p:sorterViewPr>
    <p:cViewPr>
      <p:scale>
        <a:sx n="100" d="100"/>
        <a:sy n="100" d="100"/>
      </p:scale>
      <p:origin x="0" y="31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A86C1C-D344-48E9-BD44-CC7AC2884B78}" type="datetimeFigureOut">
              <a:rPr lang="en-US" smtClean="0"/>
              <a:t>5/25/2017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1EB0B-6BF7-495D-A6FC-6C1F6CA67B45}" type="slidenum">
              <a:rPr lang="en-US" smtClean="0"/>
              <a:t>‹N›</a:t>
            </a:fld>
            <a:endParaRPr lang="en-US"/>
          </a:p>
        </p:txBody>
      </p:sp>
    </p:spTree>
    <p:extLst>
      <p:ext uri="{BB962C8B-B14F-4D97-AF65-F5344CB8AC3E}">
        <p14:creationId xmlns:p14="http://schemas.microsoft.com/office/powerpoint/2010/main" val="106243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a:ln/>
        </p:spPr>
      </p:sp>
      <p:sp>
        <p:nvSpPr>
          <p:cNvPr id="7171" name="Segnaposto note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7172" name="Segnaposto numero diapositiva 3"/>
          <p:cNvSpPr>
            <a:spLocks noGrp="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81EA3247-48B9-499A-B0E9-3F00E41CF27B}" type="slidenum">
              <a:rPr lang="it-IT" altLang="en-US" smtClean="0"/>
              <a:pPr/>
              <a:t>1</a:t>
            </a:fld>
            <a:endParaRPr lang="it-IT" altLang="en-US" smtClean="0"/>
          </a:p>
        </p:txBody>
      </p:sp>
    </p:spTree>
    <p:extLst>
      <p:ext uri="{BB962C8B-B14F-4D97-AF65-F5344CB8AC3E}">
        <p14:creationId xmlns:p14="http://schemas.microsoft.com/office/powerpoint/2010/main" val="262895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8C01EB0B-6BF7-495D-A6FC-6C1F6CA67B45}" type="slidenum">
              <a:rPr lang="en-US" smtClean="0"/>
              <a:t>2</a:t>
            </a:fld>
            <a:endParaRPr lang="en-US"/>
          </a:p>
        </p:txBody>
      </p:sp>
    </p:spTree>
    <p:extLst>
      <p:ext uri="{BB962C8B-B14F-4D97-AF65-F5344CB8AC3E}">
        <p14:creationId xmlns:p14="http://schemas.microsoft.com/office/powerpoint/2010/main" val="413973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8C01EB0B-6BF7-495D-A6FC-6C1F6CA67B45}" type="slidenum">
              <a:rPr lang="en-US" smtClean="0"/>
              <a:t>3</a:t>
            </a:fld>
            <a:endParaRPr lang="en-US"/>
          </a:p>
        </p:txBody>
      </p:sp>
    </p:spTree>
    <p:extLst>
      <p:ext uri="{BB962C8B-B14F-4D97-AF65-F5344CB8AC3E}">
        <p14:creationId xmlns:p14="http://schemas.microsoft.com/office/powerpoint/2010/main" val="1033829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panose="020B0604020202020204" pitchFamily="34" charset="0"/>
              </a:defRPr>
            </a:lvl1pPr>
            <a:lvl2pPr marL="742950" indent="-285750" defTabSz="990600" eaLnBrk="0" hangingPunct="0">
              <a:defRPr>
                <a:solidFill>
                  <a:schemeClr val="tx1"/>
                </a:solidFill>
                <a:latin typeface="Arial" panose="020B0604020202020204" pitchFamily="34" charset="0"/>
              </a:defRPr>
            </a:lvl2pPr>
            <a:lvl3pPr marL="1143000" indent="-228600" defTabSz="990600" eaLnBrk="0" hangingPunct="0">
              <a:defRPr>
                <a:solidFill>
                  <a:schemeClr val="tx1"/>
                </a:solidFill>
                <a:latin typeface="Arial" panose="020B0604020202020204" pitchFamily="34" charset="0"/>
              </a:defRPr>
            </a:lvl3pPr>
            <a:lvl4pPr marL="1600200" indent="-228600" defTabSz="990600" eaLnBrk="0" hangingPunct="0">
              <a:defRPr>
                <a:solidFill>
                  <a:schemeClr val="tx1"/>
                </a:solidFill>
                <a:latin typeface="Arial" panose="020B0604020202020204" pitchFamily="34" charset="0"/>
              </a:defRPr>
            </a:lvl4pPr>
            <a:lvl5pPr marL="2057400" indent="-228600" defTabSz="990600" eaLnBrk="0" hangingPunct="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762AC6-6669-4F77-9847-D63B0B44FEC8}" type="slidenum">
              <a:rPr lang="it-IT" altLang="en-US"/>
              <a:pPr eaLnBrk="1" hangingPunct="1"/>
              <a:t>4</a:t>
            </a:fld>
            <a:endParaRPr lang="it-IT"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33997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immagine diapositiva 1"/>
          <p:cNvSpPr>
            <a:spLocks noGrp="1" noRot="1" noChangeAspect="1" noTextEdit="1"/>
          </p:cNvSpPr>
          <p:nvPr>
            <p:ph type="sldImg"/>
          </p:nvPr>
        </p:nvSpPr>
        <p:spPr>
          <a:ln/>
        </p:spPr>
      </p:sp>
      <p:sp>
        <p:nvSpPr>
          <p:cNvPr id="11267" name="Segnaposto note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11268" name="Segnaposto numero diapositiva 3"/>
          <p:cNvSpPr>
            <a:spLocks noGrp="1"/>
          </p:cNvSpPr>
          <p:nvPr>
            <p:ph type="sldNum" sz="quarter" idx="5"/>
          </p:nvPr>
        </p:nvSpPr>
        <p:spPr>
          <a:noFill/>
        </p:spPr>
        <p:txBody>
          <a:bodyPr/>
          <a:lstStyle>
            <a:lvl1pPr defTabSz="984250">
              <a:defRPr>
                <a:solidFill>
                  <a:schemeClr val="tx1"/>
                </a:solidFill>
                <a:latin typeface="Arial" panose="020B0604020202020204" pitchFamily="34" charset="0"/>
              </a:defRPr>
            </a:lvl1pPr>
            <a:lvl2pPr marL="742950" indent="-285750" defTabSz="984250">
              <a:defRPr>
                <a:solidFill>
                  <a:schemeClr val="tx1"/>
                </a:solidFill>
                <a:latin typeface="Arial" panose="020B0604020202020204" pitchFamily="34" charset="0"/>
              </a:defRPr>
            </a:lvl2pPr>
            <a:lvl3pPr marL="1143000" indent="-228600" defTabSz="984250">
              <a:defRPr>
                <a:solidFill>
                  <a:schemeClr val="tx1"/>
                </a:solidFill>
                <a:latin typeface="Arial" panose="020B0604020202020204" pitchFamily="34" charset="0"/>
              </a:defRPr>
            </a:lvl3pPr>
            <a:lvl4pPr marL="1600200" indent="-228600" defTabSz="984250">
              <a:defRPr>
                <a:solidFill>
                  <a:schemeClr val="tx1"/>
                </a:solidFill>
                <a:latin typeface="Arial" panose="020B0604020202020204" pitchFamily="34" charset="0"/>
              </a:defRPr>
            </a:lvl4pPr>
            <a:lvl5pPr marL="2057400" indent="-228600" defTabSz="984250">
              <a:defRPr>
                <a:solidFill>
                  <a:schemeClr val="tx1"/>
                </a:solidFill>
                <a:latin typeface="Arial" panose="020B0604020202020204" pitchFamily="34" charset="0"/>
              </a:defRPr>
            </a:lvl5pPr>
            <a:lvl6pPr marL="2514600" indent="-228600" defTabSz="984250" eaLnBrk="0" fontAlgn="base" hangingPunct="0">
              <a:spcBef>
                <a:spcPct val="0"/>
              </a:spcBef>
              <a:spcAft>
                <a:spcPct val="0"/>
              </a:spcAft>
              <a:defRPr>
                <a:solidFill>
                  <a:schemeClr val="tx1"/>
                </a:solidFill>
                <a:latin typeface="Arial" panose="020B0604020202020204" pitchFamily="34" charset="0"/>
              </a:defRPr>
            </a:lvl6pPr>
            <a:lvl7pPr marL="2971800" indent="-228600" defTabSz="984250" eaLnBrk="0" fontAlgn="base" hangingPunct="0">
              <a:spcBef>
                <a:spcPct val="0"/>
              </a:spcBef>
              <a:spcAft>
                <a:spcPct val="0"/>
              </a:spcAft>
              <a:defRPr>
                <a:solidFill>
                  <a:schemeClr val="tx1"/>
                </a:solidFill>
                <a:latin typeface="Arial" panose="020B0604020202020204" pitchFamily="34" charset="0"/>
              </a:defRPr>
            </a:lvl7pPr>
            <a:lvl8pPr marL="3429000" indent="-228600" defTabSz="984250" eaLnBrk="0" fontAlgn="base" hangingPunct="0">
              <a:spcBef>
                <a:spcPct val="0"/>
              </a:spcBef>
              <a:spcAft>
                <a:spcPct val="0"/>
              </a:spcAft>
              <a:defRPr>
                <a:solidFill>
                  <a:schemeClr val="tx1"/>
                </a:solidFill>
                <a:latin typeface="Arial" panose="020B0604020202020204" pitchFamily="34" charset="0"/>
              </a:defRPr>
            </a:lvl8pPr>
            <a:lvl9pPr marL="3886200" indent="-228600" defTabSz="984250" eaLnBrk="0" fontAlgn="base" hangingPunct="0">
              <a:spcBef>
                <a:spcPct val="0"/>
              </a:spcBef>
              <a:spcAft>
                <a:spcPct val="0"/>
              </a:spcAft>
              <a:defRPr>
                <a:solidFill>
                  <a:schemeClr val="tx1"/>
                </a:solidFill>
                <a:latin typeface="Arial" panose="020B0604020202020204" pitchFamily="34" charset="0"/>
              </a:defRPr>
            </a:lvl9pPr>
          </a:lstStyle>
          <a:p>
            <a:fld id="{2BF78A50-22DC-4324-9841-69028F438697}" type="slidenum">
              <a:rPr lang="it-IT" altLang="en-US" smtClean="0"/>
              <a:pPr/>
              <a:t>6</a:t>
            </a:fld>
            <a:endParaRPr lang="it-IT" altLang="en-US" smtClean="0"/>
          </a:p>
        </p:txBody>
      </p:sp>
    </p:spTree>
    <p:extLst>
      <p:ext uri="{BB962C8B-B14F-4D97-AF65-F5344CB8AC3E}">
        <p14:creationId xmlns:p14="http://schemas.microsoft.com/office/powerpoint/2010/main" val="631607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7FDEFF79-B116-4DBC-9D88-712B5E0E1E7C}" type="slidenum">
              <a:rPr lang="it-IT" altLang="en-US" smtClean="0"/>
              <a:pPr>
                <a:defRPr/>
              </a:pPr>
              <a:t>15</a:t>
            </a:fld>
            <a:endParaRPr lang="it-IT" altLang="en-US"/>
          </a:p>
        </p:txBody>
      </p:sp>
    </p:spTree>
    <p:extLst>
      <p:ext uri="{BB962C8B-B14F-4D97-AF65-F5344CB8AC3E}">
        <p14:creationId xmlns:p14="http://schemas.microsoft.com/office/powerpoint/2010/main" val="1410483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856798-335E-4A32-B7AB-E336C5C8CC61}" type="datetime1">
              <a:rPr lang="en-US" smtClean="0"/>
              <a:t>5/25/2017</a:t>
            </a:fld>
            <a:endParaRPr lang="en-US"/>
          </a:p>
        </p:txBody>
      </p:sp>
      <p:sp>
        <p:nvSpPr>
          <p:cNvPr id="5" name="Footer Placeholder 4"/>
          <p:cNvSpPr>
            <a:spLocks noGrp="1"/>
          </p:cNvSpPr>
          <p:nvPr>
            <p:ph type="ftr" sz="quarter" idx="11"/>
          </p:nvPr>
        </p:nvSpPr>
        <p:spPr/>
        <p:txBody>
          <a:bodyPr/>
          <a:lstStyle/>
          <a:p>
            <a:r>
              <a:rPr lang="it-IT" smtClean="0"/>
              <a:t>R. Giordano - TIPP2017, Beijing, May 25, 2017</a:t>
            </a:r>
            <a:endParaRPr lang="en-US" dirty="0"/>
          </a:p>
        </p:txBody>
      </p:sp>
      <p:sp>
        <p:nvSpPr>
          <p:cNvPr id="6" name="Slide Number Placeholder 5"/>
          <p:cNvSpPr>
            <a:spLocks noGrp="1"/>
          </p:cNvSpPr>
          <p:nvPr>
            <p:ph type="sldNum" sz="quarter" idx="12"/>
          </p:nvPr>
        </p:nvSpPr>
        <p:spPr/>
        <p:txBody>
          <a:bodyPr/>
          <a:lstStyle/>
          <a:p>
            <a:fld id="{E29DBD22-EB09-4163-B995-D8A42D42BCF0}" type="slidenum">
              <a:rPr lang="en-US" smtClean="0"/>
              <a:pPr/>
              <a:t>‹N›</a:t>
            </a:fld>
            <a:endParaRPr lang="en-US" dirty="0"/>
          </a:p>
        </p:txBody>
      </p:sp>
    </p:spTree>
    <p:extLst>
      <p:ext uri="{BB962C8B-B14F-4D97-AF65-F5344CB8AC3E}">
        <p14:creationId xmlns:p14="http://schemas.microsoft.com/office/powerpoint/2010/main" val="71978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06741-DFEB-431D-92A9-9B6F1F1A6244}" type="datetime1">
              <a:rPr lang="en-US" smtClean="0"/>
              <a:t>5/25/2017</a:t>
            </a:fld>
            <a:endParaRPr lang="en-US"/>
          </a:p>
        </p:txBody>
      </p:sp>
      <p:sp>
        <p:nvSpPr>
          <p:cNvPr id="5" name="Footer Placeholder 4"/>
          <p:cNvSpPr>
            <a:spLocks noGrp="1"/>
          </p:cNvSpPr>
          <p:nvPr>
            <p:ph type="ftr" sz="quarter" idx="11"/>
          </p:nvPr>
        </p:nvSpPr>
        <p:spPr/>
        <p:txBody>
          <a:bodyPr/>
          <a:lstStyle/>
          <a:p>
            <a:r>
              <a:rPr lang="it-IT" smtClean="0"/>
              <a:t>R. Giordano - TIPP2017, Beijing, May 25, 2017</a:t>
            </a:r>
            <a:endParaRPr lang="en-US"/>
          </a:p>
        </p:txBody>
      </p:sp>
      <p:sp>
        <p:nvSpPr>
          <p:cNvPr id="6" name="Slide Number Placeholder 5"/>
          <p:cNvSpPr>
            <a:spLocks noGrp="1"/>
          </p:cNvSpPr>
          <p:nvPr>
            <p:ph type="sldNum" sz="quarter" idx="12"/>
          </p:nvPr>
        </p:nvSpPr>
        <p:spPr/>
        <p:txBody>
          <a:bodyPr/>
          <a:lstStyle/>
          <a:p>
            <a:fld id="{E29DBD22-EB09-4163-B995-D8A42D42BCF0}" type="slidenum">
              <a:rPr lang="en-US" smtClean="0"/>
              <a:t>‹N›</a:t>
            </a:fld>
            <a:endParaRPr lang="en-US"/>
          </a:p>
        </p:txBody>
      </p:sp>
    </p:spTree>
    <p:extLst>
      <p:ext uri="{BB962C8B-B14F-4D97-AF65-F5344CB8AC3E}">
        <p14:creationId xmlns:p14="http://schemas.microsoft.com/office/powerpoint/2010/main" val="2403676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2DFD7-D23F-40CB-A6EA-8D08D99D00F8}" type="datetime1">
              <a:rPr lang="en-US" smtClean="0"/>
              <a:t>5/25/2017</a:t>
            </a:fld>
            <a:endParaRPr lang="en-US"/>
          </a:p>
        </p:txBody>
      </p:sp>
      <p:sp>
        <p:nvSpPr>
          <p:cNvPr id="5" name="Footer Placeholder 4"/>
          <p:cNvSpPr>
            <a:spLocks noGrp="1"/>
          </p:cNvSpPr>
          <p:nvPr>
            <p:ph type="ftr" sz="quarter" idx="11"/>
          </p:nvPr>
        </p:nvSpPr>
        <p:spPr/>
        <p:txBody>
          <a:bodyPr/>
          <a:lstStyle/>
          <a:p>
            <a:r>
              <a:rPr lang="it-IT" smtClean="0"/>
              <a:t>R. Giordano - TIPP2017, Beijing, May 25, 2017</a:t>
            </a:r>
            <a:endParaRPr lang="en-US"/>
          </a:p>
        </p:txBody>
      </p:sp>
      <p:sp>
        <p:nvSpPr>
          <p:cNvPr id="6" name="Slide Number Placeholder 5"/>
          <p:cNvSpPr>
            <a:spLocks noGrp="1"/>
          </p:cNvSpPr>
          <p:nvPr>
            <p:ph type="sldNum" sz="quarter" idx="12"/>
          </p:nvPr>
        </p:nvSpPr>
        <p:spPr/>
        <p:txBody>
          <a:bodyPr/>
          <a:lstStyle/>
          <a:p>
            <a:fld id="{E29DBD22-EB09-4163-B995-D8A42D42BCF0}" type="slidenum">
              <a:rPr lang="en-US" smtClean="0"/>
              <a:t>‹N›</a:t>
            </a:fld>
            <a:endParaRPr lang="en-US"/>
          </a:p>
        </p:txBody>
      </p:sp>
    </p:spTree>
    <p:extLst>
      <p:ext uri="{BB962C8B-B14F-4D97-AF65-F5344CB8AC3E}">
        <p14:creationId xmlns:p14="http://schemas.microsoft.com/office/powerpoint/2010/main" val="2535449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DDD73B4-D39A-43B4-AE3F-074DFA9D8122}" type="datetime1">
              <a:rPr lang="en-US" smtClean="0"/>
              <a:t>5/25/2017</a:t>
            </a:fld>
            <a:endParaRPr lang="it-IT"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it-IT" altLang="en-US" smtClean="0"/>
              <a:t>R. Giordano - TIPP2017, Beijing, May 25, 2017</a:t>
            </a:r>
            <a:endParaRPr lang="it-IT" altLang="en-US"/>
          </a:p>
        </p:txBody>
      </p:sp>
      <p:sp>
        <p:nvSpPr>
          <p:cNvPr id="7" name="Rectangle 6"/>
          <p:cNvSpPr>
            <a:spLocks noGrp="1" noChangeArrowheads="1"/>
          </p:cNvSpPr>
          <p:nvPr>
            <p:ph type="sldNum" sz="quarter" idx="12"/>
          </p:nvPr>
        </p:nvSpPr>
        <p:spPr>
          <a:ln/>
        </p:spPr>
        <p:txBody>
          <a:bodyPr/>
          <a:lstStyle>
            <a:lvl1pPr>
              <a:defRPr/>
            </a:lvl1pPr>
          </a:lstStyle>
          <a:p>
            <a:pPr>
              <a:defRPr/>
            </a:pPr>
            <a:fld id="{095D8088-D647-4FCE-99C1-7E2E0FA42D9B}" type="slidenum">
              <a:rPr lang="it-IT" altLang="en-US"/>
              <a:pPr>
                <a:defRPr/>
              </a:pPr>
              <a:t>‹N›</a:t>
            </a:fld>
            <a:endParaRPr lang="it-IT" altLang="en-US"/>
          </a:p>
        </p:txBody>
      </p:sp>
    </p:spTree>
    <p:extLst>
      <p:ext uri="{BB962C8B-B14F-4D97-AF65-F5344CB8AC3E}">
        <p14:creationId xmlns:p14="http://schemas.microsoft.com/office/powerpoint/2010/main" val="252229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B4AEB-E9DB-4ED2-92E7-4ADEC81025A8}" type="datetime1">
              <a:rPr lang="en-US" smtClean="0"/>
              <a:t>5/25/2017</a:t>
            </a:fld>
            <a:endParaRPr lang="en-US"/>
          </a:p>
        </p:txBody>
      </p:sp>
      <p:sp>
        <p:nvSpPr>
          <p:cNvPr id="5" name="Footer Placeholder 4"/>
          <p:cNvSpPr>
            <a:spLocks noGrp="1"/>
          </p:cNvSpPr>
          <p:nvPr>
            <p:ph type="ftr" sz="quarter" idx="11"/>
          </p:nvPr>
        </p:nvSpPr>
        <p:spPr/>
        <p:txBody>
          <a:bodyPr/>
          <a:lstStyle/>
          <a:p>
            <a:r>
              <a:rPr lang="it-IT" smtClean="0"/>
              <a:t>R. Giordano - TIPP2017, Beijing, May 25, 2017</a:t>
            </a:r>
            <a:endParaRPr lang="en-US" dirty="0"/>
          </a:p>
        </p:txBody>
      </p:sp>
      <p:sp>
        <p:nvSpPr>
          <p:cNvPr id="6" name="Slide Number Placeholder 5"/>
          <p:cNvSpPr>
            <a:spLocks noGrp="1"/>
          </p:cNvSpPr>
          <p:nvPr>
            <p:ph type="sldNum" sz="quarter" idx="12"/>
          </p:nvPr>
        </p:nvSpPr>
        <p:spPr/>
        <p:txBody>
          <a:bodyPr/>
          <a:lstStyle/>
          <a:p>
            <a:fld id="{E29DBD22-EB09-4163-B995-D8A42D42BCF0}" type="slidenum">
              <a:rPr lang="en-US" smtClean="0"/>
              <a:t>‹N›</a:t>
            </a:fld>
            <a:endParaRPr lang="en-US"/>
          </a:p>
        </p:txBody>
      </p:sp>
    </p:spTree>
    <p:extLst>
      <p:ext uri="{BB962C8B-B14F-4D97-AF65-F5344CB8AC3E}">
        <p14:creationId xmlns:p14="http://schemas.microsoft.com/office/powerpoint/2010/main" val="925436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C2FC43-77FC-4505-A46D-1F6094617464}" type="datetime1">
              <a:rPr lang="en-US" smtClean="0"/>
              <a:t>5/25/2017</a:t>
            </a:fld>
            <a:endParaRPr lang="en-US"/>
          </a:p>
        </p:txBody>
      </p:sp>
      <p:sp>
        <p:nvSpPr>
          <p:cNvPr id="5" name="Footer Placeholder 4"/>
          <p:cNvSpPr>
            <a:spLocks noGrp="1"/>
          </p:cNvSpPr>
          <p:nvPr>
            <p:ph type="ftr" sz="quarter" idx="11"/>
          </p:nvPr>
        </p:nvSpPr>
        <p:spPr/>
        <p:txBody>
          <a:bodyPr/>
          <a:lstStyle/>
          <a:p>
            <a:r>
              <a:rPr lang="it-IT" smtClean="0"/>
              <a:t>R. Giordano - TIPP2017, Beijing, May 25, 2017</a:t>
            </a:r>
            <a:endParaRPr lang="en-US"/>
          </a:p>
        </p:txBody>
      </p:sp>
      <p:sp>
        <p:nvSpPr>
          <p:cNvPr id="6" name="Slide Number Placeholder 5"/>
          <p:cNvSpPr>
            <a:spLocks noGrp="1"/>
          </p:cNvSpPr>
          <p:nvPr>
            <p:ph type="sldNum" sz="quarter" idx="12"/>
          </p:nvPr>
        </p:nvSpPr>
        <p:spPr/>
        <p:txBody>
          <a:bodyPr/>
          <a:lstStyle/>
          <a:p>
            <a:fld id="{E29DBD22-EB09-4163-B995-D8A42D42BCF0}" type="slidenum">
              <a:rPr lang="en-US" smtClean="0"/>
              <a:t>‹N›</a:t>
            </a:fld>
            <a:endParaRPr lang="en-US"/>
          </a:p>
        </p:txBody>
      </p:sp>
    </p:spTree>
    <p:extLst>
      <p:ext uri="{BB962C8B-B14F-4D97-AF65-F5344CB8AC3E}">
        <p14:creationId xmlns:p14="http://schemas.microsoft.com/office/powerpoint/2010/main" val="100316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E098F7-BA84-4FD4-97CE-EFA6AB9FA3F3}" type="datetime1">
              <a:rPr lang="en-US" smtClean="0"/>
              <a:t>5/25/2017</a:t>
            </a:fld>
            <a:endParaRPr lang="en-US"/>
          </a:p>
        </p:txBody>
      </p:sp>
      <p:sp>
        <p:nvSpPr>
          <p:cNvPr id="6" name="Footer Placeholder 5"/>
          <p:cNvSpPr>
            <a:spLocks noGrp="1"/>
          </p:cNvSpPr>
          <p:nvPr>
            <p:ph type="ftr" sz="quarter" idx="11"/>
          </p:nvPr>
        </p:nvSpPr>
        <p:spPr/>
        <p:txBody>
          <a:bodyPr/>
          <a:lstStyle/>
          <a:p>
            <a:r>
              <a:rPr lang="it-IT" smtClean="0"/>
              <a:t>R. Giordano - TIPP2017, Beijing, May 25, 2017</a:t>
            </a:r>
            <a:endParaRPr lang="en-US"/>
          </a:p>
        </p:txBody>
      </p:sp>
      <p:sp>
        <p:nvSpPr>
          <p:cNvPr id="7" name="Slide Number Placeholder 6"/>
          <p:cNvSpPr>
            <a:spLocks noGrp="1"/>
          </p:cNvSpPr>
          <p:nvPr>
            <p:ph type="sldNum" sz="quarter" idx="12"/>
          </p:nvPr>
        </p:nvSpPr>
        <p:spPr/>
        <p:txBody>
          <a:bodyPr/>
          <a:lstStyle/>
          <a:p>
            <a:fld id="{E29DBD22-EB09-4163-B995-D8A42D42BCF0}" type="slidenum">
              <a:rPr lang="en-US" smtClean="0"/>
              <a:t>‹N›</a:t>
            </a:fld>
            <a:endParaRPr lang="en-US"/>
          </a:p>
        </p:txBody>
      </p:sp>
    </p:spTree>
    <p:extLst>
      <p:ext uri="{BB962C8B-B14F-4D97-AF65-F5344CB8AC3E}">
        <p14:creationId xmlns:p14="http://schemas.microsoft.com/office/powerpoint/2010/main" val="75919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5E4B2C-6943-4D68-A403-C4DCD2FB9E7E}" type="datetime1">
              <a:rPr lang="en-US" smtClean="0"/>
              <a:t>5/25/2017</a:t>
            </a:fld>
            <a:endParaRPr lang="en-US"/>
          </a:p>
        </p:txBody>
      </p:sp>
      <p:sp>
        <p:nvSpPr>
          <p:cNvPr id="8" name="Footer Placeholder 7"/>
          <p:cNvSpPr>
            <a:spLocks noGrp="1"/>
          </p:cNvSpPr>
          <p:nvPr>
            <p:ph type="ftr" sz="quarter" idx="11"/>
          </p:nvPr>
        </p:nvSpPr>
        <p:spPr/>
        <p:txBody>
          <a:bodyPr/>
          <a:lstStyle/>
          <a:p>
            <a:r>
              <a:rPr lang="it-IT" smtClean="0"/>
              <a:t>R. Giordano - TIPP2017, Beijing, May 25, 2017</a:t>
            </a:r>
            <a:endParaRPr lang="en-US"/>
          </a:p>
        </p:txBody>
      </p:sp>
      <p:sp>
        <p:nvSpPr>
          <p:cNvPr id="9" name="Slide Number Placeholder 8"/>
          <p:cNvSpPr>
            <a:spLocks noGrp="1"/>
          </p:cNvSpPr>
          <p:nvPr>
            <p:ph type="sldNum" sz="quarter" idx="12"/>
          </p:nvPr>
        </p:nvSpPr>
        <p:spPr/>
        <p:txBody>
          <a:bodyPr/>
          <a:lstStyle/>
          <a:p>
            <a:fld id="{E29DBD22-EB09-4163-B995-D8A42D42BCF0}" type="slidenum">
              <a:rPr lang="en-US" smtClean="0"/>
              <a:t>‹N›</a:t>
            </a:fld>
            <a:endParaRPr lang="en-US"/>
          </a:p>
        </p:txBody>
      </p:sp>
    </p:spTree>
    <p:extLst>
      <p:ext uri="{BB962C8B-B14F-4D97-AF65-F5344CB8AC3E}">
        <p14:creationId xmlns:p14="http://schemas.microsoft.com/office/powerpoint/2010/main" val="246347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70722B-3178-4512-A032-C11C63F2B990}" type="datetime1">
              <a:rPr lang="en-US" smtClean="0"/>
              <a:t>5/25/2017</a:t>
            </a:fld>
            <a:endParaRPr lang="en-US"/>
          </a:p>
        </p:txBody>
      </p:sp>
      <p:sp>
        <p:nvSpPr>
          <p:cNvPr id="4" name="Footer Placeholder 3"/>
          <p:cNvSpPr>
            <a:spLocks noGrp="1"/>
          </p:cNvSpPr>
          <p:nvPr>
            <p:ph type="ftr" sz="quarter" idx="11"/>
          </p:nvPr>
        </p:nvSpPr>
        <p:spPr/>
        <p:txBody>
          <a:bodyPr/>
          <a:lstStyle/>
          <a:p>
            <a:r>
              <a:rPr lang="it-IT" smtClean="0"/>
              <a:t>R. Giordano - TIPP2017, Beijing, May 25, 2017</a:t>
            </a:r>
            <a:endParaRPr lang="en-US"/>
          </a:p>
        </p:txBody>
      </p:sp>
      <p:sp>
        <p:nvSpPr>
          <p:cNvPr id="5" name="Slide Number Placeholder 4"/>
          <p:cNvSpPr>
            <a:spLocks noGrp="1"/>
          </p:cNvSpPr>
          <p:nvPr>
            <p:ph type="sldNum" sz="quarter" idx="12"/>
          </p:nvPr>
        </p:nvSpPr>
        <p:spPr/>
        <p:txBody>
          <a:bodyPr/>
          <a:lstStyle/>
          <a:p>
            <a:fld id="{E29DBD22-EB09-4163-B995-D8A42D42BCF0}" type="slidenum">
              <a:rPr lang="en-US" smtClean="0"/>
              <a:t>‹N›</a:t>
            </a:fld>
            <a:endParaRPr lang="en-US"/>
          </a:p>
        </p:txBody>
      </p:sp>
    </p:spTree>
    <p:extLst>
      <p:ext uri="{BB962C8B-B14F-4D97-AF65-F5344CB8AC3E}">
        <p14:creationId xmlns:p14="http://schemas.microsoft.com/office/powerpoint/2010/main" val="156262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55283-6CE4-4809-B544-56B0A2E3767D}" type="datetime1">
              <a:rPr lang="en-US" smtClean="0"/>
              <a:t>5/25/2017</a:t>
            </a:fld>
            <a:endParaRPr lang="en-US"/>
          </a:p>
        </p:txBody>
      </p:sp>
      <p:sp>
        <p:nvSpPr>
          <p:cNvPr id="3" name="Footer Placeholder 2"/>
          <p:cNvSpPr>
            <a:spLocks noGrp="1"/>
          </p:cNvSpPr>
          <p:nvPr>
            <p:ph type="ftr" sz="quarter" idx="11"/>
          </p:nvPr>
        </p:nvSpPr>
        <p:spPr/>
        <p:txBody>
          <a:bodyPr/>
          <a:lstStyle/>
          <a:p>
            <a:r>
              <a:rPr lang="it-IT" smtClean="0"/>
              <a:t>R. Giordano - TIPP2017, Beijing, May 25, 2017</a:t>
            </a:r>
            <a:endParaRPr lang="en-US"/>
          </a:p>
        </p:txBody>
      </p:sp>
      <p:sp>
        <p:nvSpPr>
          <p:cNvPr id="4" name="Slide Number Placeholder 3"/>
          <p:cNvSpPr>
            <a:spLocks noGrp="1"/>
          </p:cNvSpPr>
          <p:nvPr>
            <p:ph type="sldNum" sz="quarter" idx="12"/>
          </p:nvPr>
        </p:nvSpPr>
        <p:spPr/>
        <p:txBody>
          <a:bodyPr/>
          <a:lstStyle/>
          <a:p>
            <a:fld id="{E29DBD22-EB09-4163-B995-D8A42D42BCF0}" type="slidenum">
              <a:rPr lang="en-US" smtClean="0"/>
              <a:t>‹N›</a:t>
            </a:fld>
            <a:endParaRPr lang="en-US"/>
          </a:p>
        </p:txBody>
      </p:sp>
    </p:spTree>
    <p:extLst>
      <p:ext uri="{BB962C8B-B14F-4D97-AF65-F5344CB8AC3E}">
        <p14:creationId xmlns:p14="http://schemas.microsoft.com/office/powerpoint/2010/main" val="403640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94748-75A6-490A-8EB2-0C56A87CDB14}" type="datetime1">
              <a:rPr lang="en-US" smtClean="0"/>
              <a:t>5/25/2017</a:t>
            </a:fld>
            <a:endParaRPr lang="en-US"/>
          </a:p>
        </p:txBody>
      </p:sp>
      <p:sp>
        <p:nvSpPr>
          <p:cNvPr id="6" name="Footer Placeholder 5"/>
          <p:cNvSpPr>
            <a:spLocks noGrp="1"/>
          </p:cNvSpPr>
          <p:nvPr>
            <p:ph type="ftr" sz="quarter" idx="11"/>
          </p:nvPr>
        </p:nvSpPr>
        <p:spPr/>
        <p:txBody>
          <a:bodyPr/>
          <a:lstStyle/>
          <a:p>
            <a:r>
              <a:rPr lang="it-IT" smtClean="0"/>
              <a:t>R. Giordano - TIPP2017, Beijing, May 25, 2017</a:t>
            </a:r>
            <a:endParaRPr lang="en-US"/>
          </a:p>
        </p:txBody>
      </p:sp>
      <p:sp>
        <p:nvSpPr>
          <p:cNvPr id="7" name="Slide Number Placeholder 6"/>
          <p:cNvSpPr>
            <a:spLocks noGrp="1"/>
          </p:cNvSpPr>
          <p:nvPr>
            <p:ph type="sldNum" sz="quarter" idx="12"/>
          </p:nvPr>
        </p:nvSpPr>
        <p:spPr/>
        <p:txBody>
          <a:bodyPr/>
          <a:lstStyle/>
          <a:p>
            <a:fld id="{E29DBD22-EB09-4163-B995-D8A42D42BCF0}" type="slidenum">
              <a:rPr lang="en-US" smtClean="0"/>
              <a:t>‹N›</a:t>
            </a:fld>
            <a:endParaRPr lang="en-US"/>
          </a:p>
        </p:txBody>
      </p:sp>
    </p:spTree>
    <p:extLst>
      <p:ext uri="{BB962C8B-B14F-4D97-AF65-F5344CB8AC3E}">
        <p14:creationId xmlns:p14="http://schemas.microsoft.com/office/powerpoint/2010/main" val="414405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D49BF-9961-46ED-8CD9-50F400291F50}" type="datetime1">
              <a:rPr lang="en-US" smtClean="0"/>
              <a:t>5/25/2017</a:t>
            </a:fld>
            <a:endParaRPr lang="en-US"/>
          </a:p>
        </p:txBody>
      </p:sp>
      <p:sp>
        <p:nvSpPr>
          <p:cNvPr id="6" name="Footer Placeholder 5"/>
          <p:cNvSpPr>
            <a:spLocks noGrp="1"/>
          </p:cNvSpPr>
          <p:nvPr>
            <p:ph type="ftr" sz="quarter" idx="11"/>
          </p:nvPr>
        </p:nvSpPr>
        <p:spPr/>
        <p:txBody>
          <a:bodyPr/>
          <a:lstStyle/>
          <a:p>
            <a:r>
              <a:rPr lang="it-IT" smtClean="0"/>
              <a:t>R. Giordano - TIPP2017, Beijing, May 25, 2017</a:t>
            </a:r>
            <a:endParaRPr lang="en-US"/>
          </a:p>
        </p:txBody>
      </p:sp>
      <p:sp>
        <p:nvSpPr>
          <p:cNvPr id="7" name="Slide Number Placeholder 6"/>
          <p:cNvSpPr>
            <a:spLocks noGrp="1"/>
          </p:cNvSpPr>
          <p:nvPr>
            <p:ph type="sldNum" sz="quarter" idx="12"/>
          </p:nvPr>
        </p:nvSpPr>
        <p:spPr/>
        <p:txBody>
          <a:bodyPr/>
          <a:lstStyle/>
          <a:p>
            <a:fld id="{E29DBD22-EB09-4163-B995-D8A42D42BCF0}" type="slidenum">
              <a:rPr lang="en-US" smtClean="0"/>
              <a:t>‹N›</a:t>
            </a:fld>
            <a:endParaRPr lang="en-US"/>
          </a:p>
        </p:txBody>
      </p:sp>
    </p:spTree>
    <p:extLst>
      <p:ext uri="{BB962C8B-B14F-4D97-AF65-F5344CB8AC3E}">
        <p14:creationId xmlns:p14="http://schemas.microsoft.com/office/powerpoint/2010/main" val="119575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924DB-BA36-4A2F-A37F-D0A5E8BE4640}" type="datetime1">
              <a:rPr lang="en-US" smtClean="0"/>
              <a:t>5/25/2017</a:t>
            </a:fld>
            <a:endParaRPr lang="en-US"/>
          </a:p>
        </p:txBody>
      </p:sp>
      <p:sp>
        <p:nvSpPr>
          <p:cNvPr id="5" name="Footer Placeholder 4"/>
          <p:cNvSpPr>
            <a:spLocks noGrp="1"/>
          </p:cNvSpPr>
          <p:nvPr>
            <p:ph type="ftr" sz="quarter" idx="3"/>
          </p:nvPr>
        </p:nvSpPr>
        <p:spPr>
          <a:xfrm>
            <a:off x="2771800" y="6356350"/>
            <a:ext cx="3600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R. Giordano - TIPP2017, Beijing, May 25, 2017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DBD22-EB09-4163-B995-D8A42D42BCF0}" type="slidenum">
              <a:rPr lang="en-US" smtClean="0"/>
              <a:t>‹N›</a:t>
            </a:fld>
            <a:endParaRPr lang="en-US"/>
          </a:p>
        </p:txBody>
      </p:sp>
      <p:pic>
        <p:nvPicPr>
          <p:cNvPr id="9" name="Immagin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50492" y="92076"/>
            <a:ext cx="672615" cy="554867"/>
          </a:xfrm>
          <a:prstGeom prst="rect">
            <a:avLst/>
          </a:prstGeom>
        </p:spPr>
      </p:pic>
    </p:spTree>
    <p:extLst>
      <p:ext uri="{BB962C8B-B14F-4D97-AF65-F5344CB8AC3E}">
        <p14:creationId xmlns:p14="http://schemas.microsoft.com/office/powerpoint/2010/main" val="3265665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ieeexplore.ieee.org/stamp/stamp.jsp?arnumber=7348785"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fontScale="90000"/>
          </a:bodyPr>
          <a:lstStyle/>
          <a:p>
            <a:r>
              <a:rPr lang="en-US" altLang="en-US" dirty="0"/>
              <a:t>Study of Radiation-induced Soft-errors in FPGAs for Applications at High-luminosity </a:t>
            </a:r>
            <a:r>
              <a:rPr lang="en-US" altLang="en-US" dirty="0" err="1"/>
              <a:t>e+e</a:t>
            </a:r>
            <a:r>
              <a:rPr lang="en-US" altLang="en-US" dirty="0"/>
              <a:t>- Colliders</a:t>
            </a:r>
            <a:endParaRPr lang="en-US" altLang="en-US" sz="4400" dirty="0" smtClean="0"/>
          </a:p>
        </p:txBody>
      </p:sp>
      <p:sp>
        <p:nvSpPr>
          <p:cNvPr id="6147" name="Rectangle 3"/>
          <p:cNvSpPr txBox="1">
            <a:spLocks noChangeArrowheads="1"/>
          </p:cNvSpPr>
          <p:nvPr/>
        </p:nvSpPr>
        <p:spPr bwMode="auto">
          <a:xfrm>
            <a:off x="-198438" y="3629025"/>
            <a:ext cx="9779001"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smtClean="0">
                <a:latin typeface="Times New Roman" panose="02020603050405020304" pitchFamily="18" charset="0"/>
                <a:ea typeface="Batang" pitchFamily="18" charset="-127"/>
              </a:rPr>
              <a:t> </a:t>
            </a:r>
          </a:p>
          <a:p>
            <a:pPr algn="ctr">
              <a:spcBef>
                <a:spcPct val="0"/>
              </a:spcBef>
              <a:buClrTx/>
              <a:buSzTx/>
              <a:buNone/>
            </a:pPr>
            <a:r>
              <a:rPr lang="en-US" altLang="en-US" sz="2000" u="sng" dirty="0" smtClean="0">
                <a:latin typeface="Times New Roman" panose="02020603050405020304" pitchFamily="18" charset="0"/>
                <a:ea typeface="Batang" pitchFamily="18" charset="-127"/>
              </a:rPr>
              <a:t>Raffaele Giordano</a:t>
            </a:r>
            <a:r>
              <a:rPr lang="en-US" altLang="en-US" sz="2000" u="sng" baseline="30000" dirty="0" smtClean="0">
                <a:latin typeface="Times New Roman" panose="02020603050405020304" pitchFamily="18" charset="0"/>
                <a:ea typeface="Batang" pitchFamily="18" charset="-127"/>
              </a:rPr>
              <a:t>1,2</a:t>
            </a:r>
            <a:r>
              <a:rPr lang="en-US" altLang="en-US" sz="2000" dirty="0" smtClean="0">
                <a:latin typeface="Times New Roman" panose="02020603050405020304" pitchFamily="18" charset="0"/>
                <a:ea typeface="Batang" pitchFamily="18" charset="-127"/>
              </a:rPr>
              <a:t>, </a:t>
            </a:r>
            <a:r>
              <a:rPr lang="en-US" altLang="en-US" sz="2000" dirty="0" err="1" smtClean="0">
                <a:latin typeface="Times New Roman" panose="02020603050405020304" pitchFamily="18" charset="0"/>
                <a:ea typeface="Batang" pitchFamily="18" charset="-127"/>
              </a:rPr>
              <a:t>Gennaro</a:t>
            </a:r>
            <a:r>
              <a:rPr lang="en-US" altLang="en-US" sz="2000" dirty="0" smtClean="0">
                <a:latin typeface="Times New Roman" panose="02020603050405020304" pitchFamily="18" charset="0"/>
                <a:ea typeface="Batang" pitchFamily="18" charset="-127"/>
              </a:rPr>
              <a:t> Tortone</a:t>
            </a:r>
            <a:r>
              <a:rPr lang="en-US" altLang="en-US" sz="2000" baseline="30000" dirty="0" smtClean="0">
                <a:latin typeface="Times New Roman" panose="02020603050405020304" pitchFamily="18" charset="0"/>
                <a:ea typeface="Batang" pitchFamily="18" charset="-127"/>
              </a:rPr>
              <a:t>1</a:t>
            </a:r>
            <a:r>
              <a:rPr lang="en-US" altLang="en-US" sz="2000" dirty="0" smtClean="0">
                <a:latin typeface="Times New Roman" panose="02020603050405020304" pitchFamily="18" charset="0"/>
                <a:ea typeface="Batang" pitchFamily="18" charset="-127"/>
              </a:rPr>
              <a:t> and Alberto Aloisio</a:t>
            </a:r>
            <a:r>
              <a:rPr lang="en-US" altLang="en-US" sz="2000" baseline="30000" dirty="0" smtClean="0">
                <a:latin typeface="Times New Roman" panose="02020603050405020304" pitchFamily="18" charset="0"/>
                <a:ea typeface="Batang" pitchFamily="18" charset="-127"/>
              </a:rPr>
              <a:t>1,2</a:t>
            </a:r>
            <a:endParaRPr lang="en-US" altLang="en-US" sz="2000" dirty="0" smtClean="0">
              <a:latin typeface="Times New Roman" panose="02020603050405020304" pitchFamily="18" charset="0"/>
              <a:ea typeface="Batang" pitchFamily="18" charset="-127"/>
            </a:endParaRPr>
          </a:p>
          <a:p>
            <a:pPr algn="ctr" eaLnBrk="1" hangingPunct="1">
              <a:spcBef>
                <a:spcPct val="0"/>
              </a:spcBef>
              <a:buClrTx/>
              <a:buSzTx/>
              <a:buFontTx/>
              <a:buNone/>
            </a:pPr>
            <a:endParaRPr lang="en-US" altLang="en-US" sz="2800" dirty="0" smtClean="0">
              <a:latin typeface="Times New Roman" panose="02020603050405020304" pitchFamily="18" charset="0"/>
              <a:ea typeface="Batang" pitchFamily="18" charset="-127"/>
            </a:endParaRPr>
          </a:p>
          <a:p>
            <a:pPr algn="ctr" eaLnBrk="1" hangingPunct="1">
              <a:spcBef>
                <a:spcPct val="0"/>
              </a:spcBef>
              <a:buClrTx/>
              <a:buSzTx/>
              <a:buFontTx/>
              <a:buNone/>
            </a:pPr>
            <a:r>
              <a:rPr lang="en-US" altLang="en-US" sz="1400" b="1" baseline="30000" dirty="0" smtClean="0">
                <a:latin typeface="Times New Roman" panose="02020603050405020304" pitchFamily="18" charset="0"/>
                <a:ea typeface="Batang" pitchFamily="18" charset="-127"/>
              </a:rPr>
              <a:t>1</a:t>
            </a:r>
            <a:r>
              <a:rPr lang="en-US" altLang="en-US" sz="1400" b="1" dirty="0" smtClean="0">
                <a:latin typeface="Times New Roman" panose="02020603050405020304" pitchFamily="18" charset="0"/>
                <a:ea typeface="Batang" pitchFamily="18" charset="-127"/>
              </a:rPr>
              <a:t> </a:t>
            </a:r>
            <a:r>
              <a:rPr lang="en-US" altLang="en-US" sz="1400" b="1" dirty="0" err="1" smtClean="0">
                <a:latin typeface="Times New Roman" panose="02020603050405020304" pitchFamily="18" charset="0"/>
                <a:ea typeface="Batang" pitchFamily="18" charset="-127"/>
              </a:rPr>
              <a:t>Università</a:t>
            </a:r>
            <a:r>
              <a:rPr lang="en-US" altLang="en-US" sz="1400" b="1" dirty="0" smtClean="0">
                <a:latin typeface="Times New Roman" panose="02020603050405020304" pitchFamily="18" charset="0"/>
                <a:ea typeface="Batang" pitchFamily="18" charset="-127"/>
              </a:rPr>
              <a:t> </a:t>
            </a:r>
            <a:r>
              <a:rPr lang="en-US" altLang="en-US" sz="1400" b="1" dirty="0" err="1" smtClean="0">
                <a:latin typeface="Times New Roman" panose="02020603050405020304" pitchFamily="18" charset="0"/>
                <a:ea typeface="Batang" pitchFamily="18" charset="-127"/>
              </a:rPr>
              <a:t>degli</a:t>
            </a:r>
            <a:r>
              <a:rPr lang="en-US" altLang="en-US" sz="1400" b="1" dirty="0" smtClean="0">
                <a:latin typeface="Times New Roman" panose="02020603050405020304" pitchFamily="18" charset="0"/>
                <a:ea typeface="Batang" pitchFamily="18" charset="-127"/>
              </a:rPr>
              <a:t> </a:t>
            </a:r>
            <a:r>
              <a:rPr lang="en-US" altLang="en-US" sz="1400" b="1" dirty="0" err="1" smtClean="0">
                <a:latin typeface="Times New Roman" panose="02020603050405020304" pitchFamily="18" charset="0"/>
                <a:ea typeface="Batang" pitchFamily="18" charset="-127"/>
              </a:rPr>
              <a:t>Studi</a:t>
            </a:r>
            <a:r>
              <a:rPr lang="en-US" altLang="en-US" sz="1400" b="1" dirty="0" smtClean="0">
                <a:latin typeface="Times New Roman" panose="02020603050405020304" pitchFamily="18" charset="0"/>
                <a:ea typeface="Batang" pitchFamily="18" charset="-127"/>
              </a:rPr>
              <a:t> di Napoli “Federico II”, I-80126, Italy </a:t>
            </a:r>
            <a:endParaRPr lang="en-US" altLang="en-US" sz="1400" dirty="0" smtClean="0">
              <a:latin typeface="Times New Roman" panose="02020603050405020304" pitchFamily="18" charset="0"/>
              <a:ea typeface="Batang" pitchFamily="18" charset="-127"/>
            </a:endParaRPr>
          </a:p>
          <a:p>
            <a:pPr algn="ctr" eaLnBrk="1" hangingPunct="1">
              <a:spcBef>
                <a:spcPct val="0"/>
              </a:spcBef>
              <a:buClrTx/>
              <a:buSzTx/>
              <a:buFontTx/>
              <a:buNone/>
            </a:pPr>
            <a:r>
              <a:rPr lang="en-US" altLang="en-US" sz="1400" b="1" baseline="30000" dirty="0" smtClean="0">
                <a:latin typeface="Times New Roman" panose="02020603050405020304" pitchFamily="18" charset="0"/>
                <a:ea typeface="Batang" pitchFamily="18" charset="-127"/>
              </a:rPr>
              <a:t>2</a:t>
            </a:r>
            <a:r>
              <a:rPr lang="en-US" altLang="en-US" sz="1400" b="1" dirty="0" smtClean="0">
                <a:latin typeface="Times New Roman" panose="02020603050405020304" pitchFamily="18" charset="0"/>
                <a:ea typeface="Batang" pitchFamily="18" charset="-127"/>
              </a:rPr>
              <a:t> INFN </a:t>
            </a:r>
            <a:r>
              <a:rPr lang="en-US" altLang="en-US" sz="1400" b="1" dirty="0" err="1" smtClean="0">
                <a:latin typeface="Times New Roman" panose="02020603050405020304" pitchFamily="18" charset="0"/>
                <a:ea typeface="Batang" pitchFamily="18" charset="-127"/>
              </a:rPr>
              <a:t>Sezione</a:t>
            </a:r>
            <a:r>
              <a:rPr lang="en-US" altLang="en-US" sz="1400" b="1" dirty="0" smtClean="0">
                <a:latin typeface="Times New Roman" panose="02020603050405020304" pitchFamily="18" charset="0"/>
                <a:ea typeface="Batang" pitchFamily="18" charset="-127"/>
              </a:rPr>
              <a:t> di Napoli, I-80126, Italy </a:t>
            </a:r>
            <a:endParaRPr lang="en-US" altLang="en-US" sz="1400" dirty="0">
              <a:latin typeface="Times New Roman" panose="02020603050405020304" pitchFamily="18" charset="0"/>
              <a:ea typeface="Batang" pitchFamily="18" charset="-127"/>
            </a:endParaRPr>
          </a:p>
        </p:txBody>
      </p:sp>
      <p:sp>
        <p:nvSpPr>
          <p:cNvPr id="6148" name="Rectangle 3"/>
          <p:cNvSpPr txBox="1">
            <a:spLocks noChangeArrowheads="1"/>
          </p:cNvSpPr>
          <p:nvPr/>
        </p:nvSpPr>
        <p:spPr bwMode="auto">
          <a:xfrm>
            <a:off x="5783263" y="6267450"/>
            <a:ext cx="32829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smtClean="0">
                <a:latin typeface="Times New Roman" panose="02020603050405020304" pitchFamily="18" charset="0"/>
                <a:ea typeface="Batang" pitchFamily="18" charset="-127"/>
              </a:rPr>
              <a:t>Contact: rgiordano@na.infn.it</a:t>
            </a:r>
            <a:endParaRPr lang="en-US" altLang="en-US" sz="1600" dirty="0">
              <a:latin typeface="Times New Roman" panose="02020603050405020304" pitchFamily="18" charset="0"/>
              <a:ea typeface="Batang" pitchFamily="18" charset="-127"/>
            </a:endParaRPr>
          </a:p>
        </p:txBody>
      </p:sp>
      <p:pic>
        <p:nvPicPr>
          <p:cNvPr id="6150" name="Picture 6" descr="http://www.infn.it/logo/weblogo1b.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50" y="101600"/>
            <a:ext cx="9540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http://areacomunicazione.policlinico.unina.it/wp-content/uploads/2014/02/logo-federico-II-bl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21174"/>
            <a:ext cx="9683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8222951" y="44974"/>
            <a:ext cx="893813" cy="71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9144" y="202332"/>
            <a:ext cx="1024824" cy="845418"/>
          </a:xfrm>
          <a:prstGeom prst="rect">
            <a:avLst/>
          </a:prstGeom>
        </p:spPr>
      </p:pic>
    </p:spTree>
    <p:extLst>
      <p:ext uri="{BB962C8B-B14F-4D97-AF65-F5344CB8AC3E}">
        <p14:creationId xmlns:p14="http://schemas.microsoft.com/office/powerpoint/2010/main" val="2700468209"/>
      </p:ext>
    </p:extLst>
  </p:cSld>
  <p:clrMapOvr>
    <a:masterClrMapping/>
  </p:clrMapOvr>
  <p:transition spd="slow" advTm="1187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4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2288" y="4994275"/>
            <a:ext cx="43338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a:xfrm>
            <a:off x="457200" y="136525"/>
            <a:ext cx="8229600" cy="1139825"/>
          </a:xfrm>
        </p:spPr>
        <p:txBody>
          <a:bodyPr/>
          <a:lstStyle/>
          <a:p>
            <a:r>
              <a:rPr lang="en-US" altLang="en-US" dirty="0" smtClean="0"/>
              <a:t>Error Logs</a:t>
            </a:r>
          </a:p>
        </p:txBody>
      </p:sp>
      <p:sp>
        <p:nvSpPr>
          <p:cNvPr id="5" name="Footer Placeholder 4"/>
          <p:cNvSpPr>
            <a:spLocks noGrp="1"/>
          </p:cNvSpPr>
          <p:nvPr>
            <p:ph type="ftr" sz="quarter" idx="11"/>
          </p:nvPr>
        </p:nvSpPr>
        <p:spPr/>
        <p:txBody>
          <a:bodyPr/>
          <a:lstStyle/>
          <a:p>
            <a:pPr>
              <a:defRPr/>
            </a:pPr>
            <a:r>
              <a:rPr lang="en-US" altLang="en-US" dirty="0" smtClean="0"/>
              <a:t>R. Giordano - TIPP2017, Beijing, May 25, 2017</a:t>
            </a:r>
            <a:endParaRPr lang="en-US" altLang="en-US" dirty="0"/>
          </a:p>
        </p:txBody>
      </p:sp>
      <p:sp>
        <p:nvSpPr>
          <p:cNvPr id="3" name="Rettangolo 2"/>
          <p:cNvSpPr/>
          <p:nvPr/>
        </p:nvSpPr>
        <p:spPr>
          <a:xfrm>
            <a:off x="509588" y="1484784"/>
            <a:ext cx="8512175" cy="2462212"/>
          </a:xfrm>
          <a:prstGeom prst="rect">
            <a:avLst/>
          </a:prstGeom>
          <a:ln w="19050">
            <a:solidFill>
              <a:schemeClr val="tx2">
                <a:lumMod val="60000"/>
                <a:lumOff val="40000"/>
              </a:schemeClr>
            </a:solidFill>
          </a:ln>
        </p:spPr>
        <p:txBody>
          <a:bodyPr>
            <a:spAutoFit/>
          </a:bodyPr>
          <a:lstStyle/>
          <a:p>
            <a:pPr>
              <a:defRPr/>
            </a:pPr>
            <a:r>
              <a:rPr lang="en-US" sz="1100" dirty="0" smtClean="0">
                <a:latin typeface="Courier New" panose="02070309020205020404" pitchFamily="49" charset="0"/>
                <a:cs typeface="Courier New" panose="02070309020205020404" pitchFamily="49" charset="0"/>
              </a:rPr>
              <a:t>date = 04/13/2016:23:15:41 | </a:t>
            </a:r>
            <a:r>
              <a:rPr lang="en-US" sz="1100" dirty="0" err="1" smtClean="0">
                <a:latin typeface="Courier New" panose="02070309020205020404" pitchFamily="49" charset="0"/>
                <a:cs typeface="Courier New" panose="02070309020205020404" pitchFamily="49" charset="0"/>
              </a:rPr>
              <a:t>total_errors</a:t>
            </a:r>
            <a:r>
              <a:rPr lang="en-US" sz="1100" dirty="0" smtClean="0">
                <a:latin typeface="Courier New" panose="02070309020205020404" pitchFamily="49" charset="0"/>
                <a:cs typeface="Courier New" panose="02070309020205020404" pitchFamily="49" charset="0"/>
              </a:rPr>
              <a:t> = 0 | Verify of 28291 frames took 917 seconds</a:t>
            </a:r>
          </a:p>
          <a:p>
            <a:pPr>
              <a:defRPr/>
            </a:pPr>
            <a:r>
              <a:rPr lang="en-US" sz="1100" dirty="0" smtClean="0">
                <a:latin typeface="Courier New" panose="02070309020205020404" pitchFamily="49" charset="0"/>
                <a:cs typeface="Courier New" panose="02070309020205020404" pitchFamily="49" charset="0"/>
              </a:rPr>
              <a:t>date = 04/13/2016:23:30:58 | </a:t>
            </a:r>
            <a:r>
              <a:rPr lang="en-US" sz="1100" dirty="0" err="1" smtClean="0">
                <a:latin typeface="Courier New" panose="02070309020205020404" pitchFamily="49" charset="0"/>
                <a:cs typeface="Courier New" panose="02070309020205020404" pitchFamily="49" charset="0"/>
              </a:rPr>
              <a:t>total_errors</a:t>
            </a:r>
            <a:r>
              <a:rPr lang="en-US" sz="1100" dirty="0" smtClean="0">
                <a:latin typeface="Courier New" panose="02070309020205020404" pitchFamily="49" charset="0"/>
                <a:cs typeface="Courier New" panose="02070309020205020404" pitchFamily="49" charset="0"/>
              </a:rPr>
              <a:t> = 0 | Verify of 28291 frames took 917 seconds</a:t>
            </a:r>
          </a:p>
          <a:p>
            <a:pPr>
              <a:defRPr/>
            </a:pPr>
            <a:r>
              <a:rPr lang="en-US" sz="1100" dirty="0" smtClean="0">
                <a:latin typeface="Courier New" panose="02070309020205020404" pitchFamily="49" charset="0"/>
                <a:cs typeface="Courier New" panose="02070309020205020404" pitchFamily="49" charset="0"/>
              </a:rPr>
              <a:t>date = 04/13/2016:23:46:15 | </a:t>
            </a:r>
            <a:r>
              <a:rPr lang="en-US" sz="1100" dirty="0" err="1" smtClean="0">
                <a:latin typeface="Courier New" panose="02070309020205020404" pitchFamily="49" charset="0"/>
                <a:cs typeface="Courier New" panose="02070309020205020404" pitchFamily="49" charset="0"/>
              </a:rPr>
              <a:t>total_errors</a:t>
            </a:r>
            <a:r>
              <a:rPr lang="en-US" sz="1100" dirty="0" smtClean="0">
                <a:latin typeface="Courier New" panose="02070309020205020404" pitchFamily="49" charset="0"/>
                <a:cs typeface="Courier New" panose="02070309020205020404" pitchFamily="49" charset="0"/>
              </a:rPr>
              <a:t> = 0 | Verify of 28291 frames took 917 seconds</a:t>
            </a:r>
          </a:p>
          <a:p>
            <a:pPr>
              <a:defRPr/>
            </a:pPr>
            <a:r>
              <a:rPr lang="en-US" sz="1100" dirty="0" smtClean="0">
                <a:latin typeface="Courier New" panose="02070309020205020404" pitchFamily="49" charset="0"/>
                <a:cs typeface="Courier New" panose="02070309020205020404" pitchFamily="49" charset="0"/>
              </a:rPr>
              <a:t>…</a:t>
            </a:r>
          </a:p>
          <a:p>
            <a:pPr>
              <a:defRPr/>
            </a:pPr>
            <a:r>
              <a:rPr lang="en-US" sz="1100" dirty="0" smtClean="0">
                <a:latin typeface="Courier New" panose="02070309020205020404" pitchFamily="49" charset="0"/>
                <a:cs typeface="Courier New" panose="02070309020205020404" pitchFamily="49" charset="0"/>
              </a:rPr>
              <a:t>date = 04/20/2016:17:21:45 | </a:t>
            </a:r>
            <a:r>
              <a:rPr lang="en-US" sz="1100" dirty="0" err="1" smtClean="0">
                <a:latin typeface="Courier New" panose="02070309020205020404" pitchFamily="49" charset="0"/>
                <a:cs typeface="Courier New" panose="02070309020205020404" pitchFamily="49" charset="0"/>
              </a:rPr>
              <a:t>total_errors</a:t>
            </a:r>
            <a:r>
              <a:rPr lang="en-US" sz="1100" dirty="0" smtClean="0">
                <a:latin typeface="Courier New" panose="02070309020205020404" pitchFamily="49" charset="0"/>
                <a:cs typeface="Courier New" panose="02070309020205020404" pitchFamily="49" charset="0"/>
              </a:rPr>
              <a:t> = 838 | Verify of 28291 frames took 911 seconds</a:t>
            </a:r>
          </a:p>
          <a:p>
            <a:pPr>
              <a:defRPr/>
            </a:pPr>
            <a:r>
              <a:rPr lang="en-US" sz="1100" dirty="0" smtClean="0">
                <a:latin typeface="Courier New" panose="02070309020205020404" pitchFamily="49" charset="0"/>
                <a:cs typeface="Courier New" panose="02070309020205020404" pitchFamily="49" charset="0"/>
              </a:rPr>
              <a:t>ERROR(s) | date = 04/20/2016:17:24:27 | </a:t>
            </a:r>
            <a:r>
              <a:rPr lang="en-US" sz="1100" dirty="0" err="1" smtClean="0">
                <a:latin typeface="Courier New" panose="02070309020205020404" pitchFamily="49" charset="0"/>
                <a:cs typeface="Courier New" panose="02070309020205020404" pitchFamily="49" charset="0"/>
              </a:rPr>
              <a:t>frame_addr</a:t>
            </a:r>
            <a:r>
              <a:rPr lang="en-US" sz="1100" dirty="0" smtClean="0">
                <a:latin typeface="Courier New" panose="02070309020205020404" pitchFamily="49" charset="0"/>
                <a:cs typeface="Courier New" panose="02070309020205020404" pitchFamily="49" charset="0"/>
              </a:rPr>
              <a:t> = 00021B16 | flipped bits = 0328:0-&gt;1 </a:t>
            </a:r>
            <a:r>
              <a:rPr lang="en-US" sz="1100" dirty="0" err="1" smtClean="0">
                <a:latin typeface="Courier New" panose="02070309020205020404" pitchFamily="49" charset="0"/>
                <a:cs typeface="Courier New" panose="02070309020205020404" pitchFamily="49" charset="0"/>
              </a:rPr>
              <a:t>total_errors</a:t>
            </a:r>
            <a:r>
              <a:rPr lang="en-US" sz="1100" dirty="0" smtClean="0">
                <a:latin typeface="Courier New" panose="02070309020205020404" pitchFamily="49" charset="0"/>
                <a:cs typeface="Courier New" panose="02070309020205020404" pitchFamily="49" charset="0"/>
              </a:rPr>
              <a:t> = 839</a:t>
            </a:r>
          </a:p>
          <a:p>
            <a:pPr>
              <a:defRPr/>
            </a:pPr>
            <a:r>
              <a:rPr lang="en-US" sz="1100" dirty="0" smtClean="0">
                <a:latin typeface="Courier New" panose="02070309020205020404" pitchFamily="49" charset="0"/>
                <a:cs typeface="Courier New" panose="02070309020205020404" pitchFamily="49" charset="0"/>
              </a:rPr>
              <a:t>ERROR(s) | date = 04/20/2016:17:26:32 | </a:t>
            </a:r>
            <a:r>
              <a:rPr lang="en-US" sz="1100" dirty="0" err="1" smtClean="0">
                <a:latin typeface="Courier New" panose="02070309020205020404" pitchFamily="49" charset="0"/>
                <a:cs typeface="Courier New" panose="02070309020205020404" pitchFamily="49" charset="0"/>
              </a:rPr>
              <a:t>frame_addr</a:t>
            </a:r>
            <a:r>
              <a:rPr lang="en-US" sz="1100" dirty="0" smtClean="0">
                <a:latin typeface="Courier New" panose="02070309020205020404" pitchFamily="49" charset="0"/>
                <a:cs typeface="Courier New" panose="02070309020205020404" pitchFamily="49" charset="0"/>
              </a:rPr>
              <a:t> = 00042620 | flipped bits = 2077:0-&gt;1 </a:t>
            </a:r>
            <a:r>
              <a:rPr lang="en-US" sz="1100" dirty="0" err="1" smtClean="0">
                <a:latin typeface="Courier New" panose="02070309020205020404" pitchFamily="49" charset="0"/>
                <a:cs typeface="Courier New" panose="02070309020205020404" pitchFamily="49" charset="0"/>
              </a:rPr>
              <a:t>total_errors</a:t>
            </a:r>
            <a:r>
              <a:rPr lang="en-US" sz="1100" dirty="0" smtClean="0">
                <a:latin typeface="Courier New" panose="02070309020205020404" pitchFamily="49" charset="0"/>
                <a:cs typeface="Courier New" panose="02070309020205020404" pitchFamily="49" charset="0"/>
              </a:rPr>
              <a:t> = 840</a:t>
            </a:r>
          </a:p>
          <a:p>
            <a:pPr>
              <a:defRPr/>
            </a:pPr>
            <a:r>
              <a:rPr lang="en-US" sz="1100" dirty="0" smtClean="0">
                <a:latin typeface="Courier New" panose="02070309020205020404" pitchFamily="49" charset="0"/>
                <a:cs typeface="Courier New" panose="02070309020205020404" pitchFamily="49" charset="0"/>
              </a:rPr>
              <a:t>ERROR(s) | date = 04/20/2016:17:26:33 | </a:t>
            </a:r>
            <a:r>
              <a:rPr lang="en-US" sz="1100" dirty="0" err="1" smtClean="0">
                <a:latin typeface="Courier New" panose="02070309020205020404" pitchFamily="49" charset="0"/>
                <a:cs typeface="Courier New" panose="02070309020205020404" pitchFamily="49" charset="0"/>
              </a:rPr>
              <a:t>frame_addr</a:t>
            </a:r>
            <a:r>
              <a:rPr lang="en-US" sz="1100" dirty="0" smtClean="0">
                <a:latin typeface="Courier New" panose="02070309020205020404" pitchFamily="49" charset="0"/>
                <a:cs typeface="Courier New" panose="02070309020205020404" pitchFamily="49" charset="0"/>
              </a:rPr>
              <a:t> = 00042621 | flipped bits = 2077:0-&gt;1 </a:t>
            </a:r>
            <a:r>
              <a:rPr lang="en-US" sz="1100" dirty="0" err="1" smtClean="0">
                <a:latin typeface="Courier New" panose="02070309020205020404" pitchFamily="49" charset="0"/>
                <a:cs typeface="Courier New" panose="02070309020205020404" pitchFamily="49" charset="0"/>
              </a:rPr>
              <a:t>total_errors</a:t>
            </a:r>
            <a:r>
              <a:rPr lang="en-US" sz="1100" dirty="0" smtClean="0">
                <a:latin typeface="Courier New" panose="02070309020205020404" pitchFamily="49" charset="0"/>
                <a:cs typeface="Courier New" panose="02070309020205020404" pitchFamily="49" charset="0"/>
              </a:rPr>
              <a:t> = 841</a:t>
            </a:r>
          </a:p>
          <a:p>
            <a:pPr>
              <a:defRPr/>
            </a:pPr>
            <a:r>
              <a:rPr lang="en-US" sz="1100" dirty="0" smtClean="0">
                <a:latin typeface="Courier New" panose="02070309020205020404" pitchFamily="49" charset="0"/>
                <a:cs typeface="Courier New" panose="02070309020205020404" pitchFamily="49" charset="0"/>
              </a:rPr>
              <a:t>ERROR(s) | date = 04/20/2016:17:32:18 | </a:t>
            </a:r>
            <a:r>
              <a:rPr lang="en-US" sz="1100" dirty="0" err="1" smtClean="0">
                <a:latin typeface="Courier New" panose="02070309020205020404" pitchFamily="49" charset="0"/>
                <a:cs typeface="Courier New" panose="02070309020205020404" pitchFamily="49" charset="0"/>
              </a:rPr>
              <a:t>frame_addr</a:t>
            </a:r>
            <a:r>
              <a:rPr lang="en-US" sz="1100" dirty="0" smtClean="0">
                <a:latin typeface="Courier New" panose="02070309020205020404" pitchFamily="49" charset="0"/>
                <a:cs typeface="Courier New" panose="02070309020205020404" pitchFamily="49" charset="0"/>
              </a:rPr>
              <a:t> = 0044070B | flipped bits = 1947:0-&gt;1 </a:t>
            </a:r>
            <a:r>
              <a:rPr lang="en-US" sz="1100" dirty="0" err="1" smtClean="0">
                <a:latin typeface="Courier New" panose="02070309020205020404" pitchFamily="49" charset="0"/>
                <a:cs typeface="Courier New" panose="02070309020205020404" pitchFamily="49" charset="0"/>
              </a:rPr>
              <a:t>total_errors</a:t>
            </a:r>
            <a:r>
              <a:rPr lang="en-US" sz="1100" dirty="0" smtClean="0">
                <a:latin typeface="Courier New" panose="02070309020205020404" pitchFamily="49" charset="0"/>
                <a:cs typeface="Courier New" panose="02070309020205020404" pitchFamily="49" charset="0"/>
              </a:rPr>
              <a:t> = 842</a:t>
            </a:r>
          </a:p>
          <a:p>
            <a:pPr>
              <a:defRPr/>
            </a:pPr>
            <a:r>
              <a:rPr lang="en-US" sz="1100" dirty="0" smtClean="0">
                <a:latin typeface="Courier New" panose="02070309020205020404" pitchFamily="49" charset="0"/>
                <a:cs typeface="Courier New" panose="02070309020205020404" pitchFamily="49" charset="0"/>
              </a:rPr>
              <a:t>…</a:t>
            </a:r>
            <a:endParaRPr lang="en-US" sz="1100" dirty="0">
              <a:latin typeface="Courier New" panose="02070309020205020404" pitchFamily="49" charset="0"/>
              <a:cs typeface="Courier New" panose="02070309020205020404" pitchFamily="49" charset="0"/>
            </a:endParaRPr>
          </a:p>
        </p:txBody>
      </p:sp>
      <p:sp>
        <p:nvSpPr>
          <p:cNvPr id="15368" name="CasellaDiTesto 5"/>
          <p:cNvSpPr txBox="1">
            <a:spLocks noChangeArrowheads="1"/>
          </p:cNvSpPr>
          <p:nvPr/>
        </p:nvSpPr>
        <p:spPr bwMode="auto">
          <a:xfrm>
            <a:off x="566738" y="1081088"/>
            <a:ext cx="2466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Extract from error logs</a:t>
            </a:r>
            <a:endParaRPr lang="en-US" altLang="en-US" dirty="0"/>
          </a:p>
        </p:txBody>
      </p:sp>
      <p:sp>
        <p:nvSpPr>
          <p:cNvPr id="17" name="Rettangolo 16"/>
          <p:cNvSpPr/>
          <p:nvPr/>
        </p:nvSpPr>
        <p:spPr>
          <a:xfrm>
            <a:off x="2100263" y="3068960"/>
            <a:ext cx="6053137" cy="109538"/>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39F14B"/>
              </a:solidFill>
            </a:endParaRPr>
          </a:p>
        </p:txBody>
      </p:sp>
      <p:sp>
        <p:nvSpPr>
          <p:cNvPr id="19" name="Rettangolo 18"/>
          <p:cNvSpPr/>
          <p:nvPr/>
        </p:nvSpPr>
        <p:spPr>
          <a:xfrm>
            <a:off x="2100263" y="2733873"/>
            <a:ext cx="6053137" cy="119063"/>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39F14B"/>
              </a:solidFill>
            </a:endParaRPr>
          </a:p>
        </p:txBody>
      </p:sp>
      <p:sp>
        <p:nvSpPr>
          <p:cNvPr id="11" name="Parentesi graffa chiusa 10"/>
          <p:cNvSpPr/>
          <p:nvPr/>
        </p:nvSpPr>
        <p:spPr>
          <a:xfrm>
            <a:off x="8153400" y="2708920"/>
            <a:ext cx="157163" cy="46831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5373" name="CasellaDiTesto 11"/>
          <p:cNvSpPr txBox="1">
            <a:spLocks noChangeArrowheads="1"/>
          </p:cNvSpPr>
          <p:nvPr/>
        </p:nvSpPr>
        <p:spPr bwMode="auto">
          <a:xfrm>
            <a:off x="8310563" y="2699072"/>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MCU</a:t>
            </a:r>
            <a:endParaRPr lang="en-US" altLang="en-US" dirty="0"/>
          </a:p>
        </p:txBody>
      </p:sp>
      <p:cxnSp>
        <p:nvCxnSpPr>
          <p:cNvPr id="20" name="Connettore 2 19"/>
          <p:cNvCxnSpPr/>
          <p:nvPr/>
        </p:nvCxnSpPr>
        <p:spPr>
          <a:xfrm flipH="1">
            <a:off x="7078663" y="1163638"/>
            <a:ext cx="128587" cy="33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375" name="CasellaDiTesto 23"/>
          <p:cNvSpPr txBox="1">
            <a:spLocks noChangeArrowheads="1"/>
          </p:cNvSpPr>
          <p:nvPr/>
        </p:nvSpPr>
        <p:spPr bwMode="auto">
          <a:xfrm>
            <a:off x="6083300" y="661988"/>
            <a:ext cx="30011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err="1" smtClean="0"/>
              <a:t>Readback</a:t>
            </a:r>
            <a:r>
              <a:rPr lang="en-US" altLang="en-US" sz="1400" dirty="0" smtClean="0"/>
              <a:t> time</a:t>
            </a:r>
          </a:p>
          <a:p>
            <a:r>
              <a:rPr lang="en-US" altLang="en-US" sz="1400" dirty="0" smtClean="0"/>
              <a:t>(i.e. uncertainty in SEU time stamp)</a:t>
            </a:r>
            <a:endParaRPr lang="en-US" altLang="en-US" sz="1400" dirty="0"/>
          </a:p>
        </p:txBody>
      </p:sp>
      <p:cxnSp>
        <p:nvCxnSpPr>
          <p:cNvPr id="29" name="Connettore 2 28"/>
          <p:cNvCxnSpPr/>
          <p:nvPr/>
        </p:nvCxnSpPr>
        <p:spPr>
          <a:xfrm flipH="1" flipV="1">
            <a:off x="5662613" y="2863850"/>
            <a:ext cx="304800" cy="788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p:cNvCxnSpPr/>
          <p:nvPr/>
        </p:nvCxnSpPr>
        <p:spPr>
          <a:xfrm flipH="1" flipV="1">
            <a:off x="5646738" y="3157538"/>
            <a:ext cx="320675" cy="479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378" name="CasellaDiTesto 29"/>
          <p:cNvSpPr txBox="1">
            <a:spLocks noChangeArrowheads="1"/>
          </p:cNvSpPr>
          <p:nvPr/>
        </p:nvSpPr>
        <p:spPr bwMode="auto">
          <a:xfrm>
            <a:off x="5394325" y="3586163"/>
            <a:ext cx="152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Adjacent frames</a:t>
            </a:r>
            <a:endParaRPr lang="en-US" altLang="en-US" dirty="0"/>
          </a:p>
        </p:txBody>
      </p:sp>
      <p:cxnSp>
        <p:nvCxnSpPr>
          <p:cNvPr id="35" name="Connettore 2 34"/>
          <p:cNvCxnSpPr/>
          <p:nvPr/>
        </p:nvCxnSpPr>
        <p:spPr>
          <a:xfrm flipV="1">
            <a:off x="6937375" y="3157538"/>
            <a:ext cx="506413" cy="479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V="1">
            <a:off x="6937375" y="2798763"/>
            <a:ext cx="269875" cy="811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381" name="CasellaDiTesto 42"/>
          <p:cNvSpPr txBox="1">
            <a:spLocks noChangeArrowheads="1"/>
          </p:cNvSpPr>
          <p:nvPr/>
        </p:nvSpPr>
        <p:spPr bwMode="auto">
          <a:xfrm>
            <a:off x="6732588" y="3603625"/>
            <a:ext cx="152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same bit</a:t>
            </a:r>
          </a:p>
          <a:p>
            <a:r>
              <a:rPr lang="en-US" altLang="en-US" dirty="0" smtClean="0"/>
              <a:t>offset</a:t>
            </a:r>
            <a:endParaRPr lang="en-US" altLang="en-US" dirty="0"/>
          </a:p>
        </p:txBody>
      </p:sp>
      <p:sp>
        <p:nvSpPr>
          <p:cNvPr id="46" name="Segnaposto testo 2"/>
          <p:cNvSpPr txBox="1">
            <a:spLocks/>
          </p:cNvSpPr>
          <p:nvPr/>
        </p:nvSpPr>
        <p:spPr bwMode="auto">
          <a:xfrm>
            <a:off x="5330825" y="4214813"/>
            <a:ext cx="2951163"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70000" lnSpcReduction="20000"/>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a:defRPr/>
            </a:pPr>
            <a:r>
              <a:rPr lang="en-US" kern="0" dirty="0" smtClean="0"/>
              <a:t>Total 18 upsets</a:t>
            </a:r>
          </a:p>
          <a:p>
            <a:pPr lvl="1">
              <a:defRPr/>
            </a:pPr>
            <a:r>
              <a:rPr lang="en-US" kern="0" dirty="0" smtClean="0"/>
              <a:t>16 SEUs</a:t>
            </a:r>
          </a:p>
          <a:p>
            <a:pPr lvl="1">
              <a:defRPr/>
            </a:pPr>
            <a:r>
              <a:rPr lang="en-US" kern="0" dirty="0" smtClean="0"/>
              <a:t>1 MBUs (2 upsets)</a:t>
            </a:r>
          </a:p>
          <a:p>
            <a:pPr>
              <a:defRPr/>
            </a:pPr>
            <a:endParaRPr lang="en-US" kern="0" dirty="0" smtClean="0"/>
          </a:p>
        </p:txBody>
      </p:sp>
      <p:sp>
        <p:nvSpPr>
          <p:cNvPr id="15383" name="CasellaDiTesto 43"/>
          <p:cNvSpPr txBox="1">
            <a:spLocks noChangeArrowheads="1"/>
          </p:cNvSpPr>
          <p:nvPr/>
        </p:nvSpPr>
        <p:spPr bwMode="auto">
          <a:xfrm>
            <a:off x="4943475" y="6112827"/>
            <a:ext cx="3725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smtClean="0"/>
              <a:t>[1] M J </a:t>
            </a:r>
            <a:r>
              <a:rPr lang="en-US" altLang="en-US" sz="1400" i="1" dirty="0" err="1" smtClean="0"/>
              <a:t>Wirthlin</a:t>
            </a:r>
            <a:r>
              <a:rPr lang="en-US" altLang="en-US" sz="1400" i="1" dirty="0" smtClean="0"/>
              <a:t> et al.,  2014 JINST 9 C01025</a:t>
            </a:r>
            <a:endParaRPr lang="en-US" altLang="en-US" sz="1400" i="1" dirty="0"/>
          </a:p>
        </p:txBody>
      </p:sp>
      <p:sp>
        <p:nvSpPr>
          <p:cNvPr id="22" name="Segnaposto contenuto 3"/>
          <p:cNvSpPr>
            <a:spLocks noGrp="1"/>
          </p:cNvSpPr>
          <p:nvPr>
            <p:ph sz="half" idx="4294967295"/>
          </p:nvPr>
        </p:nvSpPr>
        <p:spPr>
          <a:xfrm>
            <a:off x="340519" y="4105275"/>
            <a:ext cx="4519513" cy="2041525"/>
          </a:xfrm>
          <a:prstGeom prst="rect">
            <a:avLst/>
          </a:prstGeom>
        </p:spPr>
        <p:txBody>
          <a:bodyPr>
            <a:normAutofit fontScale="55000" lnSpcReduction="20000"/>
          </a:bodyPr>
          <a:lstStyle/>
          <a:p>
            <a:pPr>
              <a:defRPr/>
            </a:pPr>
            <a:r>
              <a:rPr lang="en-US" kern="0" dirty="0" smtClean="0"/>
              <a:t>Custom script for JTAG </a:t>
            </a:r>
            <a:r>
              <a:rPr lang="en-US" kern="0" dirty="0" err="1" smtClean="0"/>
              <a:t>readback</a:t>
            </a:r>
            <a:endParaRPr lang="en-US" kern="0" dirty="0" smtClean="0"/>
          </a:p>
          <a:p>
            <a:pPr>
              <a:defRPr/>
            </a:pPr>
            <a:r>
              <a:rPr lang="en-US" kern="0" dirty="0" smtClean="0"/>
              <a:t>For each detected upset we log time stamp, frame address and bit offset</a:t>
            </a:r>
          </a:p>
          <a:p>
            <a:pPr>
              <a:defRPr/>
            </a:pPr>
            <a:r>
              <a:rPr lang="en-US" kern="0" dirty="0" smtClean="0"/>
              <a:t>Due to frame interleaving in K7, some MBUs appear as SEUs</a:t>
            </a:r>
          </a:p>
          <a:p>
            <a:pPr>
              <a:defRPr/>
            </a:pPr>
            <a:r>
              <a:rPr lang="en-US" kern="0" dirty="0" smtClean="0"/>
              <a:t>All the measured errors can be corrected by 7 series FPGA embedded configuration error correcting code </a:t>
            </a:r>
            <a:endParaRPr lang="en-US" kern="0" dirty="0"/>
          </a:p>
        </p:txBody>
      </p:sp>
    </p:spTree>
    <p:extLst>
      <p:ext uri="{BB962C8B-B14F-4D97-AF65-F5344CB8AC3E}">
        <p14:creationId xmlns:p14="http://schemas.microsoft.com/office/powerpoint/2010/main" val="2264547308"/>
      </p:ext>
    </p:extLst>
  </p:cSld>
  <p:clrMapOvr>
    <a:masterClrMapping/>
  </p:clrMapOvr>
  <mc:AlternateContent xmlns:mc="http://schemas.openxmlformats.org/markup-compatibility/2006">
    <mc:Choice xmlns:p14="http://schemas.microsoft.com/office/powerpoint/2010/main" Requires="p14">
      <p:transition spd="slow" p14:dur="2000" advTm="75997"/>
    </mc:Choice>
    <mc:Fallback>
      <p:transition spd="slow" advTm="75997"/>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57200" y="-93813"/>
            <a:ext cx="8229600" cy="1143000"/>
          </a:xfrm>
        </p:spPr>
        <p:txBody>
          <a:bodyPr/>
          <a:lstStyle/>
          <a:p>
            <a:r>
              <a:rPr lang="en-AU" dirty="0" smtClean="0"/>
              <a:t>A New Test Board for Phase2</a:t>
            </a:r>
            <a:endParaRPr lang="en-AU" dirty="0"/>
          </a:p>
        </p:txBody>
      </p:sp>
      <p:sp>
        <p:nvSpPr>
          <p:cNvPr id="4" name="Segnaposto piè di pagina 3"/>
          <p:cNvSpPr>
            <a:spLocks noGrp="1"/>
          </p:cNvSpPr>
          <p:nvPr>
            <p:ph type="ftr" sz="quarter" idx="11"/>
          </p:nvPr>
        </p:nvSpPr>
        <p:spPr/>
        <p:txBody>
          <a:bodyPr/>
          <a:lstStyle/>
          <a:p>
            <a:r>
              <a:rPr lang="it-IT" smtClean="0"/>
              <a:t>R. Giordano - TIPP2017, Beijing, May 25, 2017</a:t>
            </a:r>
            <a:endParaRPr lang="en-AU"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47377" y="934061"/>
            <a:ext cx="2063317" cy="2757984"/>
          </a:xfrm>
          <a:prstGeom prst="rect">
            <a:avLst/>
          </a:prstGeom>
        </p:spPr>
      </p:pic>
      <p:sp>
        <p:nvSpPr>
          <p:cNvPr id="8" name="CasellaDiTesto 7"/>
          <p:cNvSpPr txBox="1"/>
          <p:nvPr/>
        </p:nvSpPr>
        <p:spPr>
          <a:xfrm>
            <a:off x="805584" y="3705302"/>
            <a:ext cx="914400" cy="914400"/>
          </a:xfrm>
          <a:prstGeom prst="rect">
            <a:avLst/>
          </a:prstGeom>
        </p:spPr>
        <p:txBody>
          <a:bodyPr vert="horz" wrap="none" lIns="91440" tIns="45720" rIns="91440" bIns="45720" rtlCol="0">
            <a:normAutofit/>
          </a:bodyPr>
          <a:lstStyle/>
          <a:p>
            <a:r>
              <a:rPr lang="en-AU" sz="2000" dirty="0" smtClean="0">
                <a:solidFill>
                  <a:srgbClr val="00B050"/>
                </a:solidFill>
              </a:rPr>
              <a:t>New version</a:t>
            </a:r>
          </a:p>
        </p:txBody>
      </p:sp>
      <p:sp>
        <p:nvSpPr>
          <p:cNvPr id="9" name="CasellaDiTesto 8"/>
          <p:cNvSpPr txBox="1"/>
          <p:nvPr/>
        </p:nvSpPr>
        <p:spPr>
          <a:xfrm>
            <a:off x="633264" y="914172"/>
            <a:ext cx="1418456" cy="623742"/>
          </a:xfrm>
          <a:prstGeom prst="rect">
            <a:avLst/>
          </a:prstGeom>
        </p:spPr>
        <p:txBody>
          <a:bodyPr vert="horz" wrap="none" lIns="91440" tIns="45720" rIns="91440" bIns="45720" rtlCol="0">
            <a:normAutofit/>
          </a:bodyPr>
          <a:lstStyle/>
          <a:p>
            <a:r>
              <a:rPr lang="en-AU" sz="2000" dirty="0" smtClean="0"/>
              <a:t>Old version</a:t>
            </a:r>
          </a:p>
        </p:txBody>
      </p:sp>
      <p:sp>
        <p:nvSpPr>
          <p:cNvPr id="10" name="CasellaDiTesto 9"/>
          <p:cNvSpPr txBox="1"/>
          <p:nvPr/>
        </p:nvSpPr>
        <p:spPr>
          <a:xfrm>
            <a:off x="2759712" y="936996"/>
            <a:ext cx="1872208" cy="914400"/>
          </a:xfrm>
          <a:prstGeom prst="rect">
            <a:avLst/>
          </a:prstGeom>
        </p:spPr>
        <p:txBody>
          <a:bodyPr vert="horz" wrap="none" lIns="91440" tIns="45720" rIns="91440" bIns="45720" rtlCol="0">
            <a:normAutofit/>
          </a:bodyPr>
          <a:lstStyle/>
          <a:p>
            <a:r>
              <a:rPr lang="en-AU" sz="2000" dirty="0" smtClean="0"/>
              <a:t>Kintex-7 325T</a:t>
            </a:r>
          </a:p>
        </p:txBody>
      </p:sp>
      <p:sp>
        <p:nvSpPr>
          <p:cNvPr id="11" name="CasellaDiTesto 10"/>
          <p:cNvSpPr txBox="1"/>
          <p:nvPr/>
        </p:nvSpPr>
        <p:spPr>
          <a:xfrm>
            <a:off x="2888748" y="3371276"/>
            <a:ext cx="1872208" cy="914400"/>
          </a:xfrm>
          <a:prstGeom prst="rect">
            <a:avLst/>
          </a:prstGeom>
        </p:spPr>
        <p:txBody>
          <a:bodyPr vert="horz" wrap="none" lIns="91440" tIns="45720" rIns="91440" bIns="45720" rtlCol="0">
            <a:normAutofit/>
          </a:bodyPr>
          <a:lstStyle/>
          <a:p>
            <a:r>
              <a:rPr lang="en-AU" sz="2000" dirty="0" smtClean="0"/>
              <a:t>Kintex-7 70T</a:t>
            </a:r>
          </a:p>
        </p:txBody>
      </p:sp>
      <p:sp>
        <p:nvSpPr>
          <p:cNvPr id="12" name="Segnaposto contenuto 3"/>
          <p:cNvSpPr>
            <a:spLocks noGrp="1"/>
          </p:cNvSpPr>
          <p:nvPr>
            <p:ph sz="half" idx="4294967295"/>
          </p:nvPr>
        </p:nvSpPr>
        <p:spPr>
          <a:xfrm>
            <a:off x="4496184" y="1124744"/>
            <a:ext cx="4402832" cy="5112568"/>
          </a:xfrm>
          <a:prstGeom prst="rect">
            <a:avLst/>
          </a:prstGeom>
        </p:spPr>
        <p:txBody>
          <a:bodyPr>
            <a:normAutofit fontScale="70000" lnSpcReduction="20000"/>
          </a:bodyPr>
          <a:lstStyle/>
          <a:p>
            <a:r>
              <a:rPr lang="it-IT" dirty="0" smtClean="0"/>
              <a:t>In </a:t>
            </a:r>
            <a:r>
              <a:rPr lang="it-IT" dirty="0" err="1" smtClean="0"/>
              <a:t>SuperKEKB</a:t>
            </a:r>
            <a:r>
              <a:rPr lang="it-IT" dirty="0" smtClean="0"/>
              <a:t> Phase1 no </a:t>
            </a:r>
            <a:r>
              <a:rPr lang="it-IT" dirty="0" err="1" smtClean="0"/>
              <a:t>focusing</a:t>
            </a:r>
            <a:r>
              <a:rPr lang="it-IT" dirty="0" smtClean="0"/>
              <a:t> =&gt; no </a:t>
            </a:r>
            <a:r>
              <a:rPr lang="it-IT" dirty="0" err="1" smtClean="0"/>
              <a:t>collisions</a:t>
            </a:r>
            <a:r>
              <a:rPr lang="it-IT" dirty="0" smtClean="0"/>
              <a:t> </a:t>
            </a:r>
            <a:endParaRPr lang="en-US" dirty="0" smtClean="0"/>
          </a:p>
          <a:p>
            <a:r>
              <a:rPr lang="en-US" dirty="0" smtClean="0"/>
              <a:t>In Phase2 beam </a:t>
            </a:r>
            <a:r>
              <a:rPr lang="en-US" dirty="0"/>
              <a:t>currents will increase </a:t>
            </a:r>
            <a:r>
              <a:rPr lang="en-US" dirty="0" smtClean="0"/>
              <a:t>and </a:t>
            </a:r>
            <a:r>
              <a:rPr lang="en-US" dirty="0"/>
              <a:t>beams will be focused, so </a:t>
            </a:r>
            <a:r>
              <a:rPr lang="en-US" dirty="0" smtClean="0"/>
              <a:t>data </a:t>
            </a:r>
            <a:r>
              <a:rPr lang="en-US" dirty="0"/>
              <a:t>taking </a:t>
            </a:r>
            <a:r>
              <a:rPr lang="en-US" dirty="0" smtClean="0"/>
              <a:t>is going to continue</a:t>
            </a:r>
            <a:endParaRPr lang="en-US" dirty="0"/>
          </a:p>
          <a:p>
            <a:r>
              <a:rPr lang="en-AU" dirty="0" smtClean="0"/>
              <a:t>New </a:t>
            </a:r>
            <a:r>
              <a:rPr lang="en-AU" dirty="0" smtClean="0"/>
              <a:t>FPGA test board ready and </a:t>
            </a:r>
            <a:r>
              <a:rPr lang="en-AU" dirty="0" smtClean="0"/>
              <a:t>tested</a:t>
            </a:r>
          </a:p>
          <a:p>
            <a:r>
              <a:rPr lang="en-AU" dirty="0" smtClean="0"/>
              <a:t>2 units will be installed along </a:t>
            </a:r>
            <a:r>
              <a:rPr lang="en-AU" dirty="0" err="1" smtClean="0"/>
              <a:t>SuperKEKB</a:t>
            </a:r>
            <a:r>
              <a:rPr lang="en-AU" dirty="0" smtClean="0"/>
              <a:t> beam pipe</a:t>
            </a:r>
            <a:endParaRPr lang="en-AU" dirty="0" smtClean="0"/>
          </a:p>
          <a:p>
            <a:r>
              <a:rPr lang="en-AU" dirty="0" smtClean="0"/>
              <a:t>Based on Xilinx Kintex-7 70T and passives (no active components other than FPGA)</a:t>
            </a:r>
          </a:p>
          <a:p>
            <a:r>
              <a:rPr lang="en-AU" dirty="0" smtClean="0"/>
              <a:t>RJ45 connectors for long-haul connection over CAT7 cables (JTAG, RS232 and parallel configuration) </a:t>
            </a:r>
          </a:p>
          <a:p>
            <a:endParaRPr lang="en-AU" dirty="0" smtClean="0"/>
          </a:p>
        </p:txBody>
      </p:sp>
      <p:pic>
        <p:nvPicPr>
          <p:cNvPr id="2" name="Immagine 1"/>
          <p:cNvPicPr>
            <a:picLocks noChangeAspect="1"/>
          </p:cNvPicPr>
          <p:nvPr/>
        </p:nvPicPr>
        <p:blipFill>
          <a:blip r:embed="rId3"/>
          <a:stretch>
            <a:fillRect/>
          </a:stretch>
        </p:blipFill>
        <p:spPr>
          <a:xfrm>
            <a:off x="314274" y="3578712"/>
            <a:ext cx="4159440" cy="3317516"/>
          </a:xfrm>
          <a:prstGeom prst="rect">
            <a:avLst/>
          </a:prstGeom>
        </p:spPr>
      </p:pic>
      <p:sp>
        <p:nvSpPr>
          <p:cNvPr id="7" name="Freccia a destra 6"/>
          <p:cNvSpPr/>
          <p:nvPr/>
        </p:nvSpPr>
        <p:spPr>
          <a:xfrm rot="5400000">
            <a:off x="2195736" y="3429000"/>
            <a:ext cx="72008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393886485"/>
      </p:ext>
    </p:extLst>
  </p:cSld>
  <p:clrMapOvr>
    <a:masterClrMapping/>
  </p:clrMapOvr>
  <mc:AlternateContent xmlns:mc="http://schemas.openxmlformats.org/markup-compatibility/2006">
    <mc:Choice xmlns:p14="http://schemas.microsoft.com/office/powerpoint/2010/main" Requires="p14">
      <p:transition spd="slow" p14:dur="2000" advTm="63745"/>
    </mc:Choice>
    <mc:Fallback>
      <p:transition spd="slow" advTm="6374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457200" y="128934"/>
            <a:ext cx="8229600" cy="1139825"/>
          </a:xfrm>
        </p:spPr>
        <p:txBody>
          <a:bodyPr/>
          <a:lstStyle/>
          <a:p>
            <a:r>
              <a:rPr lang="en-US" altLang="en-US" dirty="0" smtClean="0"/>
              <a:t>Conclusions and…</a:t>
            </a:r>
          </a:p>
        </p:txBody>
      </p:sp>
      <p:sp>
        <p:nvSpPr>
          <p:cNvPr id="16387" name="Segnaposto testo 2"/>
          <p:cNvSpPr>
            <a:spLocks noGrp="1"/>
          </p:cNvSpPr>
          <p:nvPr>
            <p:ph type="body" sz="half" idx="1"/>
          </p:nvPr>
        </p:nvSpPr>
        <p:spPr>
          <a:xfrm>
            <a:off x="611560" y="1268759"/>
            <a:ext cx="8075240" cy="4392489"/>
          </a:xfrm>
        </p:spPr>
        <p:txBody>
          <a:bodyPr>
            <a:normAutofit fontScale="85000" lnSpcReduction="20000"/>
          </a:bodyPr>
          <a:lstStyle/>
          <a:p>
            <a:r>
              <a:rPr lang="en-US" dirty="0" smtClean="0"/>
              <a:t>FPGA installed in BEASTII provided us with preliminary information about the expected  upset rate</a:t>
            </a:r>
          </a:p>
          <a:p>
            <a:r>
              <a:rPr lang="en-US" dirty="0"/>
              <a:t>Negligible TID effects in FPGA power consumption </a:t>
            </a:r>
          </a:p>
          <a:p>
            <a:r>
              <a:rPr lang="en-US" altLang="en-US" dirty="0" smtClean="0"/>
              <a:t>Measured upset rate is very low (0.15 upsets/day)</a:t>
            </a:r>
          </a:p>
          <a:p>
            <a:pPr lvl="1"/>
            <a:r>
              <a:rPr lang="it-IT" altLang="en-US" dirty="0" err="1" smtClean="0"/>
              <a:t>Most</a:t>
            </a:r>
            <a:r>
              <a:rPr lang="it-IT" altLang="en-US" dirty="0" smtClean="0"/>
              <a:t> of </a:t>
            </a:r>
            <a:r>
              <a:rPr lang="it-IT" altLang="en-US" dirty="0" err="1" smtClean="0"/>
              <a:t>observed</a:t>
            </a:r>
            <a:r>
              <a:rPr lang="it-IT" altLang="en-US" dirty="0" smtClean="0"/>
              <a:t> </a:t>
            </a:r>
            <a:r>
              <a:rPr lang="it-IT" altLang="en-US" dirty="0" err="1" smtClean="0"/>
              <a:t>upsets</a:t>
            </a:r>
            <a:r>
              <a:rPr lang="it-IT" altLang="en-US" dirty="0" smtClean="0"/>
              <a:t> </a:t>
            </a:r>
            <a:r>
              <a:rPr lang="it-IT" altLang="en-US" dirty="0" err="1" smtClean="0"/>
              <a:t>were</a:t>
            </a:r>
            <a:r>
              <a:rPr lang="it-IT" altLang="en-US" dirty="0" smtClean="0"/>
              <a:t> single bit </a:t>
            </a:r>
            <a:r>
              <a:rPr lang="it-IT" altLang="en-US" dirty="0" err="1" smtClean="0"/>
              <a:t>errors</a:t>
            </a:r>
            <a:r>
              <a:rPr lang="it-IT" altLang="en-US" dirty="0" smtClean="0"/>
              <a:t> in a frame </a:t>
            </a:r>
            <a:endParaRPr lang="en-US" altLang="en-US" dirty="0" smtClean="0"/>
          </a:p>
          <a:p>
            <a:pPr lvl="1"/>
            <a:r>
              <a:rPr lang="en-US" altLang="en-US" dirty="0" smtClean="0"/>
              <a:t>7-Series </a:t>
            </a:r>
            <a:r>
              <a:rPr lang="en-US" altLang="en-US" dirty="0" smtClean="0"/>
              <a:t>built-in error correcting code can fix </a:t>
            </a:r>
            <a:r>
              <a:rPr lang="en-US" altLang="en-US" dirty="0" smtClean="0"/>
              <a:t>those</a:t>
            </a:r>
            <a:endParaRPr lang="en-US" altLang="en-US" dirty="0" smtClean="0"/>
          </a:p>
          <a:p>
            <a:pPr lvl="1"/>
            <a:r>
              <a:rPr lang="en-US" altLang="en-US" dirty="0" smtClean="0"/>
              <a:t>soft error mitigation (SEM) controller could be employed to fix double upsets per frame</a:t>
            </a:r>
          </a:p>
          <a:p>
            <a:pPr>
              <a:defRPr/>
            </a:pPr>
            <a:r>
              <a:rPr lang="en-US" dirty="0" smtClean="0"/>
              <a:t>Beam currents will increase and so will backgrounds =&gt; SEU monitoring will continue in BEAST phase2 (Belle2 detector rolled </a:t>
            </a:r>
            <a:r>
              <a:rPr lang="en-US" dirty="0" smtClean="0"/>
              <a:t>in and final focusing magnets in place)</a:t>
            </a:r>
            <a:endParaRPr lang="en-US" altLang="en-US" dirty="0" smtClean="0"/>
          </a:p>
          <a:p>
            <a:endParaRPr lang="en-US" altLang="en-US" dirty="0" smtClean="0"/>
          </a:p>
          <a:p>
            <a:pPr marL="0" indent="0">
              <a:buNone/>
            </a:pPr>
            <a:endParaRPr lang="en-US" altLang="en-US" dirty="0" smtClean="0"/>
          </a:p>
        </p:txBody>
      </p:sp>
      <p:sp>
        <p:nvSpPr>
          <p:cNvPr id="6" name="Segnaposto piè di pagina 5"/>
          <p:cNvSpPr>
            <a:spLocks noGrp="1"/>
          </p:cNvSpPr>
          <p:nvPr>
            <p:ph type="ftr" sz="quarter" idx="11"/>
          </p:nvPr>
        </p:nvSpPr>
        <p:spPr/>
        <p:txBody>
          <a:bodyPr/>
          <a:lstStyle/>
          <a:p>
            <a:pPr>
              <a:defRPr/>
            </a:pPr>
            <a:r>
              <a:rPr lang="en-US" altLang="en-US" dirty="0" smtClean="0"/>
              <a:t>R. Giordano - TIPP2017, Beijing, May 25, 2017</a:t>
            </a:r>
            <a:endParaRPr lang="en-US" altLang="en-US" dirty="0"/>
          </a:p>
        </p:txBody>
      </p:sp>
    </p:spTree>
    <p:extLst>
      <p:ext uri="{BB962C8B-B14F-4D97-AF65-F5344CB8AC3E}">
        <p14:creationId xmlns:p14="http://schemas.microsoft.com/office/powerpoint/2010/main" val="1862879227"/>
      </p:ext>
    </p:extLst>
  </p:cSld>
  <p:clrMapOvr>
    <a:masterClrMapping/>
  </p:clrMapOvr>
  <mc:AlternateContent xmlns:mc="http://schemas.openxmlformats.org/markup-compatibility/2006">
    <mc:Choice xmlns:p14="http://schemas.microsoft.com/office/powerpoint/2010/main" Requires="p14">
      <p:transition spd="slow" p14:dur="2000" advTm="64070"/>
    </mc:Choice>
    <mc:Fallback>
      <p:transition spd="slow" advTm="6407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481674" y="13760"/>
            <a:ext cx="8229600" cy="1139825"/>
          </a:xfrm>
        </p:spPr>
        <p:txBody>
          <a:bodyPr/>
          <a:lstStyle/>
          <a:p>
            <a:r>
              <a:rPr lang="en-US" altLang="en-US" dirty="0" smtClean="0"/>
              <a:t>Acknowledgement</a:t>
            </a:r>
          </a:p>
        </p:txBody>
      </p:sp>
      <p:sp>
        <p:nvSpPr>
          <p:cNvPr id="17411" name="Segnaposto testo 2"/>
          <p:cNvSpPr>
            <a:spLocks noGrp="1"/>
          </p:cNvSpPr>
          <p:nvPr>
            <p:ph type="body" sz="half" idx="1"/>
          </p:nvPr>
        </p:nvSpPr>
        <p:spPr>
          <a:xfrm>
            <a:off x="398463" y="1069975"/>
            <a:ext cx="8347075" cy="4530725"/>
          </a:xfrm>
        </p:spPr>
        <p:txBody>
          <a:bodyPr>
            <a:normAutofit/>
          </a:bodyPr>
          <a:lstStyle/>
          <a:p>
            <a:r>
              <a:rPr lang="en-US" dirty="0" smtClean="0"/>
              <a:t>We thank S. </a:t>
            </a:r>
            <a:r>
              <a:rPr lang="en-US" dirty="0" err="1" smtClean="0"/>
              <a:t>Vahsen</a:t>
            </a:r>
            <a:r>
              <a:rPr lang="en-US" dirty="0" smtClean="0"/>
              <a:t>, P. Lewis, H. Nakayama, A. Beaulieu, S. De Jong, I. </a:t>
            </a:r>
            <a:r>
              <a:rPr lang="en-US" dirty="0" err="1" smtClean="0"/>
              <a:t>Jaegle</a:t>
            </a:r>
            <a:r>
              <a:rPr lang="en-US" dirty="0" smtClean="0"/>
              <a:t>, M. Hedges and all the other members of the BEASTII community for supporting this activity</a:t>
            </a:r>
          </a:p>
          <a:p>
            <a:r>
              <a:rPr lang="en-US" dirty="0" smtClean="0"/>
              <a:t>This work is part of the ROAL project (grant no. RBSI14JOUV) funded by MIUR in the framework of the 2014 Scientific Independence of young Researchers program</a:t>
            </a:r>
          </a:p>
          <a:p>
            <a:endParaRPr lang="en-US" altLang="en-US" dirty="0" smtClean="0"/>
          </a:p>
          <a:p>
            <a:endParaRPr lang="en-US" altLang="en-US" dirty="0" smtClean="0"/>
          </a:p>
        </p:txBody>
      </p:sp>
      <p:sp>
        <p:nvSpPr>
          <p:cNvPr id="6" name="Segnaposto piè di pagina 5"/>
          <p:cNvSpPr>
            <a:spLocks noGrp="1"/>
          </p:cNvSpPr>
          <p:nvPr>
            <p:ph type="ftr" sz="quarter" idx="11"/>
          </p:nvPr>
        </p:nvSpPr>
        <p:spPr/>
        <p:txBody>
          <a:bodyPr/>
          <a:lstStyle/>
          <a:p>
            <a:pPr>
              <a:defRPr/>
            </a:pPr>
            <a:r>
              <a:rPr lang="en-US" altLang="en-US" dirty="0" smtClean="0"/>
              <a:t>R. Giordano - TIPP2017, Beijing, May 25, 2017</a:t>
            </a:r>
            <a:endParaRPr lang="en-US" altLang="en-US" dirty="0"/>
          </a:p>
        </p:txBody>
      </p:sp>
    </p:spTree>
    <p:extLst>
      <p:ext uri="{BB962C8B-B14F-4D97-AF65-F5344CB8AC3E}">
        <p14:creationId xmlns:p14="http://schemas.microsoft.com/office/powerpoint/2010/main" val="2942434803"/>
      </p:ext>
    </p:extLst>
  </p:cSld>
  <p:clrMapOvr>
    <a:masterClrMapping/>
  </p:clrMapOvr>
  <mc:AlternateContent xmlns:mc="http://schemas.openxmlformats.org/markup-compatibility/2006">
    <mc:Choice xmlns:p14="http://schemas.microsoft.com/office/powerpoint/2010/main" Requires="p14">
      <p:transition spd="slow" p14:dur="2000" advTm="28709"/>
    </mc:Choice>
    <mc:Fallback>
      <p:transition spd="slow" advTm="2870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2908300" y="2676525"/>
            <a:ext cx="3327400" cy="1139825"/>
          </a:xfrm>
        </p:spPr>
        <p:txBody>
          <a:bodyPr/>
          <a:lstStyle/>
          <a:p>
            <a:r>
              <a:rPr lang="en-US" altLang="en-US" dirty="0" smtClean="0"/>
              <a:t>Backup slides</a:t>
            </a:r>
          </a:p>
        </p:txBody>
      </p:sp>
      <p:sp>
        <p:nvSpPr>
          <p:cNvPr id="6" name="Segnaposto piè di pagina 5"/>
          <p:cNvSpPr>
            <a:spLocks noGrp="1"/>
          </p:cNvSpPr>
          <p:nvPr>
            <p:ph type="ftr" sz="quarter" idx="11"/>
          </p:nvPr>
        </p:nvSpPr>
        <p:spPr/>
        <p:txBody>
          <a:bodyPr/>
          <a:lstStyle/>
          <a:p>
            <a:pPr>
              <a:defRPr/>
            </a:pPr>
            <a:r>
              <a:rPr lang="en-US" altLang="en-US" dirty="0" smtClean="0"/>
              <a:t>R. Giordano - TIPP2017, Beijing, May 25, 2017</a:t>
            </a:r>
            <a:endParaRPr lang="en-US" altLang="en-US" dirty="0"/>
          </a:p>
        </p:txBody>
      </p:sp>
    </p:spTree>
    <p:extLst>
      <p:ext uri="{BB962C8B-B14F-4D97-AF65-F5344CB8AC3E}">
        <p14:creationId xmlns:p14="http://schemas.microsoft.com/office/powerpoint/2010/main" val="3960718804"/>
      </p:ext>
    </p:extLst>
  </p:cSld>
  <p:clrMapOvr>
    <a:masterClrMapping/>
  </p:clrMapOvr>
  <mc:AlternateContent xmlns:mc="http://schemas.openxmlformats.org/markup-compatibility/2006">
    <mc:Choice xmlns:p14="http://schemas.microsoft.com/office/powerpoint/2010/main" Requires="p14">
      <p:transition spd="slow" p14:dur="2000" advTm="1937"/>
    </mc:Choice>
    <mc:Fallback>
      <p:transition spd="slow" advTm="193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541" y="3234533"/>
            <a:ext cx="7437437"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a:xfrm>
            <a:off x="407294" y="-53975"/>
            <a:ext cx="8229600" cy="1143000"/>
          </a:xfrm>
        </p:spPr>
        <p:txBody>
          <a:bodyPr/>
          <a:lstStyle/>
          <a:p>
            <a:r>
              <a:rPr lang="it-IT" altLang="en-US" dirty="0" smtClean="0"/>
              <a:t>The ROAL </a:t>
            </a:r>
            <a:r>
              <a:rPr lang="it-IT" altLang="en-US" dirty="0" err="1" smtClean="0"/>
              <a:t>project</a:t>
            </a:r>
            <a:endParaRPr lang="en-US" altLang="en-US" dirty="0"/>
          </a:p>
        </p:txBody>
      </p:sp>
      <p:sp>
        <p:nvSpPr>
          <p:cNvPr id="5123" name="Content Placeholder 2"/>
          <p:cNvSpPr>
            <a:spLocks noGrp="1"/>
          </p:cNvSpPr>
          <p:nvPr>
            <p:ph idx="1"/>
          </p:nvPr>
        </p:nvSpPr>
        <p:spPr>
          <a:xfrm>
            <a:off x="380999" y="965200"/>
            <a:ext cx="7408863" cy="2269333"/>
          </a:xfrm>
        </p:spPr>
        <p:txBody>
          <a:bodyPr>
            <a:normAutofit fontScale="62500" lnSpcReduction="20000"/>
          </a:bodyPr>
          <a:lstStyle/>
          <a:p>
            <a:pPr>
              <a:defRPr/>
            </a:pPr>
            <a:r>
              <a:rPr lang="it-IT" altLang="en-US" dirty="0" err="1" smtClean="0"/>
              <a:t>Started</a:t>
            </a:r>
            <a:r>
              <a:rPr lang="it-IT" altLang="en-US" dirty="0" smtClean="0"/>
              <a:t> </a:t>
            </a:r>
            <a:r>
              <a:rPr lang="it-IT" altLang="en-US" dirty="0" err="1"/>
              <a:t>Jan</a:t>
            </a:r>
            <a:r>
              <a:rPr lang="it-IT" altLang="en-US" dirty="0"/>
              <a:t>. </a:t>
            </a:r>
            <a:r>
              <a:rPr lang="it-IT" altLang="en-US" dirty="0" smtClean="0"/>
              <a:t>2016, </a:t>
            </a:r>
            <a:r>
              <a:rPr lang="it-IT" altLang="en-US" dirty="0" err="1"/>
              <a:t>f</a:t>
            </a:r>
            <a:r>
              <a:rPr lang="it-IT" altLang="en-US" dirty="0" err="1" smtClean="0"/>
              <a:t>unded</a:t>
            </a:r>
            <a:r>
              <a:rPr lang="it-IT" altLang="en-US" dirty="0" smtClean="0"/>
              <a:t> by </a:t>
            </a:r>
            <a:r>
              <a:rPr lang="it-IT" altLang="en-US" dirty="0" err="1" smtClean="0"/>
              <a:t>Italian</a:t>
            </a:r>
            <a:r>
              <a:rPr lang="it-IT" altLang="en-US" dirty="0" smtClean="0"/>
              <a:t> </a:t>
            </a:r>
            <a:r>
              <a:rPr lang="it-IT" altLang="en-US" dirty="0" err="1" smtClean="0"/>
              <a:t>Ministry</a:t>
            </a:r>
            <a:r>
              <a:rPr lang="it-IT" altLang="en-US" dirty="0" smtClean="0"/>
              <a:t> for </a:t>
            </a:r>
            <a:r>
              <a:rPr lang="it-IT" altLang="en-US" dirty="0" err="1" smtClean="0"/>
              <a:t>Research</a:t>
            </a:r>
            <a:endParaRPr lang="it-IT" altLang="en-US" dirty="0" smtClean="0"/>
          </a:p>
          <a:p>
            <a:pPr>
              <a:defRPr/>
            </a:pPr>
            <a:r>
              <a:rPr lang="en-GB" dirty="0" smtClean="0"/>
              <a:t>Goal: development of high-speed (5-13 </a:t>
            </a:r>
            <a:r>
              <a:rPr lang="en-GB" dirty="0" err="1" smtClean="0"/>
              <a:t>Gbps</a:t>
            </a:r>
            <a:r>
              <a:rPr lang="en-GB" dirty="0" smtClean="0"/>
              <a:t>) links based on FPGAs for on-detector applications</a:t>
            </a:r>
            <a:endParaRPr lang="en-GB" dirty="0"/>
          </a:p>
          <a:p>
            <a:pPr>
              <a:defRPr/>
            </a:pPr>
            <a:r>
              <a:rPr lang="it-IT" altLang="en-US" dirty="0" err="1" smtClean="0"/>
              <a:t>Based</a:t>
            </a:r>
            <a:r>
              <a:rPr lang="it-IT" altLang="en-US" dirty="0" smtClean="0"/>
              <a:t> </a:t>
            </a:r>
            <a:r>
              <a:rPr lang="it-IT" altLang="en-US" dirty="0" err="1" smtClean="0"/>
              <a:t>at</a:t>
            </a:r>
            <a:r>
              <a:rPr lang="it-IT" altLang="en-US" dirty="0" smtClean="0"/>
              <a:t> </a:t>
            </a:r>
            <a:r>
              <a:rPr lang="it-IT" altLang="en-US" dirty="0" err="1" smtClean="0"/>
              <a:t>University</a:t>
            </a:r>
            <a:r>
              <a:rPr lang="it-IT" altLang="en-US" dirty="0" smtClean="0"/>
              <a:t> of </a:t>
            </a:r>
            <a:r>
              <a:rPr lang="it-IT" altLang="en-US" dirty="0" err="1" smtClean="0"/>
              <a:t>Naples</a:t>
            </a:r>
            <a:r>
              <a:rPr lang="it-IT" altLang="en-US" dirty="0" smtClean="0"/>
              <a:t> and INFN </a:t>
            </a:r>
            <a:r>
              <a:rPr lang="it-IT" altLang="en-US" dirty="0" err="1" smtClean="0"/>
              <a:t>Naples</a:t>
            </a:r>
            <a:endParaRPr lang="it-IT" altLang="en-US" dirty="0" smtClean="0"/>
          </a:p>
          <a:p>
            <a:pPr>
              <a:defRPr/>
            </a:pPr>
            <a:r>
              <a:rPr lang="it-IT" altLang="en-US" dirty="0" err="1" smtClean="0"/>
              <a:t>Includes</a:t>
            </a:r>
            <a:r>
              <a:rPr lang="it-IT" altLang="en-US" dirty="0" smtClean="0"/>
              <a:t> </a:t>
            </a:r>
            <a:r>
              <a:rPr lang="it-IT" altLang="en-US" dirty="0"/>
              <a:t>test </a:t>
            </a:r>
            <a:r>
              <a:rPr lang="it-IT" altLang="en-US" dirty="0" err="1"/>
              <a:t>beams</a:t>
            </a:r>
            <a:r>
              <a:rPr lang="it-IT" altLang="en-US" dirty="0"/>
              <a:t> </a:t>
            </a:r>
            <a:r>
              <a:rPr lang="it-IT" altLang="en-US" dirty="0" err="1"/>
              <a:t>at</a:t>
            </a:r>
            <a:r>
              <a:rPr lang="it-IT" altLang="en-US" dirty="0"/>
              <a:t> </a:t>
            </a:r>
            <a:r>
              <a:rPr lang="it-IT" altLang="en-US" dirty="0" smtClean="0"/>
              <a:t>INFN Laboratori </a:t>
            </a:r>
            <a:r>
              <a:rPr lang="it-IT" altLang="en-US" dirty="0"/>
              <a:t>Nazionali del Sud (Catania, </a:t>
            </a:r>
            <a:r>
              <a:rPr lang="it-IT" altLang="en-US" dirty="0" err="1"/>
              <a:t>Italy</a:t>
            </a:r>
            <a:r>
              <a:rPr lang="it-IT" altLang="en-US" dirty="0" smtClean="0"/>
              <a:t>) and in-situ </a:t>
            </a:r>
            <a:r>
              <a:rPr lang="it-IT" altLang="en-US" dirty="0" err="1" smtClean="0"/>
              <a:t>irradiation</a:t>
            </a:r>
            <a:r>
              <a:rPr lang="it-IT" altLang="en-US" dirty="0" smtClean="0"/>
              <a:t> </a:t>
            </a:r>
            <a:r>
              <a:rPr lang="it-IT" altLang="en-US" dirty="0" err="1" smtClean="0"/>
              <a:t>activities</a:t>
            </a:r>
            <a:r>
              <a:rPr lang="it-IT" altLang="en-US" dirty="0" smtClean="0"/>
              <a:t> </a:t>
            </a:r>
            <a:r>
              <a:rPr lang="it-IT" altLang="en-US" dirty="0" err="1" smtClean="0"/>
              <a:t>at</a:t>
            </a:r>
            <a:r>
              <a:rPr lang="it-IT" altLang="en-US" dirty="0" smtClean="0"/>
              <a:t> </a:t>
            </a:r>
            <a:r>
              <a:rPr lang="it-IT" altLang="en-US" smtClean="0"/>
              <a:t>international</a:t>
            </a:r>
            <a:r>
              <a:rPr lang="it-IT" altLang="en-US" dirty="0" smtClean="0"/>
              <a:t> </a:t>
            </a:r>
            <a:r>
              <a:rPr lang="it-IT" altLang="en-US" dirty="0" err="1" smtClean="0"/>
              <a:t>laboratories</a:t>
            </a:r>
            <a:r>
              <a:rPr lang="it-IT" altLang="en-US" dirty="0" smtClean="0"/>
              <a:t> </a:t>
            </a:r>
            <a:r>
              <a:rPr lang="it-IT" altLang="en-US" dirty="0" err="1" smtClean="0"/>
              <a:t>such</a:t>
            </a:r>
            <a:r>
              <a:rPr lang="it-IT" altLang="en-US" dirty="0" smtClean="0"/>
              <a:t> </a:t>
            </a:r>
            <a:r>
              <a:rPr lang="it-IT" altLang="en-US" dirty="0" err="1" smtClean="0"/>
              <a:t>as</a:t>
            </a:r>
            <a:r>
              <a:rPr lang="it-IT" altLang="en-US" dirty="0" smtClean="0"/>
              <a:t> KEK (Tsukuba, Japan) and CERN (Geneva, </a:t>
            </a:r>
            <a:r>
              <a:rPr lang="it-IT" altLang="en-US" dirty="0" err="1" smtClean="0"/>
              <a:t>Switzerland</a:t>
            </a:r>
            <a:r>
              <a:rPr lang="it-IT" altLang="en-US" dirty="0" smtClean="0"/>
              <a:t>)</a:t>
            </a:r>
            <a:endParaRPr lang="en-US" altLang="en-US" dirty="0" smtClean="0"/>
          </a:p>
        </p:txBody>
      </p:sp>
      <p:pic>
        <p:nvPicPr>
          <p:cNvPr id="92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9863" y="859631"/>
            <a:ext cx="1198562" cy="998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2" name="AutoShape 10" descr="Image result for belle2 log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pic>
        <p:nvPicPr>
          <p:cNvPr id="922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4516" y="4055271"/>
            <a:ext cx="738187" cy="59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1566" y="4039396"/>
            <a:ext cx="1033462"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6428" y="4883946"/>
            <a:ext cx="563563" cy="55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1578" y="4883946"/>
            <a:ext cx="557213" cy="55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e 2"/>
          <p:cNvSpPr/>
          <p:nvPr/>
        </p:nvSpPr>
        <p:spPr>
          <a:xfrm>
            <a:off x="2389003" y="4334671"/>
            <a:ext cx="239713" cy="252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e 13"/>
          <p:cNvSpPr/>
          <p:nvPr/>
        </p:nvSpPr>
        <p:spPr>
          <a:xfrm>
            <a:off x="2671578" y="4555333"/>
            <a:ext cx="238125" cy="2524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e 14"/>
          <p:cNvSpPr/>
          <p:nvPr/>
        </p:nvSpPr>
        <p:spPr>
          <a:xfrm>
            <a:off x="7011803" y="4664871"/>
            <a:ext cx="280988" cy="252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igura a mano libera 17"/>
          <p:cNvSpPr/>
          <p:nvPr/>
        </p:nvSpPr>
        <p:spPr>
          <a:xfrm>
            <a:off x="2863666" y="3842546"/>
            <a:ext cx="4144962" cy="803275"/>
          </a:xfrm>
          <a:custGeom>
            <a:avLst/>
            <a:gdLst>
              <a:gd name="connsiteX0" fmla="*/ 0 w 4086970"/>
              <a:gd name="connsiteY0" fmla="*/ 755495 h 803203"/>
              <a:gd name="connsiteX1" fmla="*/ 2043485 w 4086970"/>
              <a:gd name="connsiteY1" fmla="*/ 122 h 803203"/>
              <a:gd name="connsiteX2" fmla="*/ 4086970 w 4086970"/>
              <a:gd name="connsiteY2" fmla="*/ 803203 h 803203"/>
              <a:gd name="connsiteX0" fmla="*/ 0 w 4189355"/>
              <a:gd name="connsiteY0" fmla="*/ 689096 h 803883"/>
              <a:gd name="connsiteX1" fmla="*/ 2145870 w 4189355"/>
              <a:gd name="connsiteY1" fmla="*/ 802 h 803883"/>
              <a:gd name="connsiteX2" fmla="*/ 4189355 w 4189355"/>
              <a:gd name="connsiteY2" fmla="*/ 803883 h 803883"/>
              <a:gd name="connsiteX0" fmla="*/ 0 w 4217600"/>
              <a:gd name="connsiteY0" fmla="*/ 692573 h 803830"/>
              <a:gd name="connsiteX1" fmla="*/ 2174115 w 4217600"/>
              <a:gd name="connsiteY1" fmla="*/ 749 h 803830"/>
              <a:gd name="connsiteX2" fmla="*/ 4217600 w 4217600"/>
              <a:gd name="connsiteY2" fmla="*/ 803830 h 803830"/>
              <a:gd name="connsiteX0" fmla="*/ 0 w 4144575"/>
              <a:gd name="connsiteY0" fmla="*/ 739673 h 803305"/>
              <a:gd name="connsiteX1" fmla="*/ 2101090 w 4144575"/>
              <a:gd name="connsiteY1" fmla="*/ 224 h 803305"/>
              <a:gd name="connsiteX2" fmla="*/ 4144575 w 4144575"/>
              <a:gd name="connsiteY2" fmla="*/ 803305 h 803305"/>
            </a:gdLst>
            <a:ahLst/>
            <a:cxnLst>
              <a:cxn ang="0">
                <a:pos x="connsiteX0" y="connsiteY0"/>
              </a:cxn>
              <a:cxn ang="0">
                <a:pos x="connsiteX1" y="connsiteY1"/>
              </a:cxn>
              <a:cxn ang="0">
                <a:pos x="connsiteX2" y="connsiteY2"/>
              </a:cxn>
            </a:cxnLst>
            <a:rect l="l" t="t" r="r" b="b"/>
            <a:pathLst>
              <a:path w="4144575" h="803305">
                <a:moveTo>
                  <a:pt x="0" y="739673"/>
                </a:moveTo>
                <a:cubicBezTo>
                  <a:pt x="681161" y="358011"/>
                  <a:pt x="1410328" y="-10381"/>
                  <a:pt x="2101090" y="224"/>
                </a:cubicBezTo>
                <a:cubicBezTo>
                  <a:pt x="2791852" y="10829"/>
                  <a:pt x="3463413" y="405740"/>
                  <a:pt x="4144575" y="803305"/>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 name="Connettore 2 19"/>
          <p:cNvCxnSpPr/>
          <p:nvPr/>
        </p:nvCxnSpPr>
        <p:spPr>
          <a:xfrm flipH="1" flipV="1">
            <a:off x="2585853" y="4501358"/>
            <a:ext cx="160338" cy="9366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232" name="Graphic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65378" y="4237833"/>
            <a:ext cx="19780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131974"/>
      </p:ext>
    </p:extLst>
  </p:cSld>
  <p:clrMapOvr>
    <a:masterClrMapping/>
  </p:clrMapOvr>
  <p:transition spd="slow" advTm="4162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p:cNvPicPr>
            <a:picLocks noChangeAspect="1"/>
          </p:cNvPicPr>
          <p:nvPr/>
        </p:nvPicPr>
        <p:blipFill>
          <a:blip r:embed="rId2"/>
          <a:stretch>
            <a:fillRect/>
          </a:stretch>
        </p:blipFill>
        <p:spPr>
          <a:xfrm>
            <a:off x="534224" y="1065131"/>
            <a:ext cx="3763835" cy="2822876"/>
          </a:xfrm>
          <a:prstGeom prst="rect">
            <a:avLst/>
          </a:prstGeom>
        </p:spPr>
      </p:pic>
      <p:sp>
        <p:nvSpPr>
          <p:cNvPr id="2" name="Titolo 1"/>
          <p:cNvSpPr>
            <a:spLocks noGrp="1"/>
          </p:cNvSpPr>
          <p:nvPr>
            <p:ph type="title"/>
          </p:nvPr>
        </p:nvSpPr>
        <p:spPr>
          <a:xfrm>
            <a:off x="457200" y="277814"/>
            <a:ext cx="8229600" cy="938154"/>
          </a:xfrm>
        </p:spPr>
        <p:txBody>
          <a:bodyPr/>
          <a:lstStyle/>
          <a:p>
            <a:r>
              <a:rPr lang="en-US" dirty="0" smtClean="0"/>
              <a:t>SEUs vs He3 Tube Rates</a:t>
            </a:r>
            <a:endParaRPr lang="en-US" dirty="0"/>
          </a:p>
        </p:txBody>
      </p:sp>
      <p:pic>
        <p:nvPicPr>
          <p:cNvPr id="6" name="Immagine 5"/>
          <p:cNvPicPr>
            <a:picLocks noChangeAspect="1"/>
          </p:cNvPicPr>
          <p:nvPr/>
        </p:nvPicPr>
        <p:blipFill>
          <a:blip r:embed="rId3"/>
          <a:stretch>
            <a:fillRect/>
          </a:stretch>
        </p:blipFill>
        <p:spPr>
          <a:xfrm>
            <a:off x="4644008" y="1052736"/>
            <a:ext cx="3835841" cy="2876881"/>
          </a:xfrm>
          <a:prstGeom prst="rect">
            <a:avLst/>
          </a:prstGeom>
        </p:spPr>
      </p:pic>
      <p:pic>
        <p:nvPicPr>
          <p:cNvPr id="8" name="Immagine 7"/>
          <p:cNvPicPr>
            <a:picLocks noChangeAspect="1"/>
          </p:cNvPicPr>
          <p:nvPr/>
        </p:nvPicPr>
        <p:blipFill>
          <a:blip r:embed="rId4"/>
          <a:stretch>
            <a:fillRect/>
          </a:stretch>
        </p:blipFill>
        <p:spPr>
          <a:xfrm>
            <a:off x="476246" y="3770798"/>
            <a:ext cx="3835842" cy="2876882"/>
          </a:xfrm>
          <a:prstGeom prst="rect">
            <a:avLst/>
          </a:prstGeom>
        </p:spPr>
      </p:pic>
      <p:sp>
        <p:nvSpPr>
          <p:cNvPr id="9" name="CasellaDiTesto 8"/>
          <p:cNvSpPr txBox="1"/>
          <p:nvPr/>
        </p:nvSpPr>
        <p:spPr>
          <a:xfrm rot="16200000">
            <a:off x="-40681" y="5307270"/>
            <a:ext cx="1208629" cy="373231"/>
          </a:xfrm>
          <a:prstGeom prst="rect">
            <a:avLst/>
          </a:prstGeom>
        </p:spPr>
        <p:txBody>
          <a:bodyPr vert="horz" wrap="none" lIns="91440" tIns="45720" rIns="91440" bIns="45720" rtlCol="0">
            <a:normAutofit/>
          </a:bodyPr>
          <a:lstStyle/>
          <a:p>
            <a:r>
              <a:rPr lang="en-US" sz="1400" dirty="0" smtClean="0"/>
              <a:t># of </a:t>
            </a:r>
            <a:r>
              <a:rPr lang="en-US" sz="1400" dirty="0" err="1" smtClean="0"/>
              <a:t>config</a:t>
            </a:r>
            <a:r>
              <a:rPr lang="en-US" sz="1400" dirty="0" smtClean="0"/>
              <a:t> errors</a:t>
            </a:r>
          </a:p>
        </p:txBody>
      </p:sp>
      <p:sp>
        <p:nvSpPr>
          <p:cNvPr id="10" name="CasellaDiTesto 9"/>
          <p:cNvSpPr txBox="1"/>
          <p:nvPr/>
        </p:nvSpPr>
        <p:spPr>
          <a:xfrm>
            <a:off x="2143552" y="6427291"/>
            <a:ext cx="755703" cy="432048"/>
          </a:xfrm>
          <a:prstGeom prst="rect">
            <a:avLst/>
          </a:prstGeom>
        </p:spPr>
        <p:txBody>
          <a:bodyPr vert="horz" wrap="none" lIns="91440" tIns="45720" rIns="91440" bIns="45720" rtlCol="0">
            <a:normAutofit/>
          </a:bodyPr>
          <a:lstStyle/>
          <a:p>
            <a:r>
              <a:rPr lang="en-US" sz="1400" dirty="0" smtClean="0"/>
              <a:t>Time (s)</a:t>
            </a:r>
          </a:p>
        </p:txBody>
      </p:sp>
      <p:sp>
        <p:nvSpPr>
          <p:cNvPr id="11" name="CasellaDiTesto 10"/>
          <p:cNvSpPr txBox="1"/>
          <p:nvPr/>
        </p:nvSpPr>
        <p:spPr>
          <a:xfrm>
            <a:off x="1686352" y="4883816"/>
            <a:ext cx="914400" cy="914400"/>
          </a:xfrm>
          <a:prstGeom prst="rect">
            <a:avLst/>
          </a:prstGeom>
        </p:spPr>
        <p:txBody>
          <a:bodyPr vert="horz" wrap="none" lIns="91440" tIns="45720" rIns="91440" bIns="45720" rtlCol="0">
            <a:normAutofit/>
          </a:bodyPr>
          <a:lstStyle/>
          <a:p>
            <a:r>
              <a:rPr lang="en-US" sz="1600" dirty="0" smtClean="0"/>
              <a:t>FPGA</a:t>
            </a:r>
          </a:p>
        </p:txBody>
      </p:sp>
      <p:sp>
        <p:nvSpPr>
          <p:cNvPr id="12" name="CasellaDiTesto 11"/>
          <p:cNvSpPr txBox="1"/>
          <p:nvPr/>
        </p:nvSpPr>
        <p:spPr>
          <a:xfrm rot="16200000">
            <a:off x="4290158" y="2126666"/>
            <a:ext cx="936916" cy="373231"/>
          </a:xfrm>
          <a:prstGeom prst="rect">
            <a:avLst/>
          </a:prstGeom>
        </p:spPr>
        <p:txBody>
          <a:bodyPr vert="horz" wrap="none" lIns="91440" tIns="45720" rIns="91440" bIns="45720" rtlCol="0">
            <a:normAutofit/>
          </a:bodyPr>
          <a:lstStyle/>
          <a:p>
            <a:r>
              <a:rPr lang="en-US" sz="1400" dirty="0" smtClean="0"/>
              <a:t>Rate (A.U.)</a:t>
            </a:r>
          </a:p>
        </p:txBody>
      </p:sp>
      <p:sp>
        <p:nvSpPr>
          <p:cNvPr id="14" name="CasellaDiTesto 13"/>
          <p:cNvSpPr txBox="1"/>
          <p:nvPr/>
        </p:nvSpPr>
        <p:spPr>
          <a:xfrm rot="16200000">
            <a:off x="-362493" y="2289954"/>
            <a:ext cx="1813024" cy="373231"/>
          </a:xfrm>
          <a:prstGeom prst="rect">
            <a:avLst/>
          </a:prstGeom>
        </p:spPr>
        <p:txBody>
          <a:bodyPr vert="horz" wrap="none" lIns="91440" tIns="45720" rIns="91440" bIns="45720" rtlCol="0">
            <a:normAutofit/>
          </a:bodyPr>
          <a:lstStyle/>
          <a:p>
            <a:r>
              <a:rPr lang="en-US" sz="1400" dirty="0" smtClean="0"/>
              <a:t>Integrated rate (A.U.)</a:t>
            </a:r>
          </a:p>
        </p:txBody>
      </p:sp>
      <p:sp>
        <p:nvSpPr>
          <p:cNvPr id="15" name="CasellaDiTesto 14"/>
          <p:cNvSpPr txBox="1"/>
          <p:nvPr/>
        </p:nvSpPr>
        <p:spPr>
          <a:xfrm>
            <a:off x="1484366" y="1607821"/>
            <a:ext cx="1791489" cy="914400"/>
          </a:xfrm>
          <a:prstGeom prst="rect">
            <a:avLst/>
          </a:prstGeom>
        </p:spPr>
        <p:txBody>
          <a:bodyPr vert="horz" wrap="none" lIns="91440" tIns="45720" rIns="91440" bIns="45720" rtlCol="0">
            <a:normAutofit/>
          </a:bodyPr>
          <a:lstStyle/>
          <a:p>
            <a:r>
              <a:rPr lang="en-US" sz="1600" dirty="0" smtClean="0"/>
              <a:t>He3 Tube at </a:t>
            </a:r>
            <a:r>
              <a:rPr lang="en-US" sz="1600" dirty="0" smtClean="0">
                <a:latin typeface="Symbol" panose="05050102010706020507" pitchFamily="18" charset="2"/>
              </a:rPr>
              <a:t>f</a:t>
            </a:r>
            <a:r>
              <a:rPr lang="en-US" sz="1600" dirty="0" smtClean="0"/>
              <a:t>=0°</a:t>
            </a:r>
          </a:p>
        </p:txBody>
      </p:sp>
      <p:sp>
        <p:nvSpPr>
          <p:cNvPr id="16" name="CasellaDiTesto 15"/>
          <p:cNvSpPr txBox="1"/>
          <p:nvPr/>
        </p:nvSpPr>
        <p:spPr>
          <a:xfrm>
            <a:off x="8596625" y="6736103"/>
            <a:ext cx="755703" cy="432048"/>
          </a:xfrm>
          <a:prstGeom prst="rect">
            <a:avLst/>
          </a:prstGeom>
        </p:spPr>
        <p:txBody>
          <a:bodyPr vert="horz" wrap="none" lIns="91440" tIns="45720" rIns="91440" bIns="45720" rtlCol="0">
            <a:normAutofit/>
          </a:bodyPr>
          <a:lstStyle/>
          <a:p>
            <a:r>
              <a:rPr lang="en-US" sz="1400" dirty="0" smtClean="0"/>
              <a:t>Time (s)</a:t>
            </a:r>
          </a:p>
        </p:txBody>
      </p:sp>
      <p:sp>
        <p:nvSpPr>
          <p:cNvPr id="17" name="CasellaDiTesto 16"/>
          <p:cNvSpPr txBox="1"/>
          <p:nvPr/>
        </p:nvSpPr>
        <p:spPr>
          <a:xfrm>
            <a:off x="5671174" y="1607821"/>
            <a:ext cx="1791489" cy="914400"/>
          </a:xfrm>
          <a:prstGeom prst="rect">
            <a:avLst/>
          </a:prstGeom>
        </p:spPr>
        <p:txBody>
          <a:bodyPr vert="horz" wrap="none" lIns="91440" tIns="45720" rIns="91440" bIns="45720" rtlCol="0">
            <a:normAutofit/>
          </a:bodyPr>
          <a:lstStyle/>
          <a:p>
            <a:r>
              <a:rPr lang="en-US" sz="1600" dirty="0" smtClean="0"/>
              <a:t>He3 Tube at </a:t>
            </a:r>
            <a:r>
              <a:rPr lang="en-US" sz="1600" dirty="0" smtClean="0">
                <a:latin typeface="Symbol" panose="05050102010706020507" pitchFamily="18" charset="2"/>
              </a:rPr>
              <a:t>f</a:t>
            </a:r>
            <a:r>
              <a:rPr lang="en-US" sz="1600" dirty="0" smtClean="0"/>
              <a:t>=0°</a:t>
            </a:r>
          </a:p>
        </p:txBody>
      </p:sp>
      <p:sp>
        <p:nvSpPr>
          <p:cNvPr id="18" name="CasellaDiTesto 17"/>
          <p:cNvSpPr txBox="1"/>
          <p:nvPr/>
        </p:nvSpPr>
        <p:spPr>
          <a:xfrm>
            <a:off x="2074293" y="3727946"/>
            <a:ext cx="755703" cy="432048"/>
          </a:xfrm>
          <a:prstGeom prst="rect">
            <a:avLst/>
          </a:prstGeom>
        </p:spPr>
        <p:txBody>
          <a:bodyPr vert="horz" wrap="none" lIns="91440" tIns="45720" rIns="91440" bIns="45720" rtlCol="0">
            <a:normAutofit/>
          </a:bodyPr>
          <a:lstStyle/>
          <a:p>
            <a:r>
              <a:rPr lang="en-US" sz="1400" dirty="0" smtClean="0"/>
              <a:t>Time (s)</a:t>
            </a:r>
          </a:p>
        </p:txBody>
      </p:sp>
      <p:pic>
        <p:nvPicPr>
          <p:cNvPr id="20" name="Immagine 19"/>
          <p:cNvPicPr>
            <a:picLocks noChangeAspect="1"/>
          </p:cNvPicPr>
          <p:nvPr/>
        </p:nvPicPr>
        <p:blipFill>
          <a:blip r:embed="rId5"/>
          <a:stretch>
            <a:fillRect/>
          </a:stretch>
        </p:blipFill>
        <p:spPr>
          <a:xfrm>
            <a:off x="4663094" y="3864741"/>
            <a:ext cx="3836308" cy="2877230"/>
          </a:xfrm>
          <a:prstGeom prst="rect">
            <a:avLst/>
          </a:prstGeom>
        </p:spPr>
      </p:pic>
      <p:sp>
        <p:nvSpPr>
          <p:cNvPr id="3" name="Segnaposto piè di pagina 2"/>
          <p:cNvSpPr>
            <a:spLocks noGrp="1"/>
          </p:cNvSpPr>
          <p:nvPr>
            <p:ph type="ftr" sz="quarter" idx="11"/>
          </p:nvPr>
        </p:nvSpPr>
        <p:spPr/>
        <p:txBody>
          <a:bodyPr/>
          <a:lstStyle/>
          <a:p>
            <a:pPr>
              <a:defRPr/>
            </a:pPr>
            <a:r>
              <a:rPr lang="en-US" altLang="en-US" dirty="0" smtClean="0"/>
              <a:t>R. Giordano - TIPP2017, Beijing, May 25, 2017</a:t>
            </a:r>
            <a:endParaRPr lang="en-US" altLang="en-US" dirty="0"/>
          </a:p>
        </p:txBody>
      </p:sp>
      <p:sp>
        <p:nvSpPr>
          <p:cNvPr id="7" name="CasellaDiTesto 6"/>
          <p:cNvSpPr txBox="1"/>
          <p:nvPr/>
        </p:nvSpPr>
        <p:spPr>
          <a:xfrm>
            <a:off x="6340471" y="3727946"/>
            <a:ext cx="755703" cy="432048"/>
          </a:xfrm>
          <a:prstGeom prst="rect">
            <a:avLst/>
          </a:prstGeom>
        </p:spPr>
        <p:txBody>
          <a:bodyPr vert="horz" wrap="none" lIns="91440" tIns="45720" rIns="91440" bIns="45720" rtlCol="0">
            <a:normAutofit/>
          </a:bodyPr>
          <a:lstStyle/>
          <a:p>
            <a:r>
              <a:rPr lang="en-US" sz="1400" dirty="0" smtClean="0"/>
              <a:t>Time (s)</a:t>
            </a:r>
          </a:p>
        </p:txBody>
      </p:sp>
      <p:sp>
        <p:nvSpPr>
          <p:cNvPr id="4" name="Rettangolo 3"/>
          <p:cNvSpPr/>
          <p:nvPr/>
        </p:nvSpPr>
        <p:spPr>
          <a:xfrm>
            <a:off x="4112836" y="3244334"/>
            <a:ext cx="918328" cy="369332"/>
          </a:xfrm>
          <a:prstGeom prst="rect">
            <a:avLst/>
          </a:prstGeom>
        </p:spPr>
        <p:txBody>
          <a:bodyPr wrap="none">
            <a:spAutoFit/>
          </a:bodyPr>
          <a:lstStyle/>
          <a:p>
            <a:r>
              <a:rPr lang="en-US" dirty="0"/>
              <a:t>"Hua Ye</a:t>
            </a:r>
          </a:p>
        </p:txBody>
      </p:sp>
      <p:sp>
        <p:nvSpPr>
          <p:cNvPr id="5" name="Rettangolo 4"/>
          <p:cNvSpPr/>
          <p:nvPr/>
        </p:nvSpPr>
        <p:spPr>
          <a:xfrm>
            <a:off x="4112836" y="3244334"/>
            <a:ext cx="918328" cy="369332"/>
          </a:xfrm>
          <a:prstGeom prst="rect">
            <a:avLst/>
          </a:prstGeom>
        </p:spPr>
        <p:txBody>
          <a:bodyPr wrap="none">
            <a:spAutoFit/>
          </a:bodyPr>
          <a:lstStyle/>
          <a:p>
            <a:r>
              <a:rPr lang="en-US" dirty="0"/>
              <a:t>"Hua Ye</a:t>
            </a:r>
          </a:p>
        </p:txBody>
      </p:sp>
    </p:spTree>
    <p:extLst>
      <p:ext uri="{BB962C8B-B14F-4D97-AF65-F5344CB8AC3E}">
        <p14:creationId xmlns:p14="http://schemas.microsoft.com/office/powerpoint/2010/main" val="396209710"/>
      </p:ext>
    </p:extLst>
  </p:cSld>
  <p:clrMapOvr>
    <a:masterClrMapping/>
  </p:clrMapOvr>
  <mc:AlternateContent xmlns:mc="http://schemas.openxmlformats.org/markup-compatibility/2006" xmlns:p14="http://schemas.microsoft.com/office/powerpoint/2010/main">
    <mc:Choice Requires="p14">
      <p:transition spd="slow" p14:dur="2000" advTm="694"/>
    </mc:Choice>
    <mc:Fallback xmlns="">
      <p:transition spd="slow" advTm="69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5"/>
          <p:cNvPicPr>
            <a:picLocks noChangeAspect="1"/>
          </p:cNvPicPr>
          <p:nvPr/>
        </p:nvPicPr>
        <p:blipFill>
          <a:blip r:embed="rId2">
            <a:extLst>
              <a:ext uri="{28A0092B-C50C-407E-A947-70E740481C1C}">
                <a14:useLocalDpi xmlns:a14="http://schemas.microsoft.com/office/drawing/2010/main" val="0"/>
              </a:ext>
            </a:extLst>
          </a:blip>
          <a:srcRect r="14111" b="16647"/>
          <a:stretch>
            <a:fillRect/>
          </a:stretch>
        </p:blipFill>
        <p:spPr bwMode="auto">
          <a:xfrm>
            <a:off x="1516646" y="3789569"/>
            <a:ext cx="2284413"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ttore 2 11"/>
          <p:cNvCxnSpPr/>
          <p:nvPr/>
        </p:nvCxnSpPr>
        <p:spPr>
          <a:xfrm>
            <a:off x="978484" y="4927806"/>
            <a:ext cx="619125" cy="138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asellaDiTesto 7"/>
          <p:cNvSpPr txBox="1">
            <a:spLocks noChangeArrowheads="1"/>
          </p:cNvSpPr>
          <p:nvPr/>
        </p:nvSpPr>
        <p:spPr bwMode="auto">
          <a:xfrm>
            <a:off x="211721" y="4694444"/>
            <a:ext cx="822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a:t>JTAG </a:t>
            </a:r>
          </a:p>
        </p:txBody>
      </p:sp>
      <p:sp>
        <p:nvSpPr>
          <p:cNvPr id="14" name="CasellaDiTesto 10"/>
          <p:cNvSpPr txBox="1">
            <a:spLocks noChangeArrowheads="1"/>
          </p:cNvSpPr>
          <p:nvPr/>
        </p:nvSpPr>
        <p:spPr bwMode="auto">
          <a:xfrm>
            <a:off x="211721" y="5215144"/>
            <a:ext cx="809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a:t>UART</a:t>
            </a:r>
            <a:endParaRPr lang="en-US" altLang="en-US"/>
          </a:p>
        </p:txBody>
      </p:sp>
      <p:cxnSp>
        <p:nvCxnSpPr>
          <p:cNvPr id="15" name="Connettore 2 14"/>
          <p:cNvCxnSpPr/>
          <p:nvPr/>
        </p:nvCxnSpPr>
        <p:spPr>
          <a:xfrm flipV="1">
            <a:off x="921334" y="5408819"/>
            <a:ext cx="6762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Freccia a destra 15"/>
          <p:cNvSpPr/>
          <p:nvPr/>
        </p:nvSpPr>
        <p:spPr>
          <a:xfrm rot="16200000">
            <a:off x="2419934" y="5896181"/>
            <a:ext cx="441325" cy="377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ttangolo 17"/>
          <p:cNvSpPr/>
          <p:nvPr/>
        </p:nvSpPr>
        <p:spPr>
          <a:xfrm>
            <a:off x="3259721" y="4583319"/>
            <a:ext cx="565150" cy="1335087"/>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Connettore 2 18"/>
          <p:cNvCxnSpPr/>
          <p:nvPr/>
        </p:nvCxnSpPr>
        <p:spPr>
          <a:xfrm flipH="1">
            <a:off x="3658184" y="3665744"/>
            <a:ext cx="241300" cy="412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ttangolo 19"/>
          <p:cNvSpPr/>
          <p:nvPr/>
        </p:nvSpPr>
        <p:spPr>
          <a:xfrm>
            <a:off x="3196221" y="4043569"/>
            <a:ext cx="461963" cy="539750"/>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CasellaDiTesto 7"/>
          <p:cNvSpPr txBox="1">
            <a:spLocks noChangeArrowheads="1"/>
          </p:cNvSpPr>
          <p:nvPr/>
        </p:nvSpPr>
        <p:spPr bwMode="auto">
          <a:xfrm>
            <a:off x="3589921" y="3378406"/>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a:t>GPIO</a:t>
            </a:r>
          </a:p>
        </p:txBody>
      </p:sp>
      <p:sp>
        <p:nvSpPr>
          <p:cNvPr id="22" name="CasellaDiTesto 7"/>
          <p:cNvSpPr txBox="1">
            <a:spLocks noChangeArrowheads="1"/>
          </p:cNvSpPr>
          <p:nvPr/>
        </p:nvSpPr>
        <p:spPr bwMode="auto">
          <a:xfrm>
            <a:off x="3824871" y="4927806"/>
            <a:ext cx="825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a:t>Select</a:t>
            </a:r>
          </a:p>
          <a:p>
            <a:r>
              <a:rPr lang="it-IT" altLang="en-US"/>
              <a:t>MAP</a:t>
            </a:r>
          </a:p>
        </p:txBody>
      </p:sp>
      <p:sp>
        <p:nvSpPr>
          <p:cNvPr id="23" name="CasellaDiTesto 13"/>
          <p:cNvSpPr txBox="1">
            <a:spLocks noChangeArrowheads="1"/>
          </p:cNvSpPr>
          <p:nvPr/>
        </p:nvSpPr>
        <p:spPr bwMode="auto">
          <a:xfrm>
            <a:off x="2123071" y="6234319"/>
            <a:ext cx="1196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dirty="0" err="1" smtClean="0"/>
              <a:t>Power</a:t>
            </a:r>
            <a:r>
              <a:rPr lang="it-IT" altLang="en-US" dirty="0" smtClean="0"/>
              <a:t> w/ </a:t>
            </a:r>
          </a:p>
          <a:p>
            <a:r>
              <a:rPr lang="it-IT" altLang="en-US" dirty="0" err="1" smtClean="0"/>
              <a:t>sense</a:t>
            </a:r>
            <a:endParaRPr lang="en-US" altLang="en-US" dirty="0"/>
          </a:p>
        </p:txBody>
      </p:sp>
      <p:cxnSp>
        <p:nvCxnSpPr>
          <p:cNvPr id="24" name="Connettore 2 23"/>
          <p:cNvCxnSpPr/>
          <p:nvPr/>
        </p:nvCxnSpPr>
        <p:spPr>
          <a:xfrm>
            <a:off x="1143584" y="4542044"/>
            <a:ext cx="379412" cy="50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asellaDiTesto 7"/>
          <p:cNvSpPr txBox="1">
            <a:spLocks noChangeArrowheads="1"/>
          </p:cNvSpPr>
          <p:nvPr/>
        </p:nvSpPr>
        <p:spPr bwMode="auto">
          <a:xfrm>
            <a:off x="195846" y="4234069"/>
            <a:ext cx="1209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a:t>Optical IO</a:t>
            </a:r>
          </a:p>
        </p:txBody>
      </p:sp>
      <p:sp>
        <p:nvSpPr>
          <p:cNvPr id="2" name="Titolo 1"/>
          <p:cNvSpPr>
            <a:spLocks noGrp="1"/>
          </p:cNvSpPr>
          <p:nvPr>
            <p:ph type="title"/>
          </p:nvPr>
        </p:nvSpPr>
        <p:spPr>
          <a:xfrm>
            <a:off x="443859" y="-51085"/>
            <a:ext cx="8229600" cy="1139825"/>
          </a:xfrm>
        </p:spPr>
        <p:txBody>
          <a:bodyPr>
            <a:normAutofit fontScale="90000"/>
          </a:bodyPr>
          <a:lstStyle/>
          <a:p>
            <a:r>
              <a:rPr lang="en-US" dirty="0" smtClean="0"/>
              <a:t>Monitor FPGA Soft Errors in Phase2?</a:t>
            </a:r>
            <a:endParaRPr lang="en-US" dirty="0"/>
          </a:p>
        </p:txBody>
      </p:sp>
      <p:sp>
        <p:nvSpPr>
          <p:cNvPr id="4" name="Segnaposto contenuto 3"/>
          <p:cNvSpPr>
            <a:spLocks noGrp="1"/>
          </p:cNvSpPr>
          <p:nvPr>
            <p:ph sz="half" idx="2"/>
          </p:nvPr>
        </p:nvSpPr>
        <p:spPr>
          <a:xfrm>
            <a:off x="4716016" y="1268760"/>
            <a:ext cx="3970784" cy="5184576"/>
          </a:xfrm>
        </p:spPr>
        <p:txBody>
          <a:bodyPr>
            <a:normAutofit fontScale="70000" lnSpcReduction="20000"/>
          </a:bodyPr>
          <a:lstStyle/>
          <a:p>
            <a:r>
              <a:rPr lang="en-US" dirty="0" smtClean="0"/>
              <a:t>New FPGA test board ready</a:t>
            </a:r>
          </a:p>
          <a:p>
            <a:r>
              <a:rPr lang="en-US" dirty="0" smtClean="0"/>
              <a:t>Smaller than previous one, nearly half size</a:t>
            </a:r>
          </a:p>
          <a:p>
            <a:r>
              <a:rPr lang="en-US" dirty="0" smtClean="0"/>
              <a:t>Based on Xilinx Kintex-7 70T and passives (no active components other than FPGA)</a:t>
            </a:r>
          </a:p>
          <a:p>
            <a:r>
              <a:rPr lang="en-US" dirty="0" smtClean="0"/>
              <a:t>RJ45 connectors for long-haul connection over CAT7 cables (JTAG, RS232 and parallel configuration) </a:t>
            </a:r>
          </a:p>
          <a:p>
            <a:r>
              <a:rPr lang="en-US" dirty="0" smtClean="0"/>
              <a:t>Board just produced, needs testing</a:t>
            </a:r>
          </a:p>
          <a:p>
            <a:r>
              <a:rPr lang="en-US" dirty="0" smtClean="0"/>
              <a:t>Could it be installed for BEAST phase2? Where? When? How?</a:t>
            </a:r>
            <a:endParaRPr lang="en-US" dirty="0"/>
          </a:p>
        </p:txBody>
      </p:sp>
      <p:sp>
        <p:nvSpPr>
          <p:cNvPr id="33" name="Segnaposto piè di pagina 32"/>
          <p:cNvSpPr>
            <a:spLocks noGrp="1"/>
          </p:cNvSpPr>
          <p:nvPr>
            <p:ph type="ftr" sz="quarter" idx="11"/>
          </p:nvPr>
        </p:nvSpPr>
        <p:spPr/>
        <p:txBody>
          <a:bodyPr/>
          <a:lstStyle/>
          <a:p>
            <a:pPr>
              <a:defRPr/>
            </a:pPr>
            <a:r>
              <a:rPr lang="en-US" altLang="en-US" dirty="0" smtClean="0"/>
              <a:t>R. Giordano - TIPP2017, Beijing, May 25, 2017</a:t>
            </a:r>
            <a:endParaRPr lang="en-US" altLang="en-US"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437712" y="694636"/>
            <a:ext cx="2341153" cy="3129361"/>
          </a:xfrm>
          <a:prstGeom prst="rect">
            <a:avLst/>
          </a:prstGeom>
        </p:spPr>
      </p:pic>
      <p:sp>
        <p:nvSpPr>
          <p:cNvPr id="7" name="CasellaDiTesto 6"/>
          <p:cNvSpPr txBox="1"/>
          <p:nvPr/>
        </p:nvSpPr>
        <p:spPr>
          <a:xfrm>
            <a:off x="654944" y="716171"/>
            <a:ext cx="914400" cy="914400"/>
          </a:xfrm>
          <a:prstGeom prst="rect">
            <a:avLst/>
          </a:prstGeom>
        </p:spPr>
        <p:txBody>
          <a:bodyPr vert="horz" wrap="none" lIns="91440" tIns="45720" rIns="91440" bIns="45720" rtlCol="0">
            <a:normAutofit/>
          </a:bodyPr>
          <a:lstStyle/>
          <a:p>
            <a:r>
              <a:rPr lang="en-US" sz="2000" dirty="0" smtClean="0"/>
              <a:t>Old version</a:t>
            </a:r>
          </a:p>
        </p:txBody>
      </p:sp>
      <p:sp>
        <p:nvSpPr>
          <p:cNvPr id="17" name="CasellaDiTesto 16"/>
          <p:cNvSpPr txBox="1"/>
          <p:nvPr/>
        </p:nvSpPr>
        <p:spPr>
          <a:xfrm>
            <a:off x="827264" y="3490171"/>
            <a:ext cx="914400" cy="914400"/>
          </a:xfrm>
          <a:prstGeom prst="rect">
            <a:avLst/>
          </a:prstGeom>
        </p:spPr>
        <p:txBody>
          <a:bodyPr vert="horz" wrap="none" lIns="91440" tIns="45720" rIns="91440" bIns="45720" rtlCol="0">
            <a:normAutofit/>
          </a:bodyPr>
          <a:lstStyle/>
          <a:p>
            <a:r>
              <a:rPr lang="en-US" sz="2000" dirty="0" smtClean="0">
                <a:solidFill>
                  <a:srgbClr val="00B050"/>
                </a:solidFill>
              </a:rPr>
              <a:t>New version</a:t>
            </a:r>
          </a:p>
        </p:txBody>
      </p:sp>
      <p:sp>
        <p:nvSpPr>
          <p:cNvPr id="5" name="Freccia a destra 4"/>
          <p:cNvSpPr/>
          <p:nvPr/>
        </p:nvSpPr>
        <p:spPr>
          <a:xfrm rot="5400000">
            <a:off x="2286628" y="3225465"/>
            <a:ext cx="72008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3695079"/>
      </p:ext>
    </p:extLst>
  </p:cSld>
  <p:clrMapOvr>
    <a:masterClrMapping/>
  </p:clrMapOvr>
  <mc:AlternateContent xmlns:mc="http://schemas.openxmlformats.org/markup-compatibility/2006" xmlns:p14="http://schemas.microsoft.com/office/powerpoint/2010/main">
    <mc:Choice Requires="p14">
      <p:transition spd="slow" p14:dur="2000" advTm="498"/>
    </mc:Choice>
    <mc:Fallback xmlns="">
      <p:transition spd="slow" advTm="49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en-US" dirty="0" smtClean="0"/>
              <a:t>R. Giordano - TIPP2017, Beijing, May 25, 2017</a:t>
            </a:r>
            <a:endParaRPr lang="en-US" dirty="0"/>
          </a:p>
        </p:txBody>
      </p:sp>
      <p:pic>
        <p:nvPicPr>
          <p:cNvPr id="5" name="Immagine 4"/>
          <p:cNvPicPr>
            <a:picLocks noChangeAspect="1"/>
          </p:cNvPicPr>
          <p:nvPr/>
        </p:nvPicPr>
        <p:blipFill>
          <a:blip r:embed="rId2"/>
          <a:stretch>
            <a:fillRect/>
          </a:stretch>
        </p:blipFill>
        <p:spPr>
          <a:xfrm>
            <a:off x="467544" y="-52288"/>
            <a:ext cx="8568952" cy="5738995"/>
          </a:xfrm>
          <a:prstGeom prst="rect">
            <a:avLst/>
          </a:prstGeom>
        </p:spPr>
      </p:pic>
      <p:sp>
        <p:nvSpPr>
          <p:cNvPr id="6" name="CasellaDiTesto 5"/>
          <p:cNvSpPr txBox="1"/>
          <p:nvPr/>
        </p:nvSpPr>
        <p:spPr>
          <a:xfrm>
            <a:off x="2051720" y="836712"/>
            <a:ext cx="914400" cy="914400"/>
          </a:xfrm>
          <a:prstGeom prst="rect">
            <a:avLst/>
          </a:prstGeom>
        </p:spPr>
        <p:txBody>
          <a:bodyPr vert="horz" wrap="none" lIns="91440" tIns="45720" rIns="91440" bIns="45720" rtlCol="0">
            <a:normAutofit/>
          </a:bodyPr>
          <a:lstStyle/>
          <a:p>
            <a:endParaRPr lang="en-US" sz="2000" dirty="0" smtClean="0"/>
          </a:p>
        </p:txBody>
      </p:sp>
      <p:sp>
        <p:nvSpPr>
          <p:cNvPr id="7" name="CasellaDiTesto 6"/>
          <p:cNvSpPr txBox="1"/>
          <p:nvPr/>
        </p:nvSpPr>
        <p:spPr>
          <a:xfrm>
            <a:off x="1187624" y="692696"/>
            <a:ext cx="914400" cy="914400"/>
          </a:xfrm>
          <a:prstGeom prst="rect">
            <a:avLst/>
          </a:prstGeom>
        </p:spPr>
        <p:txBody>
          <a:bodyPr vert="horz" wrap="none" lIns="91440" tIns="45720" rIns="91440" bIns="45720" rtlCol="0">
            <a:normAutofit/>
          </a:bodyPr>
          <a:lstStyle/>
          <a:p>
            <a:endParaRPr lang="en-US" sz="2000" dirty="0" smtClean="0"/>
          </a:p>
        </p:txBody>
      </p:sp>
      <p:sp>
        <p:nvSpPr>
          <p:cNvPr id="8" name="Rettangolo 7"/>
          <p:cNvSpPr/>
          <p:nvPr/>
        </p:nvSpPr>
        <p:spPr>
          <a:xfrm>
            <a:off x="1869604" y="5485682"/>
            <a:ext cx="6855296" cy="1061829"/>
          </a:xfrm>
          <a:prstGeom prst="rect">
            <a:avLst/>
          </a:prstGeom>
        </p:spPr>
        <p:txBody>
          <a:bodyPr wrap="square">
            <a:spAutoFit/>
          </a:bodyPr>
          <a:lstStyle/>
          <a:p>
            <a:r>
              <a:rPr lang="en-US" sz="2100" dirty="0" smtClean="0">
                <a:solidFill>
                  <a:srgbClr val="070DFF"/>
                </a:solidFill>
              </a:rPr>
              <a:t>From T. Higuchi (KEK) talk at TWEPP2011</a:t>
            </a:r>
          </a:p>
          <a:p>
            <a:r>
              <a:rPr lang="en-US" sz="2100" dirty="0" smtClean="0">
                <a:solidFill>
                  <a:srgbClr val="070DFF"/>
                </a:solidFill>
              </a:rPr>
              <a:t>“Radiation Tolerance of Readout Electronics for Belle II”</a:t>
            </a:r>
          </a:p>
          <a:p>
            <a:r>
              <a:rPr lang="en-US" sz="2100" dirty="0" smtClean="0">
                <a:solidFill>
                  <a:srgbClr val="070DFF"/>
                </a:solidFill>
              </a:rPr>
              <a:t> </a:t>
            </a:r>
            <a:endParaRPr lang="en-US" sz="2100" dirty="0">
              <a:solidFill>
                <a:srgbClr val="070DFF"/>
              </a:solidFill>
            </a:endParaRPr>
          </a:p>
        </p:txBody>
      </p:sp>
      <p:sp>
        <p:nvSpPr>
          <p:cNvPr id="10" name="Rettangolo 9"/>
          <p:cNvSpPr/>
          <p:nvPr/>
        </p:nvSpPr>
        <p:spPr>
          <a:xfrm>
            <a:off x="404044" y="268526"/>
            <a:ext cx="7560840" cy="707886"/>
          </a:xfrm>
          <a:prstGeom prst="rect">
            <a:avLst/>
          </a:prstGeom>
        </p:spPr>
        <p:txBody>
          <a:bodyPr wrap="square">
            <a:spAutoFit/>
          </a:bodyPr>
          <a:lstStyle/>
          <a:p>
            <a:r>
              <a:rPr lang="en-US" sz="4000" b="1" dirty="0" smtClean="0">
                <a:solidFill>
                  <a:srgbClr val="070DFF"/>
                </a:solidFill>
              </a:rPr>
              <a:t>Expected</a:t>
            </a:r>
            <a:endParaRPr lang="en-US" sz="4000" b="1" dirty="0">
              <a:solidFill>
                <a:srgbClr val="070DFF"/>
              </a:solidFill>
            </a:endParaRPr>
          </a:p>
        </p:txBody>
      </p:sp>
    </p:spTree>
    <p:extLst>
      <p:ext uri="{BB962C8B-B14F-4D97-AF65-F5344CB8AC3E}">
        <p14:creationId xmlns:p14="http://schemas.microsoft.com/office/powerpoint/2010/main" val="2924214354"/>
      </p:ext>
    </p:extLst>
  </p:cSld>
  <p:clrMapOvr>
    <a:masterClrMapping/>
  </p:clrMapOvr>
  <mc:AlternateContent xmlns:mc="http://schemas.openxmlformats.org/markup-compatibility/2006" xmlns:p14="http://schemas.microsoft.com/office/powerpoint/2010/main">
    <mc:Choice Requires="p14">
      <p:transition spd="slow" p14:dur="2000" advTm="1463"/>
    </mc:Choice>
    <mc:Fallback xmlns="">
      <p:transition spd="slow" advTm="146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908050"/>
            <a:ext cx="7131050" cy="5302250"/>
          </a:xfrm>
        </p:spPr>
      </p:pic>
      <p:sp>
        <p:nvSpPr>
          <p:cNvPr id="4" name="Segnaposto piè di pagina 3"/>
          <p:cNvSpPr>
            <a:spLocks noGrp="1"/>
          </p:cNvSpPr>
          <p:nvPr>
            <p:ph type="ftr" sz="quarter" idx="11"/>
          </p:nvPr>
        </p:nvSpPr>
        <p:spPr/>
        <p:txBody>
          <a:bodyPr/>
          <a:lstStyle/>
          <a:p>
            <a:pPr>
              <a:defRPr/>
            </a:pPr>
            <a:r>
              <a:rPr lang="en-US" dirty="0" smtClean="0"/>
              <a:t>R. Giordano - TIPP2017, Beijing, May 25, 2017</a:t>
            </a:r>
            <a:endParaRPr lang="en-US" dirty="0"/>
          </a:p>
        </p:txBody>
      </p:sp>
      <p:sp>
        <p:nvSpPr>
          <p:cNvPr id="19460" name="サブタイトル 2"/>
          <p:cNvSpPr>
            <a:spLocks noGrp="1"/>
          </p:cNvSpPr>
          <p:nvPr/>
        </p:nvSpPr>
        <p:spPr bwMode="auto">
          <a:xfrm>
            <a:off x="1258888" y="31750"/>
            <a:ext cx="68421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ClrTx/>
              <a:buSzTx/>
              <a:buFont typeface="Arial" panose="020B0604020202020204" pitchFamily="34" charset="0"/>
              <a:buNone/>
            </a:pPr>
            <a:endParaRPr kumimoji="1" lang="en-US" altLang="ja-JP" sz="2000" dirty="0" smtClean="0">
              <a:solidFill>
                <a:srgbClr val="070DFF"/>
              </a:solidFill>
              <a:ea typeface="ＭＳ Ｐゴシック" panose="020B0600070205080204" pitchFamily="34" charset="-128"/>
            </a:endParaRPr>
          </a:p>
          <a:p>
            <a:pPr algn="ctr" eaLnBrk="1" hangingPunct="1">
              <a:buClrTx/>
              <a:buSzTx/>
              <a:buFont typeface="Arial" panose="020B0604020202020204" pitchFamily="34" charset="0"/>
              <a:buNone/>
            </a:pPr>
            <a:r>
              <a:rPr kumimoji="1" lang="en-US" altLang="ja-JP" sz="2000" dirty="0" smtClean="0">
                <a:solidFill>
                  <a:srgbClr val="070DFF"/>
                </a:solidFill>
                <a:ea typeface="ＭＳ Ｐゴシック" panose="020B0600070205080204" pitchFamily="34" charset="-128"/>
              </a:rPr>
              <a:t>From. Hiroyuki NAKAYAMA (KEK) Talk at  12</a:t>
            </a:r>
            <a:r>
              <a:rPr kumimoji="1" lang="en-US" altLang="ja-JP" sz="2000" baseline="30000" dirty="0" smtClean="0">
                <a:solidFill>
                  <a:srgbClr val="070DFF"/>
                </a:solidFill>
                <a:ea typeface="ＭＳ Ｐゴシック" panose="020B0600070205080204" pitchFamily="34" charset="-128"/>
              </a:rPr>
              <a:t>th</a:t>
            </a:r>
            <a:r>
              <a:rPr kumimoji="1" lang="en-US" altLang="ja-JP" sz="2000" dirty="0" smtClean="0">
                <a:solidFill>
                  <a:srgbClr val="070DFF"/>
                </a:solidFill>
                <a:ea typeface="ＭＳ Ｐゴシック" panose="020B0600070205080204" pitchFamily="34" charset="-128"/>
              </a:rPr>
              <a:t> B2GM</a:t>
            </a:r>
            <a:endParaRPr kumimoji="1" lang="en-US" altLang="ja-JP" sz="2000" dirty="0">
              <a:solidFill>
                <a:srgbClr val="070DFF"/>
              </a:solidFill>
              <a:ea typeface="ＭＳ Ｐゴシック" panose="020B0600070205080204" pitchFamily="34" charset="-128"/>
            </a:endParaRPr>
          </a:p>
        </p:txBody>
      </p:sp>
    </p:spTree>
    <p:extLst>
      <p:ext uri="{BB962C8B-B14F-4D97-AF65-F5344CB8AC3E}">
        <p14:creationId xmlns:p14="http://schemas.microsoft.com/office/powerpoint/2010/main" val="1648758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Overview</a:t>
            </a:r>
          </a:p>
        </p:txBody>
      </p:sp>
      <p:sp>
        <p:nvSpPr>
          <p:cNvPr id="8195" name="Content Placeholder 2"/>
          <p:cNvSpPr>
            <a:spLocks noGrp="1"/>
          </p:cNvSpPr>
          <p:nvPr>
            <p:ph idx="1"/>
          </p:nvPr>
        </p:nvSpPr>
        <p:spPr>
          <a:xfrm>
            <a:off x="915592" y="1415382"/>
            <a:ext cx="8229600" cy="4530725"/>
          </a:xfrm>
        </p:spPr>
        <p:txBody>
          <a:bodyPr/>
          <a:lstStyle/>
          <a:p>
            <a:r>
              <a:rPr lang="en-US" dirty="0" smtClean="0"/>
              <a:t>Motivation</a:t>
            </a:r>
          </a:p>
          <a:p>
            <a:r>
              <a:rPr lang="en-US" altLang="en-US" dirty="0" smtClean="0"/>
              <a:t>The </a:t>
            </a:r>
            <a:r>
              <a:rPr lang="en-US" altLang="en-US" dirty="0" err="1" smtClean="0"/>
              <a:t>SuperKEKB</a:t>
            </a:r>
            <a:r>
              <a:rPr lang="en-US" altLang="en-US" dirty="0" smtClean="0"/>
              <a:t> collider</a:t>
            </a:r>
          </a:p>
          <a:p>
            <a:r>
              <a:rPr lang="en-US" altLang="en-US" dirty="0" smtClean="0"/>
              <a:t>FPGA setup at the IP</a:t>
            </a:r>
          </a:p>
          <a:p>
            <a:r>
              <a:rPr lang="en-US" altLang="en-US" dirty="0" smtClean="0"/>
              <a:t>Results</a:t>
            </a:r>
          </a:p>
          <a:p>
            <a:r>
              <a:rPr lang="en-US" altLang="en-US" dirty="0" smtClean="0"/>
              <a:t>Conclusions</a:t>
            </a:r>
          </a:p>
          <a:p>
            <a:endParaRPr lang="en-US" altLang="en-US" dirty="0" smtClean="0"/>
          </a:p>
          <a:p>
            <a:endParaRPr lang="en-US" altLang="en-US" dirty="0" smtClean="0"/>
          </a:p>
          <a:p>
            <a:endParaRPr lang="en-US" altLang="en-US" dirty="0" smtClean="0"/>
          </a:p>
        </p:txBody>
      </p:sp>
      <p:sp>
        <p:nvSpPr>
          <p:cNvPr id="5" name="Footer Placeholder 4"/>
          <p:cNvSpPr>
            <a:spLocks noGrp="1"/>
          </p:cNvSpPr>
          <p:nvPr>
            <p:ph type="ftr" sz="quarter" idx="11"/>
          </p:nvPr>
        </p:nvSpPr>
        <p:spPr/>
        <p:txBody>
          <a:bodyPr/>
          <a:lstStyle/>
          <a:p>
            <a:pPr>
              <a:defRPr/>
            </a:pPr>
            <a:r>
              <a:rPr lang="en-US" altLang="en-US" dirty="0" smtClean="0"/>
              <a:t>R. Giordano - TIPP2017, Beijing, May 25, 2017</a:t>
            </a:r>
            <a:endParaRPr lang="en-US" altLang="en-US" dirty="0"/>
          </a:p>
        </p:txBody>
      </p:sp>
    </p:spTree>
    <p:extLst>
      <p:ext uri="{BB962C8B-B14F-4D97-AF65-F5344CB8AC3E}">
        <p14:creationId xmlns:p14="http://schemas.microsoft.com/office/powerpoint/2010/main" val="3919770517"/>
      </p:ext>
    </p:extLst>
  </p:cSld>
  <p:clrMapOvr>
    <a:masterClrMapping/>
  </p:clrMapOvr>
  <p:transition spd="slow" advTm="12552"/>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692150"/>
            <a:ext cx="6967537" cy="5289550"/>
          </a:xfrm>
        </p:spPr>
      </p:pic>
      <p:sp>
        <p:nvSpPr>
          <p:cNvPr id="4" name="Segnaposto piè di pagina 3"/>
          <p:cNvSpPr>
            <a:spLocks noGrp="1"/>
          </p:cNvSpPr>
          <p:nvPr>
            <p:ph type="ftr" sz="quarter" idx="11"/>
          </p:nvPr>
        </p:nvSpPr>
        <p:spPr/>
        <p:txBody>
          <a:bodyPr/>
          <a:lstStyle/>
          <a:p>
            <a:pPr>
              <a:defRPr/>
            </a:pPr>
            <a:r>
              <a:rPr lang="en-US" dirty="0" smtClean="0"/>
              <a:t>R. Giordano - TIPP2017, Beijing, May 25, 2017</a:t>
            </a:r>
            <a:endParaRPr lang="en-US" dirty="0"/>
          </a:p>
        </p:txBody>
      </p:sp>
      <p:sp>
        <p:nvSpPr>
          <p:cNvPr id="20484" name="サブタイトル 2"/>
          <p:cNvSpPr>
            <a:spLocks noGrp="1"/>
          </p:cNvSpPr>
          <p:nvPr/>
        </p:nvSpPr>
        <p:spPr bwMode="auto">
          <a:xfrm>
            <a:off x="1258888" y="31750"/>
            <a:ext cx="68421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ClrTx/>
              <a:buSzTx/>
              <a:buFont typeface="Arial" panose="020B0604020202020204" pitchFamily="34" charset="0"/>
              <a:buNone/>
            </a:pPr>
            <a:endParaRPr kumimoji="1" lang="en-US" altLang="ja-JP" sz="2000" dirty="0" smtClean="0">
              <a:solidFill>
                <a:srgbClr val="070DFF"/>
              </a:solidFill>
              <a:ea typeface="ＭＳ Ｐゴシック" panose="020B0600070205080204" pitchFamily="34" charset="-128"/>
            </a:endParaRPr>
          </a:p>
          <a:p>
            <a:pPr algn="ctr" eaLnBrk="1" hangingPunct="1">
              <a:buClrTx/>
              <a:buSzTx/>
              <a:buFont typeface="Arial" panose="020B0604020202020204" pitchFamily="34" charset="0"/>
              <a:buNone/>
            </a:pPr>
            <a:r>
              <a:rPr kumimoji="1" lang="en-US" altLang="ja-JP" sz="2000" dirty="0" smtClean="0">
                <a:solidFill>
                  <a:srgbClr val="070DFF"/>
                </a:solidFill>
                <a:ea typeface="ＭＳ Ｐゴシック" panose="020B0600070205080204" pitchFamily="34" charset="-128"/>
              </a:rPr>
              <a:t>From. Hiroyuki NAKAYAMA (KEK) Talk at  12</a:t>
            </a:r>
            <a:r>
              <a:rPr kumimoji="1" lang="en-US" altLang="ja-JP" sz="2000" baseline="30000" dirty="0" smtClean="0">
                <a:solidFill>
                  <a:srgbClr val="070DFF"/>
                </a:solidFill>
                <a:ea typeface="ＭＳ Ｐゴシック" panose="020B0600070205080204" pitchFamily="34" charset="-128"/>
              </a:rPr>
              <a:t>th</a:t>
            </a:r>
            <a:r>
              <a:rPr kumimoji="1" lang="en-US" altLang="ja-JP" sz="2000" dirty="0" smtClean="0">
                <a:solidFill>
                  <a:srgbClr val="070DFF"/>
                </a:solidFill>
                <a:ea typeface="ＭＳ Ｐゴシック" panose="020B0600070205080204" pitchFamily="34" charset="-128"/>
              </a:rPr>
              <a:t> B2GM</a:t>
            </a:r>
            <a:endParaRPr kumimoji="1" lang="en-US" altLang="ja-JP" sz="2000" dirty="0">
              <a:solidFill>
                <a:srgbClr val="070DFF"/>
              </a:solidFill>
              <a:ea typeface="ＭＳ Ｐゴシック" panose="020B0600070205080204" pitchFamily="34" charset="-128"/>
            </a:endParaRPr>
          </a:p>
        </p:txBody>
      </p:sp>
    </p:spTree>
    <p:extLst>
      <p:ext uri="{BB962C8B-B14F-4D97-AF65-F5344CB8AC3E}">
        <p14:creationId xmlns:p14="http://schemas.microsoft.com/office/powerpoint/2010/main" val="2840290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3"/>
          <p:cNvSpPr txBox="1">
            <a:spLocks/>
          </p:cNvSpPr>
          <p:nvPr/>
        </p:nvSpPr>
        <p:spPr>
          <a:xfrm>
            <a:off x="395288" y="1276350"/>
            <a:ext cx="5235575" cy="466725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it-IT" dirty="0" smtClean="0"/>
              <a:t>Among the technical challenges at Belle2, there are beam backgrounds</a:t>
            </a:r>
          </a:p>
          <a:p>
            <a:pPr>
              <a:defRPr/>
            </a:pPr>
            <a:r>
              <a:rPr lang="en-US" altLang="it-IT" dirty="0" smtClean="0"/>
              <a:t>In Belle/KEKB, unexpected backgrounds burnt a hole in the beam pipe and damaged inner detectors</a:t>
            </a:r>
          </a:p>
          <a:p>
            <a:pPr>
              <a:defRPr/>
            </a:pPr>
            <a:r>
              <a:rPr lang="en-US" altLang="it-IT" dirty="0" smtClean="0"/>
              <a:t> Especially dangerous at </a:t>
            </a:r>
            <a:r>
              <a:rPr lang="en-US" altLang="it-IT" dirty="0" err="1" smtClean="0"/>
              <a:t>SuperKEKB</a:t>
            </a:r>
            <a:r>
              <a:rPr lang="en-US" altLang="it-IT" dirty="0" smtClean="0"/>
              <a:t>:</a:t>
            </a:r>
          </a:p>
          <a:p>
            <a:pPr lvl="1">
              <a:defRPr/>
            </a:pPr>
            <a:r>
              <a:rPr lang="en-US" altLang="it-IT" dirty="0" smtClean="0"/>
              <a:t>Temporary damage or faults in electronics</a:t>
            </a:r>
          </a:p>
          <a:p>
            <a:pPr lvl="1">
              <a:defRPr/>
            </a:pPr>
            <a:r>
              <a:rPr lang="en-US" altLang="it-IT" dirty="0" smtClean="0"/>
              <a:t>Obscure physics processes</a:t>
            </a:r>
          </a:p>
          <a:p>
            <a:pPr lvl="1">
              <a:defRPr/>
            </a:pPr>
            <a:r>
              <a:rPr lang="en-US" altLang="it-IT" dirty="0" smtClean="0"/>
              <a:t>Fake interesting physics signals</a:t>
            </a:r>
          </a:p>
          <a:p>
            <a:pPr lvl="1">
              <a:defRPr/>
            </a:pPr>
            <a:r>
              <a:rPr lang="en-US" altLang="it-IT" dirty="0" smtClean="0"/>
              <a:t>Rejecting fake signals also lowers efficiency</a:t>
            </a:r>
          </a:p>
          <a:p>
            <a:pPr>
              <a:defRPr/>
            </a:pPr>
            <a:r>
              <a:rPr lang="en-US" altLang="it-IT" dirty="0" smtClean="0"/>
              <a:t> This is where BEASTII comes in...</a:t>
            </a:r>
          </a:p>
          <a:p>
            <a:pPr>
              <a:defRPr/>
            </a:pPr>
            <a:endParaRPr lang="en-US" altLang="it-IT" dirty="0" smtClean="0"/>
          </a:p>
          <a:p>
            <a:pPr>
              <a:defRPr/>
            </a:pPr>
            <a:endParaRPr lang="en-US" altLang="it-IT" dirty="0" smtClean="0"/>
          </a:p>
          <a:p>
            <a:pPr>
              <a:defRPr/>
            </a:pPr>
            <a:endParaRPr lang="en-US" altLang="it-IT" dirty="0"/>
          </a:p>
        </p:txBody>
      </p:sp>
      <p:pic>
        <p:nvPicPr>
          <p:cNvPr id="21507"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6425" y="1146175"/>
            <a:ext cx="314166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0875" y="2460625"/>
            <a:ext cx="30924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7413" y="3497263"/>
            <a:ext cx="26193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Immagin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4756150"/>
            <a:ext cx="2300287"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itolo 1"/>
          <p:cNvSpPr txBox="1">
            <a:spLocks/>
          </p:cNvSpPr>
          <p:nvPr/>
        </p:nvSpPr>
        <p:spPr bwMode="auto">
          <a:xfrm>
            <a:off x="-107950" y="115888"/>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it-IT" sz="4400" dirty="0">
              <a:latin typeface="Garamond" panose="02020404030301010803" pitchFamily="18" charset="0"/>
            </a:endParaRPr>
          </a:p>
        </p:txBody>
      </p:sp>
      <p:pic>
        <p:nvPicPr>
          <p:cNvPr id="21512" name="Immagin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37500" y="49213"/>
            <a:ext cx="11096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CasellaDiTesto 13"/>
          <p:cNvSpPr txBox="1">
            <a:spLocks noChangeArrowheads="1"/>
          </p:cNvSpPr>
          <p:nvPr/>
        </p:nvSpPr>
        <p:spPr bwMode="auto">
          <a:xfrm>
            <a:off x="6300788" y="2092325"/>
            <a:ext cx="223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err="1" smtClean="0"/>
              <a:t>Touschek</a:t>
            </a:r>
            <a:r>
              <a:rPr lang="en-US" altLang="en-US" dirty="0" smtClean="0"/>
              <a:t> scattering</a:t>
            </a:r>
            <a:endParaRPr lang="en-US" altLang="en-US" dirty="0"/>
          </a:p>
        </p:txBody>
      </p:sp>
      <p:sp>
        <p:nvSpPr>
          <p:cNvPr id="21514" name="CasellaDiTesto 14"/>
          <p:cNvSpPr txBox="1">
            <a:spLocks noChangeArrowheads="1"/>
          </p:cNvSpPr>
          <p:nvPr/>
        </p:nvSpPr>
        <p:spPr bwMode="auto">
          <a:xfrm>
            <a:off x="6407150" y="3222625"/>
            <a:ext cx="223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Beam-gas scattering</a:t>
            </a:r>
            <a:endParaRPr lang="en-US" altLang="en-US" dirty="0"/>
          </a:p>
        </p:txBody>
      </p:sp>
      <p:sp>
        <p:nvSpPr>
          <p:cNvPr id="21515" name="CasellaDiTesto 15"/>
          <p:cNvSpPr txBox="1">
            <a:spLocks noChangeArrowheads="1"/>
          </p:cNvSpPr>
          <p:nvPr/>
        </p:nvSpPr>
        <p:spPr bwMode="auto">
          <a:xfrm>
            <a:off x="6351588" y="4467225"/>
            <a:ext cx="223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err="1" smtClean="0"/>
              <a:t>Synchroton</a:t>
            </a:r>
            <a:r>
              <a:rPr lang="en-US" altLang="en-US" dirty="0" smtClean="0"/>
              <a:t> radiation</a:t>
            </a:r>
            <a:endParaRPr lang="en-US" altLang="en-US" dirty="0"/>
          </a:p>
        </p:txBody>
      </p:sp>
      <p:sp>
        <p:nvSpPr>
          <p:cNvPr id="21516" name="CasellaDiTesto 16"/>
          <p:cNvSpPr txBox="1">
            <a:spLocks noChangeArrowheads="1"/>
          </p:cNvSpPr>
          <p:nvPr/>
        </p:nvSpPr>
        <p:spPr bwMode="auto">
          <a:xfrm>
            <a:off x="6407150" y="6056313"/>
            <a:ext cx="223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Radiative </a:t>
            </a:r>
            <a:r>
              <a:rPr lang="en-US" altLang="en-US" dirty="0" err="1" smtClean="0"/>
              <a:t>Bhabbha</a:t>
            </a:r>
            <a:endParaRPr lang="en-US" altLang="en-US" dirty="0"/>
          </a:p>
        </p:txBody>
      </p:sp>
      <p:cxnSp>
        <p:nvCxnSpPr>
          <p:cNvPr id="19" name="Connettore 2 18"/>
          <p:cNvCxnSpPr/>
          <p:nvPr/>
        </p:nvCxnSpPr>
        <p:spPr>
          <a:xfrm flipV="1">
            <a:off x="5538788" y="1731963"/>
            <a:ext cx="469900" cy="71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5538788" y="1803400"/>
            <a:ext cx="428625" cy="720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5538788" y="1803400"/>
            <a:ext cx="688975" cy="2305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5538788" y="1803400"/>
            <a:ext cx="788987" cy="3889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ttangolo 28"/>
          <p:cNvSpPr/>
          <p:nvPr/>
        </p:nvSpPr>
        <p:spPr>
          <a:xfrm>
            <a:off x="8388350" y="1922463"/>
            <a:ext cx="241300" cy="169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Rettangolo 29"/>
          <p:cNvSpPr/>
          <p:nvPr/>
        </p:nvSpPr>
        <p:spPr>
          <a:xfrm>
            <a:off x="8401050" y="3022600"/>
            <a:ext cx="200025" cy="220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Rettangolo 30"/>
          <p:cNvSpPr/>
          <p:nvPr/>
        </p:nvSpPr>
        <p:spPr>
          <a:xfrm>
            <a:off x="8334375" y="4067175"/>
            <a:ext cx="201613" cy="220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Rettangolo 31"/>
          <p:cNvSpPr/>
          <p:nvPr/>
        </p:nvSpPr>
        <p:spPr>
          <a:xfrm>
            <a:off x="8335963" y="5032375"/>
            <a:ext cx="200025" cy="220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25" name="Titolo 1"/>
          <p:cNvSpPr>
            <a:spLocks noGrp="1"/>
          </p:cNvSpPr>
          <p:nvPr>
            <p:ph type="title"/>
          </p:nvPr>
        </p:nvSpPr>
        <p:spPr>
          <a:xfrm>
            <a:off x="381000" y="276225"/>
            <a:ext cx="8229600" cy="1139825"/>
          </a:xfrm>
        </p:spPr>
        <p:txBody>
          <a:bodyPr>
            <a:normAutofit fontScale="90000"/>
          </a:bodyPr>
          <a:lstStyle/>
          <a:p>
            <a:r>
              <a:rPr lang="en-US" altLang="it-IT" dirty="0" smtClean="0"/>
              <a:t>BEASTII Commissioning Detector</a:t>
            </a:r>
            <a:br>
              <a:rPr lang="en-US" altLang="it-IT" dirty="0" smtClean="0"/>
            </a:br>
            <a:endParaRPr lang="en-US" altLang="en-US" dirty="0" smtClean="0"/>
          </a:p>
        </p:txBody>
      </p:sp>
      <p:sp>
        <p:nvSpPr>
          <p:cNvPr id="2" name="Segnaposto piè di pagina 1"/>
          <p:cNvSpPr>
            <a:spLocks noGrp="1"/>
          </p:cNvSpPr>
          <p:nvPr>
            <p:ph type="ftr" sz="quarter" idx="11"/>
          </p:nvPr>
        </p:nvSpPr>
        <p:spPr/>
        <p:txBody>
          <a:bodyPr/>
          <a:lstStyle/>
          <a:p>
            <a:r>
              <a:rPr lang="en-US" dirty="0" smtClean="0"/>
              <a:t>R. Giordano - TIPP2017, Beijing, May 25, 2017</a:t>
            </a:r>
            <a:endParaRPr lang="en-US" dirty="0"/>
          </a:p>
        </p:txBody>
      </p:sp>
    </p:spTree>
    <p:extLst>
      <p:ext uri="{BB962C8B-B14F-4D97-AF65-F5344CB8AC3E}">
        <p14:creationId xmlns:p14="http://schemas.microsoft.com/office/powerpoint/2010/main" val="1643995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en-US" dirty="0" smtClean="0"/>
              <a:t>BEAST II Goals</a:t>
            </a:r>
            <a:br>
              <a:rPr lang="en-US" dirty="0" smtClean="0"/>
            </a:br>
            <a:endParaRPr lang="en-US" dirty="0"/>
          </a:p>
        </p:txBody>
      </p:sp>
      <p:sp>
        <p:nvSpPr>
          <p:cNvPr id="3" name="Segnaposto contenuto 2"/>
          <p:cNvSpPr>
            <a:spLocks noGrp="1"/>
          </p:cNvSpPr>
          <p:nvPr>
            <p:ph idx="1"/>
          </p:nvPr>
        </p:nvSpPr>
        <p:spPr>
          <a:xfrm>
            <a:off x="255588" y="904875"/>
            <a:ext cx="4010025" cy="5211763"/>
          </a:xfrm>
        </p:spPr>
        <p:txBody>
          <a:bodyPr>
            <a:normAutofit fontScale="85000" lnSpcReduction="20000"/>
          </a:bodyPr>
          <a:lstStyle/>
          <a:p>
            <a:pPr>
              <a:defRPr/>
            </a:pPr>
            <a:r>
              <a:rPr lang="en-US" dirty="0" smtClean="0"/>
              <a:t>Instrument </a:t>
            </a:r>
            <a:r>
              <a:rPr lang="en-US" dirty="0" err="1" smtClean="0"/>
              <a:t>SuperKEKB</a:t>
            </a:r>
            <a:r>
              <a:rPr lang="en-US" dirty="0" smtClean="0"/>
              <a:t> before Belle II is rolled in</a:t>
            </a:r>
          </a:p>
          <a:p>
            <a:pPr>
              <a:defRPr/>
            </a:pPr>
            <a:r>
              <a:rPr lang="en-US" dirty="0" smtClean="0"/>
              <a:t>Measure beam backgrounds where </a:t>
            </a:r>
            <a:r>
              <a:rPr lang="en-US" dirty="0" err="1" smtClean="0"/>
              <a:t>BelleII</a:t>
            </a:r>
            <a:r>
              <a:rPr lang="en-US" dirty="0" smtClean="0"/>
              <a:t> will operate to:</a:t>
            </a:r>
          </a:p>
          <a:p>
            <a:pPr lvl="1">
              <a:defRPr/>
            </a:pPr>
            <a:r>
              <a:rPr lang="en-US" dirty="0" smtClean="0"/>
              <a:t>Tune simulations in</a:t>
            </a:r>
          </a:p>
          <a:p>
            <a:pPr lvl="1">
              <a:defRPr/>
            </a:pPr>
            <a:r>
              <a:rPr lang="en-US" dirty="0" smtClean="0"/>
              <a:t>Ensure radiation level is safe for detectors</a:t>
            </a:r>
          </a:p>
          <a:p>
            <a:pPr lvl="1">
              <a:defRPr/>
            </a:pPr>
            <a:r>
              <a:rPr lang="en-US" dirty="0" smtClean="0"/>
              <a:t>Identify and shield background “hot spots”</a:t>
            </a:r>
          </a:p>
          <a:p>
            <a:pPr lvl="1">
              <a:defRPr/>
            </a:pPr>
            <a:r>
              <a:rPr lang="en-US" dirty="0" smtClean="0"/>
              <a:t>Test systems that measure radiation levels for feedback to </a:t>
            </a:r>
            <a:r>
              <a:rPr lang="en-US" dirty="0" err="1" smtClean="0"/>
              <a:t>SuperKEKB</a:t>
            </a:r>
            <a:endParaRPr lang="en-US" dirty="0" smtClean="0"/>
          </a:p>
          <a:p>
            <a:pPr>
              <a:defRPr/>
            </a:pPr>
            <a:endParaRPr lang="en-US" dirty="0"/>
          </a:p>
        </p:txBody>
      </p:sp>
      <p:sp>
        <p:nvSpPr>
          <p:cNvPr id="4" name="Segnaposto piè di pagina 3"/>
          <p:cNvSpPr>
            <a:spLocks noGrp="1"/>
          </p:cNvSpPr>
          <p:nvPr>
            <p:ph type="ftr" sz="quarter" idx="11"/>
          </p:nvPr>
        </p:nvSpPr>
        <p:spPr/>
        <p:txBody>
          <a:bodyPr/>
          <a:lstStyle/>
          <a:p>
            <a:pPr>
              <a:defRPr/>
            </a:pPr>
            <a:r>
              <a:rPr lang="en-US" dirty="0" smtClean="0"/>
              <a:t>R. Giordano - TIPP2017, Beijing, May 25, 2017</a:t>
            </a:r>
            <a:endParaRPr lang="en-US" dirty="0"/>
          </a:p>
        </p:txBody>
      </p:sp>
      <p:pic>
        <p:nvPicPr>
          <p:cNvPr id="22534" name="Immagin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1196975"/>
            <a:ext cx="44640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11"/>
          <p:cNvSpPr txBox="1"/>
          <p:nvPr/>
        </p:nvSpPr>
        <p:spPr>
          <a:xfrm>
            <a:off x="4502150" y="4221163"/>
            <a:ext cx="4495800" cy="1282700"/>
          </a:xfrm>
          <a:prstGeom prst="rect">
            <a:avLst/>
          </a:prstGeom>
        </p:spPr>
        <p:txBody>
          <a:bodyPr wrap="none">
            <a:normAutofit lnSpcReduction="10000"/>
          </a:bodyPr>
          <a:lstStyle/>
          <a:p>
            <a:pPr>
              <a:defRPr/>
            </a:pPr>
            <a:r>
              <a:rPr lang="en-US" sz="2000" dirty="0" smtClean="0"/>
              <a:t>BEASTII fiberglass frame </a:t>
            </a:r>
          </a:p>
          <a:p>
            <a:pPr>
              <a:defRPr/>
            </a:pPr>
            <a:r>
              <a:rPr lang="en-US" sz="2000" dirty="0" smtClean="0"/>
              <a:t>supporting background detectors </a:t>
            </a:r>
          </a:p>
          <a:p>
            <a:pPr>
              <a:defRPr/>
            </a:pPr>
            <a:r>
              <a:rPr lang="en-US" sz="2000" dirty="0" smtClean="0"/>
              <a:t>(PIN diodes, TPCs, Diamonds, He3 tubes,</a:t>
            </a:r>
          </a:p>
          <a:p>
            <a:pPr>
              <a:defRPr/>
            </a:pPr>
            <a:r>
              <a:rPr lang="en-US" sz="2000" dirty="0" smtClean="0"/>
              <a:t> BGOs,  Calorimeter crystals)</a:t>
            </a:r>
            <a:endParaRPr lang="en-US" sz="2000" dirty="0"/>
          </a:p>
        </p:txBody>
      </p:sp>
      <p:sp>
        <p:nvSpPr>
          <p:cNvPr id="13" name="Ovale 12"/>
          <p:cNvSpPr/>
          <p:nvPr/>
        </p:nvSpPr>
        <p:spPr>
          <a:xfrm>
            <a:off x="6948488" y="2420938"/>
            <a:ext cx="215900" cy="1444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CasellaDiTesto 13"/>
          <p:cNvSpPr txBox="1"/>
          <p:nvPr/>
        </p:nvSpPr>
        <p:spPr>
          <a:xfrm>
            <a:off x="6103938" y="2035175"/>
            <a:ext cx="1636712" cy="304800"/>
          </a:xfrm>
          <a:prstGeom prst="rect">
            <a:avLst/>
          </a:prstGeom>
          <a:solidFill>
            <a:schemeClr val="tx1">
              <a:alpha val="50000"/>
            </a:schemeClr>
          </a:solidFill>
        </p:spPr>
        <p:txBody>
          <a:bodyPr wrap="none">
            <a:normAutofit fontScale="92500" lnSpcReduction="10000"/>
          </a:bodyPr>
          <a:lstStyle/>
          <a:p>
            <a:pPr>
              <a:defRPr/>
            </a:pPr>
            <a:r>
              <a:rPr lang="en-US" sz="1600" dirty="0" smtClean="0">
                <a:solidFill>
                  <a:srgbClr val="FFFF00"/>
                </a:solidFill>
              </a:rPr>
              <a:t>Interaction Point</a:t>
            </a:r>
            <a:endParaRPr lang="en-US" sz="1600" dirty="0">
              <a:solidFill>
                <a:srgbClr val="FFFF00"/>
              </a:solidFill>
            </a:endParaRPr>
          </a:p>
        </p:txBody>
      </p:sp>
      <p:sp>
        <p:nvSpPr>
          <p:cNvPr id="24" name="CasellaDiTesto 23"/>
          <p:cNvSpPr txBox="1"/>
          <p:nvPr/>
        </p:nvSpPr>
        <p:spPr>
          <a:xfrm>
            <a:off x="5243513" y="2984500"/>
            <a:ext cx="912812" cy="300038"/>
          </a:xfrm>
          <a:prstGeom prst="rect">
            <a:avLst/>
          </a:prstGeom>
          <a:solidFill>
            <a:schemeClr val="bg1">
              <a:alpha val="69000"/>
            </a:schemeClr>
          </a:solidFill>
        </p:spPr>
        <p:txBody>
          <a:bodyPr wrap="none">
            <a:normAutofit fontScale="92500" lnSpcReduction="10000"/>
          </a:bodyPr>
          <a:lstStyle/>
          <a:p>
            <a:pPr>
              <a:defRPr/>
            </a:pPr>
            <a:r>
              <a:rPr lang="en-US" sz="1600" dirty="0" smtClean="0">
                <a:solidFill>
                  <a:srgbClr val="070DFF"/>
                </a:solidFill>
              </a:rPr>
              <a:t>forward</a:t>
            </a:r>
            <a:endParaRPr lang="en-US" sz="1600" dirty="0">
              <a:solidFill>
                <a:srgbClr val="070DFF"/>
              </a:solidFill>
            </a:endParaRPr>
          </a:p>
        </p:txBody>
      </p:sp>
      <p:sp>
        <p:nvSpPr>
          <p:cNvPr id="25" name="CasellaDiTesto 24"/>
          <p:cNvSpPr txBox="1"/>
          <p:nvPr/>
        </p:nvSpPr>
        <p:spPr>
          <a:xfrm>
            <a:off x="7740650" y="2108200"/>
            <a:ext cx="1092200" cy="287338"/>
          </a:xfrm>
          <a:prstGeom prst="rect">
            <a:avLst/>
          </a:prstGeom>
          <a:solidFill>
            <a:schemeClr val="bg1">
              <a:alpha val="63000"/>
            </a:schemeClr>
          </a:solidFill>
        </p:spPr>
        <p:txBody>
          <a:bodyPr wrap="none">
            <a:normAutofit fontScale="92500" lnSpcReduction="20000"/>
          </a:bodyPr>
          <a:lstStyle/>
          <a:p>
            <a:pPr>
              <a:defRPr/>
            </a:pPr>
            <a:r>
              <a:rPr lang="en-US" sz="1600" dirty="0" smtClean="0">
                <a:solidFill>
                  <a:srgbClr val="FF0000"/>
                </a:solidFill>
              </a:rPr>
              <a:t>backward</a:t>
            </a:r>
            <a:endParaRPr lang="en-US" sz="1600" dirty="0">
              <a:solidFill>
                <a:srgbClr val="FF0000"/>
              </a:solidFill>
            </a:endParaRPr>
          </a:p>
        </p:txBody>
      </p:sp>
      <p:cxnSp>
        <p:nvCxnSpPr>
          <p:cNvPr id="16" name="Connettore 2 15"/>
          <p:cNvCxnSpPr/>
          <p:nvPr/>
        </p:nvCxnSpPr>
        <p:spPr>
          <a:xfrm flipH="1">
            <a:off x="4910138" y="2490788"/>
            <a:ext cx="2016125" cy="649287"/>
          </a:xfrm>
          <a:prstGeom prst="straightConnector1">
            <a:avLst/>
          </a:prstGeom>
          <a:ln w="31750">
            <a:solidFill>
              <a:srgbClr val="070D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7164388" y="1700213"/>
            <a:ext cx="1833562" cy="70643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542" name="Immagin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3075" y="49213"/>
            <a:ext cx="9540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835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srcRect t="1573" r="6666" b="16807"/>
          <a:stretch/>
        </p:blipFill>
        <p:spPr>
          <a:xfrm>
            <a:off x="683568" y="404664"/>
            <a:ext cx="8064896" cy="5280985"/>
          </a:xfrm>
          <a:prstGeom prst="rect">
            <a:avLst/>
          </a:prstGeom>
        </p:spPr>
      </p:pic>
      <p:sp>
        <p:nvSpPr>
          <p:cNvPr id="2" name="Segnaposto piè di pagina 1"/>
          <p:cNvSpPr>
            <a:spLocks noGrp="1"/>
          </p:cNvSpPr>
          <p:nvPr>
            <p:ph type="ftr" sz="quarter" idx="11"/>
          </p:nvPr>
        </p:nvSpPr>
        <p:spPr/>
        <p:txBody>
          <a:bodyPr/>
          <a:lstStyle/>
          <a:p>
            <a:r>
              <a:rPr lang="en-US" dirty="0" smtClean="0"/>
              <a:t>R. Giordano - TIPP2017, Beijing, May 25, 2017</a:t>
            </a:r>
            <a:endParaRPr lang="en-US" dirty="0"/>
          </a:p>
        </p:txBody>
      </p:sp>
    </p:spTree>
    <p:extLst>
      <p:ext uri="{BB962C8B-B14F-4D97-AF65-F5344CB8AC3E}">
        <p14:creationId xmlns:p14="http://schemas.microsoft.com/office/powerpoint/2010/main" val="2309046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323528" y="-87089"/>
            <a:ext cx="8870950" cy="1139825"/>
          </a:xfrm>
        </p:spPr>
        <p:txBody>
          <a:bodyPr/>
          <a:lstStyle/>
          <a:p>
            <a:r>
              <a:rPr lang="en-US" altLang="en-US" dirty="0" smtClean="0"/>
              <a:t>Configuration Memory Results</a:t>
            </a:r>
          </a:p>
        </p:txBody>
      </p:sp>
      <p:sp>
        <p:nvSpPr>
          <p:cNvPr id="16387" name="Segnaposto contenuto 2"/>
          <p:cNvSpPr>
            <a:spLocks noGrp="1"/>
          </p:cNvSpPr>
          <p:nvPr>
            <p:ph idx="1"/>
          </p:nvPr>
        </p:nvSpPr>
        <p:spPr>
          <a:xfrm>
            <a:off x="171450" y="2560638"/>
            <a:ext cx="4340225" cy="3519487"/>
          </a:xfrm>
        </p:spPr>
        <p:txBody>
          <a:bodyPr>
            <a:normAutofit fontScale="55000" lnSpcReduction="20000"/>
          </a:bodyPr>
          <a:lstStyle/>
          <a:p>
            <a:pPr marL="0" indent="0">
              <a:buFont typeface="Wingdings" panose="05000000000000000000" pitchFamily="2" charset="2"/>
              <a:buNone/>
              <a:defRPr/>
            </a:pPr>
            <a:r>
              <a:rPr lang="en-US" dirty="0" smtClean="0"/>
              <a:t>Test Methodology</a:t>
            </a:r>
          </a:p>
          <a:p>
            <a:pPr marL="514350" indent="-514350">
              <a:buFont typeface="+mj-lt"/>
              <a:buAutoNum type="arabicPeriod"/>
              <a:defRPr/>
            </a:pPr>
            <a:r>
              <a:rPr lang="en-US" dirty="0" smtClean="0"/>
              <a:t>Start a new run</a:t>
            </a:r>
          </a:p>
          <a:p>
            <a:pPr marL="514350" indent="-514350">
              <a:buFont typeface="+mj-lt"/>
              <a:buAutoNum type="arabicPeriod"/>
              <a:defRPr/>
            </a:pPr>
            <a:r>
              <a:rPr lang="en-US" dirty="0" smtClean="0"/>
              <a:t>Program the FPGA </a:t>
            </a:r>
          </a:p>
          <a:p>
            <a:pPr marL="514350" indent="-514350">
              <a:buFont typeface="+mj-lt"/>
              <a:buAutoNum type="arabicPeriod"/>
              <a:defRPr/>
            </a:pPr>
            <a:r>
              <a:rPr lang="en-US" dirty="0" smtClean="0"/>
              <a:t>Read-back the configuration via JTAG and compare it to the initial one</a:t>
            </a:r>
          </a:p>
          <a:p>
            <a:pPr marL="514350" indent="-514350">
              <a:buFont typeface="+mj-lt"/>
              <a:buAutoNum type="arabicPeriod"/>
              <a:defRPr/>
            </a:pPr>
            <a:r>
              <a:rPr lang="en-US" dirty="0" smtClean="0"/>
              <a:t>Log number of differences (errored bits)</a:t>
            </a:r>
          </a:p>
          <a:p>
            <a:pPr marL="514350" indent="-514350">
              <a:buFont typeface="+mj-lt"/>
              <a:buAutoNum type="arabicPeriod"/>
              <a:defRPr/>
            </a:pPr>
            <a:r>
              <a:rPr lang="en-US" dirty="0" smtClean="0"/>
              <a:t>Go back to 3, until total desired dose reached</a:t>
            </a:r>
          </a:p>
          <a:p>
            <a:pPr>
              <a:defRPr/>
            </a:pPr>
            <a:r>
              <a:rPr lang="en-US" dirty="0" smtClean="0"/>
              <a:t>The test loop (pts 3,4,5) has been executed at the maximum speed permitted by JTAG</a:t>
            </a:r>
          </a:p>
          <a:p>
            <a:pPr lvl="1">
              <a:defRPr/>
            </a:pPr>
            <a:r>
              <a:rPr lang="en-US" dirty="0" smtClean="0"/>
              <a:t>1 </a:t>
            </a:r>
            <a:r>
              <a:rPr lang="en-US" dirty="0" err="1" smtClean="0"/>
              <a:t>readback</a:t>
            </a:r>
            <a:r>
              <a:rPr lang="en-US" dirty="0" smtClean="0"/>
              <a:t> every 15 seconds for V5, 1 every 45s for V6</a:t>
            </a:r>
          </a:p>
          <a:p>
            <a:pPr>
              <a:defRPr/>
            </a:pPr>
            <a:endParaRPr lang="en-US" dirty="0" smtClean="0"/>
          </a:p>
          <a:p>
            <a:pPr lvl="1">
              <a:defRPr/>
            </a:pPr>
            <a:endParaRPr lang="en-US" dirty="0" smtClean="0"/>
          </a:p>
          <a:p>
            <a:pPr>
              <a:defRPr/>
            </a:pPr>
            <a:endParaRPr lang="en-US" dirty="0" smtClean="0"/>
          </a:p>
        </p:txBody>
      </p:sp>
      <p:sp>
        <p:nvSpPr>
          <p:cNvPr id="5" name="Segnaposto piè di pagina 4"/>
          <p:cNvSpPr>
            <a:spLocks noGrp="1"/>
          </p:cNvSpPr>
          <p:nvPr>
            <p:ph type="ftr" sz="quarter" idx="11"/>
          </p:nvPr>
        </p:nvSpPr>
        <p:spPr>
          <a:xfrm>
            <a:off x="2732088" y="6248400"/>
            <a:ext cx="3454400" cy="457200"/>
          </a:xfrm>
        </p:spPr>
        <p:txBody>
          <a:bodyPr/>
          <a:lstStyle/>
          <a:p>
            <a:pPr>
              <a:defRPr/>
            </a:pPr>
            <a:r>
              <a:rPr lang="en-US" altLang="en-US" dirty="0" smtClean="0"/>
              <a:t>R. Giordano - TIPP2017, Beijing, May 25, 2017</a:t>
            </a:r>
            <a:endParaRPr lang="en-US" altLang="en-US" dirty="0"/>
          </a:p>
        </p:txBody>
      </p:sp>
      <p:sp>
        <p:nvSpPr>
          <p:cNvPr id="13319" name="Rectangle 3"/>
          <p:cNvSpPr txBox="1">
            <a:spLocks noChangeArrowheads="1"/>
          </p:cNvSpPr>
          <p:nvPr/>
        </p:nvSpPr>
        <p:spPr bwMode="auto">
          <a:xfrm>
            <a:off x="93663" y="1173361"/>
            <a:ext cx="4497387"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669925" indent="-325438"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accent2"/>
              </a:buClr>
              <a:buSzPct val="60000"/>
              <a:buFont typeface="Wingdings" panose="05000000000000000000" pitchFamily="2" charset="2"/>
              <a:buChar char="q"/>
            </a:pPr>
            <a:r>
              <a:rPr lang="en-US" altLang="en-US" sz="2200" dirty="0" smtClean="0"/>
              <a:t>Test conditions</a:t>
            </a:r>
          </a:p>
          <a:p>
            <a:pPr lvl="1" eaLnBrk="1" hangingPunct="1">
              <a:lnSpc>
                <a:spcPct val="80000"/>
              </a:lnSpc>
              <a:spcBef>
                <a:spcPct val="20000"/>
              </a:spcBef>
              <a:buClr>
                <a:schemeClr val="accent2"/>
              </a:buClr>
              <a:buSzPct val="60000"/>
              <a:buFont typeface="Wingdings" panose="05000000000000000000" pitchFamily="2" charset="2"/>
              <a:buChar char="q"/>
            </a:pPr>
            <a:r>
              <a:rPr lang="en-US" altLang="en-US" sz="2200" dirty="0" smtClean="0"/>
              <a:t>Total 8 runs</a:t>
            </a:r>
          </a:p>
          <a:p>
            <a:pPr lvl="1" eaLnBrk="1" hangingPunct="1">
              <a:lnSpc>
                <a:spcPct val="80000"/>
              </a:lnSpc>
              <a:spcBef>
                <a:spcPct val="20000"/>
              </a:spcBef>
              <a:buClr>
                <a:schemeClr val="accent2"/>
              </a:buClr>
              <a:buSzPct val="60000"/>
              <a:buFont typeface="Wingdings" panose="05000000000000000000" pitchFamily="2" charset="2"/>
              <a:buChar char="q"/>
            </a:pPr>
            <a:r>
              <a:rPr lang="en-US" altLang="en-US" sz="2200" dirty="0" smtClean="0"/>
              <a:t>dose rates from 1.1 to 2.6 </a:t>
            </a:r>
            <a:r>
              <a:rPr lang="en-US" altLang="en-US" sz="2200" dirty="0" err="1" smtClean="0"/>
              <a:t>Gy</a:t>
            </a:r>
            <a:r>
              <a:rPr lang="en-US" altLang="en-US" sz="2200" dirty="0" smtClean="0"/>
              <a:t>/min (Si), average 1.8</a:t>
            </a:r>
            <a:endParaRPr lang="en-US" altLang="en-US" sz="2200" dirty="0"/>
          </a:p>
        </p:txBody>
      </p:sp>
      <p:sp>
        <p:nvSpPr>
          <p:cNvPr id="8" name="Rectangle 3"/>
          <p:cNvSpPr txBox="1">
            <a:spLocks noChangeArrowheads="1"/>
          </p:cNvSpPr>
          <p:nvPr/>
        </p:nvSpPr>
        <p:spPr bwMode="auto">
          <a:xfrm>
            <a:off x="4710113" y="1258888"/>
            <a:ext cx="4252912" cy="46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669925" indent="-325438"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Clr>
                <a:schemeClr val="accent2"/>
              </a:buClr>
              <a:buSzPct val="60000"/>
              <a:buFont typeface="Wingdings" pitchFamily="2" charset="2"/>
              <a:buChar char="q"/>
              <a:defRPr/>
            </a:pPr>
            <a:r>
              <a:rPr lang="en-US" sz="2200" dirty="0" smtClean="0"/>
              <a:t>X-Section results:</a:t>
            </a:r>
          </a:p>
          <a:p>
            <a:pPr lvl="1" eaLnBrk="1" hangingPunct="1">
              <a:lnSpc>
                <a:spcPct val="80000"/>
              </a:lnSpc>
              <a:spcBef>
                <a:spcPct val="20000"/>
              </a:spcBef>
              <a:buClr>
                <a:schemeClr val="accent2"/>
              </a:buClr>
              <a:buSzPct val="60000"/>
              <a:buFont typeface="Wingdings" pitchFamily="2" charset="2"/>
              <a:buChar char="q"/>
              <a:defRPr/>
            </a:pPr>
            <a:r>
              <a:rPr lang="en-US" sz="2200" dirty="0" smtClean="0"/>
              <a:t>Virtex-5 </a:t>
            </a:r>
          </a:p>
          <a:p>
            <a:pPr marL="344487" lvl="1" indent="0" eaLnBrk="1" hangingPunct="1">
              <a:lnSpc>
                <a:spcPct val="80000"/>
              </a:lnSpc>
              <a:spcBef>
                <a:spcPct val="20000"/>
              </a:spcBef>
              <a:buClr>
                <a:schemeClr val="accent2"/>
              </a:buClr>
              <a:buSzPct val="60000"/>
              <a:defRPr/>
            </a:pPr>
            <a:r>
              <a:rPr lang="en-US" sz="2200" dirty="0" err="1" smtClean="0">
                <a:latin typeface="Symbol" pitchFamily="18" charset="2"/>
              </a:rPr>
              <a:t>s</a:t>
            </a:r>
            <a:r>
              <a:rPr lang="en-US" sz="2200" baseline="-25000" dirty="0" err="1" smtClean="0"/>
              <a:t>bit</a:t>
            </a:r>
            <a:r>
              <a:rPr lang="en-US" sz="2200" dirty="0" smtClean="0"/>
              <a:t> = 1.74</a:t>
            </a:r>
            <a:r>
              <a:rPr lang="en-US" sz="2200" dirty="0" smtClean="0">
                <a:sym typeface="Symbol"/>
              </a:rPr>
              <a:t></a:t>
            </a:r>
            <a:r>
              <a:rPr lang="en-US" sz="2200" dirty="0" smtClean="0"/>
              <a:t>10</a:t>
            </a:r>
            <a:r>
              <a:rPr lang="en-US" sz="2200" baseline="30000" dirty="0" smtClean="0"/>
              <a:t>-14</a:t>
            </a:r>
            <a:r>
              <a:rPr lang="en-US" sz="2200" baseline="-25000" dirty="0" smtClean="0"/>
              <a:t> </a:t>
            </a:r>
            <a:r>
              <a:rPr lang="en-US" sz="2200" dirty="0" smtClean="0"/>
              <a:t>cm</a:t>
            </a:r>
            <a:r>
              <a:rPr lang="en-US" sz="2200" baseline="30000" dirty="0" smtClean="0"/>
              <a:t>2</a:t>
            </a:r>
            <a:r>
              <a:rPr lang="en-US" sz="2200" dirty="0" smtClean="0">
                <a:sym typeface="Symbol"/>
              </a:rPr>
              <a:t>  </a:t>
            </a:r>
            <a:r>
              <a:rPr lang="en-US" sz="2200" dirty="0" smtClean="0"/>
              <a:t>bit</a:t>
            </a:r>
            <a:r>
              <a:rPr lang="en-US" sz="2200" baseline="30000" dirty="0" smtClean="0"/>
              <a:t>-1</a:t>
            </a:r>
          </a:p>
          <a:p>
            <a:pPr marL="344487" lvl="1" indent="0" eaLnBrk="1" hangingPunct="1">
              <a:lnSpc>
                <a:spcPct val="80000"/>
              </a:lnSpc>
              <a:spcBef>
                <a:spcPct val="20000"/>
              </a:spcBef>
              <a:buClr>
                <a:schemeClr val="accent2"/>
              </a:buClr>
              <a:buSzPct val="60000"/>
              <a:defRPr/>
            </a:pPr>
            <a:r>
              <a:rPr lang="en-US" sz="2200" dirty="0" smtClean="0"/>
              <a:t>A factor 2 lower than previous results, different batch, different foundry, perhaps improved process</a:t>
            </a:r>
          </a:p>
          <a:p>
            <a:pPr lvl="1" eaLnBrk="1" hangingPunct="1">
              <a:lnSpc>
                <a:spcPct val="80000"/>
              </a:lnSpc>
              <a:spcBef>
                <a:spcPct val="20000"/>
              </a:spcBef>
              <a:buClr>
                <a:schemeClr val="accent2"/>
              </a:buClr>
              <a:buSzPct val="60000"/>
              <a:buFont typeface="Wingdings" pitchFamily="2" charset="2"/>
              <a:buChar char="q"/>
              <a:defRPr/>
            </a:pPr>
            <a:r>
              <a:rPr lang="en-US" sz="2200" dirty="0" smtClean="0"/>
              <a:t>Virtex-6 </a:t>
            </a:r>
          </a:p>
          <a:p>
            <a:pPr marL="344487" lvl="1" indent="0" eaLnBrk="1" hangingPunct="1">
              <a:lnSpc>
                <a:spcPct val="80000"/>
              </a:lnSpc>
              <a:spcBef>
                <a:spcPct val="20000"/>
              </a:spcBef>
              <a:buClr>
                <a:schemeClr val="accent2"/>
              </a:buClr>
              <a:buSzPct val="60000"/>
              <a:defRPr/>
            </a:pPr>
            <a:r>
              <a:rPr lang="en-US" sz="2200" dirty="0" err="1" smtClean="0">
                <a:latin typeface="Symbol" pitchFamily="18" charset="2"/>
              </a:rPr>
              <a:t>s</a:t>
            </a:r>
            <a:r>
              <a:rPr lang="en-US" sz="2200" baseline="-25000" dirty="0" err="1" smtClean="0"/>
              <a:t>bit</a:t>
            </a:r>
            <a:r>
              <a:rPr lang="en-US" sz="2200" dirty="0" smtClean="0"/>
              <a:t> = 1.05</a:t>
            </a:r>
            <a:r>
              <a:rPr lang="en-US" sz="2200" dirty="0" smtClean="0">
                <a:sym typeface="Symbol"/>
              </a:rPr>
              <a:t></a:t>
            </a:r>
            <a:r>
              <a:rPr lang="en-US" sz="2200" dirty="0" smtClean="0"/>
              <a:t>10</a:t>
            </a:r>
            <a:r>
              <a:rPr lang="en-US" sz="2200" baseline="30000" dirty="0" smtClean="0"/>
              <a:t>-14</a:t>
            </a:r>
            <a:r>
              <a:rPr lang="en-US" sz="2200" baseline="-25000" dirty="0" smtClean="0"/>
              <a:t> </a:t>
            </a:r>
            <a:r>
              <a:rPr lang="en-US" sz="2200" dirty="0" smtClean="0"/>
              <a:t>cm</a:t>
            </a:r>
            <a:r>
              <a:rPr lang="en-US" sz="2200" baseline="30000" dirty="0" smtClean="0"/>
              <a:t>2</a:t>
            </a:r>
            <a:r>
              <a:rPr lang="en-US" sz="2200" dirty="0" smtClean="0">
                <a:sym typeface="Symbol"/>
              </a:rPr>
              <a:t>  </a:t>
            </a:r>
            <a:r>
              <a:rPr lang="en-US" sz="2200" dirty="0" smtClean="0"/>
              <a:t>bit</a:t>
            </a:r>
            <a:r>
              <a:rPr lang="en-US" sz="2200" baseline="30000" dirty="0" smtClean="0"/>
              <a:t>-1</a:t>
            </a:r>
          </a:p>
          <a:p>
            <a:pPr marL="344487" lvl="1" indent="0" eaLnBrk="1" hangingPunct="1">
              <a:lnSpc>
                <a:spcPct val="80000"/>
              </a:lnSpc>
              <a:spcBef>
                <a:spcPct val="20000"/>
              </a:spcBef>
              <a:buClr>
                <a:schemeClr val="accent2"/>
              </a:buClr>
              <a:buSzPct val="60000"/>
              <a:defRPr/>
            </a:pPr>
            <a:endParaRPr lang="en-US" sz="2200" dirty="0" smtClean="0">
              <a:latin typeface="+mn-lt"/>
              <a:cs typeface="Times New Roman" pitchFamily="18" charset="0"/>
            </a:endParaRPr>
          </a:p>
          <a:p>
            <a:pPr marL="344487" lvl="1" indent="0" eaLnBrk="1" hangingPunct="1">
              <a:lnSpc>
                <a:spcPct val="80000"/>
              </a:lnSpc>
              <a:spcBef>
                <a:spcPct val="20000"/>
              </a:spcBef>
              <a:buClr>
                <a:schemeClr val="accent2"/>
              </a:buClr>
              <a:buSzPct val="60000"/>
              <a:defRPr/>
            </a:pPr>
            <a:r>
              <a:rPr lang="en-US" sz="2200" dirty="0" smtClean="0">
                <a:latin typeface="+mn-lt"/>
                <a:cs typeface="Times New Roman" pitchFamily="18" charset="0"/>
              </a:rPr>
              <a:t>Published value for neutrons</a:t>
            </a:r>
          </a:p>
          <a:p>
            <a:pPr marL="344487" lvl="1" indent="0" eaLnBrk="1" hangingPunct="1">
              <a:lnSpc>
                <a:spcPct val="80000"/>
              </a:lnSpc>
              <a:spcBef>
                <a:spcPct val="20000"/>
              </a:spcBef>
              <a:buClr>
                <a:schemeClr val="accent2"/>
              </a:buClr>
              <a:buSzPct val="60000"/>
              <a:defRPr/>
            </a:pPr>
            <a:r>
              <a:rPr lang="en-US" sz="2200" dirty="0" err="1" smtClean="0">
                <a:latin typeface="Symbol" pitchFamily="18" charset="2"/>
              </a:rPr>
              <a:t>s</a:t>
            </a:r>
            <a:r>
              <a:rPr lang="en-US" sz="2200" baseline="-25000" dirty="0" err="1" smtClean="0"/>
              <a:t>bit</a:t>
            </a:r>
            <a:r>
              <a:rPr lang="en-US" sz="2200" dirty="0" smtClean="0"/>
              <a:t> = 1.02</a:t>
            </a:r>
            <a:r>
              <a:rPr lang="en-US" sz="2200" dirty="0" smtClean="0">
                <a:sym typeface="Symbol"/>
              </a:rPr>
              <a:t></a:t>
            </a:r>
            <a:r>
              <a:rPr lang="en-US" sz="2200" dirty="0" smtClean="0"/>
              <a:t>10</a:t>
            </a:r>
            <a:r>
              <a:rPr lang="en-US" sz="2200" baseline="30000" dirty="0" smtClean="0"/>
              <a:t>-14</a:t>
            </a:r>
            <a:r>
              <a:rPr lang="en-US" sz="2200" baseline="-25000" dirty="0" smtClean="0"/>
              <a:t> </a:t>
            </a:r>
            <a:r>
              <a:rPr lang="en-US" sz="2200" dirty="0" smtClean="0"/>
              <a:t>cm</a:t>
            </a:r>
            <a:r>
              <a:rPr lang="en-US" sz="2200" baseline="30000" dirty="0" smtClean="0"/>
              <a:t>2</a:t>
            </a:r>
            <a:r>
              <a:rPr lang="en-US" sz="2200" dirty="0" smtClean="0">
                <a:sym typeface="Symbol"/>
              </a:rPr>
              <a:t>  </a:t>
            </a:r>
            <a:r>
              <a:rPr lang="en-US" sz="2200" dirty="0" smtClean="0"/>
              <a:t>bit</a:t>
            </a:r>
            <a:r>
              <a:rPr lang="en-US" sz="2200" baseline="30000" dirty="0" smtClean="0"/>
              <a:t>-1</a:t>
            </a:r>
            <a:endParaRPr lang="en-US" sz="2200" dirty="0" smtClean="0"/>
          </a:p>
          <a:p>
            <a:pPr marL="344487" lvl="1" indent="0" eaLnBrk="1" hangingPunct="1">
              <a:lnSpc>
                <a:spcPct val="80000"/>
              </a:lnSpc>
              <a:spcBef>
                <a:spcPct val="20000"/>
              </a:spcBef>
              <a:buClr>
                <a:schemeClr val="accent2"/>
              </a:buClr>
              <a:buSzPct val="60000"/>
              <a:defRPr/>
            </a:pPr>
            <a:endParaRPr lang="en-US" sz="2200" dirty="0" smtClean="0"/>
          </a:p>
          <a:p>
            <a:pPr marL="344487" lvl="1" indent="0" eaLnBrk="1" hangingPunct="1">
              <a:lnSpc>
                <a:spcPct val="80000"/>
              </a:lnSpc>
              <a:spcBef>
                <a:spcPct val="20000"/>
              </a:spcBef>
              <a:buClr>
                <a:schemeClr val="accent2"/>
              </a:buClr>
              <a:buSzPct val="60000"/>
              <a:defRPr/>
            </a:pPr>
            <a:endParaRPr lang="en-US" sz="2200" dirty="0" smtClean="0"/>
          </a:p>
        </p:txBody>
      </p:sp>
    </p:spTree>
    <p:extLst>
      <p:ext uri="{BB962C8B-B14F-4D97-AF65-F5344CB8AC3E}">
        <p14:creationId xmlns:p14="http://schemas.microsoft.com/office/powerpoint/2010/main" val="3930558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457200" y="-27384"/>
            <a:ext cx="8229600" cy="1143000"/>
          </a:xfrm>
        </p:spPr>
        <p:txBody>
          <a:bodyPr/>
          <a:lstStyle/>
          <a:p>
            <a:r>
              <a:rPr lang="en-US" altLang="en-US" dirty="0" smtClean="0"/>
              <a:t>Current During SEU Tolerance Tests</a:t>
            </a:r>
          </a:p>
        </p:txBody>
      </p:sp>
      <p:sp>
        <p:nvSpPr>
          <p:cNvPr id="3" name="Segnaposto contenuto 2"/>
          <p:cNvSpPr>
            <a:spLocks noGrp="1"/>
          </p:cNvSpPr>
          <p:nvPr>
            <p:ph idx="1"/>
          </p:nvPr>
        </p:nvSpPr>
        <p:spPr>
          <a:xfrm>
            <a:off x="5534025" y="968375"/>
            <a:ext cx="3371850" cy="5299075"/>
          </a:xfrm>
        </p:spPr>
        <p:txBody>
          <a:bodyPr>
            <a:normAutofit fontScale="62500" lnSpcReduction="20000"/>
          </a:bodyPr>
          <a:lstStyle/>
          <a:p>
            <a:pPr>
              <a:defRPr/>
            </a:pPr>
            <a:r>
              <a:rPr lang="en-US" dirty="0" smtClean="0"/>
              <a:t>Accumulation of SEUs in configuration memory leads to current increase (‘switching on’ of unused elements, clashes)</a:t>
            </a:r>
          </a:p>
          <a:p>
            <a:pPr>
              <a:defRPr/>
            </a:pPr>
            <a:r>
              <a:rPr lang="en-US" dirty="0" smtClean="0"/>
              <a:t>Dynamic and static core currents exhibit very similar trends</a:t>
            </a:r>
          </a:p>
          <a:p>
            <a:pPr>
              <a:defRPr/>
            </a:pPr>
            <a:r>
              <a:rPr lang="en-US" dirty="0" smtClean="0"/>
              <a:t>Other currents (IO, AUX, MGT) remain constant</a:t>
            </a:r>
          </a:p>
          <a:p>
            <a:pPr>
              <a:defRPr/>
            </a:pPr>
            <a:r>
              <a:rPr lang="en-US" dirty="0" smtClean="0"/>
              <a:t>Initial current drawn is restored after FPGA reconfiguration, i.e. no persistent effects </a:t>
            </a:r>
          </a:p>
          <a:p>
            <a:pPr>
              <a:defRPr/>
            </a:pPr>
            <a:r>
              <a:rPr lang="en-US" dirty="0" smtClean="0"/>
              <a:t>No significant change in current drawn by the device after the total integrated dose of all the tests (1.2 </a:t>
            </a:r>
            <a:r>
              <a:rPr lang="en-US" dirty="0" err="1" smtClean="0"/>
              <a:t>kGy</a:t>
            </a:r>
            <a:r>
              <a:rPr lang="en-US" dirty="0" smtClean="0"/>
              <a:t> (Si)) =&gt; no TID effects at this dose</a:t>
            </a:r>
            <a:endParaRPr lang="en-US" dirty="0"/>
          </a:p>
        </p:txBody>
      </p:sp>
      <p:sp>
        <p:nvSpPr>
          <p:cNvPr id="5" name="Segnaposto piè di pagina 4"/>
          <p:cNvSpPr>
            <a:spLocks noGrp="1"/>
          </p:cNvSpPr>
          <p:nvPr>
            <p:ph type="ftr" sz="quarter" idx="11"/>
          </p:nvPr>
        </p:nvSpPr>
        <p:spPr/>
        <p:txBody>
          <a:bodyPr/>
          <a:lstStyle/>
          <a:p>
            <a:pPr>
              <a:defRPr/>
            </a:pPr>
            <a:r>
              <a:rPr lang="en-US" altLang="en-US" dirty="0" smtClean="0"/>
              <a:t>R. Giordano - TIPP2017, Beijing, May 25, 2017</a:t>
            </a:r>
            <a:endParaRPr lang="en-US" altLang="en-US" dirty="0"/>
          </a:p>
        </p:txBody>
      </p:sp>
      <p:pic>
        <p:nvPicPr>
          <p:cNvPr id="143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390650"/>
            <a:ext cx="5259388" cy="330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Connettore 1 7"/>
          <p:cNvCxnSpPr/>
          <p:nvPr/>
        </p:nvCxnSpPr>
        <p:spPr>
          <a:xfrm>
            <a:off x="3711575" y="1390650"/>
            <a:ext cx="0" cy="208121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083050" y="1379538"/>
            <a:ext cx="0" cy="211931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3341688" y="1897063"/>
            <a:ext cx="369887" cy="68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7" name="CasellaDiTesto 14"/>
          <p:cNvSpPr txBox="1">
            <a:spLocks noChangeArrowheads="1"/>
          </p:cNvSpPr>
          <p:nvPr/>
        </p:nvSpPr>
        <p:spPr bwMode="auto">
          <a:xfrm>
            <a:off x="2074863" y="1592263"/>
            <a:ext cx="1354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Irrad</a:t>
            </a:r>
            <a:r>
              <a:rPr lang="en-US" altLang="en-US" dirty="0" smtClean="0"/>
              <a:t>. Stop </a:t>
            </a:r>
            <a:endParaRPr lang="en-US" altLang="en-US" dirty="0"/>
          </a:p>
        </p:txBody>
      </p:sp>
      <p:cxnSp>
        <p:nvCxnSpPr>
          <p:cNvPr id="18" name="Connettore 2 17"/>
          <p:cNvCxnSpPr/>
          <p:nvPr/>
        </p:nvCxnSpPr>
        <p:spPr>
          <a:xfrm flipH="1" flipV="1">
            <a:off x="1077913" y="3657600"/>
            <a:ext cx="231775" cy="206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9" name="CasellaDiTesto 18"/>
          <p:cNvSpPr txBox="1">
            <a:spLocks noChangeArrowheads="1"/>
          </p:cNvSpPr>
          <p:nvPr/>
        </p:nvSpPr>
        <p:spPr bwMode="auto">
          <a:xfrm>
            <a:off x="995363" y="3816350"/>
            <a:ext cx="1236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Irrad</a:t>
            </a:r>
            <a:r>
              <a:rPr lang="en-US" altLang="en-US" dirty="0" smtClean="0"/>
              <a:t>. start</a:t>
            </a:r>
            <a:endParaRPr lang="en-US" altLang="en-US" dirty="0"/>
          </a:p>
        </p:txBody>
      </p:sp>
      <p:sp>
        <p:nvSpPr>
          <p:cNvPr id="14350" name="CasellaDiTesto 21"/>
          <p:cNvSpPr txBox="1">
            <a:spLocks noChangeArrowheads="1"/>
          </p:cNvSpPr>
          <p:nvPr/>
        </p:nvSpPr>
        <p:spPr bwMode="auto">
          <a:xfrm>
            <a:off x="4059238" y="1684338"/>
            <a:ext cx="100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smtClean="0"/>
              <a:t>FPGA</a:t>
            </a:r>
          </a:p>
          <a:p>
            <a:pPr eaLnBrk="1" hangingPunct="1"/>
            <a:r>
              <a:rPr lang="en-US" altLang="en-US" dirty="0" err="1" smtClean="0"/>
              <a:t>reconfig</a:t>
            </a:r>
            <a:endParaRPr lang="en-US" altLang="en-US" dirty="0"/>
          </a:p>
        </p:txBody>
      </p:sp>
      <p:cxnSp>
        <p:nvCxnSpPr>
          <p:cNvPr id="23" name="Connettore 2 22"/>
          <p:cNvCxnSpPr/>
          <p:nvPr/>
        </p:nvCxnSpPr>
        <p:spPr>
          <a:xfrm flipH="1">
            <a:off x="4083050" y="2332038"/>
            <a:ext cx="298450" cy="523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52" name="CasellaDiTesto 28"/>
          <p:cNvSpPr txBox="1">
            <a:spLocks noChangeArrowheads="1"/>
          </p:cNvSpPr>
          <p:nvPr/>
        </p:nvSpPr>
        <p:spPr bwMode="auto">
          <a:xfrm>
            <a:off x="2657475" y="3514725"/>
            <a:ext cx="1544638"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smtClean="0"/>
              <a:t>SEU </a:t>
            </a:r>
          </a:p>
          <a:p>
            <a:pPr eaLnBrk="1" hangingPunct="1"/>
            <a:r>
              <a:rPr lang="en-US" altLang="en-US" dirty="0" smtClean="0"/>
              <a:t>accumulation</a:t>
            </a:r>
            <a:endParaRPr lang="en-US" altLang="en-US" dirty="0"/>
          </a:p>
        </p:txBody>
      </p:sp>
      <p:cxnSp>
        <p:nvCxnSpPr>
          <p:cNvPr id="30" name="Connettore 2 29"/>
          <p:cNvCxnSpPr/>
          <p:nvPr/>
        </p:nvCxnSpPr>
        <p:spPr>
          <a:xfrm flipH="1" flipV="1">
            <a:off x="2547938" y="3201988"/>
            <a:ext cx="315912" cy="322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588" name="Rettangolo 67587"/>
          <p:cNvSpPr/>
          <p:nvPr/>
        </p:nvSpPr>
        <p:spPr>
          <a:xfrm>
            <a:off x="3740150" y="1657350"/>
            <a:ext cx="342900" cy="2000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Rettangolo 36"/>
          <p:cNvSpPr/>
          <p:nvPr/>
        </p:nvSpPr>
        <p:spPr>
          <a:xfrm>
            <a:off x="3740150" y="4081463"/>
            <a:ext cx="342900" cy="217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356" name="CasellaDiTesto 67589"/>
          <p:cNvSpPr txBox="1">
            <a:spLocks noChangeArrowheads="1"/>
          </p:cNvSpPr>
          <p:nvPr/>
        </p:nvSpPr>
        <p:spPr bwMode="auto">
          <a:xfrm>
            <a:off x="2336800" y="4445000"/>
            <a:ext cx="1023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smtClean="0"/>
              <a:t>Time (s)</a:t>
            </a:r>
            <a:endParaRPr lang="en-US" altLang="en-US" dirty="0"/>
          </a:p>
        </p:txBody>
      </p:sp>
      <p:sp>
        <p:nvSpPr>
          <p:cNvPr id="14357" name="CasellaDiTesto 39"/>
          <p:cNvSpPr txBox="1">
            <a:spLocks noChangeArrowheads="1"/>
          </p:cNvSpPr>
          <p:nvPr/>
        </p:nvSpPr>
        <p:spPr bwMode="auto">
          <a:xfrm>
            <a:off x="136525" y="2486025"/>
            <a:ext cx="73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smtClean="0">
                <a:solidFill>
                  <a:srgbClr val="0000FF"/>
                </a:solidFill>
              </a:rPr>
              <a:t>Is (A)</a:t>
            </a:r>
            <a:endParaRPr lang="en-US" altLang="en-US" dirty="0">
              <a:solidFill>
                <a:srgbClr val="0000FF"/>
              </a:solidFill>
            </a:endParaRPr>
          </a:p>
        </p:txBody>
      </p:sp>
      <p:sp>
        <p:nvSpPr>
          <p:cNvPr id="14358" name="CasellaDiTesto 40"/>
          <p:cNvSpPr txBox="1">
            <a:spLocks noChangeArrowheads="1"/>
          </p:cNvSpPr>
          <p:nvPr/>
        </p:nvSpPr>
        <p:spPr bwMode="auto">
          <a:xfrm>
            <a:off x="4941888" y="2420938"/>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smtClean="0">
                <a:solidFill>
                  <a:srgbClr val="FF5050"/>
                </a:solidFill>
              </a:rPr>
              <a:t>Id (A)</a:t>
            </a:r>
            <a:endParaRPr lang="en-US" altLang="en-US" dirty="0">
              <a:solidFill>
                <a:srgbClr val="FF5050"/>
              </a:solidFill>
            </a:endParaRPr>
          </a:p>
        </p:txBody>
      </p:sp>
      <p:sp>
        <p:nvSpPr>
          <p:cNvPr id="42" name="Segnaposto contenuto 2"/>
          <p:cNvSpPr txBox="1">
            <a:spLocks/>
          </p:cNvSpPr>
          <p:nvPr/>
        </p:nvSpPr>
        <p:spPr bwMode="auto">
          <a:xfrm>
            <a:off x="539750" y="4841875"/>
            <a:ext cx="4776788"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a:defRPr/>
            </a:pPr>
            <a:r>
              <a:rPr lang="en-US" dirty="0" smtClean="0"/>
              <a:t>Irradiation @ 3 </a:t>
            </a:r>
            <a:r>
              <a:rPr lang="en-US" dirty="0" err="1" smtClean="0"/>
              <a:t>Gy</a:t>
            </a:r>
            <a:r>
              <a:rPr lang="en-US" dirty="0" smtClean="0"/>
              <a:t>/min (Si)</a:t>
            </a:r>
          </a:p>
          <a:p>
            <a:pPr>
              <a:defRPr/>
            </a:pPr>
            <a:r>
              <a:rPr lang="en-US" dirty="0" smtClean="0"/>
              <a:t>5174 SEUs in 484 s (time to failure)</a:t>
            </a:r>
          </a:p>
          <a:p>
            <a:pPr>
              <a:defRPr/>
            </a:pPr>
            <a:r>
              <a:rPr lang="en-US" dirty="0" smtClean="0"/>
              <a:t>641 SEU/min =&gt; 209 SEU/</a:t>
            </a:r>
            <a:r>
              <a:rPr lang="en-US" dirty="0" err="1" smtClean="0"/>
              <a:t>Gy</a:t>
            </a:r>
            <a:r>
              <a:rPr lang="en-US" dirty="0" smtClean="0"/>
              <a:t> (Si)</a:t>
            </a:r>
          </a:p>
          <a:p>
            <a:pPr>
              <a:defRPr/>
            </a:pPr>
            <a:r>
              <a:rPr lang="en-US" dirty="0" smtClean="0"/>
              <a:t>Total current increase 15mA =&gt; 2.8 </a:t>
            </a:r>
            <a:r>
              <a:rPr lang="en-US" dirty="0" err="1" smtClean="0"/>
              <a:t>uA</a:t>
            </a:r>
            <a:r>
              <a:rPr lang="en-US" dirty="0" smtClean="0"/>
              <a:t>/SEU</a:t>
            </a:r>
          </a:p>
          <a:p>
            <a:pPr>
              <a:defRPr/>
            </a:pPr>
            <a:endParaRPr lang="en-US" dirty="0" smtClean="0"/>
          </a:p>
          <a:p>
            <a:pPr marL="0" indent="0">
              <a:buFont typeface="Wingdings" pitchFamily="2" charset="2"/>
              <a:buNone/>
              <a:defRPr/>
            </a:pPr>
            <a:endParaRPr lang="en-US" dirty="0"/>
          </a:p>
        </p:txBody>
      </p:sp>
      <p:sp>
        <p:nvSpPr>
          <p:cNvPr id="14360" name="CasellaDiTesto 43"/>
          <p:cNvSpPr txBox="1">
            <a:spLocks noChangeArrowheads="1"/>
          </p:cNvSpPr>
          <p:nvPr/>
        </p:nvSpPr>
        <p:spPr bwMode="auto">
          <a:xfrm>
            <a:off x="763588" y="954088"/>
            <a:ext cx="4340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smtClean="0"/>
              <a:t>Core Static and Dynamic currents trends</a:t>
            </a:r>
          </a:p>
          <a:p>
            <a:pPr eaLnBrk="1" hangingPunct="1"/>
            <a:r>
              <a:rPr lang="en-US" altLang="en-US" dirty="0" smtClean="0"/>
              <a:t>Run #20-21(Jul. ‘11) - TMR project</a:t>
            </a:r>
            <a:endParaRPr lang="en-US" altLang="en-US" dirty="0"/>
          </a:p>
        </p:txBody>
      </p:sp>
      <p:cxnSp>
        <p:nvCxnSpPr>
          <p:cNvPr id="50" name="Connettore 2 49"/>
          <p:cNvCxnSpPr/>
          <p:nvPr/>
        </p:nvCxnSpPr>
        <p:spPr>
          <a:xfrm flipH="1">
            <a:off x="873125" y="2154238"/>
            <a:ext cx="283845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4362" name="Rettangolo 67594"/>
          <p:cNvSpPr>
            <a:spLocks noChangeArrowheads="1"/>
          </p:cNvSpPr>
          <p:nvPr/>
        </p:nvSpPr>
        <p:spPr bwMode="auto">
          <a:xfrm>
            <a:off x="1593850" y="1954213"/>
            <a:ext cx="122396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smtClean="0"/>
              <a:t> 25 </a:t>
            </a:r>
            <a:r>
              <a:rPr lang="en-US" altLang="en-US" dirty="0" err="1" smtClean="0"/>
              <a:t>Gy</a:t>
            </a:r>
            <a:r>
              <a:rPr lang="en-US" altLang="en-US" dirty="0" smtClean="0"/>
              <a:t>(Si)</a:t>
            </a:r>
            <a:endParaRPr lang="en-US" altLang="en-US" dirty="0"/>
          </a:p>
        </p:txBody>
      </p:sp>
    </p:spTree>
    <p:extLst>
      <p:ext uri="{BB962C8B-B14F-4D97-AF65-F5344CB8AC3E}">
        <p14:creationId xmlns:p14="http://schemas.microsoft.com/office/powerpoint/2010/main" val="3725739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dirty="0"/>
          </a:p>
        </p:txBody>
      </p:sp>
      <p:sp>
        <p:nvSpPr>
          <p:cNvPr id="3" name="Segnaposto testo 2"/>
          <p:cNvSpPr>
            <a:spLocks noGrp="1"/>
          </p:cNvSpPr>
          <p:nvPr>
            <p:ph type="body" sz="half" idx="1"/>
          </p:nvPr>
        </p:nvSpPr>
        <p:spPr/>
        <p:txBody>
          <a:bodyPr/>
          <a:lstStyle/>
          <a:p>
            <a:r>
              <a:rPr lang="en-US" dirty="0" smtClean="0"/>
              <a:t>Correlation Matrix</a:t>
            </a:r>
            <a:endParaRPr lang="en-US" dirty="0"/>
          </a:p>
        </p:txBody>
      </p:sp>
      <p:sp>
        <p:nvSpPr>
          <p:cNvPr id="4" name="Segnaposto contenuto 3"/>
          <p:cNvSpPr>
            <a:spLocks noGrp="1"/>
          </p:cNvSpPr>
          <p:nvPr>
            <p:ph sz="half" idx="2"/>
          </p:nvPr>
        </p:nvSpPr>
        <p:spPr/>
        <p:txBody>
          <a:bodyPr/>
          <a:lstStyle/>
          <a:p>
            <a:endParaRPr lang="en-US" dirty="0"/>
          </a:p>
        </p:txBody>
      </p:sp>
      <p:sp>
        <p:nvSpPr>
          <p:cNvPr id="5" name="Segnaposto piè di pagina 4"/>
          <p:cNvSpPr>
            <a:spLocks noGrp="1"/>
          </p:cNvSpPr>
          <p:nvPr>
            <p:ph type="ftr" sz="quarter" idx="11"/>
          </p:nvPr>
        </p:nvSpPr>
        <p:spPr/>
        <p:txBody>
          <a:bodyPr/>
          <a:lstStyle/>
          <a:p>
            <a:pPr>
              <a:defRPr/>
            </a:pPr>
            <a:r>
              <a:rPr lang="en-US" altLang="en-US" dirty="0" smtClean="0"/>
              <a:t>R. Giordano - TIPP2017, Beijing, May 25, 2017</a:t>
            </a:r>
            <a:endParaRPr lang="en-US" altLang="en-US" dirty="0"/>
          </a:p>
        </p:txBody>
      </p:sp>
      <p:pic>
        <p:nvPicPr>
          <p:cNvPr id="6" name="Immagine 5"/>
          <p:cNvPicPr>
            <a:picLocks noChangeAspect="1"/>
          </p:cNvPicPr>
          <p:nvPr/>
        </p:nvPicPr>
        <p:blipFill>
          <a:blip r:embed="rId2"/>
          <a:stretch>
            <a:fillRect/>
          </a:stretch>
        </p:blipFill>
        <p:spPr>
          <a:xfrm>
            <a:off x="485768" y="2204864"/>
            <a:ext cx="3876675" cy="914400"/>
          </a:xfrm>
          <a:prstGeom prst="rect">
            <a:avLst/>
          </a:prstGeom>
        </p:spPr>
      </p:pic>
    </p:spTree>
    <p:extLst>
      <p:ext uri="{BB962C8B-B14F-4D97-AF65-F5344CB8AC3E}">
        <p14:creationId xmlns:p14="http://schemas.microsoft.com/office/powerpoint/2010/main" val="3103885659"/>
      </p:ext>
    </p:extLst>
  </p:cSld>
  <p:clrMapOvr>
    <a:masterClrMapping/>
  </p:clrMapOvr>
  <mc:AlternateContent xmlns:mc="http://schemas.openxmlformats.org/markup-compatibility/2006" xmlns:p14="http://schemas.microsoft.com/office/powerpoint/2010/main">
    <mc:Choice Requires="p14">
      <p:transition spd="slow" p14:dur="2000" advTm="615"/>
    </mc:Choice>
    <mc:Fallback xmlns="">
      <p:transition spd="slow" advTm="615"/>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Macro</a:t>
            </a:r>
            <a:endParaRPr lang="en-US" dirty="0"/>
          </a:p>
        </p:txBody>
      </p:sp>
      <p:sp>
        <p:nvSpPr>
          <p:cNvPr id="3" name="Segnaposto contenuto 2"/>
          <p:cNvSpPr>
            <a:spLocks noGrp="1"/>
          </p:cNvSpPr>
          <p:nvPr>
            <p:ph idx="1"/>
          </p:nvPr>
        </p:nvSpPr>
        <p:spPr/>
        <p:txBody>
          <a:bodyPr>
            <a:normAutofit fontScale="62500" lnSpcReduction="20000"/>
          </a:bodyPr>
          <a:lstStyle/>
          <a:p>
            <a:r>
              <a:rPr lang="en-US" dirty="0"/>
              <a:t>Option Explicit</a:t>
            </a:r>
          </a:p>
          <a:p>
            <a:r>
              <a:rPr lang="en-US" dirty="0"/>
              <a:t>Public Sub </a:t>
            </a:r>
            <a:r>
              <a:rPr lang="en-US" dirty="0" err="1"/>
              <a:t>ChangeSpellCheckingLanguage</a:t>
            </a:r>
            <a:r>
              <a:rPr lang="en-US" dirty="0"/>
              <a:t>()</a:t>
            </a:r>
          </a:p>
          <a:p>
            <a:r>
              <a:rPr lang="en-US" dirty="0"/>
              <a:t>    Dim j As Integer, k As Integer, </a:t>
            </a:r>
            <a:r>
              <a:rPr lang="en-US" dirty="0" err="1"/>
              <a:t>scount</a:t>
            </a:r>
            <a:r>
              <a:rPr lang="en-US" dirty="0"/>
              <a:t> As Integer, </a:t>
            </a:r>
            <a:r>
              <a:rPr lang="en-US" dirty="0" err="1"/>
              <a:t>fcount</a:t>
            </a:r>
            <a:r>
              <a:rPr lang="en-US" dirty="0"/>
              <a:t> As Integer</a:t>
            </a:r>
          </a:p>
          <a:p>
            <a:r>
              <a:rPr lang="en-US" dirty="0"/>
              <a:t>    </a:t>
            </a:r>
            <a:r>
              <a:rPr lang="en-US" dirty="0" err="1"/>
              <a:t>scount</a:t>
            </a:r>
            <a:r>
              <a:rPr lang="en-US" dirty="0"/>
              <a:t> = </a:t>
            </a:r>
            <a:r>
              <a:rPr lang="en-US" dirty="0" err="1"/>
              <a:t>ActivePresentation.Slides.Count</a:t>
            </a:r>
            <a:endParaRPr lang="en-US" dirty="0"/>
          </a:p>
          <a:p>
            <a:r>
              <a:rPr lang="en-US" dirty="0"/>
              <a:t>    For j = 1 To </a:t>
            </a:r>
            <a:r>
              <a:rPr lang="en-US" dirty="0" err="1"/>
              <a:t>scount</a:t>
            </a:r>
            <a:endParaRPr lang="en-US" dirty="0"/>
          </a:p>
          <a:p>
            <a:r>
              <a:rPr lang="en-US" dirty="0"/>
              <a:t>        </a:t>
            </a:r>
            <a:r>
              <a:rPr lang="en-US" dirty="0" err="1"/>
              <a:t>fcount</a:t>
            </a:r>
            <a:r>
              <a:rPr lang="en-US" dirty="0"/>
              <a:t> = </a:t>
            </a:r>
            <a:r>
              <a:rPr lang="en-US" dirty="0" err="1"/>
              <a:t>ActivePresentation.Slides</a:t>
            </a:r>
            <a:r>
              <a:rPr lang="en-US" dirty="0"/>
              <a:t>(j).</a:t>
            </a:r>
            <a:r>
              <a:rPr lang="en-US" dirty="0" err="1"/>
              <a:t>Shapes.Count</a:t>
            </a:r>
            <a:endParaRPr lang="en-US" dirty="0"/>
          </a:p>
          <a:p>
            <a:r>
              <a:rPr lang="en-US" dirty="0"/>
              <a:t>        For k = 1 To </a:t>
            </a:r>
            <a:r>
              <a:rPr lang="en-US" dirty="0" err="1"/>
              <a:t>fcount</a:t>
            </a:r>
            <a:endParaRPr lang="en-US" dirty="0"/>
          </a:p>
          <a:p>
            <a:r>
              <a:rPr lang="en-US" dirty="0"/>
              <a:t>            If </a:t>
            </a:r>
            <a:r>
              <a:rPr lang="en-US" dirty="0" err="1"/>
              <a:t>ActivePresentation.Slides</a:t>
            </a:r>
            <a:r>
              <a:rPr lang="en-US" dirty="0"/>
              <a:t>(j).Shapes(k).</a:t>
            </a:r>
            <a:r>
              <a:rPr lang="en-US" dirty="0" err="1"/>
              <a:t>HasTextFrame</a:t>
            </a:r>
            <a:r>
              <a:rPr lang="en-US" dirty="0"/>
              <a:t> Then</a:t>
            </a:r>
          </a:p>
          <a:p>
            <a:r>
              <a:rPr lang="en-US" dirty="0"/>
              <a:t>                </a:t>
            </a:r>
            <a:r>
              <a:rPr lang="en-US" dirty="0" err="1"/>
              <a:t>ActivePresentation.Slides</a:t>
            </a:r>
            <a:r>
              <a:rPr lang="en-US" dirty="0"/>
              <a:t>(j).Shapes(k) _</a:t>
            </a:r>
          </a:p>
          <a:p>
            <a:r>
              <a:rPr lang="en-US" dirty="0"/>
              <a:t>                .</a:t>
            </a:r>
            <a:r>
              <a:rPr lang="en-US" dirty="0" err="1"/>
              <a:t>TextFrame.TextRange.LanguageID</a:t>
            </a:r>
            <a:r>
              <a:rPr lang="en-US" dirty="0"/>
              <a:t> = </a:t>
            </a:r>
            <a:r>
              <a:rPr lang="en-US" dirty="0" err="1"/>
              <a:t>msoLanguageIDEnglishUS</a:t>
            </a:r>
            <a:endParaRPr lang="en-US" dirty="0"/>
          </a:p>
          <a:p>
            <a:r>
              <a:rPr lang="en-US" dirty="0"/>
              <a:t>            End If</a:t>
            </a:r>
          </a:p>
          <a:p>
            <a:r>
              <a:rPr lang="en-US" dirty="0"/>
              <a:t>        Next k</a:t>
            </a:r>
          </a:p>
          <a:p>
            <a:r>
              <a:rPr lang="en-US" dirty="0"/>
              <a:t>    Next j</a:t>
            </a:r>
          </a:p>
          <a:p>
            <a:r>
              <a:rPr lang="en-US" dirty="0"/>
              <a:t>End Sub</a:t>
            </a:r>
          </a:p>
          <a:p>
            <a:endParaRPr lang="en-US" dirty="0"/>
          </a:p>
        </p:txBody>
      </p:sp>
      <p:sp>
        <p:nvSpPr>
          <p:cNvPr id="4" name="Segnaposto piè di pagina 3"/>
          <p:cNvSpPr>
            <a:spLocks noGrp="1"/>
          </p:cNvSpPr>
          <p:nvPr>
            <p:ph type="ftr" sz="quarter" idx="11"/>
          </p:nvPr>
        </p:nvSpPr>
        <p:spPr/>
        <p:txBody>
          <a:bodyPr/>
          <a:lstStyle/>
          <a:p>
            <a:r>
              <a:rPr lang="en-US" dirty="0" smtClean="0"/>
              <a:t>R. Giordano - TIPP2017, Beijing, May 25, 2017</a:t>
            </a:r>
            <a:endParaRPr lang="en-US" dirty="0"/>
          </a:p>
        </p:txBody>
      </p:sp>
    </p:spTree>
    <p:extLst>
      <p:ext uri="{BB962C8B-B14F-4D97-AF65-F5344CB8AC3E}">
        <p14:creationId xmlns:p14="http://schemas.microsoft.com/office/powerpoint/2010/main" val="1572532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p:cNvPicPr>
            <a:picLocks noChangeAspect="1"/>
          </p:cNvPicPr>
          <p:nvPr/>
        </p:nvPicPr>
        <p:blipFill>
          <a:blip r:embed="rId3"/>
          <a:stretch>
            <a:fillRect/>
          </a:stretch>
        </p:blipFill>
        <p:spPr>
          <a:xfrm>
            <a:off x="539552" y="1617894"/>
            <a:ext cx="4107821" cy="2733568"/>
          </a:xfrm>
          <a:prstGeom prst="rect">
            <a:avLst/>
          </a:prstGeom>
        </p:spPr>
      </p:pic>
      <p:sp>
        <p:nvSpPr>
          <p:cNvPr id="2" name="Titolo 1"/>
          <p:cNvSpPr>
            <a:spLocks noGrp="1"/>
          </p:cNvSpPr>
          <p:nvPr>
            <p:ph type="title"/>
          </p:nvPr>
        </p:nvSpPr>
        <p:spPr/>
        <p:txBody>
          <a:bodyPr/>
          <a:lstStyle/>
          <a:p>
            <a:r>
              <a:rPr lang="en-US" dirty="0" smtClean="0"/>
              <a:t>FPGAs in HEP Experiments</a:t>
            </a:r>
            <a:endParaRPr lang="en-US" dirty="0"/>
          </a:p>
        </p:txBody>
      </p:sp>
      <p:sp>
        <p:nvSpPr>
          <p:cNvPr id="3" name="Segnaposto contenuto 2"/>
          <p:cNvSpPr>
            <a:spLocks noGrp="1"/>
          </p:cNvSpPr>
          <p:nvPr>
            <p:ph idx="1"/>
          </p:nvPr>
        </p:nvSpPr>
        <p:spPr>
          <a:xfrm>
            <a:off x="4572001" y="1556792"/>
            <a:ext cx="4320480" cy="4968551"/>
          </a:xfrm>
        </p:spPr>
        <p:txBody>
          <a:bodyPr>
            <a:normAutofit fontScale="62500" lnSpcReduction="20000"/>
          </a:bodyPr>
          <a:lstStyle/>
          <a:p>
            <a:r>
              <a:rPr lang="en-US" dirty="0" smtClean="0"/>
              <a:t>SRAM-based FPGAs are high-speed programmable logic devices</a:t>
            </a:r>
          </a:p>
          <a:p>
            <a:r>
              <a:rPr lang="en-US" dirty="0"/>
              <a:t>commercial grade FPGAs widely </a:t>
            </a:r>
            <a:r>
              <a:rPr lang="en-US" dirty="0" smtClean="0"/>
              <a:t>adopted in trigger and data acquisition systems for HEP</a:t>
            </a:r>
          </a:p>
          <a:p>
            <a:r>
              <a:rPr lang="en-US" dirty="0" smtClean="0"/>
              <a:t>sensitive to radiation</a:t>
            </a:r>
          </a:p>
          <a:p>
            <a:r>
              <a:rPr lang="en-US" dirty="0" smtClean="0"/>
              <a:t>soft errors in configuration memory may alter design functionality</a:t>
            </a:r>
          </a:p>
          <a:p>
            <a:r>
              <a:rPr lang="en-US" dirty="0" err="1" smtClean="0"/>
              <a:t>RadHard</a:t>
            </a:r>
            <a:r>
              <a:rPr lang="en-US" dirty="0" smtClean="0"/>
              <a:t> SRAM-based FPGAs exist but they are very expensive (~50k$ per unit), not sustainable for HEP (thousands of units needed per experiment) </a:t>
            </a:r>
          </a:p>
          <a:p>
            <a:r>
              <a:rPr lang="en-US" dirty="0" smtClean="0"/>
              <a:t>one possibility is to characterize commercial grade devices and find solutions for mitigating radiation effects</a:t>
            </a:r>
            <a:endParaRPr lang="en-US" dirty="0"/>
          </a:p>
        </p:txBody>
      </p:sp>
      <p:pic>
        <p:nvPicPr>
          <p:cNvPr id="6" name="Immagine 5"/>
          <p:cNvPicPr>
            <a:picLocks noChangeAspect="1"/>
          </p:cNvPicPr>
          <p:nvPr/>
        </p:nvPicPr>
        <p:blipFill>
          <a:blip r:embed="rId4"/>
          <a:stretch>
            <a:fillRect/>
          </a:stretch>
        </p:blipFill>
        <p:spPr>
          <a:xfrm>
            <a:off x="1763688" y="5104085"/>
            <a:ext cx="1008112" cy="950688"/>
          </a:xfrm>
          <a:prstGeom prst="rect">
            <a:avLst/>
          </a:prstGeom>
        </p:spPr>
      </p:pic>
      <p:cxnSp>
        <p:nvCxnSpPr>
          <p:cNvPr id="10" name="Connettore 2 9"/>
          <p:cNvCxnSpPr>
            <a:stCxn id="11" idx="0"/>
          </p:cNvCxnSpPr>
          <p:nvPr/>
        </p:nvCxnSpPr>
        <p:spPr>
          <a:xfrm flipV="1">
            <a:off x="2411760" y="3356992"/>
            <a:ext cx="112204" cy="18722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Immagine 10"/>
          <p:cNvPicPr>
            <a:picLocks noChangeAspect="1"/>
          </p:cNvPicPr>
          <p:nvPr/>
        </p:nvPicPr>
        <p:blipFill>
          <a:blip r:embed="rId4"/>
          <a:stretch>
            <a:fillRect/>
          </a:stretch>
        </p:blipFill>
        <p:spPr>
          <a:xfrm>
            <a:off x="1907704" y="5229200"/>
            <a:ext cx="1008112" cy="950688"/>
          </a:xfrm>
          <a:prstGeom prst="rect">
            <a:avLst/>
          </a:prstGeom>
        </p:spPr>
      </p:pic>
      <p:pic>
        <p:nvPicPr>
          <p:cNvPr id="12" name="Immagine 11"/>
          <p:cNvPicPr>
            <a:picLocks noChangeAspect="1"/>
          </p:cNvPicPr>
          <p:nvPr/>
        </p:nvPicPr>
        <p:blipFill>
          <a:blip r:embed="rId4"/>
          <a:stretch>
            <a:fillRect/>
          </a:stretch>
        </p:blipFill>
        <p:spPr>
          <a:xfrm>
            <a:off x="2051720" y="5358632"/>
            <a:ext cx="1008112" cy="950688"/>
          </a:xfrm>
          <a:prstGeom prst="rect">
            <a:avLst/>
          </a:prstGeom>
        </p:spPr>
      </p:pic>
      <p:sp>
        <p:nvSpPr>
          <p:cNvPr id="14" name="Segnaposto piè di pagina 13"/>
          <p:cNvSpPr>
            <a:spLocks noGrp="1"/>
          </p:cNvSpPr>
          <p:nvPr>
            <p:ph type="ftr" sz="quarter" idx="11"/>
          </p:nvPr>
        </p:nvSpPr>
        <p:spPr/>
        <p:txBody>
          <a:bodyPr/>
          <a:lstStyle/>
          <a:p>
            <a:r>
              <a:rPr lang="en-US" dirty="0" smtClean="0"/>
              <a:t>R. Giordano - TIPP2017, Beijing, May 25, 2017</a:t>
            </a:r>
            <a:endParaRPr lang="en-US" dirty="0"/>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311073"/>
            <a:ext cx="742950" cy="87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782441"/>
      </p:ext>
    </p:extLst>
  </p:cSld>
  <p:clrMapOvr>
    <a:masterClrMapping/>
  </p:clrMapOvr>
  <mc:AlternateContent xmlns:mc="http://schemas.openxmlformats.org/markup-compatibility/2006">
    <mc:Choice xmlns:p14="http://schemas.microsoft.com/office/powerpoint/2010/main" Requires="p14">
      <p:transition spd="slow" p14:dur="2000" advTm="52046"/>
    </mc:Choice>
    <mc:Fallback>
      <p:transition spd="slow" advTm="5204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71475" y="277813"/>
            <a:ext cx="8890000" cy="804862"/>
          </a:xfrm>
        </p:spPr>
        <p:txBody>
          <a:bodyPr/>
          <a:lstStyle/>
          <a:p>
            <a:pPr eaLnBrk="1" hangingPunct="1"/>
            <a:r>
              <a:rPr lang="en-US" altLang="en-US" sz="3800" dirty="0" smtClean="0"/>
              <a:t>Soft Errors in SRAM-based FPGAs</a:t>
            </a:r>
          </a:p>
        </p:txBody>
      </p:sp>
      <p:sp>
        <p:nvSpPr>
          <p:cNvPr id="5126" name="Rectangle 3"/>
          <p:cNvSpPr>
            <a:spLocks noGrp="1" noChangeArrowheads="1"/>
          </p:cNvSpPr>
          <p:nvPr>
            <p:ph idx="1"/>
          </p:nvPr>
        </p:nvSpPr>
        <p:spPr>
          <a:xfrm>
            <a:off x="371475" y="1038610"/>
            <a:ext cx="8226425" cy="1365574"/>
          </a:xfrm>
        </p:spPr>
        <p:txBody>
          <a:bodyPr>
            <a:normAutofit fontScale="77500" lnSpcReduction="20000"/>
          </a:bodyPr>
          <a:lstStyle/>
          <a:p>
            <a:pPr eaLnBrk="1" hangingPunct="1">
              <a:defRPr/>
            </a:pPr>
            <a:r>
              <a:rPr lang="en-US" dirty="0" smtClean="0"/>
              <a:t>Usage of SRAM-based FPGAs is limited in radiation areas</a:t>
            </a:r>
          </a:p>
          <a:p>
            <a:pPr lvl="1" eaLnBrk="1" hangingPunct="1">
              <a:defRPr/>
            </a:pPr>
            <a:r>
              <a:rPr lang="en-US" dirty="0" smtClean="0"/>
              <a:t>Configuration (stored in static RAM) may be altered by radiation </a:t>
            </a:r>
          </a:p>
          <a:p>
            <a:pPr eaLnBrk="1" hangingPunct="1">
              <a:defRPr/>
            </a:pPr>
            <a:endParaRPr lang="en-US" dirty="0" smtClean="0"/>
          </a:p>
        </p:txBody>
      </p:sp>
      <p:sp>
        <p:nvSpPr>
          <p:cNvPr id="5" name="Segnaposto piè di pagina 4"/>
          <p:cNvSpPr>
            <a:spLocks noGrp="1"/>
          </p:cNvSpPr>
          <p:nvPr>
            <p:ph type="ftr" sz="quarter" idx="11"/>
          </p:nvPr>
        </p:nvSpPr>
        <p:spPr>
          <a:xfrm>
            <a:off x="2947988" y="6248400"/>
            <a:ext cx="3740150" cy="457200"/>
          </a:xfrm>
        </p:spPr>
        <p:txBody>
          <a:bodyPr/>
          <a:lstStyle/>
          <a:p>
            <a:pPr>
              <a:defRPr/>
            </a:pPr>
            <a:r>
              <a:rPr lang="en-US" altLang="en-US" dirty="0" smtClean="0"/>
              <a:t>R. Giordano - TIPP2017, Beijing, May 25, 2017</a:t>
            </a:r>
            <a:endParaRPr lang="en-US" altLang="en-US" dirty="0"/>
          </a:p>
        </p:txBody>
      </p:sp>
      <p:sp>
        <p:nvSpPr>
          <p:cNvPr id="12" name="Rectangle 3"/>
          <p:cNvSpPr txBox="1">
            <a:spLocks noChangeArrowheads="1"/>
          </p:cNvSpPr>
          <p:nvPr/>
        </p:nvSpPr>
        <p:spPr bwMode="auto">
          <a:xfrm>
            <a:off x="457200" y="4143375"/>
            <a:ext cx="82423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defRPr/>
            </a:pPr>
            <a:endParaRPr lang="en-US" dirty="0" smtClean="0"/>
          </a:p>
        </p:txBody>
      </p:sp>
      <p:pic>
        <p:nvPicPr>
          <p:cNvPr id="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2139206"/>
            <a:ext cx="41719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 y="2132856"/>
            <a:ext cx="8562975" cy="172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a:xfrm>
            <a:off x="465137" y="4059236"/>
            <a:ext cx="8234363" cy="21891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dirty="0" smtClean="0"/>
              <a:t>Radiation environment has to be known in order to have an estimated bit upset rate =&gt; design failure rate</a:t>
            </a:r>
          </a:p>
          <a:p>
            <a:pPr>
              <a:defRPr/>
            </a:pPr>
            <a:r>
              <a:rPr lang="en-US" dirty="0" smtClean="0"/>
              <a:t>mitigation of radiation effects possible at different levels</a:t>
            </a:r>
          </a:p>
          <a:p>
            <a:pPr lvl="1">
              <a:defRPr/>
            </a:pPr>
            <a:r>
              <a:rPr lang="en-US" dirty="0" smtClean="0"/>
              <a:t>Logical =&gt; Triple Modular Redundancy (lower the failure probability of each module, must be coupled to configuration scrubbing)</a:t>
            </a:r>
          </a:p>
          <a:p>
            <a:pPr lvl="1">
              <a:defRPr/>
            </a:pPr>
            <a:r>
              <a:rPr lang="en-US" dirty="0" smtClean="0"/>
              <a:t>Layout =&gt; Placement and routing </a:t>
            </a:r>
            <a:r>
              <a:rPr lang="en-US" dirty="0"/>
              <a:t>hardening </a:t>
            </a:r>
            <a:r>
              <a:rPr lang="en-US" dirty="0" smtClean="0"/>
              <a:t>( R. Giordano et al., IEEE Trans. On </a:t>
            </a:r>
            <a:r>
              <a:rPr lang="en-US" dirty="0" err="1" smtClean="0"/>
              <a:t>Nucl</a:t>
            </a:r>
            <a:r>
              <a:rPr lang="en-US" dirty="0" smtClean="0"/>
              <a:t>. Sci., Vol. </a:t>
            </a:r>
            <a:r>
              <a:rPr lang="en-US" dirty="0"/>
              <a:t>62, </a:t>
            </a:r>
            <a:r>
              <a:rPr lang="en-US" dirty="0" smtClean="0"/>
              <a:t>no. </a:t>
            </a:r>
            <a:r>
              <a:rPr lang="en-US" dirty="0"/>
              <a:t>6, </a:t>
            </a:r>
            <a:r>
              <a:rPr lang="en-US" dirty="0" smtClean="0"/>
              <a:t>Dec. 2015, pp. 3177-3185, Open Access </a:t>
            </a:r>
            <a:r>
              <a:rPr lang="en-US" dirty="0" smtClean="0">
                <a:hlinkClick r:id="rId6"/>
              </a:rPr>
              <a:t>http</a:t>
            </a:r>
            <a:r>
              <a:rPr lang="en-US" dirty="0">
                <a:hlinkClick r:id="rId6"/>
              </a:rPr>
              <a:t>://</a:t>
            </a:r>
            <a:r>
              <a:rPr lang="en-US" dirty="0" smtClean="0">
                <a:hlinkClick r:id="rId6"/>
              </a:rPr>
              <a:t>ieeexplore.ieee.org/stamp/stamp.jsp?arnumber=7348785</a:t>
            </a:r>
            <a:r>
              <a:rPr lang="en-US" dirty="0" smtClean="0"/>
              <a:t>  )</a:t>
            </a:r>
          </a:p>
          <a:p>
            <a:pPr>
              <a:defRPr/>
            </a:pPr>
            <a:endParaRPr lang="en-US" dirty="0" smtClean="0"/>
          </a:p>
        </p:txBody>
      </p:sp>
    </p:spTree>
    <p:custDataLst>
      <p:tags r:id="rId1"/>
    </p:custDataLst>
    <p:extLst>
      <p:ext uri="{BB962C8B-B14F-4D97-AF65-F5344CB8AC3E}">
        <p14:creationId xmlns:p14="http://schemas.microsoft.com/office/powerpoint/2010/main" val="3386429612"/>
      </p:ext>
    </p:extLst>
  </p:cSld>
  <p:clrMapOvr>
    <a:masterClrMapping/>
  </p:clrMapOvr>
  <p:transition advTm="1075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453760" y="-40555"/>
            <a:ext cx="8229600" cy="1143000"/>
          </a:xfrm>
        </p:spPr>
        <p:txBody>
          <a:bodyPr/>
          <a:lstStyle/>
          <a:p>
            <a:r>
              <a:rPr lang="en-US" altLang="en-US" dirty="0" smtClean="0"/>
              <a:t>The </a:t>
            </a:r>
            <a:r>
              <a:rPr lang="en-US" altLang="en-US" dirty="0" err="1" smtClean="0"/>
              <a:t>SuperKEKB</a:t>
            </a:r>
            <a:r>
              <a:rPr lang="en-US" altLang="en-US" dirty="0" smtClean="0"/>
              <a:t> Collider</a:t>
            </a:r>
          </a:p>
        </p:txBody>
      </p:sp>
      <p:sp>
        <p:nvSpPr>
          <p:cNvPr id="9219" name="Segnaposto contenuto 2"/>
          <p:cNvSpPr>
            <a:spLocks noGrp="1"/>
          </p:cNvSpPr>
          <p:nvPr>
            <p:ph idx="1"/>
          </p:nvPr>
        </p:nvSpPr>
        <p:spPr>
          <a:xfrm>
            <a:off x="5343401" y="1102445"/>
            <a:ext cx="3343399" cy="4990851"/>
          </a:xfrm>
        </p:spPr>
        <p:txBody>
          <a:bodyPr>
            <a:normAutofit fontScale="70000" lnSpcReduction="20000"/>
          </a:bodyPr>
          <a:lstStyle/>
          <a:p>
            <a:pPr>
              <a:defRPr/>
            </a:pPr>
            <a:r>
              <a:rPr lang="en-US" dirty="0" err="1" smtClean="0"/>
              <a:t>SuperKEKB</a:t>
            </a:r>
            <a:r>
              <a:rPr lang="en-US" dirty="0" smtClean="0"/>
              <a:t> </a:t>
            </a:r>
            <a:r>
              <a:rPr lang="en-US" dirty="0" err="1" smtClean="0"/>
              <a:t>e+e</a:t>
            </a:r>
            <a:r>
              <a:rPr lang="en-US" dirty="0" smtClean="0"/>
              <a:t>- KEK (Tsukuba, Japan) </a:t>
            </a:r>
          </a:p>
          <a:p>
            <a:pPr>
              <a:defRPr/>
            </a:pPr>
            <a:r>
              <a:rPr lang="en-US" dirty="0" smtClean="0"/>
              <a:t>B factory, designed for search of new physics at the intensity frontier</a:t>
            </a:r>
          </a:p>
          <a:p>
            <a:pPr>
              <a:defRPr/>
            </a:pPr>
            <a:r>
              <a:rPr lang="en-US" dirty="0" smtClean="0"/>
              <a:t>Main design parameters</a:t>
            </a:r>
          </a:p>
          <a:p>
            <a:pPr lvl="1">
              <a:defRPr/>
            </a:pPr>
            <a:r>
              <a:rPr lang="en-US" dirty="0" smtClean="0"/>
              <a:t>Target L= 8×10</a:t>
            </a:r>
            <a:r>
              <a:rPr lang="en-US" baseline="30000" dirty="0" smtClean="0"/>
              <a:t>35</a:t>
            </a:r>
            <a:r>
              <a:rPr lang="en-US" dirty="0" smtClean="0"/>
              <a:t> Hz/cm</a:t>
            </a:r>
            <a:r>
              <a:rPr lang="en-US" baseline="30000" dirty="0" smtClean="0"/>
              <a:t>2</a:t>
            </a:r>
            <a:endParaRPr lang="en-US" dirty="0" smtClean="0"/>
          </a:p>
          <a:p>
            <a:pPr lvl="1">
              <a:defRPr/>
            </a:pPr>
            <a:r>
              <a:rPr lang="en-US" dirty="0" smtClean="0"/>
              <a:t>LER (e+) 4 GeV,  HER (e-) 7 GeV</a:t>
            </a:r>
          </a:p>
          <a:p>
            <a:pPr>
              <a:defRPr/>
            </a:pPr>
            <a:r>
              <a:rPr lang="en-US" dirty="0" smtClean="0"/>
              <a:t>Single collision point: Belle2 detector</a:t>
            </a:r>
          </a:p>
          <a:p>
            <a:pPr>
              <a:defRPr/>
            </a:pPr>
            <a:r>
              <a:rPr lang="en-US" dirty="0" smtClean="0"/>
              <a:t>Phase 1 commissioning completed (Feb. to Jun. 2016)</a:t>
            </a:r>
          </a:p>
          <a:p>
            <a:pPr>
              <a:defRPr/>
            </a:pPr>
            <a:endParaRPr lang="en-US" dirty="0" smtClean="0"/>
          </a:p>
          <a:p>
            <a:pPr>
              <a:defRPr/>
            </a:pPr>
            <a:endParaRPr lang="en-US" altLang="en-US" dirty="0" smtClean="0"/>
          </a:p>
        </p:txBody>
      </p:sp>
      <p:sp>
        <p:nvSpPr>
          <p:cNvPr id="5" name="Segnaposto piè di pagina 4"/>
          <p:cNvSpPr>
            <a:spLocks noGrp="1"/>
          </p:cNvSpPr>
          <p:nvPr>
            <p:ph type="ftr" sz="quarter" idx="11"/>
          </p:nvPr>
        </p:nvSpPr>
        <p:spPr/>
        <p:txBody>
          <a:bodyPr/>
          <a:lstStyle/>
          <a:p>
            <a:pPr>
              <a:defRPr/>
            </a:pPr>
            <a:r>
              <a:rPr lang="en-US" altLang="en-US" dirty="0" smtClean="0"/>
              <a:t>R. Giordano - TIPP2017, Beijing, May 25, 2017</a:t>
            </a:r>
            <a:endParaRPr lang="en-US" altLang="en-US" dirty="0"/>
          </a:p>
        </p:txBody>
      </p:sp>
      <p:pic>
        <p:nvPicPr>
          <p:cNvPr id="9223" name="Picture 8" descr="The world's newest particle accelerator, SuperKEKB, shown, is just a baby with its 3km circumference, compared to the 27km circumference of the Large Hadron Collider (LHC). But it is designed to deliever more than 40 times more collisions between particles than its predeces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3" y="935357"/>
            <a:ext cx="4913188" cy="348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213" y="4603750"/>
            <a:ext cx="477202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79265"/>
      </p:ext>
    </p:extLst>
  </p:cSld>
  <p:clrMapOvr>
    <a:masterClrMapping/>
  </p:clrMapOvr>
  <mc:AlternateContent xmlns:mc="http://schemas.openxmlformats.org/markup-compatibility/2006">
    <mc:Choice xmlns:p14="http://schemas.microsoft.com/office/powerpoint/2010/main" Requires="p14">
      <p:transition spd="slow" p14:dur="2000" advTm="48042"/>
    </mc:Choice>
    <mc:Fallback>
      <p:transition spd="slow" advTm="4804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457200" y="1394967"/>
            <a:ext cx="4560203" cy="2956816"/>
          </a:xfrm>
          <a:prstGeom prst="rect">
            <a:avLst/>
          </a:prstGeom>
        </p:spPr>
      </p:pic>
      <p:sp>
        <p:nvSpPr>
          <p:cNvPr id="10243" name="Titolo 1"/>
          <p:cNvSpPr>
            <a:spLocks noGrp="1"/>
          </p:cNvSpPr>
          <p:nvPr>
            <p:ph type="title"/>
          </p:nvPr>
        </p:nvSpPr>
        <p:spPr>
          <a:xfrm>
            <a:off x="457200" y="-171400"/>
            <a:ext cx="8229600" cy="1143000"/>
          </a:xfrm>
        </p:spPr>
        <p:txBody>
          <a:bodyPr/>
          <a:lstStyle/>
          <a:p>
            <a:r>
              <a:rPr lang="en-US" altLang="it-IT" dirty="0" smtClean="0"/>
              <a:t>FPGA Setup at </a:t>
            </a:r>
            <a:r>
              <a:rPr lang="en-US" altLang="it-IT" dirty="0" err="1" smtClean="0"/>
              <a:t>SuperKEKB</a:t>
            </a:r>
            <a:endParaRPr lang="en-US" altLang="it-IT" dirty="0" smtClean="0"/>
          </a:p>
        </p:txBody>
      </p:sp>
      <p:sp>
        <p:nvSpPr>
          <p:cNvPr id="5" name="Segnaposto piè di pagina 4"/>
          <p:cNvSpPr>
            <a:spLocks noGrp="1"/>
          </p:cNvSpPr>
          <p:nvPr>
            <p:ph type="ftr" sz="quarter" idx="11"/>
          </p:nvPr>
        </p:nvSpPr>
        <p:spPr/>
        <p:txBody>
          <a:bodyPr/>
          <a:lstStyle/>
          <a:p>
            <a:pPr>
              <a:defRPr/>
            </a:pPr>
            <a:r>
              <a:rPr lang="en-US" altLang="en-US" dirty="0" smtClean="0"/>
              <a:t>R. Giordano - TIPP2017, Beijing, May 25, 2017</a:t>
            </a:r>
            <a:endParaRPr lang="en-US" altLang="en-US" dirty="0"/>
          </a:p>
        </p:txBody>
      </p:sp>
      <p:sp>
        <p:nvSpPr>
          <p:cNvPr id="11" name="Ovale 10"/>
          <p:cNvSpPr/>
          <p:nvPr/>
        </p:nvSpPr>
        <p:spPr>
          <a:xfrm>
            <a:off x="3176588" y="2647950"/>
            <a:ext cx="350837" cy="350838"/>
          </a:xfrm>
          <a:prstGeom prst="ellipse">
            <a:avLst/>
          </a:prstGeom>
          <a:noFill/>
          <a:ln w="317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16" name="Connettore 2 15"/>
          <p:cNvCxnSpPr/>
          <p:nvPr/>
        </p:nvCxnSpPr>
        <p:spPr>
          <a:xfrm flipH="1">
            <a:off x="2932113" y="2938463"/>
            <a:ext cx="1277937" cy="909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47" name="CasellaDiTesto 21"/>
          <p:cNvSpPr txBox="1">
            <a:spLocks noChangeArrowheads="1"/>
          </p:cNvSpPr>
          <p:nvPr/>
        </p:nvSpPr>
        <p:spPr bwMode="auto">
          <a:xfrm>
            <a:off x="2267744" y="1003300"/>
            <a:ext cx="2151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it-IT" sz="2000" b="1" dirty="0" smtClean="0">
                <a:solidFill>
                  <a:srgbClr val="0000FF"/>
                </a:solidFill>
              </a:rPr>
              <a:t>BEASTII frame</a:t>
            </a:r>
            <a:endParaRPr lang="en-US" altLang="it-IT" sz="2000" b="1" dirty="0">
              <a:solidFill>
                <a:srgbClr val="0000FF"/>
              </a:solidFill>
            </a:endParaRPr>
          </a:p>
        </p:txBody>
      </p:sp>
      <p:pic>
        <p:nvPicPr>
          <p:cNvPr id="102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113" y="2274888"/>
            <a:ext cx="1570037" cy="77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14"/>
          <p:cNvCxnSpPr>
            <a:endCxn id="10252" idx="3"/>
          </p:cNvCxnSpPr>
          <p:nvPr/>
        </p:nvCxnSpPr>
        <p:spPr>
          <a:xfrm flipH="1" flipV="1">
            <a:off x="3514725" y="2814638"/>
            <a:ext cx="1385888" cy="555625"/>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0250" name="Immagine 1"/>
          <p:cNvPicPr>
            <a:picLocks noChangeAspect="1"/>
          </p:cNvPicPr>
          <p:nvPr/>
        </p:nvPicPr>
        <p:blipFill>
          <a:blip r:embed="rId5">
            <a:extLst>
              <a:ext uri="{28A0092B-C50C-407E-A947-70E740481C1C}">
                <a14:useLocalDpi xmlns:a14="http://schemas.microsoft.com/office/drawing/2010/main" val="0"/>
              </a:ext>
            </a:extLst>
          </a:blip>
          <a:srcRect l="31888" t="27699" r="26271" b="22798"/>
          <a:stretch>
            <a:fillRect/>
          </a:stretch>
        </p:blipFill>
        <p:spPr bwMode="auto">
          <a:xfrm>
            <a:off x="4572000" y="2493963"/>
            <a:ext cx="2155825" cy="1905000"/>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pic>
      <p:cxnSp>
        <p:nvCxnSpPr>
          <p:cNvPr id="34" name="Straight Arrow Connector 14"/>
          <p:cNvCxnSpPr/>
          <p:nvPr/>
        </p:nvCxnSpPr>
        <p:spPr>
          <a:xfrm flipH="1">
            <a:off x="3063875" y="1330325"/>
            <a:ext cx="381000" cy="309563"/>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252" name="CasellaDiTesto 14"/>
          <p:cNvSpPr txBox="1">
            <a:spLocks noChangeArrowheads="1"/>
          </p:cNvSpPr>
          <p:nvPr/>
        </p:nvSpPr>
        <p:spPr bwMode="auto">
          <a:xfrm>
            <a:off x="3176588" y="2628900"/>
            <a:ext cx="33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smtClean="0">
                <a:solidFill>
                  <a:srgbClr val="FFC000"/>
                </a:solidFill>
              </a:rPr>
              <a:t>X</a:t>
            </a:r>
            <a:endParaRPr lang="en-US" altLang="en-US" b="1" dirty="0">
              <a:solidFill>
                <a:srgbClr val="FFC000"/>
              </a:solidFill>
            </a:endParaRPr>
          </a:p>
        </p:txBody>
      </p:sp>
      <p:pic>
        <p:nvPicPr>
          <p:cNvPr id="10253" name="Immagin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825" y="3179763"/>
            <a:ext cx="14732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p:cNvSpPr>
            <a:spLocks noGrp="1"/>
          </p:cNvSpPr>
          <p:nvPr>
            <p:ph idx="1"/>
          </p:nvPr>
        </p:nvSpPr>
        <p:spPr>
          <a:xfrm>
            <a:off x="4900613" y="914403"/>
            <a:ext cx="4189412" cy="1230310"/>
          </a:xfrm>
        </p:spPr>
        <p:txBody>
          <a:bodyPr>
            <a:normAutofit fontScale="62500" lnSpcReduction="20000"/>
          </a:bodyPr>
          <a:lstStyle/>
          <a:p>
            <a:pPr>
              <a:defRPr/>
            </a:pPr>
            <a:r>
              <a:rPr lang="en-US" i="1" kern="0" dirty="0" smtClean="0"/>
              <a:t>The radiation environment at </a:t>
            </a:r>
            <a:r>
              <a:rPr lang="en-US" i="1" kern="0" dirty="0" err="1" smtClean="0"/>
              <a:t>SuperKEKB</a:t>
            </a:r>
            <a:r>
              <a:rPr lang="en-US" i="1" kern="0" dirty="0" smtClean="0"/>
              <a:t> is not well known</a:t>
            </a:r>
          </a:p>
          <a:p>
            <a:pPr>
              <a:defRPr/>
            </a:pPr>
            <a:r>
              <a:rPr lang="en-US" i="1" kern="0" dirty="0" smtClean="0"/>
              <a:t>In situ </a:t>
            </a:r>
            <a:r>
              <a:rPr lang="en-US" kern="0" dirty="0" smtClean="0"/>
              <a:t>measurement of upsets in FPGA configuration memory</a:t>
            </a:r>
          </a:p>
          <a:p>
            <a:pPr>
              <a:defRPr/>
            </a:pPr>
            <a:endParaRPr lang="en-US" dirty="0" smtClean="0"/>
          </a:p>
        </p:txBody>
      </p:sp>
      <p:sp>
        <p:nvSpPr>
          <p:cNvPr id="17" name="Segnaposto contenuto 2"/>
          <p:cNvSpPr txBox="1">
            <a:spLocks/>
          </p:cNvSpPr>
          <p:nvPr/>
        </p:nvSpPr>
        <p:spPr>
          <a:xfrm>
            <a:off x="390525" y="4576762"/>
            <a:ext cx="8573963" cy="158854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dirty="0" smtClean="0"/>
              <a:t>BEASTII commissioning detector aimed at measuring machine </a:t>
            </a:r>
            <a:r>
              <a:rPr lang="en-US" dirty="0"/>
              <a:t>backgrounds </a:t>
            </a:r>
            <a:endParaRPr lang="en-US" dirty="0" smtClean="0"/>
          </a:p>
          <a:p>
            <a:pPr>
              <a:defRPr/>
            </a:pPr>
            <a:r>
              <a:rPr lang="en-US" dirty="0" smtClean="0"/>
              <a:t>Several BEASTII-related talks </a:t>
            </a:r>
            <a:r>
              <a:rPr lang="en-US" dirty="0"/>
              <a:t>at </a:t>
            </a:r>
            <a:r>
              <a:rPr lang="en-US" dirty="0" smtClean="0"/>
              <a:t>TIPP2017 given by </a:t>
            </a:r>
          </a:p>
          <a:p>
            <a:pPr lvl="1">
              <a:defRPr/>
            </a:pPr>
            <a:r>
              <a:rPr lang="en-US" dirty="0" smtClean="0"/>
              <a:t>Chiara La Licata, </a:t>
            </a:r>
            <a:r>
              <a:rPr lang="en-US" dirty="0"/>
              <a:t>Miroslav </a:t>
            </a:r>
            <a:r>
              <a:rPr lang="en-US" dirty="0" smtClean="0"/>
              <a:t>Gabriel</a:t>
            </a:r>
            <a:r>
              <a:rPr lang="en-US" dirty="0"/>
              <a:t>, Hendrik </a:t>
            </a:r>
            <a:r>
              <a:rPr lang="en-US" dirty="0" err="1" smtClean="0"/>
              <a:t>Windel</a:t>
            </a:r>
            <a:r>
              <a:rPr lang="en-US" dirty="0"/>
              <a:t>, </a:t>
            </a:r>
            <a:r>
              <a:rPr lang="en-US" dirty="0" err="1" smtClean="0"/>
              <a:t>Igal</a:t>
            </a:r>
            <a:r>
              <a:rPr lang="en-US" dirty="0" smtClean="0"/>
              <a:t> </a:t>
            </a:r>
            <a:r>
              <a:rPr lang="en-US" dirty="0" err="1" smtClean="0"/>
              <a:t>Jaegle</a:t>
            </a:r>
            <a:r>
              <a:rPr lang="en-US" dirty="0"/>
              <a:t>, </a:t>
            </a:r>
            <a:r>
              <a:rPr lang="en-US" dirty="0" smtClean="0"/>
              <a:t>Hua </a:t>
            </a:r>
            <a:r>
              <a:rPr lang="en-US" dirty="0"/>
              <a:t>Ye</a:t>
            </a:r>
            <a:endParaRPr lang="en-US" dirty="0" smtClean="0"/>
          </a:p>
          <a:p>
            <a:pPr>
              <a:defRPr/>
            </a:pPr>
            <a:r>
              <a:rPr lang="en-US" dirty="0" smtClean="0"/>
              <a:t>FPGA installed on the BEASTII support frame (~1 m from the beam pipe)</a:t>
            </a:r>
          </a:p>
        </p:txBody>
      </p:sp>
    </p:spTree>
    <p:extLst>
      <p:ext uri="{BB962C8B-B14F-4D97-AF65-F5344CB8AC3E}">
        <p14:creationId xmlns:p14="http://schemas.microsoft.com/office/powerpoint/2010/main" val="3695718628"/>
      </p:ext>
    </p:extLst>
  </p:cSld>
  <p:clrMapOvr>
    <a:masterClrMapping/>
  </p:clrMapOvr>
  <mc:AlternateContent xmlns:mc="http://schemas.openxmlformats.org/markup-compatibility/2006">
    <mc:Choice xmlns:p14="http://schemas.microsoft.com/office/powerpoint/2010/main" Requires="p14">
      <p:transition spd="slow" p14:dur="2000" advTm="59541"/>
    </mc:Choice>
    <mc:Fallback>
      <p:transition spd="slow" advTm="5954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457200" y="-243408"/>
            <a:ext cx="8229600" cy="1143000"/>
          </a:xfrm>
        </p:spPr>
        <p:txBody>
          <a:bodyPr/>
          <a:lstStyle/>
          <a:p>
            <a:r>
              <a:rPr lang="en-US" altLang="en-US" dirty="0" smtClean="0"/>
              <a:t>Test Setup</a:t>
            </a:r>
          </a:p>
        </p:txBody>
      </p:sp>
      <p:sp>
        <p:nvSpPr>
          <p:cNvPr id="5" name="Segnaposto piè di pagina 4"/>
          <p:cNvSpPr>
            <a:spLocks noGrp="1"/>
          </p:cNvSpPr>
          <p:nvPr>
            <p:ph type="ftr" sz="quarter" idx="11"/>
          </p:nvPr>
        </p:nvSpPr>
        <p:spPr/>
        <p:txBody>
          <a:bodyPr/>
          <a:lstStyle/>
          <a:p>
            <a:pPr>
              <a:defRPr/>
            </a:pPr>
            <a:r>
              <a:rPr lang="en-US" altLang="en-US" dirty="0" smtClean="0"/>
              <a:t>R. Giordano - TIPP2017, Beijing, May 25, 2017</a:t>
            </a:r>
            <a:endParaRPr lang="en-US" altLang="en-US" dirty="0"/>
          </a:p>
        </p:txBody>
      </p:sp>
      <p:pic>
        <p:nvPicPr>
          <p:cNvPr id="12294" name="Picture 1"/>
          <p:cNvPicPr>
            <a:picLocks noChangeAspect="1"/>
          </p:cNvPicPr>
          <p:nvPr/>
        </p:nvPicPr>
        <p:blipFill>
          <a:blip r:embed="rId2">
            <a:extLst>
              <a:ext uri="{28A0092B-C50C-407E-A947-70E740481C1C}">
                <a14:useLocalDpi xmlns:a14="http://schemas.microsoft.com/office/drawing/2010/main" val="0"/>
              </a:ext>
            </a:extLst>
          </a:blip>
          <a:srcRect b="12535"/>
          <a:stretch>
            <a:fillRect/>
          </a:stretch>
        </p:blipFill>
        <p:spPr bwMode="auto">
          <a:xfrm>
            <a:off x="4811713" y="1088603"/>
            <a:ext cx="18716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03775" y="3988965"/>
            <a:ext cx="2355850" cy="509588"/>
          </a:xfrm>
          <a:prstGeom prst="rect">
            <a:avLst/>
          </a:prstGeom>
        </p:spPr>
        <p:txBody>
          <a:bodyPr>
            <a:normAutofit fontScale="77500" lnSpcReduction="20000"/>
          </a:bodyPr>
          <a:lstStyle/>
          <a:p>
            <a:pPr>
              <a:defRPr/>
            </a:pPr>
            <a:r>
              <a:rPr lang="en-US" sz="1400" dirty="0" smtClean="0">
                <a:latin typeface="Symbol" panose="05050102010706020507" pitchFamily="18" charset="2"/>
              </a:rPr>
              <a:t>DS</a:t>
            </a:r>
            <a:r>
              <a:rPr lang="en-US" sz="1400" dirty="0" smtClean="0"/>
              <a:t> ADC</a:t>
            </a:r>
          </a:p>
          <a:p>
            <a:pPr>
              <a:defRPr/>
            </a:pPr>
            <a:r>
              <a:rPr lang="en-US" sz="1400" dirty="0" smtClean="0"/>
              <a:t>Linear LTC2499</a:t>
            </a:r>
          </a:p>
          <a:p>
            <a:pPr>
              <a:defRPr/>
            </a:pPr>
            <a:r>
              <a:rPr lang="en-US" sz="1400" dirty="0" smtClean="0"/>
              <a:t>24-Bit 8 diff. </a:t>
            </a:r>
            <a:r>
              <a:rPr lang="en-US" sz="1400" dirty="0" err="1" smtClean="0"/>
              <a:t>chan</a:t>
            </a:r>
            <a:endParaRPr lang="en-US" sz="1400" dirty="0"/>
          </a:p>
        </p:txBody>
      </p:sp>
      <p:pic>
        <p:nvPicPr>
          <p:cNvPr id="12296" name="Picture 8" descr="LTC2499 PR Image"/>
          <p:cNvPicPr>
            <a:picLocks noChangeAspect="1" noChangeArrowheads="1"/>
          </p:cNvPicPr>
          <p:nvPr/>
        </p:nvPicPr>
        <p:blipFill>
          <a:blip r:embed="rId3">
            <a:extLst>
              <a:ext uri="{28A0092B-C50C-407E-A947-70E740481C1C}">
                <a14:useLocalDpi xmlns:a14="http://schemas.microsoft.com/office/drawing/2010/main" val="0"/>
              </a:ext>
            </a:extLst>
          </a:blip>
          <a:srcRect t="4272" r="25586"/>
          <a:stretch>
            <a:fillRect/>
          </a:stretch>
        </p:blipFill>
        <p:spPr bwMode="auto">
          <a:xfrm>
            <a:off x="4811713" y="2718965"/>
            <a:ext cx="13938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Immagin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113" y="2145878"/>
            <a:ext cx="16922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CasellaDiTesto 9"/>
          <p:cNvSpPr txBox="1">
            <a:spLocks noChangeArrowheads="1"/>
          </p:cNvSpPr>
          <p:nvPr/>
        </p:nvSpPr>
        <p:spPr bwMode="auto">
          <a:xfrm>
            <a:off x="479425" y="1633115"/>
            <a:ext cx="18716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err="1" smtClean="0"/>
              <a:t>Testboard</a:t>
            </a:r>
            <a:r>
              <a:rPr lang="en-US" altLang="en-US" sz="1400" dirty="0" smtClean="0"/>
              <a:t> based on</a:t>
            </a:r>
          </a:p>
          <a:p>
            <a:pPr eaLnBrk="1" hangingPunct="1">
              <a:spcBef>
                <a:spcPct val="0"/>
              </a:spcBef>
              <a:buClrTx/>
              <a:buSzTx/>
              <a:buFontTx/>
              <a:buNone/>
            </a:pPr>
            <a:r>
              <a:rPr lang="en-US" altLang="en-US" sz="1400" dirty="0" smtClean="0"/>
              <a:t>Kintex-7 325T</a:t>
            </a:r>
            <a:endParaRPr lang="en-US" altLang="en-US" sz="1400" dirty="0"/>
          </a:p>
        </p:txBody>
      </p:sp>
      <p:sp>
        <p:nvSpPr>
          <p:cNvPr id="23" name="Rectangle 22"/>
          <p:cNvSpPr/>
          <p:nvPr/>
        </p:nvSpPr>
        <p:spPr>
          <a:xfrm>
            <a:off x="214313" y="2914228"/>
            <a:ext cx="300037" cy="293687"/>
          </a:xfrm>
          <a:prstGeom prst="rect">
            <a:avLst/>
          </a:prstGeom>
          <a:solidFill>
            <a:srgbClr val="126E3E"/>
          </a:solidFill>
          <a:ln>
            <a:solidFill>
              <a:srgbClr val="0E3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00" name="TextBox 24"/>
          <p:cNvSpPr txBox="1">
            <a:spLocks noChangeArrowheads="1"/>
          </p:cNvSpPr>
          <p:nvPr/>
        </p:nvSpPr>
        <p:spPr bwMode="auto">
          <a:xfrm>
            <a:off x="251520" y="3876253"/>
            <a:ext cx="6302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t>CAT7-</a:t>
            </a:r>
          </a:p>
          <a:p>
            <a:r>
              <a:rPr lang="en-US" altLang="en-US" sz="1000" dirty="0" smtClean="0"/>
              <a:t>14pin </a:t>
            </a:r>
          </a:p>
          <a:p>
            <a:r>
              <a:rPr lang="en-US" altLang="en-US" sz="1000" dirty="0" smtClean="0"/>
              <a:t>Adapter</a:t>
            </a:r>
            <a:endParaRPr lang="en-US" altLang="en-US" sz="1000" dirty="0"/>
          </a:p>
        </p:txBody>
      </p:sp>
      <p:cxnSp>
        <p:nvCxnSpPr>
          <p:cNvPr id="29" name="Straight Arrow Connector 28"/>
          <p:cNvCxnSpPr/>
          <p:nvPr/>
        </p:nvCxnSpPr>
        <p:spPr>
          <a:xfrm>
            <a:off x="519113" y="3099965"/>
            <a:ext cx="792162" cy="0"/>
          </a:xfrm>
          <a:prstGeom prst="straightConnector1">
            <a:avLst/>
          </a:prstGeom>
          <a:ln>
            <a:solidFill>
              <a:srgbClr val="FDFD1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968500" y="3412703"/>
            <a:ext cx="0" cy="692150"/>
          </a:xfrm>
          <a:prstGeom prst="line">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803400" y="3412703"/>
            <a:ext cx="0" cy="298450"/>
          </a:xfrm>
          <a:prstGeom prst="line">
            <a:avLst/>
          </a:prstGeom>
          <a:ln>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25600" y="3412703"/>
            <a:ext cx="0" cy="692150"/>
          </a:xfrm>
          <a:prstGeom prst="line">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462088" y="3412703"/>
            <a:ext cx="0" cy="298450"/>
          </a:xfrm>
          <a:prstGeom prst="line">
            <a:avLst/>
          </a:prstGeom>
          <a:ln>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311275" y="3412703"/>
            <a:ext cx="0" cy="692150"/>
          </a:xfrm>
          <a:prstGeom prst="line">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147763" y="3412703"/>
            <a:ext cx="0" cy="298450"/>
          </a:xfrm>
          <a:prstGeom prst="line">
            <a:avLst/>
          </a:prstGeom>
          <a:ln>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974725" y="3412703"/>
            <a:ext cx="0" cy="692150"/>
          </a:xfrm>
          <a:prstGeom prst="line">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9625" y="3412703"/>
            <a:ext cx="0" cy="298450"/>
          </a:xfrm>
          <a:prstGeom prst="line">
            <a:avLst/>
          </a:prstGeom>
          <a:ln>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flipV="1">
            <a:off x="809625" y="2339553"/>
            <a:ext cx="5311775" cy="1366043"/>
          </a:xfrm>
          <a:prstGeom prst="bentConnector3">
            <a:avLst>
              <a:gd name="adj1" fmla="val 67334"/>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116513" y="2147465"/>
            <a:ext cx="0" cy="1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224463" y="2142703"/>
            <a:ext cx="0" cy="1968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946525" y="3657178"/>
            <a:ext cx="85725" cy="984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2314" name="Picture 69"/>
          <p:cNvPicPr>
            <a:picLocks noChangeAspect="1"/>
          </p:cNvPicPr>
          <p:nvPr/>
        </p:nvPicPr>
        <p:blipFill>
          <a:blip r:embed="rId5">
            <a:extLst>
              <a:ext uri="{28A0092B-C50C-407E-A947-70E740481C1C}">
                <a14:useLocalDpi xmlns:a14="http://schemas.microsoft.com/office/drawing/2010/main" val="0"/>
              </a:ext>
            </a:extLst>
          </a:blip>
          <a:srcRect l="3181"/>
          <a:stretch>
            <a:fillRect/>
          </a:stretch>
        </p:blipFill>
        <p:spPr bwMode="auto">
          <a:xfrm>
            <a:off x="6975475" y="2291928"/>
            <a:ext cx="1752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6" name="Elbow Connector 75"/>
          <p:cNvCxnSpPr>
            <a:stCxn id="12296" idx="3"/>
          </p:cNvCxnSpPr>
          <p:nvPr/>
        </p:nvCxnSpPr>
        <p:spPr>
          <a:xfrm flipV="1">
            <a:off x="6205538" y="3111078"/>
            <a:ext cx="769937" cy="247650"/>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16" name="TextBox 74"/>
          <p:cNvSpPr txBox="1">
            <a:spLocks noChangeArrowheads="1"/>
          </p:cNvSpPr>
          <p:nvPr/>
        </p:nvSpPr>
        <p:spPr bwMode="auto">
          <a:xfrm>
            <a:off x="6357938" y="3336503"/>
            <a:ext cx="43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t>I</a:t>
            </a:r>
            <a:r>
              <a:rPr lang="en-US" altLang="en-US" sz="1400" baseline="30000" dirty="0" smtClean="0"/>
              <a:t>2</a:t>
            </a:r>
            <a:r>
              <a:rPr lang="en-US" altLang="en-US" sz="1400" dirty="0" smtClean="0"/>
              <a:t>C</a:t>
            </a:r>
            <a:endParaRPr lang="en-US" altLang="en-US" sz="1400" dirty="0"/>
          </a:p>
        </p:txBody>
      </p:sp>
      <p:cxnSp>
        <p:nvCxnSpPr>
          <p:cNvPr id="81" name="Elbow Connector 80"/>
          <p:cNvCxnSpPr/>
          <p:nvPr/>
        </p:nvCxnSpPr>
        <p:spPr>
          <a:xfrm>
            <a:off x="6589713" y="1618828"/>
            <a:ext cx="2290762" cy="1160462"/>
          </a:xfrm>
          <a:prstGeom prst="bentConnector3">
            <a:avLst>
              <a:gd name="adj1" fmla="val 104327"/>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8647113" y="2779290"/>
            <a:ext cx="233362" cy="0"/>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319" name="TextBox 94"/>
          <p:cNvSpPr txBox="1">
            <a:spLocks noChangeArrowheads="1"/>
          </p:cNvSpPr>
          <p:nvPr/>
        </p:nvSpPr>
        <p:spPr bwMode="auto">
          <a:xfrm>
            <a:off x="7419975" y="1294978"/>
            <a:ext cx="554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t>USB</a:t>
            </a:r>
            <a:endParaRPr lang="en-US" altLang="en-US" sz="1400" dirty="0"/>
          </a:p>
        </p:txBody>
      </p:sp>
      <p:sp>
        <p:nvSpPr>
          <p:cNvPr id="12320" name="Rectangle 95"/>
          <p:cNvSpPr>
            <a:spLocks noChangeArrowheads="1"/>
          </p:cNvSpPr>
          <p:nvPr/>
        </p:nvSpPr>
        <p:spPr bwMode="auto">
          <a:xfrm>
            <a:off x="6926263" y="1826790"/>
            <a:ext cx="17541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err="1" smtClean="0"/>
              <a:t>uSOP</a:t>
            </a:r>
            <a:r>
              <a:rPr lang="en-US" altLang="en-US" sz="1400" dirty="0" smtClean="0"/>
              <a:t> single-board </a:t>
            </a:r>
          </a:p>
          <a:p>
            <a:r>
              <a:rPr lang="en-US" altLang="en-US" sz="1400" dirty="0" smtClean="0"/>
              <a:t>computer</a:t>
            </a:r>
            <a:endParaRPr lang="en-US" altLang="en-US" sz="1400" dirty="0"/>
          </a:p>
        </p:txBody>
      </p:sp>
      <p:cxnSp>
        <p:nvCxnSpPr>
          <p:cNvPr id="101" name="Straight Connector 100"/>
          <p:cNvCxnSpPr/>
          <p:nvPr/>
        </p:nvCxnSpPr>
        <p:spPr>
          <a:xfrm>
            <a:off x="5383213" y="2145878"/>
            <a:ext cx="0" cy="1920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492750" y="2141115"/>
            <a:ext cx="0" cy="1968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780088" y="2147465"/>
            <a:ext cx="0" cy="1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888038" y="2142703"/>
            <a:ext cx="0" cy="1968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021388" y="2147465"/>
            <a:ext cx="0" cy="1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130925" y="2142703"/>
            <a:ext cx="0" cy="1968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327" name="TextBox 91"/>
          <p:cNvSpPr txBox="1">
            <a:spLocks noChangeArrowheads="1"/>
          </p:cNvSpPr>
          <p:nvPr/>
        </p:nvSpPr>
        <p:spPr bwMode="auto">
          <a:xfrm>
            <a:off x="3933825" y="345239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t>8</a:t>
            </a:r>
            <a:endParaRPr lang="en-US" altLang="en-US" sz="1000" dirty="0"/>
          </a:p>
        </p:txBody>
      </p:sp>
      <p:cxnSp>
        <p:nvCxnSpPr>
          <p:cNvPr id="118" name="Elbow Connector 117"/>
          <p:cNvCxnSpPr>
            <a:endCxn id="12296" idx="1"/>
          </p:cNvCxnSpPr>
          <p:nvPr/>
        </p:nvCxnSpPr>
        <p:spPr>
          <a:xfrm flipV="1">
            <a:off x="957263" y="3358728"/>
            <a:ext cx="3854450" cy="750094"/>
          </a:xfrm>
          <a:prstGeom prst="bentConnector3">
            <a:avLst>
              <a:gd name="adj1" fmla="val 95964"/>
            </a:avLst>
          </a:prstGeom>
          <a:ln>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329" name="CasellaDiTesto 9"/>
          <p:cNvSpPr txBox="1">
            <a:spLocks noChangeArrowheads="1"/>
          </p:cNvSpPr>
          <p:nvPr/>
        </p:nvSpPr>
        <p:spPr bwMode="auto">
          <a:xfrm>
            <a:off x="2892425" y="3434928"/>
            <a:ext cx="10191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dirty="0" smtClean="0"/>
              <a:t>Power supply</a:t>
            </a:r>
            <a:endParaRPr lang="en-US" altLang="en-US" sz="1200" dirty="0"/>
          </a:p>
        </p:txBody>
      </p:sp>
      <p:sp>
        <p:nvSpPr>
          <p:cNvPr id="12330" name="CasellaDiTesto 9"/>
          <p:cNvSpPr txBox="1">
            <a:spLocks noChangeArrowheads="1"/>
          </p:cNvSpPr>
          <p:nvPr/>
        </p:nvSpPr>
        <p:spPr bwMode="auto">
          <a:xfrm>
            <a:off x="2620963" y="3827040"/>
            <a:ext cx="19700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dirty="0" smtClean="0"/>
              <a:t>Remote Voltage sense</a:t>
            </a:r>
            <a:endParaRPr lang="en-US" altLang="en-US" sz="1200" dirty="0"/>
          </a:p>
        </p:txBody>
      </p:sp>
      <p:sp>
        <p:nvSpPr>
          <p:cNvPr id="12331" name="TextBox 138"/>
          <p:cNvSpPr txBox="1">
            <a:spLocks noChangeArrowheads="1"/>
          </p:cNvSpPr>
          <p:nvPr/>
        </p:nvSpPr>
        <p:spPr bwMode="auto">
          <a:xfrm>
            <a:off x="1674813" y="3187278"/>
            <a:ext cx="446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FDFD13"/>
                </a:solidFill>
              </a:rPr>
              <a:t>1.0V</a:t>
            </a:r>
            <a:endParaRPr lang="en-US" altLang="en-US" sz="1000" dirty="0">
              <a:solidFill>
                <a:srgbClr val="FDFD13"/>
              </a:solidFill>
            </a:endParaRPr>
          </a:p>
        </p:txBody>
      </p:sp>
      <p:sp>
        <p:nvSpPr>
          <p:cNvPr id="12332" name="TextBox 140"/>
          <p:cNvSpPr txBox="1">
            <a:spLocks noChangeArrowheads="1"/>
          </p:cNvSpPr>
          <p:nvPr/>
        </p:nvSpPr>
        <p:spPr bwMode="auto">
          <a:xfrm>
            <a:off x="1343025" y="3184103"/>
            <a:ext cx="4460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FDFD13"/>
                </a:solidFill>
              </a:rPr>
              <a:t>1.8V</a:t>
            </a:r>
            <a:endParaRPr lang="en-US" altLang="en-US" sz="1000" dirty="0">
              <a:solidFill>
                <a:srgbClr val="FDFD13"/>
              </a:solidFill>
            </a:endParaRPr>
          </a:p>
        </p:txBody>
      </p:sp>
      <p:sp>
        <p:nvSpPr>
          <p:cNvPr id="12333" name="TextBox 141"/>
          <p:cNvSpPr txBox="1">
            <a:spLocks noChangeArrowheads="1"/>
          </p:cNvSpPr>
          <p:nvPr/>
        </p:nvSpPr>
        <p:spPr bwMode="auto">
          <a:xfrm>
            <a:off x="985838" y="3184103"/>
            <a:ext cx="446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FDFD13"/>
                </a:solidFill>
              </a:rPr>
              <a:t>2.5V</a:t>
            </a:r>
            <a:endParaRPr lang="en-US" altLang="en-US" sz="1000" dirty="0">
              <a:solidFill>
                <a:srgbClr val="FDFD13"/>
              </a:solidFill>
            </a:endParaRPr>
          </a:p>
        </p:txBody>
      </p:sp>
      <p:sp>
        <p:nvSpPr>
          <p:cNvPr id="12334" name="TextBox 142"/>
          <p:cNvSpPr txBox="1">
            <a:spLocks noChangeArrowheads="1"/>
          </p:cNvSpPr>
          <p:nvPr/>
        </p:nvSpPr>
        <p:spPr bwMode="auto">
          <a:xfrm>
            <a:off x="642938" y="3179340"/>
            <a:ext cx="4460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FDFD13"/>
                </a:solidFill>
              </a:rPr>
              <a:t>3.3V</a:t>
            </a:r>
            <a:endParaRPr lang="en-US" altLang="en-US" sz="1000" dirty="0">
              <a:solidFill>
                <a:srgbClr val="FDFD13"/>
              </a:solidFill>
            </a:endParaRPr>
          </a:p>
        </p:txBody>
      </p:sp>
      <p:cxnSp>
        <p:nvCxnSpPr>
          <p:cNvPr id="144" name="Straight Connector 143"/>
          <p:cNvCxnSpPr/>
          <p:nvPr/>
        </p:nvCxnSpPr>
        <p:spPr>
          <a:xfrm flipH="1">
            <a:off x="4260850" y="4046115"/>
            <a:ext cx="85725" cy="98425"/>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336" name="TextBox 144"/>
          <p:cNvSpPr txBox="1">
            <a:spLocks noChangeArrowheads="1"/>
          </p:cNvSpPr>
          <p:nvPr/>
        </p:nvSpPr>
        <p:spPr bwMode="auto">
          <a:xfrm>
            <a:off x="4248150" y="384132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t>8</a:t>
            </a:r>
            <a:endParaRPr lang="en-US" altLang="en-US" sz="1000" dirty="0"/>
          </a:p>
        </p:txBody>
      </p:sp>
      <p:cxnSp>
        <p:nvCxnSpPr>
          <p:cNvPr id="157" name="Straight Connector 156"/>
          <p:cNvCxnSpPr/>
          <p:nvPr/>
        </p:nvCxnSpPr>
        <p:spPr>
          <a:xfrm flipH="1">
            <a:off x="300038" y="3187278"/>
            <a:ext cx="3175" cy="1379537"/>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9" name="Elbow Connector 158"/>
          <p:cNvCxnSpPr>
            <a:endCxn id="167" idx="2"/>
          </p:cNvCxnSpPr>
          <p:nvPr/>
        </p:nvCxnSpPr>
        <p:spPr>
          <a:xfrm flipV="1">
            <a:off x="328613" y="4068340"/>
            <a:ext cx="7094537" cy="495300"/>
          </a:xfrm>
          <a:prstGeom prst="bentConnector2">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endCxn id="167" idx="0"/>
          </p:cNvCxnSpPr>
          <p:nvPr/>
        </p:nvCxnSpPr>
        <p:spPr>
          <a:xfrm>
            <a:off x="7412038" y="3303165"/>
            <a:ext cx="11112" cy="509588"/>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7" name="Rectangle 166"/>
          <p:cNvSpPr/>
          <p:nvPr/>
        </p:nvSpPr>
        <p:spPr>
          <a:xfrm>
            <a:off x="7226300" y="3812753"/>
            <a:ext cx="393700" cy="255587"/>
          </a:xfrm>
          <a:prstGeom prst="rect">
            <a:avLst/>
          </a:prstGeom>
          <a:solidFill>
            <a:srgbClr val="126E3E"/>
          </a:solidFill>
          <a:ln>
            <a:solidFill>
              <a:srgbClr val="0E3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41" name="TextBox 167"/>
          <p:cNvSpPr txBox="1">
            <a:spLocks noChangeArrowheads="1"/>
          </p:cNvSpPr>
          <p:nvPr/>
        </p:nvSpPr>
        <p:spPr bwMode="auto">
          <a:xfrm>
            <a:off x="7532688" y="3920703"/>
            <a:ext cx="720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t>CAT7-</a:t>
            </a:r>
          </a:p>
          <a:p>
            <a:r>
              <a:rPr lang="en-US" altLang="en-US" sz="1200" dirty="0" smtClean="0"/>
              <a:t>14pin </a:t>
            </a:r>
          </a:p>
          <a:p>
            <a:r>
              <a:rPr lang="en-US" altLang="en-US" sz="1200" dirty="0" smtClean="0"/>
              <a:t>Adapter</a:t>
            </a:r>
            <a:endParaRPr lang="en-US" altLang="en-US" sz="1200" dirty="0"/>
          </a:p>
        </p:txBody>
      </p:sp>
      <p:cxnSp>
        <p:nvCxnSpPr>
          <p:cNvPr id="175" name="Straight Connector 174"/>
          <p:cNvCxnSpPr/>
          <p:nvPr/>
        </p:nvCxnSpPr>
        <p:spPr>
          <a:xfrm flipH="1">
            <a:off x="7389813" y="3536528"/>
            <a:ext cx="85725" cy="98425"/>
          </a:xfrm>
          <a:prstGeom prst="line">
            <a:avLst/>
          </a:prstGeom>
        </p:spPr>
        <p:style>
          <a:lnRef idx="1">
            <a:schemeClr val="accent1"/>
          </a:lnRef>
          <a:fillRef idx="0">
            <a:schemeClr val="accent1"/>
          </a:fillRef>
          <a:effectRef idx="0">
            <a:schemeClr val="accent1"/>
          </a:effectRef>
          <a:fontRef idx="minor">
            <a:schemeClr val="tx1"/>
          </a:fontRef>
        </p:style>
      </p:cxnSp>
      <p:sp>
        <p:nvSpPr>
          <p:cNvPr id="12343" name="TextBox 175"/>
          <p:cNvSpPr txBox="1">
            <a:spLocks noChangeArrowheads="1"/>
          </p:cNvSpPr>
          <p:nvPr/>
        </p:nvSpPr>
        <p:spPr bwMode="auto">
          <a:xfrm>
            <a:off x="7388225" y="3426990"/>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t>14</a:t>
            </a:r>
            <a:endParaRPr lang="en-US" altLang="en-US" sz="1000" dirty="0"/>
          </a:p>
        </p:txBody>
      </p:sp>
      <p:sp>
        <p:nvSpPr>
          <p:cNvPr id="12344" name="CasellaDiTesto 9"/>
          <p:cNvSpPr txBox="1">
            <a:spLocks noChangeArrowheads="1"/>
          </p:cNvSpPr>
          <p:nvPr/>
        </p:nvSpPr>
        <p:spPr bwMode="auto">
          <a:xfrm>
            <a:off x="2679700" y="4319165"/>
            <a:ext cx="19685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dirty="0" smtClean="0"/>
              <a:t>JTAG over CAT7 cable</a:t>
            </a:r>
            <a:endParaRPr lang="en-US" altLang="en-US" sz="1200" dirty="0"/>
          </a:p>
        </p:txBody>
      </p:sp>
      <p:cxnSp>
        <p:nvCxnSpPr>
          <p:cNvPr id="178" name="Straight Connector 177"/>
          <p:cNvCxnSpPr/>
          <p:nvPr/>
        </p:nvCxnSpPr>
        <p:spPr>
          <a:xfrm flipH="1">
            <a:off x="4408488" y="4523953"/>
            <a:ext cx="85725" cy="98425"/>
          </a:xfrm>
          <a:prstGeom prst="line">
            <a:avLst/>
          </a:prstGeom>
        </p:spPr>
        <p:style>
          <a:lnRef idx="1">
            <a:schemeClr val="accent1"/>
          </a:lnRef>
          <a:fillRef idx="0">
            <a:schemeClr val="accent1"/>
          </a:fillRef>
          <a:effectRef idx="0">
            <a:schemeClr val="accent1"/>
          </a:effectRef>
          <a:fontRef idx="minor">
            <a:schemeClr val="tx1"/>
          </a:fontRef>
        </p:style>
      </p:cxnSp>
      <p:sp>
        <p:nvSpPr>
          <p:cNvPr id="12346" name="TextBox 178"/>
          <p:cNvSpPr txBox="1">
            <a:spLocks noChangeArrowheads="1"/>
          </p:cNvSpPr>
          <p:nvPr/>
        </p:nvSpPr>
        <p:spPr bwMode="auto">
          <a:xfrm>
            <a:off x="4470400" y="435250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t>8</a:t>
            </a:r>
            <a:endParaRPr lang="en-US" altLang="en-US" sz="1000" dirty="0"/>
          </a:p>
        </p:txBody>
      </p:sp>
      <p:sp>
        <p:nvSpPr>
          <p:cNvPr id="180" name="Segnaposto testo 2"/>
          <p:cNvSpPr txBox="1">
            <a:spLocks/>
          </p:cNvSpPr>
          <p:nvPr/>
        </p:nvSpPr>
        <p:spPr bwMode="auto">
          <a:xfrm>
            <a:off x="300038" y="4911303"/>
            <a:ext cx="8418512" cy="147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47500" lnSpcReduction="20000"/>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a:defRPr/>
            </a:pPr>
            <a:r>
              <a:rPr lang="en-US" kern="0" dirty="0" smtClean="0"/>
              <a:t>Custom designed FPGA </a:t>
            </a:r>
            <a:r>
              <a:rPr lang="en-US" kern="0" dirty="0" err="1" smtClean="0"/>
              <a:t>testboard</a:t>
            </a:r>
            <a:r>
              <a:rPr lang="en-US" kern="0" dirty="0" smtClean="0"/>
              <a:t>, no other active components</a:t>
            </a:r>
          </a:p>
          <a:p>
            <a:pPr>
              <a:defRPr/>
            </a:pPr>
            <a:r>
              <a:rPr lang="en-US" kern="0" dirty="0" smtClean="0"/>
              <a:t>USB-controlled power supply, 4 channels for FPGA supply domains</a:t>
            </a:r>
          </a:p>
          <a:p>
            <a:pPr>
              <a:defRPr/>
            </a:pPr>
            <a:r>
              <a:rPr lang="en-US" kern="0" dirty="0" smtClean="0"/>
              <a:t>24-bit sigma-delta ADC for voltage sense at FPGA</a:t>
            </a:r>
          </a:p>
          <a:p>
            <a:pPr>
              <a:defRPr/>
            </a:pPr>
            <a:r>
              <a:rPr lang="en-US" kern="0" dirty="0" err="1" smtClean="0"/>
              <a:t>uSOP</a:t>
            </a:r>
            <a:r>
              <a:rPr lang="en-US" kern="0" dirty="0" smtClean="0"/>
              <a:t> single-board computer, controls power supply, ADC and FPGA configuration/</a:t>
            </a:r>
            <a:r>
              <a:rPr lang="en-US" kern="0" dirty="0" err="1" smtClean="0"/>
              <a:t>readback</a:t>
            </a:r>
            <a:r>
              <a:rPr lang="en-US" kern="0" dirty="0" smtClean="0"/>
              <a:t> via JTAG, remote control via LAN </a:t>
            </a:r>
          </a:p>
          <a:p>
            <a:pPr>
              <a:defRPr/>
            </a:pPr>
            <a:r>
              <a:rPr lang="en-US" dirty="0" smtClean="0"/>
              <a:t>More details on </a:t>
            </a:r>
            <a:r>
              <a:rPr lang="en-US" dirty="0" err="1" smtClean="0"/>
              <a:t>uSOP</a:t>
            </a:r>
            <a:r>
              <a:rPr lang="en-US" dirty="0" smtClean="0"/>
              <a:t> in talk  by F. Di Capua (given on </a:t>
            </a:r>
            <a:r>
              <a:rPr lang="en-US" dirty="0" err="1" smtClean="0"/>
              <a:t>monday</a:t>
            </a:r>
            <a:r>
              <a:rPr lang="en-US" dirty="0" smtClean="0"/>
              <a:t>)</a:t>
            </a:r>
            <a:endParaRPr lang="en-US" kern="0" dirty="0" smtClean="0"/>
          </a:p>
        </p:txBody>
      </p:sp>
      <p:sp>
        <p:nvSpPr>
          <p:cNvPr id="12348" name="TextBox 12318"/>
          <p:cNvSpPr txBox="1">
            <a:spLocks noChangeArrowheads="1"/>
          </p:cNvSpPr>
          <p:nvPr/>
        </p:nvSpPr>
        <p:spPr bwMode="auto">
          <a:xfrm>
            <a:off x="390525" y="1272753"/>
            <a:ext cx="1698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err="1" smtClean="0"/>
              <a:t>SuperKEKB</a:t>
            </a:r>
            <a:r>
              <a:rPr lang="en-US" altLang="en-US" dirty="0" smtClean="0"/>
              <a:t> IP</a:t>
            </a:r>
            <a:endParaRPr lang="en-US" altLang="en-US" dirty="0"/>
          </a:p>
        </p:txBody>
      </p:sp>
      <p:cxnSp>
        <p:nvCxnSpPr>
          <p:cNvPr id="12321" name="Straight Connector 12320"/>
          <p:cNvCxnSpPr/>
          <p:nvPr/>
        </p:nvCxnSpPr>
        <p:spPr>
          <a:xfrm>
            <a:off x="2325688" y="1272753"/>
            <a:ext cx="17462" cy="3541712"/>
          </a:xfrm>
          <a:prstGeom prst="line">
            <a:avLst/>
          </a:prstGeom>
          <a:ln>
            <a:solidFill>
              <a:schemeClr val="accent1">
                <a:shade val="95000"/>
                <a:satMod val="105000"/>
              </a:schemeClr>
            </a:solidFill>
            <a:prstDash val="dash"/>
          </a:ln>
        </p:spPr>
        <p:style>
          <a:lnRef idx="1">
            <a:schemeClr val="accent1"/>
          </a:lnRef>
          <a:fillRef idx="0">
            <a:schemeClr val="accent1"/>
          </a:fillRef>
          <a:effectRef idx="0">
            <a:schemeClr val="accent1"/>
          </a:effectRef>
          <a:fontRef idx="minor">
            <a:schemeClr val="tx1"/>
          </a:fontRef>
        </p:style>
      </p:cxnSp>
      <p:sp>
        <p:nvSpPr>
          <p:cNvPr id="12350" name="TextBox 187"/>
          <p:cNvSpPr txBox="1">
            <a:spLocks noChangeArrowheads="1"/>
          </p:cNvSpPr>
          <p:nvPr/>
        </p:nvSpPr>
        <p:spPr bwMode="auto">
          <a:xfrm>
            <a:off x="2538413" y="1277515"/>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DAQ room</a:t>
            </a:r>
            <a:endParaRPr lang="en-US" altLang="en-US" dirty="0"/>
          </a:p>
        </p:txBody>
      </p:sp>
      <p:grpSp>
        <p:nvGrpSpPr>
          <p:cNvPr id="12351" name="Group 12328"/>
          <p:cNvGrpSpPr>
            <a:grpSpLocks/>
          </p:cNvGrpSpPr>
          <p:nvPr/>
        </p:nvGrpSpPr>
        <p:grpSpPr bwMode="auto">
          <a:xfrm>
            <a:off x="2419350" y="3533353"/>
            <a:ext cx="180975" cy="306387"/>
            <a:chOff x="2318309" y="3236723"/>
            <a:chExt cx="181151" cy="307339"/>
          </a:xfrm>
        </p:grpSpPr>
        <p:sp>
          <p:nvSpPr>
            <p:cNvPr id="12328" name="Rectangle 12327"/>
            <p:cNvSpPr/>
            <p:nvPr/>
          </p:nvSpPr>
          <p:spPr>
            <a:xfrm>
              <a:off x="2373926" y="3376857"/>
              <a:ext cx="55616" cy="6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 name="Straight Connector 12326"/>
            <p:cNvCxnSpPr/>
            <p:nvPr/>
          </p:nvCxnSpPr>
          <p:spPr>
            <a:xfrm flipH="1">
              <a:off x="2318309" y="3236723"/>
              <a:ext cx="122357" cy="2993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a:off x="2377104" y="3244685"/>
              <a:ext cx="122356" cy="2993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352" name="Group 193"/>
          <p:cNvGrpSpPr>
            <a:grpSpLocks/>
          </p:cNvGrpSpPr>
          <p:nvPr/>
        </p:nvGrpSpPr>
        <p:grpSpPr bwMode="auto">
          <a:xfrm>
            <a:off x="2417763" y="3928640"/>
            <a:ext cx="180975" cy="306388"/>
            <a:chOff x="2318309" y="3236723"/>
            <a:chExt cx="181151" cy="307339"/>
          </a:xfrm>
        </p:grpSpPr>
        <p:sp>
          <p:nvSpPr>
            <p:cNvPr id="195" name="Rectangle 194"/>
            <p:cNvSpPr/>
            <p:nvPr/>
          </p:nvSpPr>
          <p:spPr>
            <a:xfrm>
              <a:off x="2373925" y="3376857"/>
              <a:ext cx="55617" cy="6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6" name="Straight Connector 195"/>
            <p:cNvCxnSpPr/>
            <p:nvPr/>
          </p:nvCxnSpPr>
          <p:spPr>
            <a:xfrm flipH="1">
              <a:off x="2318309" y="3236723"/>
              <a:ext cx="122356" cy="29937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a:off x="2377103" y="3244686"/>
              <a:ext cx="122357" cy="29937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354" name="TextBox 12329"/>
          <p:cNvSpPr txBox="1">
            <a:spLocks noChangeArrowheads="1"/>
          </p:cNvSpPr>
          <p:nvPr/>
        </p:nvSpPr>
        <p:spPr bwMode="auto">
          <a:xfrm>
            <a:off x="2339752" y="3079180"/>
            <a:ext cx="573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t>~40m</a:t>
            </a:r>
            <a:endParaRPr lang="en-US" altLang="en-US" sz="1200" dirty="0"/>
          </a:p>
        </p:txBody>
      </p:sp>
      <p:sp>
        <p:nvSpPr>
          <p:cNvPr id="12355" name="Rectangle 202"/>
          <p:cNvSpPr>
            <a:spLocks noChangeArrowheads="1"/>
          </p:cNvSpPr>
          <p:nvPr/>
        </p:nvSpPr>
        <p:spPr bwMode="auto">
          <a:xfrm>
            <a:off x="4797425" y="710407"/>
            <a:ext cx="2125663"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t>Power Supply</a:t>
            </a:r>
          </a:p>
          <a:p>
            <a:r>
              <a:rPr lang="en-US" altLang="en-US" sz="1400" dirty="0" smtClean="0"/>
              <a:t>GW-</a:t>
            </a:r>
            <a:r>
              <a:rPr lang="en-US" altLang="en-US" sz="1400" dirty="0" err="1" smtClean="0"/>
              <a:t>Instek</a:t>
            </a:r>
            <a:r>
              <a:rPr lang="en-US" altLang="en-US" sz="1400" dirty="0" smtClean="0"/>
              <a:t> GPD4303S</a:t>
            </a:r>
            <a:endParaRPr lang="en-US" altLang="en-US" sz="1400" dirty="0"/>
          </a:p>
        </p:txBody>
      </p:sp>
      <p:cxnSp>
        <p:nvCxnSpPr>
          <p:cNvPr id="205" name="Straight Connector 204"/>
          <p:cNvCxnSpPr/>
          <p:nvPr/>
        </p:nvCxnSpPr>
        <p:spPr>
          <a:xfrm>
            <a:off x="8610600" y="2918990"/>
            <a:ext cx="233363" cy="0"/>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V="1">
            <a:off x="8840788" y="2918990"/>
            <a:ext cx="0" cy="2044700"/>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358" name="TextBox 207"/>
          <p:cNvSpPr txBox="1">
            <a:spLocks noChangeArrowheads="1"/>
          </p:cNvSpPr>
          <p:nvPr/>
        </p:nvSpPr>
        <p:spPr bwMode="auto">
          <a:xfrm>
            <a:off x="8396288" y="4957340"/>
            <a:ext cx="747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t>Remote </a:t>
            </a:r>
          </a:p>
          <a:p>
            <a:r>
              <a:rPr lang="en-US" altLang="en-US" sz="1200" dirty="0" smtClean="0"/>
              <a:t>Control (LAN)</a:t>
            </a:r>
            <a:endParaRPr lang="en-US" altLang="en-US" sz="1200" dirty="0"/>
          </a:p>
        </p:txBody>
      </p:sp>
      <p:cxnSp>
        <p:nvCxnSpPr>
          <p:cNvPr id="210" name="Straight Connector 209"/>
          <p:cNvCxnSpPr/>
          <p:nvPr/>
        </p:nvCxnSpPr>
        <p:spPr>
          <a:xfrm flipH="1">
            <a:off x="757238" y="3047578"/>
            <a:ext cx="85725" cy="9842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360" name="TextBox 210"/>
          <p:cNvSpPr txBox="1">
            <a:spLocks noChangeArrowheads="1"/>
          </p:cNvSpPr>
          <p:nvPr/>
        </p:nvSpPr>
        <p:spPr bwMode="auto">
          <a:xfrm>
            <a:off x="822325" y="2895178"/>
            <a:ext cx="325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FDFD13"/>
                </a:solidFill>
              </a:rPr>
              <a:t>14</a:t>
            </a:r>
            <a:endParaRPr lang="en-US" altLang="en-US" sz="1000" dirty="0">
              <a:solidFill>
                <a:srgbClr val="FDFD13"/>
              </a:solidFill>
            </a:endParaRPr>
          </a:p>
        </p:txBody>
      </p:sp>
      <p:sp>
        <p:nvSpPr>
          <p:cNvPr id="12361" name="CasellaDiTesto 9"/>
          <p:cNvSpPr txBox="1">
            <a:spLocks noChangeArrowheads="1"/>
          </p:cNvSpPr>
          <p:nvPr/>
        </p:nvSpPr>
        <p:spPr bwMode="auto">
          <a:xfrm>
            <a:off x="7529513" y="3412703"/>
            <a:ext cx="5238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dirty="0" smtClean="0"/>
              <a:t>JTAG</a:t>
            </a:r>
            <a:endParaRPr lang="en-US" altLang="en-US" sz="1200" dirty="0"/>
          </a:p>
        </p:txBody>
      </p:sp>
      <p:cxnSp>
        <p:nvCxnSpPr>
          <p:cNvPr id="3" name="Straight Arrow Connector 12333"/>
          <p:cNvCxnSpPr/>
          <p:nvPr/>
        </p:nvCxnSpPr>
        <p:spPr>
          <a:xfrm flipH="1" flipV="1">
            <a:off x="400050" y="3273003"/>
            <a:ext cx="73025" cy="506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4" name="Group 193"/>
          <p:cNvGrpSpPr>
            <a:grpSpLocks/>
          </p:cNvGrpSpPr>
          <p:nvPr/>
        </p:nvGrpSpPr>
        <p:grpSpPr bwMode="auto">
          <a:xfrm>
            <a:off x="2374900" y="4423940"/>
            <a:ext cx="180975" cy="306388"/>
            <a:chOff x="2318309" y="3236723"/>
            <a:chExt cx="181151" cy="307339"/>
          </a:xfrm>
        </p:grpSpPr>
        <p:sp>
          <p:nvSpPr>
            <p:cNvPr id="85" name="Rectangle 194"/>
            <p:cNvSpPr/>
            <p:nvPr/>
          </p:nvSpPr>
          <p:spPr>
            <a:xfrm>
              <a:off x="2373925" y="3376857"/>
              <a:ext cx="55617" cy="6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6" name="Straight Connector 195"/>
            <p:cNvCxnSpPr/>
            <p:nvPr/>
          </p:nvCxnSpPr>
          <p:spPr>
            <a:xfrm flipH="1">
              <a:off x="2318309" y="3236723"/>
              <a:ext cx="122356" cy="29937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196"/>
            <p:cNvCxnSpPr/>
            <p:nvPr/>
          </p:nvCxnSpPr>
          <p:spPr>
            <a:xfrm flipH="1">
              <a:off x="2377103" y="3244686"/>
              <a:ext cx="122357" cy="29937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7" name="Connettore 2 6"/>
          <p:cNvCxnSpPr/>
          <p:nvPr/>
        </p:nvCxnSpPr>
        <p:spPr>
          <a:xfrm>
            <a:off x="1089025" y="2133178"/>
            <a:ext cx="254000" cy="5111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781364"/>
      </p:ext>
    </p:extLst>
  </p:cSld>
  <p:clrMapOvr>
    <a:masterClrMapping/>
  </p:clrMapOvr>
  <mc:AlternateContent xmlns:mc="http://schemas.openxmlformats.org/markup-compatibility/2006">
    <mc:Choice xmlns:p14="http://schemas.microsoft.com/office/powerpoint/2010/main" Requires="p14">
      <p:transition spd="slow" p14:dur="2000" advTm="74221"/>
    </mc:Choice>
    <mc:Fallback>
      <p:transition spd="slow" advTm="7422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64542" y="3655518"/>
            <a:ext cx="3399382" cy="2631997"/>
          </a:xfrm>
          <a:prstGeom prst="rect">
            <a:avLst/>
          </a:prstGeom>
        </p:spPr>
      </p:pic>
      <p:pic>
        <p:nvPicPr>
          <p:cNvPr id="13314"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038" y="798513"/>
            <a:ext cx="36449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CasellaDiTesto 8"/>
          <p:cNvSpPr txBox="1">
            <a:spLocks noChangeArrowheads="1"/>
          </p:cNvSpPr>
          <p:nvPr/>
        </p:nvSpPr>
        <p:spPr bwMode="auto">
          <a:xfrm>
            <a:off x="10260013" y="13747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dirty="0"/>
          </a:p>
        </p:txBody>
      </p:sp>
      <p:sp>
        <p:nvSpPr>
          <p:cNvPr id="17" name="Segnaposto testo 2"/>
          <p:cNvSpPr>
            <a:spLocks noGrp="1"/>
          </p:cNvSpPr>
          <p:nvPr>
            <p:ph type="body" sz="half" idx="1"/>
          </p:nvPr>
        </p:nvSpPr>
        <p:spPr>
          <a:xfrm>
            <a:off x="4242030" y="696831"/>
            <a:ext cx="4453559" cy="5540894"/>
          </a:xfrm>
        </p:spPr>
        <p:txBody>
          <a:bodyPr>
            <a:normAutofit fontScale="62500" lnSpcReduction="20000"/>
          </a:bodyPr>
          <a:lstStyle/>
          <a:p>
            <a:pPr>
              <a:defRPr/>
            </a:pPr>
            <a:r>
              <a:rPr lang="en-US" dirty="0" smtClean="0"/>
              <a:t>During </a:t>
            </a:r>
            <a:r>
              <a:rPr lang="en-US" dirty="0" err="1" smtClean="0"/>
              <a:t>SuperKEKB</a:t>
            </a:r>
            <a:r>
              <a:rPr lang="en-US" dirty="0" smtClean="0"/>
              <a:t> operation from Feb. 14</a:t>
            </a:r>
            <a:r>
              <a:rPr lang="en-US" baseline="30000" dirty="0" smtClean="0"/>
              <a:t>th</a:t>
            </a:r>
            <a:r>
              <a:rPr lang="en-US" dirty="0" smtClean="0"/>
              <a:t> to June 11</a:t>
            </a:r>
            <a:r>
              <a:rPr lang="en-US" baseline="30000" dirty="0" smtClean="0"/>
              <a:t>th</a:t>
            </a:r>
            <a:r>
              <a:rPr lang="en-US" dirty="0" smtClean="0"/>
              <a:t> 2016</a:t>
            </a:r>
          </a:p>
          <a:p>
            <a:pPr>
              <a:defRPr/>
            </a:pPr>
            <a:r>
              <a:rPr lang="en-US" dirty="0" smtClean="0"/>
              <a:t>FPGA upset count (N) had a similar trend to integrated beam current (97% correlation coefficient)</a:t>
            </a:r>
          </a:p>
          <a:p>
            <a:pPr>
              <a:defRPr/>
            </a:pPr>
            <a:r>
              <a:rPr lang="en-US" dirty="0" smtClean="0"/>
              <a:t>18 configuration errors detected out of 91.5∙10</a:t>
            </a:r>
            <a:r>
              <a:rPr lang="en-US" baseline="30000" dirty="0" smtClean="0"/>
              <a:t>6 </a:t>
            </a:r>
            <a:r>
              <a:rPr lang="en-US" dirty="0" smtClean="0"/>
              <a:t>configuration bits </a:t>
            </a:r>
          </a:p>
          <a:p>
            <a:pPr>
              <a:defRPr/>
            </a:pPr>
            <a:r>
              <a:rPr lang="en-US" dirty="0" smtClean="0"/>
              <a:t>Average rate 0.15 SEUs/day (or 1 SEU every 6.7 days)</a:t>
            </a:r>
          </a:p>
          <a:p>
            <a:pPr>
              <a:defRPr/>
            </a:pPr>
            <a:r>
              <a:rPr lang="en-US" dirty="0" smtClean="0"/>
              <a:t>Results from PIN diodes at BEASTII (M. </a:t>
            </a:r>
            <a:r>
              <a:rPr lang="en-US" dirty="0" err="1" smtClean="0"/>
              <a:t>Nayak</a:t>
            </a:r>
            <a:r>
              <a:rPr lang="en-US" dirty="0" smtClean="0"/>
              <a:t>, 25th Belle2 General Meeting) =&gt; total dose @FPGA &lt; 300 </a:t>
            </a:r>
            <a:r>
              <a:rPr lang="en-US" dirty="0" err="1" smtClean="0"/>
              <a:t>krad</a:t>
            </a:r>
            <a:endParaRPr lang="en-US" dirty="0" smtClean="0"/>
          </a:p>
          <a:p>
            <a:pPr>
              <a:defRPr/>
            </a:pPr>
            <a:r>
              <a:rPr lang="en-US" dirty="0" smtClean="0"/>
              <a:t>Negligible variation in currents absorbed by FPGA (&lt; 1mA, i.e. no TID effects)</a:t>
            </a:r>
          </a:p>
          <a:p>
            <a:pPr>
              <a:defRPr/>
            </a:pPr>
            <a:r>
              <a:rPr lang="en-US" dirty="0" smtClean="0"/>
              <a:t>FPGA is still fully functional, no permanent damage</a:t>
            </a:r>
          </a:p>
          <a:p>
            <a:pPr>
              <a:defRPr/>
            </a:pPr>
            <a:r>
              <a:rPr lang="en-US" dirty="0" smtClean="0"/>
              <a:t>No collisions between HER and LER in </a:t>
            </a:r>
            <a:r>
              <a:rPr lang="en-US" dirty="0" smtClean="0"/>
              <a:t>phase1</a:t>
            </a:r>
            <a:endParaRPr lang="en-US" dirty="0" smtClean="0"/>
          </a:p>
        </p:txBody>
      </p:sp>
      <p:sp>
        <p:nvSpPr>
          <p:cNvPr id="13318" name="CasellaDiTesto 9"/>
          <p:cNvSpPr txBox="1">
            <a:spLocks noChangeArrowheads="1"/>
          </p:cNvSpPr>
          <p:nvPr/>
        </p:nvSpPr>
        <p:spPr bwMode="auto">
          <a:xfrm rot="-5400000">
            <a:off x="-993775" y="1804988"/>
            <a:ext cx="26638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t>Integrated Beam Currents (C)</a:t>
            </a:r>
            <a:endParaRPr lang="en-US" altLang="en-US" sz="1400" dirty="0"/>
          </a:p>
        </p:txBody>
      </p:sp>
      <p:sp>
        <p:nvSpPr>
          <p:cNvPr id="13319" name="CasellaDiTesto 12"/>
          <p:cNvSpPr txBox="1">
            <a:spLocks noChangeArrowheads="1"/>
          </p:cNvSpPr>
          <p:nvPr/>
        </p:nvSpPr>
        <p:spPr bwMode="auto">
          <a:xfrm>
            <a:off x="1943100" y="3359150"/>
            <a:ext cx="755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t>Time (days)</a:t>
            </a:r>
            <a:endParaRPr lang="en-US" altLang="en-US" sz="1400" dirty="0"/>
          </a:p>
        </p:txBody>
      </p:sp>
      <p:sp>
        <p:nvSpPr>
          <p:cNvPr id="21" name="CasellaDiTesto 20"/>
          <p:cNvSpPr txBox="1"/>
          <p:nvPr/>
        </p:nvSpPr>
        <p:spPr bwMode="auto">
          <a:xfrm>
            <a:off x="1778000" y="1244600"/>
            <a:ext cx="828675" cy="346075"/>
          </a:xfrm>
          <a:prstGeom prst="rect">
            <a:avLst/>
          </a:prstGeom>
        </p:spPr>
        <p:txBody>
          <a:bodyPr wrap="none">
            <a:normAutofit fontScale="92500" lnSpcReduction="20000"/>
          </a:bodyPr>
          <a:lstStyle/>
          <a:p>
            <a:pPr>
              <a:defRPr/>
            </a:pPr>
            <a:r>
              <a:rPr lang="en-US" sz="2000" dirty="0" smtClean="0"/>
              <a:t>HER</a:t>
            </a:r>
            <a:endParaRPr lang="en-US" sz="2000" dirty="0"/>
          </a:p>
        </p:txBody>
      </p:sp>
      <p:cxnSp>
        <p:nvCxnSpPr>
          <p:cNvPr id="24" name="Connettore 1 23"/>
          <p:cNvCxnSpPr/>
          <p:nvPr/>
        </p:nvCxnSpPr>
        <p:spPr bwMode="auto">
          <a:xfrm>
            <a:off x="1419225" y="1389063"/>
            <a:ext cx="358775" cy="0"/>
          </a:xfrm>
          <a:prstGeom prst="line">
            <a:avLst/>
          </a:prstGeom>
          <a:ln w="31750">
            <a:solidFill>
              <a:srgbClr val="070DFF"/>
            </a:solidFill>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bwMode="auto">
          <a:xfrm>
            <a:off x="1778000" y="1531938"/>
            <a:ext cx="828675" cy="346075"/>
          </a:xfrm>
          <a:prstGeom prst="rect">
            <a:avLst/>
          </a:prstGeom>
        </p:spPr>
        <p:txBody>
          <a:bodyPr wrap="none">
            <a:normAutofit fontScale="92500" lnSpcReduction="20000"/>
          </a:bodyPr>
          <a:lstStyle/>
          <a:p>
            <a:pPr>
              <a:defRPr/>
            </a:pPr>
            <a:r>
              <a:rPr lang="en-US" sz="2000" dirty="0" smtClean="0"/>
              <a:t>LER</a:t>
            </a:r>
            <a:endParaRPr lang="en-US" sz="2000" dirty="0"/>
          </a:p>
        </p:txBody>
      </p:sp>
      <p:cxnSp>
        <p:nvCxnSpPr>
          <p:cNvPr id="26" name="Connettore 1 25"/>
          <p:cNvCxnSpPr/>
          <p:nvPr/>
        </p:nvCxnSpPr>
        <p:spPr bwMode="auto">
          <a:xfrm>
            <a:off x="1419225" y="1676400"/>
            <a:ext cx="35877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324" name="CasellaDiTesto 10"/>
          <p:cNvSpPr txBox="1">
            <a:spLocks noChangeArrowheads="1"/>
          </p:cNvSpPr>
          <p:nvPr/>
        </p:nvSpPr>
        <p:spPr bwMode="auto">
          <a:xfrm rot="-5400000">
            <a:off x="-161131" y="4822031"/>
            <a:ext cx="12096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t>N</a:t>
            </a:r>
            <a:r>
              <a:rPr lang="en-US" altLang="en-US" sz="1400" dirty="0" smtClean="0"/>
              <a:t> of </a:t>
            </a:r>
            <a:r>
              <a:rPr lang="en-US" altLang="en-US" sz="1400" dirty="0" err="1" smtClean="0"/>
              <a:t>config</a:t>
            </a:r>
            <a:r>
              <a:rPr lang="en-US" altLang="en-US" sz="1400" dirty="0" smtClean="0"/>
              <a:t> errors</a:t>
            </a:r>
            <a:endParaRPr lang="en-US" altLang="en-US" sz="1400" dirty="0"/>
          </a:p>
        </p:txBody>
      </p:sp>
      <p:sp>
        <p:nvSpPr>
          <p:cNvPr id="13325" name="CasellaDiTesto 11"/>
          <p:cNvSpPr txBox="1">
            <a:spLocks noChangeArrowheads="1"/>
          </p:cNvSpPr>
          <p:nvPr/>
        </p:nvSpPr>
        <p:spPr bwMode="auto">
          <a:xfrm>
            <a:off x="1819275" y="6183313"/>
            <a:ext cx="755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t>Time (days)</a:t>
            </a:r>
            <a:endParaRPr lang="en-US" altLang="en-US" sz="1400" dirty="0"/>
          </a:p>
        </p:txBody>
      </p:sp>
      <p:sp>
        <p:nvSpPr>
          <p:cNvPr id="13326" name="CasellaDiTesto 45"/>
          <p:cNvSpPr txBox="1">
            <a:spLocks noChangeArrowheads="1"/>
          </p:cNvSpPr>
          <p:nvPr/>
        </p:nvSpPr>
        <p:spPr bwMode="auto">
          <a:xfrm>
            <a:off x="1566863" y="43989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dirty="0" smtClean="0"/>
              <a:t>FPGA</a:t>
            </a:r>
            <a:endParaRPr lang="en-US" altLang="en-US" sz="2000" dirty="0"/>
          </a:p>
        </p:txBody>
      </p:sp>
      <p:sp>
        <p:nvSpPr>
          <p:cNvPr id="49" name="Segnaposto piè di pagina 48"/>
          <p:cNvSpPr>
            <a:spLocks noGrp="1"/>
          </p:cNvSpPr>
          <p:nvPr>
            <p:ph type="ftr" sz="quarter" idx="11"/>
          </p:nvPr>
        </p:nvSpPr>
        <p:spPr>
          <a:xfrm>
            <a:off x="3124200" y="6356350"/>
            <a:ext cx="4256088" cy="365125"/>
          </a:xfrm>
        </p:spPr>
        <p:txBody>
          <a:bodyPr/>
          <a:lstStyle/>
          <a:p>
            <a:pPr>
              <a:defRPr/>
            </a:pPr>
            <a:r>
              <a:rPr lang="en-US" altLang="en-US" dirty="0" smtClean="0"/>
              <a:t>R. Giordano - TIPP2017, Beijing, May 25, 2017</a:t>
            </a:r>
            <a:endParaRPr lang="en-US" altLang="en-US" dirty="0"/>
          </a:p>
        </p:txBody>
      </p:sp>
      <p:sp>
        <p:nvSpPr>
          <p:cNvPr id="13328" name="Titolo 1"/>
          <p:cNvSpPr>
            <a:spLocks noGrp="1"/>
          </p:cNvSpPr>
          <p:nvPr>
            <p:ph type="title"/>
          </p:nvPr>
        </p:nvSpPr>
        <p:spPr>
          <a:xfrm>
            <a:off x="443706" y="-243408"/>
            <a:ext cx="8229600" cy="1058863"/>
          </a:xfrm>
        </p:spPr>
        <p:txBody>
          <a:bodyPr/>
          <a:lstStyle/>
          <a:p>
            <a:r>
              <a:rPr lang="en-US" altLang="en-US" dirty="0" smtClean="0"/>
              <a:t>Upsets vs Integrated Currents</a:t>
            </a:r>
          </a:p>
        </p:txBody>
      </p:sp>
      <p:grpSp>
        <p:nvGrpSpPr>
          <p:cNvPr id="6" name="Gruppo 5"/>
          <p:cNvGrpSpPr/>
          <p:nvPr/>
        </p:nvGrpSpPr>
        <p:grpSpPr>
          <a:xfrm>
            <a:off x="313677" y="3781582"/>
            <a:ext cx="3770449" cy="783672"/>
            <a:chOff x="371409" y="2868645"/>
            <a:chExt cx="3770449" cy="783672"/>
          </a:xfrm>
        </p:grpSpPr>
        <mc:AlternateContent xmlns:mc="http://schemas.openxmlformats.org/markup-compatibility/2006" xmlns:a14="http://schemas.microsoft.com/office/drawing/2010/main">
          <mc:Choice Requires="a14">
            <p:sp>
              <p:nvSpPr>
                <p:cNvPr id="5" name="CasellaDiTesto 4"/>
                <p:cNvSpPr txBox="1"/>
                <p:nvPr/>
              </p:nvSpPr>
              <p:spPr>
                <a:xfrm>
                  <a:off x="371409" y="2868645"/>
                  <a:ext cx="3757320" cy="430495"/>
                </a:xfrm>
                <a:prstGeom prst="rect">
                  <a:avLst/>
                </a:prstGeom>
              </p:spPr>
              <p:txBody>
                <a:bodyPr vert="horz" wrap="none" lIns="91440" tIns="45720" rIns="91440" bIns="45720" rtlCol="0">
                  <a:norm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rPr>
                          <m:t>𝜌</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it-IT" sz="1400" b="0" i="1" smtClean="0">
                                    <a:latin typeface="Cambria Math" panose="02040503050406030204" pitchFamily="18" charset="0"/>
                                    <a:ea typeface="Cambria Math" panose="02040503050406030204" pitchFamily="18" charset="0"/>
                                  </a:rPr>
                                  <m:t>𝑄</m:t>
                                </m:r>
                              </m:e>
                              <m:sub>
                                <m:r>
                                  <a:rPr lang="it-IT" sz="1400" b="0" i="1" smtClean="0">
                                    <a:latin typeface="Cambria Math" panose="02040503050406030204" pitchFamily="18" charset="0"/>
                                    <a:ea typeface="Cambria Math" panose="02040503050406030204" pitchFamily="18" charset="0"/>
                                  </a:rPr>
                                  <m:t>𝐿</m:t>
                                </m:r>
                                <m:r>
                                  <a:rPr lang="en-US" sz="1400" b="0" i="1" smtClean="0">
                                    <a:latin typeface="Cambria Math" panose="02040503050406030204" pitchFamily="18" charset="0"/>
                                    <a:ea typeface="Cambria Math" panose="02040503050406030204" pitchFamily="18" charset="0"/>
                                  </a:rPr>
                                  <m:t>𝐸𝑅</m:t>
                                </m:r>
                              </m:sub>
                            </m:sSub>
                            <m:r>
                              <a:rPr lang="en-US"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𝑁</m:t>
                            </m:r>
                          </m:e>
                        </m:d>
                        <m:r>
                          <a:rPr lang="en-US"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97.4%</m:t>
                        </m:r>
                      </m:oMath>
                    </m:oMathPara>
                  </a14:m>
                  <a:endParaRPr lang="it-IT" sz="1400" b="0" dirty="0" smtClean="0">
                    <a:ea typeface="Cambria Math" panose="02040503050406030204" pitchFamily="18" charset="0"/>
                  </a:endParaRPr>
                </a:p>
              </p:txBody>
            </p:sp>
          </mc:Choice>
          <mc:Fallback xmlns="">
            <p:sp>
              <p:nvSpPr>
                <p:cNvPr id="5" name="CasellaDiTesto 4"/>
                <p:cNvSpPr txBox="1">
                  <a:spLocks noRot="1" noChangeAspect="1" noMove="1" noResize="1" noEditPoints="1" noAdjustHandles="1" noChangeArrowheads="1" noChangeShapeType="1" noTextEdit="1"/>
                </p:cNvSpPr>
                <p:nvPr/>
              </p:nvSpPr>
              <p:spPr>
                <a:xfrm>
                  <a:off x="371409" y="2868645"/>
                  <a:ext cx="3757320" cy="43049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asellaDiTesto 19"/>
                <p:cNvSpPr txBox="1"/>
                <p:nvPr/>
              </p:nvSpPr>
              <p:spPr>
                <a:xfrm>
                  <a:off x="384538" y="3125488"/>
                  <a:ext cx="3757320" cy="526829"/>
                </a:xfrm>
                <a:prstGeom prst="rect">
                  <a:avLst/>
                </a:prstGeom>
              </p:spPr>
              <p:txBody>
                <a:bodyPr vert="horz" wrap="none" lIns="91440" tIns="45720" rIns="91440" bIns="45720" rtlCol="0">
                  <a:norm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rPr>
                          <m:t>𝜌</m:t>
                        </m:r>
                        <m:d>
                          <m:dPr>
                            <m:ctrlPr>
                              <a:rPr lang="en-US" sz="1400" i="1">
                                <a:latin typeface="Cambria Math" panose="02040503050406030204" pitchFamily="18" charset="0"/>
                                <a:ea typeface="Cambria Math" panose="02040503050406030204" pitchFamily="18" charset="0"/>
                              </a:rPr>
                            </m:ctrlPr>
                          </m:dPr>
                          <m:e>
                            <m:sSub>
                              <m:sSubPr>
                                <m:ctrlPr>
                                  <a:rPr lang="en-US" sz="1400" i="1">
                                    <a:latin typeface="Cambria Math" panose="02040503050406030204" pitchFamily="18" charset="0"/>
                                    <a:ea typeface="Cambria Math" panose="02040503050406030204" pitchFamily="18" charset="0"/>
                                  </a:rPr>
                                </m:ctrlPr>
                              </m:sSubPr>
                              <m:e>
                                <m:r>
                                  <a:rPr lang="it-IT" sz="1400" b="0" i="1" smtClean="0">
                                    <a:latin typeface="Cambria Math" panose="02040503050406030204" pitchFamily="18" charset="0"/>
                                    <a:ea typeface="Cambria Math" panose="02040503050406030204" pitchFamily="18" charset="0"/>
                                  </a:rPr>
                                  <m:t>𝑄</m:t>
                                </m:r>
                              </m:e>
                              <m:sub>
                                <m:r>
                                  <a:rPr lang="it-IT" sz="1400" b="0" i="1" smtClean="0">
                                    <a:latin typeface="Cambria Math" panose="02040503050406030204" pitchFamily="18" charset="0"/>
                                    <a:ea typeface="Cambria Math" panose="02040503050406030204" pitchFamily="18" charset="0"/>
                                  </a:rPr>
                                  <m:t>𝐻</m:t>
                                </m:r>
                                <m:r>
                                  <a:rPr lang="en-US" sz="1400" i="1">
                                    <a:latin typeface="Cambria Math" panose="02040503050406030204" pitchFamily="18" charset="0"/>
                                    <a:ea typeface="Cambria Math" panose="02040503050406030204" pitchFamily="18" charset="0"/>
                                  </a:rPr>
                                  <m:t>𝐸𝑅</m:t>
                                </m:r>
                              </m:sub>
                            </m:sSub>
                            <m:r>
                              <a:rPr lang="en-US" sz="1400" i="1">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𝑁</m:t>
                            </m:r>
                          </m:e>
                        </m:d>
                        <m:r>
                          <a:rPr lang="en-US"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9</m:t>
                        </m:r>
                        <m:r>
                          <a:rPr lang="it-IT" sz="1400" b="0" i="1" smtClean="0">
                            <a:latin typeface="Cambria Math" panose="02040503050406030204" pitchFamily="18" charset="0"/>
                            <a:ea typeface="Cambria Math" panose="02040503050406030204" pitchFamily="18" charset="0"/>
                          </a:rPr>
                          <m:t>6</m:t>
                        </m:r>
                        <m:r>
                          <a:rPr lang="it-IT" sz="1400" i="1">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6</m:t>
                        </m:r>
                        <m:r>
                          <a:rPr lang="it-IT" sz="1400" i="1">
                            <a:latin typeface="Cambria Math" panose="02040503050406030204" pitchFamily="18" charset="0"/>
                            <a:ea typeface="Cambria Math" panose="02040503050406030204" pitchFamily="18" charset="0"/>
                          </a:rPr>
                          <m:t>%</m:t>
                        </m:r>
                      </m:oMath>
                    </m:oMathPara>
                  </a14:m>
                  <a:endParaRPr lang="it-IT" sz="1400" dirty="0">
                    <a:ea typeface="Cambria Math" panose="02040503050406030204" pitchFamily="18" charset="0"/>
                  </a:endParaRPr>
                </a:p>
                <a:p>
                  <a:endParaRPr lang="en-US" sz="2000" dirty="0" smtClean="0"/>
                </a:p>
              </p:txBody>
            </p:sp>
          </mc:Choice>
          <mc:Fallback xmlns="">
            <p:sp>
              <p:nvSpPr>
                <p:cNvPr id="20" name="CasellaDiTesto 19"/>
                <p:cNvSpPr txBox="1">
                  <a:spLocks noRot="1" noChangeAspect="1" noMove="1" noResize="1" noEditPoints="1" noAdjustHandles="1" noChangeArrowheads="1" noChangeShapeType="1" noTextEdit="1"/>
                </p:cNvSpPr>
                <p:nvPr/>
              </p:nvSpPr>
              <p:spPr>
                <a:xfrm>
                  <a:off x="384538" y="3125488"/>
                  <a:ext cx="3757320" cy="526829"/>
                </a:xfrm>
                <a:prstGeom prst="rect">
                  <a:avLst/>
                </a:prstGeom>
                <a:blipFill rotWithShape="0">
                  <a:blip r:embed="rId5"/>
                  <a:stretch>
                    <a:fillRect/>
                  </a:stretch>
                </a:blipFill>
              </p:spPr>
              <p:txBody>
                <a:bodyPr/>
                <a:lstStyle/>
                <a:p>
                  <a:r>
                    <a:rPr lang="en-US">
                      <a:noFill/>
                    </a:rPr>
                    <a:t> </a:t>
                  </a:r>
                </a:p>
              </p:txBody>
            </p:sp>
          </mc:Fallback>
        </mc:AlternateContent>
      </p:grpSp>
      <p:cxnSp>
        <p:nvCxnSpPr>
          <p:cNvPr id="8" name="Connettore 2 7"/>
          <p:cNvCxnSpPr/>
          <p:nvPr/>
        </p:nvCxnSpPr>
        <p:spPr>
          <a:xfrm>
            <a:off x="3275856" y="2132856"/>
            <a:ext cx="0" cy="2079221"/>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75271"/>
      </p:ext>
    </p:extLst>
  </p:cSld>
  <p:clrMapOvr>
    <a:masterClrMapping/>
  </p:clrMapOvr>
  <mc:AlternateContent xmlns:mc="http://schemas.openxmlformats.org/markup-compatibility/2006">
    <mc:Choice xmlns:p14="http://schemas.microsoft.com/office/powerpoint/2010/main" Requires="p14">
      <p:transition spd="slow" p14:dur="2000" advTm="81040"/>
    </mc:Choice>
    <mc:Fallback>
      <p:transition spd="slow" advTm="8104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32200"/>
            <a:ext cx="34163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263" y="849313"/>
            <a:ext cx="3635375"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itolo 1"/>
          <p:cNvSpPr>
            <a:spLocks noGrp="1"/>
          </p:cNvSpPr>
          <p:nvPr>
            <p:ph type="title"/>
          </p:nvPr>
        </p:nvSpPr>
        <p:spPr>
          <a:xfrm>
            <a:off x="476250" y="-29493"/>
            <a:ext cx="8229600" cy="938213"/>
          </a:xfrm>
        </p:spPr>
        <p:txBody>
          <a:bodyPr/>
          <a:lstStyle/>
          <a:p>
            <a:r>
              <a:rPr lang="en-US" altLang="en-US" dirty="0" smtClean="0"/>
              <a:t>Upsets vs He3 Tube Events</a:t>
            </a:r>
          </a:p>
        </p:txBody>
      </p:sp>
      <p:sp>
        <p:nvSpPr>
          <p:cNvPr id="4" name="Segnaposto contenuto 3"/>
          <p:cNvSpPr>
            <a:spLocks noGrp="1"/>
          </p:cNvSpPr>
          <p:nvPr>
            <p:ph sz="half" idx="2"/>
          </p:nvPr>
        </p:nvSpPr>
        <p:spPr>
          <a:xfrm>
            <a:off x="4411663" y="3632200"/>
            <a:ext cx="4192786" cy="2790490"/>
          </a:xfrm>
        </p:spPr>
        <p:txBody>
          <a:bodyPr>
            <a:normAutofit fontScale="62500" lnSpcReduction="20000"/>
          </a:bodyPr>
          <a:lstStyle/>
          <a:p>
            <a:pPr>
              <a:defRPr/>
            </a:pPr>
            <a:r>
              <a:rPr lang="en-US" dirty="0" smtClean="0"/>
              <a:t>Four He3 tubes were installed around the beam pipe, at distance of nearly 1 m from IP, at </a:t>
            </a:r>
            <a:r>
              <a:rPr lang="en-US" altLang="en-US" sz="3200" dirty="0" smtClean="0">
                <a:latin typeface="Symbol" panose="05050102010706020507" pitchFamily="18" charset="2"/>
              </a:rPr>
              <a:t>f</a:t>
            </a:r>
            <a:r>
              <a:rPr lang="en-US" altLang="en-US" sz="3200" dirty="0" smtClean="0"/>
              <a:t>=0°, 90°, 180°and 270°</a:t>
            </a:r>
          </a:p>
          <a:p>
            <a:pPr>
              <a:defRPr/>
            </a:pPr>
            <a:r>
              <a:rPr lang="en-US" sz="3200" dirty="0" smtClean="0"/>
              <a:t>FPGA test board behind tube at </a:t>
            </a:r>
            <a:r>
              <a:rPr lang="en-US" altLang="en-US" sz="3200" dirty="0" smtClean="0">
                <a:latin typeface="Symbol" panose="05050102010706020507" pitchFamily="18" charset="2"/>
              </a:rPr>
              <a:t>f</a:t>
            </a:r>
            <a:r>
              <a:rPr lang="en-US" altLang="en-US" sz="3200" dirty="0" smtClean="0"/>
              <a:t>=0°</a:t>
            </a:r>
            <a:endParaRPr lang="en-US" sz="3200" dirty="0" smtClean="0"/>
          </a:p>
          <a:p>
            <a:pPr>
              <a:defRPr/>
            </a:pPr>
            <a:r>
              <a:rPr lang="en-US" dirty="0" smtClean="0"/>
              <a:t>He3 Tube integrated rate </a:t>
            </a:r>
            <a:r>
              <a:rPr lang="en-US" dirty="0"/>
              <a:t>follows integrated beam current </a:t>
            </a:r>
            <a:r>
              <a:rPr lang="en-US" dirty="0" smtClean="0"/>
              <a:t>very well</a:t>
            </a:r>
          </a:p>
          <a:p>
            <a:pPr>
              <a:defRPr/>
            </a:pPr>
            <a:r>
              <a:rPr lang="en-US" dirty="0" smtClean="0"/>
              <a:t>So does FPGA error count</a:t>
            </a:r>
          </a:p>
        </p:txBody>
      </p:sp>
      <p:sp>
        <p:nvSpPr>
          <p:cNvPr id="14342" name="CasellaDiTesto 8"/>
          <p:cNvSpPr txBox="1">
            <a:spLocks noChangeArrowheads="1"/>
          </p:cNvSpPr>
          <p:nvPr/>
        </p:nvSpPr>
        <p:spPr bwMode="auto">
          <a:xfrm rot="-5400000">
            <a:off x="-40481" y="5077619"/>
            <a:ext cx="12080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t># of </a:t>
            </a:r>
            <a:r>
              <a:rPr lang="en-US" altLang="en-US" sz="1400" dirty="0" err="1" smtClean="0"/>
              <a:t>config</a:t>
            </a:r>
            <a:r>
              <a:rPr lang="en-US" altLang="en-US" sz="1400" dirty="0" smtClean="0"/>
              <a:t> errors</a:t>
            </a:r>
            <a:endParaRPr lang="en-US" altLang="en-US" sz="1400" dirty="0"/>
          </a:p>
        </p:txBody>
      </p:sp>
      <p:sp>
        <p:nvSpPr>
          <p:cNvPr id="14343" name="CasellaDiTesto 9"/>
          <p:cNvSpPr txBox="1">
            <a:spLocks noChangeArrowheads="1"/>
          </p:cNvSpPr>
          <p:nvPr/>
        </p:nvSpPr>
        <p:spPr bwMode="auto">
          <a:xfrm>
            <a:off x="2001838" y="6199188"/>
            <a:ext cx="755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t>Time (days)</a:t>
            </a:r>
            <a:endParaRPr lang="en-US" altLang="en-US" sz="1400" dirty="0"/>
          </a:p>
        </p:txBody>
      </p:sp>
      <p:sp>
        <p:nvSpPr>
          <p:cNvPr id="14344" name="CasellaDiTesto 10"/>
          <p:cNvSpPr txBox="1">
            <a:spLocks noChangeArrowheads="1"/>
          </p:cNvSpPr>
          <p:nvPr/>
        </p:nvSpPr>
        <p:spPr bwMode="auto">
          <a:xfrm>
            <a:off x="1685925" y="46561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t>FPGA</a:t>
            </a:r>
            <a:endParaRPr lang="en-US" altLang="en-US" sz="1600" dirty="0"/>
          </a:p>
        </p:txBody>
      </p:sp>
      <p:sp>
        <p:nvSpPr>
          <p:cNvPr id="14345" name="CasellaDiTesto 13"/>
          <p:cNvSpPr txBox="1">
            <a:spLocks noChangeArrowheads="1"/>
          </p:cNvSpPr>
          <p:nvPr/>
        </p:nvSpPr>
        <p:spPr bwMode="auto">
          <a:xfrm rot="-5400000">
            <a:off x="-362744" y="2061370"/>
            <a:ext cx="181292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t>Integrated rate (A.U.)</a:t>
            </a:r>
            <a:endParaRPr lang="en-US" altLang="en-US" sz="1400" dirty="0"/>
          </a:p>
        </p:txBody>
      </p:sp>
      <p:sp>
        <p:nvSpPr>
          <p:cNvPr id="14346" name="CasellaDiTesto 14"/>
          <p:cNvSpPr txBox="1">
            <a:spLocks noChangeArrowheads="1"/>
          </p:cNvSpPr>
          <p:nvPr/>
        </p:nvSpPr>
        <p:spPr bwMode="auto">
          <a:xfrm>
            <a:off x="1484313" y="1379538"/>
            <a:ext cx="1792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t>He3 Tube at </a:t>
            </a:r>
            <a:r>
              <a:rPr lang="en-US" altLang="en-US" sz="1600" dirty="0" smtClean="0">
                <a:latin typeface="Symbol" panose="05050102010706020507" pitchFamily="18" charset="2"/>
              </a:rPr>
              <a:t>f</a:t>
            </a:r>
            <a:r>
              <a:rPr lang="en-US" altLang="en-US" sz="1600" dirty="0" smtClean="0"/>
              <a:t>=0°</a:t>
            </a:r>
            <a:endParaRPr lang="en-US" altLang="en-US" sz="1600" dirty="0"/>
          </a:p>
        </p:txBody>
      </p:sp>
      <p:sp>
        <p:nvSpPr>
          <p:cNvPr id="14347" name="CasellaDiTesto 17"/>
          <p:cNvSpPr txBox="1">
            <a:spLocks noChangeArrowheads="1"/>
          </p:cNvSpPr>
          <p:nvPr/>
        </p:nvSpPr>
        <p:spPr bwMode="auto">
          <a:xfrm>
            <a:off x="2074863" y="3414713"/>
            <a:ext cx="7556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t>Time (days)</a:t>
            </a:r>
            <a:endParaRPr lang="en-US" altLang="en-US" sz="1400" dirty="0"/>
          </a:p>
        </p:txBody>
      </p:sp>
      <p:sp>
        <p:nvSpPr>
          <p:cNvPr id="21" name="Segnaposto piè di pagina 20"/>
          <p:cNvSpPr>
            <a:spLocks noGrp="1"/>
          </p:cNvSpPr>
          <p:nvPr>
            <p:ph type="ftr" sz="quarter" idx="11"/>
          </p:nvPr>
        </p:nvSpPr>
        <p:spPr>
          <a:xfrm>
            <a:off x="3124200" y="6356350"/>
            <a:ext cx="4040188" cy="365125"/>
          </a:xfrm>
        </p:spPr>
        <p:txBody>
          <a:bodyPr/>
          <a:lstStyle/>
          <a:p>
            <a:pPr>
              <a:defRPr/>
            </a:pPr>
            <a:r>
              <a:rPr lang="en-US" altLang="en-US" dirty="0" smtClean="0"/>
              <a:t>R. Giordano - TIPP2017, Beijing, May 25, 2017</a:t>
            </a:r>
            <a:endParaRPr lang="en-US" altLang="en-US" dirty="0"/>
          </a:p>
        </p:txBody>
      </p:sp>
      <p:pic>
        <p:nvPicPr>
          <p:cNvPr id="2" name="Immagine 1"/>
          <p:cNvPicPr>
            <a:picLocks noChangeAspect="1"/>
          </p:cNvPicPr>
          <p:nvPr/>
        </p:nvPicPr>
        <p:blipFill>
          <a:blip r:embed="rId4"/>
          <a:stretch>
            <a:fillRect/>
          </a:stretch>
        </p:blipFill>
        <p:spPr>
          <a:xfrm>
            <a:off x="4311651" y="751992"/>
            <a:ext cx="4090771" cy="2761727"/>
          </a:xfrm>
          <a:prstGeom prst="rect">
            <a:avLst/>
          </a:prstGeom>
        </p:spPr>
      </p:pic>
      <p:cxnSp>
        <p:nvCxnSpPr>
          <p:cNvPr id="14" name="Connettore 2 13"/>
          <p:cNvCxnSpPr/>
          <p:nvPr/>
        </p:nvCxnSpPr>
        <p:spPr>
          <a:xfrm>
            <a:off x="3275856" y="2132856"/>
            <a:ext cx="0" cy="2079221"/>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214718"/>
      </p:ext>
    </p:extLst>
  </p:cSld>
  <p:clrMapOvr>
    <a:masterClrMapping/>
  </p:clrMapOvr>
  <mc:AlternateContent xmlns:mc="http://schemas.openxmlformats.org/markup-compatibility/2006">
    <mc:Choice xmlns:p14="http://schemas.microsoft.com/office/powerpoint/2010/main" Requires="p14">
      <p:transition spd="slow" p14:dur="2000" advTm="46535"/>
    </mc:Choice>
    <mc:Fallback>
      <p:transition spd="slow" advTm="46535"/>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1|1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5767</TotalTime>
  <Words>2280</Words>
  <Application>Microsoft Office PowerPoint</Application>
  <PresentationFormat>Presentazione su schermo (4:3)</PresentationFormat>
  <Paragraphs>326</Paragraphs>
  <Slides>27</Slides>
  <Notes>6</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27</vt:i4>
      </vt:variant>
    </vt:vector>
  </HeadingPairs>
  <TitlesOfParts>
    <vt:vector size="38" baseType="lpstr">
      <vt:lpstr>Garamond</vt:lpstr>
      <vt:lpstr>Calibri</vt:lpstr>
      <vt:lpstr>Courier New</vt:lpstr>
      <vt:lpstr>Times New Roman</vt:lpstr>
      <vt:lpstr>Wingdings</vt:lpstr>
      <vt:lpstr>Batang</vt:lpstr>
      <vt:lpstr>Arial</vt:lpstr>
      <vt:lpstr>Cambria Math</vt:lpstr>
      <vt:lpstr>Symbol</vt:lpstr>
      <vt:lpstr>ＭＳ Ｐゴシック</vt:lpstr>
      <vt:lpstr>Office Theme</vt:lpstr>
      <vt:lpstr>Study of Radiation-induced Soft-errors in FPGAs for Applications at High-luminosity e+e- Colliders</vt:lpstr>
      <vt:lpstr>Overview</vt:lpstr>
      <vt:lpstr>FPGAs in HEP Experiments</vt:lpstr>
      <vt:lpstr>Soft Errors in SRAM-based FPGAs</vt:lpstr>
      <vt:lpstr>The SuperKEKB Collider</vt:lpstr>
      <vt:lpstr>FPGA Setup at SuperKEKB</vt:lpstr>
      <vt:lpstr>Test Setup</vt:lpstr>
      <vt:lpstr>Upsets vs Integrated Currents</vt:lpstr>
      <vt:lpstr>Upsets vs He3 Tube Events</vt:lpstr>
      <vt:lpstr>Error Logs</vt:lpstr>
      <vt:lpstr>A New Test Board for Phase2</vt:lpstr>
      <vt:lpstr>Conclusions and…</vt:lpstr>
      <vt:lpstr>Acknowledgement</vt:lpstr>
      <vt:lpstr>Backup slides</vt:lpstr>
      <vt:lpstr>The ROAL project</vt:lpstr>
      <vt:lpstr>SEUs vs He3 Tube Rates</vt:lpstr>
      <vt:lpstr>Monitor FPGA Soft Errors in Phase2?</vt:lpstr>
      <vt:lpstr>Presentazione standard di PowerPoint</vt:lpstr>
      <vt:lpstr>Presentazione standard di PowerPoint</vt:lpstr>
      <vt:lpstr>Presentazione standard di PowerPoint</vt:lpstr>
      <vt:lpstr>BEASTII Commissioning Detector </vt:lpstr>
      <vt:lpstr>BEAST II Goals </vt:lpstr>
      <vt:lpstr>Presentazione standard di PowerPoint</vt:lpstr>
      <vt:lpstr>Configuration Memory Results</vt:lpstr>
      <vt:lpstr>Current During SEU Tolerance Tests</vt:lpstr>
      <vt:lpstr>Presentazione standard di PowerPoint</vt:lpstr>
      <vt:lpstr>Macro</vt:lpstr>
    </vt:vector>
  </TitlesOfParts>
  <Company>MyCompany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Aloisio</dc:creator>
  <cp:lastModifiedBy>Raffaele</cp:lastModifiedBy>
  <cp:revision>443</cp:revision>
  <dcterms:created xsi:type="dcterms:W3CDTF">2015-06-12T23:34:41Z</dcterms:created>
  <dcterms:modified xsi:type="dcterms:W3CDTF">2017-05-25T04:02:03Z</dcterms:modified>
</cp:coreProperties>
</file>