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tif" ContentType="image/tif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81" r:id="rId2"/>
    <p:sldId id="344" r:id="rId3"/>
    <p:sldId id="282" r:id="rId4"/>
    <p:sldId id="308" r:id="rId5"/>
    <p:sldId id="283" r:id="rId6"/>
    <p:sldId id="288" r:id="rId7"/>
    <p:sldId id="309" r:id="rId8"/>
    <p:sldId id="310" r:id="rId9"/>
    <p:sldId id="293" r:id="rId10"/>
    <p:sldId id="294" r:id="rId11"/>
    <p:sldId id="343" r:id="rId12"/>
    <p:sldId id="320" r:id="rId13"/>
    <p:sldId id="322" r:id="rId14"/>
    <p:sldId id="313" r:id="rId15"/>
    <p:sldId id="299" r:id="rId16"/>
    <p:sldId id="314" r:id="rId17"/>
    <p:sldId id="335" r:id="rId18"/>
    <p:sldId id="337" r:id="rId19"/>
    <p:sldId id="323" r:id="rId20"/>
    <p:sldId id="324" r:id="rId21"/>
    <p:sldId id="326" r:id="rId22"/>
    <p:sldId id="327" r:id="rId23"/>
    <p:sldId id="328" r:id="rId24"/>
    <p:sldId id="329" r:id="rId25"/>
    <p:sldId id="332" r:id="rId26"/>
    <p:sldId id="338" r:id="rId27"/>
    <p:sldId id="345" r:id="rId28"/>
    <p:sldId id="333" r:id="rId29"/>
    <p:sldId id="336" r:id="rId30"/>
    <p:sldId id="341" r:id="rId31"/>
    <p:sldId id="342" r:id="rId32"/>
    <p:sldId id="334" r:id="rId33"/>
    <p:sldId id="339" r:id="rId34"/>
    <p:sldId id="340" r:id="rId35"/>
    <p:sldId id="318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-147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D83EDE-7F98-7343-8871-0020155A6863}" type="datetimeFigureOut">
              <a:rPr lang="en-US" smtClean="0"/>
              <a:t>25/05/17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F55827-350A-6B4B-ACA3-ACAA737F7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11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021D4-18D2-4D81-B54F-23760857CF9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489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55827-350A-6B4B-ACA3-ACAA737F75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264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400" b="1" dirty="0" smtClean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546DB-15CD-4D4B-B825-A7B6CDB8B15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102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021D4-18D2-4D81-B54F-23760857CF96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22CFF3-BD81-4D3B-824C-D8D9BABC5BB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17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021D4-18D2-4D81-B54F-23760857CF96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22CFF3-BD81-4D3B-824C-D8D9BABC5BB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17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021D4-18D2-4D81-B54F-23760857CF96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489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A25A-31F7-7E48-AB64-C93789EB7138}" type="datetimeFigureOut">
              <a:rPr lang="en-US" smtClean="0"/>
              <a:t>25/05/17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DE63-6848-BE4E-B2F2-8F36612C4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6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A25A-31F7-7E48-AB64-C93789EB7138}" type="datetimeFigureOut">
              <a:rPr lang="en-US" smtClean="0"/>
              <a:t>25/05/17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DE63-6848-BE4E-B2F2-8F36612C4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254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A25A-31F7-7E48-AB64-C93789EB7138}" type="datetimeFigureOut">
              <a:rPr lang="en-US" smtClean="0"/>
              <a:t>25/05/17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DE63-6848-BE4E-B2F2-8F36612C4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799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A25A-31F7-7E48-AB64-C93789EB7138}" type="datetimeFigureOut">
              <a:rPr lang="en-US" smtClean="0"/>
              <a:t>25/05/17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DE63-6848-BE4E-B2F2-8F36612C4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834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A25A-31F7-7E48-AB64-C93789EB7138}" type="datetimeFigureOut">
              <a:rPr lang="en-US" smtClean="0"/>
              <a:t>25/05/17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DE63-6848-BE4E-B2F2-8F36612C4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644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A25A-31F7-7E48-AB64-C93789EB7138}" type="datetimeFigureOut">
              <a:rPr lang="en-US" smtClean="0"/>
              <a:t>25/05/17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DE63-6848-BE4E-B2F2-8F36612C4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919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A25A-31F7-7E48-AB64-C93789EB7138}" type="datetimeFigureOut">
              <a:rPr lang="en-US" smtClean="0"/>
              <a:t>25/05/17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DE63-6848-BE4E-B2F2-8F36612C4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116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A25A-31F7-7E48-AB64-C93789EB7138}" type="datetimeFigureOut">
              <a:rPr lang="en-US" smtClean="0"/>
              <a:t>25/05/17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DE63-6848-BE4E-B2F2-8F36612C4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50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A25A-31F7-7E48-AB64-C93789EB7138}" type="datetimeFigureOut">
              <a:rPr lang="en-US" smtClean="0"/>
              <a:t>25/05/17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DE63-6848-BE4E-B2F2-8F36612C4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46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A25A-31F7-7E48-AB64-C93789EB7138}" type="datetimeFigureOut">
              <a:rPr lang="en-US" smtClean="0"/>
              <a:t>25/05/17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DE63-6848-BE4E-B2F2-8F36612C4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5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A25A-31F7-7E48-AB64-C93789EB7138}" type="datetimeFigureOut">
              <a:rPr lang="en-US" smtClean="0"/>
              <a:t>25/05/17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DE63-6848-BE4E-B2F2-8F36612C4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22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9A25A-31F7-7E48-AB64-C93789EB7138}" type="datetimeFigureOut">
              <a:rPr lang="en-US" smtClean="0"/>
              <a:t>25/05/17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CDE63-6848-BE4E-B2F2-8F36612C4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98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jpg"/><Relationship Id="rId10" Type="http://schemas.openxmlformats.org/officeDocument/2006/relationships/image" Target="../media/image8.t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harryvandergraaf\Documents\presentations\IEEE2012Anaheim\!OLE_LINK7" TargetMode="External"/><Relationship Id="rId4" Type="http://schemas.openxmlformats.org/officeDocument/2006/relationships/image" Target="../media/image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Relationship Id="rId3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hyperlink" Target="http://dx.doi.org/10.1016/j.nima.2016.11.064" TargetMode="External"/><Relationship Id="rId5" Type="http://schemas.openxmlformats.org/officeDocument/2006/relationships/hyperlink" Target="http://dx.doi.org/10.1016/j.nima.2015.10.084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3.png"/><Relationship Id="rId5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02867" y="-97378"/>
            <a:ext cx="46896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3366FF"/>
                </a:solidFill>
              </a:rPr>
              <a:t>The </a:t>
            </a:r>
            <a:r>
              <a:rPr lang="en-US" sz="4400" dirty="0" smtClean="0">
                <a:solidFill>
                  <a:srgbClr val="3366FF"/>
                </a:solidFill>
              </a:rPr>
              <a:t>Tynode 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400" dirty="0" smtClean="0">
                <a:solidFill>
                  <a:srgbClr val="FF6600"/>
                </a:solidFill>
              </a:rPr>
              <a:t>a </a:t>
            </a:r>
            <a:r>
              <a:rPr lang="en-US" sz="2400" dirty="0">
                <a:solidFill>
                  <a:srgbClr val="FF6600"/>
                </a:solidFill>
              </a:rPr>
              <a:t>new vacuum electron multiplier for ultra </a:t>
            </a:r>
            <a:r>
              <a:rPr lang="en-US" sz="2400" dirty="0" smtClean="0">
                <a:solidFill>
                  <a:srgbClr val="FF6600"/>
                </a:solidFill>
              </a:rPr>
              <a:t>fast </a:t>
            </a:r>
            <a:r>
              <a:rPr lang="en-US" sz="2400" dirty="0" err="1" smtClean="0">
                <a:solidFill>
                  <a:srgbClr val="FF6600"/>
                </a:solidFill>
              </a:rPr>
              <a:t>pixelised</a:t>
            </a:r>
            <a:r>
              <a:rPr lang="en-US" sz="2400" dirty="0" smtClean="0">
                <a:solidFill>
                  <a:srgbClr val="FF6600"/>
                </a:solidFill>
              </a:rPr>
              <a:t> </a:t>
            </a:r>
            <a:r>
              <a:rPr lang="en-US" sz="2400" dirty="0">
                <a:solidFill>
                  <a:srgbClr val="FF6600"/>
                </a:solidFill>
              </a:rPr>
              <a:t>particle </a:t>
            </a:r>
            <a:r>
              <a:rPr lang="en-US" sz="2400" dirty="0" smtClean="0">
                <a:solidFill>
                  <a:srgbClr val="FF6600"/>
                </a:solidFill>
              </a:rPr>
              <a:t>detectors</a:t>
            </a:r>
            <a:r>
              <a:rPr lang="en-US" sz="2400" dirty="0">
                <a:solidFill>
                  <a:srgbClr val="FF6600"/>
                </a:solidFill>
              </a:rPr>
              <a:t> </a:t>
            </a:r>
            <a:r>
              <a:rPr lang="en-US" sz="2400" dirty="0" smtClean="0">
                <a:solidFill>
                  <a:srgbClr val="FF6600"/>
                </a:solidFill>
              </a:rPr>
              <a:t>with sufficient yield </a:t>
            </a:r>
          </a:p>
          <a:p>
            <a:pPr algn="ctr"/>
            <a:endParaRPr lang="en-US" sz="1600" dirty="0" smtClean="0">
              <a:solidFill>
                <a:srgbClr val="FF6600"/>
              </a:solidFill>
            </a:endParaRPr>
          </a:p>
          <a:p>
            <a:pPr algn="ctr"/>
            <a:r>
              <a:rPr lang="en-US" sz="1600" dirty="0" smtClean="0">
                <a:solidFill>
                  <a:srgbClr val="3366FF"/>
                </a:solidFill>
              </a:rPr>
              <a:t>enabling the construction of </a:t>
            </a:r>
            <a:r>
              <a:rPr lang="en-US" sz="1600" dirty="0" err="1" smtClean="0">
                <a:solidFill>
                  <a:srgbClr val="3366FF"/>
                </a:solidFill>
              </a:rPr>
              <a:t>TipsyZero</a:t>
            </a:r>
            <a:endParaRPr lang="en-US" sz="1600" dirty="0">
              <a:solidFill>
                <a:srgbClr val="3366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17092" y="3079167"/>
            <a:ext cx="506627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/>
              <a:t>On behalf of the Membrane project:</a:t>
            </a:r>
          </a:p>
          <a:p>
            <a:pPr algn="ctr"/>
            <a:endParaRPr lang="en-US" sz="1600" dirty="0" smtClean="0"/>
          </a:p>
          <a:p>
            <a:pPr algn="ctr"/>
            <a:r>
              <a:rPr lang="en-US" sz="1600" u="sng" dirty="0" smtClean="0"/>
              <a:t>Harry </a:t>
            </a:r>
            <a:r>
              <a:rPr lang="en-US" sz="1600" u="sng" dirty="0"/>
              <a:t>van der </a:t>
            </a:r>
            <a:r>
              <a:rPr lang="en-US" sz="1600" u="sng" dirty="0" smtClean="0"/>
              <a:t>Graaf</a:t>
            </a:r>
            <a:r>
              <a:rPr lang="en-US" sz="1600" dirty="0" smtClean="0"/>
              <a:t>, Jeff de Fazio, </a:t>
            </a:r>
            <a:r>
              <a:rPr lang="en-US" sz="1600" dirty="0" err="1" smtClean="0"/>
              <a:t>Conny</a:t>
            </a:r>
            <a:r>
              <a:rPr lang="en-US" sz="1600" dirty="0" smtClean="0"/>
              <a:t> C.T. Hansson</a:t>
            </a:r>
          </a:p>
          <a:p>
            <a:pPr algn="ctr"/>
            <a:r>
              <a:rPr lang="en-US" sz="1600" dirty="0" smtClean="0"/>
              <a:t> </a:t>
            </a:r>
            <a:r>
              <a:rPr lang="en-US" sz="1600" dirty="0"/>
              <a:t>Hong </a:t>
            </a:r>
            <a:r>
              <a:rPr lang="en-US" sz="1600" dirty="0" err="1"/>
              <a:t>Wah</a:t>
            </a:r>
            <a:r>
              <a:rPr lang="en-US" sz="1600" dirty="0"/>
              <a:t> Chan</a:t>
            </a:r>
            <a:r>
              <a:rPr lang="en-US" sz="1600" dirty="0" smtClean="0"/>
              <a:t>, </a:t>
            </a:r>
            <a:r>
              <a:rPr lang="en-US" sz="1600" dirty="0"/>
              <a:t>Annemarie </a:t>
            </a:r>
            <a:r>
              <a:rPr lang="en-US" sz="1600" dirty="0" err="1" smtClean="0"/>
              <a:t>Theulings</a:t>
            </a:r>
            <a:r>
              <a:rPr lang="en-US" sz="1600" dirty="0" smtClean="0"/>
              <a:t>, Violeta </a:t>
            </a:r>
            <a:r>
              <a:rPr lang="en-US" sz="1600" dirty="0" err="1"/>
              <a:t>Prodanovi</a:t>
            </a:r>
            <a:r>
              <a:rPr lang="hr-HR" sz="1600" dirty="0"/>
              <a:t>ć</a:t>
            </a:r>
            <a:r>
              <a:rPr lang="en-US" sz="1600" dirty="0" smtClean="0"/>
              <a:t>, John </a:t>
            </a:r>
            <a:r>
              <a:rPr lang="en-US" sz="1600" dirty="0"/>
              <a:t>Smedley</a:t>
            </a:r>
            <a:r>
              <a:rPr lang="en-US" sz="1600" dirty="0" smtClean="0"/>
              <a:t>, John </a:t>
            </a:r>
            <a:r>
              <a:rPr lang="en-US" sz="1600" dirty="0" err="1" smtClean="0"/>
              <a:t>Sinsheimer</a:t>
            </a:r>
            <a:r>
              <a:rPr lang="en-US" sz="1600" dirty="0" smtClean="0"/>
              <a:t>, </a:t>
            </a:r>
            <a:r>
              <a:rPr lang="en-US" sz="1600" dirty="0" err="1" smtClean="0"/>
              <a:t>Kees</a:t>
            </a:r>
            <a:r>
              <a:rPr lang="en-US" sz="1600" dirty="0" smtClean="0"/>
              <a:t> </a:t>
            </a:r>
            <a:r>
              <a:rPr lang="en-US" sz="1600" dirty="0"/>
              <a:t>Hagen, </a:t>
            </a:r>
            <a:r>
              <a:rPr lang="en-US" sz="1600" dirty="0" smtClean="0"/>
              <a:t> </a:t>
            </a:r>
            <a:r>
              <a:rPr lang="en-US" sz="1600" dirty="0" err="1" smtClean="0"/>
              <a:t>Carel</a:t>
            </a:r>
            <a:r>
              <a:rPr lang="en-US" sz="1600" dirty="0" smtClean="0"/>
              <a:t> </a:t>
            </a:r>
            <a:r>
              <a:rPr lang="en-US" sz="1600" dirty="0" err="1" smtClean="0"/>
              <a:t>Heerkens</a:t>
            </a:r>
            <a:r>
              <a:rPr lang="en-US" sz="1600" dirty="0" smtClean="0"/>
              <a:t>, </a:t>
            </a:r>
            <a:r>
              <a:rPr lang="en-US" sz="1600" dirty="0" err="1" smtClean="0"/>
              <a:t>Lina</a:t>
            </a:r>
            <a:r>
              <a:rPr lang="en-US" sz="1600" dirty="0" smtClean="0"/>
              <a:t> </a:t>
            </a:r>
            <a:r>
              <a:rPr lang="en-US" sz="1600" dirty="0" err="1"/>
              <a:t>Sarro</a:t>
            </a:r>
            <a:r>
              <a:rPr lang="en-US" sz="1600" dirty="0" smtClean="0"/>
              <a:t>, </a:t>
            </a:r>
            <a:r>
              <a:rPr lang="en-US" sz="1600" dirty="0" err="1"/>
              <a:t>Gert</a:t>
            </a:r>
            <a:r>
              <a:rPr lang="en-US" sz="1600" dirty="0"/>
              <a:t> </a:t>
            </a:r>
            <a:r>
              <a:rPr lang="en-US" sz="1600" dirty="0" err="1"/>
              <a:t>Nützel</a:t>
            </a:r>
            <a:r>
              <a:rPr lang="en-US" sz="1600" dirty="0"/>
              <a:t>, Serge D. </a:t>
            </a:r>
            <a:r>
              <a:rPr lang="en-US" sz="1600" dirty="0" smtClean="0"/>
              <a:t>Pinto, Neil </a:t>
            </a:r>
            <a:r>
              <a:rPr lang="en-US" sz="1600" dirty="0" err="1" smtClean="0"/>
              <a:t>Budko</a:t>
            </a:r>
            <a:r>
              <a:rPr lang="en-US" sz="1600" dirty="0"/>
              <a:t>, </a:t>
            </a:r>
            <a:r>
              <a:rPr lang="en-US" sz="1600" dirty="0" err="1"/>
              <a:t>Behrouz</a:t>
            </a:r>
            <a:r>
              <a:rPr lang="en-US" sz="1600" dirty="0"/>
              <a:t> </a:t>
            </a:r>
            <a:r>
              <a:rPr lang="en-US" sz="1600" dirty="0" err="1" smtClean="0"/>
              <a:t>Raftari</a:t>
            </a:r>
            <a:r>
              <a:rPr lang="en-US" sz="1600" dirty="0" smtClean="0"/>
              <a:t>, </a:t>
            </a:r>
            <a:r>
              <a:rPr lang="en-US" sz="1600" dirty="0" err="1" smtClean="0"/>
              <a:t>Wouter</a:t>
            </a:r>
            <a:r>
              <a:rPr lang="en-US" sz="1600" dirty="0" smtClean="0"/>
              <a:t> de </a:t>
            </a:r>
            <a:r>
              <a:rPr lang="en-US" sz="1600" dirty="0" err="1" smtClean="0"/>
              <a:t>Landgraaf</a:t>
            </a:r>
            <a:r>
              <a:rPr lang="en-US" sz="1600" dirty="0" smtClean="0"/>
              <a:t>, </a:t>
            </a:r>
            <a:r>
              <a:rPr lang="en-US" sz="1600" dirty="0" err="1" smtClean="0"/>
              <a:t>Henk</a:t>
            </a:r>
            <a:r>
              <a:rPr lang="en-US" sz="1600" dirty="0" smtClean="0"/>
              <a:t> van </a:t>
            </a:r>
            <a:r>
              <a:rPr lang="en-US" sz="1600" dirty="0" err="1" smtClean="0"/>
              <a:t>Zeijl</a:t>
            </a:r>
            <a:endParaRPr lang="en-US" sz="1600" dirty="0" smtClean="0"/>
          </a:p>
          <a:p>
            <a:pPr algn="ctr"/>
            <a:endParaRPr lang="en-US" sz="1600" dirty="0" smtClean="0"/>
          </a:p>
          <a:p>
            <a:pPr algn="ctr"/>
            <a:r>
              <a:rPr lang="en-US" sz="1600" dirty="0" smtClean="0">
                <a:solidFill>
                  <a:srgbClr val="3366FF"/>
                </a:solidFill>
              </a:rPr>
              <a:t>Supported by ERC – Advanced 2012 “</a:t>
            </a:r>
            <a:r>
              <a:rPr lang="en-US" sz="1600" dirty="0" err="1" smtClean="0">
                <a:solidFill>
                  <a:srgbClr val="3366FF"/>
                </a:solidFill>
              </a:rPr>
              <a:t>MEMBrane</a:t>
            </a:r>
            <a:r>
              <a:rPr lang="en-US" sz="1600" dirty="0" smtClean="0">
                <a:solidFill>
                  <a:srgbClr val="3366FF"/>
                </a:solidFill>
              </a:rPr>
              <a:t>” 320764</a:t>
            </a:r>
          </a:p>
          <a:p>
            <a:pPr algn="ctr"/>
            <a:endParaRPr lang="en-US" sz="1600" dirty="0" smtClean="0">
              <a:solidFill>
                <a:srgbClr val="3366FF"/>
              </a:solidFill>
            </a:endParaRPr>
          </a:p>
          <a:p>
            <a:pPr algn="ctr"/>
            <a:r>
              <a:rPr lang="en-US" sz="2400" dirty="0" smtClean="0">
                <a:solidFill>
                  <a:srgbClr val="008000"/>
                </a:solidFill>
              </a:rPr>
              <a:t>TIPP Beijing</a:t>
            </a:r>
          </a:p>
          <a:p>
            <a:pPr algn="ctr"/>
            <a:r>
              <a:rPr lang="en-US" sz="2400" dirty="0" smtClean="0">
                <a:solidFill>
                  <a:srgbClr val="008000"/>
                </a:solidFill>
              </a:rPr>
              <a:t>May 26, 2017</a:t>
            </a:r>
            <a:endParaRPr lang="en-US" sz="2400" dirty="0">
              <a:solidFill>
                <a:srgbClr val="008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4907" y="5995487"/>
            <a:ext cx="1205192" cy="7914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49127" y="5915709"/>
            <a:ext cx="1605004" cy="906995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24" y="4401960"/>
            <a:ext cx="117157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013" y="3966114"/>
            <a:ext cx="2123661" cy="597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82581" y="5172759"/>
            <a:ext cx="9715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00099" y="4327613"/>
            <a:ext cx="1954732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067F-F030-4BF7-A0D8-091466AA0238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4" name="Picture 3" descr="argonne_header_logo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4" y="5111688"/>
            <a:ext cx="1604857" cy="7061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8" t="5957" r="6055" b="8781"/>
          <a:stretch/>
        </p:blipFill>
        <p:spPr>
          <a:xfrm>
            <a:off x="0" y="1"/>
            <a:ext cx="4065825" cy="366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31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067F-F030-4BF7-A0D8-091466AA023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 descr="delta4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88" y="120316"/>
            <a:ext cx="7980194" cy="598514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13895" y="1310104"/>
            <a:ext cx="1390316" cy="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6949" y="681789"/>
            <a:ext cx="16099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!!  5.2  !!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1157" y="1363579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3366FF"/>
                </a:solidFill>
              </a:rPr>
              <a:t>TSEY</a:t>
            </a:r>
            <a:endParaRPr lang="en-US" sz="2800" b="1" dirty="0">
              <a:solidFill>
                <a:srgbClr val="3366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2453" y="6233073"/>
            <a:ext cx="481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6600"/>
                </a:solidFill>
              </a:rPr>
              <a:t>November 2016: </a:t>
            </a:r>
            <a:r>
              <a:rPr lang="en-US" sz="2800" dirty="0" err="1" smtClean="0">
                <a:solidFill>
                  <a:srgbClr val="FF6600"/>
                </a:solidFill>
              </a:rPr>
              <a:t>TSEYmax</a:t>
            </a:r>
            <a:r>
              <a:rPr lang="en-US" sz="2800" dirty="0" smtClean="0">
                <a:solidFill>
                  <a:srgbClr val="FF6600"/>
                </a:solidFill>
              </a:rPr>
              <a:t> = 5.5</a:t>
            </a:r>
            <a:endParaRPr lang="en-US" sz="2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842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cintosh HD:Users:harryvandergraaf:Desktop:contributie Annemarie.rar Folder:Yield25nm.pd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175" y="3865880"/>
            <a:ext cx="3613825" cy="2715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Macintosh HD:Users:harryvandergraaf:Desktop:contributie Annemarie.rar Folder:Yield10nm.pd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602" y="876953"/>
            <a:ext cx="3702398" cy="306795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521961" y="45956"/>
            <a:ext cx="6661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Al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 Measurements and Simulation using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			low-energy GEANT extensions</a:t>
            </a:r>
            <a:endParaRPr lang="en-US" sz="24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195071" y="1011064"/>
            <a:ext cx="5122065" cy="3900262"/>
            <a:chOff x="871945" y="1486052"/>
            <a:chExt cx="5909733" cy="4432300"/>
          </a:xfrm>
        </p:grpSpPr>
        <p:pic>
          <p:nvPicPr>
            <p:cNvPr id="7" name="Picture 6" descr="alumina_thicknesses.ti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945" y="1486052"/>
              <a:ext cx="5909733" cy="4432300"/>
            </a:xfrm>
            <a:prstGeom prst="rect">
              <a:avLst/>
            </a:prstGeom>
          </p:spPr>
        </p:pic>
        <p:cxnSp>
          <p:nvCxnSpPr>
            <p:cNvPr id="3" name="Straight Arrow Connector 2"/>
            <p:cNvCxnSpPr/>
            <p:nvPr/>
          </p:nvCxnSpPr>
          <p:spPr>
            <a:xfrm>
              <a:off x="2732809" y="2088573"/>
              <a:ext cx="343" cy="18235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2441863" y="1780796"/>
              <a:ext cx="841663" cy="594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10 nm</a:t>
              </a:r>
              <a:endParaRPr lang="en-US" sz="1400" b="1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3574472" y="2686412"/>
              <a:ext cx="343" cy="18235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283528" y="2378635"/>
              <a:ext cx="841663" cy="594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25 nm</a:t>
              </a:r>
              <a:endParaRPr lang="en-US" sz="1400" b="1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4306514" y="2868766"/>
              <a:ext cx="343" cy="18235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4015569" y="2560989"/>
              <a:ext cx="841663" cy="594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50 nm</a:t>
              </a:r>
              <a:endParaRPr lang="en-US" sz="1400" b="1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90371" y="4891115"/>
            <a:ext cx="53144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 decrease in yield, combined with increase in optimum primary electron energy is observed as a function of sample thickness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Good correlation to measurements seen for the simulations.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480918" y="848446"/>
            <a:ext cx="1529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b="1" dirty="0" smtClean="0">
                <a:solidFill>
                  <a:srgbClr val="FF0000"/>
                </a:solidFill>
              </a:rPr>
              <a:t>easurement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457950" y="838590"/>
            <a:ext cx="1303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Simulations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067F-F030-4BF7-A0D8-091466AA023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926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4947"/>
            <a:ext cx="3091448" cy="505305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447" y="1804947"/>
            <a:ext cx="3091448" cy="505305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895" y="2017995"/>
            <a:ext cx="2961105" cy="4840006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501977" y="518475"/>
            <a:ext cx="7473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Tynode </a:t>
            </a:r>
            <a:r>
              <a:rPr lang="en-US" sz="3600" dirty="0"/>
              <a:t>2</a:t>
            </a:r>
            <a:r>
              <a:rPr lang="en-US" sz="3600" dirty="0" smtClean="0"/>
              <a:t>.0: ALD </a:t>
            </a:r>
            <a:r>
              <a:rPr lang="en-US" sz="3600" dirty="0" err="1" smtClean="0"/>
              <a:t>Metamaterials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99952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/>
          <p:cNvSpPr txBox="1"/>
          <p:nvPr/>
        </p:nvSpPr>
        <p:spPr>
          <a:xfrm>
            <a:off x="724227" y="375600"/>
            <a:ext cx="7473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Magnetic field</a:t>
            </a:r>
            <a:endParaRPr lang="en-US" sz="36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8" y="1571961"/>
            <a:ext cx="3233987" cy="5286039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792" y="2544418"/>
            <a:ext cx="2639040" cy="4313582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805" y="1571960"/>
            <a:ext cx="3233987" cy="528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48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 flipV="1">
            <a:off x="228371" y="2030269"/>
            <a:ext cx="936104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9" name="Rectangle 18"/>
          <p:cNvSpPr/>
          <p:nvPr/>
        </p:nvSpPr>
        <p:spPr>
          <a:xfrm>
            <a:off x="228371" y="2174293"/>
            <a:ext cx="720160" cy="10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4" name="Rectangle 23"/>
          <p:cNvSpPr/>
          <p:nvPr/>
        </p:nvSpPr>
        <p:spPr>
          <a:xfrm>
            <a:off x="228371" y="3182405"/>
            <a:ext cx="720080" cy="10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5" name="Rectangle 24"/>
          <p:cNvSpPr/>
          <p:nvPr/>
        </p:nvSpPr>
        <p:spPr>
          <a:xfrm>
            <a:off x="228371" y="3074381"/>
            <a:ext cx="720080" cy="10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6" name="Rectangle 25"/>
          <p:cNvSpPr/>
          <p:nvPr/>
        </p:nvSpPr>
        <p:spPr>
          <a:xfrm>
            <a:off x="1224737" y="2230344"/>
            <a:ext cx="300664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8" name="Rectangle 27"/>
          <p:cNvSpPr/>
          <p:nvPr/>
        </p:nvSpPr>
        <p:spPr>
          <a:xfrm>
            <a:off x="228371" y="3290405"/>
            <a:ext cx="720080" cy="2880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9" name="Rectangle 28"/>
          <p:cNvSpPr/>
          <p:nvPr/>
        </p:nvSpPr>
        <p:spPr>
          <a:xfrm>
            <a:off x="5386730" y="1999024"/>
            <a:ext cx="803564" cy="2586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>
            <a:off x="6287283" y="1980552"/>
            <a:ext cx="2346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ALD </a:t>
            </a:r>
            <a:r>
              <a:rPr lang="en-GB" sz="1400" dirty="0" err="1" smtClean="0"/>
              <a:t>MgO</a:t>
            </a:r>
            <a:r>
              <a:rPr lang="en-GB" sz="1400" dirty="0" smtClean="0"/>
              <a:t> (5 - 25 nm)</a:t>
            </a:r>
            <a:endParaRPr lang="en-GB" sz="1400" dirty="0"/>
          </a:p>
        </p:txBody>
      </p:sp>
      <p:sp>
        <p:nvSpPr>
          <p:cNvPr id="34" name="Rectangle 33"/>
          <p:cNvSpPr/>
          <p:nvPr/>
        </p:nvSpPr>
        <p:spPr>
          <a:xfrm>
            <a:off x="5400029" y="2407945"/>
            <a:ext cx="803564" cy="25861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5400029" y="3238154"/>
            <a:ext cx="803564" cy="25861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5400029" y="2821857"/>
            <a:ext cx="803564" cy="2586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5400029" y="3646756"/>
            <a:ext cx="803564" cy="2586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/>
          <p:cNvSpPr txBox="1"/>
          <p:nvPr/>
        </p:nvSpPr>
        <p:spPr>
          <a:xfrm>
            <a:off x="6300582" y="2389473"/>
            <a:ext cx="2346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LPCVD </a:t>
            </a:r>
            <a:r>
              <a:rPr lang="en-GB" sz="1400" dirty="0" err="1" smtClean="0"/>
              <a:t>SiN</a:t>
            </a:r>
            <a:r>
              <a:rPr lang="en-GB" sz="1400" dirty="0" smtClean="0"/>
              <a:t> (500 nm)</a:t>
            </a:r>
            <a:endParaRPr lang="en-GB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6319054" y="2810979"/>
            <a:ext cx="2346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Thermal oxide (500 nm)</a:t>
            </a:r>
            <a:endParaRPr lang="en-GB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6319054" y="3188995"/>
            <a:ext cx="2346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PECVD oxide (&gt; 2 um)</a:t>
            </a:r>
            <a:endParaRPr lang="en-GB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6346762" y="3630700"/>
            <a:ext cx="2346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Si (525 um)</a:t>
            </a:r>
            <a:endParaRPr lang="en-GB" sz="1400" dirty="0"/>
          </a:p>
        </p:txBody>
      </p:sp>
      <p:sp>
        <p:nvSpPr>
          <p:cNvPr id="42" name="Rectangle 41"/>
          <p:cNvSpPr/>
          <p:nvPr/>
        </p:nvSpPr>
        <p:spPr>
          <a:xfrm>
            <a:off x="1164475" y="2174284"/>
            <a:ext cx="2808312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C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72387" y="2282293"/>
            <a:ext cx="432048" cy="79208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4" name="Rectangle 43"/>
          <p:cNvSpPr/>
          <p:nvPr/>
        </p:nvSpPr>
        <p:spPr>
          <a:xfrm>
            <a:off x="1164475" y="2138276"/>
            <a:ext cx="432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9" name="Rectangle 48"/>
          <p:cNvSpPr/>
          <p:nvPr/>
        </p:nvSpPr>
        <p:spPr>
          <a:xfrm>
            <a:off x="228371" y="2066269"/>
            <a:ext cx="360000" cy="10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1" name="Rectangle 50"/>
          <p:cNvSpPr/>
          <p:nvPr/>
        </p:nvSpPr>
        <p:spPr>
          <a:xfrm>
            <a:off x="588411" y="2066269"/>
            <a:ext cx="576064" cy="10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2" name="Rectangle 51"/>
          <p:cNvSpPr/>
          <p:nvPr/>
        </p:nvSpPr>
        <p:spPr>
          <a:xfrm>
            <a:off x="1596523" y="2066269"/>
            <a:ext cx="360000" cy="10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3" name="Rectangle 52"/>
          <p:cNvSpPr/>
          <p:nvPr/>
        </p:nvSpPr>
        <p:spPr>
          <a:xfrm>
            <a:off x="2388611" y="2066269"/>
            <a:ext cx="360000" cy="10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4" name="Rectangle 53"/>
          <p:cNvSpPr/>
          <p:nvPr/>
        </p:nvSpPr>
        <p:spPr>
          <a:xfrm>
            <a:off x="1956563" y="2138277"/>
            <a:ext cx="432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5" name="Rectangle 54"/>
          <p:cNvSpPr/>
          <p:nvPr/>
        </p:nvSpPr>
        <p:spPr>
          <a:xfrm>
            <a:off x="2748699" y="2138277"/>
            <a:ext cx="432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6" name="Rectangle 55"/>
          <p:cNvSpPr/>
          <p:nvPr/>
        </p:nvSpPr>
        <p:spPr>
          <a:xfrm>
            <a:off x="3972787" y="2066269"/>
            <a:ext cx="936000" cy="10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7" name="Rectangle 56"/>
          <p:cNvSpPr/>
          <p:nvPr/>
        </p:nvSpPr>
        <p:spPr>
          <a:xfrm>
            <a:off x="3180699" y="2066269"/>
            <a:ext cx="360000" cy="10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8" name="Rectangle 57"/>
          <p:cNvSpPr/>
          <p:nvPr/>
        </p:nvSpPr>
        <p:spPr>
          <a:xfrm>
            <a:off x="3540787" y="2138277"/>
            <a:ext cx="432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0" name="Rectangle 59"/>
          <p:cNvSpPr/>
          <p:nvPr/>
        </p:nvSpPr>
        <p:spPr>
          <a:xfrm>
            <a:off x="4188771" y="2174293"/>
            <a:ext cx="720120" cy="10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1" name="Rectangle 60"/>
          <p:cNvSpPr/>
          <p:nvPr/>
        </p:nvSpPr>
        <p:spPr>
          <a:xfrm>
            <a:off x="4188811" y="3182405"/>
            <a:ext cx="720040" cy="10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2" name="Rectangle 61"/>
          <p:cNvSpPr/>
          <p:nvPr/>
        </p:nvSpPr>
        <p:spPr>
          <a:xfrm>
            <a:off x="4188811" y="3074381"/>
            <a:ext cx="720040" cy="10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3" name="Rectangle 62"/>
          <p:cNvSpPr/>
          <p:nvPr/>
        </p:nvSpPr>
        <p:spPr>
          <a:xfrm>
            <a:off x="4188811" y="3290405"/>
            <a:ext cx="720040" cy="2880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4" name="Rectangle 63"/>
          <p:cNvSpPr/>
          <p:nvPr/>
        </p:nvSpPr>
        <p:spPr>
          <a:xfrm>
            <a:off x="4332827" y="2282293"/>
            <a:ext cx="432048" cy="79208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6" name="Rectangle 65"/>
          <p:cNvSpPr/>
          <p:nvPr/>
        </p:nvSpPr>
        <p:spPr>
          <a:xfrm>
            <a:off x="3180699" y="2030269"/>
            <a:ext cx="360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7" name="Rectangle 66"/>
          <p:cNvSpPr/>
          <p:nvPr/>
        </p:nvSpPr>
        <p:spPr>
          <a:xfrm>
            <a:off x="2388651" y="2030269"/>
            <a:ext cx="360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8" name="Rectangle 67"/>
          <p:cNvSpPr/>
          <p:nvPr/>
        </p:nvSpPr>
        <p:spPr>
          <a:xfrm>
            <a:off x="1596523" y="2030269"/>
            <a:ext cx="360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9" name="Rectangle 68"/>
          <p:cNvSpPr/>
          <p:nvPr/>
        </p:nvSpPr>
        <p:spPr>
          <a:xfrm rot="5400000" flipV="1">
            <a:off x="1920563" y="2066277"/>
            <a:ext cx="108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0" name="Rectangle 69"/>
          <p:cNvSpPr/>
          <p:nvPr/>
        </p:nvSpPr>
        <p:spPr>
          <a:xfrm rot="5400000" flipV="1">
            <a:off x="1524523" y="2066277"/>
            <a:ext cx="108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1" name="Rectangle 70"/>
          <p:cNvSpPr/>
          <p:nvPr/>
        </p:nvSpPr>
        <p:spPr>
          <a:xfrm rot="5400000" flipV="1">
            <a:off x="2316611" y="2066277"/>
            <a:ext cx="108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2" name="Rectangle 71"/>
          <p:cNvSpPr/>
          <p:nvPr/>
        </p:nvSpPr>
        <p:spPr>
          <a:xfrm rot="5400000" flipV="1">
            <a:off x="2712651" y="2066277"/>
            <a:ext cx="108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3" name="Rectangle 72"/>
          <p:cNvSpPr/>
          <p:nvPr/>
        </p:nvSpPr>
        <p:spPr>
          <a:xfrm rot="5400000" flipV="1">
            <a:off x="3108699" y="2066277"/>
            <a:ext cx="108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4" name="Rectangle 73"/>
          <p:cNvSpPr/>
          <p:nvPr/>
        </p:nvSpPr>
        <p:spPr>
          <a:xfrm rot="5400000" flipV="1">
            <a:off x="3504739" y="2066277"/>
            <a:ext cx="108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5" name="Rectangle 74"/>
          <p:cNvSpPr/>
          <p:nvPr/>
        </p:nvSpPr>
        <p:spPr>
          <a:xfrm rot="5400000" flipV="1">
            <a:off x="1128475" y="2066277"/>
            <a:ext cx="108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6" name="Rectangle 75"/>
          <p:cNvSpPr/>
          <p:nvPr/>
        </p:nvSpPr>
        <p:spPr>
          <a:xfrm rot="5400000" flipV="1">
            <a:off x="3900786" y="2066277"/>
            <a:ext cx="108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7" name="Rectangle 76"/>
          <p:cNvSpPr/>
          <p:nvPr/>
        </p:nvSpPr>
        <p:spPr>
          <a:xfrm>
            <a:off x="3972891" y="2030269"/>
            <a:ext cx="936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9" name="Rectangle 78"/>
          <p:cNvSpPr/>
          <p:nvPr/>
        </p:nvSpPr>
        <p:spPr>
          <a:xfrm>
            <a:off x="5401471" y="1548504"/>
            <a:ext cx="803564" cy="25861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TextBox 79"/>
          <p:cNvSpPr txBox="1"/>
          <p:nvPr/>
        </p:nvSpPr>
        <p:spPr>
          <a:xfrm>
            <a:off x="6307271" y="1548504"/>
            <a:ext cx="2346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Sputtered </a:t>
            </a:r>
            <a:r>
              <a:rPr lang="en-GB" sz="1400" dirty="0" err="1" smtClean="0"/>
              <a:t>TiN</a:t>
            </a:r>
            <a:r>
              <a:rPr lang="en-GB" sz="1400" dirty="0" smtClean="0"/>
              <a:t> (2 nm)</a:t>
            </a:r>
            <a:endParaRPr lang="en-GB" sz="1400" dirty="0"/>
          </a:p>
        </p:txBody>
      </p:sp>
      <p:sp>
        <p:nvSpPr>
          <p:cNvPr id="81" name="TextBox 80"/>
          <p:cNvSpPr txBox="1"/>
          <p:nvPr/>
        </p:nvSpPr>
        <p:spPr>
          <a:xfrm>
            <a:off x="363925" y="1039822"/>
            <a:ext cx="7385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Finalized layout of </a:t>
            </a:r>
            <a:r>
              <a:rPr lang="en-GB" sz="2000" dirty="0" err="1" smtClean="0"/>
              <a:t>MgO</a:t>
            </a:r>
            <a:r>
              <a:rPr lang="en-GB" sz="2000" dirty="0" smtClean="0"/>
              <a:t> domes </a:t>
            </a:r>
            <a:endParaRPr lang="en-GB" sz="2000" dirty="0"/>
          </a:p>
        </p:txBody>
      </p:sp>
      <p:sp>
        <p:nvSpPr>
          <p:cNvPr id="59" name="TextBox 58"/>
          <p:cNvSpPr txBox="1"/>
          <p:nvPr/>
        </p:nvSpPr>
        <p:spPr>
          <a:xfrm>
            <a:off x="540288" y="69093"/>
            <a:ext cx="878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Timed Photon Counter – </a:t>
            </a:r>
            <a:r>
              <a:rPr lang="en-US" sz="2400" dirty="0" err="1" smtClean="0"/>
              <a:t>TipsyZero</a:t>
            </a:r>
            <a:r>
              <a:rPr lang="en-US" sz="2400" dirty="0" smtClean="0"/>
              <a:t> – Fabrication of First Prototype</a:t>
            </a:r>
            <a:endParaRPr lang="en-US" sz="2400" dirty="0"/>
          </a:p>
        </p:txBody>
      </p:sp>
      <p:sp>
        <p:nvSpPr>
          <p:cNvPr id="65" name="Slide Number Placeholder 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067F-F030-4BF7-A0D8-091466AA023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247905" y="4164628"/>
            <a:ext cx="86530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We intend to manually stack 5 of these </a:t>
            </a:r>
            <a:r>
              <a:rPr lang="en-US" dirty="0" err="1" smtClean="0"/>
              <a:t>tynodes</a:t>
            </a:r>
            <a:r>
              <a:rPr lang="en-US" dirty="0" smtClean="0"/>
              <a:t> and place the stack above a TimePix-1 chip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When in a close stack, we may achieve higher yields from close, extracting fields: </a:t>
            </a:r>
          </a:p>
          <a:p>
            <a:pPr lvl="1"/>
            <a:r>
              <a:rPr lang="en-US" dirty="0" smtClean="0"/>
              <a:t>There is a report</a:t>
            </a:r>
            <a:r>
              <a:rPr lang="en-US" baseline="30000" dirty="0" smtClean="0"/>
              <a:t>1</a:t>
            </a:r>
            <a:r>
              <a:rPr lang="en-US" dirty="0" smtClean="0"/>
              <a:t> that, with a single Si membrane, yields of 200 has</a:t>
            </a:r>
          </a:p>
          <a:p>
            <a:pPr lvl="1"/>
            <a:r>
              <a:rPr lang="en-US" dirty="0" smtClean="0"/>
              <a:t>been reached due to a strong extracting field. We may have an even</a:t>
            </a:r>
          </a:p>
          <a:p>
            <a:pPr lvl="1"/>
            <a:r>
              <a:rPr lang="en-US" dirty="0" smtClean="0"/>
              <a:t>much higher extracting field!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/>
            <a:r>
              <a:rPr lang="en-US" dirty="0" smtClean="0"/>
              <a:t> 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129424" y="6519446"/>
            <a:ext cx="5761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1) Qin, Kim, </a:t>
            </a:r>
            <a:r>
              <a:rPr lang="en-US" sz="1600" dirty="0" err="1" smtClean="0"/>
              <a:t>Blick</a:t>
            </a:r>
            <a:r>
              <a:rPr lang="en-US" sz="1600" dirty="0" smtClean="0"/>
              <a:t>.  APL </a:t>
            </a:r>
            <a:r>
              <a:rPr lang="en-US" sz="1600" b="1" dirty="0" smtClean="0"/>
              <a:t>91, </a:t>
            </a:r>
            <a:r>
              <a:rPr lang="en-US" sz="1600" dirty="0" smtClean="0"/>
              <a:t>183506 (2007).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705987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ckage Concept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7364"/>
            <a:ext cx="7040848" cy="52806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67" y="69093"/>
            <a:ext cx="9459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Concept - Fabrication </a:t>
            </a:r>
            <a:r>
              <a:rPr lang="en-US" sz="2400" dirty="0" err="1" smtClean="0">
                <a:solidFill>
                  <a:srgbClr val="FF0000"/>
                </a:solidFill>
              </a:rPr>
              <a:t>TipsyZero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into a </a:t>
            </a:r>
            <a:r>
              <a:rPr lang="en-US" sz="2400" dirty="0" err="1" smtClean="0">
                <a:solidFill>
                  <a:srgbClr val="3366FF"/>
                </a:solidFill>
              </a:rPr>
              <a:t>Photonis</a:t>
            </a:r>
            <a:r>
              <a:rPr lang="en-US" sz="2400" dirty="0" smtClean="0">
                <a:solidFill>
                  <a:srgbClr val="3366FF"/>
                </a:solidFill>
              </a:rPr>
              <a:t> PLANACON</a:t>
            </a:r>
            <a:r>
              <a:rPr lang="en-US" sz="2400" baseline="30000" dirty="0" smtClean="0">
                <a:solidFill>
                  <a:srgbClr val="3366FF"/>
                </a:solidFill>
              </a:rPr>
              <a:t>TM </a:t>
            </a:r>
            <a:r>
              <a:rPr lang="en-US" sz="2400" dirty="0" smtClean="0"/>
              <a:t>Style Device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067F-F030-4BF7-A0D8-091466AA023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38912" y="699490"/>
            <a:ext cx="87050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TimePix-1 pixel chip on Kyocera carrier board</a:t>
            </a:r>
          </a:p>
          <a:p>
            <a:r>
              <a:rPr lang="en-US" dirty="0" smtClean="0"/>
              <a:t>●  Ultra high vacuum compatible, sealing with </a:t>
            </a:r>
            <a:r>
              <a:rPr lang="en-US" dirty="0" err="1" smtClean="0"/>
              <a:t>Planacon</a:t>
            </a:r>
            <a:r>
              <a:rPr lang="en-US" dirty="0" smtClean="0"/>
              <a:t> window, photocathode compatible</a:t>
            </a:r>
          </a:p>
          <a:p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5132832" y="1527709"/>
            <a:ext cx="40111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TipsyZero</a:t>
            </a:r>
            <a:r>
              <a:rPr lang="en-US" dirty="0" smtClean="0"/>
              <a:t> will be limited to the 10 ns bin size of TPX-1 or 1 ns bin size of T</a:t>
            </a:r>
            <a:r>
              <a:rPr lang="is-IS" dirty="0" smtClean="0"/>
              <a:t>PX-3</a:t>
            </a:r>
          </a:p>
          <a:p>
            <a:r>
              <a:rPr lang="is-IS" dirty="0" smtClean="0"/>
              <a:t>a new TimePix NN with 10 ps time resolution</a:t>
            </a:r>
            <a:endParaRPr lang="en-U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4535424" y="3230880"/>
            <a:ext cx="2816352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383024" y="3834384"/>
            <a:ext cx="2816352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078224" y="5370576"/>
            <a:ext cx="2932176" cy="1042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157472" y="3157728"/>
            <a:ext cx="42184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Fan-out ceramic with metalized top-traces for HV distribution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992880" y="3907536"/>
            <a:ext cx="415137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Metal studs and weld ribbons to electrode rings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3986784" y="5498592"/>
            <a:ext cx="4267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Backside metalized ASIC (TIMEPIX) with </a:t>
            </a:r>
            <a:r>
              <a:rPr lang="en-US" sz="1600" dirty="0" err="1" smtClean="0"/>
              <a:t>tynodes</a:t>
            </a:r>
            <a:r>
              <a:rPr lang="en-US" sz="1600" dirty="0" smtClean="0"/>
              <a:t> eutectic bonded into envelope + </a:t>
            </a:r>
            <a:r>
              <a:rPr lang="en-US" sz="1600" dirty="0" err="1" smtClean="0"/>
              <a:t>wirebonds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26103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04AFE-B822-4DCC-845A-54735A1F400C}" type="slidenum">
              <a:rPr lang="en-GB" smtClean="0"/>
              <a:t>16</a:t>
            </a:fld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3688457" y="5276751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039380" y="410929"/>
            <a:ext cx="6984776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b="1" dirty="0" smtClean="0"/>
              <a:t>Further yield improvement</a:t>
            </a:r>
            <a:r>
              <a:rPr lang="en-US" dirty="0" smtClean="0"/>
              <a:t>:</a:t>
            </a:r>
          </a:p>
          <a:p>
            <a:pPr marL="742950" lvl="1" indent="-28575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dirty="0" smtClean="0"/>
              <a:t>fully exploration of Extracting Field Bonus</a:t>
            </a:r>
          </a:p>
          <a:p>
            <a:pPr marL="742950" lvl="1" indent="-28575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dirty="0" smtClean="0"/>
              <a:t>Surface termination</a:t>
            </a:r>
          </a:p>
          <a:p>
            <a:pPr marL="742950" lvl="1" indent="-28575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dirty="0" err="1" smtClean="0"/>
              <a:t>Tynode</a:t>
            </a:r>
            <a:r>
              <a:rPr lang="en-US" dirty="0" smtClean="0"/>
              <a:t> annealing</a:t>
            </a:r>
          </a:p>
          <a:p>
            <a:pPr marL="742950" lvl="1" indent="-28575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dirty="0" smtClean="0"/>
              <a:t>better vacuum</a:t>
            </a:r>
          </a:p>
          <a:p>
            <a:pPr marL="742950" lvl="1" indent="-28575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dirty="0" smtClean="0"/>
              <a:t>bake out</a:t>
            </a:r>
          </a:p>
          <a:p>
            <a:pPr marL="742950" lvl="1" indent="-28575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dirty="0" smtClean="0"/>
              <a:t>the active </a:t>
            </a:r>
            <a:r>
              <a:rPr lang="en-US" dirty="0" err="1" smtClean="0"/>
              <a:t>Tynode</a:t>
            </a:r>
            <a:r>
              <a:rPr lang="en-US" dirty="0" smtClean="0"/>
              <a:t> - </a:t>
            </a:r>
            <a:r>
              <a:rPr lang="en-US" sz="3600" b="1" dirty="0" err="1" smtClean="0">
                <a:solidFill>
                  <a:srgbClr val="FF0000"/>
                </a:solidFill>
              </a:rPr>
              <a:t>Trynode</a:t>
            </a:r>
            <a:endParaRPr lang="en-US" sz="3600" b="1" dirty="0" smtClean="0">
              <a:solidFill>
                <a:srgbClr val="FF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054223" y="4493874"/>
            <a:ext cx="5066632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051549" y="5246191"/>
            <a:ext cx="5066632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056228" y="5205742"/>
            <a:ext cx="5066632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074610" y="4521279"/>
            <a:ext cx="5013158" cy="655052"/>
          </a:xfrm>
          <a:prstGeom prst="rect">
            <a:avLst/>
          </a:prstGeom>
          <a:gradFill flip="none" rotWithShape="1">
            <a:gsLst>
              <a:gs pos="0">
                <a:srgbClr val="05A0E5">
                  <a:tint val="66000"/>
                  <a:satMod val="160000"/>
                </a:srgbClr>
              </a:gs>
              <a:gs pos="50000">
                <a:srgbClr val="05A0E5">
                  <a:tint val="44500"/>
                  <a:satMod val="160000"/>
                </a:srgbClr>
              </a:gs>
              <a:gs pos="100000">
                <a:srgbClr val="05A0E5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b="1" dirty="0" smtClean="0">
              <a:solidFill>
                <a:schemeClr val="tx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721558" y="3237910"/>
            <a:ext cx="0" cy="1243263"/>
          </a:xfrm>
          <a:prstGeom prst="straightConnector1">
            <a:avLst/>
          </a:prstGeom>
          <a:ln>
            <a:solidFill>
              <a:srgbClr val="05A0E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740274" y="5297760"/>
            <a:ext cx="0" cy="1243263"/>
          </a:xfrm>
          <a:prstGeom prst="straightConnector1">
            <a:avLst/>
          </a:prstGeom>
          <a:ln>
            <a:solidFill>
              <a:srgbClr val="05A0E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5267032" y="5145360"/>
            <a:ext cx="374315" cy="1270000"/>
          </a:xfrm>
          <a:prstGeom prst="straightConnector1">
            <a:avLst/>
          </a:prstGeom>
          <a:ln>
            <a:solidFill>
              <a:srgbClr val="05A0E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561137" y="5081191"/>
            <a:ext cx="336884" cy="1360905"/>
          </a:xfrm>
          <a:prstGeom prst="straightConnector1">
            <a:avLst/>
          </a:prstGeom>
          <a:ln>
            <a:solidFill>
              <a:srgbClr val="05A0E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010316" y="5260328"/>
            <a:ext cx="352926" cy="1315453"/>
          </a:xfrm>
          <a:prstGeom prst="straightConnector1">
            <a:avLst/>
          </a:prstGeom>
          <a:ln>
            <a:solidFill>
              <a:srgbClr val="05A0E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627979" y="5399360"/>
            <a:ext cx="106947" cy="1270000"/>
          </a:xfrm>
          <a:prstGeom prst="straightConnector1">
            <a:avLst/>
          </a:prstGeom>
          <a:ln>
            <a:solidFill>
              <a:srgbClr val="05A0E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868610" y="5284391"/>
            <a:ext cx="192506" cy="1251284"/>
          </a:xfrm>
          <a:prstGeom prst="straightConnector1">
            <a:avLst/>
          </a:prstGeom>
          <a:ln>
            <a:solidFill>
              <a:srgbClr val="05A0E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835696" y="479715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V bias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2915816" y="4467804"/>
            <a:ext cx="0" cy="7620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4531768" y="5380826"/>
            <a:ext cx="0" cy="1216526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820610" y="6084004"/>
            <a:ext cx="1750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Extracting field 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64288" y="4191471"/>
            <a:ext cx="788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graphene</a:t>
            </a:r>
            <a:endParaRPr lang="en-GB" sz="1200" b="1" dirty="0"/>
          </a:p>
        </p:txBody>
      </p:sp>
      <p:sp>
        <p:nvSpPr>
          <p:cNvPr id="7" name="Rectangle 6"/>
          <p:cNvSpPr/>
          <p:nvPr/>
        </p:nvSpPr>
        <p:spPr>
          <a:xfrm>
            <a:off x="6012160" y="4551511"/>
            <a:ext cx="20589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bulk ALD: ~ 100 atomic layers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164288" y="4911551"/>
            <a:ext cx="788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graphene</a:t>
            </a:r>
            <a:endParaRPr lang="en-GB" sz="1200" b="1" dirty="0"/>
          </a:p>
        </p:txBody>
      </p:sp>
      <p:sp>
        <p:nvSpPr>
          <p:cNvPr id="32" name="Rectangle 31"/>
          <p:cNvSpPr/>
          <p:nvPr/>
        </p:nvSpPr>
        <p:spPr>
          <a:xfrm>
            <a:off x="6300192" y="5343599"/>
            <a:ext cx="2160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Negative Electron Affinity layer</a:t>
            </a:r>
          </a:p>
          <a:p>
            <a:r>
              <a:rPr lang="en-US" sz="1200" b="1" dirty="0" smtClean="0">
                <a:solidFill>
                  <a:srgbClr val="FF0000"/>
                </a:solidFill>
              </a:rPr>
              <a:t>(Cs, H, B termination)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936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e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32" y="1061230"/>
            <a:ext cx="7179968" cy="1584620"/>
          </a:xfrm>
          <a:prstGeom prst="rect">
            <a:avLst/>
          </a:prstGeom>
        </p:spPr>
      </p:pic>
      <p:pic>
        <p:nvPicPr>
          <p:cNvPr id="5" name="Picture 4" descr="Q(t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5689"/>
            <a:ext cx="5921458" cy="35623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2931" y="3884705"/>
            <a:ext cx="3287964" cy="29732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18654" y="3295689"/>
            <a:ext cx="2283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amplitude distribution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84709" y="5717099"/>
            <a:ext cx="813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60 k e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sp>
        <p:nvSpPr>
          <p:cNvPr id="7" name="TextBox 6"/>
          <p:cNvSpPr txBox="1"/>
          <p:nvPr/>
        </p:nvSpPr>
        <p:spPr>
          <a:xfrm>
            <a:off x="806824" y="261331"/>
            <a:ext cx="3262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Why is Tipsy so fast?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50648" y="1439893"/>
            <a:ext cx="2730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signal is build when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electrons cross the last gap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9732" y="2768084"/>
            <a:ext cx="4207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electron mobility in vacuum: free electron!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145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0750" y="777875"/>
            <a:ext cx="7179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Trend in Si PMs: 3D separation of sensor and pixel chip</a:t>
            </a:r>
            <a:endParaRPr lang="en-US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288925" y="2206625"/>
            <a:ext cx="5683250" cy="1746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8925" y="2482850"/>
            <a:ext cx="5683250" cy="1746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320800" y="2381250"/>
            <a:ext cx="111125" cy="95250"/>
          </a:xfrm>
          <a:prstGeom prst="ellipse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68475" y="2381250"/>
            <a:ext cx="111125" cy="95250"/>
          </a:xfrm>
          <a:prstGeom prst="ellipse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184400" y="2381250"/>
            <a:ext cx="111125" cy="95250"/>
          </a:xfrm>
          <a:prstGeom prst="ellipse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492375" y="2381250"/>
            <a:ext cx="111125" cy="95250"/>
          </a:xfrm>
          <a:prstGeom prst="ellipse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882900" y="2381250"/>
            <a:ext cx="111125" cy="95250"/>
          </a:xfrm>
          <a:prstGeom prst="ellipse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972175" y="1925935"/>
            <a:ext cx="18004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avalanche sensor</a:t>
            </a:r>
          </a:p>
          <a:p>
            <a:r>
              <a:rPr lang="en-US" dirty="0" smtClean="0"/>
              <a:t>bump </a:t>
            </a:r>
            <a:r>
              <a:rPr lang="en-US" dirty="0" err="1" smtClean="0"/>
              <a:t>bondings</a:t>
            </a:r>
            <a:endParaRPr lang="en-US" dirty="0" smtClean="0"/>
          </a:p>
          <a:p>
            <a:r>
              <a:rPr lang="en-US" dirty="0" smtClean="0"/>
              <a:t>pixel chip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62000" y="4365625"/>
            <a:ext cx="77863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Digital (single photon sensitive) detector: input capacitance ~ 10 </a:t>
            </a:r>
            <a:r>
              <a:rPr lang="en-US" dirty="0" err="1" smtClean="0"/>
              <a:t>fF</a:t>
            </a:r>
            <a:endParaRPr lang="en-US" dirty="0" smtClean="0"/>
          </a:p>
          <a:p>
            <a:r>
              <a:rPr lang="en-US" dirty="0" smtClean="0"/>
              <a:t>With time resolution better than 20 </a:t>
            </a:r>
            <a:r>
              <a:rPr lang="en-US" dirty="0" err="1" smtClean="0"/>
              <a:t>ps</a:t>
            </a:r>
            <a:r>
              <a:rPr lang="en-US" dirty="0" smtClean="0"/>
              <a:t>: </a:t>
            </a:r>
            <a:r>
              <a:rPr lang="en-US" dirty="0" err="1" smtClean="0"/>
              <a:t>pixelisation</a:t>
            </a:r>
            <a:r>
              <a:rPr lang="en-US" dirty="0" smtClean="0"/>
              <a:t>: no signal processing possible</a:t>
            </a:r>
          </a:p>
          <a:p>
            <a:r>
              <a:rPr lang="en-US" dirty="0" smtClean="0"/>
              <a:t>Time resolution below 10 </a:t>
            </a:r>
            <a:r>
              <a:rPr lang="en-US" dirty="0" err="1" smtClean="0"/>
              <a:t>ps</a:t>
            </a:r>
            <a:r>
              <a:rPr lang="en-US" dirty="0" smtClean="0"/>
              <a:t>: limited by present Si technology</a:t>
            </a:r>
          </a:p>
          <a:p>
            <a:endParaRPr lang="en-US" dirty="0"/>
          </a:p>
          <a:p>
            <a:r>
              <a:rPr lang="en-US" dirty="0" smtClean="0">
                <a:sym typeface="Wingdings"/>
              </a:rPr>
              <a:t> development of 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PIX 20</a:t>
            </a:r>
            <a:r>
              <a:rPr lang="en-US" dirty="0" smtClean="0">
                <a:sym typeface="Wingdings"/>
              </a:rPr>
              <a:t>: a digital pixel chip with a 20 </a:t>
            </a:r>
            <a:r>
              <a:rPr lang="en-US" dirty="0" err="1" smtClean="0">
                <a:sym typeface="Wingdings"/>
              </a:rPr>
              <a:t>ps</a:t>
            </a:r>
            <a:r>
              <a:rPr lang="en-US" dirty="0" smtClean="0">
                <a:sym typeface="Wingdings"/>
              </a:rPr>
              <a:t> TDC per pixel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405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5298" y="5544261"/>
            <a:ext cx="1484664" cy="74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345" y="5708316"/>
            <a:ext cx="3032892" cy="853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1368" y="5484049"/>
            <a:ext cx="1409659" cy="1077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02115" y="4709187"/>
            <a:ext cx="2031563" cy="999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395224" y="1244613"/>
            <a:ext cx="6264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 high Quantum Efficiency </a:t>
            </a:r>
            <a:r>
              <a:rPr lang="en-US" sz="2800" b="1" dirty="0" smtClean="0"/>
              <a:t>photocathode</a:t>
            </a:r>
            <a:endParaRPr lang="en-US" sz="2800" b="1" dirty="0" smtClean="0"/>
          </a:p>
        </p:txBody>
      </p:sp>
      <p:pic>
        <p:nvPicPr>
          <p:cNvPr id="8" name="Picture 7" descr="argonne_header_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124" y="5708316"/>
            <a:ext cx="1604857" cy="70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31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612775" y="1066800"/>
          <a:ext cx="7918450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Document" r:id="rId3" imgW="14273016" imgH="6044444" progId="Word.Document.12">
                  <p:link updateAutomatic="1"/>
                </p:oleObj>
              </mc:Choice>
              <mc:Fallback>
                <p:oleObj name="Document" r:id="rId3" imgW="14273016" imgH="6044444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775" y="1066800"/>
                        <a:ext cx="7918450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577875" y="260350"/>
            <a:ext cx="78391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</a:rPr>
              <a:t>A very successful photon detector: the Photomultiplier (</a:t>
            </a:r>
            <a:r>
              <a:rPr lang="en-US" sz="2000" dirty="0" smtClean="0">
                <a:solidFill>
                  <a:srgbClr val="FF0000"/>
                </a:solidFill>
              </a:rPr>
              <a:t>1934 -</a:t>
            </a:r>
            <a:r>
              <a:rPr lang="en-US" sz="2000" dirty="0">
                <a:solidFill>
                  <a:srgbClr val="FF0000"/>
                </a:solidFill>
              </a:rPr>
              <a:t>1936)</a:t>
            </a:r>
          </a:p>
        </p:txBody>
      </p:sp>
      <p:sp>
        <p:nvSpPr>
          <p:cNvPr id="20484" name="TextBox 3"/>
          <p:cNvSpPr txBox="1">
            <a:spLocks noChangeArrowheads="1"/>
          </p:cNvSpPr>
          <p:nvPr/>
        </p:nvSpPr>
        <p:spPr bwMode="auto">
          <a:xfrm>
            <a:off x="251520" y="4572654"/>
            <a:ext cx="4532312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‘good’ </a:t>
            </a:r>
            <a:r>
              <a:rPr lang="en-US" sz="2000" dirty="0">
                <a:solidFill>
                  <a:srgbClr val="FFFF00"/>
                </a:solidFill>
              </a:rPr>
              <a:t>quantum efficiency</a:t>
            </a:r>
          </a:p>
          <a:p>
            <a:pPr eaLnBrk="1" hangingPunct="1">
              <a:buFontTx/>
              <a:buChar char="-"/>
            </a:pPr>
            <a:r>
              <a:rPr lang="en-US" sz="2000" dirty="0">
                <a:solidFill>
                  <a:srgbClr val="FFFF00"/>
                </a:solidFill>
              </a:rPr>
              <a:t> rather fast</a:t>
            </a:r>
          </a:p>
          <a:p>
            <a:pPr eaLnBrk="1" hangingPunct="1">
              <a:buFontTx/>
              <a:buChar char="-"/>
            </a:pPr>
            <a:r>
              <a:rPr lang="en-US" sz="2000" dirty="0">
                <a:solidFill>
                  <a:srgbClr val="CCFFCC"/>
                </a:solidFill>
              </a:rPr>
              <a:t> low noise @ high gain: very sensitive</a:t>
            </a:r>
          </a:p>
          <a:p>
            <a:pPr eaLnBrk="1" hangingPunct="1">
              <a:buFontTx/>
              <a:buChar char="-"/>
            </a:pPr>
            <a:r>
              <a:rPr lang="en-US" sz="2000" dirty="0">
                <a:solidFill>
                  <a:srgbClr val="CCFFCC"/>
                </a:solidFill>
              </a:rPr>
              <a:t> little dark current, no bias current</a:t>
            </a:r>
          </a:p>
          <a:p>
            <a:pPr eaLnBrk="1" hangingPunct="1">
              <a:buFontTx/>
              <a:buChar char="-"/>
            </a:pPr>
            <a:r>
              <a:rPr lang="en-US" sz="2000" dirty="0">
                <a:solidFill>
                  <a:srgbClr val="FFFF00"/>
                </a:solidFill>
              </a:rPr>
              <a:t> radiation hard</a:t>
            </a:r>
          </a:p>
          <a:p>
            <a:pPr eaLnBrk="1" hangingPunct="1">
              <a:buFontTx/>
              <a:buChar char="-"/>
            </a:pPr>
            <a:r>
              <a:rPr lang="en-US" sz="2000" dirty="0">
                <a:solidFill>
                  <a:srgbClr val="FFFF00"/>
                </a:solidFill>
              </a:rPr>
              <a:t> quite linear</a:t>
            </a:r>
          </a:p>
        </p:txBody>
      </p:sp>
      <p:sp>
        <p:nvSpPr>
          <p:cNvPr id="20485" name="TextBox 4"/>
          <p:cNvSpPr txBox="1">
            <a:spLocks noChangeArrowheads="1"/>
          </p:cNvSpPr>
          <p:nvPr/>
        </p:nvSpPr>
        <p:spPr bwMode="auto">
          <a:xfrm>
            <a:off x="4783832" y="4597400"/>
            <a:ext cx="413446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smtClean="0">
                <a:solidFill>
                  <a:srgbClr val="FF6600"/>
                </a:solidFill>
              </a:rPr>
              <a:t>voluminous, bulky </a:t>
            </a:r>
            <a:r>
              <a:rPr lang="en-US" sz="2000" dirty="0">
                <a:solidFill>
                  <a:srgbClr val="FF6600"/>
                </a:solidFill>
              </a:rPr>
              <a:t>&amp; heavy</a:t>
            </a:r>
          </a:p>
          <a:p>
            <a:pPr eaLnBrk="1" hangingPunct="1">
              <a:buFontTx/>
              <a:buChar char="-"/>
            </a:pPr>
            <a:r>
              <a:rPr lang="en-US" sz="2000" dirty="0">
                <a:solidFill>
                  <a:srgbClr val="FF6600"/>
                </a:solidFill>
              </a:rPr>
              <a:t> no </a:t>
            </a:r>
            <a:r>
              <a:rPr lang="en-US" sz="2000" dirty="0" smtClean="0">
                <a:solidFill>
                  <a:srgbClr val="FF6600"/>
                </a:solidFill>
              </a:rPr>
              <a:t>spatial resolution, not even 1D</a:t>
            </a:r>
            <a:endParaRPr lang="en-US" sz="2000" dirty="0">
              <a:solidFill>
                <a:srgbClr val="FF6600"/>
              </a:solidFill>
            </a:endParaRPr>
          </a:p>
          <a:p>
            <a:pPr eaLnBrk="1" hangingPunct="1">
              <a:buFontTx/>
              <a:buChar char="-"/>
            </a:pPr>
            <a:r>
              <a:rPr lang="en-US" sz="2000" dirty="0">
                <a:solidFill>
                  <a:srgbClr val="FF6600"/>
                </a:solidFill>
              </a:rPr>
              <a:t> expensive</a:t>
            </a:r>
          </a:p>
          <a:p>
            <a:pPr eaLnBrk="1" hangingPunct="1">
              <a:buFontTx/>
              <a:buChar char="-"/>
            </a:pPr>
            <a:r>
              <a:rPr lang="en-US" sz="2000" dirty="0">
                <a:solidFill>
                  <a:srgbClr val="FF6600"/>
                </a:solidFill>
              </a:rPr>
              <a:t> quite radioactive</a:t>
            </a:r>
          </a:p>
          <a:p>
            <a:pPr eaLnBrk="1" hangingPunct="1">
              <a:buFontTx/>
              <a:buChar char="-"/>
            </a:pPr>
            <a:r>
              <a:rPr lang="en-US" sz="2000" dirty="0">
                <a:solidFill>
                  <a:srgbClr val="FF6600"/>
                </a:solidFill>
              </a:rPr>
              <a:t> can</a:t>
            </a:r>
            <a:r>
              <a:rPr lang="ja-JP" altLang="en-US" sz="2000" dirty="0">
                <a:solidFill>
                  <a:srgbClr val="FF6600"/>
                </a:solidFill>
              </a:rPr>
              <a:t>’</a:t>
            </a:r>
            <a:r>
              <a:rPr lang="en-US" altLang="ja-JP" sz="2000" dirty="0">
                <a:solidFill>
                  <a:srgbClr val="FF6600"/>
                </a:solidFill>
              </a:rPr>
              <a:t>t stand B fields</a:t>
            </a:r>
          </a:p>
          <a:p>
            <a:pPr eaLnBrk="1" hangingPunct="1">
              <a:buFontTx/>
              <a:buChar char="-"/>
            </a:pP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20486" name="TextBox 1"/>
          <p:cNvSpPr txBox="1">
            <a:spLocks noChangeArrowheads="1"/>
          </p:cNvSpPr>
          <p:nvPr/>
        </p:nvSpPr>
        <p:spPr bwMode="auto">
          <a:xfrm>
            <a:off x="2922588" y="6326188"/>
            <a:ext cx="5756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CCFFCC"/>
                </a:solidFill>
              </a:rPr>
              <a:t>Amplification by multiplication: low noise!</a:t>
            </a:r>
          </a:p>
        </p:txBody>
      </p:sp>
    </p:spTree>
    <p:extLst>
      <p:ext uri="{BB962C8B-B14F-4D97-AF65-F5344CB8AC3E}">
        <p14:creationId xmlns:p14="http://schemas.microsoft.com/office/powerpoint/2010/main" val="3056650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2558" y="1814839"/>
            <a:ext cx="807144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single (digital) soft photon detectors</a:t>
            </a:r>
          </a:p>
          <a:p>
            <a:endParaRPr lang="en-US" sz="3200" b="1" dirty="0"/>
          </a:p>
          <a:p>
            <a:pPr marL="457200" indent="-457200">
              <a:buFontTx/>
              <a:buChar char="-"/>
            </a:pPr>
            <a:r>
              <a:rPr lang="en-US" sz="3200" b="1" dirty="0" smtClean="0"/>
              <a:t>time resolution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/>
              <a:t>2D spatial resolution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/>
              <a:t>detection efficiency: Quantum Efficiency QE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1089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4316" y="290705"/>
            <a:ext cx="2559114" cy="5632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Si PMs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MCPs + pixel chip</a:t>
            </a:r>
          </a:p>
          <a:p>
            <a:r>
              <a:rPr lang="en-US" sz="2400" dirty="0" smtClean="0"/>
              <a:t>Planacon </a:t>
            </a:r>
            <a:r>
              <a:rPr lang="en-US" sz="2400" dirty="0" err="1" smtClean="0"/>
              <a:t>Photonis</a:t>
            </a:r>
            <a:endParaRPr lang="en-US" sz="2400" dirty="0" smtClean="0"/>
          </a:p>
          <a:p>
            <a:r>
              <a:rPr lang="en-US" sz="2400" dirty="0" smtClean="0"/>
              <a:t>John </a:t>
            </a:r>
            <a:r>
              <a:rPr lang="en-US" sz="2400" dirty="0" err="1" smtClean="0"/>
              <a:t>Vallerga</a:t>
            </a:r>
            <a:endParaRPr lang="en-US" sz="2400" dirty="0" smtClean="0"/>
          </a:p>
          <a:p>
            <a:r>
              <a:rPr lang="en-US" sz="2400" dirty="0" smtClean="0"/>
              <a:t>Nicolas </a:t>
            </a:r>
            <a:r>
              <a:rPr lang="en-US" sz="2400" dirty="0" err="1" smtClean="0"/>
              <a:t>Wyrsch</a:t>
            </a:r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the Tynode: Tipsy</a:t>
            </a:r>
          </a:p>
          <a:p>
            <a:r>
              <a:rPr lang="en-US" sz="2400" dirty="0" err="1" smtClean="0"/>
              <a:t>MEMBrane</a:t>
            </a:r>
            <a:r>
              <a:rPr lang="en-US" sz="2400" dirty="0" smtClean="0"/>
              <a:t> project</a:t>
            </a:r>
            <a:endParaRPr lang="en-US" sz="2400" dirty="0"/>
          </a:p>
        </p:txBody>
      </p:sp>
      <p:pic>
        <p:nvPicPr>
          <p:cNvPr id="3" name="Picture 2" descr="image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387" y="1"/>
            <a:ext cx="2201771" cy="1831474"/>
          </a:xfrm>
          <a:prstGeom prst="rect">
            <a:avLst/>
          </a:prstGeom>
        </p:spPr>
      </p:pic>
      <p:pic>
        <p:nvPicPr>
          <p:cNvPr id="4" name="Picture 3" descr="slide_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472" y="2345801"/>
            <a:ext cx="2273107" cy="17048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72523" y="4732421"/>
            <a:ext cx="2650687" cy="16802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0106"/>
            <a:ext cx="28222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(new) </a:t>
            </a:r>
            <a:r>
              <a:rPr lang="en-US" sz="2400" b="1" dirty="0" smtClean="0">
                <a:solidFill>
                  <a:srgbClr val="0000FF"/>
                </a:solidFill>
              </a:rPr>
              <a:t>developments</a:t>
            </a:r>
            <a:endParaRPr lang="en-US" sz="2400" b="1" dirty="0"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37685" y="106039"/>
            <a:ext cx="2125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noise      QE        ΔT</a:t>
            </a:r>
          </a:p>
          <a:p>
            <a:endParaRPr lang="en-US" dirty="0"/>
          </a:p>
          <a:p>
            <a:endParaRPr lang="en-US" dirty="0" smtClean="0">
              <a:latin typeface="Zapf Dingbats"/>
              <a:ea typeface="Zapf Dingbats"/>
              <a:cs typeface="Zapf Dingbats"/>
              <a:sym typeface="Zapf Dingbats"/>
            </a:endParaRPr>
          </a:p>
          <a:p>
            <a:r>
              <a:rPr lang="en-US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		✔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737685" y="106039"/>
            <a:ext cx="0" cy="65781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464928" y="106039"/>
            <a:ext cx="0" cy="65781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740275" y="106039"/>
            <a:ext cx="0" cy="65781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119980" y="106039"/>
            <a:ext cx="0" cy="65781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6991684" y="1025632"/>
            <a:ext cx="280737" cy="280736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333874" y="1025632"/>
            <a:ext cx="280737" cy="280736"/>
          </a:xfrm>
          <a:prstGeom prst="ellipse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158064" y="5691575"/>
            <a:ext cx="5822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rgbClr val="008000"/>
              </a:solidFill>
            </a:endParaRPr>
          </a:p>
          <a:p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55516" y="3133558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7662779" y="3222154"/>
            <a:ext cx="280737" cy="280736"/>
          </a:xfrm>
          <a:prstGeom prst="ellipse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662779" y="5780171"/>
            <a:ext cx="280737" cy="280736"/>
          </a:xfrm>
          <a:prstGeom prst="ellipse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882571" y="5691575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82571" y="3189705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420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067F-F030-4BF7-A0D8-091466AA0238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801" y="3826877"/>
            <a:ext cx="4566410" cy="2894598"/>
          </a:xfrm>
          <a:prstGeom prst="rect">
            <a:avLst/>
          </a:prstGeom>
        </p:spPr>
      </p:pic>
      <p:pic>
        <p:nvPicPr>
          <p:cNvPr id="4" name="Picture 3" descr="slide_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52211" cy="34891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26292" y="1780998"/>
            <a:ext cx="378315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QE of </a:t>
            </a:r>
          </a:p>
          <a:p>
            <a:endParaRPr lang="en-US" sz="2400" dirty="0" smtClean="0"/>
          </a:p>
          <a:p>
            <a:r>
              <a:rPr lang="en-US" sz="2400" dirty="0" smtClean="0"/>
              <a:t>MCP</a:t>
            </a:r>
          </a:p>
          <a:p>
            <a:r>
              <a:rPr lang="en-US" sz="2400" dirty="0" smtClean="0"/>
              <a:t>Tynode</a:t>
            </a:r>
          </a:p>
          <a:p>
            <a:r>
              <a:rPr lang="en-US" sz="2400" dirty="0" smtClean="0"/>
              <a:t>Gas</a:t>
            </a:r>
          </a:p>
          <a:p>
            <a:endParaRPr lang="en-US" sz="2400" dirty="0"/>
          </a:p>
          <a:p>
            <a:r>
              <a:rPr lang="en-US" sz="2400" dirty="0" smtClean="0"/>
              <a:t>based soft photon detectors</a:t>
            </a:r>
          </a:p>
          <a:p>
            <a:r>
              <a:rPr lang="en-US" sz="2400" dirty="0" smtClean="0"/>
              <a:t>is determined by the QE of</a:t>
            </a:r>
          </a:p>
          <a:p>
            <a:r>
              <a:rPr lang="en-US" sz="2400" dirty="0" smtClean="0"/>
              <a:t>photocathodes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67686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15282" y="2662618"/>
            <a:ext cx="4892193" cy="331897"/>
          </a:xfrm>
          <a:prstGeom prst="rect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65875" y="2027456"/>
            <a:ext cx="6017831" cy="62050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40417" y="1515196"/>
            <a:ext cx="204014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Window</a:t>
            </a:r>
          </a:p>
          <a:p>
            <a:r>
              <a:rPr lang="en-US" sz="1600" dirty="0" smtClean="0"/>
              <a:t>glass, quartz, sapphire</a:t>
            </a:r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r>
              <a:rPr lang="en-US" sz="1600" dirty="0" smtClean="0"/>
              <a:t>(bi) alkali layers</a:t>
            </a:r>
          </a:p>
          <a:p>
            <a:endParaRPr lang="en-US" sz="16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515282" y="6122737"/>
            <a:ext cx="5819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real practical solutions (</a:t>
            </a:r>
            <a:r>
              <a:rPr lang="en-US" dirty="0" err="1" smtClean="0"/>
              <a:t>Photonis</a:t>
            </a:r>
            <a:r>
              <a:rPr lang="en-US" dirty="0" smtClean="0"/>
              <a:t>, Hamamatsu) are classified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4756183" y="267368"/>
            <a:ext cx="833792" cy="2486527"/>
          </a:xfrm>
          <a:custGeom>
            <a:avLst/>
            <a:gdLst>
              <a:gd name="connsiteX0" fmla="*/ 831817 w 833792"/>
              <a:gd name="connsiteY0" fmla="*/ 0 h 2486527"/>
              <a:gd name="connsiteX1" fmla="*/ 644659 w 833792"/>
              <a:gd name="connsiteY1" fmla="*/ 66843 h 2486527"/>
              <a:gd name="connsiteX2" fmla="*/ 831817 w 833792"/>
              <a:gd name="connsiteY2" fmla="*/ 374316 h 2486527"/>
              <a:gd name="connsiteX3" fmla="*/ 497606 w 833792"/>
              <a:gd name="connsiteY3" fmla="*/ 614948 h 2486527"/>
              <a:gd name="connsiteX4" fmla="*/ 698133 w 833792"/>
              <a:gd name="connsiteY4" fmla="*/ 1029369 h 2486527"/>
              <a:gd name="connsiteX5" fmla="*/ 270343 w 833792"/>
              <a:gd name="connsiteY5" fmla="*/ 1243264 h 2486527"/>
              <a:gd name="connsiteX6" fmla="*/ 484238 w 833792"/>
              <a:gd name="connsiteY6" fmla="*/ 1778000 h 2486527"/>
              <a:gd name="connsiteX7" fmla="*/ 2975 w 833792"/>
              <a:gd name="connsiteY7" fmla="*/ 2005264 h 2486527"/>
              <a:gd name="connsiteX8" fmla="*/ 270343 w 833792"/>
              <a:gd name="connsiteY8" fmla="*/ 2259264 h 2486527"/>
              <a:gd name="connsiteX9" fmla="*/ 43080 w 833792"/>
              <a:gd name="connsiteY9" fmla="*/ 2486527 h 2486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33792" h="2486527">
                <a:moveTo>
                  <a:pt x="831817" y="0"/>
                </a:moveTo>
                <a:cubicBezTo>
                  <a:pt x="738238" y="2228"/>
                  <a:pt x="644659" y="4457"/>
                  <a:pt x="644659" y="66843"/>
                </a:cubicBezTo>
                <a:cubicBezTo>
                  <a:pt x="644659" y="129229"/>
                  <a:pt x="856326" y="282965"/>
                  <a:pt x="831817" y="374316"/>
                </a:cubicBezTo>
                <a:cubicBezTo>
                  <a:pt x="807308" y="465667"/>
                  <a:pt x="519887" y="505773"/>
                  <a:pt x="497606" y="614948"/>
                </a:cubicBezTo>
                <a:cubicBezTo>
                  <a:pt x="475325" y="724123"/>
                  <a:pt x="736010" y="924650"/>
                  <a:pt x="698133" y="1029369"/>
                </a:cubicBezTo>
                <a:cubicBezTo>
                  <a:pt x="660256" y="1134088"/>
                  <a:pt x="305992" y="1118492"/>
                  <a:pt x="270343" y="1243264"/>
                </a:cubicBezTo>
                <a:cubicBezTo>
                  <a:pt x="234694" y="1368036"/>
                  <a:pt x="528799" y="1651000"/>
                  <a:pt x="484238" y="1778000"/>
                </a:cubicBezTo>
                <a:cubicBezTo>
                  <a:pt x="439677" y="1905000"/>
                  <a:pt x="38624" y="1925053"/>
                  <a:pt x="2975" y="2005264"/>
                </a:cubicBezTo>
                <a:cubicBezTo>
                  <a:pt x="-32674" y="2085475"/>
                  <a:pt x="263659" y="2179054"/>
                  <a:pt x="270343" y="2259264"/>
                </a:cubicBezTo>
                <a:cubicBezTo>
                  <a:pt x="277027" y="2339474"/>
                  <a:pt x="43080" y="2486527"/>
                  <a:pt x="43080" y="2486527"/>
                </a:cubicBezTo>
              </a:path>
            </a:pathLst>
          </a:custGeom>
          <a:ln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478421" y="2753895"/>
            <a:ext cx="277762" cy="9357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756183" y="3649579"/>
            <a:ext cx="3305512" cy="190821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absorption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diffusion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emission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r>
              <a:rPr lang="en-US" sz="2800" dirty="0" smtClean="0">
                <a:solidFill>
                  <a:srgbClr val="FF0000"/>
                </a:solidFill>
              </a:rPr>
              <a:t>QE never exceeds 0.5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0181" y="131535"/>
            <a:ext cx="1450362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Principle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598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6499" y="246077"/>
            <a:ext cx="78362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Tipsy’s</a:t>
            </a:r>
            <a:r>
              <a:rPr lang="en-US" b="1" dirty="0" smtClean="0"/>
              <a:t> only limitation: its efficiency equals the QE of photocathodes: 0.4 at best</a:t>
            </a:r>
          </a:p>
          <a:p>
            <a:endParaRPr lang="en-US" dirty="0" smtClean="0"/>
          </a:p>
          <a:p>
            <a:r>
              <a:rPr lang="en-US" dirty="0" smtClean="0"/>
              <a:t>Therefore: </a:t>
            </a:r>
            <a:r>
              <a:rPr lang="en-US" dirty="0" smtClean="0">
                <a:solidFill>
                  <a:srgbClr val="FF0000"/>
                </a:solidFill>
              </a:rPr>
              <a:t>the High Quantum-Efficiency (QE) Photocathode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15282" y="2756194"/>
            <a:ext cx="4892193" cy="331897"/>
          </a:xfrm>
          <a:prstGeom prst="rect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865875" y="2698471"/>
            <a:ext cx="601783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865875" y="2027456"/>
            <a:ext cx="6017831" cy="62050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739837" y="3139480"/>
            <a:ext cx="4321287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739837" y="3203537"/>
            <a:ext cx="4321287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40417" y="1515196"/>
            <a:ext cx="204014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Window</a:t>
            </a:r>
          </a:p>
          <a:p>
            <a:r>
              <a:rPr lang="en-US" sz="1600" dirty="0" smtClean="0"/>
              <a:t>glass, quartz, sapphire</a:t>
            </a:r>
          </a:p>
          <a:p>
            <a:endParaRPr lang="en-US" sz="1600" dirty="0" smtClean="0"/>
          </a:p>
          <a:p>
            <a:endParaRPr lang="en-US" sz="1600" dirty="0"/>
          </a:p>
          <a:p>
            <a:r>
              <a:rPr lang="en-US" sz="1600" dirty="0" err="1" smtClean="0"/>
              <a:t>graphene</a:t>
            </a:r>
            <a:endParaRPr lang="en-US" sz="1600" dirty="0" smtClean="0"/>
          </a:p>
          <a:p>
            <a:r>
              <a:rPr lang="en-US" sz="1600" dirty="0"/>
              <a:t>[</a:t>
            </a:r>
            <a:r>
              <a:rPr lang="en-US" sz="1600" dirty="0" smtClean="0"/>
              <a:t>Alkali] monolayers</a:t>
            </a:r>
          </a:p>
          <a:p>
            <a:r>
              <a:rPr lang="en-US" sz="1600" dirty="0" err="1" smtClean="0"/>
              <a:t>graphene</a:t>
            </a:r>
            <a:endParaRPr lang="en-US" sz="1600" dirty="0" smtClean="0"/>
          </a:p>
          <a:p>
            <a:r>
              <a:rPr lang="en-US" sz="1600" dirty="0"/>
              <a:t>t</a:t>
            </a:r>
            <a:r>
              <a:rPr lang="en-US" sz="1600" dirty="0" smtClean="0"/>
              <a:t>ermination (Cs, H)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384686" y="4213021"/>
            <a:ext cx="849587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i="1" dirty="0" smtClean="0"/>
              <a:t>Active</a:t>
            </a:r>
            <a:r>
              <a:rPr lang="en-US" dirty="0" smtClean="0"/>
              <a:t> photocathode: drift field pushing electrons to emission vacuum surface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electric field created in between by potential defining </a:t>
            </a:r>
            <a:r>
              <a:rPr lang="en-US" dirty="0" err="1" smtClean="0"/>
              <a:t>graphene</a:t>
            </a:r>
            <a:r>
              <a:rPr lang="en-US" dirty="0" smtClean="0"/>
              <a:t> planes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all layers build up individually by </a:t>
            </a:r>
            <a:r>
              <a:rPr lang="en-US" i="1" dirty="0" smtClean="0"/>
              <a:t>atomic layer deposition </a:t>
            </a:r>
            <a:r>
              <a:rPr lang="en-US" dirty="0" smtClean="0"/>
              <a:t>ALD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electron emission stimulated by negative electron affinity by </a:t>
            </a:r>
            <a:r>
              <a:rPr lang="en-US" i="1" dirty="0" smtClean="0"/>
              <a:t>termination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First designed after </a:t>
            </a:r>
            <a:r>
              <a:rPr lang="en-US" i="1" dirty="0" err="1" smtClean="0"/>
              <a:t>ab</a:t>
            </a:r>
            <a:r>
              <a:rPr lang="en-US" i="1" dirty="0" smtClean="0"/>
              <a:t> initio </a:t>
            </a:r>
            <a:r>
              <a:rPr lang="en-US" dirty="0" smtClean="0"/>
              <a:t>simulations of 3D atomic building blocks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Proposal </a:t>
            </a:r>
            <a:r>
              <a:rPr lang="en-US" i="1" dirty="0" smtClean="0">
                <a:solidFill>
                  <a:srgbClr val="0000FF"/>
                </a:solidFill>
              </a:rPr>
              <a:t>for theoretical concept </a:t>
            </a:r>
            <a:r>
              <a:rPr lang="en-US" dirty="0" smtClean="0">
                <a:solidFill>
                  <a:srgbClr val="0000FF"/>
                </a:solidFill>
              </a:rPr>
              <a:t>study: let us first understand the present state-of-the-art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24619" y="2669621"/>
            <a:ext cx="488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δ</a:t>
            </a:r>
            <a:r>
              <a:rPr lang="en-US" dirty="0" smtClean="0"/>
              <a:t> </a:t>
            </a:r>
            <a:r>
              <a:rPr lang="en-US" dirty="0" smtClean="0"/>
              <a:t>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987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0" t="5614" r="9030" b="1187"/>
          <a:stretch/>
        </p:blipFill>
        <p:spPr bwMode="auto">
          <a:xfrm>
            <a:off x="5608761" y="3893995"/>
            <a:ext cx="3180642" cy="249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12" y="2729794"/>
            <a:ext cx="2160240" cy="591557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70" y="765721"/>
            <a:ext cx="3060699" cy="2158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414817" y="234405"/>
            <a:ext cx="38450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 smtClean="0"/>
              <a:t>Solid State </a:t>
            </a:r>
            <a:r>
              <a:rPr lang="nl-NL" b="1" dirty="0" err="1" smtClean="0"/>
              <a:t>Physics</a:t>
            </a:r>
            <a:endParaRPr lang="nl-NL" b="1" dirty="0" smtClean="0"/>
          </a:p>
          <a:p>
            <a:r>
              <a:rPr lang="nl-NL" b="1" dirty="0" err="1" smtClean="0"/>
              <a:t>Density</a:t>
            </a:r>
            <a:r>
              <a:rPr lang="nl-NL" b="1" dirty="0" smtClean="0"/>
              <a:t> </a:t>
            </a:r>
            <a:r>
              <a:rPr lang="nl-NL" b="1" dirty="0" err="1" smtClean="0"/>
              <a:t>Functional</a:t>
            </a:r>
            <a:r>
              <a:rPr lang="nl-NL" b="1" dirty="0" smtClean="0"/>
              <a:t> </a:t>
            </a:r>
            <a:r>
              <a:rPr lang="nl-NL" b="1" dirty="0" err="1" smtClean="0"/>
              <a:t>Theory</a:t>
            </a:r>
            <a:r>
              <a:rPr lang="nl-NL" b="1" dirty="0" smtClean="0"/>
              <a:t> </a:t>
            </a:r>
            <a:r>
              <a:rPr lang="nl-NL" b="1" dirty="0" err="1" smtClean="0"/>
              <a:t>simulations</a:t>
            </a:r>
            <a:endParaRPr lang="nl-NL" b="1" dirty="0" smtClean="0"/>
          </a:p>
        </p:txBody>
      </p:sp>
      <p:sp>
        <p:nvSpPr>
          <p:cNvPr id="8" name="Rectangle 7"/>
          <p:cNvSpPr/>
          <p:nvPr/>
        </p:nvSpPr>
        <p:spPr>
          <a:xfrm>
            <a:off x="5864018" y="3432330"/>
            <a:ext cx="2544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b="1" dirty="0" smtClean="0"/>
              <a:t>Monte </a:t>
            </a:r>
            <a:r>
              <a:rPr lang="nl-NL" b="1" dirty="0"/>
              <a:t>C</a:t>
            </a:r>
            <a:r>
              <a:rPr lang="nl-NL" b="1" dirty="0" smtClean="0"/>
              <a:t>arlo </a:t>
            </a:r>
            <a:r>
              <a:rPr lang="nl-NL" b="1" dirty="0" err="1" smtClean="0"/>
              <a:t>simulations</a:t>
            </a:r>
            <a:endParaRPr lang="nl-NL" b="1" dirty="0"/>
          </a:p>
        </p:txBody>
      </p:sp>
      <p:sp>
        <p:nvSpPr>
          <p:cNvPr id="15" name="Rectangle 14"/>
          <p:cNvSpPr/>
          <p:nvPr/>
        </p:nvSpPr>
        <p:spPr>
          <a:xfrm>
            <a:off x="3322761" y="165257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nl-NL" sz="1600" b="1" dirty="0" err="1" smtClean="0"/>
              <a:t>Electron</a:t>
            </a:r>
            <a:r>
              <a:rPr lang="nl-NL" sz="1600" b="1" dirty="0" smtClean="0"/>
              <a:t> </a:t>
            </a:r>
            <a:r>
              <a:rPr lang="nl-NL" sz="1600" b="1" dirty="0" err="1" smtClean="0"/>
              <a:t>density</a:t>
            </a:r>
            <a:r>
              <a:rPr lang="nl-NL" sz="1600" b="1" dirty="0" smtClean="0"/>
              <a:t>, energy </a:t>
            </a:r>
            <a:r>
              <a:rPr lang="nl-NL" sz="1600" b="1" dirty="0" err="1" smtClean="0"/>
              <a:t>distributions</a:t>
            </a:r>
            <a:r>
              <a:rPr lang="nl-NL" sz="1600" b="1" dirty="0" smtClean="0"/>
              <a:t> </a:t>
            </a:r>
          </a:p>
          <a:p>
            <a:pPr algn="ctr"/>
            <a:r>
              <a:rPr lang="nl-NL" sz="1600" b="1" dirty="0" err="1" smtClean="0"/>
              <a:t>density</a:t>
            </a:r>
            <a:r>
              <a:rPr lang="nl-NL" sz="1600" b="1" dirty="0" smtClean="0"/>
              <a:t> </a:t>
            </a:r>
            <a:r>
              <a:rPr lang="nl-NL" sz="1600" b="1" dirty="0" err="1" smtClean="0"/>
              <a:t>structure</a:t>
            </a:r>
            <a:r>
              <a:rPr lang="nl-NL" sz="1600" b="1" dirty="0"/>
              <a:t>, </a:t>
            </a:r>
            <a:endParaRPr lang="nl-NL" sz="1600" b="1" dirty="0" smtClean="0"/>
          </a:p>
          <a:p>
            <a:pPr algn="ctr"/>
            <a:r>
              <a:rPr lang="nl-NL" sz="1600" b="1" dirty="0" smtClean="0"/>
              <a:t>band gap</a:t>
            </a:r>
          </a:p>
          <a:p>
            <a:pPr algn="ctr"/>
            <a:r>
              <a:rPr lang="nl-NL" sz="1600" b="1" dirty="0" err="1" smtClean="0"/>
              <a:t>work</a:t>
            </a:r>
            <a:r>
              <a:rPr lang="nl-NL" sz="1600" b="1" dirty="0" smtClean="0"/>
              <a:t> </a:t>
            </a:r>
            <a:r>
              <a:rPr lang="nl-NL" sz="1600" b="1" dirty="0" err="1"/>
              <a:t>function</a:t>
            </a:r>
            <a:r>
              <a:rPr lang="nl-NL" sz="1600" b="1" dirty="0"/>
              <a:t>, </a:t>
            </a:r>
            <a:endParaRPr lang="nl-NL" sz="1600" b="1" dirty="0" smtClean="0"/>
          </a:p>
          <a:p>
            <a:pPr algn="ctr"/>
            <a:r>
              <a:rPr lang="nl-NL" sz="1600" b="1" dirty="0" err="1" smtClean="0"/>
              <a:t>optical</a:t>
            </a:r>
            <a:r>
              <a:rPr lang="nl-NL" sz="1600" b="1" dirty="0" smtClean="0"/>
              <a:t> </a:t>
            </a:r>
            <a:r>
              <a:rPr lang="nl-NL" sz="1600" b="1" dirty="0"/>
              <a:t>data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3509" y="4196430"/>
            <a:ext cx="47475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Vienna </a:t>
            </a:r>
            <a:r>
              <a:rPr lang="en-US" sz="2400" dirty="0" err="1" smtClean="0"/>
              <a:t>Ab</a:t>
            </a:r>
            <a:r>
              <a:rPr lang="en-US" sz="2400" dirty="0" smtClean="0"/>
              <a:t>-Initio Simulation Program</a:t>
            </a:r>
          </a:p>
          <a:p>
            <a:r>
              <a:rPr lang="en-US" sz="2400" dirty="0" smtClean="0"/>
              <a:t>VASP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6635750" y="6305484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(T) SEY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972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6499" y="246077"/>
            <a:ext cx="78362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Tipsy’s</a:t>
            </a:r>
            <a:r>
              <a:rPr lang="en-US" b="1" dirty="0" smtClean="0"/>
              <a:t> only limitation: its efficiency equals the QE of photocathodes: 0.4 at best</a:t>
            </a:r>
          </a:p>
          <a:p>
            <a:endParaRPr lang="en-US" dirty="0" smtClean="0"/>
          </a:p>
          <a:p>
            <a:r>
              <a:rPr lang="en-US" dirty="0" smtClean="0"/>
              <a:t>Therefore: </a:t>
            </a:r>
            <a:r>
              <a:rPr lang="en-US" dirty="0" smtClean="0">
                <a:solidFill>
                  <a:srgbClr val="FF0000"/>
                </a:solidFill>
              </a:rPr>
              <a:t>the High Quantum-Efficiency (QE) Photocathode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15282" y="2756194"/>
            <a:ext cx="4892193" cy="331897"/>
          </a:xfrm>
          <a:prstGeom prst="rect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865875" y="2698471"/>
            <a:ext cx="601783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865875" y="2027456"/>
            <a:ext cx="6017831" cy="62050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739837" y="3139480"/>
            <a:ext cx="4321287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739837" y="3203537"/>
            <a:ext cx="4321287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40417" y="1515196"/>
            <a:ext cx="204014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Window</a:t>
            </a:r>
          </a:p>
          <a:p>
            <a:r>
              <a:rPr lang="en-US" sz="1600" dirty="0" smtClean="0"/>
              <a:t>glass, quartz, sapphire</a:t>
            </a:r>
          </a:p>
          <a:p>
            <a:endParaRPr lang="en-US" sz="1600" dirty="0" smtClean="0"/>
          </a:p>
          <a:p>
            <a:endParaRPr lang="en-US" sz="1600" dirty="0"/>
          </a:p>
          <a:p>
            <a:r>
              <a:rPr lang="en-US" sz="1600" dirty="0" err="1" smtClean="0"/>
              <a:t>graphene</a:t>
            </a:r>
            <a:endParaRPr lang="en-US" sz="1600" dirty="0" smtClean="0"/>
          </a:p>
          <a:p>
            <a:r>
              <a:rPr lang="en-US" sz="1600" dirty="0" smtClean="0"/>
              <a:t>[</a:t>
            </a:r>
            <a:r>
              <a:rPr lang="en-US" sz="1600" dirty="0" err="1" smtClean="0"/>
              <a:t>Ge</a:t>
            </a:r>
            <a:r>
              <a:rPr lang="en-US" sz="1600" dirty="0" smtClean="0"/>
              <a:t>?</a:t>
            </a:r>
            <a:r>
              <a:rPr lang="en-US" sz="1600" dirty="0" smtClean="0"/>
              <a:t>] </a:t>
            </a:r>
            <a:r>
              <a:rPr lang="en-US" sz="1600" dirty="0" smtClean="0"/>
              <a:t>monolayers</a:t>
            </a:r>
          </a:p>
          <a:p>
            <a:r>
              <a:rPr lang="en-US" sz="1600" dirty="0" err="1" smtClean="0"/>
              <a:t>graphene</a:t>
            </a:r>
            <a:endParaRPr lang="en-US" sz="1600" dirty="0" smtClean="0"/>
          </a:p>
          <a:p>
            <a:r>
              <a:rPr lang="en-US" sz="1600" dirty="0"/>
              <a:t>t</a:t>
            </a:r>
            <a:r>
              <a:rPr lang="en-US" sz="1600" dirty="0" smtClean="0"/>
              <a:t>ermination (Cs, H)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384686" y="4213021"/>
            <a:ext cx="849587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i="1" dirty="0" smtClean="0"/>
              <a:t>Active</a:t>
            </a:r>
            <a:r>
              <a:rPr lang="en-US" dirty="0" smtClean="0"/>
              <a:t> photocathode: drift field pushing electrons to emission vacuum surface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electric field created in between by potential defining </a:t>
            </a:r>
            <a:r>
              <a:rPr lang="en-US" dirty="0" err="1" smtClean="0"/>
              <a:t>graphene</a:t>
            </a:r>
            <a:r>
              <a:rPr lang="en-US" dirty="0" smtClean="0"/>
              <a:t> planes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all layers build up individually by </a:t>
            </a:r>
            <a:r>
              <a:rPr lang="en-US" i="1" dirty="0" smtClean="0"/>
              <a:t>atomic layer deposition </a:t>
            </a:r>
            <a:r>
              <a:rPr lang="en-US" dirty="0" smtClean="0"/>
              <a:t>ALD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electron emission stimulated by negative electron affinity by </a:t>
            </a:r>
            <a:r>
              <a:rPr lang="en-US" i="1" dirty="0" smtClean="0"/>
              <a:t>termination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First designed after </a:t>
            </a:r>
            <a:r>
              <a:rPr lang="en-US" i="1" dirty="0" err="1" smtClean="0"/>
              <a:t>ab</a:t>
            </a:r>
            <a:r>
              <a:rPr lang="en-US" i="1" dirty="0" smtClean="0"/>
              <a:t> initio </a:t>
            </a:r>
            <a:r>
              <a:rPr lang="en-US" dirty="0" smtClean="0"/>
              <a:t>simulations of 3D atomic building blocks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Proposal </a:t>
            </a:r>
            <a:r>
              <a:rPr lang="en-US" i="1" dirty="0" smtClean="0">
                <a:solidFill>
                  <a:srgbClr val="0000FF"/>
                </a:solidFill>
              </a:rPr>
              <a:t>for theoretical concept </a:t>
            </a:r>
            <a:r>
              <a:rPr lang="en-US" dirty="0" smtClean="0">
                <a:solidFill>
                  <a:srgbClr val="0000FF"/>
                </a:solidFill>
              </a:rPr>
              <a:t>study: let us first understand the present state-of-the-art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24619" y="2669621"/>
            <a:ext cx="488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δ</a:t>
            </a:r>
            <a:r>
              <a:rPr lang="en-US" dirty="0"/>
              <a:t> </a:t>
            </a:r>
            <a:r>
              <a:rPr lang="en-US" dirty="0" smtClean="0"/>
              <a:t>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533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6215" y="477376"/>
            <a:ext cx="579869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Tipsy applications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		(assuming high QE and 20 </a:t>
            </a:r>
            <a:r>
              <a:rPr lang="mr-IN" dirty="0" smtClean="0">
                <a:solidFill>
                  <a:srgbClr val="FF0000"/>
                </a:solidFill>
              </a:rPr>
              <a:t>–</a:t>
            </a:r>
            <a:r>
              <a:rPr lang="en-US" dirty="0" smtClean="0">
                <a:solidFill>
                  <a:srgbClr val="FF0000"/>
                </a:solidFill>
              </a:rPr>
              <a:t> 10 </a:t>
            </a:r>
            <a:r>
              <a:rPr lang="en-US" dirty="0" err="1" smtClean="0">
                <a:solidFill>
                  <a:srgbClr val="FF0000"/>
                </a:solidFill>
              </a:rPr>
              <a:t>ps</a:t>
            </a:r>
            <a:r>
              <a:rPr lang="en-US" dirty="0" smtClean="0">
                <a:solidFill>
                  <a:srgbClr val="FF0000"/>
                </a:solidFill>
              </a:rPr>
              <a:t> time resolution)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 descr="remotesensing-03-02461-g0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015" y="4497033"/>
            <a:ext cx="4155985" cy="22237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8107" y="1255729"/>
            <a:ext cx="432217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3D Machine viewing: robotics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Self-driving of vehicles: situation info source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Prompt </a:t>
            </a:r>
            <a:r>
              <a:rPr lang="en-US" dirty="0"/>
              <a:t>3D Imaging with</a:t>
            </a:r>
          </a:p>
          <a:p>
            <a:r>
              <a:rPr lang="en-US" dirty="0"/>
              <a:t>z-resolution of 0.5 mm</a:t>
            </a:r>
          </a:p>
          <a:p>
            <a:r>
              <a:rPr lang="en-US" dirty="0">
                <a:solidFill>
                  <a:srgbClr val="008000"/>
                </a:solidFill>
              </a:rPr>
              <a:t>Tipsy in iPhoneS10 (2022)?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091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065" y="883770"/>
            <a:ext cx="5867400" cy="3835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2470" y="323334"/>
            <a:ext cx="4279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The Cherenkov-</a:t>
            </a:r>
            <a:r>
              <a:rPr lang="en-US" sz="2400" b="1" dirty="0" err="1" smtClean="0">
                <a:solidFill>
                  <a:srgbClr val="FF0000"/>
                </a:solidFill>
              </a:rPr>
              <a:t>ToF</a:t>
            </a:r>
            <a:r>
              <a:rPr lang="en-US" sz="2400" b="1" dirty="0" smtClean="0">
                <a:solidFill>
                  <a:srgbClr val="FF0000"/>
                </a:solidFill>
              </a:rPr>
              <a:t>-PET scanner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0625" y="5302250"/>
            <a:ext cx="6536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4D (</a:t>
            </a:r>
            <a:r>
              <a:rPr lang="en-US" dirty="0" err="1" smtClean="0"/>
              <a:t>X,Y,Z,t</a:t>
            </a:r>
            <a:r>
              <a:rPr lang="en-US" dirty="0" smtClean="0"/>
              <a:t>) measurement of conversion point  of 511 </a:t>
            </a:r>
            <a:r>
              <a:rPr lang="en-US" dirty="0" err="1" smtClean="0"/>
              <a:t>keV</a:t>
            </a:r>
            <a:r>
              <a:rPr lang="en-US" dirty="0" smtClean="0"/>
              <a:t> </a:t>
            </a:r>
            <a:r>
              <a:rPr lang="en-US" dirty="0" smtClean="0"/>
              <a:t>quantum:</a:t>
            </a:r>
          </a:p>
          <a:p>
            <a:r>
              <a:rPr lang="en-US" dirty="0" smtClean="0"/>
              <a:t>only 3 </a:t>
            </a:r>
            <a:r>
              <a:rPr lang="en-US" dirty="0" err="1" smtClean="0"/>
              <a:t>ChQs</a:t>
            </a:r>
            <a:r>
              <a:rPr lang="en-US" dirty="0" smtClean="0"/>
              <a:t> are required for 4D fix using GPS algorithm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795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926" y="0"/>
            <a:ext cx="5481735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" y="571500"/>
            <a:ext cx="367901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Cherenkov photons emitted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by 511 </a:t>
            </a:r>
            <a:r>
              <a:rPr lang="en-US" sz="2400" dirty="0" err="1" smtClean="0">
                <a:solidFill>
                  <a:srgbClr val="FF0000"/>
                </a:solidFill>
              </a:rPr>
              <a:t>keV</a:t>
            </a:r>
            <a:r>
              <a:rPr lang="en-US" sz="2400" dirty="0" smtClean="0">
                <a:solidFill>
                  <a:srgbClr val="FF0000"/>
                </a:solidFill>
              </a:rPr>
              <a:t> photo-electron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in lead glass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105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4" y="44624"/>
            <a:ext cx="6883750" cy="43204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23006" y="5088301"/>
            <a:ext cx="21703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Tynode®</a:t>
            </a:r>
          </a:p>
          <a:p>
            <a:r>
              <a:rPr lang="en-US" sz="4000" dirty="0" err="1" smtClean="0">
                <a:solidFill>
                  <a:srgbClr val="FF0000"/>
                </a:solidFill>
              </a:rPr>
              <a:t>Trynode</a:t>
            </a:r>
            <a:r>
              <a:rPr lang="en-US" sz="4000" dirty="0" smtClean="0">
                <a:solidFill>
                  <a:srgbClr val="FF0000"/>
                </a:solidFill>
              </a:rPr>
              <a:t>®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6436" y="4384667"/>
            <a:ext cx="592176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Dynode:</a:t>
            </a:r>
            <a:r>
              <a:rPr lang="en-US" sz="2800" dirty="0" smtClean="0">
                <a:solidFill>
                  <a:srgbClr val="3366FF"/>
                </a:solidFill>
              </a:rPr>
              <a:t> amplification by multiplication</a:t>
            </a:r>
          </a:p>
          <a:p>
            <a:endParaRPr lang="en-US" sz="2800" dirty="0" smtClean="0">
              <a:solidFill>
                <a:srgbClr val="3366FF"/>
              </a:solidFill>
            </a:endParaRPr>
          </a:p>
          <a:p>
            <a:r>
              <a:rPr lang="en-US" sz="2800" dirty="0" smtClean="0">
                <a:solidFill>
                  <a:srgbClr val="3366FF"/>
                </a:solidFill>
              </a:rPr>
              <a:t>New: the Transmission Dynode</a:t>
            </a:r>
          </a:p>
        </p:txBody>
      </p:sp>
    </p:spTree>
    <p:extLst>
      <p:ext uri="{BB962C8B-B14F-4D97-AF65-F5344CB8AC3E}">
        <p14:creationId xmlns:p14="http://schemas.microsoft.com/office/powerpoint/2010/main" val="1966407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rc 16"/>
          <p:cNvSpPr/>
          <p:nvPr/>
        </p:nvSpPr>
        <p:spPr>
          <a:xfrm rot="10800000">
            <a:off x="2757836" y="1236402"/>
            <a:ext cx="4463754" cy="4415095"/>
          </a:xfrm>
          <a:prstGeom prst="arc">
            <a:avLst>
              <a:gd name="adj1" fmla="val 16200000"/>
              <a:gd name="adj2" fmla="val 5345855"/>
            </a:avLst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1936750" y="1157027"/>
            <a:ext cx="3052963" cy="3048000"/>
            <a:chOff x="1047750" y="587375"/>
            <a:chExt cx="3952875" cy="3952875"/>
          </a:xfrm>
        </p:grpSpPr>
        <p:sp>
          <p:nvSpPr>
            <p:cNvPr id="4" name="Rectangle 3"/>
            <p:cNvSpPr/>
            <p:nvPr/>
          </p:nvSpPr>
          <p:spPr>
            <a:xfrm>
              <a:off x="1047750" y="587375"/>
              <a:ext cx="3952875" cy="39528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1047750" y="1889125"/>
              <a:ext cx="1635125" cy="85725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 flipV="1">
              <a:off x="1352550" y="587375"/>
              <a:ext cx="1330325" cy="130175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2682875" y="1492250"/>
              <a:ext cx="2317750" cy="39687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682875" y="1889125"/>
              <a:ext cx="2317750" cy="174625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Arc 30"/>
          <p:cNvSpPr/>
          <p:nvPr/>
        </p:nvSpPr>
        <p:spPr>
          <a:xfrm rot="10800000">
            <a:off x="3199622" y="315016"/>
            <a:ext cx="3594878" cy="3192275"/>
          </a:xfrm>
          <a:prstGeom prst="arc">
            <a:avLst>
              <a:gd name="adj1" fmla="val 16200000"/>
              <a:gd name="adj2" fmla="val 5345855"/>
            </a:avLst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c 31"/>
          <p:cNvSpPr/>
          <p:nvPr/>
        </p:nvSpPr>
        <p:spPr>
          <a:xfrm rot="5400000">
            <a:off x="991860" y="-171181"/>
            <a:ext cx="2606143" cy="2689220"/>
          </a:xfrm>
          <a:prstGeom prst="arc">
            <a:avLst>
              <a:gd name="adj1" fmla="val 16200000"/>
              <a:gd name="adj2" fmla="val 5345855"/>
            </a:avLst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c 32"/>
          <p:cNvSpPr/>
          <p:nvPr/>
        </p:nvSpPr>
        <p:spPr>
          <a:xfrm>
            <a:off x="555625" y="1354658"/>
            <a:ext cx="2762249" cy="2820467"/>
          </a:xfrm>
          <a:prstGeom prst="arc">
            <a:avLst>
              <a:gd name="adj1" fmla="val 16104467"/>
              <a:gd name="adj2" fmla="val 5345855"/>
            </a:avLst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5699125" y="3539042"/>
            <a:ext cx="267252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Reconstruction of</a:t>
            </a:r>
          </a:p>
          <a:p>
            <a:r>
              <a:rPr lang="en-US" dirty="0" smtClean="0"/>
              <a:t>interaction point:</a:t>
            </a:r>
          </a:p>
          <a:p>
            <a:r>
              <a:rPr lang="en-US" dirty="0" smtClean="0"/>
              <a:t>origin of all prompt</a:t>
            </a:r>
          </a:p>
          <a:p>
            <a:r>
              <a:rPr lang="en-US" dirty="0" smtClean="0"/>
              <a:t>Cherenkov photons:</a:t>
            </a:r>
          </a:p>
          <a:p>
            <a:endParaRPr lang="en-US" dirty="0"/>
          </a:p>
          <a:p>
            <a:r>
              <a:rPr lang="en-US" dirty="0" smtClean="0"/>
              <a:t>4D GPS analysis method:</a:t>
            </a:r>
          </a:p>
          <a:p>
            <a:endParaRPr lang="en-US" dirty="0"/>
          </a:p>
          <a:p>
            <a:r>
              <a:rPr lang="en-US" dirty="0" smtClean="0"/>
              <a:t>Only 3 Cherenkov photons</a:t>
            </a:r>
          </a:p>
          <a:p>
            <a:r>
              <a:rPr lang="en-US" dirty="0" smtClean="0"/>
              <a:t>are required for fix.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5673301" y="867070"/>
            <a:ext cx="2698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10 </a:t>
            </a:r>
            <a:r>
              <a:rPr lang="en-US" dirty="0" err="1" smtClean="0"/>
              <a:t>ps</a:t>
            </a:r>
            <a:r>
              <a:rPr lang="en-US" dirty="0" smtClean="0"/>
              <a:t> time resolution: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228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/>
          <p:cNvGrpSpPr/>
          <p:nvPr/>
        </p:nvGrpSpPr>
        <p:grpSpPr>
          <a:xfrm>
            <a:off x="174625" y="269875"/>
            <a:ext cx="5349875" cy="5572125"/>
            <a:chOff x="2286000" y="746125"/>
            <a:chExt cx="5349875" cy="5572125"/>
          </a:xfrm>
        </p:grpSpPr>
        <p:grpSp>
          <p:nvGrpSpPr>
            <p:cNvPr id="4" name="Group 3"/>
            <p:cNvGrpSpPr/>
            <p:nvPr/>
          </p:nvGrpSpPr>
          <p:grpSpPr>
            <a:xfrm>
              <a:off x="2286000" y="5334000"/>
              <a:ext cx="5349875" cy="320675"/>
              <a:chOff x="2063750" y="4508500"/>
              <a:chExt cx="5349875" cy="320675"/>
            </a:xfrm>
          </p:grpSpPr>
          <p:cxnSp>
            <p:nvCxnSpPr>
              <p:cNvPr id="3" name="Straight Connector 2"/>
              <p:cNvCxnSpPr/>
              <p:nvPr/>
            </p:nvCxnSpPr>
            <p:spPr>
              <a:xfrm flipV="1">
                <a:off x="2063750" y="4508500"/>
                <a:ext cx="5349875" cy="1587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V="1">
                <a:off x="2063750" y="4660900"/>
                <a:ext cx="5349875" cy="1587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V="1">
                <a:off x="2063750" y="4813300"/>
                <a:ext cx="5349875" cy="1587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/>
            <p:cNvGrpSpPr/>
            <p:nvPr/>
          </p:nvGrpSpPr>
          <p:grpSpPr>
            <a:xfrm>
              <a:off x="2286000" y="2406650"/>
              <a:ext cx="5349875" cy="320675"/>
              <a:chOff x="2063750" y="4508500"/>
              <a:chExt cx="5349875" cy="320675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 flipV="1">
                <a:off x="2063750" y="4508500"/>
                <a:ext cx="5349875" cy="1587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flipV="1">
                <a:off x="2063750" y="4660900"/>
                <a:ext cx="5349875" cy="1587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flipV="1">
                <a:off x="2063750" y="4813300"/>
                <a:ext cx="5349875" cy="1587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/>
            <p:cNvGrpSpPr/>
            <p:nvPr/>
          </p:nvGrpSpPr>
          <p:grpSpPr>
            <a:xfrm>
              <a:off x="2286000" y="3892550"/>
              <a:ext cx="5349875" cy="320675"/>
              <a:chOff x="2063750" y="4508500"/>
              <a:chExt cx="5349875" cy="320675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 flipV="1">
                <a:off x="2063750" y="4508500"/>
                <a:ext cx="5349875" cy="1587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V="1">
                <a:off x="2063750" y="4660900"/>
                <a:ext cx="5349875" cy="1587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V="1">
                <a:off x="2063750" y="4813300"/>
                <a:ext cx="5349875" cy="1587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Freeform 6"/>
            <p:cNvSpPr/>
            <p:nvPr/>
          </p:nvSpPr>
          <p:spPr>
            <a:xfrm>
              <a:off x="4127500" y="746125"/>
              <a:ext cx="1222375" cy="5572125"/>
            </a:xfrm>
            <a:custGeom>
              <a:avLst/>
              <a:gdLst>
                <a:gd name="connsiteX0" fmla="*/ 0 w 1222375"/>
                <a:gd name="connsiteY0" fmla="*/ 5572125 h 5572125"/>
                <a:gd name="connsiteX1" fmla="*/ 63500 w 1222375"/>
                <a:gd name="connsiteY1" fmla="*/ 4333875 h 5572125"/>
                <a:gd name="connsiteX2" fmla="*/ 333375 w 1222375"/>
                <a:gd name="connsiteY2" fmla="*/ 2571750 h 5572125"/>
                <a:gd name="connsiteX3" fmla="*/ 1222375 w 1222375"/>
                <a:gd name="connsiteY3" fmla="*/ 0 h 557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2375" h="5572125">
                  <a:moveTo>
                    <a:pt x="0" y="5572125"/>
                  </a:moveTo>
                  <a:cubicBezTo>
                    <a:pt x="3969" y="5203031"/>
                    <a:pt x="7938" y="4833937"/>
                    <a:pt x="63500" y="4333875"/>
                  </a:cubicBezTo>
                  <a:cubicBezTo>
                    <a:pt x="119062" y="3833813"/>
                    <a:pt x="140229" y="3294062"/>
                    <a:pt x="333375" y="2571750"/>
                  </a:cubicBezTo>
                  <a:cubicBezTo>
                    <a:pt x="526521" y="1849438"/>
                    <a:pt x="1222375" y="0"/>
                    <a:pt x="1222375" y="0"/>
                  </a:cubicBezTo>
                </a:path>
              </a:pathLst>
            </a:custGeom>
            <a:ln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2286000" y="1984375"/>
              <a:ext cx="5349875" cy="15875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2286000" y="3470275"/>
              <a:ext cx="5349875" cy="15875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2286000" y="4940300"/>
              <a:ext cx="5349875" cy="15875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4730750" y="2000250"/>
              <a:ext cx="508000" cy="406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V="1">
              <a:off x="4629150" y="2000250"/>
              <a:ext cx="101600" cy="7112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V="1">
              <a:off x="4359275" y="3470275"/>
              <a:ext cx="149225" cy="43497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H="1" flipV="1">
              <a:off x="3730625" y="4956175"/>
              <a:ext cx="450850" cy="5461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4181475" y="4956175"/>
              <a:ext cx="508000" cy="406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V="1">
              <a:off x="4295775" y="3486150"/>
              <a:ext cx="0" cy="72707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V="1">
              <a:off x="4689475" y="1984375"/>
              <a:ext cx="346075" cy="60007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flipV="1">
              <a:off x="4127500" y="4940300"/>
              <a:ext cx="0" cy="6985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/>
            <p:cNvSpPr/>
            <p:nvPr/>
          </p:nvSpPr>
          <p:spPr>
            <a:xfrm>
              <a:off x="4857750" y="1944687"/>
              <a:ext cx="111125" cy="111125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4367212" y="3430587"/>
              <a:ext cx="111125" cy="111125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4152900" y="4911725"/>
              <a:ext cx="111125" cy="111125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5524500" y="1293812"/>
            <a:ext cx="2615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Ch</a:t>
            </a:r>
            <a:r>
              <a:rPr lang="en-US" dirty="0" smtClean="0"/>
              <a:t> Photon + MIP detector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5534025" y="1914009"/>
            <a:ext cx="2365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transparent (</a:t>
            </a:r>
            <a:r>
              <a:rPr lang="en-US" dirty="0" err="1" smtClean="0"/>
              <a:t>mylar</a:t>
            </a:r>
            <a:r>
              <a:rPr lang="en-US" dirty="0" smtClean="0"/>
              <a:t>) foil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6833640" y="3856335"/>
            <a:ext cx="1306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Vacuum!</a:t>
            </a:r>
            <a:endParaRPr lang="en-US" sz="2400" dirty="0"/>
          </a:p>
        </p:txBody>
      </p:sp>
      <p:sp>
        <p:nvSpPr>
          <p:cNvPr id="61" name="TextBox 60"/>
          <p:cNvSpPr txBox="1"/>
          <p:nvPr/>
        </p:nvSpPr>
        <p:spPr>
          <a:xfrm>
            <a:off x="4066948" y="323334"/>
            <a:ext cx="4480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the future: the Cherenkov tracker</a:t>
            </a:r>
            <a:endParaRPr lang="en-US" sz="2400" b="1" dirty="0"/>
          </a:p>
        </p:txBody>
      </p:sp>
      <p:sp>
        <p:nvSpPr>
          <p:cNvPr id="69" name="TextBox 68"/>
          <p:cNvSpPr txBox="1"/>
          <p:nvPr/>
        </p:nvSpPr>
        <p:spPr>
          <a:xfrm>
            <a:off x="543056" y="5873750"/>
            <a:ext cx="75969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Cherenkov photons are emitted with given angle with </a:t>
            </a:r>
            <a:r>
              <a:rPr lang="en-US" sz="2400" dirty="0" smtClean="0"/>
              <a:t>track</a:t>
            </a:r>
          </a:p>
          <a:p>
            <a:r>
              <a:rPr lang="en-US" sz="2400" dirty="0" smtClean="0"/>
              <a:t>see TORCH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59417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9"/>
          <p:cNvSpPr txBox="1">
            <a:spLocks noChangeArrowheads="1"/>
          </p:cNvSpPr>
          <p:nvPr/>
        </p:nvSpPr>
        <p:spPr bwMode="auto">
          <a:xfrm>
            <a:off x="304800" y="260350"/>
            <a:ext cx="74029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30FF22"/>
                </a:solidFill>
              </a:rPr>
              <a:t>Future </a:t>
            </a:r>
            <a:r>
              <a:rPr lang="en-US" dirty="0">
                <a:solidFill>
                  <a:srgbClr val="30FF22"/>
                </a:solidFill>
              </a:rPr>
              <a:t>inner (central) </a:t>
            </a:r>
            <a:r>
              <a:rPr lang="en-US" dirty="0" smtClean="0">
                <a:solidFill>
                  <a:srgbClr val="30FF22"/>
                </a:solidFill>
              </a:rPr>
              <a:t>tracker in collider experiments:</a:t>
            </a:r>
          </a:p>
          <a:p>
            <a:pPr eaLnBrk="1" hangingPunct="1"/>
            <a:r>
              <a:rPr lang="en-US" dirty="0" smtClean="0">
                <a:solidFill>
                  <a:srgbClr val="30FF22"/>
                </a:solidFill>
              </a:rPr>
              <a:t>the </a:t>
            </a:r>
            <a:r>
              <a:rPr lang="en-US" dirty="0" smtClean="0">
                <a:solidFill>
                  <a:srgbClr val="3366FF"/>
                </a:solidFill>
              </a:rPr>
              <a:t>Cherenkov</a:t>
            </a:r>
            <a:r>
              <a:rPr lang="en-US" dirty="0" smtClean="0">
                <a:solidFill>
                  <a:srgbClr val="30FF22"/>
                </a:solidFill>
              </a:rPr>
              <a:t> tracker</a:t>
            </a:r>
            <a:endParaRPr lang="en-US" dirty="0">
              <a:solidFill>
                <a:srgbClr val="30FF22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2711450" y="4178300"/>
            <a:ext cx="5981700" cy="1104900"/>
          </a:xfrm>
          <a:custGeom>
            <a:avLst/>
            <a:gdLst>
              <a:gd name="connsiteX0" fmla="*/ 0 w 5981700"/>
              <a:gd name="connsiteY0" fmla="*/ 1092200 h 1104900"/>
              <a:gd name="connsiteX1" fmla="*/ 1600200 w 5981700"/>
              <a:gd name="connsiteY1" fmla="*/ 1092200 h 1104900"/>
              <a:gd name="connsiteX2" fmla="*/ 1955800 w 5981700"/>
              <a:gd name="connsiteY2" fmla="*/ 0 h 1104900"/>
              <a:gd name="connsiteX3" fmla="*/ 4076700 w 5981700"/>
              <a:gd name="connsiteY3" fmla="*/ 12700 h 1104900"/>
              <a:gd name="connsiteX4" fmla="*/ 4406900 w 5981700"/>
              <a:gd name="connsiteY4" fmla="*/ 1104900 h 1104900"/>
              <a:gd name="connsiteX5" fmla="*/ 5981700 w 5981700"/>
              <a:gd name="connsiteY5" fmla="*/ 11049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81700" h="1104900">
                <a:moveTo>
                  <a:pt x="0" y="1092200"/>
                </a:moveTo>
                <a:lnTo>
                  <a:pt x="1600200" y="1092200"/>
                </a:lnTo>
                <a:lnTo>
                  <a:pt x="1955800" y="0"/>
                </a:lnTo>
                <a:lnTo>
                  <a:pt x="4076700" y="12700"/>
                </a:lnTo>
                <a:lnTo>
                  <a:pt x="4406900" y="1104900"/>
                </a:lnTo>
                <a:lnTo>
                  <a:pt x="5981700" y="110490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5" name="Freeform 14"/>
          <p:cNvSpPr/>
          <p:nvPr/>
        </p:nvSpPr>
        <p:spPr>
          <a:xfrm rot="10800000">
            <a:off x="2716213" y="5435600"/>
            <a:ext cx="5981700" cy="1104900"/>
          </a:xfrm>
          <a:custGeom>
            <a:avLst/>
            <a:gdLst>
              <a:gd name="connsiteX0" fmla="*/ 0 w 5981700"/>
              <a:gd name="connsiteY0" fmla="*/ 1092200 h 1104900"/>
              <a:gd name="connsiteX1" fmla="*/ 1600200 w 5981700"/>
              <a:gd name="connsiteY1" fmla="*/ 1092200 h 1104900"/>
              <a:gd name="connsiteX2" fmla="*/ 1955800 w 5981700"/>
              <a:gd name="connsiteY2" fmla="*/ 0 h 1104900"/>
              <a:gd name="connsiteX3" fmla="*/ 4076700 w 5981700"/>
              <a:gd name="connsiteY3" fmla="*/ 12700 h 1104900"/>
              <a:gd name="connsiteX4" fmla="*/ 4406900 w 5981700"/>
              <a:gd name="connsiteY4" fmla="*/ 1104900 h 1104900"/>
              <a:gd name="connsiteX5" fmla="*/ 5981700 w 5981700"/>
              <a:gd name="connsiteY5" fmla="*/ 11049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81700" h="1104900">
                <a:moveTo>
                  <a:pt x="0" y="1092200"/>
                </a:moveTo>
                <a:lnTo>
                  <a:pt x="1600200" y="1092200"/>
                </a:lnTo>
                <a:lnTo>
                  <a:pt x="1955800" y="0"/>
                </a:lnTo>
                <a:lnTo>
                  <a:pt x="4076700" y="12700"/>
                </a:lnTo>
                <a:lnTo>
                  <a:pt x="4406900" y="1104900"/>
                </a:lnTo>
                <a:lnTo>
                  <a:pt x="5981700" y="110490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cxnSp>
        <p:nvCxnSpPr>
          <p:cNvPr id="17" name="Straight Connector 16"/>
          <p:cNvCxnSpPr/>
          <p:nvPr/>
        </p:nvCxnSpPr>
        <p:spPr>
          <a:xfrm>
            <a:off x="5465763" y="5283200"/>
            <a:ext cx="506412" cy="0"/>
          </a:xfrm>
          <a:prstGeom prst="line">
            <a:avLst/>
          </a:prstGeom>
          <a:ln>
            <a:solidFill>
              <a:srgbClr val="12FF1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106988" y="5157788"/>
            <a:ext cx="1322387" cy="0"/>
          </a:xfrm>
          <a:prstGeom prst="line">
            <a:avLst/>
          </a:prstGeom>
          <a:ln>
            <a:solidFill>
              <a:srgbClr val="12FF1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891088" y="5013325"/>
            <a:ext cx="1606550" cy="0"/>
          </a:xfrm>
          <a:prstGeom prst="line">
            <a:avLst/>
          </a:prstGeom>
          <a:ln>
            <a:solidFill>
              <a:srgbClr val="12FF1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819650" y="4868863"/>
            <a:ext cx="1785938" cy="0"/>
          </a:xfrm>
          <a:prstGeom prst="line">
            <a:avLst/>
          </a:prstGeom>
          <a:ln>
            <a:solidFill>
              <a:srgbClr val="12FF1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683125" y="4246563"/>
            <a:ext cx="2079625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603750" y="6478588"/>
            <a:ext cx="2079625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Freeform 29"/>
          <p:cNvSpPr/>
          <p:nvPr/>
        </p:nvSpPr>
        <p:spPr>
          <a:xfrm>
            <a:off x="5711825" y="3659188"/>
            <a:ext cx="876300" cy="1714500"/>
          </a:xfrm>
          <a:custGeom>
            <a:avLst/>
            <a:gdLst>
              <a:gd name="connsiteX0" fmla="*/ 0 w 876300"/>
              <a:gd name="connsiteY0" fmla="*/ 1714500 h 1714500"/>
              <a:gd name="connsiteX1" fmla="*/ 304800 w 876300"/>
              <a:gd name="connsiteY1" fmla="*/ 914400 h 1714500"/>
              <a:gd name="connsiteX2" fmla="*/ 876300 w 876300"/>
              <a:gd name="connsiteY2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714500">
                <a:moveTo>
                  <a:pt x="0" y="1714500"/>
                </a:moveTo>
                <a:cubicBezTo>
                  <a:pt x="79375" y="1457325"/>
                  <a:pt x="158750" y="1200150"/>
                  <a:pt x="304800" y="914400"/>
                </a:cubicBezTo>
                <a:cubicBezTo>
                  <a:pt x="450850" y="628650"/>
                  <a:pt x="876300" y="0"/>
                  <a:pt x="876300" y="0"/>
                </a:cubicBezTo>
              </a:path>
            </a:pathLst>
          </a:cu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cxnSp>
        <p:nvCxnSpPr>
          <p:cNvPr id="32" name="Straight Connector 31"/>
          <p:cNvCxnSpPr/>
          <p:nvPr/>
        </p:nvCxnSpPr>
        <p:spPr>
          <a:xfrm flipH="1" flipV="1">
            <a:off x="5465763" y="4246563"/>
            <a:ext cx="361950" cy="766762"/>
          </a:xfrm>
          <a:prstGeom prst="line">
            <a:avLst/>
          </a:prstGeom>
          <a:ln w="3175" cmpd="sng"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5899150" y="4246563"/>
            <a:ext cx="784225" cy="622300"/>
          </a:xfrm>
          <a:prstGeom prst="line">
            <a:avLst/>
          </a:prstGeom>
          <a:ln w="3175" cmpd="sng"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5683250" y="4246563"/>
            <a:ext cx="38100" cy="1074737"/>
          </a:xfrm>
          <a:prstGeom prst="line">
            <a:avLst/>
          </a:prstGeom>
          <a:ln w="3175" cmpd="sng"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263" name="TextBox 39"/>
          <p:cNvSpPr txBox="1">
            <a:spLocks noChangeArrowheads="1"/>
          </p:cNvSpPr>
          <p:nvPr/>
        </p:nvSpPr>
        <p:spPr bwMode="auto">
          <a:xfrm>
            <a:off x="304800" y="981075"/>
            <a:ext cx="546816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sz="1800" dirty="0">
                <a:solidFill>
                  <a:srgbClr val="FF6600"/>
                </a:solidFill>
              </a:rPr>
              <a:t>very low detector mass</a:t>
            </a:r>
          </a:p>
          <a:p>
            <a:pPr eaLnBrk="1" hangingPunct="1">
              <a:buFontTx/>
              <a:buChar char="-"/>
            </a:pPr>
            <a:r>
              <a:rPr lang="en-US" sz="1800" dirty="0">
                <a:solidFill>
                  <a:srgbClr val="FF6600"/>
                </a:solidFill>
              </a:rPr>
              <a:t>Tipsy layer at </a:t>
            </a:r>
            <a:r>
              <a:rPr lang="en-US" sz="1800" dirty="0" smtClean="0">
                <a:solidFill>
                  <a:srgbClr val="FF6600"/>
                </a:solidFill>
              </a:rPr>
              <a:t>safe </a:t>
            </a:r>
            <a:r>
              <a:rPr lang="en-US" sz="1800" dirty="0">
                <a:solidFill>
                  <a:srgbClr val="FF6600"/>
                </a:solidFill>
              </a:rPr>
              <a:t>distance from </a:t>
            </a:r>
            <a:r>
              <a:rPr lang="en-US" sz="1800" dirty="0" smtClean="0">
                <a:solidFill>
                  <a:srgbClr val="FF6600"/>
                </a:solidFill>
              </a:rPr>
              <a:t>interaction point</a:t>
            </a:r>
            <a:endParaRPr lang="en-US" sz="1800" dirty="0">
              <a:solidFill>
                <a:srgbClr val="FF6600"/>
              </a:solidFill>
            </a:endParaRPr>
          </a:p>
          <a:p>
            <a:pPr eaLnBrk="1" hangingPunct="1">
              <a:buFontTx/>
              <a:buChar char="-"/>
            </a:pPr>
            <a:r>
              <a:rPr lang="en-US" sz="1800" dirty="0">
                <a:solidFill>
                  <a:srgbClr val="FF6600"/>
                </a:solidFill>
              </a:rPr>
              <a:t>no extrapolation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6026" y="6219357"/>
            <a:ext cx="384462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Vacuum Cherenkov </a:t>
            </a:r>
            <a:r>
              <a:rPr lang="en-US" sz="18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CentralTracker</a:t>
            </a:r>
            <a:endParaRPr lang="en-US" sz="1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3265" name="TextBox 10"/>
          <p:cNvSpPr txBox="1">
            <a:spLocks noChangeArrowheads="1"/>
          </p:cNvSpPr>
          <p:nvPr/>
        </p:nvSpPr>
        <p:spPr bwMode="auto">
          <a:xfrm>
            <a:off x="739775" y="3797300"/>
            <a:ext cx="33416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12FF1E"/>
                </a:solidFill>
              </a:rPr>
              <a:t>thin transparent foils</a:t>
            </a:r>
          </a:p>
          <a:p>
            <a:pPr eaLnBrk="1" hangingPunct="1"/>
            <a:r>
              <a:rPr lang="en-US" sz="1800">
                <a:solidFill>
                  <a:srgbClr val="12FF1E"/>
                </a:solidFill>
              </a:rPr>
              <a:t>generating Cherenkov photons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276600" y="4443413"/>
            <a:ext cx="1543050" cy="569912"/>
          </a:xfrm>
          <a:prstGeom prst="straightConnector1">
            <a:avLst/>
          </a:prstGeom>
          <a:ln>
            <a:solidFill>
              <a:srgbClr val="12FF1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267" name="TextBox 15"/>
          <p:cNvSpPr txBox="1">
            <a:spLocks noChangeArrowheads="1"/>
          </p:cNvSpPr>
          <p:nvPr/>
        </p:nvSpPr>
        <p:spPr bwMode="auto">
          <a:xfrm>
            <a:off x="3776663" y="2349500"/>
            <a:ext cx="18145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00"/>
                </a:solidFill>
              </a:rPr>
              <a:t>Tipsy</a:t>
            </a:r>
          </a:p>
          <a:p>
            <a:pPr eaLnBrk="1" hangingPunct="1"/>
            <a:r>
              <a:rPr lang="en-US" sz="1800">
                <a:solidFill>
                  <a:srgbClr val="FFFF00"/>
                </a:solidFill>
              </a:rPr>
              <a:t>Cylindrical layer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003800" y="2995613"/>
            <a:ext cx="103188" cy="125095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404994" y="4246563"/>
            <a:ext cx="317815" cy="103663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4365310" y="5488520"/>
            <a:ext cx="291359" cy="94116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743014" y="4246563"/>
            <a:ext cx="291359" cy="94116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6683375" y="5441950"/>
            <a:ext cx="317815" cy="103663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8762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88825"/>
            <a:ext cx="9043798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With high-QE 10 </a:t>
            </a:r>
            <a:r>
              <a:rPr lang="en-US" sz="2800" dirty="0" err="1" smtClean="0">
                <a:solidFill>
                  <a:srgbClr val="FF0000"/>
                </a:solidFill>
              </a:rPr>
              <a:t>ps</a:t>
            </a:r>
            <a:r>
              <a:rPr lang="en-US" sz="2800" dirty="0" smtClean="0">
                <a:solidFill>
                  <a:srgbClr val="FF0000"/>
                </a:solidFill>
              </a:rPr>
              <a:t> soft photon detectors:</a:t>
            </a:r>
          </a:p>
          <a:p>
            <a:pPr marL="285750" indent="-285750">
              <a:buFontTx/>
              <a:buChar char="-"/>
            </a:pPr>
            <a:endParaRPr lang="en-US" sz="2800" dirty="0"/>
          </a:p>
          <a:p>
            <a:pPr marL="285750" indent="-285750">
              <a:buFontTx/>
              <a:buChar char="-"/>
            </a:pPr>
            <a:r>
              <a:rPr lang="en-US" sz="2800" dirty="0" smtClean="0"/>
              <a:t>Machine viewing: self-driving of automobiles: no stereo reconstruction</a:t>
            </a:r>
          </a:p>
          <a:p>
            <a:pPr marL="285750" indent="-285750">
              <a:buFontTx/>
              <a:buChar char="-"/>
            </a:pPr>
            <a:endParaRPr lang="en-US" sz="2800" dirty="0" smtClean="0"/>
          </a:p>
          <a:p>
            <a:pPr marL="285750" indent="-285750">
              <a:buFontTx/>
              <a:buChar char="-"/>
            </a:pPr>
            <a:r>
              <a:rPr lang="en-US" sz="2800" dirty="0" smtClean="0"/>
              <a:t>prompt </a:t>
            </a:r>
            <a:r>
              <a:rPr lang="en-US" sz="2800" dirty="0"/>
              <a:t>3D viewing by measuring </a:t>
            </a:r>
            <a:r>
              <a:rPr lang="en-US" sz="2800" dirty="0" err="1"/>
              <a:t>ToF</a:t>
            </a:r>
            <a:r>
              <a:rPr lang="en-US" sz="2800" dirty="0"/>
              <a:t> of photons from </a:t>
            </a:r>
            <a:r>
              <a:rPr lang="en-US" sz="2800" dirty="0" err="1"/>
              <a:t>ps</a:t>
            </a:r>
            <a:r>
              <a:rPr lang="en-US" sz="2800" dirty="0"/>
              <a:t> </a:t>
            </a:r>
            <a:r>
              <a:rPr lang="en-US" sz="2800" dirty="0" smtClean="0"/>
              <a:t>flashlight</a:t>
            </a:r>
          </a:p>
          <a:p>
            <a:pPr marL="285750" indent="-285750">
              <a:buFontTx/>
              <a:buChar char="-"/>
            </a:pPr>
            <a:endParaRPr lang="en-US" sz="2800" dirty="0" smtClean="0"/>
          </a:p>
          <a:p>
            <a:pPr marL="285750" indent="-285750">
              <a:buFontTx/>
              <a:buChar char="-"/>
            </a:pPr>
            <a:r>
              <a:rPr lang="en-US" sz="2800" dirty="0" smtClean="0"/>
              <a:t>Cherenkov photons are prompt &amp; rapid: scintillator photons are slow </a:t>
            </a:r>
            <a:r>
              <a:rPr lang="mr-IN" sz="2800" dirty="0" smtClean="0"/>
              <a:t>………</a:t>
            </a:r>
            <a:r>
              <a:rPr lang="en-US" sz="2800" dirty="0" smtClean="0"/>
              <a:t>..and outdated?</a:t>
            </a:r>
            <a:endParaRPr lang="en-US" sz="2800" dirty="0"/>
          </a:p>
          <a:p>
            <a:pPr marL="285750" indent="-285750">
              <a:buFontTx/>
              <a:buChar char="-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91651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500" y="538460"/>
            <a:ext cx="1951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Conclusions</a:t>
            </a:r>
            <a:endParaRPr lang="en-US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3300606" y="273860"/>
            <a:ext cx="4572000" cy="61863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Ultra fast, digital (single electron) detectors must be </a:t>
            </a:r>
            <a:r>
              <a:rPr lang="en-US" dirty="0" err="1" smtClean="0"/>
              <a:t>pixelised</a:t>
            </a:r>
            <a:r>
              <a:rPr lang="en-US" dirty="0"/>
              <a:t> </a:t>
            </a:r>
            <a:r>
              <a:rPr lang="en-US" dirty="0" smtClean="0"/>
              <a:t>in order to limit the input capacitance to a </a:t>
            </a:r>
            <a:r>
              <a:rPr lang="en-US" dirty="0" smtClean="0"/>
              <a:t>minimum and the total counting rate to a maximum.</a:t>
            </a: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Transient recording (and processing) per pixel is not practical/possible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Ultra fast detectors require a specific digital pixel chip with a (counting) TDC per pixel.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A</a:t>
            </a:r>
            <a:r>
              <a:rPr lang="en-US" dirty="0" smtClean="0"/>
              <a:t> stack of </a:t>
            </a:r>
            <a:r>
              <a:rPr lang="en-US" dirty="0" err="1" smtClean="0"/>
              <a:t>tynodes</a:t>
            </a:r>
            <a:r>
              <a:rPr lang="en-US" dirty="0" smtClean="0"/>
              <a:t> may generate the so far fastest detector charge signal, completed within 5 </a:t>
            </a:r>
            <a:r>
              <a:rPr lang="en-US" dirty="0" err="1" smtClean="0"/>
              <a:t>ps</a:t>
            </a: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The time resolution of a Tipsy detector may be limited by what can be achieved with Si CMOS electronics (or </a:t>
            </a:r>
            <a:r>
              <a:rPr lang="en-US" dirty="0" err="1" smtClean="0"/>
              <a:t>GaAs</a:t>
            </a:r>
            <a:r>
              <a:rPr lang="en-US" dirty="0" smtClean="0"/>
              <a:t>, </a:t>
            </a:r>
            <a:r>
              <a:rPr lang="mr-IN" dirty="0" smtClean="0"/>
              <a:t>……</a:t>
            </a:r>
            <a:r>
              <a:rPr lang="en-US" dirty="0" smtClean="0"/>
              <a:t>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Cherenkov </a:t>
            </a:r>
            <a:r>
              <a:rPr lang="en-US" dirty="0"/>
              <a:t>photons are prompt &amp; rapid: scintillator photons are slow </a:t>
            </a:r>
            <a:r>
              <a:rPr lang="mr-IN" dirty="0"/>
              <a:t>………</a:t>
            </a:r>
            <a:r>
              <a:rPr lang="en-US" dirty="0"/>
              <a:t>..and </a:t>
            </a:r>
            <a:r>
              <a:rPr lang="en-US" dirty="0" smtClean="0"/>
              <a:t>outdated as soon as the QE is improved.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0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97180" y="211116"/>
            <a:ext cx="4983503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The Tynode: a </a:t>
            </a:r>
            <a:r>
              <a:rPr lang="en-US" sz="2400" b="1" dirty="0" smtClean="0"/>
              <a:t>Transmission Dynode</a:t>
            </a:r>
          </a:p>
          <a:p>
            <a:pPr algn="ctr"/>
            <a:r>
              <a:rPr lang="en-US" sz="2400" b="1" dirty="0" smtClean="0"/>
              <a:t>with sufficient yield enabling the </a:t>
            </a:r>
          </a:p>
          <a:p>
            <a:pPr algn="ctr"/>
            <a:r>
              <a:rPr lang="en-US" sz="2400" b="1" dirty="0" smtClean="0"/>
              <a:t>construction of </a:t>
            </a:r>
            <a:r>
              <a:rPr lang="en-US" sz="2400" b="1" dirty="0" err="1" smtClean="0"/>
              <a:t>TipsyZero</a:t>
            </a:r>
            <a:endParaRPr lang="en-US" sz="2400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7332" y="193097"/>
            <a:ext cx="3276426" cy="28381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257562"/>
            <a:ext cx="750526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H</a:t>
            </a:r>
            <a:r>
              <a:rPr lang="en-US" sz="1400" dirty="0"/>
              <a:t>. van der Graaf et al.: The Tynode: A new vacuum electron multiplier. </a:t>
            </a:r>
            <a:endParaRPr lang="en-US" sz="1400" dirty="0" smtClean="0"/>
          </a:p>
          <a:p>
            <a:r>
              <a:rPr lang="en-US" sz="1400" dirty="0" err="1" smtClean="0"/>
              <a:t>Nucl</a:t>
            </a:r>
            <a:r>
              <a:rPr lang="en-US" sz="1400" dirty="0"/>
              <a:t>. Instr. &amp; Methods, in press. </a:t>
            </a:r>
            <a:r>
              <a:rPr lang="en-US" sz="1400" u="sng" dirty="0">
                <a:hlinkClick r:id="rId4"/>
              </a:rPr>
              <a:t>http://dx.doi.org/10.1016/j.nima.2016.11.064</a:t>
            </a:r>
            <a:r>
              <a:rPr lang="en-US" sz="1400" dirty="0"/>
              <a:t>. </a:t>
            </a:r>
            <a:r>
              <a:rPr lang="en-US" sz="1400" dirty="0" smtClean="0"/>
              <a:t>T</a:t>
            </a:r>
            <a:endParaRPr lang="en-US" sz="1400" dirty="0"/>
          </a:p>
          <a:p>
            <a:endParaRPr lang="en-GB" sz="1400" dirty="0"/>
          </a:p>
          <a:p>
            <a:endParaRPr lang="en-GB" sz="1400" dirty="0" smtClean="0"/>
          </a:p>
          <a:p>
            <a:r>
              <a:rPr lang="en-US" sz="1400" dirty="0" smtClean="0"/>
              <a:t>H</a:t>
            </a:r>
            <a:r>
              <a:rPr lang="en-US" sz="1400" dirty="0"/>
              <a:t>. van der Graaf et al.: Potential applications of electron emission membranes in </a:t>
            </a:r>
            <a:r>
              <a:rPr lang="en-US" sz="1400" dirty="0" smtClean="0"/>
              <a:t>medicine.</a:t>
            </a:r>
          </a:p>
          <a:p>
            <a:r>
              <a:rPr lang="en-US" sz="1400" dirty="0" err="1" smtClean="0"/>
              <a:t>Nucl</a:t>
            </a:r>
            <a:r>
              <a:rPr lang="en-US" sz="1400" dirty="0"/>
              <a:t>. </a:t>
            </a:r>
            <a:r>
              <a:rPr lang="en-US" sz="1400" dirty="0" err="1"/>
              <a:t>Instr</a:t>
            </a:r>
            <a:r>
              <a:rPr lang="en-US" sz="1400" dirty="0"/>
              <a:t> &amp; Methods, special Medical Physics issue on “Advances in detectors </a:t>
            </a:r>
            <a:r>
              <a:rPr lang="en-US" sz="1400" dirty="0" smtClean="0"/>
              <a:t>and</a:t>
            </a:r>
          </a:p>
          <a:p>
            <a:r>
              <a:rPr lang="en-US" sz="1400" dirty="0" smtClean="0"/>
              <a:t>applications </a:t>
            </a:r>
            <a:r>
              <a:rPr lang="en-US" sz="1400" dirty="0"/>
              <a:t>for Medicine”. A809 (2016) 171-174. </a:t>
            </a:r>
            <a:r>
              <a:rPr lang="en-US" sz="1400" dirty="0">
                <a:hlinkClick r:id="rId5"/>
              </a:rPr>
              <a:t>http://dx.doi.org/10.1016/j.nima.2015.10.084</a:t>
            </a:r>
            <a:r>
              <a:rPr lang="en-US" sz="1400" dirty="0"/>
              <a:t>. </a:t>
            </a:r>
          </a:p>
        </p:txBody>
      </p:sp>
      <p:sp>
        <p:nvSpPr>
          <p:cNvPr id="8" name="Rectangle 7"/>
          <p:cNvSpPr/>
          <p:nvPr/>
        </p:nvSpPr>
        <p:spPr>
          <a:xfrm>
            <a:off x="3917092" y="1544487"/>
            <a:ext cx="506627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/>
              <a:t>On behalf of the Membrane project:</a:t>
            </a:r>
          </a:p>
          <a:p>
            <a:pPr algn="ctr"/>
            <a:endParaRPr lang="en-US" sz="1600" dirty="0" smtClean="0"/>
          </a:p>
          <a:p>
            <a:pPr algn="ctr"/>
            <a:r>
              <a:rPr lang="en-US" sz="1600" u="sng" dirty="0" smtClean="0"/>
              <a:t>Harry </a:t>
            </a:r>
            <a:r>
              <a:rPr lang="en-US" sz="1600" u="sng" dirty="0"/>
              <a:t>van der </a:t>
            </a:r>
            <a:r>
              <a:rPr lang="en-US" sz="1600" u="sng" dirty="0" smtClean="0"/>
              <a:t>Graaf</a:t>
            </a:r>
            <a:r>
              <a:rPr lang="en-US" sz="1600" dirty="0" smtClean="0"/>
              <a:t>, Jeff de Fazio, </a:t>
            </a:r>
            <a:r>
              <a:rPr lang="en-US" sz="1600" dirty="0" err="1" smtClean="0"/>
              <a:t>Conny</a:t>
            </a:r>
            <a:r>
              <a:rPr lang="en-US" sz="1600" dirty="0" smtClean="0"/>
              <a:t> C.T. Hansson</a:t>
            </a:r>
          </a:p>
          <a:p>
            <a:pPr algn="ctr"/>
            <a:r>
              <a:rPr lang="en-US" sz="1600" dirty="0" smtClean="0"/>
              <a:t> </a:t>
            </a:r>
            <a:r>
              <a:rPr lang="en-US" sz="1600" dirty="0"/>
              <a:t>Hong </a:t>
            </a:r>
            <a:r>
              <a:rPr lang="en-US" sz="1600" dirty="0" err="1"/>
              <a:t>Wah</a:t>
            </a:r>
            <a:r>
              <a:rPr lang="en-US" sz="1600" dirty="0"/>
              <a:t> Chan</a:t>
            </a:r>
            <a:r>
              <a:rPr lang="en-US" sz="1600" dirty="0" smtClean="0"/>
              <a:t>, </a:t>
            </a:r>
            <a:r>
              <a:rPr lang="en-US" sz="1600" dirty="0"/>
              <a:t>Annemarie </a:t>
            </a:r>
            <a:r>
              <a:rPr lang="en-US" sz="1600" dirty="0" err="1" smtClean="0"/>
              <a:t>Theulings</a:t>
            </a:r>
            <a:r>
              <a:rPr lang="en-US" sz="1600" dirty="0" smtClean="0"/>
              <a:t>, Violeta </a:t>
            </a:r>
            <a:r>
              <a:rPr lang="en-US" sz="1600" dirty="0" err="1"/>
              <a:t>Prodanovi</a:t>
            </a:r>
            <a:r>
              <a:rPr lang="hr-HR" sz="1600" dirty="0"/>
              <a:t>ć</a:t>
            </a:r>
            <a:r>
              <a:rPr lang="en-US" sz="1600" dirty="0" smtClean="0"/>
              <a:t>, John </a:t>
            </a:r>
            <a:r>
              <a:rPr lang="en-US" sz="1600" dirty="0"/>
              <a:t>Smedley</a:t>
            </a:r>
            <a:r>
              <a:rPr lang="en-US" sz="1600" dirty="0" smtClean="0"/>
              <a:t>, John </a:t>
            </a:r>
            <a:r>
              <a:rPr lang="en-US" sz="1600" dirty="0" err="1" smtClean="0"/>
              <a:t>Sinsheimer</a:t>
            </a:r>
            <a:r>
              <a:rPr lang="en-US" sz="1600" dirty="0" smtClean="0"/>
              <a:t>, </a:t>
            </a:r>
            <a:r>
              <a:rPr lang="en-US" sz="1600" dirty="0" err="1" smtClean="0"/>
              <a:t>Kees</a:t>
            </a:r>
            <a:r>
              <a:rPr lang="en-US" sz="1600" dirty="0" smtClean="0"/>
              <a:t> </a:t>
            </a:r>
            <a:r>
              <a:rPr lang="en-US" sz="1600" dirty="0"/>
              <a:t>Hagen, </a:t>
            </a:r>
            <a:r>
              <a:rPr lang="en-US" sz="1600" dirty="0" smtClean="0"/>
              <a:t> </a:t>
            </a:r>
            <a:r>
              <a:rPr lang="en-US" sz="1600" dirty="0" err="1" smtClean="0"/>
              <a:t>Carel</a:t>
            </a:r>
            <a:r>
              <a:rPr lang="en-US" sz="1600" dirty="0" smtClean="0"/>
              <a:t> </a:t>
            </a:r>
            <a:r>
              <a:rPr lang="en-US" sz="1600" dirty="0" err="1" smtClean="0"/>
              <a:t>Heerkens</a:t>
            </a:r>
            <a:r>
              <a:rPr lang="en-US" sz="1600" dirty="0" smtClean="0"/>
              <a:t>, </a:t>
            </a:r>
            <a:r>
              <a:rPr lang="en-US" sz="1600" dirty="0" err="1" smtClean="0"/>
              <a:t>Lina</a:t>
            </a:r>
            <a:r>
              <a:rPr lang="en-US" sz="1600" dirty="0" smtClean="0"/>
              <a:t> </a:t>
            </a:r>
            <a:r>
              <a:rPr lang="en-US" sz="1600" dirty="0" err="1"/>
              <a:t>Sarro</a:t>
            </a:r>
            <a:r>
              <a:rPr lang="en-US" sz="1600" dirty="0" smtClean="0"/>
              <a:t>, </a:t>
            </a:r>
            <a:r>
              <a:rPr lang="en-US" sz="1600" dirty="0" err="1"/>
              <a:t>Gert</a:t>
            </a:r>
            <a:r>
              <a:rPr lang="en-US" sz="1600" dirty="0"/>
              <a:t> </a:t>
            </a:r>
            <a:r>
              <a:rPr lang="en-US" sz="1600" dirty="0" err="1"/>
              <a:t>Nützel</a:t>
            </a:r>
            <a:r>
              <a:rPr lang="en-US" sz="1600" dirty="0"/>
              <a:t>, Serge D. </a:t>
            </a:r>
            <a:r>
              <a:rPr lang="en-US" sz="1600" dirty="0" smtClean="0"/>
              <a:t>Pinto, Neil </a:t>
            </a:r>
            <a:r>
              <a:rPr lang="en-US" sz="1600" dirty="0" err="1" smtClean="0"/>
              <a:t>Budko</a:t>
            </a:r>
            <a:r>
              <a:rPr lang="en-US" sz="1600" dirty="0"/>
              <a:t>, </a:t>
            </a:r>
            <a:r>
              <a:rPr lang="en-US" sz="1600" dirty="0" err="1"/>
              <a:t>Behrouz</a:t>
            </a:r>
            <a:r>
              <a:rPr lang="en-US" sz="1600" dirty="0"/>
              <a:t> </a:t>
            </a:r>
            <a:r>
              <a:rPr lang="en-US" sz="1600" dirty="0" err="1" smtClean="0"/>
              <a:t>Raftari</a:t>
            </a:r>
            <a:r>
              <a:rPr lang="en-US" sz="1600" dirty="0" smtClean="0"/>
              <a:t>, </a:t>
            </a:r>
            <a:r>
              <a:rPr lang="en-US" sz="1600" dirty="0" err="1" smtClean="0"/>
              <a:t>Wouter</a:t>
            </a:r>
            <a:r>
              <a:rPr lang="en-US" sz="1600" dirty="0" smtClean="0"/>
              <a:t> de </a:t>
            </a:r>
            <a:r>
              <a:rPr lang="en-US" sz="1600" dirty="0" err="1" smtClean="0"/>
              <a:t>Landgraaf</a:t>
            </a:r>
            <a:r>
              <a:rPr lang="en-US" sz="1600" dirty="0" smtClean="0"/>
              <a:t>, </a:t>
            </a:r>
            <a:r>
              <a:rPr lang="en-US" sz="1600" dirty="0" err="1" smtClean="0"/>
              <a:t>Henk</a:t>
            </a:r>
            <a:r>
              <a:rPr lang="en-US" sz="1600" dirty="0" smtClean="0"/>
              <a:t> van </a:t>
            </a:r>
            <a:r>
              <a:rPr lang="en-US" sz="1600" dirty="0" err="1" smtClean="0"/>
              <a:t>Zeijl</a:t>
            </a:r>
            <a:endParaRPr lang="en-US" sz="1600" dirty="0" smtClean="0"/>
          </a:p>
          <a:p>
            <a:pPr algn="ctr"/>
            <a:endParaRPr lang="en-US" sz="1600" dirty="0" smtClean="0"/>
          </a:p>
          <a:p>
            <a:pPr algn="ctr"/>
            <a:r>
              <a:rPr lang="en-US" sz="1600" dirty="0" smtClean="0">
                <a:solidFill>
                  <a:srgbClr val="3366FF"/>
                </a:solidFill>
              </a:rPr>
              <a:t>Supported by ERC – Advanced 2012 “</a:t>
            </a:r>
            <a:r>
              <a:rPr lang="en-US" sz="1600" dirty="0" err="1" smtClean="0">
                <a:solidFill>
                  <a:srgbClr val="3366FF"/>
                </a:solidFill>
              </a:rPr>
              <a:t>MEMBrane</a:t>
            </a:r>
            <a:r>
              <a:rPr lang="en-US" sz="1600" dirty="0" smtClean="0">
                <a:solidFill>
                  <a:srgbClr val="3366FF"/>
                </a:solidFill>
              </a:rPr>
              <a:t>” 320764</a:t>
            </a:r>
          </a:p>
          <a:p>
            <a:pPr algn="ctr"/>
            <a:endParaRPr lang="en-US" sz="1600" dirty="0" smtClean="0">
              <a:solidFill>
                <a:srgbClr val="3366FF"/>
              </a:solidFill>
            </a:endParaRPr>
          </a:p>
          <a:p>
            <a:pPr algn="ctr"/>
            <a:r>
              <a:rPr lang="en-US" sz="2400" dirty="0" smtClean="0">
                <a:solidFill>
                  <a:srgbClr val="008000"/>
                </a:solidFill>
              </a:rPr>
              <a:t>TIPP Beijing</a:t>
            </a:r>
          </a:p>
          <a:p>
            <a:pPr algn="ctr"/>
            <a:r>
              <a:rPr lang="en-US" sz="2400" dirty="0" smtClean="0">
                <a:solidFill>
                  <a:srgbClr val="008000"/>
                </a:solidFill>
              </a:rPr>
              <a:t>May 26, 2017</a:t>
            </a:r>
            <a:endParaRPr lang="en-US" sz="24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512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3382" y="7789"/>
            <a:ext cx="7344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libri" panose="020F0502020204030204" pitchFamily="34" charset="0"/>
              </a:rPr>
              <a:t>The </a:t>
            </a:r>
            <a:r>
              <a:rPr lang="en-US" sz="2800" b="1" dirty="0" smtClean="0">
                <a:solidFill>
                  <a:srgbClr val="3366FF"/>
                </a:solidFill>
                <a:latin typeface="Calibri" panose="020F0502020204030204" pitchFamily="34" charset="0"/>
              </a:rPr>
              <a:t>Ti</a:t>
            </a:r>
            <a:r>
              <a:rPr lang="en-US" sz="2800" b="1" dirty="0" smtClean="0">
                <a:latin typeface="Calibri" panose="020F0502020204030204" pitchFamily="34" charset="0"/>
              </a:rPr>
              <a:t>med </a:t>
            </a:r>
            <a:r>
              <a:rPr lang="en-US" sz="2800" b="1" dirty="0" smtClean="0">
                <a:solidFill>
                  <a:srgbClr val="3366FF"/>
                </a:solidFill>
                <a:latin typeface="Calibri" panose="020F0502020204030204" pitchFamily="34" charset="0"/>
              </a:rPr>
              <a:t>P</a:t>
            </a:r>
            <a:r>
              <a:rPr lang="en-US" sz="2800" b="1" dirty="0" smtClean="0">
                <a:latin typeface="Calibri" panose="020F0502020204030204" pitchFamily="34" charset="0"/>
              </a:rPr>
              <a:t>hoton </a:t>
            </a:r>
            <a:r>
              <a:rPr lang="en-US" sz="2800" b="1" dirty="0" smtClean="0">
                <a:solidFill>
                  <a:srgbClr val="3366FF"/>
                </a:solidFill>
                <a:latin typeface="Calibri" panose="020F0502020204030204" pitchFamily="34" charset="0"/>
              </a:rPr>
              <a:t>C</a:t>
            </a:r>
            <a:r>
              <a:rPr lang="en-US" sz="2800" b="1" dirty="0" smtClean="0">
                <a:latin typeface="Calibri" panose="020F0502020204030204" pitchFamily="34" charset="0"/>
              </a:rPr>
              <a:t>ounter </a:t>
            </a:r>
            <a:r>
              <a:rPr lang="en-US" sz="2800" b="1" dirty="0" err="1" smtClean="0">
                <a:solidFill>
                  <a:srgbClr val="3366FF"/>
                </a:solidFill>
                <a:latin typeface="Calibri" panose="020F0502020204030204" pitchFamily="34" charset="0"/>
              </a:rPr>
              <a:t>TiPC</a:t>
            </a:r>
            <a:r>
              <a:rPr lang="en-US" sz="2800" b="1" dirty="0" smtClean="0">
                <a:latin typeface="Calibri" panose="020F0502020204030204" pitchFamily="34" charset="0"/>
              </a:rPr>
              <a:t> </a:t>
            </a:r>
            <a:r>
              <a:rPr lang="en-US" sz="2800" b="1" dirty="0" smtClean="0">
                <a:latin typeface="Calibri" panose="020F0502020204030204" pitchFamily="34" charset="0"/>
              </a:rPr>
              <a:t>“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Tipsy</a:t>
            </a:r>
            <a:r>
              <a:rPr lang="en-US" sz="2800" b="1" dirty="0" err="1" smtClean="0">
                <a:latin typeface="Calibri" panose="020F0502020204030204" pitchFamily="34" charset="0"/>
              </a:rPr>
              <a:t>”concept</a:t>
            </a:r>
            <a:r>
              <a:rPr lang="en-US" sz="2800" b="1" dirty="0">
                <a:latin typeface="Calibri" panose="020F0502020204030204" pitchFamily="34" charset="0"/>
              </a:rPr>
              <a:t>:</a:t>
            </a:r>
            <a:r>
              <a:rPr lang="en-US" sz="2800" b="1" dirty="0" smtClean="0">
                <a:latin typeface="Calibri" panose="020F0502020204030204" pitchFamily="34" charset="0"/>
              </a:rPr>
              <a:t> 								advancing PMT’s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04AFE-B822-4DCC-845A-54735A1F400C}" type="slidenum">
              <a:rPr lang="en-GB" smtClean="0"/>
              <a:t>4</a:t>
            </a:fld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549028" y="3870697"/>
            <a:ext cx="4238996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Transmission dynodes – </a:t>
            </a:r>
            <a:r>
              <a:rPr lang="en-US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Tynodes</a:t>
            </a:r>
            <a:endParaRPr lang="en-US" sz="16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D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ark noise free </a:t>
            </a:r>
            <a:r>
              <a:rPr lang="en-US" sz="1600" dirty="0" smtClean="0">
                <a:latin typeface="Calibri" panose="020F0502020204030204" pitchFamily="34" charset="0"/>
              </a:rPr>
              <a:t>electron multiplication mechanism</a:t>
            </a:r>
            <a:endParaRPr lang="en-US" sz="16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Stacking the photocathode, </a:t>
            </a:r>
            <a:r>
              <a:rPr lang="en-US" sz="1600" dirty="0" err="1">
                <a:latin typeface="Calibri" panose="020F0502020204030204" pitchFamily="34" charset="0"/>
              </a:rPr>
              <a:t>T</a:t>
            </a:r>
            <a:r>
              <a:rPr lang="en-US" sz="1600" dirty="0" err="1" smtClean="0">
                <a:latin typeface="Calibri" panose="020F0502020204030204" pitchFamily="34" charset="0"/>
              </a:rPr>
              <a:t>ynodes</a:t>
            </a:r>
            <a:r>
              <a:rPr lang="en-US" sz="1600" dirty="0" smtClean="0">
                <a:latin typeface="Calibri" panose="020F0502020204030204" pitchFamily="34" charset="0"/>
              </a:rPr>
              <a:t> and pixel chip </a:t>
            </a:r>
            <a:r>
              <a:rPr lang="en-US" sz="1600" dirty="0" smtClean="0">
                <a:latin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1600" dirty="0" smtClean="0">
                <a:latin typeface="Calibri" panose="020F0502020204030204" pitchFamily="34" charset="0"/>
              </a:rPr>
              <a:t> 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compact device</a:t>
            </a:r>
            <a:endParaRPr lang="en-US" sz="1600" b="1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P</a:t>
            </a:r>
            <a:r>
              <a:rPr lang="en-US" sz="1600" dirty="0" smtClean="0">
                <a:latin typeface="Calibri" panose="020F0502020204030204" pitchFamily="34" charset="0"/>
              </a:rPr>
              <a:t>ixelated detector </a:t>
            </a:r>
            <a:r>
              <a:rPr lang="en-US" sz="1600" dirty="0" smtClean="0">
                <a:latin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1600" dirty="0" smtClean="0">
                <a:latin typeface="Calibri" panose="020F0502020204030204" pitchFamily="34" charset="0"/>
              </a:rPr>
              <a:t> 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spatial resolution </a:t>
            </a:r>
            <a:r>
              <a:rPr lang="en-US" sz="1600" dirty="0" smtClean="0">
                <a:latin typeface="Calibri" panose="020F0502020204030204" pitchFamily="34" charset="0"/>
              </a:rPr>
              <a:t>(imaging)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O</a:t>
            </a:r>
            <a:r>
              <a:rPr lang="en-US" sz="1600" dirty="0" smtClean="0">
                <a:latin typeface="Calibri" panose="020F0502020204030204" pitchFamily="34" charset="0"/>
              </a:rPr>
              <a:t>peration of the detector 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in high B-field</a:t>
            </a:r>
            <a:r>
              <a:rPr lang="en-US" sz="1600" b="1" dirty="0" smtClean="0">
                <a:latin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Time resolution: few </a:t>
            </a:r>
            <a:r>
              <a:rPr lang="en-US" sz="1600" dirty="0" err="1" smtClean="0">
                <a:latin typeface="Calibri" panose="020F0502020204030204" pitchFamily="34" charset="0"/>
              </a:rPr>
              <a:t>ps</a:t>
            </a:r>
            <a:r>
              <a:rPr lang="en-US" sz="1600" dirty="0" smtClean="0">
                <a:latin typeface="Calibri" panose="020F0502020204030204" pitchFamily="34" charset="0"/>
              </a:rPr>
              <a:t> due to form factor and straight electron path’s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2D spatial resolution = 10 µm</a:t>
            </a:r>
          </a:p>
        </p:txBody>
      </p:sp>
      <p:sp>
        <p:nvSpPr>
          <p:cNvPr id="33" name="Slide Number Placeholder 1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anchor="b"/>
          <a:lstStyle>
            <a:defPPr>
              <a:defRPr lang="nl-NL"/>
            </a:defPPr>
            <a:lvl1pPr marL="0" algn="ctr" defTabSz="914400" rtl="0" eaLnBrk="1" latinLnBrk="0" hangingPunct="1">
              <a:defRPr kumimoji="0" sz="1200" kern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EA067F-F030-4BF7-A0D8-091466AA023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441017" y="624299"/>
            <a:ext cx="54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alibri" panose="020F0502020204030204" pitchFamily="34" charset="0"/>
              </a:rPr>
              <a:t>P</a:t>
            </a:r>
            <a:r>
              <a:rPr lang="en-GB" sz="2000" b="1" dirty="0" smtClean="0">
                <a:latin typeface="Calibri" panose="020F0502020204030204" pitchFamily="34" charset="0"/>
              </a:rPr>
              <a:t>hotomultiplier tubes</a:t>
            </a:r>
            <a:endParaRPr lang="en-GB" sz="2000" b="1" dirty="0">
              <a:latin typeface="Calibri" panose="020F050202020403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41017" y="1024409"/>
            <a:ext cx="495029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alibri" panose="020F0502020204030204" pitchFamily="34" charset="0"/>
              </a:rPr>
              <a:t>High gain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</a:rPr>
              <a:t>L</a:t>
            </a:r>
            <a:r>
              <a:rPr lang="en-US" sz="1400" dirty="0" smtClean="0">
                <a:latin typeface="Calibri" panose="020F0502020204030204" pitchFamily="34" charset="0"/>
              </a:rPr>
              <a:t>ow 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latin typeface="Calibri" panose="020F0502020204030204" pitchFamily="34" charset="0"/>
              </a:rPr>
              <a:t>Secondary </a:t>
            </a:r>
            <a:r>
              <a:rPr lang="nl-NL" sz="1400" dirty="0" err="1">
                <a:latin typeface="Calibri" panose="020F0502020204030204" pitchFamily="34" charset="0"/>
              </a:rPr>
              <a:t>Electron</a:t>
            </a:r>
            <a:r>
              <a:rPr lang="nl-NL" sz="1400" dirty="0">
                <a:latin typeface="Calibri" panose="020F0502020204030204" pitchFamily="34" charset="0"/>
              </a:rPr>
              <a:t> </a:t>
            </a:r>
            <a:r>
              <a:rPr lang="nl-NL" sz="1400" dirty="0" err="1" smtClean="0">
                <a:latin typeface="Calibri" panose="020F0502020204030204" pitchFamily="34" charset="0"/>
              </a:rPr>
              <a:t>Yield</a:t>
            </a:r>
            <a:r>
              <a:rPr lang="nl-NL" sz="1400" dirty="0">
                <a:latin typeface="Calibri" panose="020F0502020204030204" pitchFamily="34" charset="0"/>
              </a:rPr>
              <a:t> </a:t>
            </a:r>
            <a:r>
              <a:rPr lang="nl-NL" sz="1400" dirty="0" smtClean="0">
                <a:latin typeface="Calibri" panose="020F0502020204030204" pitchFamily="34" charset="0"/>
              </a:rPr>
              <a:t>(SEY)</a:t>
            </a:r>
            <a:endParaRPr lang="en-US" sz="1400" dirty="0">
              <a:latin typeface="Calibri" panose="020F0502020204030204" pitchFamily="34" charset="0"/>
            </a:endParaRPr>
          </a:p>
          <a:p>
            <a:endParaRPr lang="en-US" sz="1400" dirty="0" smtClean="0">
              <a:latin typeface="Calibri" panose="020F0502020204030204" pitchFamily="34" charset="0"/>
            </a:endParaRPr>
          </a:p>
          <a:p>
            <a:r>
              <a:rPr lang="en-US" sz="1400" dirty="0">
                <a:latin typeface="Calibri" panose="020F0502020204030204" pitchFamily="34" charset="0"/>
              </a:rPr>
              <a:t>j</a:t>
            </a:r>
            <a:endParaRPr lang="en-US" sz="1400" dirty="0" smtClean="0">
              <a:latin typeface="Calibri" panose="020F0502020204030204" pitchFamily="34" charset="0"/>
            </a:endParaRPr>
          </a:p>
          <a:p>
            <a:endParaRPr lang="en-US" sz="1400" dirty="0" smtClean="0">
              <a:latin typeface="Calibri" panose="020F0502020204030204" pitchFamily="34" charset="0"/>
            </a:endParaRPr>
          </a:p>
          <a:p>
            <a:r>
              <a:rPr lang="en-US" sz="1400" dirty="0" smtClean="0">
                <a:latin typeface="Calibri" panose="020F0502020204030204" pitchFamily="34" charset="0"/>
              </a:rPr>
              <a:t>Gain = </a:t>
            </a:r>
            <a:r>
              <a:rPr lang="en-US" sz="1400" dirty="0" smtClean="0">
                <a:latin typeface="Calibri" panose="020F0502020204030204" pitchFamily="34" charset="0"/>
                <a:sym typeface="Symbol" charset="2"/>
              </a:rPr>
              <a:t></a:t>
            </a:r>
            <a:r>
              <a:rPr lang="en-US" sz="1400" baseline="30000" dirty="0" smtClean="0">
                <a:latin typeface="Calibri" panose="020F0502020204030204" pitchFamily="34" charset="0"/>
              </a:rPr>
              <a:t>N</a:t>
            </a:r>
            <a:r>
              <a:rPr lang="nl-NL" sz="1400" dirty="0" smtClean="0">
                <a:latin typeface="Calibri" panose="020F0502020204030204" pitchFamily="34" charset="0"/>
              </a:rPr>
              <a:t> </a:t>
            </a:r>
          </a:p>
          <a:p>
            <a:endParaRPr lang="nl-NL" sz="1400" dirty="0">
              <a:latin typeface="Calibri" panose="020F0502020204030204" pitchFamily="34" charset="0"/>
            </a:endParaRPr>
          </a:p>
          <a:p>
            <a:r>
              <a:rPr lang="en-US" sz="1600" b="1" dirty="0" smtClean="0">
                <a:latin typeface="Calibri" panose="020F0502020204030204" pitchFamily="34" charset="0"/>
              </a:rPr>
              <a:t>…</a:t>
            </a:r>
            <a:r>
              <a:rPr lang="en-US" b="1" dirty="0" smtClean="0">
                <a:latin typeface="Calibri" panose="020F0502020204030204" pitchFamily="34" charset="0"/>
              </a:rPr>
              <a:t>Can we make it smaller? </a:t>
            </a:r>
            <a:endParaRPr lang="en-US" sz="1600" b="1" dirty="0" smtClean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8" t="5957" r="6055" b="8781"/>
          <a:stretch/>
        </p:blipFill>
        <p:spPr>
          <a:xfrm>
            <a:off x="4932040" y="3784117"/>
            <a:ext cx="3198921" cy="28852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60" y="1340768"/>
            <a:ext cx="3498863" cy="219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54" y="3101039"/>
            <a:ext cx="3234858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28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067F-F030-4BF7-A0D8-091466AA0238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313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0288" y="69093"/>
            <a:ext cx="878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Path towards first prototype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47134" y="866165"/>
            <a:ext cx="8653026" cy="1926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We have created many </a:t>
            </a:r>
            <a:r>
              <a:rPr lang="en-US" dirty="0" err="1" smtClean="0"/>
              <a:t>tynodes</a:t>
            </a:r>
            <a:r>
              <a:rPr lang="en-US" dirty="0" smtClean="0"/>
              <a:t> of various sizes and materials</a:t>
            </a:r>
          </a:p>
          <a:p>
            <a:pPr marL="285750" indent="-28575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Most recently, we have achieved transmission yields of 5.5 with 5 nm </a:t>
            </a:r>
            <a:r>
              <a:rPr lang="en-US" dirty="0" err="1" smtClean="0"/>
              <a:t>MgO</a:t>
            </a:r>
            <a:r>
              <a:rPr lang="en-US" dirty="0" smtClean="0"/>
              <a:t> membranes, coated with 2.5 nm </a:t>
            </a:r>
            <a:r>
              <a:rPr lang="en-US" dirty="0" err="1" smtClean="0"/>
              <a:t>TiN</a:t>
            </a:r>
            <a:r>
              <a:rPr lang="en-US" dirty="0" smtClean="0"/>
              <a:t>, without other special surface treatments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Now working towards building a first prototype device</a:t>
            </a:r>
          </a:p>
          <a:p>
            <a:pPr marL="285750" indent="-285750"/>
            <a:r>
              <a:rPr lang="en-US" dirty="0" smtClean="0"/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067F-F030-4BF7-A0D8-091466AA023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 descr="Fig 13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312" y="2961676"/>
            <a:ext cx="4774387" cy="3579607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134" y="5437450"/>
            <a:ext cx="2189862" cy="1103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07448" y="3214843"/>
            <a:ext cx="2467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MEMS technology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9" name="Picture 8" descr="EKL-Logo_websit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60" y="4344456"/>
            <a:ext cx="1865178" cy="109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86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395536" y="260648"/>
            <a:ext cx="7498080" cy="1143000"/>
          </a:xfrm>
        </p:spPr>
        <p:txBody>
          <a:bodyPr>
            <a:normAutofit/>
          </a:bodyPr>
          <a:lstStyle/>
          <a:p>
            <a:r>
              <a:rPr lang="en-GB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MEMS </a:t>
            </a:r>
            <a:r>
              <a:rPr lang="en-GB" sz="28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fabriaction</a:t>
            </a:r>
            <a:r>
              <a:rPr lang="en-GB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of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T</a:t>
            </a:r>
            <a:r>
              <a:rPr lang="en-GB" sz="28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ynodes</a:t>
            </a:r>
            <a:r>
              <a:rPr lang="en-GB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: ALD </a:t>
            </a:r>
            <a:r>
              <a:rPr lang="en-GB" sz="28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MgO</a:t>
            </a:r>
            <a:r>
              <a:rPr lang="en-GB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GB" sz="2800" dirty="0" smtClean="0"/>
              <a:t/>
            </a:r>
            <a:br>
              <a:rPr lang="en-GB" sz="2800" dirty="0" smtClean="0"/>
            </a:br>
            <a:endParaRPr lang="en-GB" sz="2800" b="1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4" name="Slide Number Placeholder 20"/>
          <p:cNvSpPr txBox="1">
            <a:spLocks/>
          </p:cNvSpPr>
          <p:nvPr/>
        </p:nvSpPr>
        <p:spPr>
          <a:xfrm>
            <a:off x="8532440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904AFE-B822-4DCC-845A-54735A1F400C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395536" y="1250757"/>
            <a:ext cx="604867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Calibri" panose="020F0502020204030204" pitchFamily="34" charset="0"/>
              </a:rPr>
              <a:t>Thermal ALD reactor with </a:t>
            </a:r>
            <a:r>
              <a:rPr lang="en-GB" sz="1400" dirty="0"/>
              <a:t>(</a:t>
            </a:r>
            <a:r>
              <a:rPr lang="en-GB" sz="1400" dirty="0" smtClean="0"/>
              <a:t>Mg(</a:t>
            </a:r>
            <a:r>
              <a:rPr lang="en-GB" sz="1400" dirty="0" err="1" smtClean="0"/>
              <a:t>Cp</a:t>
            </a:r>
            <a:r>
              <a:rPr lang="en-GB" sz="1400" dirty="0" smtClean="0"/>
              <a:t>)</a:t>
            </a:r>
            <a:r>
              <a:rPr lang="en-GB" sz="1400" baseline="-25000" dirty="0" smtClean="0">
                <a:latin typeface="Calibri" panose="020F0502020204030204" pitchFamily="34" charset="0"/>
              </a:rPr>
              <a:t>2</a:t>
            </a:r>
            <a:r>
              <a:rPr lang="en-GB" sz="1400" dirty="0" smtClean="0"/>
              <a:t>) and </a:t>
            </a:r>
            <a:r>
              <a:rPr lang="en-GB" sz="1400" dirty="0" smtClean="0">
                <a:latin typeface="Calibri" panose="020F0502020204030204" pitchFamily="34" charset="0"/>
              </a:rPr>
              <a:t>H</a:t>
            </a:r>
            <a:r>
              <a:rPr lang="en-GB" sz="1400" baseline="-25000" dirty="0" smtClean="0">
                <a:latin typeface="Calibri" panose="020F0502020204030204" pitchFamily="34" charset="0"/>
              </a:rPr>
              <a:t>2</a:t>
            </a:r>
            <a:r>
              <a:rPr lang="en-GB" sz="1400" dirty="0" smtClean="0">
                <a:latin typeface="Calibri" panose="020F0502020204030204" pitchFamily="34" charset="0"/>
              </a:rPr>
              <a:t>O</a:t>
            </a:r>
            <a:r>
              <a:rPr lang="en-GB" sz="1400" dirty="0" smtClean="0"/>
              <a:t> </a:t>
            </a:r>
            <a:r>
              <a:rPr lang="en-GB" sz="1400" dirty="0" smtClean="0">
                <a:latin typeface="Calibri" panose="020F0502020204030204" pitchFamily="34" charset="0"/>
              </a:rPr>
              <a:t>as precursors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Calibri" panose="020F0502020204030204" pitchFamily="34" charset="0"/>
              </a:rPr>
              <a:t>Deposition temperature: 200 </a:t>
            </a:r>
            <a:r>
              <a:rPr lang="en-GB" sz="1400" dirty="0" smtClean="0">
                <a:latin typeface="Calibri"/>
              </a:rPr>
              <a:t>°C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Calibri"/>
              </a:rPr>
              <a:t>Measured stress:  ~ -200 MPa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Calibri"/>
              </a:rPr>
              <a:t>Growth rate = 0.165 nm/cycle (3 + 15 + 1 + 15 sec)</a:t>
            </a:r>
            <a:endParaRPr lang="en-GB" sz="1400" dirty="0">
              <a:latin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81224"/>
            <a:ext cx="3768817" cy="26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349080"/>
            <a:ext cx="1778671" cy="15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349080"/>
            <a:ext cx="1757475" cy="15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437312"/>
            <a:ext cx="2190513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78288" y="3861248"/>
            <a:ext cx="29340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SEM captures of 5 nm thin </a:t>
            </a:r>
            <a:r>
              <a:rPr lang="en-US" sz="1200" dirty="0" err="1"/>
              <a:t>MgO</a:t>
            </a:r>
            <a:r>
              <a:rPr lang="en-US" sz="1200" dirty="0"/>
              <a:t> </a:t>
            </a:r>
            <a:r>
              <a:rPr lang="en-US" sz="1200" dirty="0" smtClean="0"/>
              <a:t>membranes </a:t>
            </a:r>
            <a:r>
              <a:rPr lang="en-US" sz="1200" dirty="0"/>
              <a:t>in </a:t>
            </a:r>
            <a:r>
              <a:rPr lang="en-US" sz="1200" dirty="0" smtClean="0"/>
              <a:t>64 </a:t>
            </a:r>
            <a:r>
              <a:rPr lang="en-GB" sz="1200" dirty="0" smtClean="0"/>
              <a:t>x </a:t>
            </a:r>
            <a:r>
              <a:rPr lang="en-GB" sz="1200" dirty="0"/>
              <a:t>64 array</a:t>
            </a:r>
          </a:p>
        </p:txBody>
      </p:sp>
      <p:sp>
        <p:nvSpPr>
          <p:cNvPr id="3" name="Rectangle 2"/>
          <p:cNvSpPr/>
          <p:nvPr/>
        </p:nvSpPr>
        <p:spPr>
          <a:xfrm>
            <a:off x="4283968" y="620769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/>
              <a:t>AFM image of released 25 nm thin </a:t>
            </a:r>
            <a:r>
              <a:rPr lang="en-US" sz="1200" dirty="0" err="1"/>
              <a:t>MgO</a:t>
            </a:r>
            <a:endParaRPr lang="en-US" sz="1200" dirty="0"/>
          </a:p>
          <a:p>
            <a:pPr algn="ctr"/>
            <a:r>
              <a:rPr lang="en-GB" sz="1200" dirty="0"/>
              <a:t>membrane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037906"/>
            <a:ext cx="2041550" cy="95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375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/>
          <p:cNvSpPr txBox="1"/>
          <p:nvPr/>
        </p:nvSpPr>
        <p:spPr>
          <a:xfrm>
            <a:off x="131198" y="917074"/>
            <a:ext cx="375335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b="1" i="1" dirty="0" smtClean="0"/>
              <a:t>Scanning Electron Microscope</a:t>
            </a:r>
            <a:r>
              <a:rPr lang="en-US" sz="1400" i="1" dirty="0" smtClean="0"/>
              <a:t>:</a:t>
            </a:r>
          </a:p>
          <a:p>
            <a:pPr marL="285750" indent="-285750">
              <a:buFontTx/>
              <a:buChar char="-"/>
            </a:pPr>
            <a:endParaRPr lang="en-US" sz="1400" i="1" dirty="0" smtClean="0"/>
          </a:p>
          <a:p>
            <a:pPr marL="742950" lvl="1" indent="-285750">
              <a:buFontTx/>
              <a:buChar char="-"/>
            </a:pPr>
            <a:r>
              <a:rPr lang="en-US" sz="1400" dirty="0" smtClean="0"/>
              <a:t>Electron beam energy</a:t>
            </a:r>
          </a:p>
          <a:p>
            <a:pPr marL="742950" lvl="1" indent="-285750">
              <a:buFontTx/>
              <a:buChar char="-"/>
            </a:pPr>
            <a:r>
              <a:rPr lang="en-US" sz="1400" dirty="0" smtClean="0"/>
              <a:t>Measure beam current</a:t>
            </a:r>
          </a:p>
          <a:p>
            <a:pPr marL="742950" lvl="1" indent="-285750">
              <a:buFontTx/>
              <a:buChar char="-"/>
            </a:pPr>
            <a:r>
              <a:rPr lang="en-US" sz="1400" dirty="0" smtClean="0"/>
              <a:t>Acquire image (4.2 min) </a:t>
            </a:r>
          </a:p>
          <a:p>
            <a:pPr marL="742950" lvl="1" indent="-285750">
              <a:buFontTx/>
              <a:buChar char="-"/>
            </a:pPr>
            <a:endParaRPr lang="en-US" sz="1400" dirty="0" smtClean="0"/>
          </a:p>
          <a:p>
            <a:pPr marL="285750" indent="-285750">
              <a:buFontTx/>
              <a:buChar char="-"/>
            </a:pPr>
            <a:r>
              <a:rPr lang="en-US" sz="1400" b="1" i="1" dirty="0" err="1" smtClean="0"/>
              <a:t>Keithley</a:t>
            </a:r>
            <a:r>
              <a:rPr lang="en-US" sz="1400" b="1" i="1" dirty="0" smtClean="0"/>
              <a:t> 2450 </a:t>
            </a:r>
            <a:r>
              <a:rPr lang="en-US" sz="1400" b="1" i="1" dirty="0" err="1" smtClean="0"/>
              <a:t>Sourcemeters</a:t>
            </a:r>
            <a:endParaRPr lang="en-US" sz="1400" b="1" i="1" dirty="0" smtClean="0"/>
          </a:p>
          <a:p>
            <a:pPr marL="285750" indent="-285750">
              <a:buFontTx/>
              <a:buChar char="-"/>
            </a:pPr>
            <a:endParaRPr lang="en-US" sz="1400" i="1" dirty="0" smtClean="0"/>
          </a:p>
          <a:p>
            <a:pPr marL="742950" lvl="1" indent="-285750">
              <a:buFontTx/>
              <a:buChar char="-"/>
            </a:pPr>
            <a:r>
              <a:rPr lang="en-US" sz="1400" dirty="0" smtClean="0"/>
              <a:t>Measure Sample Current</a:t>
            </a:r>
          </a:p>
          <a:p>
            <a:pPr marL="742950" lvl="1" indent="-285750">
              <a:buFontTx/>
              <a:buChar char="-"/>
            </a:pPr>
            <a:r>
              <a:rPr lang="en-US" sz="1400" dirty="0" smtClean="0"/>
              <a:t>Measure anode Collector Current</a:t>
            </a:r>
          </a:p>
          <a:p>
            <a:pPr marL="742950" lvl="1" indent="-285750">
              <a:buFontTx/>
              <a:buChar char="-"/>
            </a:pPr>
            <a:endParaRPr lang="en-US" sz="1400" dirty="0" smtClean="0"/>
          </a:p>
          <a:p>
            <a:pPr marL="285750" indent="-285750">
              <a:buFontTx/>
              <a:buChar char="-"/>
            </a:pPr>
            <a:r>
              <a:rPr lang="en-US" sz="1400" dirty="0" smtClean="0"/>
              <a:t>Repeat for different beam energies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 smtClean="0"/>
              <a:t>Process data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3DCC8-D08B-4A70-929F-93AF78A3EFE5}" type="slidenum">
              <a:rPr lang="en-GB" smtClean="0"/>
              <a:t>8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423728" y="204346"/>
            <a:ext cx="418320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TSEY Measurement in SEM</a:t>
            </a:r>
            <a:endParaRPr lang="en-US" b="1" dirty="0" smtClean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511" y="17496"/>
            <a:ext cx="3569529" cy="332362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58157" y="5035341"/>
            <a:ext cx="588211" cy="457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 rot="10800000">
            <a:off x="131198" y="4938950"/>
            <a:ext cx="3484893" cy="173789"/>
            <a:chOff x="3399844" y="4837136"/>
            <a:chExt cx="5400843" cy="25400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3" name="Freeform 12"/>
            <p:cNvSpPr/>
            <p:nvPr/>
          </p:nvSpPr>
          <p:spPr>
            <a:xfrm>
              <a:off x="3399844" y="4837136"/>
              <a:ext cx="2299369" cy="254000"/>
            </a:xfrm>
            <a:custGeom>
              <a:avLst/>
              <a:gdLst>
                <a:gd name="connsiteX0" fmla="*/ 0 w 2299369"/>
                <a:gd name="connsiteY0" fmla="*/ 13368 h 254000"/>
                <a:gd name="connsiteX1" fmla="*/ 2018632 w 2299369"/>
                <a:gd name="connsiteY1" fmla="*/ 0 h 254000"/>
                <a:gd name="connsiteX2" fmla="*/ 2018632 w 2299369"/>
                <a:gd name="connsiteY2" fmla="*/ 0 h 254000"/>
                <a:gd name="connsiteX3" fmla="*/ 2032000 w 2299369"/>
                <a:gd name="connsiteY3" fmla="*/ 120316 h 254000"/>
                <a:gd name="connsiteX4" fmla="*/ 2286000 w 2299369"/>
                <a:gd name="connsiteY4" fmla="*/ 120316 h 254000"/>
                <a:gd name="connsiteX5" fmla="*/ 2286000 w 2299369"/>
                <a:gd name="connsiteY5" fmla="*/ 120316 h 254000"/>
                <a:gd name="connsiteX6" fmla="*/ 2299369 w 2299369"/>
                <a:gd name="connsiteY6" fmla="*/ 254000 h 254000"/>
                <a:gd name="connsiteX7" fmla="*/ 13369 w 2299369"/>
                <a:gd name="connsiteY7" fmla="*/ 254000 h 254000"/>
                <a:gd name="connsiteX8" fmla="*/ 0 w 2299369"/>
                <a:gd name="connsiteY8" fmla="*/ 13368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9369" h="254000">
                  <a:moveTo>
                    <a:pt x="0" y="13368"/>
                  </a:moveTo>
                  <a:lnTo>
                    <a:pt x="2018632" y="0"/>
                  </a:lnTo>
                  <a:lnTo>
                    <a:pt x="2018632" y="0"/>
                  </a:lnTo>
                  <a:lnTo>
                    <a:pt x="2032000" y="120316"/>
                  </a:lnTo>
                  <a:lnTo>
                    <a:pt x="2286000" y="120316"/>
                  </a:lnTo>
                  <a:lnTo>
                    <a:pt x="2286000" y="120316"/>
                  </a:lnTo>
                  <a:lnTo>
                    <a:pt x="2299369" y="254000"/>
                  </a:lnTo>
                  <a:lnTo>
                    <a:pt x="13369" y="254000"/>
                  </a:lnTo>
                  <a:lnTo>
                    <a:pt x="0" y="13368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 flipH="1">
              <a:off x="6501318" y="4837136"/>
              <a:ext cx="2299369" cy="254000"/>
            </a:xfrm>
            <a:custGeom>
              <a:avLst/>
              <a:gdLst>
                <a:gd name="connsiteX0" fmla="*/ 0 w 2299369"/>
                <a:gd name="connsiteY0" fmla="*/ 13368 h 254000"/>
                <a:gd name="connsiteX1" fmla="*/ 2018632 w 2299369"/>
                <a:gd name="connsiteY1" fmla="*/ 0 h 254000"/>
                <a:gd name="connsiteX2" fmla="*/ 2018632 w 2299369"/>
                <a:gd name="connsiteY2" fmla="*/ 0 h 254000"/>
                <a:gd name="connsiteX3" fmla="*/ 2032000 w 2299369"/>
                <a:gd name="connsiteY3" fmla="*/ 120316 h 254000"/>
                <a:gd name="connsiteX4" fmla="*/ 2286000 w 2299369"/>
                <a:gd name="connsiteY4" fmla="*/ 120316 h 254000"/>
                <a:gd name="connsiteX5" fmla="*/ 2286000 w 2299369"/>
                <a:gd name="connsiteY5" fmla="*/ 120316 h 254000"/>
                <a:gd name="connsiteX6" fmla="*/ 2299369 w 2299369"/>
                <a:gd name="connsiteY6" fmla="*/ 254000 h 254000"/>
                <a:gd name="connsiteX7" fmla="*/ 13369 w 2299369"/>
                <a:gd name="connsiteY7" fmla="*/ 254000 h 254000"/>
                <a:gd name="connsiteX8" fmla="*/ 0 w 2299369"/>
                <a:gd name="connsiteY8" fmla="*/ 13368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9369" h="254000">
                  <a:moveTo>
                    <a:pt x="0" y="13368"/>
                  </a:moveTo>
                  <a:lnTo>
                    <a:pt x="2018632" y="0"/>
                  </a:lnTo>
                  <a:lnTo>
                    <a:pt x="2018632" y="0"/>
                  </a:lnTo>
                  <a:lnTo>
                    <a:pt x="2032000" y="120316"/>
                  </a:lnTo>
                  <a:lnTo>
                    <a:pt x="2286000" y="120316"/>
                  </a:lnTo>
                  <a:lnTo>
                    <a:pt x="2286000" y="120316"/>
                  </a:lnTo>
                  <a:lnTo>
                    <a:pt x="2299369" y="254000"/>
                  </a:lnTo>
                  <a:lnTo>
                    <a:pt x="13369" y="254000"/>
                  </a:lnTo>
                  <a:lnTo>
                    <a:pt x="0" y="13368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469961" y="5247869"/>
            <a:ext cx="2807369" cy="10917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1910409" y="4041261"/>
            <a:ext cx="334" cy="6807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62343" y="4196640"/>
            <a:ext cx="1141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SEM e</a:t>
            </a:r>
            <a:r>
              <a:rPr lang="en-US" sz="1400" b="1" baseline="30000" dirty="0" smtClean="0"/>
              <a:t>-</a:t>
            </a:r>
            <a:r>
              <a:rPr lang="en-US" sz="1400" b="1" dirty="0" smtClean="0"/>
              <a:t> beam</a:t>
            </a:r>
            <a:endParaRPr lang="en-US" sz="1400" b="1" dirty="0"/>
          </a:p>
        </p:txBody>
      </p:sp>
      <p:pic>
        <p:nvPicPr>
          <p:cNvPr id="18" name="Picture 17" descr="keithley-240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16300" y="6134572"/>
            <a:ext cx="1193609" cy="668421"/>
          </a:xfrm>
          <a:prstGeom prst="rect">
            <a:avLst/>
          </a:prstGeom>
        </p:spPr>
      </p:pic>
      <p:pic>
        <p:nvPicPr>
          <p:cNvPr id="19" name="Picture 18" descr="keithley-240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12664" y="5564257"/>
            <a:ext cx="1193609" cy="66842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318586" y="451966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sample holder</a:t>
            </a:r>
            <a:endParaRPr lang="en-US" sz="1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533162" y="5271308"/>
            <a:ext cx="65114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anode</a:t>
            </a:r>
            <a:endParaRPr lang="en-US" sz="1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2004163" y="6468783"/>
            <a:ext cx="1880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Keithley</a:t>
            </a:r>
            <a:r>
              <a:rPr lang="en-US" sz="1400" b="1" dirty="0" smtClean="0"/>
              <a:t> source </a:t>
            </a:r>
            <a:r>
              <a:rPr lang="en-US" sz="1400" b="1" dirty="0"/>
              <a:t>m</a:t>
            </a:r>
            <a:r>
              <a:rPr lang="en-US" sz="1400" b="1" dirty="0" smtClean="0"/>
              <a:t>eters</a:t>
            </a:r>
            <a:endParaRPr lang="en-US" sz="1400" b="1" dirty="0"/>
          </a:p>
        </p:txBody>
      </p:sp>
      <p:cxnSp>
        <p:nvCxnSpPr>
          <p:cNvPr id="39" name="Elbow Connector 38"/>
          <p:cNvCxnSpPr/>
          <p:nvPr/>
        </p:nvCxnSpPr>
        <p:spPr>
          <a:xfrm>
            <a:off x="3529643" y="4938950"/>
            <a:ext cx="502000" cy="753311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38"/>
          <p:cNvCxnSpPr>
            <a:stCxn id="15" idx="3"/>
          </p:cNvCxnSpPr>
          <p:nvPr/>
        </p:nvCxnSpPr>
        <p:spPr>
          <a:xfrm>
            <a:off x="3277330" y="5302459"/>
            <a:ext cx="779713" cy="1101002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61" y="5091828"/>
            <a:ext cx="1160204" cy="156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214" y="5094133"/>
            <a:ext cx="1215118" cy="156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25" y="3372320"/>
            <a:ext cx="2736415" cy="343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9174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067F-F030-4BF7-A0D8-091466AA0238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 descr="new metho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96" y="0"/>
            <a:ext cx="10078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59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4675</TotalTime>
  <Words>1867</Words>
  <Application>Microsoft Macintosh PowerPoint</Application>
  <PresentationFormat>On-screen Show (4:3)</PresentationFormat>
  <Paragraphs>359</Paragraphs>
  <Slides>35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Office Theme</vt:lpstr>
      <vt:lpstr>\\localhost\Users\harryvandergraaf\Documents\presentations\IEEE2012Anaheim\!OLE_LINK7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MEMS fabriaction of Tynodes: ALD MgO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Nikhef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Harry van der Graaf</dc:creator>
  <cp:lastModifiedBy>Harry van der Graaf</cp:lastModifiedBy>
  <cp:revision>98</cp:revision>
  <dcterms:created xsi:type="dcterms:W3CDTF">2016-12-05T16:39:32Z</dcterms:created>
  <dcterms:modified xsi:type="dcterms:W3CDTF">2017-05-26T02:26:22Z</dcterms:modified>
</cp:coreProperties>
</file>