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74" r:id="rId5"/>
    <p:sldId id="272" r:id="rId6"/>
    <p:sldId id="278" r:id="rId7"/>
    <p:sldId id="260" r:id="rId8"/>
    <p:sldId id="261" r:id="rId9"/>
    <p:sldId id="279" r:id="rId10"/>
    <p:sldId id="262" r:id="rId11"/>
    <p:sldId id="277" r:id="rId12"/>
    <p:sldId id="263" r:id="rId13"/>
    <p:sldId id="276" r:id="rId14"/>
    <p:sldId id="264" r:id="rId15"/>
    <p:sldId id="265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718" autoAdjust="0"/>
  </p:normalViewPr>
  <p:slideViewPr>
    <p:cSldViewPr snapToGrid="0">
      <p:cViewPr varScale="1">
        <p:scale>
          <a:sx n="92" d="100"/>
          <a:sy n="92" d="100"/>
        </p:scale>
        <p:origin x="113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1167C-9800-428B-96F2-291A4D13C450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C9C35-FC66-403E-8583-13A8617F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4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7DE1C-E7A8-41F0-B7D0-3F271DF1F61E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10D7F-92EB-48B1-A95A-450ABC750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3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10D7F-92EB-48B1-A95A-450ABC7501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10D7F-92EB-48B1-A95A-450ABC7501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0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10D7F-92EB-48B1-A95A-450ABC7501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7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B901-DB6D-4EE1-97F1-3B1956B4746D}" type="datetime1">
              <a:rPr lang="en-US" smtClean="0"/>
              <a:t>5/21/2017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lIns="0" tIns="0" rIns="0" bIns="0">
            <a:noAutofit/>
          </a:bodyPr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62932" y="1449305"/>
            <a:ext cx="9021537" cy="1527349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Rectangle 9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Rectangle 10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bg2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75807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5FE7-7CD2-4F14-BCB3-386230FC2737}" type="datetime1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875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3393-0713-4AD8-A62B-8E7727BF334A}" type="datetime1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0356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C4C4-5ADE-48EF-B7F5-B6D5260DFB4F}" type="datetime1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285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9BAC-BDAE-4D18-AE7E-6682C32EEF5A}" type="datetime1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Rectangle 7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0383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3DE8-E9B3-4B30-B5DA-6AC65BED8EEA}" type="datetime1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022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0E3B-EBAE-4396-9982-F7BDC303C753}" type="datetime1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964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2AA4-6B25-4DF1-8ABC-AB7886288769}" type="datetime1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9220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4B25-DEDE-4700-8A02-FA49D54CAA46}" type="datetime1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6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6D74-6E40-454C-902D-84303DA62355}" type="datetime1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418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9C40-BDA5-477F-95C3-F285C8EFB782}" type="datetime1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Rectangle 11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Rectangle 12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459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AAB5695C-6A62-44D2-9D99-2F1A60BCD86F}" type="datetime1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0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5634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 typeface="Arial" panose="020B0604020202020204" pitchFamily="34" charset="0"/>
        <a:buChar char="•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90501" y="3638550"/>
            <a:ext cx="8753474" cy="2325832"/>
          </a:xfrm>
        </p:spPr>
        <p:txBody>
          <a:bodyPr>
            <a:normAutofit/>
          </a:bodyPr>
          <a:lstStyle/>
          <a:p>
            <a:r>
              <a:rPr lang="en-US" altLang="zh-CN" sz="1800" i="1" dirty="0"/>
              <a:t>ZHAO Dongxu</a:t>
            </a:r>
            <a:r>
              <a:rPr lang="en-US" altLang="zh-CN" sz="1800" i="1" baseline="30000" dirty="0"/>
              <a:t>1, </a:t>
            </a:r>
            <a:r>
              <a:rPr lang="en-US" altLang="zh-CN" sz="1800" i="1" baseline="30000" dirty="0" smtClean="0"/>
              <a:t>3 </a:t>
            </a:r>
            <a:r>
              <a:rPr lang="en-US" altLang="zh-CN" sz="1800" i="1" dirty="0"/>
              <a:t>ZHANG </a:t>
            </a:r>
            <a:r>
              <a:rPr lang="en-US" altLang="zh-CN" sz="1800" i="1" dirty="0" smtClean="0"/>
              <a:t>Hongyu</a:t>
            </a:r>
            <a:r>
              <a:rPr lang="en-US" altLang="zh-CN" sz="1800" i="1" baseline="30000" dirty="0"/>
              <a:t>2</a:t>
            </a:r>
            <a:r>
              <a:rPr lang="en-US" altLang="zh-CN" sz="1800" i="1" baseline="30000" dirty="0" smtClean="0"/>
              <a:t>, 3 </a:t>
            </a:r>
            <a:r>
              <a:rPr lang="en-US" altLang="zh-CN" sz="1800" i="1" dirty="0" smtClean="0"/>
              <a:t>WANG </a:t>
            </a:r>
            <a:r>
              <a:rPr lang="en-US" altLang="zh-CN" sz="1800" i="1" dirty="0"/>
              <a:t>Xiuku</a:t>
            </a:r>
            <a:r>
              <a:rPr lang="en-US" altLang="zh-CN" sz="1800" i="1" baseline="30000" dirty="0"/>
              <a:t>1, </a:t>
            </a:r>
            <a:r>
              <a:rPr lang="en-US" altLang="zh-CN" sz="1800" i="1" baseline="30000" dirty="0" smtClean="0"/>
              <a:t>3</a:t>
            </a:r>
            <a:r>
              <a:rPr lang="en-US" altLang="zh-CN" sz="1800" i="1" dirty="0" smtClean="0"/>
              <a:t> </a:t>
            </a:r>
            <a:r>
              <a:rPr lang="en-US" altLang="zh-CN" sz="1800" i="1" dirty="0"/>
              <a:t>TIAN </a:t>
            </a:r>
            <a:r>
              <a:rPr lang="en-US" altLang="zh-CN" sz="1800" i="1" dirty="0" smtClean="0"/>
              <a:t>Haolai</a:t>
            </a:r>
            <a:r>
              <a:rPr lang="en-US" altLang="zh-CN" sz="1800" i="1" baseline="30000" dirty="0" smtClean="0"/>
              <a:t>1 </a:t>
            </a:r>
            <a:r>
              <a:rPr lang="en-US" altLang="zh-CN" sz="1800" i="1" dirty="0"/>
              <a:t>ZHANG </a:t>
            </a:r>
            <a:r>
              <a:rPr lang="en-US" altLang="zh-CN" sz="1800" i="1" dirty="0" smtClean="0"/>
              <a:t>Junrong</a:t>
            </a:r>
            <a:r>
              <a:rPr lang="en-US" altLang="zh-CN" sz="1800" i="1" baseline="30000" dirty="0" smtClean="0"/>
              <a:t>1</a:t>
            </a:r>
            <a:endParaRPr lang="zh-CN" altLang="zh-CN" sz="1800" dirty="0"/>
          </a:p>
          <a:p>
            <a:endParaRPr lang="en-US" altLang="zh-CN" sz="1700" dirty="0" smtClean="0"/>
          </a:p>
          <a:p>
            <a:r>
              <a:rPr lang="en-US" altLang="zh-CN" sz="1600" dirty="0" smtClean="0"/>
              <a:t>1, China Spallation Neutron Source (CSNS), Institute of High Energy Physics(IHEP), Chinese Academy of Sciences(CAS), Dongguan 523803, </a:t>
            </a:r>
            <a:r>
              <a:rPr lang="en-US" altLang="zh-CN" sz="1600" dirty="0"/>
              <a:t>Peoples Republic of </a:t>
            </a:r>
            <a:r>
              <a:rPr lang="en-US" altLang="zh-CN" sz="1600" dirty="0" smtClean="0"/>
              <a:t>China</a:t>
            </a:r>
          </a:p>
          <a:p>
            <a:r>
              <a:rPr lang="en-US" altLang="zh-CN" sz="1600" dirty="0" smtClean="0"/>
              <a:t>2, Institute </a:t>
            </a:r>
            <a:r>
              <a:rPr lang="en-US" altLang="zh-CN" sz="1600" dirty="0"/>
              <a:t>of High Energy Physics (IHEP), Chinese Academy of Sciences (CAS), </a:t>
            </a:r>
            <a:r>
              <a:rPr lang="en-US" altLang="zh-CN" sz="1600" dirty="0" smtClean="0"/>
              <a:t>Beijing 100049, </a:t>
            </a:r>
            <a:r>
              <a:rPr lang="en-US" altLang="zh-CN" sz="1600" dirty="0"/>
              <a:t>Peoples Republic of </a:t>
            </a:r>
            <a:r>
              <a:rPr lang="en-US" altLang="zh-CN" sz="1600" dirty="0" smtClean="0"/>
              <a:t>China</a:t>
            </a:r>
          </a:p>
          <a:p>
            <a:r>
              <a:rPr lang="en-US" altLang="zh-CN" sz="1600" dirty="0" smtClean="0"/>
              <a:t>3, State Key Laboratory of Particle Detection and Electronics, Beijing 100049, Peoples Republic of  China</a:t>
            </a:r>
            <a:endParaRPr lang="zh-CN" altLang="zh-CN" sz="1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/>
              <a:t> Data transmission system for </a:t>
            </a:r>
            <a:r>
              <a:rPr lang="en-US" altLang="zh-CN" sz="4000" b="1" dirty="0" smtClean="0"/>
              <a:t>2D-SND at CSNS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933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Implementation of data transmission system</a:t>
            </a:r>
            <a:endParaRPr lang="zh-CN" alt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28675" y="1604810"/>
            <a:ext cx="7648575" cy="22147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62099" y="3781379"/>
            <a:ext cx="6124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Diagram of calling NFS interface </a:t>
            </a:r>
            <a:r>
              <a:rPr lang="en-US" altLang="zh-CN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DAQ system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57350" y="6303455"/>
            <a:ext cx="6153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 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calling NFS interface </a:t>
            </a:r>
            <a:r>
              <a:rPr lang="en-US" altLang="zh-CN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data transmission system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182750"/>
            <a:ext cx="7648575" cy="210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1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Implementation of data transmission system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87" y="1510991"/>
            <a:ext cx="8562019" cy="1423641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rgbClr val="0070C0"/>
                </a:solidFill>
              </a:rPr>
              <a:t>I</a:t>
            </a:r>
            <a:r>
              <a:rPr lang="en-US" altLang="zh-CN" sz="2000" dirty="0" smtClean="0">
                <a:solidFill>
                  <a:srgbClr val="0070C0"/>
                </a:solidFill>
              </a:rPr>
              <a:t>nterface </a:t>
            </a:r>
            <a:r>
              <a:rPr lang="en-US" altLang="zh-CN" sz="2000" dirty="0">
                <a:solidFill>
                  <a:srgbClr val="0070C0"/>
                </a:solidFill>
              </a:rPr>
              <a:t>with data analysis </a:t>
            </a:r>
            <a:r>
              <a:rPr lang="en-US" altLang="zh-CN" sz="2000" dirty="0" smtClean="0">
                <a:solidFill>
                  <a:srgbClr val="0070C0"/>
                </a:solidFill>
              </a:rPr>
              <a:t>system</a:t>
            </a:r>
          </a:p>
          <a:p>
            <a:pPr marL="0" indent="0">
              <a:buNone/>
            </a:pPr>
            <a:r>
              <a:rPr lang="en-US" altLang="zh-CN" sz="1800" dirty="0" smtClean="0"/>
              <a:t>    Distributed Information Management System (DIM) developed by European Organization for Nuclear Research (CERN) is adopted to be the interface between data transmission system and data analysis system.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" y="3305405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35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48375" y="2990850"/>
            <a:ext cx="885825" cy="514350"/>
          </a:xfrm>
          <a:prstGeom prst="rect">
            <a:avLst/>
          </a:prstGeom>
          <a:solidFill>
            <a:srgbClr val="00B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Name server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43375" y="4794249"/>
            <a:ext cx="1285875" cy="1347107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000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000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Data transmission system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43425" y="4786313"/>
            <a:ext cx="885825" cy="51435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DIM server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5467350" y="3314700"/>
            <a:ext cx="2952750" cy="2752725"/>
          </a:xfrm>
          <a:prstGeom prst="arc">
            <a:avLst/>
          </a:prstGeom>
          <a:ln w="25400">
            <a:prstDash val="sysDot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13" name="Arc 12"/>
          <p:cNvSpPr/>
          <p:nvPr/>
        </p:nvSpPr>
        <p:spPr>
          <a:xfrm rot="16200000">
            <a:off x="4554538" y="3398202"/>
            <a:ext cx="2952750" cy="2752725"/>
          </a:xfrm>
          <a:prstGeom prst="arc">
            <a:avLst/>
          </a:prstGeom>
          <a:ln w="25400">
            <a:prstDash val="sysDot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sz="1050" kern="10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Arc 13"/>
          <p:cNvSpPr/>
          <p:nvPr/>
        </p:nvSpPr>
        <p:spPr>
          <a:xfrm rot="10800000">
            <a:off x="6943725" y="1962150"/>
            <a:ext cx="2952750" cy="2752725"/>
          </a:xfrm>
          <a:prstGeom prst="arc">
            <a:avLst/>
          </a:prstGeom>
          <a:ln w="25400">
            <a:prstDash val="sysDot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15" name="Arc 14"/>
          <p:cNvSpPr/>
          <p:nvPr/>
        </p:nvSpPr>
        <p:spPr>
          <a:xfrm rot="8222612">
            <a:off x="4980305" y="2214880"/>
            <a:ext cx="3320415" cy="3036570"/>
          </a:xfrm>
          <a:prstGeom prst="arc">
            <a:avLst/>
          </a:prstGeom>
          <a:ln w="25400"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16" name="Arc 15"/>
          <p:cNvSpPr/>
          <p:nvPr/>
        </p:nvSpPr>
        <p:spPr>
          <a:xfrm rot="8282486">
            <a:off x="5000625" y="2552065"/>
            <a:ext cx="3320415" cy="3036570"/>
          </a:xfrm>
          <a:prstGeom prst="arc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17" name="Arc 16"/>
          <p:cNvSpPr/>
          <p:nvPr/>
        </p:nvSpPr>
        <p:spPr>
          <a:xfrm rot="18960277">
            <a:off x="4810125" y="4398010"/>
            <a:ext cx="3320415" cy="3036570"/>
          </a:xfrm>
          <a:prstGeom prst="arc">
            <a:avLst/>
          </a:prstGeom>
          <a:ln w="25400">
            <a:prstDash val="sysDot"/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677150" y="4733923"/>
            <a:ext cx="1285875" cy="1368767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000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000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Data analysis system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677150" y="4733925"/>
            <a:ext cx="885825" cy="51435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DIM client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164012" y="3711575"/>
            <a:ext cx="2360613" cy="52322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Register 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Services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189"/>
          <p:cNvSpPr txBox="1">
            <a:spLocks noChangeArrowheads="1"/>
          </p:cNvSpPr>
          <p:nvPr/>
        </p:nvSpPr>
        <p:spPr bwMode="auto">
          <a:xfrm>
            <a:off x="7677150" y="3422650"/>
            <a:ext cx="1427163" cy="52322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Request 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Service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87"/>
          <p:cNvSpPr txBox="1">
            <a:spLocks noChangeArrowheads="1"/>
          </p:cNvSpPr>
          <p:nvPr/>
        </p:nvSpPr>
        <p:spPr bwMode="auto">
          <a:xfrm>
            <a:off x="5135563" y="4403725"/>
            <a:ext cx="2924175" cy="30777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Subscribe to Service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181"/>
          <p:cNvSpPr txBox="1">
            <a:spLocks noChangeArrowheads="1"/>
          </p:cNvSpPr>
          <p:nvPr/>
        </p:nvSpPr>
        <p:spPr bwMode="auto">
          <a:xfrm>
            <a:off x="5068888" y="5002213"/>
            <a:ext cx="2924175" cy="30777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Service events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180"/>
          <p:cNvSpPr txBox="1">
            <a:spLocks noChangeArrowheads="1"/>
          </p:cNvSpPr>
          <p:nvPr/>
        </p:nvSpPr>
        <p:spPr bwMode="auto">
          <a:xfrm>
            <a:off x="5097463" y="5610225"/>
            <a:ext cx="2924175" cy="30777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Commands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190"/>
          <p:cNvSpPr txBox="1">
            <a:spLocks noChangeArrowheads="1"/>
          </p:cNvSpPr>
          <p:nvPr/>
        </p:nvSpPr>
        <p:spPr bwMode="auto">
          <a:xfrm>
            <a:off x="5983288" y="3822700"/>
            <a:ext cx="2924175" cy="52322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Service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Info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97"/>
          <p:cNvSpPr>
            <a:spLocks noChangeArrowheads="1"/>
          </p:cNvSpPr>
          <p:nvPr/>
        </p:nvSpPr>
        <p:spPr bwMode="auto">
          <a:xfrm>
            <a:off x="152400" y="3381375"/>
            <a:ext cx="41158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" name="Rectangle 200"/>
          <p:cNvSpPr>
            <a:spLocks noChangeArrowheads="1"/>
          </p:cNvSpPr>
          <p:nvPr/>
        </p:nvSpPr>
        <p:spPr bwMode="auto">
          <a:xfrm>
            <a:off x="152400" y="3838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zh-CN" altLang="zh-CN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11"/>
          <p:cNvSpPr>
            <a:spLocks noChangeArrowheads="1"/>
          </p:cNvSpPr>
          <p:nvPr/>
        </p:nvSpPr>
        <p:spPr bwMode="auto">
          <a:xfrm>
            <a:off x="152400" y="3838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53075" y="6181878"/>
            <a:ext cx="199125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altLang="zh-CN" dirty="0" smtClean="0"/>
              <a:t>DIM architecture </a:t>
            </a:r>
            <a:endParaRPr lang="zh-CN" altLang="en-US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23813" y="3404901"/>
            <a:ext cx="4586287" cy="2754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05740" indent="-205740" algn="l" rtl="0" eaLnBrk="1" latinLnBrk="0" hangingPunct="1">
              <a:spcBef>
                <a:spcPts val="435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71450" algn="l" rtl="0" eaLnBrk="1" latinLnBrk="0" hangingPunct="1">
              <a:spcBef>
                <a:spcPts val="278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7220" indent="-171450" algn="l" rtl="0" eaLnBrk="1" latinLnBrk="0" hangingPunct="1">
              <a:spcBef>
                <a:spcPts val="278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-171450" algn="l" rtl="0" eaLnBrk="1" latinLnBrk="0" hangingPunct="1">
              <a:spcBef>
                <a:spcPts val="278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1" latinLnBrk="0" hangingPunct="1">
              <a:spcBef>
                <a:spcPts val="278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34440" indent="-171450" algn="l" rtl="0" eaLnBrk="1" latinLnBrk="0" hangingPunct="1">
              <a:spcBef>
                <a:spcPts val="278"/>
              </a:spcBef>
              <a:buClr>
                <a:schemeClr val="accent3"/>
              </a:buClr>
              <a:buChar char="•"/>
              <a:defRPr kumimoji="0"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80" indent="-171450" algn="l" rtl="0" eaLnBrk="1" latinLnBrk="0" hangingPunct="1">
              <a:spcBef>
                <a:spcPts val="278"/>
              </a:spcBef>
              <a:buClr>
                <a:schemeClr val="accent2"/>
              </a:buClr>
              <a:buChar char="•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" indent="-171450" algn="l" rtl="0" eaLnBrk="1" latinLnBrk="0" hangingPunct="1">
              <a:spcBef>
                <a:spcPts val="278"/>
              </a:spcBef>
              <a:buClr>
                <a:schemeClr val="accent1">
                  <a:tint val="60000"/>
                </a:schemeClr>
              </a:buClr>
              <a:buChar char="•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660" indent="-171450" algn="l" rtl="0" eaLnBrk="1" latinLnBrk="0" hangingPunct="1">
              <a:spcBef>
                <a:spcPts val="278"/>
              </a:spcBef>
              <a:buClr>
                <a:schemeClr val="accent2">
                  <a:tint val="60000"/>
                </a:schemeClr>
              </a:buClr>
              <a:buChar char="•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olidFill>
                  <a:srgbClr val="0070C0"/>
                </a:solidFill>
              </a:rPr>
              <a:t>Features of DIM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dirty="0" smtClean="0"/>
              <a:t>providing a network transparent inter-process communication layer. 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dirty="0" smtClean="0"/>
              <a:t>based on the client/server paradigm. 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dirty="0" smtClean="0"/>
              <a:t>basic concept of "service". 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dirty="0" smtClean="0"/>
              <a:t>realizing loose coupling. 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dirty="0" smtClean="0"/>
              <a:t>very efficient in data transmission. 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363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Implementation of data transmission system</a:t>
            </a:r>
            <a:endParaRPr lang="zh-CN" alt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809750" y="3773269"/>
            <a:ext cx="5981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Diagram of calling </a:t>
            </a:r>
            <a:r>
              <a:rPr lang="en-US" altLang="zh-CN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 server in data transmission system 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92878" y="6370460"/>
            <a:ext cx="5484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Diagram of calling </a:t>
            </a:r>
            <a:r>
              <a:rPr lang="en-US" altLang="zh-CN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 client in data analysis system 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38224" y="1417638"/>
            <a:ext cx="7296152" cy="23524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49" y="4123550"/>
            <a:ext cx="7296152" cy="230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32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5" y="1533524"/>
            <a:ext cx="7772400" cy="3246269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rgbClr val="0070C0"/>
                </a:solidFill>
              </a:rPr>
              <a:t>A neutron beam </a:t>
            </a:r>
            <a:r>
              <a:rPr lang="en-US" altLang="zh-CN" sz="2000" dirty="0" smtClean="0">
                <a:solidFill>
                  <a:srgbClr val="0070C0"/>
                </a:solidFill>
              </a:rPr>
              <a:t>experiment</a:t>
            </a:r>
          </a:p>
          <a:p>
            <a:pPr marL="0" indent="0">
              <a:buNone/>
            </a:pPr>
            <a:r>
              <a:rPr lang="en-US" altLang="zh-CN" sz="1800" dirty="0"/>
              <a:t>   The data transmission system together with 2D-SND and other relative systems has been applied in neutron beam experiment successfully.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000" dirty="0" smtClean="0">
              <a:solidFill>
                <a:srgbClr val="0070C0"/>
              </a:solidFill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olidFill>
                  <a:srgbClr val="0070C0"/>
                </a:solidFill>
              </a:rPr>
              <a:t>Experiment </a:t>
            </a:r>
            <a:r>
              <a:rPr lang="en-US" altLang="zh-CN" sz="2000" dirty="0">
                <a:solidFill>
                  <a:srgbClr val="0070C0"/>
                </a:solidFill>
              </a:rPr>
              <a:t>environment: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dirty="0"/>
              <a:t>Beam intensity: 10</a:t>
            </a:r>
            <a:r>
              <a:rPr lang="en-US" altLang="zh-CN" baseline="30000" dirty="0"/>
              <a:t>6</a:t>
            </a:r>
            <a:r>
              <a:rPr lang="en-US" altLang="zh-CN" dirty="0"/>
              <a:t> - 10</a:t>
            </a:r>
            <a:r>
              <a:rPr lang="en-US" altLang="zh-CN" baseline="30000" dirty="0"/>
              <a:t>7</a:t>
            </a:r>
            <a:r>
              <a:rPr lang="en-US" altLang="zh-CN" dirty="0"/>
              <a:t> c/s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dirty="0" smtClean="0"/>
              <a:t>Event rate of each module: 25 Hz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dirty="0" smtClean="0"/>
              <a:t>Module number of detector in experiment: 3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dirty="0" smtClean="0"/>
              <a:t>Total </a:t>
            </a:r>
            <a:r>
              <a:rPr lang="en-US" altLang="zh-CN" dirty="0"/>
              <a:t>event rate: 75Hz</a:t>
            </a:r>
          </a:p>
          <a:p>
            <a:pPr marL="0" indent="0">
              <a:buNone/>
            </a:pPr>
            <a:endParaRPr lang="en-US" altLang="zh-CN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An application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2676525"/>
            <a:ext cx="3638552" cy="30575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524500" y="5868085"/>
            <a:ext cx="3231975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altLang="zh-CN" dirty="0"/>
              <a:t>Image of neutron imaging on 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one module of 2D-SND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4762" y="4913828"/>
            <a:ext cx="5029200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   In experiment, no event lost in process of data transmission.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5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Conclusion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rgbClr val="0070C0"/>
                </a:solidFill>
              </a:rPr>
              <a:t>Data transmission system: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A </a:t>
            </a:r>
            <a:r>
              <a:rPr lang="en-US" altLang="zh-CN" sz="2000" dirty="0"/>
              <a:t>stable and efficient mechanism to realize credible data transfer. 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/>
              <a:t>With the common framework, can easily be expanded and improved. </a:t>
            </a:r>
            <a:endParaRPr lang="en-US" altLang="zh-CN" sz="2000" dirty="0" smtClean="0"/>
          </a:p>
          <a:p>
            <a:pPr marL="240030" lvl="1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sz="2400" i="1" dirty="0">
                <a:solidFill>
                  <a:srgbClr val="FF0000"/>
                </a:solidFill>
              </a:rPr>
              <a:t>What can we do in the future?</a:t>
            </a:r>
            <a:endParaRPr lang="zh-CN" altLang="zh-CN" sz="2400" i="1" dirty="0">
              <a:solidFill>
                <a:srgbClr val="FF0000"/>
              </a:solidFill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/>
              <a:t>To fulfil real-time on data transmission and online data analysis, the interface with DAQ system should be improved. </a:t>
            </a:r>
          </a:p>
          <a:p>
            <a:pPr lvl="0"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/>
              <a:t>To improve efficiency </a:t>
            </a:r>
            <a:r>
              <a:rPr lang="en-US" altLang="zh-CN" sz="2000" dirty="0" smtClean="0"/>
              <a:t>further, distributed </a:t>
            </a:r>
            <a:r>
              <a:rPr lang="en-US" altLang="zh-CN" sz="2000" dirty="0"/>
              <a:t>environment should be involved. </a:t>
            </a:r>
            <a:endParaRPr lang="zh-CN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46402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23900" y="1447800"/>
            <a:ext cx="7772400" cy="457200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 algn="ctr">
              <a:buNone/>
            </a:pPr>
            <a:r>
              <a:rPr lang="en-US" altLang="zh-CN" sz="4400" b="1" dirty="0" smtClean="0">
                <a:solidFill>
                  <a:srgbClr val="0070C0"/>
                </a:solidFill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29544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sz="2400" dirty="0" smtClean="0">
                <a:solidFill>
                  <a:srgbClr val="0070C0"/>
                </a:solidFill>
              </a:rPr>
              <a:t>Introduction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sz="2000" dirty="0" smtClean="0"/>
              <a:t>About CSNS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sz="2000" dirty="0" smtClean="0"/>
              <a:t>GPPD components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sz="2400" dirty="0" smtClean="0">
                <a:solidFill>
                  <a:srgbClr val="0070C0"/>
                </a:solidFill>
              </a:rPr>
              <a:t>Implementation of data transmission system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sz="2000" dirty="0" smtClean="0"/>
              <a:t>Data processing framework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sz="2000" dirty="0" smtClean="0"/>
              <a:t>Interface with DAQ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sz="2000" dirty="0" smtClean="0"/>
              <a:t>Interface with data analysis system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sz="2400" dirty="0" smtClean="0">
                <a:solidFill>
                  <a:srgbClr val="0070C0"/>
                </a:solidFill>
              </a:rPr>
              <a:t>An application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sz="2000" dirty="0" smtClean="0"/>
              <a:t>A neutron beam experiment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sz="2400" dirty="0" smtClean="0">
                <a:solidFill>
                  <a:srgbClr val="0070C0"/>
                </a:solidFill>
              </a:rPr>
              <a:t>Conclusion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Outline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9193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Introduction</a:t>
            </a:r>
            <a:endParaRPr lang="en-US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95325" y="1447800"/>
            <a:ext cx="7772400" cy="4572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solidFill>
                  <a:srgbClr val="0070C0"/>
                </a:solidFill>
              </a:rPr>
              <a:t>About CSNS</a:t>
            </a:r>
          </a:p>
          <a:p>
            <a:pPr marL="0" indent="0">
              <a:buNone/>
            </a:pPr>
            <a:r>
              <a:rPr lang="en-US" altLang="zh-CN" sz="1800" dirty="0"/>
              <a:t>China </a:t>
            </a:r>
            <a:r>
              <a:rPr lang="en-US" altLang="zh-CN" sz="1800" dirty="0" smtClean="0"/>
              <a:t>Spallation Neutron </a:t>
            </a:r>
            <a:r>
              <a:rPr lang="en-US" altLang="zh-CN" sz="1800" dirty="0"/>
              <a:t>Source (CSNS) is the first high-performance pulsed </a:t>
            </a:r>
            <a:r>
              <a:rPr lang="en-US" altLang="zh-CN" sz="1800" dirty="0" smtClean="0"/>
              <a:t>neutron </a:t>
            </a:r>
            <a:r>
              <a:rPr lang="en-US" altLang="zh-CN" sz="1800" dirty="0"/>
              <a:t>source in China.</a:t>
            </a:r>
          </a:p>
          <a:p>
            <a:pPr marL="0" indent="0">
              <a:buNone/>
            </a:pPr>
            <a:endParaRPr lang="en-US" altLang="zh-CN" sz="1350" dirty="0"/>
          </a:p>
          <a:p>
            <a:pPr marL="0" indent="0">
              <a:buNone/>
            </a:pPr>
            <a:r>
              <a:rPr lang="en-US" altLang="zh-CN" sz="1350" dirty="0"/>
              <a:t>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350" dirty="0"/>
              <a:t>                                                                                  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026" y="2638426"/>
            <a:ext cx="3984262" cy="2985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8076" y="2782525"/>
            <a:ext cx="5543825" cy="32932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1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rgbClr val="0070C0"/>
                </a:solidFill>
              </a:rPr>
              <a:t>Facilities</a:t>
            </a:r>
            <a:r>
              <a:rPr lang="en-US" altLang="zh-CN" sz="2000" dirty="0"/>
              <a:t>:</a:t>
            </a:r>
          </a:p>
          <a:p>
            <a:pPr marL="671513" lvl="1" indent="-214313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rgbClr val="00B050"/>
                </a:solidFill>
              </a:rPr>
              <a:t>Accelerator</a:t>
            </a:r>
          </a:p>
          <a:p>
            <a:pPr marL="1014413" lvl="2" indent="-214313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H</a:t>
            </a:r>
            <a:r>
              <a:rPr lang="en-US" altLang="zh-CN" sz="1600" baseline="30000" dirty="0" smtClean="0"/>
              <a:t>- </a:t>
            </a:r>
            <a:r>
              <a:rPr lang="en-US" altLang="zh-CN" sz="1600" dirty="0" err="1" smtClean="0"/>
              <a:t>linac</a:t>
            </a:r>
            <a:endParaRPr lang="en-US" altLang="zh-CN" sz="1600" dirty="0"/>
          </a:p>
          <a:p>
            <a:pPr marL="1014413" lvl="2" indent="-214313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proton </a:t>
            </a:r>
            <a:r>
              <a:rPr lang="en-US" altLang="zh-CN" sz="1600" dirty="0"/>
              <a:t>rapid cycling synchrotron </a:t>
            </a:r>
          </a:p>
          <a:p>
            <a:pPr marL="742950" lvl="1" indent="-28575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00B050"/>
                </a:solidFill>
              </a:rPr>
              <a:t>Target</a:t>
            </a:r>
          </a:p>
          <a:p>
            <a:pPr marL="742950" lvl="1" indent="-28575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00B050"/>
                </a:solidFill>
              </a:rPr>
              <a:t>Instruments(day-one</a:t>
            </a:r>
            <a:r>
              <a:rPr lang="en-US" altLang="zh-CN" sz="1600" dirty="0"/>
              <a:t>)</a:t>
            </a:r>
          </a:p>
          <a:p>
            <a:pPr marL="1014413" lvl="2" indent="-214313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rgbClr val="FF0000"/>
                </a:solidFill>
              </a:rPr>
              <a:t>General purpose powder diffractometer(GPPD)</a:t>
            </a:r>
          </a:p>
          <a:p>
            <a:pPr marL="1014413" lvl="2" indent="-214313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sz="1600" dirty="0"/>
              <a:t>Board Q-range small angel diffractometer</a:t>
            </a:r>
          </a:p>
          <a:p>
            <a:pPr marL="1014413" lvl="2" indent="-214313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zh-CN" sz="1600" dirty="0"/>
              <a:t>Multi-purpose reflectometer</a:t>
            </a:r>
          </a:p>
          <a:p>
            <a:pPr marL="557213" lvl="1" indent="-214313">
              <a:buClr>
                <a:schemeClr val="accent1"/>
              </a:buClr>
              <a:buFont typeface="Wingdings" panose="05000000000000000000" pitchFamily="2" charset="2"/>
              <a:buChar char="l"/>
            </a:pPr>
            <a:endParaRPr lang="en-US" altLang="zh-CN" sz="1350" dirty="0"/>
          </a:p>
          <a:p>
            <a:pPr marL="557213" lvl="1" indent="-214313">
              <a:buClr>
                <a:schemeClr val="accent1"/>
              </a:buClr>
              <a:buFont typeface="Wingdings" panose="05000000000000000000" pitchFamily="2" charset="2"/>
              <a:buChar char="l"/>
            </a:pPr>
            <a:endParaRPr lang="en-US" altLang="zh-CN" sz="1350" dirty="0"/>
          </a:p>
          <a:p>
            <a:pPr marL="557213" lvl="1" indent="-214313">
              <a:buClr>
                <a:schemeClr val="accent1"/>
              </a:buClr>
              <a:buFont typeface="Wingdings" panose="05000000000000000000" pitchFamily="2" charset="2"/>
              <a:buChar char="l"/>
            </a:pPr>
            <a:endParaRPr lang="en-US" altLang="zh-CN" sz="1350" dirty="0"/>
          </a:p>
          <a:p>
            <a:pPr>
              <a:buClr>
                <a:schemeClr val="accent1"/>
              </a:buClr>
            </a:pPr>
            <a:endParaRPr lang="zh-CN" alt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544863" y="5747950"/>
            <a:ext cx="3748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/>
              <a:t>Schematic layout of CSNS facilities</a:t>
            </a:r>
          </a:p>
        </p:txBody>
      </p:sp>
    </p:spTree>
    <p:extLst>
      <p:ext uri="{BB962C8B-B14F-4D97-AF65-F5344CB8AC3E}">
        <p14:creationId xmlns:p14="http://schemas.microsoft.com/office/powerpoint/2010/main" val="142776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Earnings reconciliation tab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Introduction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1" y="1691879"/>
            <a:ext cx="4857749" cy="3429000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solidFill>
                  <a:srgbClr val="0070C0"/>
                </a:solidFill>
              </a:rPr>
              <a:t>GPPD components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olidFill>
                  <a:srgbClr val="00B050"/>
                </a:solidFill>
              </a:rPr>
              <a:t>Scintillator neutron detector(2D-SND)</a:t>
            </a:r>
          </a:p>
          <a:p>
            <a:pPr lvl="2">
              <a:buSzPct val="100000"/>
              <a:buFont typeface="Wingdings" panose="05000000000000000000" pitchFamily="2" charset="2"/>
              <a:buChar char="l"/>
            </a:pPr>
            <a:r>
              <a:rPr lang="en-US" altLang="zh-CN" sz="1700" dirty="0"/>
              <a:t>4</a:t>
            </a:r>
            <a:r>
              <a:rPr lang="en-US" altLang="zh-CN" sz="1700" dirty="0" smtClean="0"/>
              <a:t> banks(9 modules in every bank, 36 modules in total)</a:t>
            </a:r>
          </a:p>
          <a:p>
            <a:pPr lvl="2">
              <a:buSzPct val="100000"/>
              <a:buFont typeface="Wingdings" panose="05000000000000000000" pitchFamily="2" charset="2"/>
              <a:buChar char="l"/>
            </a:pPr>
            <a:r>
              <a:rPr lang="en-US" altLang="zh-CN" sz="1700" dirty="0" smtClean="0"/>
              <a:t>192 channels in every module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olidFill>
                  <a:srgbClr val="00B050"/>
                </a:solidFill>
              </a:rPr>
              <a:t>Relative systems for 2D-SND:</a:t>
            </a:r>
          </a:p>
          <a:p>
            <a:pPr lvl="2">
              <a:buSzPct val="100000"/>
              <a:buFont typeface="Wingdings" panose="05000000000000000000" pitchFamily="2" charset="2"/>
              <a:buChar char="l"/>
            </a:pPr>
            <a:r>
              <a:rPr lang="en-US" altLang="zh-CN" sz="1700" dirty="0" smtClean="0"/>
              <a:t>Electronics system</a:t>
            </a:r>
          </a:p>
          <a:p>
            <a:pPr lvl="2">
              <a:buSzPct val="100000"/>
              <a:buFont typeface="Wingdings" panose="05000000000000000000" pitchFamily="2" charset="2"/>
              <a:buChar char="l"/>
            </a:pPr>
            <a:r>
              <a:rPr lang="en-US" altLang="zh-CN" sz="1700" dirty="0" smtClean="0"/>
              <a:t>Data acquisition (DAQ) system</a:t>
            </a:r>
          </a:p>
          <a:p>
            <a:pPr lvl="2">
              <a:buSzPct val="100000"/>
              <a:buFont typeface="Wingdings" panose="05000000000000000000" pitchFamily="2" charset="2"/>
              <a:buChar char="l"/>
            </a:pPr>
            <a:r>
              <a:rPr lang="en-US" altLang="zh-CN" sz="1700" dirty="0" smtClean="0"/>
              <a:t>Data transmission system</a:t>
            </a:r>
          </a:p>
          <a:p>
            <a:pPr lvl="2">
              <a:buSzPct val="100000"/>
              <a:buFont typeface="Wingdings" panose="05000000000000000000" pitchFamily="2" charset="2"/>
              <a:buChar char="l"/>
            </a:pPr>
            <a:r>
              <a:rPr lang="en-US" altLang="zh-CN" sz="1700" dirty="0" smtClean="0"/>
              <a:t>Data analysis system</a:t>
            </a:r>
            <a:endParaRPr lang="zh-CN" altLang="en-US" sz="17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568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35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020255"/>
              </p:ext>
            </p:extLst>
          </p:nvPr>
        </p:nvGraphicFramePr>
        <p:xfrm>
          <a:off x="657225" y="4867275"/>
          <a:ext cx="8092248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" name="Visio" r:id="rId3" imgW="8455638" imgH="1463851" progId="Visio.Drawing.11">
                  <p:embed/>
                </p:oleObj>
              </mc:Choice>
              <mc:Fallback>
                <p:oleObj name="Visio" r:id="rId3" imgW="8455638" imgH="146385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4867275"/>
                        <a:ext cx="8092248" cy="1428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598015" y="6330434"/>
            <a:ext cx="1947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CN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GPPD 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438" y="2515870"/>
            <a:ext cx="2076484" cy="15513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73843" y="4267133"/>
            <a:ext cx="2364750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altLang="zh-CN" sz="1600" dirty="0" smtClean="0"/>
              <a:t>One module of 2D-SND</a:t>
            </a:r>
            <a:endParaRPr lang="zh-CN" altLang="en-US" sz="1600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2515870"/>
            <a:ext cx="2272438" cy="163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792614" y="4258557"/>
            <a:ext cx="1628972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altLang="zh-CN" sz="1600" dirty="0" smtClean="0"/>
              <a:t>2D-SND model 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655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4895851"/>
          </a:xfrm>
        </p:spPr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200" dirty="0" smtClean="0">
                <a:solidFill>
                  <a:srgbClr val="0070C0"/>
                </a:solidFill>
              </a:rPr>
              <a:t>Electronic system: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1900" dirty="0" smtClean="0">
                <a:solidFill>
                  <a:srgbClr val="00B050"/>
                </a:solidFill>
              </a:rPr>
              <a:t>Components:</a:t>
            </a:r>
            <a:r>
              <a:rPr lang="en-US" altLang="zh-CN" sz="1900" dirty="0" smtClean="0"/>
              <a:t>  36 modules with 192 electronic channels in every module (corresponding 36 modules of 2D-SND)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1900" dirty="0" smtClean="0">
                <a:solidFill>
                  <a:srgbClr val="00B050"/>
                </a:solidFill>
              </a:rPr>
              <a:t>Functions:</a:t>
            </a:r>
            <a:r>
              <a:rPr lang="en-US" altLang="zh-CN" sz="1900" dirty="0" smtClean="0"/>
              <a:t> </a:t>
            </a:r>
            <a:r>
              <a:rPr lang="zh-CN" altLang="zh-CN" sz="1900" dirty="0" smtClean="0">
                <a:solidFill>
                  <a:srgbClr val="00B050"/>
                </a:solidFill>
              </a:rPr>
              <a:t> </a:t>
            </a:r>
            <a:r>
              <a:rPr lang="en-US" altLang="zh-CN" sz="1900" dirty="0" smtClean="0"/>
              <a:t>get 2D-SND signals; </a:t>
            </a:r>
            <a:r>
              <a:rPr lang="en-US" altLang="zh-CN" sz="1900" dirty="0"/>
              <a:t>amplify </a:t>
            </a:r>
            <a:r>
              <a:rPr lang="en-US" altLang="zh-CN" sz="1900" dirty="0" smtClean="0"/>
              <a:t>signals; convert signals </a:t>
            </a:r>
            <a:r>
              <a:rPr lang="en-US" altLang="zh-CN" sz="1900" dirty="0"/>
              <a:t>to </a:t>
            </a:r>
            <a:r>
              <a:rPr lang="en-US" altLang="zh-CN" sz="1900" dirty="0" smtClean="0"/>
              <a:t>digital data; construct </a:t>
            </a:r>
            <a:r>
              <a:rPr lang="en-US" altLang="zh-CN" sz="1900" dirty="0"/>
              <a:t>data to raw </a:t>
            </a:r>
            <a:r>
              <a:rPr lang="en-US" altLang="zh-CN" sz="1900" dirty="0" smtClean="0"/>
              <a:t>events; send </a:t>
            </a:r>
            <a:r>
              <a:rPr lang="en-US" altLang="zh-CN" sz="1900" dirty="0"/>
              <a:t>raw events to DAQ system. </a:t>
            </a:r>
            <a:endParaRPr lang="en-US" altLang="zh-CN" sz="1900" dirty="0" smtClean="0"/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1900" dirty="0" smtClean="0">
                <a:solidFill>
                  <a:srgbClr val="00B050"/>
                </a:solidFill>
              </a:rPr>
              <a:t>Technologies:</a:t>
            </a:r>
            <a:r>
              <a:rPr lang="en-US" altLang="zh-CN" sz="1900" dirty="0" smtClean="0"/>
              <a:t> </a:t>
            </a:r>
            <a:r>
              <a:rPr lang="en-US" altLang="zh-CN" sz="1900" dirty="0" err="1" smtClean="0"/>
              <a:t>SiTCP</a:t>
            </a:r>
            <a:endParaRPr lang="en-US" altLang="zh-CN" sz="1900" dirty="0" smtClean="0"/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200" dirty="0" smtClean="0">
                <a:solidFill>
                  <a:srgbClr val="0070C0"/>
                </a:solidFill>
              </a:rPr>
              <a:t>DAQ system: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1900" dirty="0" smtClean="0">
                <a:solidFill>
                  <a:srgbClr val="00B050"/>
                </a:solidFill>
              </a:rPr>
              <a:t>Functions: </a:t>
            </a:r>
            <a:r>
              <a:rPr lang="en-US" altLang="zh-CN" sz="1900" dirty="0" smtClean="0"/>
              <a:t>read </a:t>
            </a:r>
            <a:r>
              <a:rPr lang="en-US" altLang="zh-CN" sz="1900" dirty="0"/>
              <a:t>raw </a:t>
            </a:r>
            <a:r>
              <a:rPr lang="en-US" altLang="zh-CN" sz="1900" dirty="0" smtClean="0"/>
              <a:t>events; </a:t>
            </a:r>
            <a:r>
              <a:rPr lang="en-US" altLang="zh-CN" sz="1900" dirty="0"/>
              <a:t>save raw events</a:t>
            </a:r>
            <a:r>
              <a:rPr lang="en-US" altLang="zh-CN" sz="1900" dirty="0" smtClean="0"/>
              <a:t>.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1900" dirty="0" smtClean="0">
                <a:solidFill>
                  <a:srgbClr val="00B050"/>
                </a:solidFill>
              </a:rPr>
              <a:t>Technologies: </a:t>
            </a:r>
            <a:r>
              <a:rPr lang="en-US" altLang="zh-CN" sz="1900" dirty="0" smtClean="0"/>
              <a:t>QT(user interface); C++; multi threads; NFS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200" dirty="0" smtClean="0">
                <a:solidFill>
                  <a:srgbClr val="0070C0"/>
                </a:solidFill>
              </a:rPr>
              <a:t>Data transmission system: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1900" dirty="0" smtClean="0">
                <a:solidFill>
                  <a:srgbClr val="00B050"/>
                </a:solidFill>
              </a:rPr>
              <a:t>Functions:</a:t>
            </a:r>
            <a:r>
              <a:rPr lang="en-US" altLang="zh-CN" sz="1900" dirty="0" smtClean="0"/>
              <a:t>  get </a:t>
            </a:r>
            <a:r>
              <a:rPr lang="en-US" altLang="zh-CN" sz="1900" dirty="0"/>
              <a:t>raw events from DAQ </a:t>
            </a:r>
            <a:r>
              <a:rPr lang="en-US" altLang="zh-CN" sz="1900" dirty="0" smtClean="0"/>
              <a:t>system; pick good events; transfer </a:t>
            </a:r>
            <a:r>
              <a:rPr lang="en-US" altLang="zh-CN" sz="1900" dirty="0"/>
              <a:t>good events to data analysis system</a:t>
            </a:r>
            <a:r>
              <a:rPr lang="en-US" altLang="zh-CN" sz="1900" dirty="0" smtClean="0"/>
              <a:t>.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1900" dirty="0" smtClean="0">
                <a:solidFill>
                  <a:srgbClr val="00B050"/>
                </a:solidFill>
              </a:rPr>
              <a:t>Technologies:</a:t>
            </a:r>
            <a:r>
              <a:rPr lang="en-US" altLang="zh-CN" sz="1900" dirty="0" smtClean="0"/>
              <a:t> C; multi threads; </a:t>
            </a:r>
            <a:r>
              <a:rPr lang="en-US" altLang="zh-CN" sz="1900" dirty="0" err="1" smtClean="0"/>
              <a:t>mutex</a:t>
            </a:r>
            <a:r>
              <a:rPr lang="en-US" altLang="zh-CN" sz="1900" dirty="0" smtClean="0"/>
              <a:t> lock; NFS; DIM 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200" dirty="0" smtClean="0">
                <a:solidFill>
                  <a:srgbClr val="0070C0"/>
                </a:solidFill>
              </a:rPr>
              <a:t>Data analysis system: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1900" dirty="0" smtClean="0">
                <a:solidFill>
                  <a:srgbClr val="00B050"/>
                </a:solidFill>
              </a:rPr>
              <a:t>Functions: </a:t>
            </a:r>
            <a:r>
              <a:rPr lang="en-US" altLang="zh-CN" sz="1900" dirty="0" smtClean="0"/>
              <a:t>receive good events; </a:t>
            </a:r>
            <a:r>
              <a:rPr lang="en-US" altLang="zh-CN" sz="1900" dirty="0"/>
              <a:t>reconstruct </a:t>
            </a:r>
            <a:r>
              <a:rPr lang="en-US" altLang="zh-CN" sz="1900" dirty="0" smtClean="0"/>
              <a:t>events; </a:t>
            </a:r>
            <a:r>
              <a:rPr lang="en-US" altLang="zh-CN" sz="1900" dirty="0"/>
              <a:t>analyze reconstructed </a:t>
            </a:r>
            <a:r>
              <a:rPr lang="en-US" altLang="zh-CN" sz="1900" dirty="0" smtClean="0"/>
              <a:t>events; display </a:t>
            </a:r>
            <a:r>
              <a:rPr lang="en-US" altLang="zh-CN" sz="1900" dirty="0"/>
              <a:t>results in the form of charts</a:t>
            </a:r>
            <a:r>
              <a:rPr lang="en-US" altLang="zh-CN" sz="1900" dirty="0" smtClean="0"/>
              <a:t>.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1900" dirty="0" smtClean="0">
                <a:solidFill>
                  <a:srgbClr val="00B050"/>
                </a:solidFill>
              </a:rPr>
              <a:t>Technologies:</a:t>
            </a:r>
            <a:r>
              <a:rPr lang="en-US" altLang="zh-CN" sz="1900" dirty="0" smtClean="0"/>
              <a:t> C++; Python; multi threads; </a:t>
            </a:r>
            <a:r>
              <a:rPr lang="en-US" altLang="zh-CN" sz="2000" dirty="0" err="1" smtClean="0"/>
              <a:t>DroNE</a:t>
            </a:r>
            <a:r>
              <a:rPr lang="en-US" altLang="zh-CN" sz="2000" dirty="0" smtClean="0"/>
              <a:t>; NEON; </a:t>
            </a:r>
            <a:r>
              <a:rPr lang="en-US" altLang="zh-CN" sz="2000" dirty="0" err="1" smtClean="0"/>
              <a:t>DataPilot</a:t>
            </a:r>
            <a:r>
              <a:rPr lang="en-US" altLang="zh-CN" sz="2000" dirty="0" smtClean="0"/>
              <a:t>;</a:t>
            </a:r>
            <a:r>
              <a:rPr lang="en-US" altLang="zh-CN" sz="1900" dirty="0" smtClean="0"/>
              <a:t>  </a:t>
            </a:r>
            <a:endParaRPr lang="zh-CN" altLang="zh-CN" sz="1900" dirty="0"/>
          </a:p>
          <a:p>
            <a:pPr marL="240030" lvl="1" indent="0">
              <a:buNone/>
            </a:pPr>
            <a:endParaRPr lang="en-US" altLang="zh-CN" dirty="0" smtClean="0"/>
          </a:p>
          <a:p>
            <a:pPr lvl="1"/>
            <a:endParaRPr lang="zh-CN" altLang="zh-CN" dirty="0"/>
          </a:p>
          <a:p>
            <a:pPr marL="240030" lvl="1" indent="0">
              <a:buNone/>
            </a:pPr>
            <a:endParaRPr lang="zh-CN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zh-CN" dirty="0"/>
          </a:p>
          <a:p>
            <a:pPr lvl="1"/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/>
              <a:t>Introduction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293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sz="2400" dirty="0" smtClean="0">
                <a:solidFill>
                  <a:srgbClr val="0070C0"/>
                </a:solidFill>
              </a:rPr>
              <a:t>Main tasks: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getting </a:t>
            </a:r>
            <a:r>
              <a:rPr lang="en-US" altLang="zh-CN" sz="2000" dirty="0"/>
              <a:t>raw events from DAQ </a:t>
            </a:r>
            <a:r>
              <a:rPr lang="en-US" altLang="zh-CN" sz="2000" dirty="0" smtClean="0"/>
              <a:t>system 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picking </a:t>
            </a:r>
            <a:r>
              <a:rPr lang="en-US" altLang="zh-CN" sz="2000" dirty="0"/>
              <a:t>good events 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sending </a:t>
            </a:r>
            <a:r>
              <a:rPr lang="en-US" altLang="zh-CN" sz="2000" dirty="0"/>
              <a:t>these good events to data analysis </a:t>
            </a:r>
            <a:r>
              <a:rPr lang="en-US" altLang="zh-CN" sz="2000" dirty="0" smtClean="0"/>
              <a:t>system </a:t>
            </a:r>
          </a:p>
          <a:p>
            <a:pPr marL="240030" lvl="1" indent="0">
              <a:buNone/>
            </a:pPr>
            <a:endParaRPr lang="en-US" altLang="zh-CN" dirty="0" smtClean="0"/>
          </a:p>
          <a:p>
            <a:pPr marL="240030" lvl="1" indent="0">
              <a:buNone/>
            </a:pPr>
            <a:endParaRPr lang="en-US" altLang="zh-CN" dirty="0" smtClean="0"/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rgbClr val="0070C0"/>
                </a:solidFill>
              </a:rPr>
              <a:t>D</a:t>
            </a:r>
            <a:r>
              <a:rPr lang="en-US" altLang="zh-CN" sz="2400" dirty="0" smtClean="0">
                <a:solidFill>
                  <a:srgbClr val="0070C0"/>
                </a:solidFill>
              </a:rPr>
              <a:t>ivided parts: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package </a:t>
            </a:r>
            <a:r>
              <a:rPr lang="en-US" altLang="zh-CN" sz="2000" dirty="0"/>
              <a:t>of data </a:t>
            </a:r>
            <a:r>
              <a:rPr lang="en-US" altLang="zh-CN" sz="2000" dirty="0" smtClean="0"/>
              <a:t>process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interface with DAQ</a:t>
            </a: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interface with data </a:t>
            </a:r>
            <a:r>
              <a:rPr lang="en-US" altLang="zh-CN" sz="2000" dirty="0"/>
              <a:t>analysis </a:t>
            </a:r>
            <a:r>
              <a:rPr lang="en-US" altLang="zh-CN" sz="2000" dirty="0" smtClean="0"/>
              <a:t>system  </a:t>
            </a:r>
            <a:endParaRPr lang="zh-CN" altLang="zh-CN" sz="2000" dirty="0"/>
          </a:p>
          <a:p>
            <a:pPr marL="240030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Implementation of data transmission </a:t>
            </a:r>
            <a:r>
              <a:rPr lang="en-US" altLang="zh-CN" sz="3200" b="1" dirty="0" smtClean="0"/>
              <a:t>system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7753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577578"/>
            <a:ext cx="3638550" cy="1384697"/>
          </a:xfrm>
        </p:spPr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sz="2200" dirty="0">
                <a:solidFill>
                  <a:srgbClr val="0070C0"/>
                </a:solidFill>
              </a:rPr>
              <a:t>Data </a:t>
            </a:r>
            <a:r>
              <a:rPr lang="en-US" sz="2200" dirty="0" smtClean="0">
                <a:solidFill>
                  <a:srgbClr val="0070C0"/>
                </a:solidFill>
              </a:rPr>
              <a:t>processing package</a:t>
            </a:r>
            <a:endParaRPr lang="en-US" sz="2200" dirty="0">
              <a:solidFill>
                <a:srgbClr val="0070C0"/>
              </a:solidFill>
            </a:endParaRPr>
          </a:p>
          <a:p>
            <a:pPr lvl="1">
              <a:buSzPct val="100000"/>
              <a:buFont typeface="Wingdings" panose="05000000000000000000" pitchFamily="2" charset="2"/>
              <a:buChar char="l"/>
            </a:pPr>
            <a:r>
              <a:rPr lang="en-US" sz="1900" dirty="0" smtClean="0">
                <a:solidFill>
                  <a:srgbClr val="00B050"/>
                </a:solidFill>
              </a:rPr>
              <a:t>Technologies </a:t>
            </a:r>
            <a:endParaRPr lang="en-US" sz="1900" dirty="0">
              <a:solidFill>
                <a:srgbClr val="00B050"/>
              </a:solidFill>
            </a:endParaRPr>
          </a:p>
          <a:p>
            <a:pPr lvl="2">
              <a:buSzPct val="100000"/>
              <a:buFont typeface="Wingdings" panose="05000000000000000000" pitchFamily="2" charset="2"/>
              <a:buChar char="l"/>
            </a:pPr>
            <a:r>
              <a:rPr lang="en-US" sz="1700" dirty="0"/>
              <a:t>C </a:t>
            </a:r>
            <a:r>
              <a:rPr lang="en-US" sz="1700" dirty="0" smtClean="0"/>
              <a:t>programming language </a:t>
            </a:r>
            <a:endParaRPr lang="en-US" sz="1900" dirty="0">
              <a:solidFill>
                <a:srgbClr val="00B050"/>
              </a:solidFill>
            </a:endParaRPr>
          </a:p>
          <a:p>
            <a:pPr lvl="2">
              <a:buSzPct val="100000"/>
              <a:buFont typeface="Wingdings" panose="05000000000000000000" pitchFamily="2" charset="2"/>
              <a:buChar char="l"/>
            </a:pPr>
            <a:r>
              <a:rPr lang="en-US" sz="1700" dirty="0"/>
              <a:t>multithreads</a:t>
            </a:r>
          </a:p>
          <a:p>
            <a:pPr lvl="2">
              <a:buSzPct val="100000"/>
              <a:buFont typeface="Wingdings" panose="05000000000000000000" pitchFamily="2" charset="2"/>
              <a:buChar char="l"/>
            </a:pPr>
            <a:r>
              <a:rPr lang="en-US" sz="1700" dirty="0" err="1" smtClean="0"/>
              <a:t>Mutex</a:t>
            </a:r>
            <a:r>
              <a:rPr lang="en-US" sz="1700" dirty="0" smtClean="0"/>
              <a:t> lock</a:t>
            </a:r>
            <a:endParaRPr lang="en-US" sz="1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Implementation of data transmission </a:t>
            </a:r>
            <a:r>
              <a:rPr lang="en-US" altLang="zh-CN" sz="3200" b="1" dirty="0" smtClean="0"/>
              <a:t>system</a:t>
            </a:r>
            <a:endParaRPr lang="en-US" sz="3200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35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35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" y="10616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35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-185797" y="5132574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35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812579"/>
              </p:ext>
            </p:extLst>
          </p:nvPr>
        </p:nvGraphicFramePr>
        <p:xfrm>
          <a:off x="1119639" y="3040208"/>
          <a:ext cx="7214735" cy="2324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036"/>
                <a:gridCol w="2059590"/>
                <a:gridCol w="1945348"/>
                <a:gridCol w="1085761"/>
              </a:tblGrid>
              <a:tr h="2762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Head flag  0xFA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Spectrometer ID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Detector ID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Module ID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97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Run mode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Frequency dividing </a:t>
                      </a:r>
                      <a:r>
                        <a:rPr lang="en-US" sz="1200" kern="100" dirty="0">
                          <a:effectLst/>
                        </a:rPr>
                        <a:t>mode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Data vision number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Reserve 1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7092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T0 Count 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957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Reserve 2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Channel No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 Data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9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Channel No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 Data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092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……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9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Channel No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 Data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7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Filling data flag 0xF0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 Data filled 0x0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9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Tail flag   0xFB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Status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414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Byte Count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3821604" y="5541375"/>
            <a:ext cx="1501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kern="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kern="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Event format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3168" y="5913033"/>
            <a:ext cx="82726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zh-CN" sz="2000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Events </a:t>
            </a:r>
            <a:r>
              <a:rPr lang="en-US" altLang="zh-CN" sz="2000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accord with event format are considered good events </a:t>
            </a:r>
            <a:r>
              <a:rPr lang="en-US" altLang="zh-CN" sz="20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picked </a:t>
            </a:r>
            <a:r>
              <a:rPr lang="en-US" altLang="zh-CN" sz="2000" kern="1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out.</a:t>
            </a:r>
            <a:endParaRPr lang="zh-CN" altLang="zh-CN" sz="2000" kern="1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3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60338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zh-CN" sz="3200" b="1" dirty="0"/>
              <a:t>Implementation of data transmission system</a:t>
            </a:r>
            <a:endParaRPr lang="zh-CN" alt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540652"/>
              </p:ext>
            </p:extLst>
          </p:nvPr>
        </p:nvGraphicFramePr>
        <p:xfrm>
          <a:off x="1800225" y="986224"/>
          <a:ext cx="5248276" cy="5109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Visio" r:id="rId3" imgW="8743444" imgH="9077873" progId="Visio.Drawing.11">
                  <p:embed/>
                </p:oleObj>
              </mc:Choice>
              <mc:Fallback>
                <p:oleObj name="Visio" r:id="rId3" imgW="8743444" imgH="907787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986224"/>
                        <a:ext cx="5248276" cy="510991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89114" y="6053403"/>
            <a:ext cx="753732" cy="2616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altLang="zh-CN" sz="1100" b="1" dirty="0"/>
              <a:t>Thread 1</a:t>
            </a:r>
            <a:endParaRPr lang="zh-CN" altLang="en-US" sz="1100" b="1" dirty="0"/>
          </a:p>
        </p:txBody>
      </p:sp>
      <p:sp>
        <p:nvSpPr>
          <p:cNvPr id="8" name="Rectangle 7"/>
          <p:cNvSpPr/>
          <p:nvPr/>
        </p:nvSpPr>
        <p:spPr>
          <a:xfrm>
            <a:off x="4991100" y="1838324"/>
            <a:ext cx="2076449" cy="4438651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5400" cap="flat" cmpd="sng" algn="ctr">
            <a:solidFill>
              <a:schemeClr val="tx1"/>
            </a:solidFill>
            <a:prstDash val="dash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752600" y="1838324"/>
            <a:ext cx="2076449" cy="4438651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5400" cap="flat" cmpd="sng" algn="ctr">
            <a:solidFill>
              <a:schemeClr val="tx1"/>
            </a:solidFill>
            <a:prstDash val="dash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6227611" y="6032697"/>
            <a:ext cx="769763" cy="2616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altLang="zh-CN" sz="1100" b="1" dirty="0"/>
              <a:t>Thread n</a:t>
            </a:r>
            <a:endParaRPr lang="zh-CN" altLang="en-US" sz="1100" b="1" dirty="0"/>
          </a:p>
        </p:txBody>
      </p:sp>
      <p:sp>
        <p:nvSpPr>
          <p:cNvPr id="11" name="Rectangle 10"/>
          <p:cNvSpPr/>
          <p:nvPr/>
        </p:nvSpPr>
        <p:spPr>
          <a:xfrm>
            <a:off x="3613953" y="6320017"/>
            <a:ext cx="2406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chart of data process</a:t>
            </a:r>
            <a:r>
              <a:rPr lang="en-US" altLang="zh-CN" sz="16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6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0075" y="1533524"/>
            <a:ext cx="7858125" cy="2476501"/>
          </a:xfrm>
        </p:spPr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200" dirty="0">
                <a:solidFill>
                  <a:srgbClr val="0070C0"/>
                </a:solidFill>
              </a:rPr>
              <a:t>I</a:t>
            </a:r>
            <a:r>
              <a:rPr lang="en-US" altLang="zh-CN" sz="2200" dirty="0" smtClean="0">
                <a:solidFill>
                  <a:srgbClr val="0070C0"/>
                </a:solidFill>
              </a:rPr>
              <a:t>nterface </a:t>
            </a:r>
            <a:r>
              <a:rPr lang="en-US" altLang="zh-CN" sz="2200" dirty="0">
                <a:solidFill>
                  <a:srgbClr val="0070C0"/>
                </a:solidFill>
              </a:rPr>
              <a:t>with </a:t>
            </a:r>
            <a:r>
              <a:rPr lang="en-US" altLang="zh-CN" sz="2200" dirty="0" smtClean="0">
                <a:solidFill>
                  <a:srgbClr val="0070C0"/>
                </a:solidFill>
              </a:rPr>
              <a:t>DAQ</a:t>
            </a:r>
          </a:p>
          <a:p>
            <a:pPr marL="0" indent="0">
              <a:buNone/>
            </a:pPr>
            <a:r>
              <a:rPr lang="en-US" altLang="zh-CN" sz="1900" dirty="0"/>
              <a:t>    The interface between DAQ system and data transmission system is adopted Network File System (NFS). </a:t>
            </a:r>
            <a:endParaRPr lang="en-US" altLang="zh-CN" sz="1900" dirty="0" smtClean="0"/>
          </a:p>
          <a:p>
            <a:pPr marL="0" indent="0">
              <a:buNone/>
            </a:pPr>
            <a:endParaRPr lang="zh-CN" altLang="zh-CN" sz="1900" dirty="0"/>
          </a:p>
          <a:p>
            <a:pPr marL="0" indent="0">
              <a:buNone/>
            </a:pPr>
            <a:r>
              <a:rPr lang="en-US" altLang="zh-CN" sz="2200" i="1" dirty="0" smtClean="0">
                <a:solidFill>
                  <a:srgbClr val="FF0000"/>
                </a:solidFill>
              </a:rPr>
              <a:t>Why is NFS?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1900" dirty="0"/>
              <a:t>provides an environment with capability of mutual interference for multi system architectures. 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1900" dirty="0"/>
              <a:t>provides a simple and quick method </a:t>
            </a:r>
            <a:r>
              <a:rPr lang="en-US" altLang="zh-CN" sz="1900" dirty="0" smtClean="0"/>
              <a:t>to </a:t>
            </a:r>
            <a:r>
              <a:rPr lang="en-US" altLang="zh-CN" sz="1900" dirty="0" err="1" smtClean="0"/>
              <a:t>programme</a:t>
            </a:r>
            <a:r>
              <a:rPr lang="en-US" altLang="zh-CN" sz="1900" dirty="0" smtClean="0"/>
              <a:t> </a:t>
            </a:r>
            <a:r>
              <a:rPr lang="en-US" altLang="zh-CN" sz="1900" dirty="0"/>
              <a:t>to </a:t>
            </a:r>
            <a:r>
              <a:rPr lang="en-US" altLang="zh-CN" sz="1900" dirty="0" smtClean="0"/>
              <a:t>fulfil resource access. </a:t>
            </a:r>
            <a:endParaRPr lang="zh-CN" altLang="zh-CN" sz="19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Implementation of data transmission </a:t>
            </a:r>
            <a:r>
              <a:rPr lang="en-US" altLang="zh-CN" sz="3200" b="1" dirty="0" smtClean="0"/>
              <a:t>system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68" y="4083574"/>
            <a:ext cx="8097863" cy="15483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33775" y="6006584"/>
            <a:ext cx="2204450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altLang="zh-CN" dirty="0" smtClean="0"/>
              <a:t>Interface with DAQ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632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arterly earnings presentatio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Quarterly earnings presentation" id="{0D943C51-2B86-4013-B604-53D1EF40AFB5}" vid="{0D6FE234-CE13-49D3-9FC5-DC9E562B90C3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CA5120-B600-4FC7-B83A-931CE0EEE4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Quarterly earnings presentation</Template>
  <TotalTime>0</TotalTime>
  <Words>874</Words>
  <Application>Microsoft Office PowerPoint</Application>
  <PresentationFormat>On-screen Show (4:3)</PresentationFormat>
  <Paragraphs>191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宋体</vt:lpstr>
      <vt:lpstr>Arial</vt:lpstr>
      <vt:lpstr>Calibri</vt:lpstr>
      <vt:lpstr>Century Gothic</vt:lpstr>
      <vt:lpstr>Palatino Linotype</vt:lpstr>
      <vt:lpstr>Times New Roman</vt:lpstr>
      <vt:lpstr>Wingdings</vt:lpstr>
      <vt:lpstr>Wingdings 2</vt:lpstr>
      <vt:lpstr>Quarterly earnings presentation</vt:lpstr>
      <vt:lpstr>Visio</vt:lpstr>
      <vt:lpstr> Data transmission system for 2D-SND at CSNS</vt:lpstr>
      <vt:lpstr>Outline</vt:lpstr>
      <vt:lpstr>Introduction</vt:lpstr>
      <vt:lpstr>Introduction</vt:lpstr>
      <vt:lpstr>Introduction</vt:lpstr>
      <vt:lpstr>Implementation of data transmission system</vt:lpstr>
      <vt:lpstr>Implementation of data transmission system</vt:lpstr>
      <vt:lpstr>Implementation of data transmission system</vt:lpstr>
      <vt:lpstr>Implementation of data transmission system</vt:lpstr>
      <vt:lpstr>Implementation of data transmission system</vt:lpstr>
      <vt:lpstr>Implementation of data transmission system</vt:lpstr>
      <vt:lpstr>Implementation of data transmission system</vt:lpstr>
      <vt:lpstr>An application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2017-04-24T06:57:58Z</dcterms:created>
  <dcterms:modified xsi:type="dcterms:W3CDTF">2017-05-21T14:28:30Z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TC034605459991</vt:lpwstr>
  </property>
</Properties>
</file>