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67" r:id="rId2"/>
    <p:sldId id="275" r:id="rId3"/>
    <p:sldId id="266" r:id="rId4"/>
    <p:sldId id="268" r:id="rId5"/>
    <p:sldId id="269" r:id="rId6"/>
    <p:sldId id="270" r:id="rId7"/>
    <p:sldId id="272" r:id="rId8"/>
    <p:sldId id="271" r:id="rId9"/>
    <p:sldId id="287" r:id="rId10"/>
    <p:sldId id="286" r:id="rId11"/>
    <p:sldId id="274" r:id="rId12"/>
    <p:sldId id="276" r:id="rId13"/>
    <p:sldId id="277" r:id="rId14"/>
    <p:sldId id="278" r:id="rId15"/>
    <p:sldId id="279" r:id="rId16"/>
    <p:sldId id="280" r:id="rId17"/>
    <p:sldId id="281" r:id="rId18"/>
    <p:sldId id="312" r:id="rId19"/>
    <p:sldId id="282" r:id="rId20"/>
    <p:sldId id="283" r:id="rId21"/>
    <p:sldId id="315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310" r:id="rId31"/>
    <p:sldId id="311" r:id="rId32"/>
    <p:sldId id="299" r:id="rId33"/>
    <p:sldId id="300" r:id="rId34"/>
    <p:sldId id="301" r:id="rId35"/>
    <p:sldId id="302" r:id="rId36"/>
    <p:sldId id="303" r:id="rId37"/>
    <p:sldId id="304" r:id="rId38"/>
    <p:sldId id="318" r:id="rId39"/>
    <p:sldId id="305" r:id="rId40"/>
    <p:sldId id="314" r:id="rId41"/>
    <p:sldId id="306" r:id="rId42"/>
    <p:sldId id="307" r:id="rId43"/>
    <p:sldId id="308" r:id="rId44"/>
    <p:sldId id="309" r:id="rId45"/>
    <p:sldId id="316" r:id="rId46"/>
    <p:sldId id="317" r:id="rId47"/>
    <p:sldId id="288" r:id="rId48"/>
    <p:sldId id="265" r:id="rId49"/>
    <p:sldId id="289" r:id="rId50"/>
    <p:sldId id="319" r:id="rId51"/>
    <p:sldId id="320" r:id="rId52"/>
    <p:sldId id="321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8040"/>
    <a:srgbClr val="0000FF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0138" autoAdjust="0"/>
  </p:normalViewPr>
  <p:slideViewPr>
    <p:cSldViewPr snapToGrid="0" snapToObjects="1" showGuides="1">
      <p:cViewPr>
        <p:scale>
          <a:sx n="150" d="100"/>
          <a:sy n="150" d="100"/>
        </p:scale>
        <p:origin x="-1648" y="-448"/>
      </p:cViewPr>
      <p:guideLst>
        <p:guide orient="horz" pos="208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handoutMaster" Target="handoutMasters/handout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02C358-2126-8E45-B756-EED64F5E3856}" type="datetimeFigureOut">
              <a:rPr lang="en-US" smtClean="0"/>
              <a:t>5/19/17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587F2-15CE-3B48-8FD0-F8A8DE1A4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0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26A33-27C9-4E44-8357-A5EBEB01B277}" type="datetimeFigureOut">
              <a:rPr lang="en-US" smtClean="0"/>
              <a:t>5/19/17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08EBF-2233-CE4E-A001-2D4667C35E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859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 i="1">
                <a:solidFill>
                  <a:srgbClr val="000090"/>
                </a:solidFill>
                <a:effectLst>
                  <a:outerShdw blurRad="50800" dist="38100" dir="2700000" algn="tl" rotWithShape="0">
                    <a:srgbClr val="3366FF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D8AB687D-7754-8045-A896-36BD23FBD8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EIC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26" y="5805714"/>
            <a:ext cx="985747" cy="9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97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1_bkgd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43567"/>
            <a:ext cx="9146410" cy="1362075"/>
          </a:xfrm>
        </p:spPr>
        <p:txBody>
          <a:bodyPr anchor="t">
            <a:normAutofit/>
          </a:bodyPr>
          <a:lstStyle>
            <a:lvl1pPr algn="ctr">
              <a:defRPr sz="36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effectLst>
            <a:outerShdw blurRad="50800" dist="38100" dir="2700000" algn="tl" rotWithShape="0">
              <a:srgbClr val="0000FF">
                <a:alpha val="43000"/>
              </a:srgbClr>
            </a:outerShdw>
            <a:reflection stA="50000" endPos="70000" dir="5400000" sy="-100000" algn="bl" rotWithShape="0"/>
          </a:effectLst>
        </p:spPr>
        <p:txBody>
          <a:bodyPr anchor="t" anchorCtr="1"/>
          <a:lstStyle>
            <a:lvl1pPr marL="0" indent="0">
              <a:buNone/>
              <a:defRPr sz="2000" b="1" i="1">
                <a:solidFill>
                  <a:srgbClr val="000080"/>
                </a:solidFill>
                <a:effectLst>
                  <a:outerShdw blurRad="50800" dist="38100" dir="2700000" algn="tl" rotWithShape="0">
                    <a:srgbClr val="0000FF">
                      <a:alpha val="43000"/>
                    </a:srgbClr>
                  </a:outerShdw>
                  <a:reflection stA="50000" endPos="75000" dist="12700" dir="5400000" sy="-100000" algn="bl" rotWithShape="0"/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D8AB687D-7754-8045-A896-36BD23FBD8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IClog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126" y="5854094"/>
            <a:ext cx="985747" cy="96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4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</a:t>
            </a:r>
            <a:fld id="{D8AB687D-7754-8045-A896-36BD23FBD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145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</a:t>
            </a:r>
            <a:fld id="{D8AB687D-7754-8045-A896-36BD23FBD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60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 </a:t>
            </a:r>
            <a:fld id="{D8AB687D-7754-8045-A896-36BD23FBD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53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92" y="774096"/>
            <a:ext cx="4535713" cy="567901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74097"/>
            <a:ext cx="4495800" cy="56786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</a:t>
            </a:r>
            <a:fld id="{D8AB687D-7754-8045-A896-36BD23FBD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43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0" y="677333"/>
            <a:ext cx="4475617" cy="411238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95" y="1088572"/>
            <a:ext cx="4497388" cy="53887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8285" y="748923"/>
            <a:ext cx="4535715" cy="327553"/>
          </a:xfrm>
        </p:spPr>
        <p:txBody>
          <a:bodyPr anchor="b">
            <a:norm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2930" y="1088572"/>
            <a:ext cx="4511070" cy="538872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</a:t>
            </a:r>
            <a:fld id="{D8AB687D-7754-8045-A896-36BD23FBD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096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 smtClean="0"/>
              <a:t>                  </a:t>
            </a:r>
            <a:fld id="{D8AB687D-7754-8045-A896-36BD23FBD8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1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age2_bkgd.jp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4590"/>
            <a:ext cx="9144000" cy="650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65628"/>
            <a:ext cx="9144000" cy="5687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000080"/>
                </a:solidFill>
                <a:latin typeface="Times New Roman"/>
                <a:cs typeface="Times New Roman"/>
              </a:defRPr>
            </a:lvl1pPr>
          </a:lstStyle>
          <a:p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773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0000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smtClean="0"/>
              <a:t>TIPP 2017, May 22, Beijing, China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2810" y="64773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0000FF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 dirty="0" smtClean="0"/>
              <a:t>                  </a:t>
            </a:r>
            <a:fld id="{D8AB687D-7754-8045-A896-36BD23FBD8D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EIClogo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406286"/>
            <a:ext cx="462686" cy="451714"/>
          </a:xfrm>
          <a:prstGeom prst="rect">
            <a:avLst/>
          </a:prstGeom>
        </p:spPr>
      </p:pic>
      <p:pic>
        <p:nvPicPr>
          <p:cNvPr id="9" name="Picture 8" descr="ActionX08T30whiteLattHR4096x3072.png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3439" b="2646"/>
          <a:stretch/>
        </p:blipFill>
        <p:spPr>
          <a:xfrm>
            <a:off x="8662344" y="6492875"/>
            <a:ext cx="481656" cy="37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76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5" r:id="rId5"/>
    <p:sldLayoutId id="2147483652" r:id="rId6"/>
    <p:sldLayoutId id="2147483653" r:id="rId7"/>
    <p:sldLayoutId id="2147483658" r:id="rId8"/>
  </p:sldLayoutIdLst>
  <p:hf hdr="0" dt="0"/>
  <p:txStyles>
    <p:titleStyle>
      <a:lvl1pPr algn="r" defTabSz="457200" rtl="0" eaLnBrk="1" latinLnBrk="0" hangingPunct="1">
        <a:spcBef>
          <a:spcPct val="0"/>
        </a:spcBef>
        <a:buNone/>
        <a:defRPr sz="2800" b="1" i="1" kern="1200">
          <a:solidFill>
            <a:srgbClr val="000080"/>
          </a:solidFill>
          <a:effectLst>
            <a:outerShdw blurRad="50800" dist="38100" dir="2700000" algn="tl" rotWithShape="0">
              <a:srgbClr val="3366FF">
                <a:alpha val="43000"/>
              </a:srgbClr>
            </a:outerShdw>
            <a:reflection stA="50000" endPos="60000" dir="5400000" sy="-100000" algn="bl" rotWithShape="0"/>
          </a:effectLst>
          <a:latin typeface="Times New Roman"/>
          <a:ea typeface="+mj-ea"/>
          <a:cs typeface="Times New Roman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3366FF"/>
        </a:buClr>
        <a:buFont typeface="Wingdings" charset="2"/>
        <a:buChar char="q"/>
        <a:defRPr sz="2000" b="1" kern="1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FF"/>
        </a:buClr>
        <a:buFont typeface="Wingdings" charset="2"/>
        <a:buChar char="Ø"/>
        <a:defRPr sz="1800" b="1" kern="1200">
          <a:solidFill>
            <a:schemeClr val="tx1"/>
          </a:solidFill>
          <a:latin typeface="Times New Roman"/>
          <a:ea typeface="+mn-ea"/>
          <a:cs typeface="Times New Roman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00FF"/>
        </a:buClr>
        <a:buFont typeface="Arial"/>
        <a:buChar char="•"/>
        <a:defRPr sz="1600" b="1" kern="1200">
          <a:solidFill>
            <a:schemeClr val="tx1"/>
          </a:solidFill>
          <a:latin typeface="Times New Roman"/>
          <a:ea typeface="+mn-ea"/>
          <a:cs typeface="Times New Roman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0000FF"/>
        </a:buClr>
        <a:buFont typeface="Arial"/>
        <a:buChar char="–"/>
        <a:defRPr sz="1400" b="1" kern="1200">
          <a:solidFill>
            <a:schemeClr val="tx1"/>
          </a:solidFill>
          <a:latin typeface="Times New Roman"/>
          <a:ea typeface="+mn-ea"/>
          <a:cs typeface="Times New Roman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00FF"/>
        </a:buClr>
        <a:buFont typeface="Arial"/>
        <a:buChar char="»"/>
        <a:defRPr sz="1400" b="1" kern="1200">
          <a:solidFill>
            <a:schemeClr val="tx1"/>
          </a:solidFill>
          <a:latin typeface="Times New Roman"/>
          <a:ea typeface="+mn-ea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3" Type="http://schemas.openxmlformats.org/officeDocument/2006/relationships/image" Target="../media/image3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mpp.mpg.de/event/5222/overview" TargetMode="External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hyperlink" Target="http://lhec.web.cern.ch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570680/contributions/2310060/" TargetMode="External"/><Relationship Id="rId4" Type="http://schemas.openxmlformats.org/officeDocument/2006/relationships/hyperlink" Target="https://www.jlab.org/indico/event/209/contribution/7/material/slides/0.pdf" TargetMode="External"/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iki.bnl.gov/conferences/images/a/a7/EIC_RD_FY18_CallForProposals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icug.org/web/" TargetMode="External"/><Relationship Id="rId4" Type="http://schemas.openxmlformats.org/officeDocument/2006/relationships/hyperlink" Target="http://skipper.physics.sunysb.edu/~eicug/meeting1/SBU.html" TargetMode="External"/><Relationship Id="rId5" Type="http://schemas.openxmlformats.org/officeDocument/2006/relationships/hyperlink" Target="http://skipper.physics.sunysb.edu/~eicug/meeting2/UCB2016.html" TargetMode="External"/><Relationship Id="rId6" Type="http://schemas.openxmlformats.org/officeDocument/2006/relationships/hyperlink" Target="http://eic2016.phy.anl.gov" TargetMode="External"/><Relationship Id="rId7" Type="http://schemas.openxmlformats.org/officeDocument/2006/relationships/hyperlink" Target="https://agenda.infn.it/conferenceDisplay.py?confId=13037" TargetMode="External"/><Relationship Id="rId8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hyperlink" Target="https://eic.jlab.org/wiki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hyperlink" Target="https://indico.cern.ch/event/502161/" TargetMode="External"/><Relationship Id="rId6" Type="http://schemas.openxmlformats.org/officeDocument/2006/relationships/hyperlink" Target="http://indico.ihep.ac.cn/event/6610/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3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wiki/index.php/Main_Page" TargetMode="External"/><Relationship Id="rId4" Type="http://schemas.openxmlformats.org/officeDocument/2006/relationships/hyperlink" Target="https://www.bnl.gov/cad/eRhic/" TargetMode="External"/><Relationship Id="rId5" Type="http://schemas.openxmlformats.org/officeDocument/2006/relationships/hyperlink" Target="https://science.energy.gov/~/media/np/pdf/Reports/Report_of_the_Community_Review_of_EIC_Accelerator_RD_for_the_Office_of_Nuclear_Physics_20170214.pdf" TargetMode="External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arxiv.org/pdf/1212.1701.pdf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Detectors For Electron Ion Colliders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Rik Yoshida</a:t>
            </a:r>
          </a:p>
          <a:p>
            <a:r>
              <a:rPr lang="en-US" dirty="0" smtClean="0"/>
              <a:t>Jefferson Lab</a:t>
            </a:r>
          </a:p>
          <a:p>
            <a:r>
              <a:rPr lang="en-US" dirty="0" smtClean="0"/>
              <a:t>May 22, 2017</a:t>
            </a:r>
          </a:p>
          <a:p>
            <a:r>
              <a:rPr lang="en-US" dirty="0" smtClean="0"/>
              <a:t>TIPP2017, Beijing,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687D-7754-8045-A896-36BD23FBD8D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384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Progress in </a:t>
            </a:r>
            <a:r>
              <a:rPr lang="en-US" sz="3200" dirty="0" err="1" smtClean="0"/>
              <a:t>pQCD</a:t>
            </a:r>
            <a:r>
              <a:rPr lang="en-US" sz="3200" dirty="0" smtClean="0"/>
              <a:t> Theory (~1980-~2010)</a:t>
            </a:r>
            <a:endParaRPr lang="en-US" sz="32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832157"/>
            <a:ext cx="7878238" cy="440897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200" y="4257422"/>
            <a:ext cx="31354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Parton Distribution Functions</a:t>
            </a:r>
            <a:r>
              <a:rPr lang="en-US" dirty="0" smtClean="0"/>
              <a:t>:</a:t>
            </a:r>
          </a:p>
          <a:p>
            <a:r>
              <a:rPr lang="en-US" dirty="0" smtClean="0"/>
              <a:t>Longitudinal only—</a:t>
            </a:r>
          </a:p>
          <a:p>
            <a:r>
              <a:rPr lang="en-US" dirty="0" smtClean="0"/>
              <a:t>No way to interpret nucleon</a:t>
            </a:r>
          </a:p>
          <a:p>
            <a:r>
              <a:rPr lang="en-US" dirty="0" err="1" smtClean="0"/>
              <a:t>partonic</a:t>
            </a:r>
            <a:r>
              <a:rPr lang="en-US" dirty="0" smtClean="0"/>
              <a:t> structure in rest frame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436158" y="4627963"/>
            <a:ext cx="890495" cy="4379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4428253" y="4339072"/>
            <a:ext cx="45191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3D (Transverse) Structure</a:t>
            </a:r>
          </a:p>
          <a:p>
            <a:r>
              <a:rPr lang="en-US" dirty="0" smtClean="0"/>
              <a:t>TMD’s, GPD’s—</a:t>
            </a:r>
          </a:p>
          <a:p>
            <a:r>
              <a:rPr lang="en-US" dirty="0" smtClean="0"/>
              <a:t>Now we know what to measure to</a:t>
            </a:r>
          </a:p>
          <a:p>
            <a:r>
              <a:rPr lang="en-US" dirty="0" smtClean="0"/>
              <a:t>understand the partonic structure of nucleons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46200" y="5561292"/>
            <a:ext cx="598227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Jefferson Lab 12 GeV program based on this progress.</a:t>
            </a:r>
          </a:p>
          <a:p>
            <a:r>
              <a:rPr lang="en-US" sz="2000" dirty="0" smtClean="0"/>
              <a:t>How do we get the complete picture: </a:t>
            </a:r>
          </a:p>
          <a:p>
            <a:r>
              <a:rPr lang="en-US" sz="2000" dirty="0" smtClean="0"/>
              <a:t>                 </a:t>
            </a:r>
            <a:r>
              <a:rPr lang="en-US" sz="2000" i="1" dirty="0" smtClean="0">
                <a:solidFill>
                  <a:srgbClr val="FF0000"/>
                </a:solidFill>
              </a:rPr>
              <a:t>origin of mass, spin, nuclear forces</a:t>
            </a:r>
            <a:r>
              <a:rPr lang="is-IS" sz="2000" dirty="0" smtClean="0"/>
              <a:t>…?         </a:t>
            </a:r>
            <a:r>
              <a:rPr lang="is-IS" sz="2000" b="1" dirty="0" smtClean="0"/>
              <a:t>EIC!</a:t>
            </a:r>
            <a:endParaRPr lang="en-US" sz="2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26222" y="2574594"/>
            <a:ext cx="55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(Q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1186934"/>
            <a:ext cx="1095147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“HERA”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22067" y="1371600"/>
            <a:ext cx="838729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“EIC”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769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Detectors for EICs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Design Considerations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687D-7754-8045-A896-36BD23FBD8D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703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 and Final State Particles</a:t>
            </a:r>
            <a:endParaRPr lang="en-US" baseline="-250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Left Arrow 42"/>
          <p:cNvSpPr/>
          <p:nvPr/>
        </p:nvSpPr>
        <p:spPr>
          <a:xfrm rot="12553784">
            <a:off x="3061776" y="2971157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Left Arrow 43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 rot="21204413">
            <a:off x="5133075" y="297658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electron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 rot="1855621">
            <a:off x="3564941" y="2689725"/>
            <a:ext cx="49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ion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27246" y="984672"/>
            <a:ext cx="7781754" cy="923330"/>
          </a:xfrm>
          <a:prstGeom prst="rect">
            <a:avLst/>
          </a:prstGeom>
          <a:solidFill>
            <a:srgbClr val="FFFF00">
              <a:alpha val="5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A</a:t>
            </a:r>
            <a:r>
              <a:rPr lang="en-US" sz="1800" dirty="0" smtClean="0"/>
              <a:t>im of EIC is nucleon and nuclear structure beyond  the longitudinal description. </a:t>
            </a:r>
          </a:p>
          <a:p>
            <a:r>
              <a:rPr lang="en-US" sz="1800" dirty="0" smtClean="0"/>
              <a:t>This makes the requirements for the machine and detector different from all previous</a:t>
            </a:r>
            <a:r>
              <a:rPr lang="en-US" sz="1800" dirty="0"/>
              <a:t> </a:t>
            </a:r>
            <a:r>
              <a:rPr lang="en-US" sz="1800" dirty="0" smtClean="0"/>
              <a:t>colliders </a:t>
            </a:r>
            <a:r>
              <a:rPr lang="en-US" sz="1800" b="1" dirty="0" smtClean="0">
                <a:solidFill>
                  <a:srgbClr val="FF0000"/>
                </a:solidFill>
              </a:rPr>
              <a:t>including HERA</a:t>
            </a:r>
            <a:r>
              <a:rPr lang="en-US" sz="1800" dirty="0"/>
              <a:t>.</a:t>
            </a:r>
            <a:endParaRPr lang="en-US" sz="1800" dirty="0" smtClean="0"/>
          </a:p>
        </p:txBody>
      </p:sp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3267722" y="4347481"/>
            <a:ext cx="2370666" cy="185441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4" name="TextBox 63"/>
          <p:cNvSpPr txBox="1"/>
          <p:nvPr/>
        </p:nvSpPr>
        <p:spPr>
          <a:xfrm>
            <a:off x="430953" y="5619652"/>
            <a:ext cx="2758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more than this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71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Screen Shot 2016-06-28 at 10.14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776">
            <a:off x="3855631" y="2783268"/>
            <a:ext cx="1027812" cy="213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Final State Particles in the Central Rapidity</a:t>
            </a:r>
            <a:endParaRPr lang="en-US" sz="3200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 rot="1614294">
            <a:off x="2087405" y="1803249"/>
            <a:ext cx="133492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Scattered electron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Arrow Connector 59"/>
          <p:cNvCxnSpPr>
            <a:stCxn id="59" idx="3"/>
          </p:cNvCxnSpPr>
          <p:nvPr/>
        </p:nvCxnSpPr>
        <p:spPr>
          <a:xfrm>
            <a:off x="3350079" y="2243782"/>
            <a:ext cx="338594" cy="154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Left Brace 66"/>
          <p:cNvSpPr/>
          <p:nvPr/>
        </p:nvSpPr>
        <p:spPr>
          <a:xfrm rot="17581952">
            <a:off x="3827710" y="4492130"/>
            <a:ext cx="277635" cy="7000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655947" y="5050154"/>
            <a:ext cx="259262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Particles associated with struck parton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3089999">
            <a:off x="4108026" y="2411482"/>
            <a:ext cx="6999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Photons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Left Arrow 42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21204413">
            <a:off x="5133075" y="297658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electron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eft Arrow 55"/>
          <p:cNvSpPr/>
          <p:nvPr/>
        </p:nvSpPr>
        <p:spPr>
          <a:xfrm rot="12553784">
            <a:off x="3061776" y="2971157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 rot="1855621">
            <a:off x="3564941" y="2689725"/>
            <a:ext cx="49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ion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7031" y="1387112"/>
            <a:ext cx="3127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Products of the hard </a:t>
            </a:r>
          </a:p>
          <a:p>
            <a:r>
              <a:rPr lang="en-US" dirty="0" smtClean="0"/>
              <a:t>electron-quark collision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68068" y="5404972"/>
            <a:ext cx="739543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Transverse and flavor structure measurement of the nucleon and nuclei: </a:t>
            </a:r>
          </a:p>
          <a:p>
            <a:r>
              <a:rPr lang="en-US" sz="1800" dirty="0">
                <a:solidFill>
                  <a:schemeClr val="tx1"/>
                </a:solidFill>
              </a:rPr>
              <a:t>The particles associated with struck parton must have its species identified and measured. 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Particle ID much more important than at HERA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49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Screen Shot 2016-06-28 at 10.14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776">
            <a:off x="3855631" y="2783268"/>
            <a:ext cx="1027812" cy="213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Final State Particles in the Central Rapidity</a:t>
            </a:r>
            <a:endParaRPr lang="en-US" sz="3200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Left Arrow 42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21204413">
            <a:off x="5133075" y="297658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electron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eft Arrow 55"/>
          <p:cNvSpPr/>
          <p:nvPr/>
        </p:nvSpPr>
        <p:spPr>
          <a:xfrm rot="12553784">
            <a:off x="3061776" y="2971157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 rot="1855621">
            <a:off x="3564941" y="2689725"/>
            <a:ext cx="49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ion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Bent Arrow 3"/>
          <p:cNvSpPr/>
          <p:nvPr/>
        </p:nvSpPr>
        <p:spPr>
          <a:xfrm rot="3570405">
            <a:off x="4930293" y="2097375"/>
            <a:ext cx="874286" cy="840024"/>
          </a:xfrm>
          <a:prstGeom prst="bentArrow">
            <a:avLst>
              <a:gd name="adj1" fmla="val 32697"/>
              <a:gd name="adj2" fmla="val 28848"/>
              <a:gd name="adj3" fmla="val 25000"/>
              <a:gd name="adj4" fmla="val 8750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Bent Arrow 57"/>
          <p:cNvSpPr/>
          <p:nvPr/>
        </p:nvSpPr>
        <p:spPr>
          <a:xfrm rot="6929437">
            <a:off x="4656222" y="4371289"/>
            <a:ext cx="846910" cy="834141"/>
          </a:xfrm>
          <a:prstGeom prst="bentArrow">
            <a:avLst>
              <a:gd name="adj1" fmla="val 32697"/>
              <a:gd name="adj2" fmla="val 28848"/>
              <a:gd name="adj3" fmla="val 25000"/>
              <a:gd name="adj4" fmla="val 87500"/>
            </a:avLst>
          </a:prstGeom>
          <a:noFill/>
          <a:ln w="22225"/>
          <a:scene3d>
            <a:camera prst="orthographicFront">
              <a:rot lat="0" lon="10799999" rev="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554" y="1789777"/>
            <a:ext cx="2988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Boosted towards ion beam</a:t>
            </a:r>
            <a:endParaRPr lang="en-US" sz="2000" dirty="0"/>
          </a:p>
        </p:txBody>
      </p:sp>
      <p:sp>
        <p:nvSpPr>
          <p:cNvPr id="61" name="TextBox 60"/>
          <p:cNvSpPr txBox="1"/>
          <p:nvPr/>
        </p:nvSpPr>
        <p:spPr>
          <a:xfrm>
            <a:off x="5345707" y="4862242"/>
            <a:ext cx="2988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Boosted towards ion beam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1036618" y="5404972"/>
            <a:ext cx="739543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Asymmetric collision energies will boost the final state particles in the ion beam direction: </a:t>
            </a:r>
            <a:r>
              <a:rPr lang="en-US" sz="1800" b="1" dirty="0" smtClean="0">
                <a:solidFill>
                  <a:srgbClr val="FF0000"/>
                </a:solidFill>
              </a:rPr>
              <a:t>Detector requirements change as a function of rapidity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35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Particles Associated with the </a:t>
            </a:r>
            <a:r>
              <a:rPr lang="en-US" sz="3200" dirty="0"/>
              <a:t>I</a:t>
            </a:r>
            <a:r>
              <a:rPr lang="en-US" sz="3200" dirty="0" smtClean="0"/>
              <a:t>nitial Ion</a:t>
            </a:r>
            <a:endParaRPr lang="en-US" sz="3200" baseline="-250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19191" y="4444420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733073" y="4331613"/>
            <a:ext cx="643416" cy="4037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696682" y="4556473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54404" y="4444420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943783" y="4820171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41567" y="4596090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951178" y="4190333"/>
            <a:ext cx="745504" cy="2540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5638800" y="4331613"/>
            <a:ext cx="838563" cy="55387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6534821" y="4836273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Left Brace 64"/>
          <p:cNvSpPr/>
          <p:nvPr/>
        </p:nvSpPr>
        <p:spPr>
          <a:xfrm rot="7457835" flipV="1">
            <a:off x="6976240" y="3992647"/>
            <a:ext cx="456205" cy="72581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345495" y="3786222"/>
            <a:ext cx="235540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Particles Associated with Initial Ion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eft Arrow 55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 rot="21204413">
            <a:off x="5133075" y="297658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electron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TextBox 57"/>
          <p:cNvSpPr txBox="1"/>
          <p:nvPr/>
        </p:nvSpPr>
        <p:spPr>
          <a:xfrm rot="1855621">
            <a:off x="3564941" y="2689725"/>
            <a:ext cx="49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ion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1" name="Left Arrow 60"/>
          <p:cNvSpPr/>
          <p:nvPr/>
        </p:nvSpPr>
        <p:spPr>
          <a:xfrm rot="12553784">
            <a:off x="3061776" y="2971157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50444" y="1325221"/>
            <a:ext cx="557556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 EIC, particles of the “target remnant” is</a:t>
            </a:r>
          </a:p>
          <a:p>
            <a:r>
              <a:rPr lang="en-US" dirty="0" smtClean="0"/>
              <a:t>as important as the struck parton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67472" y="4565517"/>
            <a:ext cx="45659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000" dirty="0" smtClean="0"/>
              <a:t>Was not considered at HERA initially.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Close to the beamline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/>
              <a:t>Not analyzed by central solenoid.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Aim for ~100% acceptance and good resolution at EIC.</a:t>
            </a:r>
          </a:p>
          <a:p>
            <a:pPr marL="342900" lvl="2" indent="-342900">
              <a:buFont typeface="Arial"/>
              <a:buChar char="•"/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5390444" y="5531555"/>
            <a:ext cx="33198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Remember acceptance is equally</a:t>
            </a:r>
          </a:p>
          <a:p>
            <a:r>
              <a:rPr lang="en-US" sz="1800" dirty="0" smtClean="0"/>
              <a:t>important as luminosity!</a:t>
            </a:r>
          </a:p>
        </p:txBody>
      </p:sp>
      <p:sp>
        <p:nvSpPr>
          <p:cNvPr id="4" name="Oval 3"/>
          <p:cNvSpPr/>
          <p:nvPr/>
        </p:nvSpPr>
        <p:spPr>
          <a:xfrm>
            <a:off x="5590836" y="3786222"/>
            <a:ext cx="2041847" cy="15477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2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Screen Shot 2016-06-28 at 10.14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709">
            <a:off x="1667046" y="3612833"/>
            <a:ext cx="1027812" cy="213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Particles Associated with the Initial </a:t>
            </a:r>
            <a:r>
              <a:rPr lang="en-US" sz="3200" dirty="0"/>
              <a:t>E</a:t>
            </a:r>
            <a:r>
              <a:rPr lang="en-US" sz="3200" dirty="0" smtClean="0"/>
              <a:t>lectron</a:t>
            </a:r>
            <a:endParaRPr lang="en-US" sz="3200" baseline="-25000" dirty="0"/>
          </a:p>
        </p:txBody>
      </p:sp>
      <p:cxnSp>
        <p:nvCxnSpPr>
          <p:cNvPr id="9" name="Straight Connector 8"/>
          <p:cNvCxnSpPr>
            <a:stCxn id="62" idx="2"/>
          </p:cNvCxnSpPr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7633" y="4267843"/>
            <a:ext cx="190433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beam electron   (or low Q</a:t>
            </a:r>
            <a:r>
              <a:rPr lang="en-US" sz="1200" kern="12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2" name="Straight Arrow Connector 81"/>
          <p:cNvCxnSpPr>
            <a:endCxn id="62" idx="4"/>
          </p:cNvCxnSpPr>
          <p:nvPr/>
        </p:nvCxnSpPr>
        <p:spPr>
          <a:xfrm flipH="1" flipV="1">
            <a:off x="1487406" y="4021621"/>
            <a:ext cx="201996" cy="246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 rot="21336798">
            <a:off x="1747025" y="3335792"/>
            <a:ext cx="6999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Photons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1430081" y="3886331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Left Arrow 42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21204413">
            <a:off x="5133075" y="297658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electron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Box 55"/>
          <p:cNvSpPr txBox="1"/>
          <p:nvPr/>
        </p:nvSpPr>
        <p:spPr>
          <a:xfrm rot="1855621">
            <a:off x="3564941" y="2689725"/>
            <a:ext cx="49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ion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Left Arrow 56"/>
          <p:cNvSpPr/>
          <p:nvPr/>
        </p:nvSpPr>
        <p:spPr>
          <a:xfrm rot="12553784">
            <a:off x="3061776" y="2971157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1778" y="1043919"/>
            <a:ext cx="468488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Forward Electron area: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Tag photoproduction (Q</a:t>
            </a:r>
            <a:r>
              <a:rPr lang="en-US" baseline="30000" dirty="0" smtClean="0"/>
              <a:t>2</a:t>
            </a:r>
            <a:r>
              <a:rPr lang="en-US" dirty="0" smtClean="0"/>
              <a:t>≈0)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Measure Luminosity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Measure electron polarization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0147" y="5362222"/>
            <a:ext cx="58959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Apply lessons from HERA, JLab and elsewhere</a:t>
            </a:r>
            <a:endParaRPr lang="en-US" dirty="0"/>
          </a:p>
        </p:txBody>
      </p:sp>
      <p:sp>
        <p:nvSpPr>
          <p:cNvPr id="58" name="Oval 57"/>
          <p:cNvSpPr/>
          <p:nvPr/>
        </p:nvSpPr>
        <p:spPr>
          <a:xfrm>
            <a:off x="912861" y="3247732"/>
            <a:ext cx="2041847" cy="1547777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5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flipH="1">
            <a:off x="141112" y="5579049"/>
            <a:ext cx="3448978" cy="4746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1112" y="5579049"/>
            <a:ext cx="3740234" cy="531062"/>
          </a:xfrm>
          <a:prstGeom prst="line">
            <a:avLst/>
          </a:prstGeom>
          <a:ln>
            <a:headEnd type="none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Can 60"/>
          <p:cNvSpPr/>
          <p:nvPr/>
        </p:nvSpPr>
        <p:spPr>
          <a:xfrm rot="5940000">
            <a:off x="1061990" y="5450186"/>
            <a:ext cx="192024" cy="53035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 descr="Screen Shot 2016-06-28 at 10.14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776">
            <a:off x="3855631" y="2783268"/>
            <a:ext cx="1027812" cy="213083"/>
          </a:xfrm>
          <a:prstGeom prst="rect">
            <a:avLst/>
          </a:prstGeom>
        </p:spPr>
      </p:pic>
      <p:pic>
        <p:nvPicPr>
          <p:cNvPr id="34" name="Picture 33" descr="Screen Shot 2016-06-28 at 10.14.0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709">
            <a:off x="1667046" y="3612833"/>
            <a:ext cx="1027812" cy="213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State Particles</a:t>
            </a:r>
            <a:endParaRPr lang="en-US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62" idx="2"/>
          </p:cNvCxnSpPr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919191" y="4444420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41968" y="4379428"/>
            <a:ext cx="643416" cy="312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6696682" y="4556473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7054404" y="4444420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6943783" y="4820171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7041567" y="4596090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0" name="Straight Arrow Connector 29"/>
          <p:cNvCxnSpPr>
            <a:endCxn id="12" idx="2"/>
          </p:cNvCxnSpPr>
          <p:nvPr/>
        </p:nvCxnSpPr>
        <p:spPr>
          <a:xfrm>
            <a:off x="5955231" y="4190333"/>
            <a:ext cx="963960" cy="343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55" idx="0"/>
          </p:cNvCxnSpPr>
          <p:nvPr/>
        </p:nvCxnSpPr>
        <p:spPr>
          <a:xfrm>
            <a:off x="5825629" y="4346785"/>
            <a:ext cx="829023" cy="489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33785" y="2218597"/>
            <a:ext cx="5136910" cy="2662912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5" name="Oval 54"/>
          <p:cNvSpPr/>
          <p:nvPr/>
        </p:nvSpPr>
        <p:spPr>
          <a:xfrm>
            <a:off x="6534821" y="4836273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TextBox 58"/>
          <p:cNvSpPr txBox="1"/>
          <p:nvPr/>
        </p:nvSpPr>
        <p:spPr>
          <a:xfrm rot="1614294">
            <a:off x="2087405" y="1803249"/>
            <a:ext cx="133492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Scattered electron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Arrow Connector 59"/>
          <p:cNvCxnSpPr>
            <a:stCxn id="59" idx="3"/>
          </p:cNvCxnSpPr>
          <p:nvPr/>
        </p:nvCxnSpPr>
        <p:spPr>
          <a:xfrm>
            <a:off x="3350079" y="2243782"/>
            <a:ext cx="338594" cy="154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Left Brace 64"/>
          <p:cNvSpPr/>
          <p:nvPr/>
        </p:nvSpPr>
        <p:spPr>
          <a:xfrm rot="7457835" flipV="1">
            <a:off x="6976240" y="3992647"/>
            <a:ext cx="456205" cy="725816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7" name="Left Brace 66"/>
          <p:cNvSpPr/>
          <p:nvPr/>
        </p:nvSpPr>
        <p:spPr>
          <a:xfrm rot="17581952">
            <a:off x="3827710" y="4492130"/>
            <a:ext cx="277635" cy="700055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" name="TextBox 67"/>
          <p:cNvSpPr txBox="1"/>
          <p:nvPr/>
        </p:nvSpPr>
        <p:spPr>
          <a:xfrm rot="1383638">
            <a:off x="2655947" y="5050154"/>
            <a:ext cx="259262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Particles associated with struck parton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17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27633" y="4267843"/>
            <a:ext cx="190433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beam electron   (or low Q</a:t>
            </a:r>
            <a:r>
              <a:rPr lang="en-US" sz="1200" kern="12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)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82" name="Straight Arrow Connector 81"/>
          <p:cNvCxnSpPr>
            <a:endCxn id="62" idx="4"/>
          </p:cNvCxnSpPr>
          <p:nvPr/>
        </p:nvCxnSpPr>
        <p:spPr>
          <a:xfrm flipH="1" flipV="1">
            <a:off x="1487406" y="4021621"/>
            <a:ext cx="201996" cy="24622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3089999">
            <a:off x="4108026" y="2411482"/>
            <a:ext cx="6999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Photons</a:t>
            </a:r>
            <a:endParaRPr lang="en-US" sz="1200" dirty="0"/>
          </a:p>
        </p:txBody>
      </p:sp>
      <p:sp>
        <p:nvSpPr>
          <p:cNvPr id="83" name="TextBox 82"/>
          <p:cNvSpPr txBox="1"/>
          <p:nvPr/>
        </p:nvSpPr>
        <p:spPr>
          <a:xfrm rot="21336798">
            <a:off x="1747025" y="3335792"/>
            <a:ext cx="69990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Photons</a:t>
            </a:r>
            <a:endParaRPr lang="en-US" sz="1200" dirty="0"/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" name="Oval 49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Oval 51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Oval 61"/>
          <p:cNvSpPr/>
          <p:nvPr/>
        </p:nvSpPr>
        <p:spPr>
          <a:xfrm flipH="1">
            <a:off x="1430081" y="3886331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345495" y="3786222"/>
            <a:ext cx="235540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Particles Associated with Initial Ion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2261" y="959597"/>
            <a:ext cx="5122917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The aim is to get ~100% acceptance</a:t>
            </a:r>
          </a:p>
          <a:p>
            <a:r>
              <a:rPr lang="en-US" dirty="0" smtClean="0"/>
              <a:t>for all final state particles, and measure</a:t>
            </a:r>
          </a:p>
          <a:p>
            <a:r>
              <a:rPr lang="en-US" dirty="0" smtClean="0"/>
              <a:t>them with good resolution.</a:t>
            </a:r>
            <a:endParaRPr lang="en-US" dirty="0"/>
          </a:p>
        </p:txBody>
      </p:sp>
      <p:sp>
        <p:nvSpPr>
          <p:cNvPr id="69" name="Can 68"/>
          <p:cNvSpPr/>
          <p:nvPr/>
        </p:nvSpPr>
        <p:spPr>
          <a:xfrm rot="4920000">
            <a:off x="1088385" y="5627484"/>
            <a:ext cx="100584" cy="530352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an 5"/>
          <p:cNvSpPr/>
          <p:nvPr/>
        </p:nvSpPr>
        <p:spPr>
          <a:xfrm rot="5400000">
            <a:off x="1395382" y="5318274"/>
            <a:ext cx="889001" cy="1005121"/>
          </a:xfrm>
          <a:prstGeom prst="ca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Can 62"/>
          <p:cNvSpPr/>
          <p:nvPr/>
        </p:nvSpPr>
        <p:spPr>
          <a:xfrm rot="4980000">
            <a:off x="2431751" y="5475084"/>
            <a:ext cx="100584" cy="530352"/>
          </a:xfrm>
          <a:prstGeom prst="ca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n 7"/>
          <p:cNvSpPr/>
          <p:nvPr/>
        </p:nvSpPr>
        <p:spPr>
          <a:xfrm rot="5940000">
            <a:off x="2348912" y="5608228"/>
            <a:ext cx="192024" cy="530352"/>
          </a:xfrm>
          <a:prstGeom prst="ca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426308" y="5666052"/>
            <a:ext cx="684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Central</a:t>
            </a:r>
          </a:p>
          <a:p>
            <a:r>
              <a:rPr lang="en-US" sz="1000" b="1" dirty="0" smtClean="0"/>
              <a:t> Detector</a:t>
            </a:r>
            <a:endParaRPr lang="en-US" sz="10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184563" y="6051348"/>
            <a:ext cx="1074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Beam Elements</a:t>
            </a:r>
            <a:endParaRPr lang="en-US" sz="1100" dirty="0"/>
          </a:p>
        </p:txBody>
      </p:sp>
      <p:sp>
        <p:nvSpPr>
          <p:cNvPr id="70" name="TextBox 69"/>
          <p:cNvSpPr txBox="1"/>
          <p:nvPr/>
        </p:nvSpPr>
        <p:spPr>
          <a:xfrm>
            <a:off x="262739" y="5345792"/>
            <a:ext cx="10745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Beam Elements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4078989" y="5779278"/>
            <a:ext cx="452579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Beam elements limit forward acceptance</a:t>
            </a:r>
          </a:p>
          <a:p>
            <a:r>
              <a:rPr lang="en-US" sz="2000" dirty="0" smtClean="0"/>
              <a:t>Central Solenoid not effective for forward</a:t>
            </a:r>
            <a:endParaRPr lang="en-US" sz="20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45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Region </a:t>
            </a:r>
            <a:r>
              <a:rPr lang="en-US" dirty="0" smtClean="0"/>
              <a:t>Concept: </a:t>
            </a:r>
            <a:r>
              <a:rPr lang="en-US" dirty="0" smtClean="0">
                <a:solidFill>
                  <a:srgbClr val="FF0000"/>
                </a:solidFill>
              </a:rPr>
              <a:t>eRHIC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81111" y="3193362"/>
            <a:ext cx="4951572" cy="621082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4218659" cy="2226403"/>
          </a:xfrm>
          <a:prstGeom prst="line">
            <a:avLst/>
          </a:prstGeom>
          <a:ln w="3175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Can 75"/>
          <p:cNvSpPr/>
          <p:nvPr/>
        </p:nvSpPr>
        <p:spPr>
          <a:xfrm rot="15932619">
            <a:off x="2774420" y="2254369"/>
            <a:ext cx="3343625" cy="2555252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Cube 76"/>
          <p:cNvSpPr/>
          <p:nvPr/>
        </p:nvSpPr>
        <p:spPr>
          <a:xfrm rot="15846891">
            <a:off x="2459858" y="3402097"/>
            <a:ext cx="490850" cy="932387"/>
          </a:xfrm>
          <a:prstGeom prst="cube">
            <a:avLst>
              <a:gd name="adj" fmla="val 4244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349317" y="3814444"/>
            <a:ext cx="1331794" cy="486892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52444" y="4445000"/>
            <a:ext cx="1480239" cy="702733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3901958">
            <a:off x="4684913" y="3330208"/>
            <a:ext cx="550333" cy="63815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16582" y="3479122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10</a:t>
            </a:r>
            <a:r>
              <a:rPr lang="en-US" sz="1400" dirty="0" smtClean="0"/>
              <a:t> </a:t>
            </a:r>
            <a:r>
              <a:rPr lang="en-US" sz="1400" dirty="0" err="1" smtClean="0"/>
              <a:t>mr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20424" y="1987764"/>
            <a:ext cx="1268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437570" y="3142400"/>
            <a:ext cx="79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71122" y="1089167"/>
            <a:ext cx="1139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NOT TO SCALE!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638800" y="1539697"/>
            <a:ext cx="3393665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Large beam </a:t>
            </a:r>
            <a:r>
              <a:rPr lang="en-US" sz="1800" dirty="0" smtClean="0"/>
              <a:t>crossing angle </a:t>
            </a:r>
            <a:r>
              <a:rPr lang="en-US" sz="1800" dirty="0" smtClean="0"/>
              <a:t>creates</a:t>
            </a:r>
            <a:endParaRPr lang="en-US" sz="1800" dirty="0" smtClean="0"/>
          </a:p>
          <a:p>
            <a:r>
              <a:rPr lang="en-US" sz="1800" dirty="0" smtClean="0"/>
              <a:t>room for high acceptance forward </a:t>
            </a:r>
          </a:p>
          <a:p>
            <a:r>
              <a:rPr lang="en-US" dirty="0"/>
              <a:t>d</a:t>
            </a:r>
            <a:r>
              <a:rPr lang="en-US" dirty="0" smtClean="0"/>
              <a:t>etectors.</a:t>
            </a:r>
            <a:endParaRPr lang="en-US" sz="1800" dirty="0" smtClean="0"/>
          </a:p>
        </p:txBody>
      </p:sp>
      <p:sp>
        <p:nvSpPr>
          <p:cNvPr id="64" name="TextBox 63"/>
          <p:cNvSpPr txBox="1"/>
          <p:nvPr/>
        </p:nvSpPr>
        <p:spPr>
          <a:xfrm>
            <a:off x="519515" y="5610583"/>
            <a:ext cx="4698722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Beamline magnets</a:t>
            </a:r>
            <a:r>
              <a:rPr lang="en-US" sz="1800" dirty="0" smtClean="0"/>
              <a:t> </a:t>
            </a:r>
            <a:r>
              <a:rPr lang="en-US" sz="1800" dirty="0" smtClean="0"/>
              <a:t>analyze the forward </a:t>
            </a:r>
            <a:r>
              <a:rPr lang="en-US" sz="1800" dirty="0" smtClean="0"/>
              <a:t>particles</a:t>
            </a:r>
            <a:endParaRPr lang="en-US" sz="1800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11" name="Can 10"/>
          <p:cNvSpPr/>
          <p:nvPr/>
        </p:nvSpPr>
        <p:spPr>
          <a:xfrm rot="17873307">
            <a:off x="6640785" y="4651874"/>
            <a:ext cx="1571229" cy="819693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919191" y="4444420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941968" y="4379428"/>
            <a:ext cx="643416" cy="3125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6696682" y="4556473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054404" y="4444420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943783" y="4820171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41567" y="4596090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7" name="Straight Arrow Connector 36"/>
          <p:cNvCxnSpPr>
            <a:endCxn id="30" idx="2"/>
          </p:cNvCxnSpPr>
          <p:nvPr/>
        </p:nvCxnSpPr>
        <p:spPr>
          <a:xfrm>
            <a:off x="5955231" y="4190333"/>
            <a:ext cx="963960" cy="3431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9" idx="0"/>
          </p:cNvCxnSpPr>
          <p:nvPr/>
        </p:nvCxnSpPr>
        <p:spPr>
          <a:xfrm>
            <a:off x="5825629" y="4346785"/>
            <a:ext cx="829023" cy="4894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6534821" y="4836273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13133" y="4160223"/>
            <a:ext cx="1120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Forward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Detectors</a:t>
            </a:r>
            <a:endParaRPr lang="en-US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7598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Region </a:t>
            </a:r>
            <a:r>
              <a:rPr lang="en-US" dirty="0" smtClean="0"/>
              <a:t>Concept: </a:t>
            </a:r>
            <a:r>
              <a:rPr lang="en-US" dirty="0" smtClean="0">
                <a:solidFill>
                  <a:srgbClr val="FF0000"/>
                </a:solidFill>
              </a:rPr>
              <a:t>JLEIC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81111" y="3193362"/>
            <a:ext cx="4951572" cy="621082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4218659" cy="2226403"/>
          </a:xfrm>
          <a:prstGeom prst="line">
            <a:avLst/>
          </a:prstGeom>
          <a:ln w="3175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19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Can 75"/>
          <p:cNvSpPr/>
          <p:nvPr/>
        </p:nvSpPr>
        <p:spPr>
          <a:xfrm rot="15932619">
            <a:off x="2774420" y="2254369"/>
            <a:ext cx="3343625" cy="2555252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Cube 76"/>
          <p:cNvSpPr/>
          <p:nvPr/>
        </p:nvSpPr>
        <p:spPr>
          <a:xfrm rot="15846891">
            <a:off x="2459858" y="3402097"/>
            <a:ext cx="490850" cy="932387"/>
          </a:xfrm>
          <a:prstGeom prst="cube">
            <a:avLst>
              <a:gd name="adj" fmla="val 4244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Cube 77"/>
          <p:cNvSpPr/>
          <p:nvPr/>
        </p:nvSpPr>
        <p:spPr>
          <a:xfrm rot="15190135">
            <a:off x="5828142" y="3889026"/>
            <a:ext cx="588467" cy="934181"/>
          </a:xfrm>
          <a:prstGeom prst="cube">
            <a:avLst>
              <a:gd name="adj" fmla="val 5825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349317" y="3814444"/>
            <a:ext cx="1331794" cy="486892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152444" y="4445000"/>
            <a:ext cx="1227667" cy="1030111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 rot="3901958">
            <a:off x="4684913" y="3330208"/>
            <a:ext cx="550333" cy="63815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16582" y="3479122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 </a:t>
            </a:r>
            <a:r>
              <a:rPr lang="en-US" sz="1400" dirty="0" err="1" smtClean="0"/>
              <a:t>mr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3920424" y="1987764"/>
            <a:ext cx="12684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Solenoid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6350000" y="3743131"/>
            <a:ext cx="195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(1 of 3)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1437570" y="3142400"/>
            <a:ext cx="1956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Dipole (1 of 4)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7471122" y="1089167"/>
            <a:ext cx="11391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NOT TO SCALE!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01510" y="1737743"/>
            <a:ext cx="3094417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Very large beam </a:t>
            </a:r>
            <a:r>
              <a:rPr lang="en-US" sz="1800" dirty="0" smtClean="0"/>
              <a:t>crossing </a:t>
            </a:r>
            <a:r>
              <a:rPr lang="en-US" sz="1800" dirty="0" smtClean="0"/>
              <a:t>angle</a:t>
            </a:r>
          </a:p>
          <a:p>
            <a:r>
              <a:rPr lang="en-US" dirty="0" smtClean="0"/>
              <a:t>(50 </a:t>
            </a:r>
            <a:r>
              <a:rPr lang="en-US" dirty="0" err="1" smtClean="0"/>
              <a:t>mr</a:t>
            </a:r>
            <a:r>
              <a:rPr lang="en-US" dirty="0" smtClean="0"/>
              <a:t>)</a:t>
            </a:r>
            <a:r>
              <a:rPr lang="en-US" sz="1800" dirty="0" smtClean="0"/>
              <a:t> creates</a:t>
            </a:r>
            <a:r>
              <a:rPr lang="en-US" dirty="0" smtClean="0"/>
              <a:t> </a:t>
            </a:r>
            <a:r>
              <a:rPr lang="en-US" sz="1800" dirty="0" smtClean="0"/>
              <a:t>room </a:t>
            </a:r>
            <a:r>
              <a:rPr lang="en-US" sz="1800" dirty="0" smtClean="0"/>
              <a:t>for </a:t>
            </a:r>
            <a:endParaRPr lang="en-US" sz="1800" dirty="0" smtClean="0"/>
          </a:p>
          <a:p>
            <a:r>
              <a:rPr lang="en-US" sz="1800" dirty="0" smtClean="0"/>
              <a:t>forward </a:t>
            </a:r>
            <a:r>
              <a:rPr lang="en-US" sz="1800" dirty="0" smtClean="0"/>
              <a:t>dipoles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9515" y="5475111"/>
            <a:ext cx="53303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smtClean="0"/>
              <a:t>Dipoles analyze the forward particles</a:t>
            </a:r>
          </a:p>
          <a:p>
            <a:r>
              <a:rPr lang="en-US" sz="1800" dirty="0" smtClean="0"/>
              <a:t>and create space for detectors in the forward direction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91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Electron-Ion Collider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687D-7754-8045-A896-36BD23FBD8D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8856">
            <a:off x="4172071" y="3654613"/>
            <a:ext cx="1362795" cy="13627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Interaction Region Concept</a:t>
            </a:r>
            <a:endParaRPr lang="en-US" baseline="-25000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2681111" y="3193362"/>
            <a:ext cx="4951572" cy="621082"/>
          </a:xfrm>
          <a:prstGeom prst="line">
            <a:avLst/>
          </a:prstGeom>
          <a:ln w="31750">
            <a:solidFill>
              <a:srgbClr val="FF0000"/>
            </a:solidFill>
            <a:headEnd type="non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736580">
            <a:off x="1813514" y="2412511"/>
            <a:ext cx="1138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Ion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33785" y="2218597"/>
            <a:ext cx="4218659" cy="2226403"/>
          </a:xfrm>
          <a:prstGeom prst="line">
            <a:avLst/>
          </a:prstGeom>
          <a:ln w="31750">
            <a:solidFill>
              <a:srgbClr val="000090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05200" y="6545396"/>
            <a:ext cx="2133600" cy="190125"/>
          </a:xfr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20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21241863">
            <a:off x="5963087" y="2987765"/>
            <a:ext cx="1510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400" kern="1200" dirty="0" smtClean="0">
                <a:solidFill>
                  <a:prstClr val="black"/>
                </a:solidFill>
                <a:latin typeface="Calibri"/>
              </a:rPr>
              <a:t>Electron beamline</a:t>
            </a:r>
            <a:endParaRPr lang="en-US" sz="14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6" name="Can 75"/>
          <p:cNvSpPr/>
          <p:nvPr/>
        </p:nvSpPr>
        <p:spPr>
          <a:xfrm rot="15932619">
            <a:off x="2774420" y="2254369"/>
            <a:ext cx="3343625" cy="2555252"/>
          </a:xfrm>
          <a:prstGeom prst="can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Cube 77"/>
          <p:cNvSpPr/>
          <p:nvPr/>
        </p:nvSpPr>
        <p:spPr>
          <a:xfrm rot="15190135">
            <a:off x="5828142" y="3889026"/>
            <a:ext cx="588467" cy="934181"/>
          </a:xfrm>
          <a:prstGeom prst="cube">
            <a:avLst>
              <a:gd name="adj" fmla="val 58255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7" name="Straight Connector 56"/>
          <p:cNvCxnSpPr/>
          <p:nvPr/>
        </p:nvCxnSpPr>
        <p:spPr>
          <a:xfrm>
            <a:off x="6152444" y="4445000"/>
            <a:ext cx="1227667" cy="1030111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6-06-28 at 10.1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60776">
            <a:off x="3723277" y="2882001"/>
            <a:ext cx="1027812" cy="213083"/>
          </a:xfrm>
          <a:prstGeom prst="rect">
            <a:avLst/>
          </a:prstGeom>
        </p:spPr>
      </p:pic>
      <p:sp>
        <p:nvSpPr>
          <p:cNvPr id="25" name="Oval 24"/>
          <p:cNvSpPr/>
          <p:nvPr/>
        </p:nvSpPr>
        <p:spPr>
          <a:xfrm flipH="1">
            <a:off x="4924157" y="2446668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" name="Picture 29" descr="Screen Shot 2016-06-28 at 10.1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7709">
            <a:off x="1300160" y="3838609"/>
            <a:ext cx="1027812" cy="213083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 flipH="1">
            <a:off x="1260749" y="4267328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7" name="Cube 76"/>
          <p:cNvSpPr/>
          <p:nvPr/>
        </p:nvSpPr>
        <p:spPr>
          <a:xfrm rot="15846891">
            <a:off x="2459858" y="3402097"/>
            <a:ext cx="490850" cy="932387"/>
          </a:xfrm>
          <a:prstGeom prst="cube">
            <a:avLst>
              <a:gd name="adj" fmla="val 42447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V="1">
            <a:off x="1349317" y="3814444"/>
            <a:ext cx="1331794" cy="486892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306959" y="4501395"/>
            <a:ext cx="1227667" cy="566733"/>
          </a:xfrm>
          <a:prstGeom prst="line">
            <a:avLst/>
          </a:prstGeom>
          <a:ln w="31750">
            <a:solidFill>
              <a:srgbClr val="000090"/>
            </a:solidFill>
            <a:prstDash val="sysDot"/>
            <a:tailEnd type="triangle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/>
          <p:cNvCxnSpPr/>
          <p:nvPr/>
        </p:nvCxnSpPr>
        <p:spPr>
          <a:xfrm rot="5400000" flipH="1" flipV="1">
            <a:off x="4102073" y="2758237"/>
            <a:ext cx="999813" cy="721095"/>
          </a:xfrm>
          <a:prstGeom prst="curvedConnector3">
            <a:avLst>
              <a:gd name="adj1" fmla="val 3424"/>
            </a:avLst>
          </a:prstGeom>
          <a:ln>
            <a:solidFill>
              <a:srgbClr val="FF66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Oval 71"/>
          <p:cNvSpPr/>
          <p:nvPr/>
        </p:nvSpPr>
        <p:spPr>
          <a:xfrm flipV="1">
            <a:off x="3931378" y="4272029"/>
            <a:ext cx="134140" cy="187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Oval 72"/>
          <p:cNvSpPr/>
          <p:nvPr/>
        </p:nvSpPr>
        <p:spPr>
          <a:xfrm flipV="1">
            <a:off x="5197693" y="4215476"/>
            <a:ext cx="166946" cy="2008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Oval 73"/>
          <p:cNvSpPr/>
          <p:nvPr/>
        </p:nvSpPr>
        <p:spPr>
          <a:xfrm flipV="1">
            <a:off x="5339084" y="4634553"/>
            <a:ext cx="134140" cy="18737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Oval 74"/>
          <p:cNvSpPr/>
          <p:nvPr/>
        </p:nvSpPr>
        <p:spPr>
          <a:xfrm>
            <a:off x="6038567" y="5068128"/>
            <a:ext cx="113877" cy="17817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6252410" y="4576982"/>
            <a:ext cx="0" cy="3690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Oval 79"/>
          <p:cNvSpPr/>
          <p:nvPr/>
        </p:nvSpPr>
        <p:spPr>
          <a:xfrm>
            <a:off x="7578073" y="5017725"/>
            <a:ext cx="184639" cy="21651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1" name="Oval 80"/>
          <p:cNvSpPr/>
          <p:nvPr/>
        </p:nvSpPr>
        <p:spPr>
          <a:xfrm>
            <a:off x="7170112" y="4321856"/>
            <a:ext cx="139564" cy="1366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6540776" y="5093925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3" name="Oval 82"/>
          <p:cNvSpPr/>
          <p:nvPr/>
        </p:nvSpPr>
        <p:spPr>
          <a:xfrm>
            <a:off x="6038567" y="4912858"/>
            <a:ext cx="113877" cy="1524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6455147" y="4399353"/>
            <a:ext cx="551977" cy="5971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215486" y="5068128"/>
            <a:ext cx="239661" cy="24790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957522" y="1105662"/>
            <a:ext cx="2261489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Possible to get ~100% acceptance for the whole event</a:t>
            </a:r>
            <a:endParaRPr lang="en-US" dirty="0"/>
          </a:p>
        </p:txBody>
      </p:sp>
      <p:sp>
        <p:nvSpPr>
          <p:cNvPr id="90" name="TextBox 89"/>
          <p:cNvSpPr txBox="1"/>
          <p:nvPr/>
        </p:nvSpPr>
        <p:spPr>
          <a:xfrm>
            <a:off x="747889" y="5475111"/>
            <a:ext cx="449053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Total acceptance detector (and IR)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78856">
            <a:off x="4342844" y="3555188"/>
            <a:ext cx="920381" cy="92038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18347">
            <a:off x="4011950" y="3579001"/>
            <a:ext cx="920381" cy="920381"/>
          </a:xfrm>
          <a:prstGeom prst="rect">
            <a:avLst/>
          </a:prstGeom>
          <a:scene3d>
            <a:camera prst="orthographicFront">
              <a:rot lat="0" lon="10799999" rev="0"/>
            </a:camera>
            <a:lightRig rig="threePt" dir="t"/>
          </a:scene3d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Detector and</a:t>
            </a:r>
            <a:r>
              <a:rPr lang="en-US" dirty="0" smtClean="0"/>
              <a:t> </a:t>
            </a:r>
            <a:r>
              <a:rPr lang="en-US" dirty="0" smtClean="0"/>
              <a:t>IR Layout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21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7497" y="860426"/>
            <a:ext cx="8226425" cy="3175001"/>
            <a:chOff x="460375" y="3073399"/>
            <a:chExt cx="8226425" cy="3175001"/>
          </a:xfrm>
        </p:grpSpPr>
        <p:pic>
          <p:nvPicPr>
            <p:cNvPr id="5" name="Picture 10" descr="ir_layo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825875"/>
              <a:ext cx="8226425" cy="242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eft Brace 5"/>
            <p:cNvSpPr/>
            <p:nvPr/>
          </p:nvSpPr>
          <p:spPr>
            <a:xfrm rot="5400000" flipV="1">
              <a:off x="4241798" y="1955798"/>
              <a:ext cx="355600" cy="3352803"/>
            </a:xfrm>
            <a:prstGeom prst="leftBrace">
              <a:avLst/>
            </a:prstGeom>
            <a:ln w="19050" cmpd="sng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0988" tIns="45497" rIns="90988" bIns="45497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00400" y="3073399"/>
              <a:ext cx="2728320" cy="368882"/>
            </a:xfrm>
            <a:prstGeom prst="rect">
              <a:avLst/>
            </a:prstGeom>
            <a:noFill/>
          </p:spPr>
          <p:txBody>
            <a:bodyPr wrap="none" lIns="90988" tIns="45497" rIns="90988" bIns="45497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Calisto MT"/>
                  <a:ea typeface="+mn-ea"/>
                  <a:cs typeface="+mn-cs"/>
                </a:rPr>
                <a:t>Extended detector: 80+ m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229600" y="3810000"/>
              <a:ext cx="457200" cy="2438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2979"/>
              <a:endParaRPr lang="en-US"/>
            </a:p>
          </p:txBody>
        </p:sp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pic>
        <p:nvPicPr>
          <p:cNvPr id="12" name="Picture 11" descr="Screen Shot 2017-05-19 at 8.54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4145069"/>
            <a:ext cx="8686800" cy="17592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012810" y="4145069"/>
            <a:ext cx="889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eRHIC </a:t>
            </a:r>
            <a:endParaRPr lang="en-US" b="1" dirty="0" smtClean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12810" y="1056760"/>
            <a:ext cx="8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JLEIC</a:t>
            </a:r>
            <a:endParaRPr lang="en-US" b="1" dirty="0" smtClean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39806" y="6107968"/>
            <a:ext cx="69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EIC detectors must be extremely well integrated with the accelerator</a:t>
            </a:r>
            <a:endParaRPr lang="en-US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4857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Central Detector</a:t>
            </a:r>
          </a:p>
        </p:txBody>
      </p:sp>
    </p:spTree>
    <p:extLst>
      <p:ext uri="{BB962C8B-B14F-4D97-AF65-F5344CB8AC3E}">
        <p14:creationId xmlns:p14="http://schemas.microsoft.com/office/powerpoint/2010/main" val="237159302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Final State Particles in the Central Detector</a:t>
            </a:r>
            <a:endParaRPr lang="en-US" sz="3200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33785" y="3283566"/>
            <a:ext cx="5361659" cy="670410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 rot="1614294">
            <a:off x="2087405" y="1803249"/>
            <a:ext cx="1334921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Scattered electron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60" name="Straight Arrow Connector 59"/>
          <p:cNvCxnSpPr>
            <a:stCxn id="59" idx="3"/>
          </p:cNvCxnSpPr>
          <p:nvPr/>
        </p:nvCxnSpPr>
        <p:spPr>
          <a:xfrm>
            <a:off x="3350079" y="2243782"/>
            <a:ext cx="338594" cy="154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54539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23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Left Arrow 42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TextBox 43"/>
          <p:cNvSpPr txBox="1"/>
          <p:nvPr/>
        </p:nvSpPr>
        <p:spPr>
          <a:xfrm rot="21204413">
            <a:off x="5133075" y="2976581"/>
            <a:ext cx="818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electron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Left Arrow 55"/>
          <p:cNvSpPr/>
          <p:nvPr/>
        </p:nvSpPr>
        <p:spPr>
          <a:xfrm rot="10468057">
            <a:off x="2517540" y="3698671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TextBox 56"/>
          <p:cNvSpPr txBox="1"/>
          <p:nvPr/>
        </p:nvSpPr>
        <p:spPr>
          <a:xfrm rot="21361416">
            <a:off x="2905844" y="3867372"/>
            <a:ext cx="49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smtClean="0">
                <a:solidFill>
                  <a:prstClr val="black"/>
                </a:solidFill>
                <a:latin typeface="Calibri"/>
              </a:rPr>
              <a:t>ion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07031" y="1387112"/>
            <a:ext cx="3127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Products of the hard </a:t>
            </a:r>
          </a:p>
          <a:p>
            <a:r>
              <a:rPr lang="en-US" dirty="0" smtClean="0"/>
              <a:t>electron-quark collision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99238" y="4089905"/>
            <a:ext cx="3792262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Took away the (exaggerated)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beam crossing for simplicity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6" name="Oval 35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TextBox 38"/>
          <p:cNvSpPr txBox="1"/>
          <p:nvPr/>
        </p:nvSpPr>
        <p:spPr>
          <a:xfrm rot="1383638">
            <a:off x="2655947" y="5050154"/>
            <a:ext cx="259262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200" kern="1200" dirty="0" smtClean="0">
                <a:solidFill>
                  <a:prstClr val="black"/>
                </a:solidFill>
                <a:latin typeface="Calibri"/>
              </a:rPr>
              <a:t>Particles associated with struck parton</a:t>
            </a:r>
            <a:endParaRPr lang="en-US" sz="1200" kern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Left Brace 40"/>
          <p:cNvSpPr/>
          <p:nvPr/>
        </p:nvSpPr>
        <p:spPr>
          <a:xfrm rot="17581952">
            <a:off x="3827710" y="4492130"/>
            <a:ext cx="277635" cy="700055"/>
          </a:xfrm>
          <a:prstGeom prst="leftBrace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0405" y="2243897"/>
            <a:ext cx="3468255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Took away radiated photon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for simplicity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97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Basic Kinematic Reconstruction</a:t>
            </a:r>
            <a:endParaRPr lang="en-US" sz="3200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33785" y="3283566"/>
            <a:ext cx="5361659" cy="670410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54539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63666" y="1762588"/>
            <a:ext cx="566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E’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3378437" y="563247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-25000" dirty="0" smtClean="0"/>
              <a:t>jet</a:t>
            </a:r>
            <a:endParaRPr lang="en-US" baseline="-25000" dirty="0"/>
          </a:p>
        </p:txBody>
      </p:sp>
      <p:sp>
        <p:nvSpPr>
          <p:cNvPr id="27" name="Block Arc 26"/>
          <p:cNvSpPr/>
          <p:nvPr/>
        </p:nvSpPr>
        <p:spPr>
          <a:xfrm rot="18365403">
            <a:off x="3087993" y="3008894"/>
            <a:ext cx="1093642" cy="338062"/>
          </a:xfrm>
          <a:prstGeom prst="blockArc">
            <a:avLst>
              <a:gd name="adj1" fmla="val 10800000"/>
              <a:gd name="adj2" fmla="val 21253617"/>
              <a:gd name="adj3" fmla="val 7189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16611" y="2737418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θ</a:t>
            </a:r>
            <a:r>
              <a:rPr lang="en-US" baseline="-25000" dirty="0" smtClean="0"/>
              <a:t>e</a:t>
            </a:r>
            <a:endParaRPr lang="en-US" baseline="-25000" dirty="0"/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3"/>
          <a:srcRect l="3337" t="5580" r="1112" b="697"/>
          <a:stretch>
            <a:fillRect/>
          </a:stretch>
        </p:blipFill>
        <p:spPr bwMode="auto">
          <a:xfrm>
            <a:off x="177388" y="1101925"/>
            <a:ext cx="2370666" cy="1854410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3638074" y="3639152"/>
            <a:ext cx="827710" cy="1993325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ysDash"/>
            <a:round/>
            <a:tailEnd type="arrow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5" name="Block Arc 34"/>
          <p:cNvSpPr/>
          <p:nvPr/>
        </p:nvSpPr>
        <p:spPr>
          <a:xfrm rot="8437601">
            <a:off x="3737973" y="3768119"/>
            <a:ext cx="2309347" cy="1141210"/>
          </a:xfrm>
          <a:prstGeom prst="blockArc">
            <a:avLst>
              <a:gd name="adj1" fmla="val 10800000"/>
              <a:gd name="adj2" fmla="val 21534742"/>
              <a:gd name="adj3" fmla="val 86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56330" y="4416477"/>
            <a:ext cx="472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/>
              <a:t>θ</a:t>
            </a:r>
            <a:r>
              <a:rPr lang="en-US" baseline="-25000" dirty="0" smtClean="0"/>
              <a:t>jet</a:t>
            </a:r>
            <a:endParaRPr lang="en-US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4933268" y="1138140"/>
            <a:ext cx="398999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en-US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 Measure of resolution</a:t>
            </a:r>
          </a:p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  Measure of inelasticity</a:t>
            </a:r>
          </a:p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   Measure of momentum fraction</a:t>
            </a: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of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the struck quark in a proton</a:t>
            </a:r>
          </a:p>
          <a:p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  <a:sym typeface="Wingdings"/>
            </a:endParaRPr>
          </a:p>
          <a:p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Q</a:t>
            </a:r>
            <a:r>
              <a:rPr lang="en-US" sz="18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2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 = </a:t>
            </a:r>
            <a:r>
              <a:rPr lang="en-US" sz="18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s x </a:t>
            </a:r>
            <a:r>
              <a:rPr lang="en-US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y</a:t>
            </a:r>
            <a:endParaRPr lang="en-US" sz="1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5297" y="4622295"/>
            <a:ext cx="249887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E’</a:t>
            </a:r>
            <a:r>
              <a:rPr lang="en-US" sz="2000" baseline="-25000" dirty="0" smtClean="0"/>
              <a:t>e,</a:t>
            </a:r>
            <a:r>
              <a:rPr lang="en-US" sz="2000" dirty="0" smtClean="0"/>
              <a:t>θ</a:t>
            </a:r>
            <a:r>
              <a:rPr lang="en-US" sz="2000" baseline="-25000" dirty="0" smtClean="0"/>
              <a:t>e ,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jet ,</a:t>
            </a:r>
            <a:r>
              <a:rPr lang="el-GR" sz="2000" dirty="0" smtClean="0"/>
              <a:t>θ</a:t>
            </a:r>
            <a:r>
              <a:rPr lang="en-US" sz="2000" baseline="-25000" dirty="0" smtClean="0"/>
              <a:t>jet </a:t>
            </a:r>
            <a:r>
              <a:rPr lang="en-US" sz="2000" baseline="-25000" dirty="0"/>
              <a:t> </a:t>
            </a:r>
            <a:r>
              <a:rPr lang="en-US" sz="2000" dirty="0" smtClean="0"/>
              <a:t>: any two of these, </a:t>
            </a:r>
            <a:r>
              <a:rPr lang="en-US" sz="2000" dirty="0" smtClean="0">
                <a:solidFill>
                  <a:srgbClr val="FF0000"/>
                </a:solidFill>
              </a:rPr>
              <a:t>in principle</a:t>
            </a:r>
            <a:r>
              <a:rPr lang="en-US" sz="2000" dirty="0" smtClean="0"/>
              <a:t>, sufficient to reconstruct</a:t>
            </a:r>
            <a:r>
              <a:rPr lang="en-US" sz="2000" dirty="0" smtClean="0">
                <a:solidFill>
                  <a:srgbClr val="FF0000"/>
                </a:solidFill>
              </a:rPr>
              <a:t> x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Q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/>
              <a:t>. 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sp>
        <p:nvSpPr>
          <p:cNvPr id="4" name="TextBox 3"/>
          <p:cNvSpPr txBox="1"/>
          <p:nvPr/>
        </p:nvSpPr>
        <p:spPr>
          <a:xfrm>
            <a:off x="5638800" y="5236235"/>
            <a:ext cx="29548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What are the detector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/>
              <a:t>requirements?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8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Reconstruction for Transvers Structure</a:t>
            </a:r>
            <a:endParaRPr lang="en-US" sz="3200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33785" y="3283566"/>
            <a:ext cx="5361659" cy="670410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54539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74" y="1434173"/>
            <a:ext cx="3076222" cy="18556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1502" y="1203341"/>
            <a:ext cx="663964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Looking at out-of –plane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component in the final state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23556" y="4505403"/>
            <a:ext cx="3869807" cy="830995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Need 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to identify and  measure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/>
              <a:t>these</a:t>
            </a:r>
            <a:r>
              <a:rPr lang="en-US" dirty="0" smtClean="0"/>
              <a:t> particles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1" name="Left Arrow 10"/>
          <p:cNvSpPr/>
          <p:nvPr/>
        </p:nvSpPr>
        <p:spPr>
          <a:xfrm>
            <a:off x="4543791" y="4467258"/>
            <a:ext cx="451556" cy="372847"/>
          </a:xfrm>
          <a:prstGeom prst="leftArrow">
            <a:avLst/>
          </a:prstGeom>
          <a:solidFill>
            <a:schemeClr val="accent2">
              <a:lumMod val="40000"/>
              <a:lumOff val="6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7029" y="5024569"/>
            <a:ext cx="2954867" cy="8309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What are the detector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aseline="0" dirty="0" smtClean="0"/>
              <a:t>requirements?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95347" y="5336398"/>
            <a:ext cx="3794103" cy="92332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Note: multiplicities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are low (~20 for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ep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)</a:t>
            </a:r>
            <a:endParaRPr lang="en-US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Cross-sec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x </a:t>
            </a:r>
            <a:r>
              <a:rPr kumimoji="0" lang="en-US" sz="18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Lumi</a:t>
            </a:r>
            <a:r>
              <a:rPr kumimoji="0" lang="en-US" sz="18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&lt; 0.01 x HLLHC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800" baseline="0" dirty="0" smtClean="0"/>
              <a:t>&lt; 0.1 interaction/crossing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45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How Boosted is the Final State?</a:t>
            </a:r>
            <a:endParaRPr lang="en-US" sz="3200" baseline="-25000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3952261" y="2559304"/>
            <a:ext cx="649719" cy="1079848"/>
          </a:xfrm>
          <a:prstGeom prst="line">
            <a:avLst/>
          </a:prstGeom>
          <a:ln w="15875">
            <a:solidFill>
              <a:srgbClr val="FF0000"/>
            </a:solidFill>
            <a:prstDash val="sysDash"/>
            <a:head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544732" y="3165139"/>
            <a:ext cx="6087951" cy="788837"/>
          </a:xfrm>
          <a:prstGeom prst="line">
            <a:avLst/>
          </a:prstGeom>
          <a:ln w="31750">
            <a:solidFill>
              <a:srgbClr val="FF0000"/>
            </a:solidFill>
            <a:headEnd type="triangle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33785" y="3283566"/>
            <a:ext cx="5361659" cy="670410"/>
          </a:xfrm>
          <a:prstGeom prst="line">
            <a:avLst/>
          </a:prstGeom>
          <a:ln w="31750">
            <a:solidFill>
              <a:srgbClr val="00009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/>
        </p:nvSpPr>
        <p:spPr>
          <a:xfrm flipH="1">
            <a:off x="3837610" y="2362002"/>
            <a:ext cx="114651" cy="13529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78530" y="3812971"/>
            <a:ext cx="87254" cy="7538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982469" y="3812971"/>
            <a:ext cx="396061" cy="5224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4149583" y="3719375"/>
            <a:ext cx="316200" cy="8580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8530" y="3381060"/>
            <a:ext cx="405162" cy="40516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3505200" y="6545396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26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 flipV="1">
            <a:off x="3881346" y="4335408"/>
            <a:ext cx="70915" cy="7922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3" name="Oval 52"/>
          <p:cNvSpPr/>
          <p:nvPr/>
        </p:nvSpPr>
        <p:spPr>
          <a:xfrm flipV="1">
            <a:off x="3966528" y="4379428"/>
            <a:ext cx="220169" cy="12597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 flipV="1">
            <a:off x="4275895" y="4585618"/>
            <a:ext cx="134140" cy="23798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/>
          <p:cNvSpPr/>
          <p:nvPr/>
        </p:nvSpPr>
        <p:spPr>
          <a:xfrm flipV="1">
            <a:off x="4004739" y="4622295"/>
            <a:ext cx="103288" cy="959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Bent Arrow 22"/>
          <p:cNvSpPr/>
          <p:nvPr/>
        </p:nvSpPr>
        <p:spPr>
          <a:xfrm rot="3570405">
            <a:off x="4930293" y="2097375"/>
            <a:ext cx="874286" cy="840024"/>
          </a:xfrm>
          <a:prstGeom prst="bentArrow">
            <a:avLst>
              <a:gd name="adj1" fmla="val 32697"/>
              <a:gd name="adj2" fmla="val 28848"/>
              <a:gd name="adj3" fmla="val 25000"/>
              <a:gd name="adj4" fmla="val 87500"/>
            </a:avLst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34554" y="1789777"/>
            <a:ext cx="2988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Boosted towards ion beam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6" name="Bent Arrow 25"/>
          <p:cNvSpPr/>
          <p:nvPr/>
        </p:nvSpPr>
        <p:spPr>
          <a:xfrm rot="6929437">
            <a:off x="4656222" y="4371289"/>
            <a:ext cx="846910" cy="834141"/>
          </a:xfrm>
          <a:prstGeom prst="bentArrow">
            <a:avLst>
              <a:gd name="adj1" fmla="val 32697"/>
              <a:gd name="adj2" fmla="val 28848"/>
              <a:gd name="adj3" fmla="val 25000"/>
              <a:gd name="adj4" fmla="val 87500"/>
            </a:avLst>
          </a:prstGeom>
          <a:noFill/>
          <a:ln w="222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10799999" rev="0"/>
            </a:camera>
            <a:lightRig rig="threePt" dir="t"/>
          </a:scene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 rot="21361416">
            <a:off x="2424963" y="3867372"/>
            <a:ext cx="145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err="1" smtClean="0">
                <a:solidFill>
                  <a:prstClr val="black"/>
                </a:solidFill>
                <a:latin typeface="Calibri"/>
              </a:rPr>
              <a:t>ion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= 100 GeV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Left Arrow 27"/>
          <p:cNvSpPr/>
          <p:nvPr/>
        </p:nvSpPr>
        <p:spPr>
          <a:xfrm rot="10468057">
            <a:off x="2517540" y="3698671"/>
            <a:ext cx="1265075" cy="293067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eft Arrow 28"/>
          <p:cNvSpPr/>
          <p:nvPr/>
        </p:nvSpPr>
        <p:spPr>
          <a:xfrm rot="21198189">
            <a:off x="4961470" y="3321366"/>
            <a:ext cx="663764" cy="264422"/>
          </a:xfrm>
          <a:prstGeom prst="left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hangingPunct="1"/>
            <a:endParaRPr lang="en-US" sz="1800" kern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21204413">
            <a:off x="4710692" y="2976581"/>
            <a:ext cx="1662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hangingPunct="1"/>
            <a:r>
              <a:rPr lang="en-US" sz="1800" kern="1200" dirty="0" err="1" smtClean="0">
                <a:solidFill>
                  <a:prstClr val="black"/>
                </a:solidFill>
                <a:latin typeface="Calibri"/>
              </a:rPr>
              <a:t>E</a:t>
            </a:r>
            <a:r>
              <a:rPr lang="en-US" sz="1800" kern="1200" baseline="-25000" dirty="0" err="1" smtClean="0">
                <a:solidFill>
                  <a:prstClr val="black"/>
                </a:solidFill>
                <a:latin typeface="Calibri"/>
              </a:rPr>
              <a:t>electron</a:t>
            </a:r>
            <a:r>
              <a:rPr lang="en-US" sz="1800" kern="1200" dirty="0" smtClean="0">
                <a:solidFill>
                  <a:prstClr val="black"/>
                </a:solidFill>
                <a:latin typeface="Calibri"/>
              </a:rPr>
              <a:t>= 10 GeV</a:t>
            </a:r>
            <a:endParaRPr lang="en-US" sz="1800" kern="1200" baseline="-25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119" y="1453444"/>
            <a:ext cx="4750307" cy="461663"/>
          </a:xfrm>
          <a:prstGeom prst="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No Monte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Carlo </a:t>
            </a:r>
            <a:r>
              <a:rPr lang="en-US" dirty="0" smtClean="0"/>
              <a:t>needed to Determine </a:t>
            </a:r>
            <a:endParaRPr kumimoji="0" lang="en-US" sz="2400" b="0" i="0" u="none" strike="noStrike" cap="none" spc="0" normalizeH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03297" y="4835325"/>
            <a:ext cx="249887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E’</a:t>
            </a:r>
            <a:r>
              <a:rPr lang="en-US" sz="2000" baseline="-25000" dirty="0" smtClean="0"/>
              <a:t>e,</a:t>
            </a:r>
            <a:r>
              <a:rPr lang="en-US" sz="2000" dirty="0" smtClean="0"/>
              <a:t>θ</a:t>
            </a:r>
            <a:r>
              <a:rPr lang="en-US" sz="2000" baseline="-25000" dirty="0" smtClean="0"/>
              <a:t>e ,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jet ,</a:t>
            </a:r>
            <a:r>
              <a:rPr lang="el-GR" sz="2000" dirty="0" smtClean="0"/>
              <a:t>θ</a:t>
            </a:r>
            <a:r>
              <a:rPr lang="en-US" sz="2000" baseline="-25000" dirty="0" smtClean="0"/>
              <a:t>jet </a:t>
            </a:r>
            <a:r>
              <a:rPr lang="en-US" sz="2000" baseline="-25000" dirty="0"/>
              <a:t> </a:t>
            </a:r>
            <a:r>
              <a:rPr lang="en-US" sz="2000" dirty="0" smtClean="0"/>
              <a:t>: any two of these, </a:t>
            </a:r>
            <a:r>
              <a:rPr lang="en-US" sz="2000" dirty="0" smtClean="0">
                <a:solidFill>
                  <a:srgbClr val="FF0000"/>
                </a:solidFill>
              </a:rPr>
              <a:t>in principle</a:t>
            </a:r>
            <a:r>
              <a:rPr lang="en-US" sz="2000" dirty="0" smtClean="0"/>
              <a:t>, sufficient to reconstruct</a:t>
            </a:r>
            <a:r>
              <a:rPr lang="en-US" sz="2000" dirty="0" smtClean="0">
                <a:solidFill>
                  <a:srgbClr val="FF0000"/>
                </a:solidFill>
              </a:rPr>
              <a:t> x </a:t>
            </a:r>
            <a:r>
              <a:rPr lang="en-US" sz="2000" dirty="0" smtClean="0"/>
              <a:t>and </a:t>
            </a:r>
            <a:r>
              <a:rPr lang="en-US" sz="2000" dirty="0" smtClean="0">
                <a:solidFill>
                  <a:srgbClr val="FF0000"/>
                </a:solidFill>
              </a:rPr>
              <a:t>Q</a:t>
            </a:r>
            <a:r>
              <a:rPr lang="en-US" sz="2000" baseline="30000" dirty="0" smtClean="0">
                <a:solidFill>
                  <a:srgbClr val="FF0000"/>
                </a:solidFill>
              </a:rPr>
              <a:t>2</a:t>
            </a:r>
            <a:r>
              <a:rPr lang="en-US" sz="2000" dirty="0" smtClean="0"/>
              <a:t>. </a:t>
            </a:r>
            <a:r>
              <a:rPr lang="en-US" sz="2000" baseline="-25000" dirty="0" smtClean="0"/>
              <a:t> </a:t>
            </a:r>
            <a:endParaRPr lang="en-US" sz="2000" baseline="-25000" dirty="0"/>
          </a:p>
        </p:txBody>
      </p:sp>
      <p:sp>
        <p:nvSpPr>
          <p:cNvPr id="12" name="Right Arrow 11"/>
          <p:cNvSpPr/>
          <p:nvPr/>
        </p:nvSpPr>
        <p:spPr>
          <a:xfrm>
            <a:off x="3302167" y="5350086"/>
            <a:ext cx="3000022" cy="421358"/>
          </a:xfrm>
          <a:prstGeom prst="rightArrow">
            <a:avLst/>
          </a:prstGeom>
          <a:solidFill>
            <a:schemeClr val="accent1"/>
          </a:solidFill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4651" y="5023555"/>
            <a:ext cx="2416063" cy="1015661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000" dirty="0" smtClean="0"/>
              <a:t>Given x and Q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,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E’</a:t>
            </a:r>
            <a:r>
              <a:rPr lang="en-US" sz="2000" b="1" baseline="-25000" dirty="0" err="1">
                <a:solidFill>
                  <a:srgbClr val="FF0000"/>
                </a:solidFill>
              </a:rPr>
              <a:t>e,</a:t>
            </a:r>
            <a:r>
              <a:rPr lang="en-US" sz="2000" b="1" dirty="0" err="1">
                <a:solidFill>
                  <a:srgbClr val="FF0000"/>
                </a:solidFill>
              </a:rPr>
              <a:t>θ</a:t>
            </a:r>
            <a:r>
              <a:rPr lang="en-US" sz="2000" b="1" baseline="-25000" dirty="0" err="1">
                <a:solidFill>
                  <a:srgbClr val="FF0000"/>
                </a:solidFill>
              </a:rPr>
              <a:t>e</a:t>
            </a:r>
            <a:r>
              <a:rPr lang="en-US" sz="2000" b="1" baseline="-25000" dirty="0">
                <a:solidFill>
                  <a:srgbClr val="FF0000"/>
                </a:solidFill>
              </a:rPr>
              <a:t> ,</a:t>
            </a:r>
            <a:r>
              <a:rPr lang="en-US" sz="2000" b="1" dirty="0" err="1">
                <a:solidFill>
                  <a:srgbClr val="FF0000"/>
                </a:solidFill>
              </a:rPr>
              <a:t>E</a:t>
            </a:r>
            <a:r>
              <a:rPr lang="en-US" sz="2000" b="1" baseline="-25000" dirty="0" err="1">
                <a:solidFill>
                  <a:srgbClr val="FF0000"/>
                </a:solidFill>
              </a:rPr>
              <a:t>jet</a:t>
            </a:r>
            <a:r>
              <a:rPr lang="en-US" sz="2000" b="1" baseline="-25000" dirty="0">
                <a:solidFill>
                  <a:srgbClr val="FF0000"/>
                </a:solidFill>
              </a:rPr>
              <a:t> ,</a:t>
            </a:r>
            <a:r>
              <a:rPr lang="el-GR" sz="2000" b="1" dirty="0">
                <a:solidFill>
                  <a:srgbClr val="FF0000"/>
                </a:solidFill>
              </a:rPr>
              <a:t>θ</a:t>
            </a:r>
            <a:r>
              <a:rPr lang="en-US" sz="2000" b="1" baseline="-25000" dirty="0">
                <a:solidFill>
                  <a:srgbClr val="FF0000"/>
                </a:solidFill>
              </a:rPr>
              <a:t>jet 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/>
              <a:t>are all </a:t>
            </a:r>
          </a:p>
          <a:p>
            <a:r>
              <a:rPr lang="en-US" sz="2000" dirty="0" smtClean="0"/>
              <a:t>fixed 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87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Isoline Plot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27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Ee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0" y="1213125"/>
            <a:ext cx="5478810" cy="5305628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330" y="2933144"/>
            <a:ext cx="3935596" cy="1892117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5086843" y="3879203"/>
            <a:ext cx="180434" cy="1915313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/>
          <p:cNvSpPr/>
          <p:nvPr/>
        </p:nvSpPr>
        <p:spPr>
          <a:xfrm>
            <a:off x="5093503" y="5808396"/>
            <a:ext cx="180434" cy="152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093503" y="2255351"/>
            <a:ext cx="173774" cy="158212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092650" y="2081272"/>
            <a:ext cx="180434" cy="15240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273086" y="1980470"/>
            <a:ext cx="16207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Hadron Endcap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266146" y="2840703"/>
            <a:ext cx="7495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Barrel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262687" y="4640595"/>
            <a:ext cx="17005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Electron Endcap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301377" y="5584095"/>
            <a:ext cx="2454217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Far-forward Electron </a:t>
            </a:r>
          </a:p>
          <a:p>
            <a:r>
              <a:rPr lang="en-US" sz="1800" dirty="0" smtClean="0"/>
              <a:t>(out of central detector)</a:t>
            </a:r>
            <a:endParaRPr lang="en-US" sz="1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8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103" y="3403210"/>
            <a:ext cx="3341379" cy="13959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Quark(Jet) Isoline Plot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28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8" y="996620"/>
            <a:ext cx="5496112" cy="5322383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5107083" y="2321775"/>
            <a:ext cx="173514" cy="175173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>
            <a:off x="5107083" y="1880615"/>
            <a:ext cx="173774" cy="44115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Brace 8"/>
          <p:cNvSpPr/>
          <p:nvPr/>
        </p:nvSpPr>
        <p:spPr>
          <a:xfrm>
            <a:off x="5106823" y="4073510"/>
            <a:ext cx="173774" cy="16580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 rot="5400000">
            <a:off x="1215742" y="5261200"/>
            <a:ext cx="173774" cy="111445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80857" y="1952442"/>
            <a:ext cx="74957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Barrel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287797" y="3028338"/>
            <a:ext cx="16207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Hadron Endcap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5308615" y="4749074"/>
            <a:ext cx="248532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Far-forward Hadron</a:t>
            </a:r>
          </a:p>
          <a:p>
            <a:r>
              <a:rPr lang="en-US" sz="1800" dirty="0" smtClean="0"/>
              <a:t>(Out of central detector)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721" y="6019009"/>
            <a:ext cx="17005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800" dirty="0" smtClean="0"/>
              <a:t>Electron Endcap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4659913" y="1005260"/>
            <a:ext cx="648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jet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1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Distribution </a:t>
            </a:r>
            <a:endParaRPr lang="en-US" dirty="0"/>
          </a:p>
        </p:txBody>
      </p:sp>
      <p:sp>
        <p:nvSpPr>
          <p:cNvPr id="4" name="Shape 362"/>
          <p:cNvSpPr/>
          <p:nvPr/>
        </p:nvSpPr>
        <p:spPr>
          <a:xfrm>
            <a:off x="1237804" y="964007"/>
            <a:ext cx="1588" cy="2835277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5" name="Shape 363"/>
          <p:cNvSpPr/>
          <p:nvPr/>
        </p:nvSpPr>
        <p:spPr>
          <a:xfrm>
            <a:off x="2609404" y="964007"/>
            <a:ext cx="1588" cy="2835277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" name="Shape 364"/>
          <p:cNvSpPr/>
          <p:nvPr/>
        </p:nvSpPr>
        <p:spPr>
          <a:xfrm>
            <a:off x="3890517" y="964007"/>
            <a:ext cx="1588" cy="2835277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7" name="Shape 365"/>
          <p:cNvSpPr/>
          <p:nvPr/>
        </p:nvSpPr>
        <p:spPr>
          <a:xfrm>
            <a:off x="5170041" y="871933"/>
            <a:ext cx="1589" cy="2925763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8" name="Shape 366"/>
          <p:cNvSpPr/>
          <p:nvPr/>
        </p:nvSpPr>
        <p:spPr>
          <a:xfrm flipH="1">
            <a:off x="229741" y="1238645"/>
            <a:ext cx="4849814" cy="1588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9" name="Shape 367"/>
          <p:cNvSpPr/>
          <p:nvPr/>
        </p:nvSpPr>
        <p:spPr>
          <a:xfrm flipH="1">
            <a:off x="231329" y="1857770"/>
            <a:ext cx="4940301" cy="2063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0" name="Shape 368"/>
          <p:cNvSpPr/>
          <p:nvPr/>
        </p:nvSpPr>
        <p:spPr>
          <a:xfrm flipH="1">
            <a:off x="231329" y="2518170"/>
            <a:ext cx="4940301" cy="158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1" name="Shape 369"/>
          <p:cNvSpPr/>
          <p:nvPr/>
        </p:nvSpPr>
        <p:spPr>
          <a:xfrm flipH="1">
            <a:off x="231329" y="3157932"/>
            <a:ext cx="4940301" cy="158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2" name="Shape 370"/>
          <p:cNvSpPr/>
          <p:nvPr/>
        </p:nvSpPr>
        <p:spPr>
          <a:xfrm flipH="1">
            <a:off x="231329" y="3799282"/>
            <a:ext cx="4940301" cy="158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3" name="Shape 371"/>
          <p:cNvSpPr/>
          <p:nvPr/>
        </p:nvSpPr>
        <p:spPr>
          <a:xfrm>
            <a:off x="1329879" y="871933"/>
            <a:ext cx="1076483" cy="4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E-endcap</a:t>
            </a:r>
          </a:p>
        </p:txBody>
      </p:sp>
      <p:sp>
        <p:nvSpPr>
          <p:cNvPr id="14" name="Shape 372"/>
          <p:cNvSpPr/>
          <p:nvPr/>
        </p:nvSpPr>
        <p:spPr>
          <a:xfrm>
            <a:off x="2791967" y="871933"/>
            <a:ext cx="849313" cy="4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Barrel</a:t>
            </a:r>
          </a:p>
        </p:txBody>
      </p:sp>
      <p:sp>
        <p:nvSpPr>
          <p:cNvPr id="15" name="Shape 373"/>
          <p:cNvSpPr/>
          <p:nvPr/>
        </p:nvSpPr>
        <p:spPr>
          <a:xfrm>
            <a:off x="3892104" y="916383"/>
            <a:ext cx="1109300" cy="4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H-endcap</a:t>
            </a:r>
          </a:p>
        </p:txBody>
      </p:sp>
      <p:sp>
        <p:nvSpPr>
          <p:cNvPr id="16" name="Shape 374"/>
          <p:cNvSpPr/>
          <p:nvPr/>
        </p:nvSpPr>
        <p:spPr>
          <a:xfrm>
            <a:off x="323404" y="1513283"/>
            <a:ext cx="459442" cy="4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E'e</a:t>
            </a:r>
          </a:p>
        </p:txBody>
      </p:sp>
      <p:sp>
        <p:nvSpPr>
          <p:cNvPr id="17" name="Shape 375"/>
          <p:cNvSpPr/>
          <p:nvPr/>
        </p:nvSpPr>
        <p:spPr>
          <a:xfrm>
            <a:off x="287765" y="2046551"/>
            <a:ext cx="570616" cy="40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Ejet</a:t>
            </a:r>
          </a:p>
        </p:txBody>
      </p:sp>
      <p:sp>
        <p:nvSpPr>
          <p:cNvPr id="18" name="Shape 377"/>
          <p:cNvSpPr/>
          <p:nvPr/>
        </p:nvSpPr>
        <p:spPr>
          <a:xfrm>
            <a:off x="1512442" y="1421208"/>
            <a:ext cx="822147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&lt;</a:t>
            </a:r>
            <a:r>
              <a:rPr dirty="0" smtClean="0"/>
              <a:t>8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19" name="Shape 378"/>
          <p:cNvSpPr/>
          <p:nvPr/>
        </p:nvSpPr>
        <p:spPr>
          <a:xfrm>
            <a:off x="2701479" y="1421208"/>
            <a:ext cx="1189038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8-</a:t>
            </a:r>
            <a:r>
              <a:rPr dirty="0" smtClean="0"/>
              <a:t>50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20" name="Shape 379"/>
          <p:cNvSpPr/>
          <p:nvPr/>
        </p:nvSpPr>
        <p:spPr>
          <a:xfrm>
            <a:off x="4028038" y="1391853"/>
            <a:ext cx="1189038" cy="4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&gt;50 GeV</a:t>
            </a:r>
          </a:p>
        </p:txBody>
      </p:sp>
      <p:sp>
        <p:nvSpPr>
          <p:cNvPr id="21" name="Shape 381"/>
          <p:cNvSpPr/>
          <p:nvPr/>
        </p:nvSpPr>
        <p:spPr>
          <a:xfrm flipH="1">
            <a:off x="231329" y="1238645"/>
            <a:ext cx="4940301" cy="1589"/>
          </a:xfrm>
          <a:prstGeom prst="line">
            <a:avLst/>
          </a:prstGeom>
          <a:ln>
            <a:solidFill>
              <a:srgbClr val="000000"/>
            </a:solidFill>
          </a:ln>
        </p:spPr>
        <p:txBody>
          <a:bodyPr lIns="45719" rIns="45719"/>
          <a:lstStyle/>
          <a:p>
            <a:pPr defTabSz="457200">
              <a:lnSpc>
                <a:spcPct val="9300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2" name="Shape 382"/>
          <p:cNvSpPr/>
          <p:nvPr/>
        </p:nvSpPr>
        <p:spPr>
          <a:xfrm>
            <a:off x="2617342" y="2062558"/>
            <a:ext cx="1353918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~10-</a:t>
            </a:r>
            <a:r>
              <a:rPr dirty="0" smtClean="0"/>
              <a:t>50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23" name="Shape 383"/>
          <p:cNvSpPr/>
          <p:nvPr/>
        </p:nvSpPr>
        <p:spPr>
          <a:xfrm>
            <a:off x="1421954" y="2060970"/>
            <a:ext cx="926066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&lt;</a:t>
            </a:r>
            <a:r>
              <a:rPr dirty="0" smtClean="0"/>
              <a:t>10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24" name="Shape 384"/>
          <p:cNvSpPr/>
          <p:nvPr/>
        </p:nvSpPr>
        <p:spPr>
          <a:xfrm>
            <a:off x="1420367" y="2630883"/>
            <a:ext cx="926066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&lt;</a:t>
            </a:r>
            <a:r>
              <a:rPr dirty="0" smtClean="0"/>
              <a:t>10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25" name="Shape 385"/>
          <p:cNvSpPr/>
          <p:nvPr/>
        </p:nvSpPr>
        <p:spPr>
          <a:xfrm>
            <a:off x="2791967" y="2630883"/>
            <a:ext cx="926066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&lt;</a:t>
            </a:r>
            <a:r>
              <a:rPr dirty="0" smtClean="0"/>
              <a:t>15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26" name="Shape 386"/>
          <p:cNvSpPr/>
          <p:nvPr/>
        </p:nvSpPr>
        <p:spPr>
          <a:xfrm>
            <a:off x="3865117" y="2630883"/>
            <a:ext cx="1353918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~15-</a:t>
            </a:r>
            <a:r>
              <a:rPr dirty="0" smtClean="0"/>
              <a:t>50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27" name="Shape 388"/>
          <p:cNvSpPr/>
          <p:nvPr/>
        </p:nvSpPr>
        <p:spPr>
          <a:xfrm>
            <a:off x="1512442" y="3342083"/>
            <a:ext cx="709613" cy="38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00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low</a:t>
            </a:r>
          </a:p>
        </p:txBody>
      </p:sp>
      <p:sp>
        <p:nvSpPr>
          <p:cNvPr id="28" name="Shape 389"/>
          <p:cNvSpPr/>
          <p:nvPr/>
        </p:nvSpPr>
        <p:spPr>
          <a:xfrm>
            <a:off x="2791967" y="3342083"/>
            <a:ext cx="1074738" cy="38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00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medium</a:t>
            </a:r>
          </a:p>
        </p:txBody>
      </p:sp>
      <p:sp>
        <p:nvSpPr>
          <p:cNvPr id="29" name="Shape 390"/>
          <p:cNvSpPr/>
          <p:nvPr/>
        </p:nvSpPr>
        <p:spPr>
          <a:xfrm>
            <a:off x="4163567" y="3342083"/>
            <a:ext cx="709613" cy="38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00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t>high</a:t>
            </a:r>
          </a:p>
        </p:txBody>
      </p:sp>
      <p:sp>
        <p:nvSpPr>
          <p:cNvPr id="30" name="Shape 380"/>
          <p:cNvSpPr/>
          <p:nvPr/>
        </p:nvSpPr>
        <p:spPr>
          <a:xfrm>
            <a:off x="3818083" y="2046551"/>
            <a:ext cx="1636713" cy="351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 20-</a:t>
            </a:r>
            <a:r>
              <a:rPr dirty="0" smtClean="0"/>
              <a:t>100</a:t>
            </a:r>
            <a:r>
              <a:rPr lang="en-US" dirty="0" smtClean="0"/>
              <a:t> </a:t>
            </a:r>
            <a:r>
              <a:rPr dirty="0" smtClean="0"/>
              <a:t>GeV</a:t>
            </a:r>
            <a:endParaRPr dirty="0"/>
          </a:p>
        </p:txBody>
      </p:sp>
      <p:sp>
        <p:nvSpPr>
          <p:cNvPr id="31" name="Shape 376"/>
          <p:cNvSpPr/>
          <p:nvPr/>
        </p:nvSpPr>
        <p:spPr>
          <a:xfrm>
            <a:off x="49376" y="2630883"/>
            <a:ext cx="1153055" cy="40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800"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E,hadrons</a:t>
            </a:r>
          </a:p>
        </p:txBody>
      </p:sp>
      <p:sp>
        <p:nvSpPr>
          <p:cNvPr id="32" name="Shape 387"/>
          <p:cNvSpPr/>
          <p:nvPr/>
        </p:nvSpPr>
        <p:spPr>
          <a:xfrm>
            <a:off x="14003" y="3196939"/>
            <a:ext cx="1053117" cy="382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4999" tIns="44999" rIns="44999" bIns="44999">
            <a:spAutoFit/>
          </a:bodyPr>
          <a:lstStyle>
            <a:lvl1pPr defTabSz="457200">
              <a:lnSpc>
                <a:spcPct val="93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0000CC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r>
              <a:rPr dirty="0"/>
              <a:t>occupancy</a:t>
            </a:r>
          </a:p>
        </p:txBody>
      </p:sp>
      <p:pic>
        <p:nvPicPr>
          <p:cNvPr id="33" name="Picture 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1" y="4092456"/>
            <a:ext cx="4613185" cy="2289267"/>
          </a:xfrm>
          <a:prstGeom prst="rect">
            <a:avLst/>
          </a:prstGeom>
        </p:spPr>
      </p:pic>
      <p:pic>
        <p:nvPicPr>
          <p:cNvPr id="35" name="Picture 34" descr="Screen Shot 2016-07-03 at 6.17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476" y="3910631"/>
            <a:ext cx="3673524" cy="243295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6599541" y="3457967"/>
            <a:ext cx="158433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π</a:t>
            </a:r>
            <a:r>
              <a:rPr kumimoji="0" lang="en-US" sz="24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±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Energy</a:t>
            </a:r>
            <a:r>
              <a:rPr kumimoji="0" lang="en-US" sz="24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 </a:t>
            </a:r>
            <a:endParaRPr kumimoji="0" lang="en-US" sz="2400" b="0" i="0" u="none" strike="noStrike" cap="none" spc="0" normalizeH="0" baseline="30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954698" y="5881925"/>
            <a:ext cx="67347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GeV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220626" y="4790372"/>
            <a:ext cx="400108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10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028110" y="3813812"/>
            <a:ext cx="553996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100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40" name="Bent Arrow 39"/>
          <p:cNvSpPr/>
          <p:nvPr/>
        </p:nvSpPr>
        <p:spPr>
          <a:xfrm rot="5400000">
            <a:off x="5700800" y="2277589"/>
            <a:ext cx="1004128" cy="1605450"/>
          </a:xfrm>
          <a:prstGeom prst="bentArrow">
            <a:avLst/>
          </a:prstGeom>
          <a:solidFill>
            <a:schemeClr val="accent2">
              <a:lumMod val="60000"/>
              <a:lumOff val="4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023404" y="2535439"/>
            <a:ext cx="143479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Pythia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MC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669558" y="5956207"/>
            <a:ext cx="26350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η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247757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Ion Collider (EIC) 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Electron </a:t>
            </a:r>
            <a:r>
              <a:rPr lang="en-US" dirty="0" smtClean="0"/>
              <a:t>Ion Collider (EIC)</a:t>
            </a:r>
          </a:p>
          <a:p>
            <a:pPr lvl="1"/>
            <a:r>
              <a:rPr lang="en-US" dirty="0" smtClean="0"/>
              <a:t>It is a Deep Inelastic Scattering Collider  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Point-like probe interacts with p/A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Science aims of the EIC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2"/>
            <a:r>
              <a:rPr lang="en-US" dirty="0" smtClean="0"/>
              <a:t>Probe </a:t>
            </a:r>
            <a:r>
              <a:rPr lang="en-US" dirty="0" smtClean="0">
                <a:solidFill>
                  <a:srgbClr val="FF0000"/>
                </a:solidFill>
              </a:rPr>
              <a:t>Nuclear and Nucleon Structure</a:t>
            </a:r>
          </a:p>
          <a:p>
            <a:pPr lvl="2"/>
            <a:endParaRPr lang="en-US" dirty="0"/>
          </a:p>
          <a:p>
            <a:pPr lvl="2"/>
            <a:r>
              <a:rPr lang="en-US" dirty="0" smtClean="0"/>
              <a:t>Laboratory for </a:t>
            </a:r>
            <a:r>
              <a:rPr lang="en-US" dirty="0" smtClean="0">
                <a:solidFill>
                  <a:srgbClr val="FF0000"/>
                </a:solidFill>
              </a:rPr>
              <a:t>Quantum Chromo Dynamics.</a:t>
            </a:r>
          </a:p>
          <a:p>
            <a:pPr lvl="2"/>
            <a:endParaRPr lang="en-US" dirty="0">
              <a:solidFill>
                <a:srgbClr val="FF0000"/>
              </a:solidFill>
            </a:endParaRPr>
          </a:p>
          <a:p>
            <a:pPr lvl="2"/>
            <a:r>
              <a:rPr lang="en-US" dirty="0" smtClean="0"/>
              <a:t>Search for certain types of </a:t>
            </a:r>
            <a:r>
              <a:rPr lang="en-US" dirty="0" smtClean="0">
                <a:solidFill>
                  <a:srgbClr val="FF0000"/>
                </a:solidFill>
              </a:rPr>
              <a:t>BSM particles </a:t>
            </a:r>
            <a:r>
              <a:rPr lang="en-US" dirty="0" smtClean="0"/>
              <a:t>(e.g. </a:t>
            </a:r>
            <a:r>
              <a:rPr lang="en-US" dirty="0" err="1" smtClean="0"/>
              <a:t>Leptoquarks</a:t>
            </a:r>
            <a:r>
              <a:rPr lang="en-US" dirty="0" smtClean="0"/>
              <a:t>)</a:t>
            </a:r>
          </a:p>
          <a:p>
            <a:pPr lvl="2"/>
            <a:endParaRPr lang="en-US" dirty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Higgs Factory </a:t>
            </a:r>
            <a:r>
              <a:rPr lang="en-US" dirty="0" smtClean="0"/>
              <a:t>with excellent kinematic control. (Scattered electron fixes the kinematics)</a:t>
            </a:r>
          </a:p>
          <a:p>
            <a:pPr lvl="2"/>
            <a:endParaRPr lang="en-US" dirty="0"/>
          </a:p>
          <a:p>
            <a:pPr marL="514350" lvl="1" indent="0">
              <a:buNone/>
            </a:pPr>
            <a:r>
              <a:rPr lang="en-US" dirty="0" smtClean="0"/>
              <a:t>Which aims play the primary role depends on the parameters of the EIC, such as the center-of-mass energy, luminosity,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687D-7754-8045-A896-36BD23FBD8D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DIS-Kinematics_revised copy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1666" y="862544"/>
            <a:ext cx="3259668" cy="2704906"/>
          </a:xfrm>
          <a:prstGeom prst="rect">
            <a:avLst/>
          </a:prstGeom>
          <a:ln w="12700">
            <a:round/>
          </a:ln>
        </p:spPr>
      </p:pic>
      <p:pic>
        <p:nvPicPr>
          <p:cNvPr id="3" name="Picture 2" descr="Screen Shot 2017-05-17 at 9.02.1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3668627"/>
            <a:ext cx="1625599" cy="1192106"/>
          </a:xfrm>
          <a:prstGeom prst="rect">
            <a:avLst/>
          </a:prstGeom>
        </p:spPr>
      </p:pic>
      <p:sp>
        <p:nvSpPr>
          <p:cNvPr id="8" name="Striped Right Arrow 7"/>
          <p:cNvSpPr/>
          <p:nvPr/>
        </p:nvSpPr>
        <p:spPr>
          <a:xfrm rot="5400000">
            <a:off x="-371476" y="3703109"/>
            <a:ext cx="1456267" cy="383116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62000">
                <a:schemeClr val="accent1">
                  <a:tint val="50000"/>
                  <a:shade val="100000"/>
                  <a:satMod val="35000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NP oriented</a:t>
            </a:r>
            <a:endParaRPr lang="en-US" dirty="0"/>
          </a:p>
        </p:txBody>
      </p:sp>
      <p:sp>
        <p:nvSpPr>
          <p:cNvPr id="9" name="Striped Right Arrow 8"/>
          <p:cNvSpPr/>
          <p:nvPr/>
        </p:nvSpPr>
        <p:spPr>
          <a:xfrm rot="16200000">
            <a:off x="-200023" y="4050240"/>
            <a:ext cx="1854202" cy="357719"/>
          </a:xfrm>
          <a:prstGeom prst="stripedRightArrow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76000">
                <a:schemeClr val="accent1">
                  <a:tint val="50000"/>
                  <a:shade val="100000"/>
                  <a:satMod val="350000"/>
                </a:schemeClr>
              </a:gs>
            </a:gsLst>
            <a:lin ang="96000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HEP oriented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TIPP 2017, May 22, Beijing,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341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1: BNL Reference Detector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30</a:t>
            </a:fld>
            <a:endParaRPr lang="en-US" dirty="0"/>
          </a:p>
        </p:txBody>
      </p:sp>
      <p:pic>
        <p:nvPicPr>
          <p:cNvPr id="5" name="Picture 4" descr="Screen Shot 2017-05-18 at 1.43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7" y="797745"/>
            <a:ext cx="8529310" cy="548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1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2: Current Jefferson Lab Concept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31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7359"/>
            <a:ext cx="9144000" cy="52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28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sldNum" sz="quarter" idx="4294967295"/>
          </p:nvPr>
        </p:nvSpPr>
        <p:spPr>
          <a:xfrm>
            <a:off x="6325885" y="6543310"/>
            <a:ext cx="273656" cy="26425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sp>
        <p:nvSpPr>
          <p:cNvPr id="596" name="Shape 5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Electron-</a:t>
            </a:r>
            <a:r>
              <a:rPr dirty="0" smtClean="0"/>
              <a:t>Beam</a:t>
            </a:r>
            <a:r>
              <a:rPr lang="en-US" dirty="0" smtClean="0"/>
              <a:t> line Detectors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315485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Chicane for Electron Forward </a:t>
            </a:r>
            <a:r>
              <a:rPr lang="en-US" dirty="0" smtClean="0"/>
              <a:t>Area for JLEIC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33</a:t>
            </a:fld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77497" y="860426"/>
            <a:ext cx="8226425" cy="3175001"/>
            <a:chOff x="460375" y="3073399"/>
            <a:chExt cx="8226425" cy="3175001"/>
          </a:xfrm>
          <a:noFill/>
        </p:grpSpPr>
        <p:pic>
          <p:nvPicPr>
            <p:cNvPr id="5" name="Picture 10" descr="ir_layo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825875"/>
              <a:ext cx="8226425" cy="2422525"/>
            </a:xfrm>
            <a:prstGeom prst="rect">
              <a:avLst/>
            </a:prstGeom>
            <a:grpFill/>
            <a:extLst/>
          </p:spPr>
        </p:pic>
        <p:sp>
          <p:nvSpPr>
            <p:cNvPr id="6" name="Left Brace 5"/>
            <p:cNvSpPr/>
            <p:nvPr/>
          </p:nvSpPr>
          <p:spPr>
            <a:xfrm rot="5400000" flipV="1">
              <a:off x="4241798" y="1955798"/>
              <a:ext cx="355600" cy="3352803"/>
            </a:xfrm>
            <a:prstGeom prst="leftBrace">
              <a:avLst/>
            </a:prstGeom>
            <a:grpFill/>
            <a:ln w="19050" cmpd="sng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0988" tIns="45497" rIns="90988" bIns="45497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200400" y="3073399"/>
              <a:ext cx="2728320" cy="368882"/>
            </a:xfrm>
            <a:prstGeom prst="rect">
              <a:avLst/>
            </a:prstGeom>
            <a:grpFill/>
          </p:spPr>
          <p:txBody>
            <a:bodyPr wrap="none" lIns="90988" tIns="45497" rIns="90988" bIns="45497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Calisto MT"/>
                  <a:ea typeface="+mn-ea"/>
                  <a:cs typeface="+mn-cs"/>
                </a:rPr>
                <a:t>Extended detector: 80+ m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229600" y="3810000"/>
              <a:ext cx="457200" cy="2438400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2979"/>
              <a:endParaRPr lang="en-US"/>
            </a:p>
          </p:txBody>
        </p:sp>
      </p:grp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521" y="3644409"/>
            <a:ext cx="3526367" cy="263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 flipH="1">
            <a:off x="3317522" y="3104444"/>
            <a:ext cx="760590" cy="5399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811889" y="3104444"/>
            <a:ext cx="2031999" cy="53996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317522" y="3644409"/>
            <a:ext cx="3526366" cy="2635736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33533" y="2038034"/>
            <a:ext cx="1367975" cy="1113273"/>
          </a:xfrm>
          <a:prstGeom prst="ellipse">
            <a:avLst/>
          </a:prstGeom>
          <a:noFill/>
          <a:ln w="412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2" name="Up Arrow 11"/>
          <p:cNvSpPr/>
          <p:nvPr/>
        </p:nvSpPr>
        <p:spPr>
          <a:xfrm rot="1363640">
            <a:off x="2461405" y="3088935"/>
            <a:ext cx="689502" cy="1270073"/>
          </a:xfrm>
          <a:prstGeom prst="upArrow">
            <a:avLst/>
          </a:prstGeom>
          <a:noFill/>
          <a:ln w="41275" cap="flat">
            <a:solidFill>
              <a:srgbClr val="FF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00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5088"/>
          </a:xfrm>
        </p:spPr>
        <p:txBody>
          <a:bodyPr>
            <a:normAutofit/>
          </a:bodyPr>
          <a:lstStyle/>
          <a:p>
            <a:r>
              <a:rPr lang="en-US" dirty="0" smtClean="0"/>
              <a:t>Luminosity Measurement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A8E6F2E-2282-714E-A896-6CDD63CE21E8}" type="slidenum">
              <a:rPr lang="en-US" smtClean="0"/>
              <a:t>34</a:t>
            </a:fld>
            <a:endParaRPr lang="en-US"/>
          </a:p>
        </p:txBody>
      </p:sp>
      <p:pic>
        <p:nvPicPr>
          <p:cNvPr id="3" name="Picture 2" descr="Graphic3_chicane2_F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91226"/>
            <a:ext cx="9144000" cy="43222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1172" y="1360394"/>
            <a:ext cx="8127283" cy="461663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Use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Bethe-</a:t>
            </a:r>
            <a:r>
              <a:rPr kumimoji="0" lang="en-US" sz="24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Heitler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process to monitor luminosity: same as HERA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2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Q</a:t>
            </a:r>
            <a:r>
              <a:rPr lang="en-US" baseline="30000" dirty="0"/>
              <a:t>2</a:t>
            </a:r>
            <a:r>
              <a:rPr lang="en-US" dirty="0"/>
              <a:t> Tagger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A8E6F2E-2282-714E-A896-6CDD63CE21E8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 descr="Graphic3_chicane1_F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7630"/>
            <a:ext cx="9144000" cy="4322213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19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1361"/>
          </a:xfrm>
        </p:spPr>
        <p:txBody>
          <a:bodyPr>
            <a:normAutofit/>
          </a:bodyPr>
          <a:lstStyle/>
          <a:p>
            <a:r>
              <a:rPr lang="en-US" dirty="0" smtClean="0"/>
              <a:t>Polarization Measurement</a:t>
            </a:r>
            <a:endParaRPr lang="en-US" dirty="0"/>
          </a:p>
        </p:txBody>
      </p:sp>
      <p:pic>
        <p:nvPicPr>
          <p:cNvPr id="4" name="Picture 3" descr="Graphic3_chicane3_F1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72"/>
            <a:ext cx="9144000" cy="47950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325885" y="6543310"/>
            <a:ext cx="273656" cy="26425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799560" y="5351215"/>
            <a:ext cx="7553809" cy="830995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Note the off-momentum electrons from IP does not enter the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Compton tracker for polarimetry.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35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1361"/>
          </a:xfrm>
        </p:spPr>
        <p:txBody>
          <a:bodyPr>
            <a:normAutofit/>
          </a:bodyPr>
          <a:lstStyle/>
          <a:p>
            <a:r>
              <a:rPr lang="en-US" dirty="0" smtClean="0"/>
              <a:t>Compton Polarimetry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A8E6F2E-2282-714E-A896-6CDD63CE21E8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906"/>
            <a:ext cx="9144000" cy="3214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24764" y="5048931"/>
            <a:ext cx="7862036" cy="461663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Existing Polarimeter</a:t>
            </a:r>
            <a:r>
              <a:rPr kumimoji="0" lang="en-US" sz="24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 in Hall C at JLab: Achieved 1% Precision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25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Monitor and Low-Q</a:t>
            </a:r>
            <a:r>
              <a:rPr lang="en-US" baseline="30000" dirty="0" smtClean="0"/>
              <a:t>2</a:t>
            </a:r>
            <a:r>
              <a:rPr lang="en-US" dirty="0" smtClean="0"/>
              <a:t> Tagger at eRHIC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7" descr="Screen Shot 2017-05-19 at 12.14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733" y="3181191"/>
            <a:ext cx="4715729" cy="33002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Screen Shot 2017-05-19 at 12.13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" y="787397"/>
            <a:ext cx="4478867" cy="31981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546600" y="2811859"/>
            <a:ext cx="2403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Richard Petti: Spin’16</a:t>
            </a:r>
            <a:endParaRPr lang="en-US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4536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/>
              <a:t>Forward Hadron</a:t>
            </a:r>
            <a:r>
              <a:rPr dirty="0" smtClean="0"/>
              <a:t> </a:t>
            </a:r>
            <a:r>
              <a:rPr dirty="0"/>
              <a:t>Direction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687D-7754-8045-A896-36BD23FBD8D8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4207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for Electron-Ion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High Energy Physics oriented EICs</a:t>
            </a:r>
          </a:p>
          <a:p>
            <a:pPr lvl="1"/>
            <a:r>
              <a:rPr lang="en-US" dirty="0" err="1" smtClean="0"/>
              <a:t>LHeC</a:t>
            </a:r>
            <a:r>
              <a:rPr lang="en-US" dirty="0" smtClean="0"/>
              <a:t>/FCC-eh: Build 60 (120) GeV electron ERL at CERN and collide with LHC/FCC </a:t>
            </a:r>
          </a:p>
          <a:p>
            <a:pPr marL="457200" lvl="1" indent="0">
              <a:buNone/>
            </a:pPr>
            <a:r>
              <a:rPr lang="en-US" dirty="0" smtClean="0"/>
              <a:t>hadrons.</a:t>
            </a:r>
          </a:p>
          <a:p>
            <a:pPr lvl="2" indent="-285750"/>
            <a:r>
              <a:rPr lang="en-US" dirty="0"/>
              <a:t>√s  =  </a:t>
            </a:r>
            <a:r>
              <a:rPr lang="en-US" dirty="0" smtClean="0"/>
              <a:t>1.3/3.5  (1.6/7.0)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2" indent="-285750"/>
            <a:r>
              <a:rPr lang="en-US" dirty="0" smtClean="0"/>
              <a:t>Luminosity = 10</a:t>
            </a:r>
            <a:r>
              <a:rPr lang="en-US" baseline="30000" dirty="0" smtClean="0"/>
              <a:t>34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lvl="2" indent="-285750"/>
            <a:endParaRPr lang="en-US" dirty="0"/>
          </a:p>
          <a:p>
            <a:pPr lvl="2" indent="-285750"/>
            <a:endParaRPr lang="en-US" dirty="0" smtClean="0"/>
          </a:p>
          <a:p>
            <a:pPr lvl="2" indent="-285750"/>
            <a:endParaRPr lang="en-US" dirty="0"/>
          </a:p>
          <a:p>
            <a:pPr lvl="2" indent="-285750"/>
            <a:endParaRPr lang="en-US" dirty="0" smtClean="0"/>
          </a:p>
          <a:p>
            <a:pPr lvl="2" indent="-285750"/>
            <a:endParaRPr lang="en-US" dirty="0"/>
          </a:p>
          <a:p>
            <a:pPr lvl="2" indent="-285750"/>
            <a:endParaRPr lang="en-US" dirty="0" smtClean="0"/>
          </a:p>
          <a:p>
            <a:pPr lvl="2" indent="-285750"/>
            <a:endParaRPr lang="en-US" dirty="0"/>
          </a:p>
          <a:p>
            <a:pPr lvl="2" indent="-285750"/>
            <a:r>
              <a:rPr lang="en-US" dirty="0" smtClean="0">
                <a:hlinkClick r:id="rId2"/>
              </a:rPr>
              <a:t>Information</a:t>
            </a:r>
            <a:endParaRPr lang="en-US" dirty="0" smtClean="0"/>
          </a:p>
          <a:p>
            <a:pPr lvl="2" indent="-285750"/>
            <a:r>
              <a:rPr lang="en-US" dirty="0" smtClean="0"/>
              <a:t>Studies continuing to EU2019 planning cycle.</a:t>
            </a:r>
          </a:p>
          <a:p>
            <a:pPr marL="857250" lvl="2" indent="0">
              <a:buNone/>
            </a:pPr>
            <a:endParaRPr lang="en-US" dirty="0"/>
          </a:p>
          <a:p>
            <a:pPr lvl="1"/>
            <a:r>
              <a:rPr lang="en-US" dirty="0" smtClean="0"/>
              <a:t>Very High Energy Electron Proton Collider (</a:t>
            </a:r>
            <a:r>
              <a:rPr lang="en-US" dirty="0" err="1" smtClean="0"/>
              <a:t>VHEeP</a:t>
            </a:r>
            <a:r>
              <a:rPr lang="en-US" dirty="0" smtClean="0"/>
              <a:t>):  Use proton beam driven plasma accelerator (AWAKE) at the LHC to produce 3 </a:t>
            </a:r>
            <a:r>
              <a:rPr lang="en-US" dirty="0" err="1" smtClean="0"/>
              <a:t>TeV</a:t>
            </a:r>
            <a:r>
              <a:rPr lang="en-US" dirty="0" smtClean="0"/>
              <a:t> electron beams and collide with the LHC beam.</a:t>
            </a:r>
          </a:p>
          <a:p>
            <a:pPr lvl="2"/>
            <a:r>
              <a:rPr lang="en-US" dirty="0" smtClean="0"/>
              <a:t>√s  =  9 </a:t>
            </a:r>
            <a:r>
              <a:rPr lang="en-US" dirty="0" err="1" smtClean="0"/>
              <a:t>TeV</a:t>
            </a:r>
            <a:endParaRPr lang="en-US" dirty="0"/>
          </a:p>
          <a:p>
            <a:pPr lvl="2"/>
            <a:r>
              <a:rPr lang="en-US" dirty="0" smtClean="0"/>
              <a:t>Luminosity  = 4 × 10</a:t>
            </a:r>
            <a:r>
              <a:rPr lang="en-US" baseline="30000" dirty="0" smtClean="0"/>
              <a:t>28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endParaRPr lang="en-US" baseline="30000" dirty="0"/>
          </a:p>
          <a:p>
            <a:pPr lvl="2"/>
            <a:r>
              <a:rPr lang="en-US" dirty="0" smtClean="0"/>
              <a:t>Very early concept stage:  </a:t>
            </a:r>
            <a:r>
              <a:rPr lang="en-US" dirty="0" smtClean="0">
                <a:hlinkClick r:id="rId3"/>
              </a:rPr>
              <a:t>Workshop, Munich  June 1,2 2017</a:t>
            </a:r>
            <a:endParaRPr lang="en-US" dirty="0" smtClean="0"/>
          </a:p>
          <a:p>
            <a:pPr marL="914400" lvl="2" indent="0">
              <a:buNone/>
            </a:pPr>
            <a:endParaRPr lang="en-US" dirty="0" smtClean="0"/>
          </a:p>
          <a:p>
            <a:pPr lvl="1"/>
            <a:r>
              <a:rPr lang="en-US" dirty="0" err="1" smtClean="0"/>
              <a:t>CepC</a:t>
            </a:r>
            <a:r>
              <a:rPr lang="en-US" dirty="0" smtClean="0"/>
              <a:t> × </a:t>
            </a:r>
            <a:r>
              <a:rPr lang="en-US" dirty="0" err="1" smtClean="0"/>
              <a:t>SppC</a:t>
            </a:r>
            <a:r>
              <a:rPr lang="en-US" dirty="0" smtClean="0"/>
              <a:t>?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4</a:t>
            </a:fld>
            <a:endParaRPr lang="en-US" dirty="0"/>
          </a:p>
        </p:txBody>
      </p:sp>
      <p:pic>
        <p:nvPicPr>
          <p:cNvPr id="7" name="Picture 6" descr="Tfschetch1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33" y="2226903"/>
            <a:ext cx="4165600" cy="1312164"/>
          </a:xfrm>
          <a:prstGeom prst="rect">
            <a:avLst/>
          </a:prstGeom>
        </p:spPr>
      </p:pic>
      <p:pic>
        <p:nvPicPr>
          <p:cNvPr id="8" name="Picture 7" descr="Screen Shot 2017-05-17 at 9.03.5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900" y="1591732"/>
            <a:ext cx="3482052" cy="2269067"/>
          </a:xfrm>
          <a:prstGeom prst="rect">
            <a:avLst/>
          </a:prstGeom>
        </p:spPr>
      </p:pic>
      <p:pic>
        <p:nvPicPr>
          <p:cNvPr id="9" name="Picture 8" descr="Screen Shot 2017-05-17 at 9.06.4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552" y="4873829"/>
            <a:ext cx="1930400" cy="161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48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eRHIC Forward Hadron Detector Concept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40</a:t>
            </a:fld>
            <a:endParaRPr lang="en-US" dirty="0"/>
          </a:p>
        </p:txBody>
      </p:sp>
      <p:pic>
        <p:nvPicPr>
          <p:cNvPr id="5" name="Picture 4" descr="Screen Shot 2017-05-19 at 8.57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846550"/>
            <a:ext cx="7518400" cy="53249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01705" y="6054614"/>
            <a:ext cx="253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Richard Petti Spin 2016</a:t>
            </a:r>
            <a:endParaRPr lang="en-US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211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76200" y="2"/>
            <a:ext cx="8991600" cy="91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I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on optics for near-beam detection</a:t>
            </a:r>
            <a:endParaRPr lang="en-US" baseline="-25000" dirty="0"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36575" y="762000"/>
            <a:ext cx="8226425" cy="3175001"/>
            <a:chOff x="460375" y="3073399"/>
            <a:chExt cx="8226425" cy="3175001"/>
          </a:xfrm>
        </p:grpSpPr>
        <p:pic>
          <p:nvPicPr>
            <p:cNvPr id="38" name="Picture 10" descr="ir_layou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3825875"/>
              <a:ext cx="8226425" cy="2422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Left Brace 38"/>
            <p:cNvSpPr/>
            <p:nvPr/>
          </p:nvSpPr>
          <p:spPr>
            <a:xfrm rot="5400000" flipV="1">
              <a:off x="4241798" y="1955798"/>
              <a:ext cx="355600" cy="3352803"/>
            </a:xfrm>
            <a:prstGeom prst="leftBrace">
              <a:avLst/>
            </a:prstGeom>
            <a:ln w="19050" cmpd="sng">
              <a:solidFill>
                <a:srgbClr val="33333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lIns="90988" tIns="45497" rIns="90988" bIns="45497"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sto MT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00400" y="3073399"/>
              <a:ext cx="2728320" cy="368882"/>
            </a:xfrm>
            <a:prstGeom prst="rect">
              <a:avLst/>
            </a:prstGeom>
            <a:noFill/>
          </p:spPr>
          <p:txBody>
            <a:bodyPr wrap="none" lIns="90988" tIns="45497" rIns="90988" bIns="45497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333333"/>
                  </a:solidFill>
                  <a:latin typeface="Calisto MT"/>
                  <a:ea typeface="+mn-ea"/>
                  <a:cs typeface="+mn-cs"/>
                </a:rPr>
                <a:t>Extended detector: 80+ m</a:t>
              </a: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8229600" y="3810000"/>
              <a:ext cx="457200" cy="24384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2979"/>
              <a:endParaRPr lang="en-US"/>
            </a:p>
          </p:txBody>
        </p:sp>
      </p:grpSp>
      <p:pic>
        <p:nvPicPr>
          <p:cNvPr id="20" name="Picture 15" descr="02_optics_v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43478"/>
            <a:ext cx="5715000" cy="295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8"/>
          <p:cNvSpPr>
            <a:spLocks noChangeShapeType="1"/>
          </p:cNvSpPr>
          <p:nvPr/>
        </p:nvSpPr>
        <p:spPr bwMode="auto">
          <a:xfrm flipV="1">
            <a:off x="5943600" y="2286000"/>
            <a:ext cx="1440" cy="3124200"/>
          </a:xfrm>
          <a:prstGeom prst="line">
            <a:avLst/>
          </a:prstGeom>
          <a:noFill/>
          <a:ln w="12600" cap="sq">
            <a:solidFill>
              <a:srgbClr val="000000"/>
            </a:solidFill>
            <a:miter lim="800000"/>
            <a:headEnd type="stealth" w="med" len="lg"/>
            <a:tailEnd type="stealth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endParaRPr lang="en-US"/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76200" y="4191000"/>
            <a:ext cx="2819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535" tIns="72791" rIns="82535" bIns="41269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 marL="741363" indent="-284163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hangingPunct="1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defRPr/>
            </a:pPr>
            <a:r>
              <a:rPr lang="en-US" sz="1600" dirty="0" smtClean="0">
                <a:latin typeface="Times New Roman" charset="0"/>
              </a:rPr>
              <a:t>A large </a:t>
            </a:r>
            <a:r>
              <a:rPr lang="en-US" sz="1600" b="1" i="1" dirty="0" smtClean="0">
                <a:solidFill>
                  <a:srgbClr val="008000"/>
                </a:solidFill>
                <a:latin typeface="Times New Roman" charset="0"/>
              </a:rPr>
              <a:t>dispersion</a:t>
            </a:r>
            <a:r>
              <a:rPr lang="en-US" sz="1600" dirty="0" smtClean="0">
                <a:solidFill>
                  <a:srgbClr val="008000"/>
                </a:solidFill>
                <a:latin typeface="Times New Roman" charset="0"/>
              </a:rPr>
              <a:t> </a:t>
            </a:r>
            <a:r>
              <a:rPr lang="en-US" sz="1600" dirty="0" smtClean="0">
                <a:latin typeface="Times New Roman" charset="0"/>
              </a:rPr>
              <a:t>at the detection point separates scattered (off-momentum) particles from the beam.</a:t>
            </a:r>
            <a:endParaRPr lang="en-US" sz="1600" dirty="0">
              <a:latin typeface="Times New Roman" charset="0"/>
            </a:endParaRPr>
          </a:p>
          <a:p>
            <a:pPr hangingPunct="1">
              <a:lnSpc>
                <a:spcPct val="90000"/>
              </a:lnSpc>
              <a:spcBef>
                <a:spcPts val="726"/>
              </a:spcBef>
              <a:buFont typeface="Arial" charset="0"/>
              <a:buChar char="•"/>
              <a:defRPr/>
            </a:pPr>
            <a:r>
              <a:rPr lang="en-US" sz="1600" dirty="0" smtClean="0">
                <a:latin typeface="Times New Roman" charset="0"/>
              </a:rPr>
              <a:t>A </a:t>
            </a:r>
            <a:r>
              <a:rPr lang="en-US" sz="1600" b="1" i="1" dirty="0" smtClean="0">
                <a:solidFill>
                  <a:srgbClr val="FF0000"/>
                </a:solidFill>
                <a:latin typeface="Times New Roman" charset="0"/>
              </a:rPr>
              <a:t>second focus </a:t>
            </a:r>
            <a:r>
              <a:rPr lang="en-US" sz="1600" dirty="0" smtClean="0">
                <a:latin typeface="Times New Roman" charset="0"/>
              </a:rPr>
              <a:t>and small </a:t>
            </a:r>
            <a:r>
              <a:rPr lang="en-US" sz="1600" dirty="0" err="1" smtClean="0">
                <a:latin typeface="Times New Roman" charset="0"/>
              </a:rPr>
              <a:t>emittance</a:t>
            </a:r>
            <a:r>
              <a:rPr lang="en-US" sz="1600" dirty="0" smtClean="0">
                <a:latin typeface="Times New Roman" charset="0"/>
              </a:rPr>
              <a:t> (cooling) allows moving detectors closer to the beam</a:t>
            </a:r>
            <a:endParaRPr lang="en-US" sz="1600" dirty="0">
              <a:latin typeface="Times New Roman" charset="0"/>
            </a:endParaRPr>
          </a:p>
        </p:txBody>
      </p:sp>
      <p:sp>
        <p:nvSpPr>
          <p:cNvPr id="28" name="Text Box 10"/>
          <p:cNvSpPr txBox="1">
            <a:spLocks noChangeArrowheads="1"/>
          </p:cNvSpPr>
          <p:nvPr/>
        </p:nvSpPr>
        <p:spPr bwMode="auto">
          <a:xfrm>
            <a:off x="5257800" y="5410200"/>
            <a:ext cx="137160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6942" tIns="41269" rIns="66942" bIns="33476"/>
          <a:lstStyle>
            <a:lvl1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algn="ctr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charset="0"/>
              </a:rPr>
              <a:t>2</a:t>
            </a:r>
            <a:r>
              <a:rPr lang="en-US" sz="1100" b="1" baseline="30000" dirty="0">
                <a:solidFill>
                  <a:srgbClr val="FF0000"/>
                </a:solidFill>
                <a:cs typeface="Arial" charset="0"/>
              </a:rPr>
              <a:t>nd</a:t>
            </a:r>
            <a:r>
              <a:rPr lang="en-US" sz="1100" b="1" dirty="0">
                <a:solidFill>
                  <a:srgbClr val="FF0000"/>
                </a:solidFill>
                <a:cs typeface="Arial" charset="0"/>
              </a:rPr>
              <a:t> focus on</a:t>
            </a:r>
          </a:p>
          <a:p>
            <a:pPr algn="ctr" hangingPunct="1">
              <a:defRPr/>
            </a:pPr>
            <a:r>
              <a:rPr lang="en-US" sz="1100" b="1" dirty="0">
                <a:solidFill>
                  <a:srgbClr val="FF0000"/>
                </a:solidFill>
                <a:cs typeface="Arial" charset="0"/>
              </a:rPr>
              <a:t>Roman pots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89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57600" y="6493029"/>
            <a:ext cx="1371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5pPr>
            <a:lvl6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6pPr>
            <a:lvl7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7pPr>
            <a:lvl8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8pPr>
            <a:lvl9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9pPr>
          </a:lstStyle>
          <a:p>
            <a:fld id="{4AEFF8F7-FEE7-4646-B0CF-BA455448490B}" type="slidenum">
              <a:rPr lang="en-US">
                <a:solidFill>
                  <a:srgbClr val="898989"/>
                </a:solidFill>
              </a:rPr>
              <a:pPr/>
              <a:t>42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8153399" cy="1828800"/>
          </a:xfrm>
        </p:spPr>
        <p:txBody>
          <a:bodyPr/>
          <a:lstStyle/>
          <a:p>
            <a:pPr>
              <a:buSzTx/>
            </a:pPr>
            <a:r>
              <a:rPr lang="en-US" sz="2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Arial" charset="0"/>
              </a:rPr>
              <a:t>Good acceptance for recoil nucleons </a:t>
            </a:r>
            <a:r>
              <a:rPr lang="en-US" sz="2000" dirty="0" smtClean="0">
                <a:latin typeface="Arial" charset="0"/>
                <a:ea typeface="ＭＳ Ｐゴシック" charset="0"/>
                <a:cs typeface="Arial" charset="0"/>
              </a:rPr>
              <a:t>(rigidity close to beam)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b="1" dirty="0" smtClean="0">
                <a:latin typeface="Arial" charset="0"/>
                <a:ea typeface="ＭＳ Ｐゴシック" charset="0"/>
                <a:cs typeface="Arial" charset="0"/>
              </a:rPr>
              <a:t>Diffractive processes on nucleon, coherent nuclear reactions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mall beam size at detection point (to get close to the beam)</a:t>
            </a:r>
          </a:p>
          <a:p>
            <a:pPr marL="899938" lvl="2" indent="0">
              <a:buSzPct val="70000"/>
              <a:buNone/>
            </a:pPr>
            <a:r>
              <a:rPr lang="en-US" i="1" dirty="0">
                <a:latin typeface="Arial" charset="0"/>
                <a:ea typeface="ＭＳ Ｐゴシック" charset="0"/>
                <a:cs typeface="Arial" charset="0"/>
              </a:rPr>
              <a:t>S</a:t>
            </a:r>
            <a:r>
              <a:rPr lang="en-US" i="1" dirty="0" smtClean="0">
                <a:latin typeface="Arial" charset="0"/>
                <a:ea typeface="ＭＳ Ｐゴシック" charset="0"/>
                <a:cs typeface="Arial" charset="0"/>
              </a:rPr>
              <a:t>econdary focus on roman pots, small beam </a:t>
            </a:r>
            <a:r>
              <a:rPr lang="en-US" i="1" dirty="0" err="1" smtClean="0">
                <a:latin typeface="Arial" charset="0"/>
                <a:ea typeface="ＭＳ Ｐゴシック" charset="0"/>
                <a:cs typeface="Arial" charset="0"/>
              </a:rPr>
              <a:t>emmittance</a:t>
            </a:r>
            <a:r>
              <a:rPr lang="en-US" i="1" dirty="0" smtClean="0">
                <a:latin typeface="Arial" charset="0"/>
                <a:ea typeface="ＭＳ Ｐゴシック" charset="0"/>
                <a:cs typeface="Arial" charset="0"/>
              </a:rPr>
              <a:t> (cooling)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L</a:t>
            </a:r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arge dispersion (to separate scattered particles from the beam)</a:t>
            </a:r>
          </a:p>
        </p:txBody>
      </p:sp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609600" y="3200400"/>
            <a:ext cx="7848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578" tIns="45292" rIns="90578" bIns="4529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Tx/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Tx/>
            </a:pPr>
            <a:r>
              <a:rPr lang="en-US" sz="2000" dirty="0" smtClean="0">
                <a:solidFill>
                  <a:srgbClr val="008000"/>
                </a:solidFill>
                <a:latin typeface="Arial" charset="0"/>
                <a:ea typeface="ＭＳ Ｐゴシック" charset="0"/>
                <a:cs typeface="Arial" charset="0"/>
              </a:rPr>
              <a:t>Good acceptance for fragments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(rigidity different than beam)</a:t>
            </a: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SzPct val="70000"/>
              <a:buFont typeface="Arial" charset="0"/>
              <a:buChar char="̶"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agging in light and heavy nuclei, nuclear diffraction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Large magnet apertures (low gradients)</a:t>
            </a:r>
            <a:endParaRPr lang="en-US" sz="1800" dirty="0"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SzPct val="70000"/>
              <a:buFont typeface="Arial" charset="0"/>
              <a:buChar char="̶"/>
            </a:pPr>
            <a:r>
              <a:rPr lang="en-US" sz="1800" dirty="0" smtClean="0">
                <a:latin typeface="Arial" charset="0"/>
                <a:ea typeface="ＭＳ Ｐゴシック" charset="0"/>
                <a:cs typeface="Arial" charset="0"/>
              </a:rPr>
              <a:t>Detection at several points along a long, aperture-free drift region</a:t>
            </a:r>
            <a:endParaRPr lang="en-US" sz="16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685800" y="5029200"/>
            <a:ext cx="8001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578" tIns="45292" rIns="90578" bIns="45292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150000"/>
              <a:buFontTx/>
              <a:buBlip>
                <a:blip r:embed="rId2"/>
              </a:buBlip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Tx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Arial" charset="0"/>
              </a:rPr>
              <a:t>Good momentum- and angular resolution</a:t>
            </a:r>
            <a:endParaRPr lang="en-US" sz="2000" dirty="0">
              <a:solidFill>
                <a:srgbClr val="0000FF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 lvl="1">
              <a:buSzPct val="70000"/>
              <a:buFont typeface="Arial" charset="0"/>
              <a:buChar char="̶"/>
            </a:pPr>
            <a:r>
              <a:rPr lang="en-US" sz="1800" b="1" dirty="0" smtClean="0">
                <a:latin typeface="Arial" charset="0"/>
                <a:ea typeface="ＭＳ Ｐゴシック" charset="0"/>
                <a:cs typeface="Arial" charset="0"/>
              </a:rPr>
              <a:t>Free neutron structure through spectator tagging, imaging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sz="1600" dirty="0" smtClean="0">
                <a:latin typeface="Arial" charset="0"/>
                <a:ea typeface="ＭＳ Ｐゴシック" charset="0"/>
                <a:cs typeface="Arial" charset="0"/>
              </a:rPr>
              <a:t>Both in roman pots and fixed detectors</a:t>
            </a:r>
            <a:endParaRPr lang="en-US" sz="1600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itle 2"/>
          <p:cNvSpPr>
            <a:spLocks noGrp="1"/>
          </p:cNvSpPr>
          <p:nvPr>
            <p:ph type="title"/>
          </p:nvPr>
        </p:nvSpPr>
        <p:spPr>
          <a:xfrm>
            <a:off x="76200" y="2"/>
            <a:ext cx="8991600" cy="914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Arial" charset="0"/>
              </a:rPr>
              <a:t>EIC forward detection requirements</a:t>
            </a:r>
            <a:endParaRPr lang="en-US" dirty="0"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1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Example: Diffractive DIS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43</a:t>
            </a:fld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image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1554" y="1609436"/>
            <a:ext cx="2825680" cy="271265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9.png" descr="Screen Shot 2016-05-04 at 4.14.23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7234" y="1609436"/>
            <a:ext cx="5916766" cy="294226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/>
          <p:cNvSpPr txBox="1"/>
          <p:nvPr/>
        </p:nvSpPr>
        <p:spPr>
          <a:xfrm>
            <a:off x="3184466" y="1147771"/>
            <a:ext cx="59595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Signature for Saturation  (among other things)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1554" y="5017571"/>
            <a:ext cx="8465941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Identify the scattered proton: distinguish from proton dissociation</a:t>
            </a:r>
          </a:p>
          <a:p>
            <a:r>
              <a:rPr lang="en-US" dirty="0" smtClean="0"/>
              <a:t>Measure </a:t>
            </a:r>
            <a:r>
              <a:rPr lang="en-US" b="1" dirty="0" smtClean="0"/>
              <a:t>X</a:t>
            </a:r>
            <a:r>
              <a:rPr lang="en-US" b="1" baseline="-25000" dirty="0" smtClean="0"/>
              <a:t>L</a:t>
            </a:r>
            <a:r>
              <a:rPr lang="en-US" b="1" dirty="0"/>
              <a:t>= E</a:t>
            </a:r>
            <a:r>
              <a:rPr lang="en-US" b="1" baseline="-25000" dirty="0"/>
              <a:t>p</a:t>
            </a:r>
            <a:r>
              <a:rPr lang="en-US" b="1" dirty="0"/>
              <a:t>’/</a:t>
            </a:r>
            <a:r>
              <a:rPr lang="en-US" b="1" dirty="0" smtClean="0"/>
              <a:t>E</a:t>
            </a:r>
            <a:r>
              <a:rPr lang="en-US" b="1" baseline="-25000" dirty="0" smtClean="0"/>
              <a:t>p</a:t>
            </a:r>
            <a:r>
              <a:rPr lang="en-US" dirty="0" smtClean="0"/>
              <a:t>, and </a:t>
            </a:r>
            <a:r>
              <a:rPr lang="en-US" b="1" dirty="0" smtClean="0"/>
              <a:t>P</a:t>
            </a:r>
            <a:r>
              <a:rPr lang="en-US" b="1" baseline="-25000" dirty="0" smtClean="0"/>
              <a:t>t</a:t>
            </a:r>
            <a:r>
              <a:rPr lang="en-US" dirty="0" smtClean="0"/>
              <a:t> (or </a:t>
            </a:r>
            <a:r>
              <a:rPr lang="en-US" b="1" dirty="0" smtClean="0"/>
              <a:t>t</a:t>
            </a:r>
            <a:r>
              <a:rPr lang="en-US" dirty="0" smtClean="0"/>
              <a:t>) (equiv. to measuring </a:t>
            </a:r>
            <a:r>
              <a:rPr lang="en-US" dirty="0" err="1" smtClean="0"/>
              <a:t>M</a:t>
            </a:r>
            <a:r>
              <a:rPr lang="en-US" baseline="-25000" dirty="0" err="1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94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Acceptance for p’ </a:t>
            </a:r>
            <a:r>
              <a:rPr lang="en-US" dirty="0" smtClean="0">
                <a:latin typeface="Arial" charset="0"/>
              </a:rPr>
              <a:t>in DDIS</a:t>
            </a:r>
            <a:endParaRPr lang="en-US" dirty="0">
              <a:latin typeface="Arial" charset="0"/>
            </a:endParaRPr>
          </a:p>
        </p:txBody>
      </p:sp>
      <p:pic>
        <p:nvPicPr>
          <p:cNvPr id="10242" name="Picture 3" descr="Screen Shot 2016-04-07 at 12.28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513" y="1451860"/>
            <a:ext cx="3338316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D:\Google Drive\eic\talk_mine\detector_meeting\20160406\proton_quad6T\acc_xlPt_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629025" cy="317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6"/>
          <p:cNvSpPr txBox="1">
            <a:spLocks noChangeArrowheads="1"/>
          </p:cNvSpPr>
          <p:nvPr/>
        </p:nvSpPr>
        <p:spPr bwMode="auto">
          <a:xfrm>
            <a:off x="2944100" y="4927211"/>
            <a:ext cx="5514100" cy="120032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Acceptance in diffractive peak (X</a:t>
            </a:r>
            <a:r>
              <a:rPr lang="en-US" baseline="-25000" dirty="0"/>
              <a:t>L</a:t>
            </a:r>
            <a:r>
              <a:rPr lang="en-US" dirty="0"/>
              <a:t>&gt;~.98)</a:t>
            </a:r>
          </a:p>
          <a:p>
            <a:r>
              <a:rPr lang="en-US" dirty="0"/>
              <a:t>           ZEUS: ~2%</a:t>
            </a:r>
          </a:p>
          <a:p>
            <a:r>
              <a:rPr lang="en-US" dirty="0"/>
              <a:t>           JLEIC: ~100</a:t>
            </a:r>
            <a:r>
              <a:rPr lang="en-US" dirty="0" smtClean="0"/>
              <a:t>%</a:t>
            </a:r>
            <a:endParaRPr lang="en-US" dirty="0"/>
          </a:p>
        </p:txBody>
      </p:sp>
      <p:sp>
        <p:nvSpPr>
          <p:cNvPr id="10245" name="TextBox 1"/>
          <p:cNvSpPr txBox="1">
            <a:spLocks noChangeArrowheads="1"/>
          </p:cNvSpPr>
          <p:nvPr/>
        </p:nvSpPr>
        <p:spPr bwMode="auto">
          <a:xfrm>
            <a:off x="985838" y="801688"/>
            <a:ext cx="9890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JLEIC</a:t>
            </a:r>
          </a:p>
        </p:txBody>
      </p:sp>
      <p:sp>
        <p:nvSpPr>
          <p:cNvPr id="10246" name="TextBox 2"/>
          <p:cNvSpPr txBox="1">
            <a:spLocks noChangeArrowheads="1"/>
          </p:cNvSpPr>
          <p:nvPr/>
        </p:nvSpPr>
        <p:spPr bwMode="auto">
          <a:xfrm>
            <a:off x="5330825" y="863600"/>
            <a:ext cx="3813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dirty="0"/>
              <a:t>ZEUS </a:t>
            </a:r>
          </a:p>
          <a:p>
            <a:r>
              <a:rPr lang="en-US" dirty="0"/>
              <a:t>Leading Proton Spectrometer</a:t>
            </a:r>
          </a:p>
        </p:txBody>
      </p:sp>
      <p:sp>
        <p:nvSpPr>
          <p:cNvPr id="10248" name="TextBox 1"/>
          <p:cNvSpPr txBox="1">
            <a:spLocks noChangeArrowheads="1"/>
          </p:cNvSpPr>
          <p:nvPr/>
        </p:nvSpPr>
        <p:spPr bwMode="auto">
          <a:xfrm>
            <a:off x="2182813" y="3028192"/>
            <a:ext cx="1733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Region 2 (Hi. Res)</a:t>
            </a:r>
          </a:p>
        </p:txBody>
      </p:sp>
      <p:sp>
        <p:nvSpPr>
          <p:cNvPr id="10249" name="Rectangle 2"/>
          <p:cNvSpPr>
            <a:spLocks noChangeArrowheads="1"/>
          </p:cNvSpPr>
          <p:nvPr/>
        </p:nvSpPr>
        <p:spPr bwMode="auto">
          <a:xfrm>
            <a:off x="1179740" y="1460500"/>
            <a:ext cx="9318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Region 1</a:t>
            </a:r>
          </a:p>
        </p:txBody>
      </p:sp>
      <p:pic>
        <p:nvPicPr>
          <p:cNvPr id="12" name="Picture 3" descr="D:\Google Drive\eic\talk_mine\detector_meeting\20160629\fullcooling_cutfocus_acctwoplanes_gaus\acc_xlt_al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772" y="4535751"/>
            <a:ext cx="1817625" cy="1591788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 flipH="1">
            <a:off x="908769" y="3753123"/>
            <a:ext cx="3007594" cy="970300"/>
          </a:xfrm>
          <a:prstGeom prst="lin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Connector 14"/>
          <p:cNvCxnSpPr/>
          <p:nvPr/>
        </p:nvCxnSpPr>
        <p:spPr>
          <a:xfrm flipH="1">
            <a:off x="2300241" y="3790139"/>
            <a:ext cx="1616122" cy="912839"/>
          </a:xfrm>
          <a:prstGeom prst="line">
            <a:avLst/>
          </a:prstGeom>
          <a:noFill/>
          <a:ln w="25400" cap="flat">
            <a:solidFill>
              <a:schemeClr val="accent2">
                <a:lumMod val="75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363325" y="4535751"/>
            <a:ext cx="182099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77268" y="3999270"/>
            <a:ext cx="4477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X</a:t>
            </a:r>
            <a:r>
              <a:rPr lang="en-US" baseline="-25000" dirty="0" smtClean="0"/>
              <a:t>L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26882" y="3749681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345" y="1032818"/>
            <a:ext cx="32050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P</a:t>
            </a:r>
            <a:r>
              <a:rPr kumimoji="0" lang="en-US" sz="2400" b="0" i="0" u="none" strike="noStrike" cap="none" spc="0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t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0077" y="3753123"/>
            <a:ext cx="4129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0.2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7289" y="5924559"/>
            <a:ext cx="66941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0.994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3254" y="5886146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23121" y="5924559"/>
            <a:ext cx="44773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/>
              <a:t>X</a:t>
            </a:r>
            <a:r>
              <a:rPr lang="en-US" baseline="-25000" dirty="0" smtClean="0"/>
              <a:t>L</a:t>
            </a:r>
            <a:endParaRPr kumimoji="0" lang="en-US" sz="2400" b="0" i="0" u="none" strike="noStrike" cap="none" spc="0" normalizeH="0" baseline="-25000" dirty="0">
              <a:ln>
                <a:noFill/>
              </a:ln>
              <a:solidFill>
                <a:srgbClr val="000000"/>
              </a:solidFill>
              <a:effectLst/>
              <a:uFillTx/>
              <a:sym typeface="Time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5376" y="1408928"/>
            <a:ext cx="68192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(GeV)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655" y="4943494"/>
            <a:ext cx="758867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(GeV</a:t>
            </a:r>
            <a:r>
              <a:rPr kumimoji="0" lang="en-US" sz="18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2</a:t>
            </a: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)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7542" y="3539178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Times"/>
              </a:rPr>
              <a:t>0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17827" y="1021330"/>
            <a:ext cx="22057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/>
              <a:t>1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9145" y="4491675"/>
            <a:ext cx="412932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/>
              <a:t>2.5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Time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965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B687D-7754-8045-A896-36BD23FBD8D8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557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Plans for Nuclear Physics oriented Electron-Ion Colliders are advancing in the US and China.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Currently modest R&amp;D funding available from US  DOE NP</a:t>
            </a:r>
          </a:p>
          <a:p>
            <a:pPr lvl="2"/>
            <a:r>
              <a:rPr lang="en-US" sz="12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"/>
              </a:rPr>
              <a:t>Directed Detector R&amp;D for Electron-Ion Collider</a:t>
            </a:r>
            <a:endParaRPr lang="en-US" sz="12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lvl="2"/>
            <a:r>
              <a:rPr lang="en-US" sz="1200" dirty="0">
                <a:latin typeface="Arial" pitchFamily="34" charset="0"/>
                <a:cs typeface="Arial" pitchFamily="34" charset="0"/>
                <a:sym typeface="Wingdings" panose="05000000000000000000" pitchFamily="2" charset="2"/>
                <a:hlinkClick r:id="rId2"/>
              </a:rPr>
              <a:t>Call for proposals for FY18  </a:t>
            </a:r>
            <a:r>
              <a:rPr lang="en-US" sz="12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(Due June 16, 2017)</a:t>
            </a:r>
            <a:endParaRPr lang="en-US" dirty="0"/>
          </a:p>
          <a:p>
            <a:r>
              <a:rPr lang="en-US" dirty="0" smtClean="0"/>
              <a:t>I discussed the general design considerations of a NP oriented EIC detector.</a:t>
            </a:r>
          </a:p>
          <a:p>
            <a:pPr lvl="1"/>
            <a:r>
              <a:rPr lang="en-US" dirty="0" smtClean="0"/>
              <a:t>More specific detector information can be found, for example at</a:t>
            </a:r>
          </a:p>
          <a:p>
            <a:pPr lvl="2"/>
            <a:r>
              <a:rPr lang="en-US" dirty="0" smtClean="0"/>
              <a:t>Richard Petti at SPIN 2016  (</a:t>
            </a:r>
            <a:r>
              <a:rPr lang="en-US" dirty="0" smtClean="0">
                <a:hlinkClick r:id="rId3"/>
              </a:rPr>
              <a:t>here</a:t>
            </a:r>
            <a:r>
              <a:rPr lang="en-US" dirty="0" smtClean="0"/>
              <a:t>) </a:t>
            </a:r>
          </a:p>
          <a:p>
            <a:pPr lvl="2"/>
            <a:r>
              <a:rPr lang="en-US" dirty="0" err="1" smtClean="0"/>
              <a:t>Yulia</a:t>
            </a:r>
            <a:r>
              <a:rPr lang="en-US" dirty="0" smtClean="0"/>
              <a:t> </a:t>
            </a:r>
            <a:r>
              <a:rPr lang="en-US" dirty="0" err="1" smtClean="0"/>
              <a:t>Furletova</a:t>
            </a:r>
            <a:r>
              <a:rPr lang="en-US" dirty="0" smtClean="0"/>
              <a:t> at the 3D Modeling Workshop (</a:t>
            </a:r>
            <a:r>
              <a:rPr lang="en-US" dirty="0" smtClean="0">
                <a:hlinkClick r:id="rId4"/>
              </a:rPr>
              <a:t>here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physics of EIC demands a total acceptance detector with special characteristics.</a:t>
            </a:r>
          </a:p>
          <a:p>
            <a:pPr lvl="1"/>
            <a:r>
              <a:rPr lang="en-US" dirty="0" smtClean="0"/>
              <a:t>Some features/requirements not discussed:</a:t>
            </a:r>
          </a:p>
          <a:p>
            <a:pPr lvl="2"/>
            <a:r>
              <a:rPr lang="en-US" dirty="0" smtClean="0"/>
              <a:t>Many different ion species</a:t>
            </a:r>
          </a:p>
          <a:p>
            <a:pPr lvl="2"/>
            <a:r>
              <a:rPr lang="en-US" dirty="0" smtClean="0"/>
              <a:t>Variable center of mass energy  (20 to 140 GeV)</a:t>
            </a:r>
          </a:p>
          <a:p>
            <a:pPr lvl="2"/>
            <a:r>
              <a:rPr lang="en-US" dirty="0" smtClean="0"/>
              <a:t>Variable solenoid field?</a:t>
            </a:r>
          </a:p>
          <a:p>
            <a:r>
              <a:rPr lang="en-US" dirty="0" smtClean="0"/>
              <a:t>The detector design is still in very early stages.  Plenty of scope for you to get involved!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155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 cstate="print">
            <a:alphaModFix amt="2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4817" y="1759969"/>
            <a:ext cx="7471065" cy="45469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D830A-08ED-2C4A-8C06-9EED5011CB5C}" type="slidenum">
              <a:rPr lang="en-US" smtClean="0"/>
              <a:t>47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3048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The </a:t>
            </a:r>
            <a:r>
              <a:rPr lang="en-US" sz="3200" b="1" dirty="0"/>
              <a:t>EIC Users Group: </a:t>
            </a:r>
            <a:r>
              <a:rPr lang="en-US" sz="3200" b="1" dirty="0" smtClean="0">
                <a:hlinkClick r:id="rId3"/>
              </a:rPr>
              <a:t>EICUG.ORG</a:t>
            </a:r>
            <a:endParaRPr lang="en-US" sz="32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42926" y="1035348"/>
            <a:ext cx="4528134" cy="990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is-IS" sz="2000" dirty="0" smtClean="0"/>
              <a:t>670 </a:t>
            </a:r>
            <a:r>
              <a:rPr lang="is-IS" sz="2000" dirty="0"/>
              <a:t>collaborators, 28 countries, </a:t>
            </a:r>
            <a:r>
              <a:rPr lang="is-IS" sz="2000" dirty="0" smtClean="0"/>
              <a:t>150 </a:t>
            </a:r>
            <a:r>
              <a:rPr lang="is-IS" sz="2000" dirty="0"/>
              <a:t>institutions... </a:t>
            </a:r>
            <a:r>
              <a:rPr lang="is-IS" sz="2000" dirty="0" smtClean="0"/>
              <a:t>(December, </a:t>
            </a:r>
            <a:r>
              <a:rPr lang="is-IS" sz="2000" dirty="0"/>
              <a:t>2016)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54817" y="834549"/>
            <a:ext cx="23182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(no students included as of yet)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25129" y="2460571"/>
            <a:ext cx="8891862" cy="39529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The EIC Users Meeting at Stony Brook, June 2014: </a:t>
            </a:r>
          </a:p>
          <a:p>
            <a:pPr lvl="1">
              <a:buFont typeface="Wingdings" charset="0"/>
              <a:buChar char="à"/>
            </a:pPr>
            <a:r>
              <a:rPr lang="en-US" sz="1800" i="1" dirty="0" smtClean="0">
                <a:hlinkClick r:id="rId4"/>
              </a:rPr>
              <a:t>http://skipper.physics.sunysb.edu/~eicug/meeting1/SBU.html</a:t>
            </a:r>
            <a:endParaRPr lang="en-US" sz="1800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The EIC UG Meeting at University of Berkeley, January 6-9, 2016</a:t>
            </a:r>
          </a:p>
          <a:p>
            <a:pPr marL="274320" lvl="1" indent="0">
              <a:buFont typeface="Arial" panose="020B0604020202020204" pitchFamily="34" charset="0"/>
              <a:buNone/>
            </a:pPr>
            <a:r>
              <a:rPr lang="en-US" sz="1800" i="1" dirty="0" smtClean="0">
                <a:hlinkClick r:id="rId5"/>
              </a:rPr>
              <a:t>http://skipper.physics.sunysb.edu/~eicug/meeting2/UCB2016.html</a:t>
            </a:r>
            <a:endParaRPr lang="en-US" sz="1800" b="1" dirty="0" smtClean="0">
              <a:solidFill>
                <a:srgbClr val="3366FF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 smtClean="0"/>
              <a:t>The EIC UG Meeting at Argonne National Laboratory July 7-10, 2016</a:t>
            </a:r>
          </a:p>
          <a:p>
            <a:pPr marL="274320" lvl="1" indent="0">
              <a:buFont typeface="Arial" panose="020B0604020202020204" pitchFamily="34" charset="0"/>
              <a:buNone/>
            </a:pPr>
            <a:r>
              <a:rPr lang="en-US" sz="1800" b="1" dirty="0" smtClean="0">
                <a:solidFill>
                  <a:srgbClr val="3366FF"/>
                </a:solidFill>
                <a:hlinkClick r:id="rId6"/>
              </a:rPr>
              <a:t>http://eic2016.phy.anl.gov</a:t>
            </a:r>
            <a:endParaRPr lang="en-US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2000" b="1" i="1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 smtClean="0">
                <a:solidFill>
                  <a:srgbClr val="FF0000"/>
                </a:solidFill>
              </a:rPr>
              <a:t>Next meeting:</a:t>
            </a:r>
            <a:endParaRPr lang="en-US" sz="20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b="1" i="1" dirty="0" smtClean="0"/>
              <a:t>	</a:t>
            </a:r>
            <a:r>
              <a:rPr lang="en-US" sz="2000" b="1" i="1" dirty="0" smtClean="0">
                <a:hlinkClick r:id="rId7"/>
              </a:rPr>
              <a:t>July 18-22, 2017 Trieste, Italy</a:t>
            </a:r>
            <a:r>
              <a:rPr lang="en-US" sz="2000" b="1" i="1" dirty="0" smtClean="0"/>
              <a:t>  (Detectors will be one of the topics)</a:t>
            </a:r>
            <a:endParaRPr lang="en-US" sz="2000" i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i="1" dirty="0" smtClean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667" y="615255"/>
            <a:ext cx="3117743" cy="227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48</a:t>
            </a:fld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72" y="2802655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11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JLEIC Detector and IR Document</a:t>
            </a:r>
            <a:endParaRPr lang="en-US" dirty="0"/>
          </a:p>
        </p:txBody>
      </p:sp>
      <p:pic>
        <p:nvPicPr>
          <p:cNvPr id="3" name="Picture 2" descr="Screen Shot 2016-11-12 at 12.0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597" y="1085604"/>
            <a:ext cx="3774770" cy="4881380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34464" y="1423576"/>
            <a:ext cx="41520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found at the JLEIC Public Wiki page</a:t>
            </a:r>
          </a:p>
          <a:p>
            <a:r>
              <a:rPr lang="en-US" dirty="0" smtClean="0"/>
              <a:t>at: 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://eic.jlab.org/</a:t>
            </a:r>
            <a:r>
              <a:rPr lang="en-US" dirty="0" smtClean="0">
                <a:hlinkClick r:id="rId3"/>
              </a:rPr>
              <a:t>wiki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16404" y="2377631"/>
            <a:ext cx="3988667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a short 9-page </a:t>
            </a:r>
            <a:r>
              <a:rPr lang="en-US" dirty="0"/>
              <a:t> </a:t>
            </a:r>
            <a:r>
              <a:rPr lang="en-US" dirty="0" smtClean="0"/>
              <a:t>general introduction </a:t>
            </a:r>
          </a:p>
          <a:p>
            <a:r>
              <a:rPr lang="en-US" dirty="0" smtClean="0"/>
              <a:t>for people new to JLEIC.</a:t>
            </a:r>
          </a:p>
          <a:p>
            <a:endParaRPr lang="en-US" dirty="0"/>
          </a:p>
          <a:p>
            <a:r>
              <a:rPr lang="en-US" dirty="0" smtClean="0"/>
              <a:t>More specific and detailed documents</a:t>
            </a:r>
          </a:p>
          <a:p>
            <a:r>
              <a:rPr lang="en-US" dirty="0" smtClean="0"/>
              <a:t>to follow.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53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for Electron-Ion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Nuclear Physics oriented EICs</a:t>
            </a:r>
          </a:p>
          <a:p>
            <a:pPr lvl="1"/>
            <a:r>
              <a:rPr lang="en-US" dirty="0" smtClean="0"/>
              <a:t>EIC@HIAF (Phase 2 HIAF)</a:t>
            </a:r>
          </a:p>
          <a:p>
            <a:pPr lvl="2"/>
            <a:r>
              <a:rPr lang="en-US" dirty="0" smtClean="0"/>
              <a:t>√s = 15 GeV</a:t>
            </a:r>
          </a:p>
          <a:p>
            <a:pPr lvl="2"/>
            <a:r>
              <a:rPr lang="en-US" dirty="0" smtClean="0"/>
              <a:t>Luminosity: 3-5×10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pPr lvl="2"/>
            <a:r>
              <a:rPr lang="en-US" dirty="0" smtClean="0"/>
              <a:t>Polarized beams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 descr="Screen Shot 2017-05-17 at 10.44.2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733" y="1145170"/>
            <a:ext cx="2345267" cy="1513490"/>
          </a:xfrm>
          <a:prstGeom prst="rect">
            <a:avLst/>
          </a:prstGeom>
        </p:spPr>
      </p:pic>
      <p:pic>
        <p:nvPicPr>
          <p:cNvPr id="9" name="Picture 8" descr="Screen Shot 2017-05-17 at 10.48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297" y="2675594"/>
            <a:ext cx="4212739" cy="31172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Screen Shot 2017-05-17 at 10.56.1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2" y="2658660"/>
            <a:ext cx="4165600" cy="3117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8533" y="5775871"/>
            <a:ext cx="43996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Times New Roman"/>
                <a:cs typeface="Times New Roman"/>
              </a:rPr>
              <a:t>Heavy Intensity Heavy Ion Accelerator Facility (HIAF)</a:t>
            </a:r>
          </a:p>
          <a:p>
            <a:r>
              <a:rPr lang="en-US" sz="1400" b="1" dirty="0" smtClean="0">
                <a:latin typeface="Times New Roman"/>
                <a:cs typeface="Times New Roman"/>
              </a:rPr>
              <a:t>Phase 1 approved 2015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3609" y="785760"/>
            <a:ext cx="3352801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Taken from </a:t>
            </a:r>
            <a:r>
              <a:rPr lang="en-US" sz="1600" b="1" dirty="0" err="1" smtClean="0">
                <a:latin typeface="Times New Roman"/>
                <a:cs typeface="Times New Roman"/>
              </a:rPr>
              <a:t>Xurong</a:t>
            </a:r>
            <a:r>
              <a:rPr lang="en-US" sz="1600" b="1" dirty="0" smtClean="0">
                <a:latin typeface="Times New Roman"/>
                <a:cs typeface="Times New Roman"/>
              </a:rPr>
              <a:t> Chen talk at the </a:t>
            </a:r>
            <a:r>
              <a:rPr lang="en-US" sz="1600" b="1" dirty="0" smtClean="0">
                <a:latin typeface="Times New Roman"/>
                <a:cs typeface="Times New Roman"/>
                <a:hlinkClick r:id="rId5"/>
              </a:rPr>
              <a:t> 8</a:t>
            </a:r>
            <a:r>
              <a:rPr lang="en-US" sz="1600" b="1" baseline="30000" dirty="0" smtClean="0">
                <a:latin typeface="Times New Roman"/>
                <a:cs typeface="Times New Roman"/>
                <a:hlinkClick r:id="rId5"/>
              </a:rPr>
              <a:t>th</a:t>
            </a:r>
            <a:r>
              <a:rPr lang="en-US" sz="1600" b="1" dirty="0" smtClean="0">
                <a:latin typeface="Times New Roman"/>
                <a:cs typeface="Times New Roman"/>
                <a:hlinkClick r:id="rId5"/>
              </a:rPr>
              <a:t> Workshop on Hadron Physics in China  </a:t>
            </a:r>
            <a:endParaRPr lang="en-US" sz="1600" b="1" dirty="0" smtClean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3609" y="1761067"/>
            <a:ext cx="3201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  <a:hlinkClick r:id="rId6"/>
              </a:rPr>
              <a:t>9</a:t>
            </a:r>
            <a:r>
              <a:rPr lang="en-US" b="1" baseline="30000" dirty="0" smtClean="0">
                <a:latin typeface="Times New Roman"/>
                <a:cs typeface="Times New Roman"/>
                <a:hlinkClick r:id="rId6"/>
              </a:rPr>
              <a:t>th</a:t>
            </a:r>
            <a:r>
              <a:rPr lang="en-US" b="1" dirty="0" smtClean="0">
                <a:latin typeface="Times New Roman"/>
                <a:cs typeface="Times New Roman"/>
                <a:hlinkClick r:id="rId6"/>
              </a:rPr>
              <a:t> Workshop on H.P. in China</a:t>
            </a:r>
          </a:p>
          <a:p>
            <a:r>
              <a:rPr lang="en-US" b="1" dirty="0" smtClean="0">
                <a:latin typeface="Times New Roman"/>
                <a:cs typeface="Times New Roman"/>
                <a:hlinkClick r:id="rId6"/>
              </a:rPr>
              <a:t>Nanjing, July 24-28, 2017</a:t>
            </a:r>
            <a:endParaRPr lang="en-US" b="1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85757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Bunch spacing and identification</a:t>
            </a:r>
          </a:p>
        </p:txBody>
      </p:sp>
      <p:sp>
        <p:nvSpPr>
          <p:cNvPr id="18434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57600" y="6492875"/>
            <a:ext cx="1371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4922678-03FE-A747-B91A-3808F191ED28}" type="slidenum">
              <a:rPr lang="en-US" sz="120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50</a:t>
            </a:fld>
            <a:endParaRPr lang="en-US" sz="120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18435" name="Content Placeholder 1"/>
          <p:cNvSpPr txBox="1">
            <a:spLocks/>
          </p:cNvSpPr>
          <p:nvPr/>
        </p:nvSpPr>
        <p:spPr bwMode="auto">
          <a:xfrm>
            <a:off x="228600" y="1828800"/>
            <a:ext cx="55626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40" tIns="45672" rIns="91340" bIns="45672"/>
          <a:lstStyle>
            <a:lvl1pPr marL="341313" indent="-34131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1363" indent="-284163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Example: CLAS detector at JLab 6 GeV</a:t>
            </a:r>
            <a:endParaRPr lang="en-US" sz="1600">
              <a:latin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2 ns bunch spacing (500 MHz rep. rate)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0.2 ns TOF resolution (0.5 ns FWHM)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The figure shows time matching of kaons in CLAS with electrons in the (low-</a:t>
            </a:r>
            <a:r>
              <a:rPr lang="en-US" sz="1600" i="1">
                <a:latin typeface="Arial" charset="0"/>
                <a:cs typeface="Arial" charset="0"/>
              </a:rPr>
              <a:t>Q</a:t>
            </a:r>
            <a:r>
              <a:rPr lang="en-US" sz="1600" i="1" baseline="30000">
                <a:latin typeface="Arial" charset="0"/>
                <a:cs typeface="Arial" charset="0"/>
              </a:rPr>
              <a:t>2</a:t>
            </a:r>
            <a:r>
              <a:rPr lang="en-US" sz="1600">
                <a:latin typeface="Arial" charset="0"/>
                <a:cs typeface="Arial" charset="0"/>
              </a:rPr>
              <a:t>) tagger, in turn matched to the accelerator RF signal</a:t>
            </a:r>
          </a:p>
          <a:p>
            <a:pPr lvl="2" indent="0">
              <a:spcBef>
                <a:spcPct val="20000"/>
              </a:spcBef>
              <a:buSzPct val="70000"/>
            </a:pPr>
            <a:r>
              <a:rPr lang="en-US" sz="1600" i="1">
                <a:solidFill>
                  <a:srgbClr val="990000"/>
                </a:solidFill>
                <a:latin typeface="Arial" charset="0"/>
                <a:cs typeface="Arial" charset="0"/>
              </a:rPr>
              <a:t>The 2 ns bunch structure is clearly resolved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CLAS12 aims at a TOF resolution of 80 ps</a:t>
            </a:r>
          </a:p>
        </p:txBody>
      </p:sp>
      <p:grpSp>
        <p:nvGrpSpPr>
          <p:cNvPr id="18436" name="Group 1"/>
          <p:cNvGrpSpPr>
            <a:grpSpLocks/>
          </p:cNvGrpSpPr>
          <p:nvPr/>
        </p:nvGrpSpPr>
        <p:grpSpPr bwMode="auto">
          <a:xfrm>
            <a:off x="6096000" y="1905000"/>
            <a:ext cx="2574925" cy="4114800"/>
            <a:chOff x="6263789" y="2133600"/>
            <a:chExt cx="2575411" cy="4114800"/>
          </a:xfrm>
        </p:grpSpPr>
        <p:pic>
          <p:nvPicPr>
            <p:cNvPr id="1843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4628" y="2661821"/>
              <a:ext cx="2274570" cy="34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6552769" y="3983038"/>
              <a:ext cx="228643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552769" y="4310063"/>
              <a:ext cx="228643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543556" y="5910263"/>
              <a:ext cx="533501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en-US"/>
            </a:p>
          </p:txBody>
        </p:sp>
        <p:sp>
          <p:nvSpPr>
            <p:cNvPr id="18443" name="TextBox 16"/>
            <p:cNvSpPr txBox="1">
              <a:spLocks noChangeArrowheads="1"/>
            </p:cNvSpPr>
            <p:nvPr/>
          </p:nvSpPr>
          <p:spPr bwMode="auto">
            <a:xfrm>
              <a:off x="7403845" y="5909846"/>
              <a:ext cx="7953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Times New Roman" charset="0"/>
                  <a:cs typeface="Times New Roman" charset="0"/>
                </a:rPr>
                <a:t>Δt  [ns]</a:t>
              </a:r>
            </a:p>
          </p:txBody>
        </p:sp>
        <p:sp>
          <p:nvSpPr>
            <p:cNvPr id="18444" name="TextBox 17"/>
            <p:cNvSpPr txBox="1">
              <a:spLocks noChangeArrowheads="1"/>
            </p:cNvSpPr>
            <p:nvPr/>
          </p:nvSpPr>
          <p:spPr bwMode="auto">
            <a:xfrm rot="-5400000">
              <a:off x="5457628" y="4050360"/>
              <a:ext cx="195087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en-US" sz="1600">
                  <a:latin typeface="Times New Roman" charset="0"/>
                  <a:cs typeface="Times New Roman" charset="0"/>
                </a:rPr>
                <a:t> electron-kaon counts</a:t>
              </a:r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6781412" y="2133600"/>
              <a:ext cx="2057788" cy="533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82858" tIns="73073" rIns="82858" bIns="41430"/>
            <a:lstStyle>
              <a:lvl1pPr marL="300038" indent="-300038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 Unicode MS" charset="0"/>
                </a:defRPr>
              </a:lvl9pPr>
            </a:lstStyle>
            <a:p>
              <a:pPr marL="0" indent="0" eaLnBrk="0">
                <a:lnSpc>
                  <a:spcPct val="90000"/>
                </a:lnSpc>
                <a:spcBef>
                  <a:spcPts val="726"/>
                </a:spcBef>
                <a:defRPr/>
              </a:pPr>
              <a:r>
                <a:rPr lang="en-US" sz="1600" dirty="0" smtClean="0">
                  <a:latin typeface="Times New Roman"/>
                  <a:cs typeface="Times New Roman"/>
                </a:rPr>
                <a:t>K-</a:t>
              </a:r>
              <a:r>
                <a:rPr lang="en-US" sz="1600" dirty="0">
                  <a:latin typeface="Times New Roman"/>
                  <a:cs typeface="Times New Roman"/>
                </a:rPr>
                <a:t>e</a:t>
              </a:r>
              <a:r>
                <a:rPr lang="en-US" sz="1600" dirty="0" smtClean="0">
                  <a:latin typeface="Times New Roman"/>
                  <a:cs typeface="Times New Roman"/>
                </a:rPr>
                <a:t> coincidence time in CLAS 6 </a:t>
              </a:r>
              <a:r>
                <a:rPr lang="en-US" sz="1600" dirty="0" err="1" smtClean="0">
                  <a:latin typeface="Times New Roman"/>
                  <a:cs typeface="Times New Roman"/>
                </a:rPr>
                <a:t>GeV</a:t>
              </a:r>
              <a:r>
                <a:rPr lang="en-US" sz="1600" dirty="0" smtClean="0">
                  <a:latin typeface="Times New Roman"/>
                  <a:cs typeface="Times New Roman"/>
                </a:rPr>
                <a:t> data</a:t>
              </a:r>
              <a:endParaRPr lang="en-US" sz="1600" dirty="0">
                <a:latin typeface="Times New Roman"/>
                <a:cs typeface="Times New Roman"/>
              </a:endParaRPr>
            </a:p>
          </p:txBody>
        </p:sp>
      </p:grpSp>
      <p:sp>
        <p:nvSpPr>
          <p:cNvPr id="18437" name="Content Placeholder 1"/>
          <p:cNvSpPr>
            <a:spLocks noGrp="1"/>
          </p:cNvSpPr>
          <p:nvPr>
            <p:ph idx="1"/>
          </p:nvPr>
        </p:nvSpPr>
        <p:spPr>
          <a:xfrm>
            <a:off x="228600" y="4343400"/>
            <a:ext cx="6019800" cy="1981200"/>
          </a:xfrm>
        </p:spPr>
        <p:txBody>
          <a:bodyPr>
            <a:normAutofit lnSpcReduction="10000"/>
          </a:bodyPr>
          <a:lstStyle/>
          <a:p>
            <a:pPr marL="341313" indent="-341313">
              <a:buSzTx/>
            </a:pPr>
            <a:r>
              <a:rPr lang="en-US">
                <a:latin typeface="Arial" charset="0"/>
                <a:ea typeface="ＭＳ Ｐゴシック" charset="0"/>
              </a:rPr>
              <a:t>The bunch spacing in the MEIC is similar to CLAS and most e</a:t>
            </a:r>
            <a:r>
              <a:rPr lang="en-US" baseline="30000">
                <a:latin typeface="Arial" charset="0"/>
                <a:ea typeface="ＭＳ Ｐゴシック" charset="0"/>
              </a:rPr>
              <a:t>+</a:t>
            </a:r>
            <a:r>
              <a:rPr lang="en-US">
                <a:latin typeface="Arial" charset="0"/>
                <a:ea typeface="ＭＳ Ｐゴシック" charset="0"/>
              </a:rPr>
              <a:t>e</a:t>
            </a:r>
            <a:r>
              <a:rPr lang="en-US" baseline="30000">
                <a:latin typeface="Arial" charset="0"/>
                <a:ea typeface="ＭＳ Ｐゴシック" charset="0"/>
              </a:rPr>
              <a:t>-</a:t>
            </a:r>
            <a:r>
              <a:rPr lang="en-US">
                <a:latin typeface="Arial" charset="0"/>
                <a:ea typeface="ＭＳ Ｐゴシック" charset="0"/>
              </a:rPr>
              <a:t> colliders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ea typeface="ＭＳ Ｐゴシック" charset="0"/>
              </a:rPr>
              <a:t>PEP-II/BaBar, KEKB/Belle: </a:t>
            </a:r>
            <a:r>
              <a:rPr lang="en-US" sz="1600" b="1">
                <a:solidFill>
                  <a:srgbClr val="0000FF"/>
                </a:solidFill>
                <a:latin typeface="Arial" charset="0"/>
                <a:ea typeface="ＭＳ Ｐゴシック" charset="0"/>
              </a:rPr>
              <a:t>8 ns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ea typeface="ＭＳ Ｐゴシック" charset="0"/>
              </a:rPr>
              <a:t>Super KEKB/Belle II: </a:t>
            </a:r>
            <a:r>
              <a:rPr lang="en-US" sz="1600" b="1">
                <a:solidFill>
                  <a:srgbClr val="0000FF"/>
                </a:solidFill>
                <a:latin typeface="Arial" charset="0"/>
                <a:ea typeface="ＭＳ Ｐゴシック" charset="0"/>
              </a:rPr>
              <a:t>4 ns</a:t>
            </a:r>
            <a:r>
              <a:rPr lang="en-US" sz="1600">
                <a:latin typeface="Arial" charset="0"/>
                <a:ea typeface="ＭＳ Ｐゴシック" charset="0"/>
              </a:rPr>
              <a:t> </a:t>
            </a:r>
            <a:r>
              <a:rPr lang="en-US" sz="1600" i="1">
                <a:latin typeface="Arial" charset="0"/>
                <a:ea typeface="ＭＳ Ｐゴシック" charset="0"/>
              </a:rPr>
              <a:t>(2 ns with all RF buckets full)</a:t>
            </a:r>
            <a:endParaRPr lang="en-US" sz="1600">
              <a:latin typeface="Arial" charset="0"/>
              <a:ea typeface="ＭＳ Ｐゴシック" charset="0"/>
            </a:endParaRPr>
          </a:p>
          <a:p>
            <a:pPr lvl="1"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ea typeface="ＭＳ Ｐゴシック" charset="0"/>
              </a:rPr>
              <a:t>MEIC: </a:t>
            </a:r>
            <a:r>
              <a:rPr lang="en-US" sz="1600" b="1">
                <a:solidFill>
                  <a:srgbClr val="0000FF"/>
                </a:solidFill>
                <a:latin typeface="Arial" charset="0"/>
                <a:ea typeface="ＭＳ Ｐゴシック" charset="0"/>
              </a:rPr>
              <a:t>1.3 ns</a:t>
            </a:r>
            <a:r>
              <a:rPr lang="en-US" sz="1600" b="1">
                <a:latin typeface="Arial" charset="0"/>
                <a:ea typeface="ＭＳ Ｐゴシック" charset="0"/>
              </a:rPr>
              <a:t> </a:t>
            </a:r>
            <a:r>
              <a:rPr lang="en-US" sz="1600">
                <a:latin typeface="Arial" charset="0"/>
                <a:ea typeface="ＭＳ Ｐゴシック" charset="0"/>
              </a:rPr>
              <a:t>[750 MHz]</a:t>
            </a:r>
          </a:p>
          <a:p>
            <a:pPr lvl="1"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ea typeface="ＭＳ Ｐゴシック" charset="0"/>
              </a:rPr>
              <a:t>CERN Linear Collider (CLIC): </a:t>
            </a:r>
            <a:r>
              <a:rPr lang="en-US" sz="1600" b="1">
                <a:solidFill>
                  <a:srgbClr val="0000FF"/>
                </a:solidFill>
                <a:latin typeface="Arial" charset="0"/>
                <a:ea typeface="ＭＳ Ｐゴシック" charset="0"/>
              </a:rPr>
              <a:t>0.5 ns</a:t>
            </a:r>
            <a:r>
              <a:rPr lang="en-US" sz="1600">
                <a:latin typeface="Arial" charset="0"/>
                <a:ea typeface="ＭＳ Ｐゴシック" charset="0"/>
              </a:rPr>
              <a:t> [2 GHz]</a:t>
            </a:r>
          </a:p>
        </p:txBody>
      </p:sp>
      <p:sp>
        <p:nvSpPr>
          <p:cNvPr id="18438" name="Content Placeholder 1"/>
          <p:cNvSpPr txBox="1">
            <a:spLocks/>
          </p:cNvSpPr>
          <p:nvPr/>
        </p:nvSpPr>
        <p:spPr bwMode="auto">
          <a:xfrm>
            <a:off x="228600" y="1066800"/>
            <a:ext cx="838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Existing detectors (CLAS, BaBar, etc) at machines with high bunch crossing rates have not had problems in associating tracks with a specific bunch.</a:t>
            </a:r>
          </a:p>
        </p:txBody>
      </p:sp>
    </p:spTree>
    <p:extLst>
      <p:ext uri="{BB962C8B-B14F-4D97-AF65-F5344CB8AC3E}">
        <p14:creationId xmlns:p14="http://schemas.microsoft.com/office/powerpoint/2010/main" val="890272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2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914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</a:rPr>
              <a:t>Instantaneous rates</a:t>
            </a:r>
          </a:p>
        </p:txBody>
      </p:sp>
      <p:sp>
        <p:nvSpPr>
          <p:cNvPr id="19458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657600" y="6492875"/>
            <a:ext cx="1371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7D80CD6-768A-674B-AB92-28F8FB888EC2}" type="slidenum">
              <a:rPr lang="en-US" sz="1200">
                <a:solidFill>
                  <a:srgbClr val="898989"/>
                </a:solidFill>
                <a:latin typeface="Arial" charset="0"/>
                <a:cs typeface="Arial" charset="0"/>
              </a:rPr>
              <a:pPr/>
              <a:t>51</a:t>
            </a:fld>
            <a:endParaRPr lang="en-US" sz="120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2819400"/>
          <a:ext cx="3886201" cy="24992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52599"/>
                <a:gridCol w="990600"/>
                <a:gridCol w="1143002"/>
              </a:tblGrid>
              <a:tr h="914168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E</a:t>
                      </a:r>
                      <a:r>
                        <a:rPr lang="en-US" sz="1800" dirty="0" smtClean="0"/>
                        <a:t>vents</a:t>
                      </a:r>
                      <a:r>
                        <a:rPr lang="en-US" sz="1800" baseline="0" dirty="0" smtClean="0"/>
                        <a:t> (e-p collisions) per bunch crossing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1.33</a:t>
                      </a:r>
                      <a:r>
                        <a:rPr lang="en-US" sz="1800" baseline="0" dirty="0" smtClean="0"/>
                        <a:t> ns spacing</a:t>
                      </a:r>
                    </a:p>
                    <a:p>
                      <a:pPr algn="ctr"/>
                      <a:r>
                        <a:rPr lang="en-US" sz="1800" baseline="0" dirty="0" smtClean="0"/>
                        <a:t>(MEIC)</a:t>
                      </a:r>
                      <a:endParaRPr lang="en-US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133 ns spacing</a:t>
                      </a:r>
                    </a:p>
                    <a:p>
                      <a:pPr algn="ctr"/>
                      <a:r>
                        <a:rPr lang="en-US" sz="1800" dirty="0" smtClean="0"/>
                        <a:t>(~HERA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08" marB="45708"/>
                </a:tc>
              </a:tr>
              <a:tr h="3961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 @ L=10</a:t>
                      </a:r>
                      <a:r>
                        <a:rPr lang="en-US" sz="1800" b="1" baseline="30000" dirty="0" smtClean="0"/>
                        <a:t>34</a:t>
                      </a:r>
                      <a:endParaRPr lang="en-US" sz="1800" b="1" baseline="300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</a:rPr>
                        <a:t>-3</a:t>
                      </a:r>
                      <a:endParaRPr lang="en-US" sz="20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r>
                        <a:rPr lang="en-US" sz="2000" b="1" baseline="30000" dirty="0" smtClean="0"/>
                        <a:t>-1</a:t>
                      </a:r>
                      <a:endParaRPr lang="en-US" sz="2000" b="1" baseline="30000" dirty="0"/>
                    </a:p>
                  </a:txBody>
                  <a:tcPr marT="45708" marB="45708"/>
                </a:tc>
              </a:tr>
              <a:tr h="3961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photo @ L=10</a:t>
                      </a:r>
                      <a:r>
                        <a:rPr lang="en-US" sz="1800" b="1" baseline="30000" dirty="0" smtClean="0"/>
                        <a:t>34</a:t>
                      </a:r>
                      <a:endParaRPr lang="en-US" sz="1800" b="1" baseline="300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sz="20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endParaRPr lang="en-US" sz="2000" dirty="0"/>
                    </a:p>
                  </a:txBody>
                  <a:tcPr marT="45708" marB="45708"/>
                </a:tc>
              </a:tr>
              <a:tr h="3961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DIS @ L=10</a:t>
                      </a:r>
                      <a:r>
                        <a:rPr lang="en-US" sz="1800" b="1" baseline="30000" dirty="0" smtClean="0"/>
                        <a:t>32</a:t>
                      </a:r>
                      <a:endParaRPr lang="en-US" sz="1800" b="1" baseline="300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r>
                        <a:rPr lang="en-US" sz="2000" b="1" baseline="30000" dirty="0" smtClean="0"/>
                        <a:t>-5</a:t>
                      </a:r>
                      <a:endParaRPr lang="en-US" sz="2000" b="1" baseline="300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</a:rPr>
                        <a:t>-3</a:t>
                      </a:r>
                      <a:endParaRPr lang="en-US" sz="20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T="45708" marB="45708"/>
                </a:tc>
              </a:tr>
              <a:tr h="39613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photo @ L=10</a:t>
                      </a:r>
                      <a:r>
                        <a:rPr lang="en-US" sz="1800" b="1" baseline="30000" dirty="0" smtClean="0"/>
                        <a:t>32</a:t>
                      </a:r>
                      <a:endParaRPr lang="en-US" sz="1800" b="1" baseline="300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10</a:t>
                      </a:r>
                      <a:r>
                        <a:rPr lang="en-US" sz="2000" b="1" baseline="30000" dirty="0" smtClean="0"/>
                        <a:t>-3</a:t>
                      </a:r>
                      <a:endParaRPr lang="en-US" sz="2000" b="1" baseline="300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2000" b="1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sz="20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T="45708" marB="45708"/>
                </a:tc>
              </a:tr>
            </a:tbl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381000" y="5334000"/>
            <a:ext cx="396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858" tIns="73073" rIns="82858" bIns="41430"/>
          <a:lstStyle>
            <a:lvl1pPr marL="300038" indent="-300038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9pPr>
          </a:lstStyle>
          <a:p>
            <a:pPr marL="0" indent="0" eaLnBrk="0">
              <a:lnSpc>
                <a:spcPct val="90000"/>
              </a:lnSpc>
              <a:spcBef>
                <a:spcPts val="726"/>
              </a:spcBef>
              <a:defRPr/>
            </a:pPr>
            <a:r>
              <a:rPr lang="en-US" sz="1600" dirty="0" smtClean="0">
                <a:latin typeface="Times New Roman"/>
                <a:cs typeface="Times New Roman"/>
              </a:rPr>
              <a:t>Order-of-magnitude estimates of the instantaneous DIS and </a:t>
            </a:r>
            <a:r>
              <a:rPr lang="en-US" sz="1600" dirty="0" err="1" smtClean="0">
                <a:latin typeface="Times New Roman"/>
                <a:cs typeface="Times New Roman"/>
              </a:rPr>
              <a:t>photoproduction</a:t>
            </a:r>
            <a:r>
              <a:rPr lang="en-US" sz="1600" dirty="0" smtClean="0">
                <a:latin typeface="Times New Roman"/>
                <a:cs typeface="Times New Roman"/>
              </a:rPr>
              <a:t> rates based on a 7.5 </a:t>
            </a:r>
            <a:r>
              <a:rPr lang="en-US" sz="1600" dirty="0" err="1" smtClean="0">
                <a:latin typeface="Times New Roman"/>
                <a:cs typeface="Times New Roman"/>
              </a:rPr>
              <a:t>mb</a:t>
            </a:r>
            <a:r>
              <a:rPr lang="en-US" sz="1600" dirty="0" smtClean="0">
                <a:latin typeface="Times New Roman"/>
                <a:cs typeface="Times New Roman"/>
              </a:rPr>
              <a:t> total e-p cross section.</a:t>
            </a:r>
            <a:endParaRPr lang="en-US" sz="1600" dirty="0">
              <a:latin typeface="Times New Roman"/>
              <a:cs typeface="Times New Roman"/>
            </a:endParaRPr>
          </a:p>
        </p:txBody>
      </p:sp>
      <p:sp>
        <p:nvSpPr>
          <p:cNvPr id="19486" name="Content Placeholder 1"/>
          <p:cNvSpPr txBox="1">
            <a:spLocks/>
          </p:cNvSpPr>
          <p:nvPr/>
        </p:nvSpPr>
        <p:spPr bwMode="auto">
          <a:xfrm>
            <a:off x="457200" y="1066800"/>
            <a:ext cx="838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For a given luminosity, increasing the crossing rate reduces the number of collisions per crossing, making it easier to resolve individual events.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Note that the </a:t>
            </a:r>
            <a:r>
              <a:rPr lang="en-US" sz="1600" i="1">
                <a:latin typeface="Arial" charset="0"/>
                <a:cs typeface="Arial" charset="0"/>
              </a:rPr>
              <a:t>average collision rate </a:t>
            </a:r>
            <a:r>
              <a:rPr lang="en-US" sz="1600">
                <a:latin typeface="Arial" charset="0"/>
                <a:cs typeface="Arial" charset="0"/>
              </a:rPr>
              <a:t>does not depend on the bunch structure</a:t>
            </a:r>
          </a:p>
        </p:txBody>
      </p:sp>
      <p:sp>
        <p:nvSpPr>
          <p:cNvPr id="19487" name="Content Placeholder 1"/>
          <p:cNvSpPr txBox="1">
            <a:spLocks/>
          </p:cNvSpPr>
          <p:nvPr/>
        </p:nvSpPr>
        <p:spPr bwMode="auto">
          <a:xfrm>
            <a:off x="457200" y="2133600"/>
            <a:ext cx="8382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The number of collisions per crossing in the MEIC is comparable to HERA. </a:t>
            </a:r>
            <a:endParaRPr lang="en-US" sz="1600">
              <a:latin typeface="Arial" charset="0"/>
              <a:cs typeface="Arial" charset="0"/>
            </a:endParaRPr>
          </a:p>
        </p:txBody>
      </p:sp>
      <p:sp>
        <p:nvSpPr>
          <p:cNvPr id="19488" name="Content Placeholder 1"/>
          <p:cNvSpPr txBox="1">
            <a:spLocks/>
          </p:cNvSpPr>
          <p:nvPr/>
        </p:nvSpPr>
        <p:spPr bwMode="auto">
          <a:xfrm>
            <a:off x="4419600" y="2743200"/>
            <a:ext cx="46482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Event spacing is particularly important for time matching of tracks in the central and far-forward detectors.</a:t>
            </a:r>
            <a:endParaRPr lang="en-US" sz="1600">
              <a:latin typeface="Arial" charset="0"/>
              <a:cs typeface="Arial" charset="0"/>
            </a:endParaRP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Only the former pass the vertex tracker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Photoproduction events also give rise to hadrons at small angles.</a:t>
            </a:r>
          </a:p>
        </p:txBody>
      </p:sp>
      <p:sp>
        <p:nvSpPr>
          <p:cNvPr id="19489" name="Content Placeholder 1"/>
          <p:cNvSpPr txBox="1">
            <a:spLocks/>
          </p:cNvSpPr>
          <p:nvPr/>
        </p:nvSpPr>
        <p:spPr bwMode="auto">
          <a:xfrm>
            <a:off x="4419600" y="4648200"/>
            <a:ext cx="4648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40" tIns="45672" rIns="91340" bIns="45672"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FontTx/>
              <a:buBlip>
                <a:blip r:embed="rId2"/>
              </a:buBlip>
            </a:pPr>
            <a:r>
              <a:rPr lang="en-US" sz="1800">
                <a:latin typeface="Arial" charset="0"/>
                <a:cs typeface="Arial" charset="0"/>
              </a:rPr>
              <a:t>Matching is further improved by good resolution in the far-forward detectors</a:t>
            </a:r>
            <a:r>
              <a:rPr lang="en-US" sz="1600">
                <a:latin typeface="Arial" charset="0"/>
                <a:cs typeface="Arial" charset="0"/>
              </a:rPr>
              <a:t>.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Angular for path-length corrections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Momentum for β corrections</a:t>
            </a:r>
          </a:p>
          <a:p>
            <a:pPr lvl="1">
              <a:spcBef>
                <a:spcPct val="20000"/>
              </a:spcBef>
              <a:buSzPct val="70000"/>
              <a:buFont typeface="Arial" charset="0"/>
              <a:buChar char="̶"/>
            </a:pPr>
            <a:r>
              <a:rPr lang="en-US" sz="1600">
                <a:latin typeface="Arial" charset="0"/>
                <a:cs typeface="Arial" charset="0"/>
              </a:rPr>
              <a:t>Timing &lt; 1 ns</a:t>
            </a:r>
          </a:p>
        </p:txBody>
      </p:sp>
    </p:spTree>
    <p:extLst>
      <p:ext uri="{BB962C8B-B14F-4D97-AF65-F5344CB8AC3E}">
        <p14:creationId xmlns:p14="http://schemas.microsoft.com/office/powerpoint/2010/main" val="2176229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 Collider: Beam background</a:t>
            </a:r>
            <a:endParaRPr lang="en-US" dirty="0"/>
          </a:p>
        </p:txBody>
      </p:sp>
      <p:pic>
        <p:nvPicPr>
          <p:cNvPr id="3" name="Picture 2" descr="Screen Shot 2016-11-20 at 4.58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12" y="1148036"/>
            <a:ext cx="4028173" cy="3150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783" y="1148037"/>
            <a:ext cx="4179527" cy="29387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65266" y="857060"/>
            <a:ext cx="1176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 II IR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4580" y="857060"/>
            <a:ext cx="1005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 IR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289814" y="2629111"/>
            <a:ext cx="515920" cy="21826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48730" y="2658874"/>
            <a:ext cx="515920" cy="22818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3700759" y="2440610"/>
            <a:ext cx="416707" cy="3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674669" y="2440610"/>
            <a:ext cx="406785" cy="35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58990" y="2202501"/>
            <a:ext cx="676277" cy="42661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6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Arrow Connector 19"/>
          <p:cNvCxnSpPr>
            <a:endCxn id="18" idx="3"/>
          </p:cNvCxnSpPr>
          <p:nvPr/>
        </p:nvCxnSpPr>
        <p:spPr>
          <a:xfrm flipV="1">
            <a:off x="674669" y="2566635"/>
            <a:ext cx="2083359" cy="173171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7412" y="4335552"/>
            <a:ext cx="4206761" cy="16004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95% of background: </a:t>
            </a:r>
            <a:r>
              <a:rPr lang="en-US" sz="1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proton-(synch-induced)gas 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this region.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lectron bends at ~10 m for head-on collision with proton. Synch fan.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two beams share ~20m beam pipe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ynchrotron from final focus goes in the proton beam direction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48730" y="4050321"/>
            <a:ext cx="9139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HERA II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04606" y="4067685"/>
            <a:ext cx="4028172" cy="11695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electron bend before IP. (last bend 120 m away)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beams share only 2 m of beam pipe.</a:t>
            </a:r>
          </a:p>
          <a:p>
            <a:pPr marL="342900" indent="-342900" defTabSz="457200">
              <a:buFontTx/>
              <a:buAutoNum type="arabicPeriod"/>
            </a:pPr>
            <a:r>
              <a:rPr lang="en-U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from final focus doe not go in the proton beam direction.</a:t>
            </a:r>
            <a:endParaRPr lang="en-U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87755" y="3738037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JLEIC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04606" y="5476354"/>
            <a:ext cx="3310484" cy="58477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much better but needs quantification and validation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62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Concepts for Electron-Ion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Electron-Ion Collider in the US</a:t>
            </a:r>
          </a:p>
          <a:p>
            <a:pPr lvl="1"/>
            <a:r>
              <a:rPr lang="en-US" dirty="0" smtClean="0"/>
              <a:t>US Nuclear Physics Long Range Planning:  has been highly successful.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6</a:t>
            </a:fld>
            <a:endParaRPr lang="en-US" dirty="0"/>
          </a:p>
        </p:txBody>
      </p:sp>
      <p:pic>
        <p:nvPicPr>
          <p:cNvPr id="6" name="Picture 2" descr="The Frontiers of Nuclear Sci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805866"/>
            <a:ext cx="42672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7287" y="1510184"/>
            <a:ext cx="45667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Every 5-7 years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US Nuclear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Science community produces a Long-Range Planning (LRP)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Document.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October 2015 -&gt; </a:t>
            </a:r>
            <a:r>
              <a:rPr lang="en-US" sz="1600" dirty="0" smtClean="0"/>
              <a:t>Latest Report Finalized  (</a:t>
            </a:r>
            <a:r>
              <a:rPr lang="en-US" sz="1600" dirty="0"/>
              <a:t>Including cost review of EIC</a:t>
            </a:r>
            <a:r>
              <a:rPr lang="en-US" sz="1600" dirty="0" smtClean="0"/>
              <a:t>)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Electron-Ion Collider is the highest priority for new facilities in the next decade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(after FRIB completion)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00" y="3660966"/>
            <a:ext cx="2284984" cy="29497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8599" y="4508474"/>
            <a:ext cx="53295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USDOE (NP) is acting based on this planning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US National Academy of Science Review on-going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(The EIC case must be endorsed by the larger</a:t>
            </a:r>
          </a:p>
          <a:p>
            <a:r>
              <a:rPr lang="en-US" sz="2000" dirty="0" smtClean="0">
                <a:solidFill>
                  <a:srgbClr val="000000"/>
                </a:solidFill>
              </a:rPr>
              <a:t>science community)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88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EIC Parameters and Realization Plans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US EIC Machine design aims from the </a:t>
            </a:r>
            <a:r>
              <a:rPr lang="en-US" dirty="0" smtClean="0">
                <a:hlinkClick r:id="rId2"/>
              </a:rPr>
              <a:t>EIC Whitepaper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Highly polarized </a:t>
            </a:r>
            <a:r>
              <a:rPr lang="en-US" dirty="0" smtClean="0"/>
              <a:t>(~70%) electron and nucleon beams.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Ion beams </a:t>
            </a:r>
            <a:r>
              <a:rPr lang="en-US" dirty="0" smtClean="0"/>
              <a:t>from deuterons to the heaviest nuclei (uranium or lead).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Variable</a:t>
            </a:r>
            <a:r>
              <a:rPr lang="en-US" dirty="0" smtClean="0"/>
              <a:t> center of mass energies from ~20 - ~ 100 GeV, upgradable to ~140 GeV.</a:t>
            </a:r>
          </a:p>
          <a:p>
            <a:pPr lvl="1"/>
            <a:r>
              <a:rPr lang="en-US" dirty="0" smtClean="0"/>
              <a:t>High luminosity: ~10 </a:t>
            </a:r>
            <a:r>
              <a:rPr lang="en-US" baseline="30000" dirty="0" smtClean="0"/>
              <a:t>33-34 </a:t>
            </a:r>
            <a:r>
              <a:rPr lang="en-US" dirty="0" smtClean="0"/>
              <a:t>cm</a:t>
            </a:r>
            <a:r>
              <a:rPr lang="en-US" baseline="30000" dirty="0" smtClean="0"/>
              <a:t>-2</a:t>
            </a:r>
            <a:r>
              <a:rPr lang="en-US" dirty="0" smtClean="0"/>
              <a:t> 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Possibility of having more than one interaction region. </a:t>
            </a:r>
          </a:p>
          <a:p>
            <a:r>
              <a:rPr lang="en-US" dirty="0" smtClean="0"/>
              <a:t>Two proposed realization plans</a:t>
            </a:r>
          </a:p>
          <a:p>
            <a:pPr lvl="1"/>
            <a:r>
              <a:rPr lang="en-US" dirty="0" smtClean="0"/>
              <a:t>Jefferson Lab: building on the existing 12 GeV CEBAF.  </a:t>
            </a:r>
            <a:r>
              <a:rPr lang="en-US" dirty="0" smtClean="0">
                <a:hlinkClick r:id="rId3"/>
              </a:rPr>
              <a:t>JLEIC Design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BNL: building on the existing RHIC. </a:t>
            </a:r>
            <a:r>
              <a:rPr lang="en-US" dirty="0" smtClean="0">
                <a:hlinkClick r:id="rId4"/>
              </a:rPr>
              <a:t>eRHIC Design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>
                <a:hlinkClick r:id="rId5"/>
              </a:rPr>
              <a:t>Recent review of acc. R&amp;D</a:t>
            </a:r>
            <a:endParaRPr lang="en-US" dirty="0" smtClean="0"/>
          </a:p>
          <a:p>
            <a:r>
              <a:rPr lang="en-US" dirty="0" smtClean="0"/>
              <a:t>Similar performances, cost according to LRP assessment.</a:t>
            </a:r>
          </a:p>
          <a:p>
            <a:r>
              <a:rPr lang="en-US" dirty="0" smtClean="0"/>
              <a:t>US EIC will likely be down-selected from one of these proposals.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</a:t>
            </a:r>
            <a:fld id="{D8AB687D-7754-8045-A896-36BD23FBD8D8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64" descr="Complex.pdf"/>
          <p:cNvPicPr>
            <a:picLocks noChangeAspect="1"/>
          </p:cNvPicPr>
          <p:nvPr/>
        </p:nvPicPr>
        <p:blipFill>
          <a:blip r:embed="rId6"/>
          <a:srcRect l="7928" t="29008" r="5040" b="23157"/>
          <a:stretch>
            <a:fillRect/>
          </a:stretch>
        </p:blipFill>
        <p:spPr bwMode="auto">
          <a:xfrm>
            <a:off x="4906025" y="1427666"/>
            <a:ext cx="3919653" cy="17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RHIC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68" y="3615267"/>
            <a:ext cx="3977995" cy="26080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53199" y="922867"/>
            <a:ext cx="155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Jefferson Lab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85083" y="5249334"/>
            <a:ext cx="1841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Brookhaven Lab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7526" y="922867"/>
            <a:ext cx="1231237" cy="6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6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EIC 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 National </a:t>
            </a:r>
            <a:r>
              <a:rPr 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Academy of Sciences study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has been initiated and the committee is now formed.  Charge: </a:t>
            </a:r>
            <a:r>
              <a:rPr lang="en-US" dirty="0">
                <a:latin typeface="Arial" pitchFamily="34" charset="0"/>
                <a:cs typeface="Arial" pitchFamily="34" charset="0"/>
              </a:rPr>
              <a:t>“assess </a:t>
            </a:r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scientific justification for a U.S. domestic electron ion collider facility, “ </a:t>
            </a:r>
            <a:endParaRPr lang="en-US" sz="1800" dirty="0" smtClean="0">
              <a:solidFill>
                <a:srgbClr val="FF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 The NAS committee plans to finalize its report in 7-8 months from now.</a:t>
            </a: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DOE project “CD0” (Establish Mission Need) will be after the NAS study: </a:t>
            </a:r>
            <a:r>
              <a:rPr lang="en-US" sz="1600" dirty="0" err="1">
                <a:latin typeface="Arial" pitchFamily="34" charset="0"/>
                <a:cs typeface="Arial" pitchFamily="34" charset="0"/>
              </a:rPr>
              <a:t>i.e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end 2017, early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2018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most optimistically.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EIC construction has to start after FRIB completion, with FRIB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construction 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anticipated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to start ramping down near or in FY20. </a:t>
            </a:r>
            <a:endParaRPr lang="en-US" sz="1800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457200" lvl="1" indent="0">
              <a:buNone/>
            </a:pP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Wingdings"/>
              <a:buChar char="à"/>
            </a:pPr>
            <a:r>
              <a:rPr lang="en-US" sz="1800" u="sng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Most optimistic</a:t>
            </a:r>
            <a:r>
              <a:rPr lang="en-US" sz="18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 scenario would have EIC construction start (CD3) in FY20, perhaps more realistic FY22-23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timeframe</a:t>
            </a:r>
            <a:endParaRPr lang="en-US" sz="18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Wingdings"/>
              <a:buChar char="à"/>
            </a:pPr>
            <a:r>
              <a:rPr lang="en-US" sz="18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Best guess for EIC 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completion: </a:t>
            </a:r>
            <a:r>
              <a:rPr lang="en-US" sz="1800" dirty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2025-</a:t>
            </a:r>
            <a:r>
              <a:rPr lang="en-US" sz="1800" dirty="0" smtClean="0">
                <a:latin typeface="Arial" pitchFamily="34" charset="0"/>
                <a:cs typeface="Arial" pitchFamily="34" charset="0"/>
                <a:sym typeface="Wingdings" panose="05000000000000000000" pitchFamily="2" charset="2"/>
              </a:rPr>
              <a:t>2030.</a:t>
            </a:r>
          </a:p>
          <a:p>
            <a:pPr marL="285750" indent="-285750">
              <a:buFont typeface="Wingdings"/>
              <a:buChar char="à"/>
            </a:pPr>
            <a:endParaRPr lang="en-US" sz="1800" dirty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endParaRPr lang="en-US" sz="1200" dirty="0" smtClean="0">
              <a:latin typeface="Arial" pitchFamily="34" charset="0"/>
              <a:cs typeface="Arial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endParaRPr lang="en-US" sz="18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42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Aims and Detector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this talk, I will concentrate on the detectors for Nuclear Physics oriented realizations of Electron-Ion </a:t>
            </a:r>
            <a:r>
              <a:rPr lang="en-US" dirty="0" smtClean="0"/>
              <a:t>Colliders</a:t>
            </a:r>
            <a:r>
              <a:rPr lang="is-IS" dirty="0" smtClean="0"/>
              <a:t>… and stick to general requirements.</a:t>
            </a:r>
            <a:endParaRPr lang="en-US" dirty="0" smtClean="0"/>
          </a:p>
          <a:p>
            <a:r>
              <a:rPr lang="en-US" dirty="0" smtClean="0"/>
              <a:t>Implications for detectors</a:t>
            </a:r>
          </a:p>
          <a:p>
            <a:pPr lvl="1"/>
            <a:r>
              <a:rPr lang="en-US" dirty="0" smtClean="0"/>
              <a:t>Center of mass energy is lower (15 – 140 </a:t>
            </a:r>
            <a:r>
              <a:rPr lang="en-US" dirty="0" smtClean="0">
                <a:solidFill>
                  <a:srgbClr val="FF0000"/>
                </a:solidFill>
              </a:rPr>
              <a:t>GeV</a:t>
            </a:r>
            <a:r>
              <a:rPr lang="en-US" dirty="0" smtClean="0"/>
              <a:t>) as opposed to (1.3 to 9 </a:t>
            </a:r>
            <a:r>
              <a:rPr lang="en-US" dirty="0" err="1" smtClean="0">
                <a:solidFill>
                  <a:srgbClr val="FF0000"/>
                </a:solidFill>
              </a:rPr>
              <a:t>TeV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The collisions will not be extremely asymmetric (e.g. 60 GeV x 50000 GeV for FCC-eh).</a:t>
            </a:r>
          </a:p>
          <a:p>
            <a:pPr lvl="1"/>
            <a:r>
              <a:rPr lang="en-US" dirty="0" smtClean="0"/>
              <a:t>The most demanding performance requirements will be driven by measurements of the nucleon and nuclear structure.</a:t>
            </a:r>
            <a:endParaRPr lang="en-US" dirty="0"/>
          </a:p>
          <a:p>
            <a:r>
              <a:rPr lang="en-US" dirty="0" smtClean="0"/>
              <a:t>What about HERA collider (1992-2007) detectors (H1 and ZEUS) as reference?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TIPP 2017, May 22, Beijing, China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/>
              <a:t>                  </a:t>
            </a:r>
            <a:fld id="{D8AB687D-7754-8045-A896-36BD23FBD8D8}" type="slidenum">
              <a:rPr lang="en-US" smtClean="0"/>
              <a:t>9</a:t>
            </a:fld>
            <a:endParaRPr lang="en-US" dirty="0"/>
          </a:p>
        </p:txBody>
      </p:sp>
      <p:pic>
        <p:nvPicPr>
          <p:cNvPr id="6" name="Picture 3" descr="desy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5010" y="3701279"/>
            <a:ext cx="3810000" cy="2757488"/>
          </a:xfrm>
          <a:prstGeom prst="rect">
            <a:avLst/>
          </a:prstGeom>
          <a:noFill/>
          <a:ln/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3225800" y="4691879"/>
            <a:ext cx="762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>
            <a:off x="2387600" y="5834879"/>
            <a:ext cx="762000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 rot="647840">
            <a:off x="2894198" y="4386015"/>
            <a:ext cx="10715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electrons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311400" y="5758679"/>
            <a:ext cx="903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protons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H="1">
            <a:off x="4216400" y="3853679"/>
            <a:ext cx="533400" cy="1371600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749800" y="3701279"/>
            <a:ext cx="1020763" cy="4572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ZEUS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01600" y="3701279"/>
            <a:ext cx="641350" cy="4953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H1</a:t>
            </a: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82600" y="4158479"/>
            <a:ext cx="6096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701800" y="3777479"/>
            <a:ext cx="11493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HERMES</a:t>
            </a: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2311400" y="4082279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77800" y="5987279"/>
            <a:ext cx="1150938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HERA-b</a:t>
            </a: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1320800" y="5758679"/>
            <a:ext cx="5334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6019800" y="3613152"/>
            <a:ext cx="27564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2000" dirty="0" smtClean="0">
                <a:sym typeface="Wingdings" charset="0"/>
              </a:rPr>
              <a:t>√s = 300 GeV</a:t>
            </a:r>
          </a:p>
          <a:p>
            <a:r>
              <a:rPr lang="en-US" sz="2000" dirty="0" smtClean="0">
                <a:sym typeface="Wingdings" charset="0"/>
              </a:rPr>
              <a:t>Luminosity ~ 10</a:t>
            </a:r>
            <a:r>
              <a:rPr lang="en-US" sz="2000" baseline="30000" dirty="0" smtClean="0">
                <a:sym typeface="Wingdings" charset="0"/>
              </a:rPr>
              <a:t>31</a:t>
            </a:r>
            <a:r>
              <a:rPr lang="en-US" sz="2000" dirty="0" smtClean="0">
                <a:sym typeface="Wingdings" charset="0"/>
              </a:rPr>
              <a:t>cm</a:t>
            </a:r>
            <a:r>
              <a:rPr lang="en-US" sz="2000" baseline="30000" dirty="0" smtClean="0">
                <a:sym typeface="Wingdings" charset="0"/>
              </a:rPr>
              <a:t>-2</a:t>
            </a:r>
            <a:r>
              <a:rPr lang="en-US" sz="2000" dirty="0" smtClean="0">
                <a:sym typeface="Wingdings" charset="0"/>
              </a:rPr>
              <a:t>s</a:t>
            </a:r>
            <a:r>
              <a:rPr lang="en-US" sz="2000" baseline="30000" dirty="0" smtClean="0">
                <a:sym typeface="Wingdings" charset="0"/>
              </a:rPr>
              <a:t>-1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482600" y="3396479"/>
            <a:ext cx="4313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DESY laboratory in Hamburg, Germany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56200" y="4844279"/>
            <a:ext cx="3813865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/>
                <a:cs typeface="Times New Roman"/>
              </a:rPr>
              <a:t>Turns out next generation EICs have</a:t>
            </a:r>
          </a:p>
          <a:p>
            <a:r>
              <a:rPr lang="en-US" b="1" dirty="0" smtClean="0">
                <a:latin typeface="Times New Roman"/>
                <a:cs typeface="Times New Roman"/>
              </a:rPr>
              <a:t>different needs.</a:t>
            </a:r>
          </a:p>
        </p:txBody>
      </p:sp>
    </p:spTree>
    <p:extLst>
      <p:ext uri="{BB962C8B-B14F-4D97-AF65-F5344CB8AC3E}">
        <p14:creationId xmlns:p14="http://schemas.microsoft.com/office/powerpoint/2010/main" val="2844162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b="1" dirty="0" smtClean="0">
            <a:latin typeface="Times New Roman"/>
            <a:cs typeface="Times New Roman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3695</TotalTime>
  <Words>3405</Words>
  <Application>Microsoft Macintosh PowerPoint</Application>
  <PresentationFormat>On-screen Show (4:3)</PresentationFormat>
  <Paragraphs>569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Detectors For Electron Ion Colliders</vt:lpstr>
      <vt:lpstr>Introduction</vt:lpstr>
      <vt:lpstr>Electron Ion Collider (EIC) </vt:lpstr>
      <vt:lpstr>Concepts for Electron-Ion Colliders</vt:lpstr>
      <vt:lpstr>Concepts for Electron-Ion Colliders</vt:lpstr>
      <vt:lpstr>Concepts for Electron-Ion Collider</vt:lpstr>
      <vt:lpstr>US EIC Parameters and Realization Plans</vt:lpstr>
      <vt:lpstr>US EIC Timeline</vt:lpstr>
      <vt:lpstr>Physics Aims and Detector Requirements</vt:lpstr>
      <vt:lpstr>Progress in pQCD Theory (~1980-~2010)</vt:lpstr>
      <vt:lpstr>Detectors for EICs</vt:lpstr>
      <vt:lpstr>DIS and Final State Particles</vt:lpstr>
      <vt:lpstr>Final State Particles in the Central Rapidity</vt:lpstr>
      <vt:lpstr>Final State Particles in the Central Rapidity</vt:lpstr>
      <vt:lpstr>Particles Associated with the Initial Ion</vt:lpstr>
      <vt:lpstr>Particles Associated with the Initial Electron</vt:lpstr>
      <vt:lpstr>Final State Particles</vt:lpstr>
      <vt:lpstr>Interaction Region Concept: eRHIC</vt:lpstr>
      <vt:lpstr>Interaction Region Concept: JLEIC</vt:lpstr>
      <vt:lpstr>Interaction Region Concept</vt:lpstr>
      <vt:lpstr>EIC Detector and IR Layout</vt:lpstr>
      <vt:lpstr>Central Detector</vt:lpstr>
      <vt:lpstr>Final State Particles in the Central Detector</vt:lpstr>
      <vt:lpstr>Basic Kinematic Reconstruction</vt:lpstr>
      <vt:lpstr>Reconstruction for Transvers Structure</vt:lpstr>
      <vt:lpstr>How Boosted is the Final State?</vt:lpstr>
      <vt:lpstr>Electron Isoline Plot</vt:lpstr>
      <vt:lpstr>Quark(Jet) Isoline Plot</vt:lpstr>
      <vt:lpstr>Particle Distribution </vt:lpstr>
      <vt:lpstr>Example 1: BNL Reference Detector</vt:lpstr>
      <vt:lpstr>Example 2: Current Jefferson Lab Concept</vt:lpstr>
      <vt:lpstr>Electron-Beam line Detectors</vt:lpstr>
      <vt:lpstr>Chicane for Electron Forward Area for JLEIC</vt:lpstr>
      <vt:lpstr>Luminosity Measurement</vt:lpstr>
      <vt:lpstr>Low Q2 Tagger</vt:lpstr>
      <vt:lpstr>Polarization Measurement</vt:lpstr>
      <vt:lpstr>Compton Polarimetry</vt:lpstr>
      <vt:lpstr>Luminosity Monitor and Low-Q2 Tagger at eRHIC</vt:lpstr>
      <vt:lpstr>Forward Hadron Direction</vt:lpstr>
      <vt:lpstr>eRHIC Forward Hadron Detector Concept</vt:lpstr>
      <vt:lpstr>Ion optics for near-beam detection</vt:lpstr>
      <vt:lpstr>EIC forward detection requirements</vt:lpstr>
      <vt:lpstr>An Example: Diffractive DIS</vt:lpstr>
      <vt:lpstr>Acceptance for p’ in DDIS</vt:lpstr>
      <vt:lpstr>Conclusions</vt:lpstr>
      <vt:lpstr>Conclusions</vt:lpstr>
      <vt:lpstr>PowerPoint Presentation</vt:lpstr>
      <vt:lpstr>PowerPoint Presentation</vt:lpstr>
      <vt:lpstr>JLEIC Detector and IR Document</vt:lpstr>
      <vt:lpstr>Bunch spacing and identification</vt:lpstr>
      <vt:lpstr>Instantaneous rates</vt:lpstr>
      <vt:lpstr>DIS Collider: Beam background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elke-caroline aschenauer</dc:creator>
  <cp:lastModifiedBy>Rik Yoshida</cp:lastModifiedBy>
  <cp:revision>173</cp:revision>
  <dcterms:created xsi:type="dcterms:W3CDTF">2017-01-15T21:13:08Z</dcterms:created>
  <dcterms:modified xsi:type="dcterms:W3CDTF">2017-05-19T16:48:58Z</dcterms:modified>
</cp:coreProperties>
</file>