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346" r:id="rId2"/>
    <p:sldId id="345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6" r:id="rId20"/>
    <p:sldId id="367" r:id="rId21"/>
    <p:sldId id="347" r:id="rId22"/>
    <p:sldId id="368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3C3EB"/>
    <a:srgbClr val="FFFFCC"/>
    <a:srgbClr val="FF0066"/>
    <a:srgbClr val="FF33CC"/>
    <a:srgbClr val="CCFF99"/>
    <a:srgbClr val="FFCC00"/>
    <a:srgbClr val="FF9966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9265" autoAdjust="0"/>
  </p:normalViewPr>
  <p:slideViewPr>
    <p:cSldViewPr>
      <p:cViewPr>
        <p:scale>
          <a:sx n="60" d="100"/>
          <a:sy n="60" d="100"/>
        </p:scale>
        <p:origin x="-1638" y="-31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2017/5/22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reconstructed en-</a:t>
            </a:r>
          </a:p>
          <a:p>
            <a:r>
              <a:rPr lang="en-US" altLang="zh-CN" dirty="0" err="1" smtClean="0"/>
              <a:t>ergy</a:t>
            </a:r>
            <a:r>
              <a:rPr lang="en-US" altLang="zh-CN" dirty="0" smtClean="0"/>
              <a:t> by ARGO-YBJ is indicated by the upper</a:t>
            </a:r>
          </a:p>
          <a:p>
            <a:r>
              <a:rPr lang="en-US" altLang="zh-CN" dirty="0" smtClean="0"/>
              <a:t>scale.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B419-76F4-4CDE-B6C8-05201C41CD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65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Change of event rate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(hollow) agrees with</a:t>
            </a:r>
            <a:r>
              <a:rPr lang="en-US" altLang="zh-CN" sz="1200" dirty="0" smtClean="0"/>
              <a:t> air pressure change.</a:t>
            </a:r>
          </a:p>
          <a:p>
            <a:r>
              <a:rPr lang="en-US" altLang="zh-CN" sz="1200" dirty="0" smtClean="0"/>
              <a:t>Signal charge (solid) varies &lt;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±1%, agrees with PMT temperature coefficient (-0.2%/</a:t>
            </a:r>
            <a:r>
              <a:rPr lang="en-US" altLang="zh-CN" sz="1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dirty="0" smtClean="0"/>
          </a:p>
          <a:p>
            <a:r>
              <a:rPr lang="en-US" altLang="zh-CN" dirty="0" smtClean="0"/>
              <a:t>The resulting temperature coefficient of about</a:t>
            </a:r>
          </a:p>
          <a:p>
            <a:r>
              <a:rPr lang="en-US" altLang="zh-CN" dirty="0" smtClean="0"/>
              <a:t>0</a:t>
            </a:r>
            <a:r>
              <a:rPr lang="en-US" altLang="zh-CN" i="1" dirty="0" smtClean="0"/>
              <a:t>.</a:t>
            </a:r>
            <a:r>
              <a:rPr lang="en-US" altLang="zh-CN" dirty="0" smtClean="0"/>
              <a:t>2%</a:t>
            </a:r>
            <a:r>
              <a:rPr lang="en-US" altLang="zh-CN" i="1" dirty="0" smtClean="0"/>
              <a:t> per degree </a:t>
            </a:r>
            <a:r>
              <a:rPr lang="en-US" altLang="zh-CN" dirty="0" smtClean="0"/>
              <a:t>is consistent with that of the PMT.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B419-76F4-4CDE-B6C8-05201C41CDE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2017/5/22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wm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39552" y="2030983"/>
            <a:ext cx="7772400" cy="1470025"/>
          </a:xfrm>
        </p:spPr>
        <p:txBody>
          <a:bodyPr/>
          <a:lstStyle/>
          <a:p>
            <a:r>
              <a:rPr lang="en-US" altLang="zh-CN" sz="3200" dirty="0"/>
              <a:t>Design and performances of the Electromagnetic Particle Detector and the prototype array for LHAASO-KM2A</a:t>
            </a:r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539552" y="4509120"/>
            <a:ext cx="8280920" cy="2245523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Liu </a:t>
            </a:r>
            <a:r>
              <a:rPr lang="en-US" altLang="zh-CN" b="1" dirty="0" err="1" smtClean="0">
                <a:solidFill>
                  <a:schemeClr val="tx1"/>
                </a:solidFill>
              </a:rPr>
              <a:t>jia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Institute of High Energy Physics, CAS</a:t>
            </a:r>
          </a:p>
          <a:p>
            <a:endParaRPr lang="en-US" altLang="zh-CN" b="1" dirty="0">
              <a:solidFill>
                <a:schemeClr val="tx1"/>
              </a:solidFill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TIPP2017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5220408"/>
            <a:ext cx="7425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The </a:t>
            </a:r>
            <a:r>
              <a:rPr lang="en-US" altLang="en-US" sz="2000" dirty="0"/>
              <a:t>prototype</a:t>
            </a:r>
            <a:r>
              <a:rPr lang="en-US" altLang="zh-CN" sz="2000" dirty="0"/>
              <a:t> array of about 1% size of </a:t>
            </a:r>
            <a:r>
              <a:rPr lang="en-US" altLang="zh-CN" sz="2000" dirty="0" smtClean="0"/>
              <a:t>KM2A was built at ARGO Hall </a:t>
            </a:r>
            <a:endParaRPr lang="zh-CN" altLang="en-US" sz="2000" dirty="0"/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403350" y="620689"/>
            <a:ext cx="6841058" cy="5019700"/>
            <a:chOff x="2596" y="1774"/>
            <a:chExt cx="2948" cy="2444"/>
          </a:xfrm>
        </p:grpSpPr>
        <p:pic>
          <p:nvPicPr>
            <p:cNvPr id="11267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1774"/>
              <a:ext cx="2948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903" y="4002"/>
              <a:ext cx="262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7176" name="Group 55"/>
          <p:cNvGrpSpPr>
            <a:grpSpLocks/>
          </p:cNvGrpSpPr>
          <p:nvPr/>
        </p:nvGrpSpPr>
        <p:grpSpPr bwMode="auto">
          <a:xfrm>
            <a:off x="2339974" y="2564904"/>
            <a:ext cx="4896321" cy="2435721"/>
            <a:chOff x="864" y="2034"/>
            <a:chExt cx="3660" cy="1466"/>
          </a:xfrm>
        </p:grpSpPr>
        <p:pic>
          <p:nvPicPr>
            <p:cNvPr id="11270" name="Picture 7" descr="IMG_24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864" y="2736"/>
              <a:ext cx="1872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IMG_24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3504" y="2400"/>
              <a:ext cx="10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7" descr="IMG_24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1152" y="2304"/>
              <a:ext cx="73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7" descr="IMG_24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3026" y="2164"/>
              <a:ext cx="54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7" descr="IMG_244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4035" y="2099"/>
              <a:ext cx="38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7" descr="IMG_24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2354" y="2112"/>
              <a:ext cx="28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7" descr="IMG_244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1009" y="2128"/>
              <a:ext cx="24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7" descr="IMG_24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4" b="11725"/>
            <a:stretch>
              <a:fillRect/>
            </a:stretch>
          </p:blipFill>
          <p:spPr bwMode="auto">
            <a:xfrm rot="-487486">
              <a:off x="3649" y="2034"/>
              <a:ext cx="19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8" name="标题 1"/>
          <p:cNvSpPr>
            <a:spLocks noGrp="1"/>
          </p:cNvSpPr>
          <p:nvPr>
            <p:ph type="title" idx="4294967295"/>
          </p:nvPr>
        </p:nvSpPr>
        <p:spPr>
          <a:xfrm>
            <a:off x="546853" y="5332740"/>
            <a:ext cx="8496944" cy="931126"/>
          </a:xfrm>
        </p:spPr>
        <p:txBody>
          <a:bodyPr anchor="ctr">
            <a:no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/>
                </a:solidFill>
              </a:rPr>
              <a:t>The </a:t>
            </a:r>
            <a:r>
              <a:rPr lang="en-US" altLang="en-US" sz="2400" b="1" dirty="0">
                <a:solidFill>
                  <a:schemeClr val="tx1"/>
                </a:solidFill>
              </a:rPr>
              <a:t>prototype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array overlaps </a:t>
            </a:r>
            <a:r>
              <a:rPr lang="en-US" altLang="zh-CN" sz="2400" b="1" dirty="0">
                <a:solidFill>
                  <a:schemeClr val="tx1"/>
                </a:solidFill>
              </a:rPr>
              <a:t>with the ARGO array, so we can match event one by one. (above 95% event of km2a prototype array can match to ARGO’s) 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72348" y="237344"/>
            <a:ext cx="8024188" cy="4960940"/>
            <a:chOff x="2166764" y="116737"/>
            <a:chExt cx="8024188" cy="4960940"/>
          </a:xfrm>
        </p:grpSpPr>
        <p:pic>
          <p:nvPicPr>
            <p:cNvPr id="11279" name="Picture 5" descr="说明: icrc0271_fig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764" y="116737"/>
              <a:ext cx="6887828" cy="496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接箭头连接符 3"/>
            <p:cNvCxnSpPr/>
            <p:nvPr/>
          </p:nvCxnSpPr>
          <p:spPr>
            <a:xfrm>
              <a:off x="8951050" y="437018"/>
              <a:ext cx="0" cy="45117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3473139" y="227815"/>
              <a:ext cx="534966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975871" y="2372289"/>
              <a:ext cx="1215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 smtClean="0">
                  <a:solidFill>
                    <a:schemeClr val="tx1"/>
                  </a:solidFill>
                </a:rPr>
                <a:t>75m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64088" y="253111"/>
            <a:ext cx="8916848" cy="6347862"/>
            <a:chOff x="482516" y="1279886"/>
            <a:chExt cx="8064500" cy="4773696"/>
          </a:xfrm>
        </p:grpSpPr>
        <p:sp>
          <p:nvSpPr>
            <p:cNvPr id="11281" name="Rectangle 5"/>
            <p:cNvSpPr>
              <a:spLocks noChangeArrowheads="1"/>
            </p:cNvSpPr>
            <p:nvPr/>
          </p:nvSpPr>
          <p:spPr bwMode="auto">
            <a:xfrm>
              <a:off x="863649" y="5091768"/>
              <a:ext cx="7497548" cy="96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2400" b="1" dirty="0" smtClean="0"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An example shower front observed by ARGO (blue) and the </a:t>
              </a:r>
              <a:r>
                <a:rPr lang="en-US" altLang="en-US" sz="24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prototype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array (red). </a:t>
              </a:r>
              <a:endParaRPr lang="en-US" altLang="zh-CN" sz="2400" b="1" dirty="0" smtClean="0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 algn="ctr" eaLnBrk="0" hangingPunct="0"/>
              <a:endParaRPr lang="en-US" altLang="zh-CN" sz="24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pic>
          <p:nvPicPr>
            <p:cNvPr id="11282" name="Picture 6" descr="KM2A 1st even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16" y="1279886"/>
              <a:ext cx="8064500" cy="382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59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"/>
    </mc:Choice>
    <mc:Fallback xmlns="">
      <p:transition spd="slow" advTm="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1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57" y="1196752"/>
            <a:ext cx="6290439" cy="476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83" y="119745"/>
            <a:ext cx="3030537" cy="20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198004"/>
            <a:ext cx="32496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2" name="Picture 84" descr="QQ圖片201411121044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41763"/>
            <a:ext cx="3097212" cy="24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76" name="Rectangle 88"/>
          <p:cNvSpPr>
            <a:spLocks noChangeArrowheads="1"/>
          </p:cNvSpPr>
          <p:nvPr/>
        </p:nvSpPr>
        <p:spPr bwMode="auto">
          <a:xfrm>
            <a:off x="-42863" y="0"/>
            <a:ext cx="3390901" cy="2334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74" name="Text Box 86"/>
          <p:cNvSpPr txBox="1">
            <a:spLocks noChangeArrowheads="1"/>
          </p:cNvSpPr>
          <p:nvPr/>
        </p:nvSpPr>
        <p:spPr bwMode="auto">
          <a:xfrm>
            <a:off x="6183673" y="6378575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Triggerless</a:t>
            </a:r>
            <a:r>
              <a:rPr lang="en-US" altLang="zh-CN" sz="2000" b="1" dirty="0">
                <a:solidFill>
                  <a:schemeClr val="tx1"/>
                </a:solidFill>
              </a:rPr>
              <a:t>” DAQ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375" name="Text Box 87"/>
          <p:cNvSpPr txBox="1">
            <a:spLocks noChangeArrowheads="1"/>
          </p:cNvSpPr>
          <p:nvPr/>
        </p:nvSpPr>
        <p:spPr bwMode="auto">
          <a:xfrm>
            <a:off x="6372200" y="2206605"/>
            <a:ext cx="2808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5mm lead plate on the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plastic scintillation</a:t>
            </a:r>
            <a:r>
              <a:rPr lang="en-US" altLang="zh-CN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tiles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图片 4" descr="K2MA timing topolo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2055" cy="21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574724" y="2536311"/>
            <a:ext cx="212423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ARGO HALL</a:t>
            </a:r>
            <a:r>
              <a:rPr lang="en-US" altLang="zh-CN" sz="3200" dirty="0" smtClean="0"/>
              <a:t> Hall</a:t>
            </a:r>
            <a:endParaRPr lang="zh-CN" altLang="en-US" sz="3200" dirty="0"/>
          </a:p>
        </p:txBody>
      </p:sp>
      <p:grpSp>
        <p:nvGrpSpPr>
          <p:cNvPr id="12379" name="Group 91"/>
          <p:cNvGrpSpPr>
            <a:grpSpLocks/>
          </p:cNvGrpSpPr>
          <p:nvPr/>
        </p:nvGrpSpPr>
        <p:grpSpPr bwMode="auto">
          <a:xfrm>
            <a:off x="395536" y="2296415"/>
            <a:ext cx="2232248" cy="412505"/>
            <a:chOff x="0" y="1765"/>
            <a:chExt cx="1474" cy="34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0" y="1797"/>
              <a:ext cx="1474" cy="3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7" name="Text Box 89"/>
            <p:cNvSpPr txBox="1">
              <a:spLocks noChangeArrowheads="1"/>
            </p:cNvSpPr>
            <p:nvPr/>
          </p:nvSpPr>
          <p:spPr bwMode="auto">
            <a:xfrm>
              <a:off x="65" y="1765"/>
              <a:ext cx="1316" cy="3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8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WR time system</a:t>
              </a:r>
              <a:endPara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1966" y="6309320"/>
            <a:ext cx="2629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front-end digitization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" y="103845"/>
            <a:ext cx="9237301" cy="66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2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"/>
    </mc:Choice>
    <mc:Fallback xmlns="">
      <p:transition spd="slow" advTm="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mpare-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5209"/>
            <a:ext cx="6192688" cy="481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16482" y="4219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Performances of the KM2A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prototype array: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1640" y="10328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</a:rPr>
              <a:t>Event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Rate: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1640" y="6137199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Event rate agrees with MC and ARGO-YBJ</a:t>
            </a:r>
          </a:p>
          <a:p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"/>
    </mc:Choice>
    <mc:Fallback xmlns="">
      <p:transition spd="slow" advTm="2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73410"/>
            <a:ext cx="7380287" cy="709612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Energy response 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：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5133755"/>
            <a:ext cx="4644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/>
                </a:solidFill>
              </a:rPr>
              <a:t>Prototype array's number of particles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vs. ARGO's </a:t>
            </a:r>
            <a:r>
              <a:rPr lang="en-US" altLang="zh-CN" sz="2400" b="1" dirty="0">
                <a:solidFill>
                  <a:schemeClr val="tx1"/>
                </a:solidFill>
              </a:rPr>
              <a:t>number of strips.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27984" y="5132541"/>
            <a:ext cx="46977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/>
                </a:solidFill>
              </a:rPr>
              <a:t>The distribution of number of hits (in log-</a:t>
            </a:r>
          </a:p>
          <a:p>
            <a:pPr algn="l"/>
            <a:r>
              <a:rPr lang="en-US" altLang="zh-CN" sz="1800" b="1" dirty="0">
                <a:solidFill>
                  <a:schemeClr val="tx1"/>
                </a:solidFill>
              </a:rPr>
              <a:t>scale) registered by ARGO-YBJ for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ARGO-YBJ events </a:t>
            </a:r>
            <a:r>
              <a:rPr lang="en-US" altLang="zh-CN" sz="1800" b="1" dirty="0">
                <a:solidFill>
                  <a:schemeClr val="tx1"/>
                </a:solidFill>
              </a:rPr>
              <a:t>(solid) and hybrid events with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prototype array's </a:t>
            </a:r>
            <a:r>
              <a:rPr lang="en-US" altLang="zh-CN" sz="1800" b="1" dirty="0">
                <a:solidFill>
                  <a:schemeClr val="tx1"/>
                </a:solidFill>
              </a:rPr>
              <a:t>number of hits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1800" b="1" i="1" dirty="0" smtClean="0">
                <a:solidFill>
                  <a:schemeClr val="tx1"/>
                </a:solidFill>
              </a:rPr>
              <a:t>&gt; </a:t>
            </a:r>
            <a:r>
              <a:rPr lang="en-US" altLang="zh-CN" sz="1800" b="1" dirty="0">
                <a:solidFill>
                  <a:schemeClr val="tx1"/>
                </a:solidFill>
              </a:rPr>
              <a:t>5 (dotted) and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1800" b="1" i="1" dirty="0" smtClean="0">
                <a:solidFill>
                  <a:schemeClr val="tx1"/>
                </a:solidFill>
              </a:rPr>
              <a:t>&gt;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20(dashed</a:t>
            </a:r>
            <a:r>
              <a:rPr lang="en-US" altLang="zh-CN" sz="1800" b="1" dirty="0">
                <a:solidFill>
                  <a:schemeClr val="tx1"/>
                </a:solidFill>
              </a:rPr>
              <a:t>).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4308529" cy="35283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28" y="1556792"/>
            <a:ext cx="4608512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"/>
    </mc:Choice>
    <mc:Fallback xmlns="">
      <p:transition spd="slow" advTm="3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 idx="4294967295"/>
          </p:nvPr>
        </p:nvSpPr>
        <p:spPr>
          <a:xfrm>
            <a:off x="899592" y="404664"/>
            <a:ext cx="7380288" cy="922338"/>
          </a:xfrm>
        </p:spPr>
        <p:txBody>
          <a:bodyPr anchor="ctr">
            <a:no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Shower direction 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reconstruction</a:t>
            </a:r>
            <a:endParaRPr lang="zh-CN" altLang="zh-CN" sz="3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364" name="Picture 4" descr="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8313"/>
            <a:ext cx="43068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th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4" y="1641475"/>
            <a:ext cx="43211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512" y="5477162"/>
            <a:ext cx="437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tx1"/>
                </a:solidFill>
              </a:rPr>
              <a:t>The zenith angle  distribution of ARGO(blue) and prototype array(red)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01618" y="5477162"/>
            <a:ext cx="4306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b="1" dirty="0">
                <a:solidFill>
                  <a:schemeClr val="tx1"/>
                </a:solidFill>
              </a:rPr>
              <a:t>a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zimuth </a:t>
            </a:r>
            <a:r>
              <a:rPr lang="en-US" altLang="zh-CN" sz="2000" b="1" dirty="0">
                <a:solidFill>
                  <a:schemeClr val="tx1"/>
                </a:solidFill>
              </a:rPr>
              <a:t>angle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distribution of </a:t>
            </a:r>
            <a:r>
              <a:rPr lang="en-US" altLang="zh-CN" sz="2000" b="1" dirty="0">
                <a:solidFill>
                  <a:schemeClr val="tx1"/>
                </a:solidFill>
              </a:rPr>
              <a:t>ARGO(blue) and prototype array(red)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"/>
    </mc:Choice>
    <mc:Fallback xmlns="">
      <p:transition spd="slow" advTm="32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icrc0271_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699121" cy="417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323528" y="5057889"/>
            <a:ext cx="4716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dirty="0"/>
              <a:t>Distribution of space </a:t>
            </a:r>
            <a:r>
              <a:rPr lang="en-US" altLang="zh-CN" sz="2000" dirty="0" smtClean="0"/>
              <a:t>angles </a:t>
            </a:r>
            <a:r>
              <a:rPr lang="en-US" altLang="zh-CN" sz="2000" dirty="0"/>
              <a:t>between </a:t>
            </a:r>
            <a:r>
              <a:rPr lang="en-US" altLang="zh-CN" sz="2000" dirty="0" smtClean="0"/>
              <a:t>the shower </a:t>
            </a:r>
            <a:r>
              <a:rPr lang="en-US" altLang="zh-CN" sz="2000" dirty="0"/>
              <a:t>directions measured by the KM2A </a:t>
            </a:r>
            <a:r>
              <a:rPr lang="en-US" altLang="zh-CN" sz="2000" dirty="0" smtClean="0"/>
              <a:t>prototype </a:t>
            </a:r>
            <a:r>
              <a:rPr lang="en-US" altLang="zh-CN" sz="2000" dirty="0"/>
              <a:t>array and the ARGO-YBJ experiment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6665168" y="2002284"/>
            <a:ext cx="1219200" cy="12827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6393" name="Text Box 24"/>
          <p:cNvSpPr txBox="1">
            <a:spLocks noChangeArrowheads="1"/>
          </p:cNvSpPr>
          <p:nvPr/>
        </p:nvSpPr>
        <p:spPr bwMode="auto">
          <a:xfrm>
            <a:off x="5059161" y="5085184"/>
            <a:ext cx="42653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000" dirty="0" smtClean="0"/>
              <a:t> Event selection: </a:t>
            </a:r>
            <a:r>
              <a:rPr lang="en-US" altLang="zh-CN" sz="2000" dirty="0" err="1" smtClean="0"/>
              <a:t>nhit</a:t>
            </a:r>
            <a:r>
              <a:rPr lang="en-US" altLang="zh-CN" sz="2000" dirty="0" smtClean="0"/>
              <a:t>&gt; =20 </a:t>
            </a:r>
            <a:r>
              <a:rPr lang="en-US" altLang="zh-CN" sz="2000" dirty="0"/>
              <a:t>hits </a:t>
            </a:r>
            <a:r>
              <a:rPr lang="en-US" altLang="zh-CN" sz="2000" dirty="0" smtClean="0"/>
              <a:t>core reconstructed by ARGO location within </a:t>
            </a:r>
            <a:r>
              <a:rPr lang="en-US" altLang="zh-CN" sz="2000" dirty="0"/>
              <a:t>10 m to the center of the array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  <p:pic>
        <p:nvPicPr>
          <p:cNvPr id="10" name="Picture 3" descr="sp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6457" r="5505"/>
          <a:stretch/>
        </p:blipFill>
        <p:spPr bwMode="auto">
          <a:xfrm>
            <a:off x="82255" y="667210"/>
            <a:ext cx="4821411" cy="441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</a:rPr>
              <a:t>Space angle: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"/>
    </mc:Choice>
    <mc:Fallback xmlns="">
      <p:transition spd="slow" advTm="28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"/>
          <p:cNvSpPr txBox="1">
            <a:spLocks noChangeArrowheads="1"/>
          </p:cNvSpPr>
          <p:nvPr/>
        </p:nvSpPr>
        <p:spPr bwMode="auto">
          <a:xfrm>
            <a:off x="467544" y="476672"/>
            <a:ext cx="72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resolution in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990962"/>
            <a:ext cx="8280920" cy="4640931"/>
          </a:xfrm>
          <a:prstGeom prst="rect">
            <a:avLst/>
          </a:prstGeom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809554"/>
              </p:ext>
            </p:extLst>
          </p:nvPr>
        </p:nvGraphicFramePr>
        <p:xfrm>
          <a:off x="4934569" y="1364843"/>
          <a:ext cx="37576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公式" r:id="rId4" imgW="1752480" imgH="317160" progId="Equation.3">
                  <p:embed/>
                </p:oleObj>
              </mc:Choice>
              <mc:Fallback>
                <p:oleObj name="公式" r:id="rId4" imgW="1752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569" y="1364843"/>
                        <a:ext cx="37576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7525" y="1484784"/>
            <a:ext cx="49325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tx1"/>
                </a:solidFill>
              </a:rPr>
              <a:t>Formula </a:t>
            </a:r>
            <a:r>
              <a:rPr lang="en-US" altLang="zh-CN" sz="2400" b="1" dirty="0">
                <a:solidFill>
                  <a:schemeClr val="tx1"/>
                </a:solidFill>
              </a:rPr>
              <a:t>of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estimating  angular resolution </a:t>
            </a:r>
            <a:r>
              <a:rPr lang="en-US" altLang="zh-CN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矩形 2"/>
          <p:cNvSpPr/>
          <p:nvPr/>
        </p:nvSpPr>
        <p:spPr>
          <a:xfrm>
            <a:off x="971600" y="4477330"/>
            <a:ext cx="6912768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9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"/>
    </mc:Choice>
    <mc:Fallback xmlns="">
      <p:transition spd="slow" advTm="25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QQ圖片20141112160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5040313" cy="42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0728"/>
            <a:ext cx="38655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49" y="5633953"/>
            <a:ext cx="38161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</a:rPr>
              <a:t>The angular resolution of the prototype array has been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estimated by </a:t>
            </a:r>
            <a:r>
              <a:rPr lang="en-US" altLang="zh-CN" sz="2000" b="1" dirty="0">
                <a:solidFill>
                  <a:schemeClr val="tx1"/>
                </a:solidFill>
              </a:rPr>
              <a:t>Chess-board</a:t>
            </a:r>
          </a:p>
          <a:p>
            <a:pPr algn="l"/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83969" y="5345921"/>
            <a:ext cx="48600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</a:rPr>
              <a:t>The even-odd space angle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before and after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b="1" dirty="0">
                <a:solidFill>
                  <a:schemeClr val="tx1"/>
                </a:solidFill>
              </a:rPr>
              <a:t>lead was placed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.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b="1" dirty="0">
                <a:solidFill>
                  <a:schemeClr val="tx1"/>
                </a:solidFill>
              </a:rPr>
              <a:t>improvement of the angular resolution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is </a:t>
            </a:r>
            <a:r>
              <a:rPr lang="en-US" altLang="zh-CN" sz="2000" b="1" dirty="0">
                <a:solidFill>
                  <a:schemeClr val="tx1"/>
                </a:solidFill>
              </a:rPr>
              <a:t>a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factor 1.35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5329" y="171431"/>
            <a:ext cx="89286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tx1"/>
                </a:solidFill>
              </a:rPr>
              <a:t>The improvement of </a:t>
            </a:r>
            <a:r>
              <a:rPr lang="en-US" altLang="zh-CN" sz="2800" b="1" dirty="0">
                <a:solidFill>
                  <a:schemeClr val="tx1"/>
                </a:solidFill>
              </a:rPr>
              <a:t>angular resolution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with 0.5cm-thick lead: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80"/>
    </mc:Choice>
    <mc:Fallback xmlns="">
      <p:transition spd="slow" advTm="2138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4002"/>
            <a:ext cx="7380287" cy="79851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Cosmic ray moon shadow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03575" y="5288340"/>
            <a:ext cx="64087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/>
                </a:solidFill>
              </a:rPr>
              <a:t>The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significance </a:t>
            </a:r>
            <a:r>
              <a:rPr lang="en-US" altLang="zh-CN" sz="2400" b="1" dirty="0">
                <a:solidFill>
                  <a:schemeClr val="tx1"/>
                </a:solidFill>
              </a:rPr>
              <a:t>map of the sky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around the Moon. Observed </a:t>
            </a:r>
            <a:r>
              <a:rPr lang="en-US" altLang="zh-CN" sz="2400" b="1" dirty="0">
                <a:solidFill>
                  <a:schemeClr val="tx1"/>
                </a:solidFill>
              </a:rPr>
              <a:t>moon shadow by 5.8</a:t>
            </a:r>
            <a:r>
              <a:rPr lang="el-GR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in 2 years.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 algn="l"/>
            <a:endParaRPr lang="en-US" altLang="zh-CN" sz="2400" b="1" dirty="0">
              <a:solidFill>
                <a:schemeClr val="tx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1871614"/>
            <a:ext cx="34194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777"/>
            <a:ext cx="5795963" cy="39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2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KM2A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arrays stable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two years. </a:t>
            </a:r>
          </a:p>
          <a:p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performances of KM2A prototype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array meet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requirement.</a:t>
            </a:r>
          </a:p>
          <a:p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1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4600" y="188640"/>
            <a:ext cx="6480720" cy="1143000"/>
          </a:xfrm>
        </p:spPr>
        <p:txBody>
          <a:bodyPr/>
          <a:lstStyle/>
          <a:p>
            <a:pPr algn="l"/>
            <a:r>
              <a:rPr lang="en-US" altLang="zh-CN" sz="4400" dirty="0" smtClean="0"/>
              <a:t>Outline: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28800"/>
            <a:ext cx="7632848" cy="47525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CN" b="1" dirty="0" smtClean="0"/>
              <a:t>Introduction</a:t>
            </a:r>
          </a:p>
          <a:p>
            <a:pPr marL="514350" indent="-514350">
              <a:buAutoNum type="arabicPeriod"/>
            </a:pPr>
            <a:endParaRPr lang="en-US" altLang="zh-CN" b="1" dirty="0" smtClean="0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altLang="zh-CN" b="1" dirty="0"/>
              <a:t>Experiment set </a:t>
            </a:r>
            <a:r>
              <a:rPr lang="en-US" altLang="zh-CN" b="1" dirty="0" smtClean="0"/>
              <a:t>up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zh-CN" b="1" dirty="0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altLang="zh-CN" b="1" dirty="0" smtClean="0"/>
              <a:t>Performances of </a:t>
            </a:r>
            <a:r>
              <a:rPr lang="en-US" altLang="zh-CN" b="1" dirty="0"/>
              <a:t>LHAASO-KM2A prototype </a:t>
            </a:r>
            <a:r>
              <a:rPr lang="en-US" altLang="zh-CN" b="1" dirty="0" smtClean="0"/>
              <a:t>array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zh-CN" b="1" dirty="0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altLang="zh-CN" b="1" dirty="0"/>
              <a:t>Conclusion</a:t>
            </a:r>
          </a:p>
          <a:p>
            <a:pPr marL="514350" indent="-514350">
              <a:buAutoNum type="arabicPeriod"/>
            </a:pPr>
            <a:endParaRPr lang="en-US" altLang="zh-CN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06145409xit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153"/>
            <a:ext cx="8712968" cy="64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1760" y="4824536"/>
            <a:ext cx="7200800" cy="285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b="1" dirty="0" smtClean="0">
                <a:solidFill>
                  <a:srgbClr val="FF0000"/>
                </a:solidFill>
              </a:rPr>
              <a:t>Thanks </a:t>
            </a:r>
            <a:r>
              <a:rPr lang="en-US" altLang="zh-CN" sz="5400" b="1" dirty="0">
                <a:solidFill>
                  <a:srgbClr val="FF0000"/>
                </a:solidFill>
              </a:rPr>
              <a:t>for your attention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  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94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6" y="0"/>
            <a:ext cx="7632848" cy="63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0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899592" y="116632"/>
            <a:ext cx="4824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Long term stability:</a:t>
            </a:r>
            <a:endParaRPr lang="zh-CN" altLang="en-US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00"/>
            <a:ext cx="4643438" cy="38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19321"/>
            <a:ext cx="4609082" cy="40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8730" y="4572502"/>
            <a:ext cx="4754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/>
                </a:solidFill>
              </a:rPr>
              <a:t>The event rate of the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prototype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array </a:t>
            </a:r>
            <a:r>
              <a:rPr lang="en-US" altLang="zh-CN" sz="2400" b="1" dirty="0">
                <a:solidFill>
                  <a:schemeClr val="tx1"/>
                </a:solidFill>
              </a:rPr>
              <a:t>(hollow) and the air pressure (solid)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varying </a:t>
            </a:r>
            <a:r>
              <a:rPr lang="en-US" altLang="zh-CN" sz="2400" b="1" dirty="0">
                <a:solidFill>
                  <a:schemeClr val="tx1"/>
                </a:solidFill>
              </a:rPr>
              <a:t>with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time.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Change </a:t>
            </a:r>
            <a:r>
              <a:rPr lang="en-US" altLang="zh-CN" sz="2400" b="1" dirty="0">
                <a:solidFill>
                  <a:schemeClr val="tx1"/>
                </a:solidFill>
              </a:rPr>
              <a:t>of event rate</a:t>
            </a: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(hollow) agrees with</a:t>
            </a:r>
            <a:r>
              <a:rPr lang="en-US" altLang="zh-CN" sz="2400" b="1" dirty="0">
                <a:solidFill>
                  <a:schemeClr val="tx1"/>
                </a:solidFill>
              </a:rPr>
              <a:t> air pressure change.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59294" y="4572502"/>
            <a:ext cx="439322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</a:rPr>
              <a:t>The relative variation of average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charge in </a:t>
            </a:r>
            <a:r>
              <a:rPr lang="en-US" altLang="zh-CN" sz="2000" b="1" dirty="0">
                <a:solidFill>
                  <a:schemeClr val="tx1"/>
                </a:solidFill>
              </a:rPr>
              <a:t>case of MIPs for an ED (solid) and its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ambient </a:t>
            </a:r>
            <a:r>
              <a:rPr lang="en-US" altLang="zh-CN" sz="2000" b="1" dirty="0">
                <a:solidFill>
                  <a:schemeClr val="tx1"/>
                </a:solidFill>
              </a:rPr>
              <a:t>temperature (hollow) varying with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time. Signal </a:t>
            </a:r>
            <a:r>
              <a:rPr lang="en-US" altLang="zh-CN" sz="2000" b="1" dirty="0">
                <a:solidFill>
                  <a:schemeClr val="tx1"/>
                </a:solidFill>
              </a:rPr>
              <a:t>charge (solid) varies &lt;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±1%,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agrees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PMT temperature coefficient (-0.2%/</a:t>
            </a:r>
            <a:r>
              <a:rPr lang="en-US" altLang="zh-CN" sz="2000" b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5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HAASO资料\图片\1A819B241F3E7E806B453562AC0A4B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" y="0"/>
            <a:ext cx="9144000" cy="6885384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51520" y="1083005"/>
            <a:ext cx="3135124" cy="1768822"/>
            <a:chOff x="-36512" y="59059"/>
            <a:chExt cx="3135124" cy="1768822"/>
          </a:xfrm>
        </p:grpSpPr>
        <p:sp>
          <p:nvSpPr>
            <p:cNvPr id="6" name="矩形标注 5"/>
            <p:cNvSpPr/>
            <p:nvPr/>
          </p:nvSpPr>
          <p:spPr>
            <a:xfrm>
              <a:off x="-36512" y="59059"/>
              <a:ext cx="3081600" cy="1764000"/>
            </a:xfrm>
            <a:prstGeom prst="wedgeRectCallout">
              <a:avLst>
                <a:gd name="adj1" fmla="val 50101"/>
                <a:gd name="adj2" fmla="val 7264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4374"/>
              <a:ext cx="3135124" cy="1763507"/>
            </a:xfrm>
            <a:prstGeom prst="rect">
              <a:avLst/>
            </a:prstGeom>
          </p:spPr>
        </p:pic>
      </p:grpSp>
      <p:sp>
        <p:nvSpPr>
          <p:cNvPr id="14" name="矩形标注 13"/>
          <p:cNvSpPr>
            <a:spLocks/>
          </p:cNvSpPr>
          <p:nvPr/>
        </p:nvSpPr>
        <p:spPr>
          <a:xfrm>
            <a:off x="5892233" y="1021971"/>
            <a:ext cx="3000247" cy="1902973"/>
          </a:xfrm>
          <a:prstGeom prst="wedgeRectCallout">
            <a:avLst>
              <a:gd name="adj1" fmla="val -75043"/>
              <a:gd name="adj2" fmla="val 595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9" y="1045056"/>
            <a:ext cx="2971321" cy="1873537"/>
          </a:xfrm>
          <a:prstGeom prst="rect">
            <a:avLst/>
          </a:prstGeom>
        </p:spPr>
      </p:pic>
      <p:sp>
        <p:nvSpPr>
          <p:cNvPr id="16" name="矩形标注 15"/>
          <p:cNvSpPr/>
          <p:nvPr/>
        </p:nvSpPr>
        <p:spPr>
          <a:xfrm>
            <a:off x="2339752" y="4966901"/>
            <a:ext cx="3135124" cy="1891099"/>
          </a:xfrm>
          <a:prstGeom prst="wedgeRectCallout">
            <a:avLst>
              <a:gd name="adj1" fmla="val 8414"/>
              <a:gd name="adj2" fmla="val -1354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95593"/>
            <a:ext cx="3128483" cy="189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321" y="2393002"/>
            <a:ext cx="159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KM2A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0155" y="2329716"/>
            <a:ext cx="162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WFCTA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6093296"/>
            <a:ext cx="137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WCDA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52080" y="260648"/>
            <a:ext cx="8229600" cy="564672"/>
          </a:xfrm>
        </p:spPr>
        <p:txBody>
          <a:bodyPr>
            <a:noAutofit/>
          </a:bodyPr>
          <a:lstStyle/>
          <a:p>
            <a:r>
              <a:rPr lang="en-US" altLang="zh-CN" b="1" smtClean="0"/>
              <a:t>LHAASO 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027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"/>
    </mc:Choice>
    <mc:Fallback xmlns="">
      <p:transition spd="slow" advTm="1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s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996250"/>
            <a:ext cx="3923928" cy="322483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7984" y="2454542"/>
            <a:ext cx="3312368" cy="1008112"/>
            <a:chOff x="4427984" y="2564904"/>
            <a:chExt cx="3312368" cy="1008112"/>
          </a:xfrm>
        </p:grpSpPr>
        <p:sp>
          <p:nvSpPr>
            <p:cNvPr id="6" name="Rectangle 3"/>
            <p:cNvSpPr txBox="1">
              <a:spLocks/>
            </p:cNvSpPr>
            <p:nvPr/>
          </p:nvSpPr>
          <p:spPr>
            <a:xfrm>
              <a:off x="4427984" y="3068960"/>
              <a:ext cx="331236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10 photons</a:t>
              </a:r>
              <a:r>
                <a:rPr lang="en-US" altLang="zh-CN" sz="2800" b="1" dirty="0" smtClean="0">
                  <a:latin typeface="Times New Roman" panose="02020603050405020304" pitchFamily="18" charset="0"/>
                </a:rPr>
                <a:t>/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year/km</a:t>
              </a:r>
              <a:r>
                <a:rPr lang="en-US" altLang="zh-CN" sz="28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下箭头 8"/>
            <p:cNvSpPr/>
            <p:nvPr/>
          </p:nvSpPr>
          <p:spPr>
            <a:xfrm>
              <a:off x="5796136" y="2564904"/>
              <a:ext cx="648072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00283" y="3429012"/>
            <a:ext cx="2971717" cy="1224124"/>
            <a:chOff x="1619672" y="3357004"/>
            <a:chExt cx="2971717" cy="1224124"/>
          </a:xfrm>
        </p:grpSpPr>
        <p:sp>
          <p:nvSpPr>
            <p:cNvPr id="10" name="Rectangle 3"/>
            <p:cNvSpPr txBox="1">
              <a:spLocks/>
            </p:cNvSpPr>
            <p:nvPr/>
          </p:nvSpPr>
          <p:spPr>
            <a:xfrm>
              <a:off x="1619672" y="3933056"/>
              <a:ext cx="2736304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Background free</a:t>
              </a:r>
            </a:p>
          </p:txBody>
        </p:sp>
        <p:sp>
          <p:nvSpPr>
            <p:cNvPr id="12" name="下箭头 11"/>
            <p:cNvSpPr/>
            <p:nvPr/>
          </p:nvSpPr>
          <p:spPr>
            <a:xfrm rot="3195786">
              <a:off x="3918967" y="3332654"/>
              <a:ext cx="648072" cy="6967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24128" y="3501008"/>
            <a:ext cx="2664296" cy="1705604"/>
            <a:chOff x="5724128" y="3501008"/>
            <a:chExt cx="2664296" cy="1705604"/>
          </a:xfrm>
        </p:grpSpPr>
        <p:sp>
          <p:nvSpPr>
            <p:cNvPr id="11" name="Rectangle 3"/>
            <p:cNvSpPr txBox="1">
              <a:spLocks/>
            </p:cNvSpPr>
            <p:nvPr/>
          </p:nvSpPr>
          <p:spPr>
            <a:xfrm>
              <a:off x="5724128" y="4126492"/>
              <a:ext cx="2664296" cy="1080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Exposure/year: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&gt;2000 km</a:t>
              </a:r>
              <a:r>
                <a:rPr lang="en-US" altLang="zh-CN" sz="28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hr</a:t>
              </a:r>
            </a:p>
          </p:txBody>
        </p:sp>
        <p:sp>
          <p:nvSpPr>
            <p:cNvPr id="13" name="下箭头 12"/>
            <p:cNvSpPr/>
            <p:nvPr/>
          </p:nvSpPr>
          <p:spPr>
            <a:xfrm>
              <a:off x="6444208" y="3501008"/>
              <a:ext cx="648072" cy="720080"/>
            </a:xfrm>
            <a:prstGeom prst="downArrow">
              <a:avLst>
                <a:gd name="adj1" fmla="val 45297"/>
                <a:gd name="adj2" fmla="val 476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496" y="4528156"/>
            <a:ext cx="5472608" cy="989076"/>
            <a:chOff x="121148" y="4437112"/>
            <a:chExt cx="5472608" cy="989076"/>
          </a:xfrm>
        </p:grpSpPr>
        <p:sp>
          <p:nvSpPr>
            <p:cNvPr id="8" name="Rectangle 3"/>
            <p:cNvSpPr txBox="1">
              <a:spLocks/>
            </p:cNvSpPr>
            <p:nvPr/>
          </p:nvSpPr>
          <p:spPr>
            <a:xfrm>
              <a:off x="121148" y="4797152"/>
              <a:ext cx="5472608" cy="6290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l-GR" altLang="zh-CN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/p discrimination power:10</a:t>
              </a:r>
              <a:r>
                <a:rPr lang="en-US" altLang="zh-CN" sz="2800" b="1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-4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-10</a:t>
              </a:r>
              <a:r>
                <a:rPr lang="en-US" altLang="zh-CN" sz="2800" b="1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-5</a:t>
              </a:r>
              <a:endPara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下箭头 13"/>
            <p:cNvSpPr/>
            <p:nvPr/>
          </p:nvSpPr>
          <p:spPr>
            <a:xfrm>
              <a:off x="2771800" y="4437112"/>
              <a:ext cx="648072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Rectangle 4"/>
          <p:cNvSpPr>
            <a:spLocks/>
          </p:cNvSpPr>
          <p:nvPr/>
        </p:nvSpPr>
        <p:spPr bwMode="auto">
          <a:xfrm>
            <a:off x="4958361" y="5162954"/>
            <a:ext cx="440825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zh-CN" sz="2400" b="1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1km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2</a:t>
            </a:r>
            <a:r>
              <a:rPr lang="en-US" altLang="zh-CN" sz="2400" b="1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array</a:t>
            </a:r>
          </a:p>
          <a:p>
            <a:pPr marL="273050" indent="-273050" algn="l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zh-CN" sz="2400" dirty="0">
                <a:solidFill>
                  <a:schemeClr val="tx1"/>
                </a:solidFill>
              </a:rPr>
              <a:t>Electromagnetic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Particle</a:t>
            </a: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Detector</a:t>
            </a:r>
            <a:r>
              <a:rPr lang="en-US" altLang="zh-CN" sz="2400" dirty="0">
                <a:solidFill>
                  <a:schemeClr val="tx1"/>
                </a:solidFill>
              </a:rPr>
              <a:t>(</a:t>
            </a:r>
            <a:r>
              <a:rPr lang="en-US" altLang="zh-CN" sz="2400" b="1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ED) </a:t>
            </a:r>
            <a:r>
              <a:rPr lang="en-US" altLang="zh-CN" sz="2400" b="1" dirty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coverage 0.5%</a:t>
            </a:r>
          </a:p>
          <a:p>
            <a:pPr marL="639763" lvl="1" indent="-246063" algn="l"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zh-CN" sz="2400" b="1" dirty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~</a:t>
            </a:r>
            <a:r>
              <a:rPr lang="en-US" altLang="zh-CN" sz="2400" b="1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5000m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2</a:t>
            </a:r>
            <a:endParaRPr lang="en-US" altLang="zh-CN" sz="2400" b="1" baseline="30000" dirty="0">
              <a:solidFill>
                <a:schemeClr val="tx1"/>
              </a:solidFill>
              <a:latin typeface="Constantia" pitchFamily="18" charset="0"/>
              <a:sym typeface="Wingdings" pitchFamily="2" charset="2"/>
            </a:endParaRP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165868" y="5454168"/>
            <a:ext cx="4550148" cy="11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zh-CN" sz="2400" dirty="0" err="1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Muon</a:t>
            </a:r>
            <a:r>
              <a:rPr lang="en-US" altLang="zh-CN" sz="2400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 detector (MD) </a:t>
            </a:r>
            <a:r>
              <a:rPr lang="en-US" altLang="zh-CN" sz="2400" b="1" dirty="0" smtClean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coverage </a:t>
            </a:r>
            <a:r>
              <a:rPr lang="en-US" altLang="zh-CN" sz="2400" b="1" dirty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5%</a:t>
            </a:r>
          </a:p>
          <a:p>
            <a:pPr marL="639763" lvl="1" indent="-246063" algn="l"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zh-CN" sz="2400" b="1" dirty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~50000m</a:t>
            </a:r>
            <a:r>
              <a:rPr lang="en-US" altLang="zh-CN" sz="2400" b="1" baseline="30000" dirty="0">
                <a:solidFill>
                  <a:schemeClr val="tx1"/>
                </a:solidFill>
                <a:latin typeface="Constantia" pitchFamily="18" charset="0"/>
                <a:sym typeface="Wingdings" pitchFamily="2" charset="2"/>
              </a:rPr>
              <a:t>2</a:t>
            </a:r>
            <a:endParaRPr lang="en-US" altLang="zh-CN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990" y="807500"/>
            <a:ext cx="537401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800" dirty="0">
                <a:solidFill>
                  <a:schemeClr val="tx1"/>
                </a:solidFill>
              </a:rPr>
              <a:t>Wide field of view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Energy resolution: </a:t>
            </a:r>
            <a:r>
              <a:rPr lang="en-US" altLang="zh-CN" sz="2400" dirty="0">
                <a:solidFill>
                  <a:schemeClr val="tx1"/>
                </a:solidFill>
              </a:rPr>
              <a:t>20%@100TeV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Sensitivity: </a:t>
            </a:r>
            <a:r>
              <a:rPr lang="en-US" altLang="zh-CN" sz="2400" dirty="0">
                <a:solidFill>
                  <a:schemeClr val="tx1"/>
                </a:solidFill>
              </a:rPr>
              <a:t>1%I</a:t>
            </a:r>
            <a:r>
              <a:rPr lang="en-US" altLang="zh-CN" sz="2400" baseline="-25000" dirty="0">
                <a:solidFill>
                  <a:schemeClr val="tx1"/>
                </a:solidFill>
              </a:rPr>
              <a:t>Crab</a:t>
            </a:r>
            <a:r>
              <a:rPr lang="en-US" altLang="zh-CN" sz="2400" dirty="0">
                <a:solidFill>
                  <a:schemeClr val="tx1"/>
                </a:solidFill>
              </a:rPr>
              <a:t>@100TeV</a:t>
            </a:r>
          </a:p>
          <a:p>
            <a:pPr algn="l"/>
            <a:endParaRPr lang="zh-CN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43623" y="28313"/>
            <a:ext cx="909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tx1"/>
                </a:solidFill>
              </a:rPr>
              <a:t>KM2A: </a:t>
            </a:r>
            <a:r>
              <a:rPr lang="en-US" altLang="zh-CN" sz="2800" i="1" dirty="0" smtClean="0">
                <a:solidFill>
                  <a:schemeClr val="tx1"/>
                </a:solidFill>
              </a:rPr>
              <a:t>Gamma ray astronomy beyond 10 </a:t>
            </a:r>
            <a:r>
              <a:rPr lang="en-US" altLang="zh-CN" sz="2800" i="1" dirty="0" err="1" smtClean="0">
                <a:solidFill>
                  <a:schemeClr val="tx1"/>
                </a:solidFill>
              </a:rPr>
              <a:t>TeV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109123"/>
      </p:ext>
    </p:extLst>
  </p:cSld>
  <p:clrMapOvr>
    <a:masterClrMapping/>
  </p:clrMapOvr>
  <p:transition advTm="1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1" y="18864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KM2A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629021" cy="2814946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914400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Times New Roman" panose="02020603050405020304" pitchFamily="18" charset="0"/>
              </a:rPr>
              <a:t>5261  EDs,   1 m</a:t>
            </a:r>
            <a:r>
              <a:rPr lang="en-US" altLang="zh-CN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each, 15m spacing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</a:rPr>
              <a:t>1146  MDs,  36 m</a:t>
            </a:r>
            <a:r>
              <a:rPr lang="en-US" altLang="zh-CN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each, 30m spacing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" y="2492896"/>
            <a:ext cx="4458679" cy="41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"/>
    </mc:Choice>
    <mc:Fallback xmlns="">
      <p:transition spd="slow" advTm="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/>
          <p:cNvGrpSpPr/>
          <p:nvPr/>
        </p:nvGrpSpPr>
        <p:grpSpPr>
          <a:xfrm>
            <a:off x="1043608" y="5085184"/>
            <a:ext cx="7056783" cy="1721161"/>
            <a:chOff x="1043608" y="4941168"/>
            <a:chExt cx="7056783" cy="1721161"/>
          </a:xfrm>
        </p:grpSpPr>
        <p:grpSp>
          <p:nvGrpSpPr>
            <p:cNvPr id="6" name="组合 31"/>
            <p:cNvGrpSpPr/>
            <p:nvPr/>
          </p:nvGrpSpPr>
          <p:grpSpPr>
            <a:xfrm>
              <a:off x="5936460" y="4941168"/>
              <a:ext cx="2163931" cy="1721161"/>
              <a:chOff x="6244708" y="5013176"/>
              <a:chExt cx="2163931" cy="1721161"/>
            </a:xfrm>
          </p:grpSpPr>
          <p:grpSp>
            <p:nvGrpSpPr>
              <p:cNvPr id="7" name="组合 25"/>
              <p:cNvGrpSpPr>
                <a:grpSpLocks noChangeAspect="1"/>
              </p:cNvGrpSpPr>
              <p:nvPr/>
            </p:nvGrpSpPr>
            <p:grpSpPr>
              <a:xfrm>
                <a:off x="6244708" y="5013176"/>
                <a:ext cx="2163931" cy="1721161"/>
                <a:chOff x="410395" y="1412776"/>
                <a:chExt cx="6789907" cy="5400600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1209" t="11747"/>
                <a:stretch/>
              </p:blipFill>
              <p:spPr>
                <a:xfrm rot="5400000">
                  <a:off x="1105049" y="718122"/>
                  <a:ext cx="5400600" cy="6789907"/>
                </a:xfrm>
                <a:prstGeom prst="rect">
                  <a:avLst/>
                </a:prstGeom>
              </p:spPr>
            </p:pic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1619672" y="3501008"/>
                  <a:ext cx="720080" cy="1296144"/>
                </a:xfrm>
                <a:prstGeom prst="line">
                  <a:avLst/>
                </a:pr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1619672" y="4797152"/>
                  <a:ext cx="1512168" cy="0"/>
                </a:xfrm>
                <a:prstGeom prst="line">
                  <a:avLst/>
                </a:pr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flipH="1" flipV="1">
                  <a:off x="2339752" y="3501008"/>
                  <a:ext cx="792088" cy="1296144"/>
                </a:xfrm>
                <a:prstGeom prst="line">
                  <a:avLst/>
                </a:pr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文本框 26"/>
              <p:cNvSpPr txBox="1"/>
              <p:nvPr/>
            </p:nvSpPr>
            <p:spPr>
              <a:xfrm>
                <a:off x="6516216" y="6099732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m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7200000">
                <a:off x="6211288" y="5634404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m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4400000">
                <a:off x="6751987" y="5630507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m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组合 50"/>
            <p:cNvGrpSpPr/>
            <p:nvPr/>
          </p:nvGrpSpPr>
          <p:grpSpPr>
            <a:xfrm>
              <a:off x="1043608" y="4941168"/>
              <a:ext cx="4900235" cy="1721161"/>
              <a:chOff x="1043608" y="4941168"/>
              <a:chExt cx="4900235" cy="1721161"/>
            </a:xfrm>
          </p:grpSpPr>
          <p:grpSp>
            <p:nvGrpSpPr>
              <p:cNvPr id="9" name="组合 32"/>
              <p:cNvGrpSpPr/>
              <p:nvPr/>
            </p:nvGrpSpPr>
            <p:grpSpPr>
              <a:xfrm>
                <a:off x="3491880" y="4941168"/>
                <a:ext cx="2451963" cy="1721161"/>
                <a:chOff x="6244709" y="5013176"/>
                <a:chExt cx="2451963" cy="1721161"/>
              </a:xfrm>
            </p:grpSpPr>
            <p:grpSp>
              <p:nvGrpSpPr>
                <p:cNvPr id="10" name="组合 33"/>
                <p:cNvGrpSpPr>
                  <a:grpSpLocks noChangeAspect="1"/>
                </p:cNvGrpSpPr>
                <p:nvPr/>
              </p:nvGrpSpPr>
              <p:grpSpPr>
                <a:xfrm>
                  <a:off x="6244709" y="5013176"/>
                  <a:ext cx="2451963" cy="1721161"/>
                  <a:chOff x="410399" y="1412776"/>
                  <a:chExt cx="7693684" cy="5400600"/>
                </a:xfrm>
              </p:grpSpPr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31209"/>
                  <a:stretch/>
                </p:blipFill>
                <p:spPr>
                  <a:xfrm rot="5400000">
                    <a:off x="1556941" y="266234"/>
                    <a:ext cx="5400600" cy="7693684"/>
                  </a:xfrm>
                  <a:prstGeom prst="rect">
                    <a:avLst/>
                  </a:prstGeom>
                </p:spPr>
              </p:pic>
              <p:cxnSp>
                <p:nvCxnSpPr>
                  <p:cNvPr id="39" name="直接连接符 38"/>
                  <p:cNvCxnSpPr/>
                  <p:nvPr/>
                </p:nvCxnSpPr>
                <p:spPr>
                  <a:xfrm flipH="1">
                    <a:off x="1619672" y="3501008"/>
                    <a:ext cx="720080" cy="1296144"/>
                  </a:xfrm>
                  <a:prstGeom prst="line">
                    <a:avLst/>
                  </a:pr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619672" y="4797152"/>
                    <a:ext cx="1512168" cy="0"/>
                  </a:xfrm>
                  <a:prstGeom prst="line">
                    <a:avLst/>
                  </a:pr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 flipH="1" flipV="1">
                    <a:off x="2339752" y="3501008"/>
                    <a:ext cx="792088" cy="1296144"/>
                  </a:xfrm>
                  <a:prstGeom prst="line">
                    <a:avLst/>
                  </a:pr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文本框 34"/>
                <p:cNvSpPr txBox="1"/>
                <p:nvPr/>
              </p:nvSpPr>
              <p:spPr>
                <a:xfrm>
                  <a:off x="6516216" y="6099732"/>
                  <a:ext cx="7200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m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 rot="7200000">
                  <a:off x="6211288" y="5634404"/>
                  <a:ext cx="7200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m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 rot="14400000">
                  <a:off x="6751987" y="5630507"/>
                  <a:ext cx="7200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m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组合 41"/>
              <p:cNvGrpSpPr/>
              <p:nvPr/>
            </p:nvGrpSpPr>
            <p:grpSpPr>
              <a:xfrm>
                <a:off x="1043608" y="4941168"/>
                <a:ext cx="2451963" cy="1721161"/>
                <a:chOff x="6244709" y="5013176"/>
                <a:chExt cx="2451963" cy="1721161"/>
              </a:xfrm>
            </p:grpSpPr>
            <p:grpSp>
              <p:nvGrpSpPr>
                <p:cNvPr id="12" name="组合 42"/>
                <p:cNvGrpSpPr>
                  <a:grpSpLocks noChangeAspect="1"/>
                </p:cNvGrpSpPr>
                <p:nvPr/>
              </p:nvGrpSpPr>
              <p:grpSpPr>
                <a:xfrm>
                  <a:off x="6244709" y="5013176"/>
                  <a:ext cx="2451963" cy="1721161"/>
                  <a:chOff x="410399" y="1412776"/>
                  <a:chExt cx="7693684" cy="54006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31209"/>
                  <a:stretch/>
                </p:blipFill>
                <p:spPr>
                  <a:xfrm rot="5400000">
                    <a:off x="1556941" y="266234"/>
                    <a:ext cx="5400600" cy="7693684"/>
                  </a:xfrm>
                  <a:prstGeom prst="rect">
                    <a:avLst/>
                  </a:prstGeom>
                </p:spPr>
              </p:pic>
              <p:cxnSp>
                <p:nvCxnSpPr>
                  <p:cNvPr id="48" name="直接连接符 47"/>
                  <p:cNvCxnSpPr/>
                  <p:nvPr/>
                </p:nvCxnSpPr>
                <p:spPr>
                  <a:xfrm flipH="1">
                    <a:off x="1619672" y="3501008"/>
                    <a:ext cx="720080" cy="1296144"/>
                  </a:xfrm>
                  <a:prstGeom prst="line">
                    <a:avLst/>
                  </a:pr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1619672" y="4797152"/>
                    <a:ext cx="1512168" cy="0"/>
                  </a:xfrm>
                  <a:prstGeom prst="line">
                    <a:avLst/>
                  </a:pr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 flipH="1" flipV="1">
                    <a:off x="2339752" y="3501008"/>
                    <a:ext cx="792088" cy="1296144"/>
                  </a:xfrm>
                  <a:prstGeom prst="line">
                    <a:avLst/>
                  </a:prstGeom>
                  <a:ln w="508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文本框 43"/>
                <p:cNvSpPr txBox="1"/>
                <p:nvPr/>
              </p:nvSpPr>
              <p:spPr>
                <a:xfrm>
                  <a:off x="6516216" y="6099732"/>
                  <a:ext cx="7200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m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 rot="7200000">
                  <a:off x="6211288" y="5634404"/>
                  <a:ext cx="7200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m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 rot="14400000">
                  <a:off x="6751987" y="5630507"/>
                  <a:ext cx="7200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m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ED Specifications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868084"/>
              </p:ext>
            </p:extLst>
          </p:nvPr>
        </p:nvGraphicFramePr>
        <p:xfrm>
          <a:off x="971600" y="1147544"/>
          <a:ext cx="7704856" cy="438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Item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Value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Effective</a:t>
                      </a:r>
                      <a:r>
                        <a:rPr lang="en-US" altLang="zh-CN" sz="1800" b="1" baseline="0" dirty="0" smtClean="0">
                          <a:latin typeface="Comic Sans MS" panose="030F0702030302020204" pitchFamily="66" charset="0"/>
                        </a:rPr>
                        <a:t> area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n-US" altLang="zh-CN" sz="1800" b="1" baseline="0" dirty="0" smtClean="0">
                          <a:latin typeface="Comic Sans MS" panose="030F0702030302020204" pitchFamily="66" charset="0"/>
                        </a:rPr>
                        <a:t> m</a:t>
                      </a:r>
                      <a:r>
                        <a:rPr lang="en-US" altLang="zh-CN" sz="1800" b="1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zh-CN" altLang="en-US" sz="1800" b="1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Thickness of tiles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baseline="0" dirty="0" smtClean="0">
                          <a:latin typeface="Comic Sans MS" panose="030F0702030302020204" pitchFamily="66" charset="0"/>
                        </a:rPr>
                        <a:t>~2 cm</a:t>
                      </a:r>
                      <a:endParaRPr lang="zh-CN" altLang="en-US" sz="18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Number</a:t>
                      </a:r>
                      <a:r>
                        <a:rPr lang="en-US" altLang="zh-CN" sz="1800" b="1" baseline="0" dirty="0" smtClean="0">
                          <a:latin typeface="Comic Sans MS" panose="030F0702030302020204" pitchFamily="66" charset="0"/>
                        </a:rPr>
                        <a:t> of WLS fibers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32/tile</a:t>
                      </a:r>
                      <a:r>
                        <a:rPr lang="en-US" altLang="zh-CN" sz="1800" b="1" dirty="0" smtClean="0"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4 tile</a:t>
                      </a:r>
                      <a:endParaRPr lang="zh-CN" altLang="en-US" sz="18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Detection</a:t>
                      </a:r>
                      <a:r>
                        <a:rPr lang="en-US" altLang="zh-CN" sz="1800" b="1" baseline="0" dirty="0" smtClean="0">
                          <a:latin typeface="Comic Sans MS" panose="030F0702030302020204" pitchFamily="66" charset="0"/>
                        </a:rPr>
                        <a:t> efficiency (&gt; 5 MeV)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&gt;95%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Dynamic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range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1-10,000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particles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resolution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&lt;2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ns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29248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Particle counting resolution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25%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@ 1 particle</a:t>
                      </a:r>
                    </a:p>
                    <a:p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5% @ 10,000 particles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Aging (&lt;20%)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&gt;10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years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Spacing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15 m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800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Total number of detectors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mic Sans MS" panose="030F0702030302020204" pitchFamily="66" charset="0"/>
                        </a:rPr>
                        <a:t>5261</a:t>
                      </a:r>
                      <a:endParaRPr lang="zh-CN" alt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71166" y="5805264"/>
            <a:ext cx="932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15m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84776" y="2348880"/>
            <a:ext cx="1907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Steal Case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Lead(0.5cm)</a:t>
            </a:r>
          </a:p>
          <a:p>
            <a:endParaRPr lang="en-US" altLang="zh-CN" sz="3200" b="1" dirty="0" smtClean="0">
              <a:solidFill>
                <a:schemeClr val="tx1"/>
              </a:solidFill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SC Tiles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Steal Case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liujia\Desktop\组装运输安装\ed_3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6696744" cy="39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Particle Detector (ED)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607365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A sketch map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4802" y="1709752"/>
            <a:ext cx="8527851" cy="4766867"/>
            <a:chOff x="472143" y="1945615"/>
            <a:chExt cx="8363272" cy="456633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43" y="1945615"/>
              <a:ext cx="8363272" cy="4566339"/>
            </a:xfrm>
            <a:prstGeom prst="rect">
              <a:avLst/>
            </a:prstGeom>
          </p:spPr>
        </p:pic>
        <p:cxnSp>
          <p:nvCxnSpPr>
            <p:cNvPr id="7" name="直接箭头连接符 6"/>
            <p:cNvCxnSpPr/>
            <p:nvPr/>
          </p:nvCxnSpPr>
          <p:spPr>
            <a:xfrm>
              <a:off x="5882658" y="2391860"/>
              <a:ext cx="864096" cy="3024336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5724128" y="5121188"/>
              <a:ext cx="1584176" cy="3600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14706" y="3523042"/>
              <a:ext cx="849582" cy="44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/>
                  </a:solidFill>
                </a:rPr>
                <a:t>1 m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4128" y="5085184"/>
              <a:ext cx="1296144" cy="44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/>
                  </a:solidFill>
                </a:rPr>
                <a:t>0.25 m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0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"/>
    </mc:Choice>
    <mc:Fallback xmlns="">
      <p:transition spd="slow" advTm="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96052" y="1434439"/>
            <a:ext cx="8208963" cy="5750498"/>
            <a:chOff x="795562" y="1699669"/>
            <a:chExt cx="8208963" cy="57504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930952"/>
              <a:ext cx="5483791" cy="4531922"/>
            </a:xfrm>
            <a:prstGeom prst="rect">
              <a:avLst/>
            </a:prstGeom>
          </p:spPr>
        </p:pic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795562" y="1699669"/>
              <a:ext cx="8208963" cy="5750498"/>
              <a:chOff x="365" y="886"/>
              <a:chExt cx="5171" cy="3683"/>
            </a:xfrm>
          </p:grpSpPr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365" y="3820"/>
                <a:ext cx="5171" cy="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</a:rPr>
                  <a:t>For proton and gamma rays, the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energy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resolution is about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35%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at 30TeV and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15%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at 1 </a:t>
                </a:r>
                <a:r>
                  <a:rPr lang="en-US" altLang="zh-CN" sz="2000" b="1" dirty="0" err="1">
                    <a:solidFill>
                      <a:schemeClr val="tx1"/>
                    </a:solidFill>
                  </a:rPr>
                  <a:t>PeV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 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23" name="Text Box 7"/>
              <p:cNvSpPr txBox="1">
                <a:spLocks noChangeArrowheads="1"/>
              </p:cNvSpPr>
              <p:nvPr/>
            </p:nvSpPr>
            <p:spPr bwMode="auto">
              <a:xfrm>
                <a:off x="592" y="886"/>
                <a:ext cx="1833" cy="296"/>
              </a:xfrm>
              <a:prstGeom prst="rect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Energy resolution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：</a:t>
                </a:r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60" y="204009"/>
            <a:ext cx="8774396" cy="1152525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</a:rPr>
              <a:t>The performance of KM2A array according to the simulation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1236" y="1340768"/>
            <a:ext cx="8293779" cy="5281591"/>
            <a:chOff x="-6427563" y="1065672"/>
            <a:chExt cx="7326312" cy="55069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117230" y="1273223"/>
              <a:ext cx="5708013" cy="4534310"/>
            </a:xfrm>
            <a:prstGeom prst="rect">
              <a:avLst/>
            </a:prstGeom>
          </p:spPr>
        </p:pic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-6427563" y="1065672"/>
              <a:ext cx="7326312" cy="5506922"/>
              <a:chOff x="805" y="1149"/>
              <a:chExt cx="4615" cy="3599"/>
            </a:xfrm>
          </p:grpSpPr>
          <p:sp>
            <p:nvSpPr>
              <p:cNvPr id="9227" name="Text Box 11"/>
              <p:cNvSpPr txBox="1">
                <a:spLocks noChangeArrowheads="1"/>
              </p:cNvSpPr>
              <p:nvPr/>
            </p:nvSpPr>
            <p:spPr bwMode="auto">
              <a:xfrm>
                <a:off x="805" y="4082"/>
                <a:ext cx="4615" cy="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For proton and gamma rays,  the angular resolution is about 0.5 degree at 30TeV and 0.2 degree at 1 </a:t>
                </a:r>
                <a:r>
                  <a:rPr lang="en-US" altLang="zh-CN" sz="2000" b="1" dirty="0" err="1" smtClean="0">
                    <a:solidFill>
                      <a:schemeClr val="tx1"/>
                    </a:solidFill>
                  </a:rPr>
                  <a:t>PeV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l"/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When 20 </a:t>
                </a:r>
                <a:r>
                  <a:rPr lang="en-US" altLang="zh-CN" sz="2000" b="1" dirty="0" err="1" smtClean="0">
                    <a:solidFill>
                      <a:schemeClr val="tx1"/>
                    </a:solidFill>
                  </a:rPr>
                  <a:t>ntrig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 fired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</a:rPr>
                  <a:t>，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the angular resolution is about 1.4 degree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.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28" name="Text Box 12"/>
              <p:cNvSpPr txBox="1">
                <a:spLocks noChangeArrowheads="1"/>
              </p:cNvSpPr>
              <p:nvPr/>
            </p:nvSpPr>
            <p:spPr bwMode="auto">
              <a:xfrm>
                <a:off x="922" y="1149"/>
                <a:ext cx="1678" cy="302"/>
              </a:xfrm>
              <a:prstGeom prst="rect">
                <a:avLst/>
              </a:prstGeom>
              <a:solidFill>
                <a:schemeClr val="bg1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Angular resolution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：</a:t>
                </a:r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4240598"/>
      </p:ext>
    </p:extLst>
  </p:cSld>
  <p:clrMapOvr>
    <a:masterClrMapping/>
  </p:clrMapOvr>
  <p:transition advTm="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255" y="62068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</a:rPr>
              <a:t>KM2A </a:t>
            </a:r>
            <a:r>
              <a:rPr lang="en-US" altLang="zh-CN" sz="4000" b="1" dirty="0">
                <a:solidFill>
                  <a:schemeClr val="tx1"/>
                </a:solidFill>
              </a:rPr>
              <a:t>prototype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array @Tibet-YBJ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42" y="2017713"/>
            <a:ext cx="7983538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500" b="1" dirty="0" smtClean="0">
                <a:solidFill>
                  <a:schemeClr val="tx1"/>
                </a:solidFill>
              </a:rPr>
              <a:t>Introduction of two prototype array</a:t>
            </a:r>
            <a:r>
              <a:rPr lang="zh-CN" altLang="en-US" sz="3500" b="1" dirty="0" smtClean="0">
                <a:solidFill>
                  <a:schemeClr val="tx1"/>
                </a:solidFill>
              </a:rPr>
              <a:t>：</a:t>
            </a:r>
            <a:endParaRPr lang="zh-CN" altLang="en-US" sz="3500" b="1" dirty="0">
              <a:solidFill>
                <a:schemeClr val="tx1"/>
              </a:solidFill>
            </a:endParaRPr>
          </a:p>
          <a:p>
            <a:endParaRPr lang="zh-CN" altLang="en-US" sz="2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tx1"/>
                </a:solidFill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42-ED array fully overlapping with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ARGO-YBJ (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2010.10---2012.10)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tx1"/>
                </a:solidFill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42-ED+2MD array with front-end digitization, WR and “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triggerless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DAQ (2014.10---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2016.10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   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chemeClr val="tx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32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9515</TotalTime>
  <Words>825</Words>
  <Application>Microsoft Office PowerPoint</Application>
  <PresentationFormat>全屏显示(4:3)</PresentationFormat>
  <Paragraphs>142</Paragraphs>
  <Slides>22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自定义设计方案</vt:lpstr>
      <vt:lpstr>公式</vt:lpstr>
      <vt:lpstr>Design and performances of the Electromagnetic Particle Detector and the prototype array for LHAASO-KM2A</vt:lpstr>
      <vt:lpstr>Outline:</vt:lpstr>
      <vt:lpstr>LHAASO  </vt:lpstr>
      <vt:lpstr>PowerPoint 演示文稿</vt:lpstr>
      <vt:lpstr>KM2A</vt:lpstr>
      <vt:lpstr>ED Specifications</vt:lpstr>
      <vt:lpstr>Electromagnetic Particle Detector (ED)</vt:lpstr>
      <vt:lpstr>The performance of KM2A array according to the simulation：</vt:lpstr>
      <vt:lpstr>KM2A prototype array @Tibet-YBJ</vt:lpstr>
      <vt:lpstr>The prototype array overlaps with the ARGO array, so we can match event one by one. (above 95% event of km2a prototype array can match to ARGO’s)  </vt:lpstr>
      <vt:lpstr>PowerPoint 演示文稿</vt:lpstr>
      <vt:lpstr>PowerPoint 演示文稿</vt:lpstr>
      <vt:lpstr>Energy response ：</vt:lpstr>
      <vt:lpstr>Shower direction reconstruction</vt:lpstr>
      <vt:lpstr>PowerPoint 演示文稿</vt:lpstr>
      <vt:lpstr>PowerPoint 演示文稿</vt:lpstr>
      <vt:lpstr>PowerPoint 演示文稿</vt:lpstr>
      <vt:lpstr>Cosmic ray moon shadow</vt:lpstr>
      <vt:lpstr>Conclusion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AutoBVT</cp:lastModifiedBy>
  <cp:revision>855</cp:revision>
  <dcterms:created xsi:type="dcterms:W3CDTF">2010-03-12T08:32:26Z</dcterms:created>
  <dcterms:modified xsi:type="dcterms:W3CDTF">2017-05-22T07:13:19Z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