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89" r:id="rId2"/>
    <p:sldId id="276" r:id="rId3"/>
    <p:sldId id="277" r:id="rId4"/>
    <p:sldId id="278" r:id="rId5"/>
    <p:sldId id="279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88" r:id="rId15"/>
  </p:sldIdLst>
  <p:sldSz cx="9144000" cy="6858000" type="screen4x3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6">
          <p15:clr>
            <a:srgbClr val="A4A3A4"/>
          </p15:clr>
        </p15:guide>
        <p15:guide id="2" orient="horz" pos="1294">
          <p15:clr>
            <a:srgbClr val="A4A3A4"/>
          </p15:clr>
        </p15:guide>
        <p15:guide id="3" orient="horz" pos="3745">
          <p15:clr>
            <a:srgbClr val="A4A3A4"/>
          </p15:clr>
        </p15:guide>
        <p15:guide id="4" orient="horz" pos="3980">
          <p15:clr>
            <a:srgbClr val="A4A3A4"/>
          </p15:clr>
        </p15:guide>
        <p15:guide id="5" orient="horz" pos="1052">
          <p15:clr>
            <a:srgbClr val="A4A3A4"/>
          </p15:clr>
        </p15:guide>
        <p15:guide id="6" orient="horz" pos="1741">
          <p15:clr>
            <a:srgbClr val="A4A3A4"/>
          </p15:clr>
        </p15:guide>
        <p15:guide id="7" orient="horz" pos="4183">
          <p15:clr>
            <a:srgbClr val="A4A3A4"/>
          </p15:clr>
        </p15:guide>
        <p15:guide id="8" orient="horz" pos="566">
          <p15:clr>
            <a:srgbClr val="A4A3A4"/>
          </p15:clr>
        </p15:guide>
        <p15:guide id="9" orient="horz" pos="2808">
          <p15:clr>
            <a:srgbClr val="A4A3A4"/>
          </p15:clr>
        </p15:guide>
        <p15:guide id="10" pos="2880">
          <p15:clr>
            <a:srgbClr val="A4A3A4"/>
          </p15:clr>
        </p15:guide>
        <p15:guide id="11" pos="363">
          <p15:clr>
            <a:srgbClr val="A4A3A4"/>
          </p15:clr>
        </p15:guide>
        <p15:guide id="12" pos="5396">
          <p15:clr>
            <a:srgbClr val="A4A3A4"/>
          </p15:clr>
        </p15:guide>
        <p15:guide id="13" pos="282">
          <p15:clr>
            <a:srgbClr val="A4A3A4"/>
          </p15:clr>
        </p15:guide>
        <p15:guide id="14" pos="3784">
          <p15:clr>
            <a:srgbClr val="A4A3A4"/>
          </p15:clr>
        </p15:guide>
        <p15:guide id="15" pos="3736">
          <p15:clr>
            <a:srgbClr val="A4A3A4"/>
          </p15:clr>
        </p15:guide>
        <p15:guide id="16" pos="2179">
          <p15:clr>
            <a:srgbClr val="A4A3A4"/>
          </p15:clr>
        </p15:guide>
        <p15:guide id="17" pos="5464">
          <p15:clr>
            <a:srgbClr val="A4A3A4"/>
          </p15:clr>
        </p15:guide>
        <p15:guide id="18" pos="38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C295"/>
    <a:srgbClr val="981E32"/>
    <a:srgbClr val="FFFFFF"/>
    <a:srgbClr val="C75B12"/>
    <a:srgbClr val="E17000"/>
    <a:srgbClr val="5B8F22"/>
    <a:srgbClr val="A79E70"/>
    <a:srgbClr val="4D4F53"/>
    <a:srgbClr val="0099CC"/>
    <a:srgbClr val="69BE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717" autoAdjust="0"/>
  </p:normalViewPr>
  <p:slideViewPr>
    <p:cSldViewPr snapToObjects="1" showGuides="1">
      <p:cViewPr varScale="1">
        <p:scale>
          <a:sx n="65" d="100"/>
          <a:sy n="65" d="100"/>
        </p:scale>
        <p:origin x="1313" y="31"/>
      </p:cViewPr>
      <p:guideLst>
        <p:guide orient="horz" pos="326"/>
        <p:guide orient="horz" pos="1294"/>
        <p:guide orient="horz" pos="3745"/>
        <p:guide orient="horz" pos="3980"/>
        <p:guide orient="horz" pos="1052"/>
        <p:guide orient="horz" pos="1741"/>
        <p:guide orient="horz" pos="4183"/>
        <p:guide orient="horz" pos="566"/>
        <p:guide orient="horz" pos="2808"/>
        <p:guide pos="2880"/>
        <p:guide pos="363"/>
        <p:guide pos="5396"/>
        <p:guide pos="282"/>
        <p:guide pos="3784"/>
        <p:guide pos="3736"/>
        <p:guide pos="2179"/>
        <p:guide pos="5464"/>
        <p:guide pos="38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 showGuides="1">
      <p:cViewPr varScale="1">
        <p:scale>
          <a:sx n="85" d="100"/>
          <a:sy n="85" d="100"/>
        </p:scale>
        <p:origin x="-313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F33E-D9A7-42CC-B598-9AD8356CBB5A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EAAB5D-0CC4-45A8-B4B6-0B8B738A4E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61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B58700-9FA2-48CE-AC88-D71D45EB490A}" type="datetimeFigureOut">
              <a:rPr lang="en-US" smtClean="0"/>
              <a:pPr/>
              <a:t>5/21/2017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BC4E5-2BC1-4F43-85DD-A1B8F74CB7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0042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9BC4E5-2BC1-4F43-85DD-A1B8F74CB7E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ine Dot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0" y="0"/>
            <a:ext cx="9158400" cy="6868800"/>
          </a:xfrm>
          <a:prstGeom prst="rect">
            <a:avLst/>
          </a:prstGeom>
        </p:spPr>
      </p:pic>
      <p:pic>
        <p:nvPicPr>
          <p:cNvPr id="8" name="Logo SLAC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434" y="6196867"/>
            <a:ext cx="2275566" cy="661133"/>
          </a:xfrm>
          <a:prstGeom prst="rect">
            <a:avLst/>
          </a:prstGeom>
        </p:spPr>
      </p:pic>
      <p:pic>
        <p:nvPicPr>
          <p:cNvPr id="9" name="Logo DOE Stanford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019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646170"/>
            <a:ext cx="7989887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CA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42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spcBef>
                <a:spcPts val="0"/>
              </a:spcBef>
              <a:buClr>
                <a:srgbClr val="981E32"/>
              </a:buClr>
              <a:defRPr sz="2200"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 sz="1800"/>
            </a:lvl4pPr>
            <a:lvl5pPr>
              <a:buClr>
                <a:srgbClr val="981E32"/>
              </a:buCl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" y="934933"/>
            <a:ext cx="8685251" cy="202691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lIns="432000"/>
          <a:lstStyle>
            <a:lvl1pPr>
              <a:defRPr b="1" baseline="0">
                <a:solidFill>
                  <a:srgbClr val="FF0000"/>
                </a:solidFill>
              </a:defRPr>
            </a:lvl1pPr>
          </a:lstStyle>
          <a:p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br>
              <a:rPr lang="en-CA" dirty="0"/>
            </a:br>
            <a:r>
              <a:rPr lang="en-CA" dirty="0"/>
              <a:t>***INSTRUCTIONS ON HOW TO APPLY IMAGE MASKING TO SLIDE LAYOUT***</a:t>
            </a:r>
            <a:br>
              <a:rPr lang="en-CA" dirty="0"/>
            </a:br>
            <a:r>
              <a:rPr lang="en-CA" dirty="0"/>
              <a:t>STEP 1: Click icon to insert image</a:t>
            </a:r>
            <a:br>
              <a:rPr lang="en-CA" dirty="0"/>
            </a:br>
            <a:r>
              <a:rPr lang="en-CA" dirty="0"/>
              <a:t>STEP 2: Once image is inserted, right-click image, and choose ‘Send to Back’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769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75" r:id="rId3"/>
    <p:sldLayoutId id="2147483674" r:id="rId4"/>
    <p:sldLayoutId id="2147483671" r:id="rId5"/>
    <p:sldLayoutId id="2147483672" r:id="rId6"/>
    <p:sldLayoutId id="2147483673" r:id="rId7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2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52000" indent="-180000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2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SLAC Instrumentation and Control Platform</a:t>
            </a:r>
            <a:endParaRPr lang="en-CA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523346" y="3048000"/>
            <a:ext cx="7989887" cy="2187702"/>
          </a:xfrm>
        </p:spPr>
        <p:txBody>
          <a:bodyPr/>
          <a:lstStyle/>
          <a:p>
            <a:r>
              <a:rPr lang="en-US" dirty="0"/>
              <a:t>R. Claus, M. D’Ewart , J. Dusatko, R. Herbst, K. Kim , </a:t>
            </a:r>
          </a:p>
          <a:p>
            <a:r>
              <a:rPr lang="en-US" dirty="0"/>
              <a:t>L. Ma , U. Legat, J. Olsen, B. Reese,  L. Ruckman, </a:t>
            </a:r>
          </a:p>
          <a:p>
            <a:r>
              <a:rPr lang="en-US" dirty="0"/>
              <a:t>L Sapozhnikov, S. Smith,   T. Straumann J. Vasquez </a:t>
            </a:r>
          </a:p>
          <a:p>
            <a:r>
              <a:rPr lang="en-US" dirty="0"/>
              <a:t>D. Van Winkle ,  M. Weaver, E. Williams, C. Xu, A. Young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24102" y="66585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847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136" y="44856"/>
            <a:ext cx="8229600" cy="614003"/>
          </a:xfrm>
        </p:spPr>
        <p:txBody>
          <a:bodyPr>
            <a:normAutofit/>
          </a:bodyPr>
          <a:lstStyle/>
          <a:p>
            <a:r>
              <a:rPr lang="en-US" dirty="0" err="1"/>
              <a:t>Stripline</a:t>
            </a:r>
            <a:r>
              <a:rPr lang="en-US" dirty="0"/>
              <a:t> e-Beam Position Monitor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856483" y="1581736"/>
            <a:ext cx="596935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43800" y="6510566"/>
            <a:ext cx="1540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Andrew Young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92543" y="6581001"/>
            <a:ext cx="2084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RF shields removed for picture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8"/>
          <a:stretch/>
        </p:blipFill>
        <p:spPr>
          <a:xfrm>
            <a:off x="447136" y="3829334"/>
            <a:ext cx="3551243" cy="256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1494" y="6483083"/>
            <a:ext cx="290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micron resolution at 180pC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9362" y="1066800"/>
            <a:ext cx="4495800" cy="319959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1600" dirty="0"/>
              <a:t>BPM signal processing</a:t>
            </a:r>
          </a:p>
          <a:p>
            <a:pPr lvl="1"/>
            <a:r>
              <a:rPr lang="en-US" sz="1400" dirty="0"/>
              <a:t>300MHz, 30MHz BW filters</a:t>
            </a:r>
          </a:p>
          <a:p>
            <a:pPr lvl="1"/>
            <a:r>
              <a:rPr lang="en-US" sz="1400" dirty="0"/>
              <a:t>Distributed amplification /attenuation for high linearity</a:t>
            </a:r>
          </a:p>
          <a:p>
            <a:pPr lvl="1"/>
            <a:r>
              <a:rPr lang="en-US" sz="1400" dirty="0"/>
              <a:t>370Ms/s ADC</a:t>
            </a:r>
          </a:p>
          <a:p>
            <a:r>
              <a:rPr lang="en-US" sz="1600" dirty="0"/>
              <a:t>Calibration function</a:t>
            </a:r>
          </a:p>
          <a:p>
            <a:pPr lvl="1"/>
            <a:r>
              <a:rPr lang="en-US" sz="1400" dirty="0"/>
              <a:t>Inject signals on BPM strips</a:t>
            </a:r>
          </a:p>
          <a:p>
            <a:pPr lvl="1"/>
            <a:r>
              <a:rPr lang="en-US" sz="1400" dirty="0"/>
              <a:t>Measure induced signal in perpendicular strips</a:t>
            </a:r>
          </a:p>
          <a:p>
            <a:pPr lvl="1"/>
            <a:r>
              <a:rPr lang="en-US" sz="1400" dirty="0"/>
              <a:t>Corrects for cable and electronics drifts</a:t>
            </a:r>
          </a:p>
          <a:p>
            <a:r>
              <a:rPr lang="en-US" sz="1600" b="1" dirty="0"/>
              <a:t>Status:</a:t>
            </a:r>
            <a:r>
              <a:rPr lang="en-US" sz="1600" dirty="0"/>
              <a:t> In Production</a:t>
            </a:r>
          </a:p>
          <a:p>
            <a:pPr lvl="1"/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940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Low Level RF Controller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4211448" cy="2666999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 dirty="0"/>
              <a:t>2 AMC cards on a single carrier</a:t>
            </a:r>
          </a:p>
          <a:p>
            <a:pPr lvl="1"/>
            <a:r>
              <a:rPr lang="en-US" dirty="0"/>
              <a:t>(receiver shown).</a:t>
            </a:r>
          </a:p>
          <a:p>
            <a:r>
              <a:rPr lang="en-US" dirty="0"/>
              <a:t>10X RF input channels</a:t>
            </a:r>
          </a:p>
          <a:p>
            <a:r>
              <a:rPr lang="en-US" dirty="0"/>
              <a:t>1X RF output channel</a:t>
            </a:r>
          </a:p>
          <a:p>
            <a:r>
              <a:rPr lang="en-US" dirty="0"/>
              <a:t>2X fast DC ADC (370Ms/s) </a:t>
            </a:r>
          </a:p>
          <a:p>
            <a:r>
              <a:rPr lang="en-US" dirty="0"/>
              <a:t>300MHz to 3GHz range with different oscillator daughter cards</a:t>
            </a:r>
          </a:p>
          <a:p>
            <a:r>
              <a:rPr lang="en-US" dirty="0"/>
              <a:t>Clocks and LO </a:t>
            </a:r>
            <a:r>
              <a:rPr lang="en-US" dirty="0" err="1"/>
              <a:t>phaselocked</a:t>
            </a:r>
            <a:r>
              <a:rPr lang="en-US" dirty="0"/>
              <a:t> to timing reference system.</a:t>
            </a:r>
          </a:p>
          <a:p>
            <a:r>
              <a:rPr lang="en-US" dirty="0"/>
              <a:t>FPGA provides closed loop RF control. </a:t>
            </a:r>
          </a:p>
          <a:p>
            <a:r>
              <a:rPr lang="en-US" dirty="0"/>
              <a:t>Very low measurement noise</a:t>
            </a:r>
          </a:p>
          <a:p>
            <a:pPr lvl="1"/>
            <a:r>
              <a:rPr lang="en-US" dirty="0"/>
              <a:t>4.3 femtoseconds RMS in 1MHz bandwidth</a:t>
            </a:r>
          </a:p>
          <a:p>
            <a:pPr lvl="1"/>
            <a:r>
              <a:rPr lang="en-US" dirty="0"/>
              <a:t>1 femtosecond RMS in 1KHz bandwidth</a:t>
            </a:r>
          </a:p>
          <a:p>
            <a:r>
              <a:rPr lang="en-US" b="1" dirty="0"/>
              <a:t>Status</a:t>
            </a:r>
            <a:r>
              <a:rPr lang="en-US" dirty="0"/>
              <a:t>: Operational </a:t>
            </a:r>
          </a:p>
          <a:p>
            <a:endParaRPr lang="en-US" dirty="0"/>
          </a:p>
        </p:txBody>
      </p:sp>
      <p:pic>
        <p:nvPicPr>
          <p:cNvPr id="3074" name="Picture 2" descr="C:\Users\frisch\Dropbox\Work\Mission_readiness\pictures\IMG_19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459468"/>
            <a:ext cx="410240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1200" y="1905000"/>
            <a:ext cx="5257800" cy="990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39000" y="6488668"/>
            <a:ext cx="1669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Dan Van Winkle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343400" y="2590800"/>
            <a:ext cx="990600" cy="990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2" descr="C:\Users\frisch\Dropbox\Work\Common_platform\Tests\DeltaPhaseintegratednoi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101584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777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"/>
            <a:ext cx="8229600" cy="792162"/>
          </a:xfrm>
        </p:spPr>
        <p:txBody>
          <a:bodyPr/>
          <a:lstStyle/>
          <a:p>
            <a:r>
              <a:rPr lang="en-US" dirty="0"/>
              <a:t>High Speed A-D / D-A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050" y="1295399"/>
            <a:ext cx="8667750" cy="1762125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4X 2.5Gs/s 14 bit ADC, 4X 2.5Gs/s 16 bit DAC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200Gbit/s raw ADC / DAC bandwidth, reduced in ADCs / DACS to 100Gbit/s  to the FPGA</a:t>
            </a:r>
          </a:p>
          <a:p>
            <a:r>
              <a:rPr lang="en-US" dirty="0"/>
              <a:t>Designed for cryogenic sensor arrays (RF MUX SQUID / TES detectors) [Kent Irwin et. al.]</a:t>
            </a:r>
          </a:p>
          <a:p>
            <a:pPr lvl="1"/>
            <a:r>
              <a:rPr lang="en-US" dirty="0"/>
              <a:t>Cosmic microwave background</a:t>
            </a:r>
          </a:p>
          <a:p>
            <a:pPr lvl="1"/>
            <a:r>
              <a:rPr lang="en-US" dirty="0"/>
              <a:t>High energy resolution X-ray detectors</a:t>
            </a:r>
          </a:p>
          <a:p>
            <a:r>
              <a:rPr lang="en-US" dirty="0"/>
              <a:t>Designed to interface to RF daughter card</a:t>
            </a:r>
          </a:p>
          <a:p>
            <a:pPr lvl="1"/>
            <a:r>
              <a:rPr lang="en-US" dirty="0"/>
              <a:t>RF multiplexing filters</a:t>
            </a:r>
          </a:p>
          <a:p>
            <a:pPr lvl="1"/>
            <a:r>
              <a:rPr lang="en-US" dirty="0"/>
              <a:t>Synthesizers and mixers</a:t>
            </a:r>
          </a:p>
          <a:p>
            <a:r>
              <a:rPr lang="en-US" b="1" dirty="0"/>
              <a:t>Status</a:t>
            </a:r>
            <a:r>
              <a:rPr lang="en-US" dirty="0"/>
              <a:t>: Testing 1</a:t>
            </a:r>
            <a:r>
              <a:rPr lang="en-US" baseline="30000" dirty="0"/>
              <a:t>st</a:t>
            </a:r>
            <a:r>
              <a:rPr lang="en-US" dirty="0"/>
              <a:t> prototype</a:t>
            </a:r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57525"/>
            <a:ext cx="4962094" cy="3657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23650" y="3037650"/>
            <a:ext cx="5029200" cy="261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35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Rear Transition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599"/>
            <a:ext cx="8229600" cy="251460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Direct connection to carrier card FPGA and to AMC cards</a:t>
            </a:r>
          </a:p>
          <a:p>
            <a:pPr lvl="1"/>
            <a:r>
              <a:rPr lang="en-US" dirty="0"/>
              <a:t>3X high speed serial lanes.  2X for network and timing data stream, 1 for on-board use</a:t>
            </a:r>
          </a:p>
          <a:p>
            <a:pPr lvl="1"/>
            <a:r>
              <a:rPr lang="en-US" dirty="0"/>
              <a:t>Parallel digital IO to FPGA</a:t>
            </a:r>
          </a:p>
          <a:p>
            <a:pPr lvl="1"/>
            <a:r>
              <a:rPr lang="en-US" dirty="0"/>
              <a:t>Digital IO to AMC modules – can be used for clocks or interlocking</a:t>
            </a:r>
          </a:p>
          <a:p>
            <a:r>
              <a:rPr lang="en-US" dirty="0"/>
              <a:t>Often contain simple programmable logic (CPLD) for interlocks that need to be independent of the main FPGA code for high reliability operation.</a:t>
            </a:r>
          </a:p>
          <a:p>
            <a:r>
              <a:rPr lang="en-US" dirty="0"/>
              <a:t>Several variants for different applications.</a:t>
            </a:r>
          </a:p>
          <a:p>
            <a:pPr lvl="1"/>
            <a:r>
              <a:rPr lang="en-US" dirty="0"/>
              <a:t>Digital IO, laser locker, low level RF, interlocks,  trigger output etc.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122" name="Picture 2" descr="C:\Users\frisch\Dropbox\Work\Common_platform\Pictures\IMG_19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86200"/>
            <a:ext cx="7315200" cy="28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75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ATCA Common Platform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51816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SLAC / LCLS Low Level RF upgrade</a:t>
            </a:r>
          </a:p>
          <a:p>
            <a:pPr lvl="1"/>
            <a:r>
              <a:rPr lang="en-US" dirty="0"/>
              <a:t>83 ATCA cards for SLAC LCLS operations</a:t>
            </a:r>
          </a:p>
          <a:p>
            <a:pPr lvl="1"/>
            <a:r>
              <a:rPr lang="en-US" dirty="0"/>
              <a:t>Additional for SPEAR ring and FACET2 accelerator </a:t>
            </a:r>
          </a:p>
          <a:p>
            <a:r>
              <a:rPr lang="en-US" dirty="0"/>
              <a:t>SLAC LCLS 2, Instrumentation</a:t>
            </a:r>
          </a:p>
          <a:p>
            <a:pPr lvl="1"/>
            <a:r>
              <a:rPr lang="en-US" dirty="0"/>
              <a:t>Cavity BPMs, </a:t>
            </a:r>
            <a:r>
              <a:rPr lang="en-US" dirty="0" err="1"/>
              <a:t>stripline</a:t>
            </a:r>
            <a:r>
              <a:rPr lang="en-US" dirty="0"/>
              <a:t> BPMs, bunch length monitor, bunch charge monitor, machine protection, beam loss monitors</a:t>
            </a:r>
          </a:p>
          <a:p>
            <a:pPr lvl="1"/>
            <a:r>
              <a:rPr lang="en-US" dirty="0"/>
              <a:t>Approximately 500 ATCA cards</a:t>
            </a:r>
          </a:p>
          <a:p>
            <a:r>
              <a:rPr lang="en-US" dirty="0"/>
              <a:t>Cosmic microwave background telescope projects</a:t>
            </a:r>
          </a:p>
          <a:p>
            <a:pPr lvl="1"/>
            <a:r>
              <a:rPr lang="en-US" dirty="0"/>
              <a:t>Approximately 100K sensor channels, 25 ATCA cards.</a:t>
            </a:r>
          </a:p>
          <a:p>
            <a:r>
              <a:rPr lang="en-US" dirty="0"/>
              <a:t>LCLS2 cryogenic X-ray sensor</a:t>
            </a:r>
          </a:p>
          <a:p>
            <a:pPr lvl="1"/>
            <a:r>
              <a:rPr lang="en-US" dirty="0"/>
              <a:t>Approximately 10K high bandwidth sensor channels, 10 ATCA cards.</a:t>
            </a:r>
          </a:p>
          <a:p>
            <a:r>
              <a:rPr lang="en-US" dirty="0"/>
              <a:t>SLAC RF femtosecond timing system</a:t>
            </a:r>
          </a:p>
          <a:p>
            <a:pPr lvl="1"/>
            <a:r>
              <a:rPr lang="en-US" dirty="0"/>
              <a:t>Laser locker, RF-over-fiber timing</a:t>
            </a:r>
          </a:p>
          <a:p>
            <a:pPr lvl="1"/>
            <a:r>
              <a:rPr lang="en-US" dirty="0"/>
              <a:t>Approximately 30 ATCA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446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ATCA Common Platform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50043" y="1466166"/>
            <a:ext cx="4421957" cy="22860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/>
              <a:t>Developed at SLAC for high performance distributed control systems</a:t>
            </a:r>
          </a:p>
          <a:p>
            <a:r>
              <a:rPr lang="en-US" dirty="0"/>
              <a:t>Based on the Advanced Telecommunications Computing Architecture (ATCA)</a:t>
            </a:r>
          </a:p>
          <a:p>
            <a:pPr lvl="1"/>
            <a:r>
              <a:rPr lang="en-US" dirty="0"/>
              <a:t>Growing multi-billion dollar market</a:t>
            </a:r>
          </a:p>
          <a:p>
            <a:pPr lvl="1"/>
            <a:r>
              <a:rPr lang="en-US" dirty="0"/>
              <a:t>Continuously improving technology</a:t>
            </a:r>
          </a:p>
          <a:p>
            <a:r>
              <a:rPr lang="en-US" dirty="0"/>
              <a:t>High density, backplane carries all global signals</a:t>
            </a:r>
          </a:p>
        </p:txBody>
      </p:sp>
      <p:pic>
        <p:nvPicPr>
          <p:cNvPr id="1028" name="Picture 4" descr="snapshot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82831"/>
            <a:ext cx="376250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 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495800" y="3962400"/>
            <a:ext cx="4267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ATCA Crate “shelf” </a:t>
            </a:r>
          </a:p>
          <a:p>
            <a:r>
              <a:rPr lang="en-US" b="1" dirty="0"/>
              <a:t>Standard hardware, SLAC application: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Available from 1 slot </a:t>
            </a:r>
            <a:r>
              <a:rPr lang="en-US"/>
              <a:t>to 16 </a:t>
            </a:r>
            <a:r>
              <a:rPr lang="en-US" dirty="0"/>
              <a:t>slot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Power supply with hot swap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Networks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Cooling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Designed for high-reliability applications</a:t>
            </a:r>
          </a:p>
        </p:txBody>
      </p:sp>
      <p:pic>
        <p:nvPicPr>
          <p:cNvPr id="1036" name="Picture 12" descr="COTS1207_Radisys_Fig03_lar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360" y="3779460"/>
            <a:ext cx="290928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36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58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Common Platform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0419" y="5486400"/>
            <a:ext cx="8686800" cy="109728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Carrier card</a:t>
            </a:r>
            <a:r>
              <a:rPr lang="en-US" dirty="0"/>
              <a:t>:  FPGA, memory, backplane connections</a:t>
            </a:r>
          </a:p>
          <a:p>
            <a:r>
              <a:rPr lang="en-US" b="1" dirty="0"/>
              <a:t>AMC cards</a:t>
            </a:r>
            <a:r>
              <a:rPr lang="en-US" dirty="0"/>
              <a:t>: ADCs, DACs, high performance front end electronics</a:t>
            </a:r>
          </a:p>
          <a:p>
            <a:r>
              <a:rPr lang="en-US" b="1" dirty="0"/>
              <a:t>RTM</a:t>
            </a:r>
            <a:r>
              <a:rPr lang="en-US" dirty="0"/>
              <a:t>: General purpose IO, extra networks, miscellaneous  </a:t>
            </a:r>
          </a:p>
          <a:p>
            <a:endParaRPr lang="en-US" dirty="0"/>
          </a:p>
        </p:txBody>
      </p:sp>
      <p:pic>
        <p:nvPicPr>
          <p:cNvPr id="6" name="Shape 369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0999" y="1510262"/>
            <a:ext cx="3973058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471200" y="4163662"/>
            <a:ext cx="44036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1: Carrier Card </a:t>
            </a:r>
          </a:p>
          <a:p>
            <a:r>
              <a:rPr lang="en-US" sz="1600" dirty="0"/>
              <a:t>2: Crate </a:t>
            </a:r>
          </a:p>
          <a:p>
            <a:r>
              <a:rPr lang="en-US" sz="1600" dirty="0"/>
              <a:t>3: RTM</a:t>
            </a:r>
          </a:p>
          <a:p>
            <a:r>
              <a:rPr lang="en-US" sz="1600" dirty="0"/>
              <a:t>Each carrier supports 2 AMC application cards</a:t>
            </a:r>
          </a:p>
        </p:txBody>
      </p:sp>
      <p:pic>
        <p:nvPicPr>
          <p:cNvPr id="8" name="Shape 846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15562" r="2218" b="6657"/>
          <a:stretch/>
        </p:blipFill>
        <p:spPr>
          <a:xfrm rot="10800000">
            <a:off x="5105399" y="1809447"/>
            <a:ext cx="2155263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hape 80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70807" y="1793404"/>
            <a:ext cx="1432642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809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67599" y="2942822"/>
            <a:ext cx="1432642" cy="10972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/>
          <p:cNvCxnSpPr/>
          <p:nvPr/>
        </p:nvCxnSpPr>
        <p:spPr>
          <a:xfrm flipH="1">
            <a:off x="6880837" y="24246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880838" y="3491462"/>
            <a:ext cx="1173521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H="1">
            <a:off x="1219199" y="2952447"/>
            <a:ext cx="3886200" cy="92001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65788" y="958334"/>
            <a:ext cx="4971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SLAC hardware and software application on ATCA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921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17" y="15240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/>
              <a:t>ATCA Backplane </a:t>
            </a:r>
            <a:br>
              <a:rPr lang="en-US" dirty="0"/>
            </a:br>
            <a:r>
              <a:rPr lang="en-US" sz="2000" dirty="0"/>
              <a:t>(As used in SLAC Common Platform)</a:t>
            </a:r>
          </a:p>
        </p:txBody>
      </p:sp>
      <p:sp>
        <p:nvSpPr>
          <p:cNvPr id="4" name="Oval 3"/>
          <p:cNvSpPr/>
          <p:nvPr/>
        </p:nvSpPr>
        <p:spPr>
          <a:xfrm>
            <a:off x="6248400" y="207138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" name="Oval 5"/>
          <p:cNvSpPr/>
          <p:nvPr/>
        </p:nvSpPr>
        <p:spPr>
          <a:xfrm>
            <a:off x="6248400" y="56388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" name="Oval 6"/>
          <p:cNvSpPr/>
          <p:nvPr/>
        </p:nvSpPr>
        <p:spPr>
          <a:xfrm>
            <a:off x="4419600" y="38862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" name="Oval 7"/>
          <p:cNvSpPr/>
          <p:nvPr/>
        </p:nvSpPr>
        <p:spPr>
          <a:xfrm>
            <a:off x="8077200" y="38862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10" name="Straight Connector 9"/>
          <p:cNvCxnSpPr>
            <a:stCxn id="4" idx="4"/>
            <a:endCxn id="7" idx="6"/>
          </p:cNvCxnSpPr>
          <p:nvPr/>
        </p:nvCxnSpPr>
        <p:spPr>
          <a:xfrm flipH="1">
            <a:off x="5334000" y="2985782"/>
            <a:ext cx="1371600" cy="1357618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4" idx="4"/>
            <a:endCxn id="8" idx="2"/>
          </p:cNvCxnSpPr>
          <p:nvPr/>
        </p:nvCxnSpPr>
        <p:spPr>
          <a:xfrm>
            <a:off x="6705600" y="2985782"/>
            <a:ext cx="1371600" cy="1357618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4" idx="4"/>
            <a:endCxn id="6" idx="0"/>
          </p:cNvCxnSpPr>
          <p:nvPr/>
        </p:nvCxnSpPr>
        <p:spPr>
          <a:xfrm>
            <a:off x="6705600" y="2985782"/>
            <a:ext cx="0" cy="2653018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7525478" y="5182300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5" name="Oval 34"/>
          <p:cNvSpPr/>
          <p:nvPr/>
        </p:nvSpPr>
        <p:spPr>
          <a:xfrm>
            <a:off x="4955243" y="5179357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6" name="Oval 35"/>
          <p:cNvSpPr/>
          <p:nvPr/>
        </p:nvSpPr>
        <p:spPr>
          <a:xfrm>
            <a:off x="7525478" y="2610374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39" name="Oval 38"/>
          <p:cNvSpPr/>
          <p:nvPr/>
        </p:nvSpPr>
        <p:spPr>
          <a:xfrm>
            <a:off x="4955243" y="2611772"/>
            <a:ext cx="914400" cy="9144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42" name="Straight Connector 41"/>
          <p:cNvCxnSpPr>
            <a:stCxn id="4" idx="4"/>
            <a:endCxn id="35" idx="7"/>
          </p:cNvCxnSpPr>
          <p:nvPr/>
        </p:nvCxnSpPr>
        <p:spPr>
          <a:xfrm flipH="1">
            <a:off x="5735732" y="2985782"/>
            <a:ext cx="969868" cy="2327486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stCxn id="4" idx="4"/>
            <a:endCxn id="23" idx="1"/>
          </p:cNvCxnSpPr>
          <p:nvPr/>
        </p:nvCxnSpPr>
        <p:spPr>
          <a:xfrm>
            <a:off x="6705600" y="2985782"/>
            <a:ext cx="953789" cy="2330429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39" idx="4"/>
            <a:endCxn id="36" idx="4"/>
          </p:cNvCxnSpPr>
          <p:nvPr/>
        </p:nvCxnSpPr>
        <p:spPr>
          <a:xfrm flipV="1">
            <a:off x="5412443" y="3524774"/>
            <a:ext cx="2570235" cy="139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39" idx="4"/>
            <a:endCxn id="8" idx="3"/>
          </p:cNvCxnSpPr>
          <p:nvPr/>
        </p:nvCxnSpPr>
        <p:spPr>
          <a:xfrm>
            <a:off x="5412443" y="3526172"/>
            <a:ext cx="2798668" cy="1140517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39" idx="4"/>
            <a:endCxn id="23" idx="2"/>
          </p:cNvCxnSpPr>
          <p:nvPr/>
        </p:nvCxnSpPr>
        <p:spPr>
          <a:xfrm>
            <a:off x="5412443" y="3526172"/>
            <a:ext cx="2113035" cy="2113328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39" idx="4"/>
            <a:endCxn id="6" idx="1"/>
          </p:cNvCxnSpPr>
          <p:nvPr/>
        </p:nvCxnSpPr>
        <p:spPr>
          <a:xfrm>
            <a:off x="5412443" y="3526172"/>
            <a:ext cx="969868" cy="224653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39" idx="4"/>
            <a:endCxn id="35" idx="0"/>
          </p:cNvCxnSpPr>
          <p:nvPr/>
        </p:nvCxnSpPr>
        <p:spPr>
          <a:xfrm>
            <a:off x="5412443" y="3526172"/>
            <a:ext cx="0" cy="1653185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39" idx="4"/>
            <a:endCxn id="7" idx="7"/>
          </p:cNvCxnSpPr>
          <p:nvPr/>
        </p:nvCxnSpPr>
        <p:spPr>
          <a:xfrm flipH="1">
            <a:off x="5200089" y="3526172"/>
            <a:ext cx="212354" cy="493939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4" idx="4"/>
            <a:endCxn id="39" idx="5"/>
          </p:cNvCxnSpPr>
          <p:nvPr/>
        </p:nvCxnSpPr>
        <p:spPr>
          <a:xfrm flipH="1">
            <a:off x="5735732" y="2985782"/>
            <a:ext cx="969868" cy="406479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4" idx="4"/>
            <a:endCxn id="36" idx="3"/>
          </p:cNvCxnSpPr>
          <p:nvPr/>
        </p:nvCxnSpPr>
        <p:spPr>
          <a:xfrm>
            <a:off x="6705600" y="2985782"/>
            <a:ext cx="953789" cy="405081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36" idx="2"/>
            <a:endCxn id="39" idx="6"/>
          </p:cNvCxnSpPr>
          <p:nvPr/>
        </p:nvCxnSpPr>
        <p:spPr>
          <a:xfrm flipH="1">
            <a:off x="5869643" y="3067574"/>
            <a:ext cx="1655835" cy="139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8" idx="1"/>
            <a:endCxn id="39" idx="6"/>
          </p:cNvCxnSpPr>
          <p:nvPr/>
        </p:nvCxnSpPr>
        <p:spPr>
          <a:xfrm flipH="1" flipV="1">
            <a:off x="5869643" y="3068972"/>
            <a:ext cx="2341468" cy="95113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23" idx="0"/>
            <a:endCxn id="39" idx="6"/>
          </p:cNvCxnSpPr>
          <p:nvPr/>
        </p:nvCxnSpPr>
        <p:spPr>
          <a:xfrm flipH="1" flipV="1">
            <a:off x="5869643" y="3068972"/>
            <a:ext cx="2113035" cy="211332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6" idx="7"/>
            <a:endCxn id="39" idx="6"/>
          </p:cNvCxnSpPr>
          <p:nvPr/>
        </p:nvCxnSpPr>
        <p:spPr>
          <a:xfrm flipH="1" flipV="1">
            <a:off x="5869643" y="3068972"/>
            <a:ext cx="1159246" cy="270373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35" idx="6"/>
            <a:endCxn id="39" idx="6"/>
          </p:cNvCxnSpPr>
          <p:nvPr/>
        </p:nvCxnSpPr>
        <p:spPr>
          <a:xfrm flipV="1">
            <a:off x="5869643" y="3068972"/>
            <a:ext cx="0" cy="256758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stCxn id="7" idx="5"/>
            <a:endCxn id="39" idx="6"/>
          </p:cNvCxnSpPr>
          <p:nvPr/>
        </p:nvCxnSpPr>
        <p:spPr>
          <a:xfrm flipV="1">
            <a:off x="5200089" y="3068972"/>
            <a:ext cx="669554" cy="159771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>
            <a:stCxn id="4" idx="0"/>
          </p:cNvCxnSpPr>
          <p:nvPr/>
        </p:nvCxnSpPr>
        <p:spPr>
          <a:xfrm flipH="1" flipV="1">
            <a:off x="6697560" y="1447800"/>
            <a:ext cx="8040" cy="623582"/>
          </a:xfrm>
          <a:prstGeom prst="line">
            <a:avLst/>
          </a:prstGeom>
          <a:ln w="5715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5412442" y="2152271"/>
            <a:ext cx="0" cy="47817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4419600" y="3086972"/>
            <a:ext cx="535643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>
            <a:endCxn id="35" idx="1"/>
          </p:cNvCxnSpPr>
          <p:nvPr/>
        </p:nvCxnSpPr>
        <p:spPr>
          <a:xfrm flipV="1">
            <a:off x="4281410" y="5313268"/>
            <a:ext cx="807744" cy="2943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>
            <a:endCxn id="35" idx="3"/>
          </p:cNvCxnSpPr>
          <p:nvPr/>
        </p:nvCxnSpPr>
        <p:spPr>
          <a:xfrm>
            <a:off x="4281410" y="5959846"/>
            <a:ext cx="807744" cy="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119017" y="1676400"/>
            <a:ext cx="685800" cy="0"/>
          </a:xfrm>
          <a:prstGeom prst="line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804817" y="1491734"/>
            <a:ext cx="4773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Ethernet for data / control (10Gbit, 10/40 uplink)</a:t>
            </a:r>
          </a:p>
        </p:txBody>
      </p:sp>
      <p:cxnSp>
        <p:nvCxnSpPr>
          <p:cNvPr id="135" name="Straight Arrow Connector 134"/>
          <p:cNvCxnSpPr/>
          <p:nvPr/>
        </p:nvCxnSpPr>
        <p:spPr>
          <a:xfrm>
            <a:off x="194095" y="2089870"/>
            <a:ext cx="610722" cy="0"/>
          </a:xfrm>
          <a:prstGeom prst="straightConnector1">
            <a:avLst/>
          </a:prstGeom>
          <a:ln w="1905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>
            <a:off x="804817" y="1905204"/>
            <a:ext cx="3241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Timing data stream (3.75Gbit)</a:t>
            </a:r>
          </a:p>
        </p:txBody>
      </p:sp>
      <p:cxnSp>
        <p:nvCxnSpPr>
          <p:cNvPr id="138" name="Straight Arrow Connector 137"/>
          <p:cNvCxnSpPr/>
          <p:nvPr/>
        </p:nvCxnSpPr>
        <p:spPr>
          <a:xfrm flipH="1">
            <a:off x="194095" y="2525904"/>
            <a:ext cx="610722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TextBox 139"/>
          <p:cNvSpPr txBox="1"/>
          <p:nvPr/>
        </p:nvSpPr>
        <p:spPr>
          <a:xfrm>
            <a:off x="804817" y="2341238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Machine protection / uplink (1.25Gbit)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6387506" y="2274536"/>
            <a:ext cx="652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Slot 1</a:t>
            </a:r>
          </a:p>
          <a:p>
            <a:r>
              <a:rPr lang="en-US" sz="1400" dirty="0"/>
              <a:t>switch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5056416" y="2807362"/>
            <a:ext cx="761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Slot 2</a:t>
            </a:r>
          </a:p>
          <a:p>
            <a:r>
              <a:rPr lang="en-US" sz="1400" dirty="0"/>
              <a:t>payload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7601868" y="2933084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153590" y="4198875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601867" y="5485611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324790" y="5942811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5031633" y="5501063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513887" y="4198875"/>
            <a:ext cx="76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payload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811777" y="1676400"/>
            <a:ext cx="12917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10G / 40G data</a:t>
            </a:r>
          </a:p>
        </p:txBody>
      </p:sp>
      <p:cxnSp>
        <p:nvCxnSpPr>
          <p:cNvPr id="155" name="Straight Arrow Connector 154"/>
          <p:cNvCxnSpPr>
            <a:stCxn id="4" idx="5"/>
            <a:endCxn id="36" idx="1"/>
          </p:cNvCxnSpPr>
          <p:nvPr/>
        </p:nvCxnSpPr>
        <p:spPr>
          <a:xfrm flipV="1">
            <a:off x="7028889" y="2744285"/>
            <a:ext cx="630500" cy="107586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/>
          <p:cNvCxnSpPr>
            <a:stCxn id="4" idx="5"/>
            <a:endCxn id="8" idx="0"/>
          </p:cNvCxnSpPr>
          <p:nvPr/>
        </p:nvCxnSpPr>
        <p:spPr>
          <a:xfrm>
            <a:off x="7028889" y="2851871"/>
            <a:ext cx="1505511" cy="103432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/>
          <p:cNvCxnSpPr>
            <a:stCxn id="4" idx="5"/>
            <a:endCxn id="23" idx="7"/>
          </p:cNvCxnSpPr>
          <p:nvPr/>
        </p:nvCxnSpPr>
        <p:spPr>
          <a:xfrm>
            <a:off x="7028889" y="2851871"/>
            <a:ext cx="1277078" cy="246434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Arrow Connector 164"/>
          <p:cNvCxnSpPr>
            <a:stCxn id="4" idx="5"/>
            <a:endCxn id="6" idx="6"/>
          </p:cNvCxnSpPr>
          <p:nvPr/>
        </p:nvCxnSpPr>
        <p:spPr>
          <a:xfrm>
            <a:off x="7028889" y="2851871"/>
            <a:ext cx="133911" cy="324412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/>
          <p:cNvCxnSpPr>
            <a:stCxn id="4" idx="5"/>
            <a:endCxn id="35" idx="5"/>
          </p:cNvCxnSpPr>
          <p:nvPr/>
        </p:nvCxnSpPr>
        <p:spPr>
          <a:xfrm flipH="1">
            <a:off x="5735732" y="2851871"/>
            <a:ext cx="1293157" cy="3107975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/>
          <p:cNvCxnSpPr>
            <a:stCxn id="4" idx="5"/>
            <a:endCxn id="7" idx="4"/>
          </p:cNvCxnSpPr>
          <p:nvPr/>
        </p:nvCxnSpPr>
        <p:spPr>
          <a:xfrm flipH="1">
            <a:off x="4876800" y="2851871"/>
            <a:ext cx="2152089" cy="194872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>
            <a:stCxn id="4" idx="5"/>
            <a:endCxn id="39" idx="3"/>
          </p:cNvCxnSpPr>
          <p:nvPr/>
        </p:nvCxnSpPr>
        <p:spPr>
          <a:xfrm flipH="1">
            <a:off x="5089154" y="2851871"/>
            <a:ext cx="1939735" cy="54039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>
            <a:endCxn id="4" idx="1"/>
          </p:cNvCxnSpPr>
          <p:nvPr/>
        </p:nvCxnSpPr>
        <p:spPr>
          <a:xfrm>
            <a:off x="6382311" y="1491734"/>
            <a:ext cx="0" cy="713559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TextBox 179"/>
          <p:cNvSpPr txBox="1"/>
          <p:nvPr/>
        </p:nvSpPr>
        <p:spPr>
          <a:xfrm>
            <a:off x="5847626" y="1676399"/>
            <a:ext cx="5212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IPMI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5439562" y="227453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MPS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4223297" y="3122066"/>
            <a:ext cx="678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</a:t>
            </a:r>
          </a:p>
        </p:txBody>
      </p:sp>
      <p:sp>
        <p:nvSpPr>
          <p:cNvPr id="183" name="TextBox 182"/>
          <p:cNvSpPr txBox="1"/>
          <p:nvPr/>
        </p:nvSpPr>
        <p:spPr>
          <a:xfrm>
            <a:off x="2673900" y="5267225"/>
            <a:ext cx="2150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Single cards can be used with rear transition module networking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2422971" y="3459979"/>
            <a:ext cx="1942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All carrier cards can also serve as slot 2 nodes</a:t>
            </a:r>
          </a:p>
        </p:txBody>
      </p:sp>
      <p:cxnSp>
        <p:nvCxnSpPr>
          <p:cNvPr id="186" name="Straight Arrow Connector 185"/>
          <p:cNvCxnSpPr>
            <a:stCxn id="184" idx="3"/>
          </p:cNvCxnSpPr>
          <p:nvPr/>
        </p:nvCxnSpPr>
        <p:spPr>
          <a:xfrm flipV="1">
            <a:off x="4365388" y="3332953"/>
            <a:ext cx="688232" cy="3886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1" name="TextBox 190"/>
          <p:cNvSpPr txBox="1"/>
          <p:nvPr/>
        </p:nvSpPr>
        <p:spPr>
          <a:xfrm>
            <a:off x="946936" y="6241218"/>
            <a:ext cx="3762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Crates available from 1 to 16 cards</a:t>
            </a:r>
          </a:p>
        </p:txBody>
      </p:sp>
      <p:cxnSp>
        <p:nvCxnSpPr>
          <p:cNvPr id="192" name="Straight Arrow Connector 191"/>
          <p:cNvCxnSpPr/>
          <p:nvPr/>
        </p:nvCxnSpPr>
        <p:spPr>
          <a:xfrm>
            <a:off x="194095" y="2951032"/>
            <a:ext cx="610722" cy="0"/>
          </a:xfrm>
          <a:prstGeom prst="straightConnector1">
            <a:avLst/>
          </a:prstGeom>
          <a:ln>
            <a:solidFill>
              <a:srgbClr val="7030A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/>
          <p:cNvSpPr txBox="1"/>
          <p:nvPr/>
        </p:nvSpPr>
        <p:spPr>
          <a:xfrm>
            <a:off x="806914" y="2766366"/>
            <a:ext cx="275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IPMI management network</a:t>
            </a:r>
          </a:p>
        </p:txBody>
      </p:sp>
      <p:sp>
        <p:nvSpPr>
          <p:cNvPr id="198" name="TextBox 197"/>
          <p:cNvSpPr txBox="1"/>
          <p:nvPr/>
        </p:nvSpPr>
        <p:spPr>
          <a:xfrm>
            <a:off x="194095" y="4151188"/>
            <a:ext cx="3555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For most applications, all networks are carried on the backplane, minimal external connections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28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on Backplane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10540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r>
              <a:rPr lang="en-US" dirty="0"/>
              <a:t>IPMI provides control to power cycle and hot-swap individual cards. </a:t>
            </a:r>
          </a:p>
          <a:p>
            <a:pPr lvl="1"/>
            <a:r>
              <a:rPr lang="en-US" dirty="0"/>
              <a:t>Operates independently of FPGAs on carrier cars.</a:t>
            </a:r>
          </a:p>
          <a:p>
            <a:r>
              <a:rPr lang="en-US" dirty="0"/>
              <a:t>Ethernet network used for normal control and data. </a:t>
            </a:r>
          </a:p>
          <a:p>
            <a:pPr lvl="1"/>
            <a:r>
              <a:rPr lang="en-US" dirty="0"/>
              <a:t>10Gbit to each card from switch</a:t>
            </a:r>
          </a:p>
          <a:p>
            <a:pPr lvl="1"/>
            <a:r>
              <a:rPr lang="en-US" dirty="0"/>
              <a:t>10 or 40Gbit uplink to main network</a:t>
            </a:r>
          </a:p>
          <a:p>
            <a:r>
              <a:rPr lang="en-US" dirty="0"/>
              <a:t>Timing data stream provides synchronization</a:t>
            </a:r>
          </a:p>
          <a:p>
            <a:pPr lvl="1"/>
            <a:r>
              <a:rPr lang="en-US" dirty="0"/>
              <a:t>Each carrier card decodes the data stream to generate internal or external triggers.  Multiple data streams supported:</a:t>
            </a:r>
          </a:p>
          <a:p>
            <a:pPr lvl="2"/>
            <a:r>
              <a:rPr lang="en-US" dirty="0"/>
              <a:t>Micro-Research “event receiver” </a:t>
            </a:r>
          </a:p>
          <a:p>
            <a:pPr lvl="2"/>
            <a:r>
              <a:rPr lang="en-US" dirty="0"/>
              <a:t>SLAC LCLS2 “timing system”</a:t>
            </a:r>
          </a:p>
          <a:p>
            <a:pPr lvl="2"/>
            <a:r>
              <a:rPr lang="en-US" dirty="0"/>
              <a:t>Straightforward to support other serial timing systems</a:t>
            </a:r>
          </a:p>
          <a:p>
            <a:r>
              <a:rPr lang="en-US" dirty="0"/>
              <a:t>Machine Protection / uplink</a:t>
            </a:r>
          </a:p>
          <a:p>
            <a:pPr lvl="1"/>
            <a:r>
              <a:rPr lang="en-US" dirty="0"/>
              <a:t>Used at </a:t>
            </a:r>
            <a:r>
              <a:rPr lang="en-US"/>
              <a:t>SLAC LCLS2 </a:t>
            </a:r>
            <a:r>
              <a:rPr lang="en-US" dirty="0"/>
              <a:t>to provide an independent uplink path for interlock data. </a:t>
            </a:r>
          </a:p>
          <a:p>
            <a:pPr lvl="1"/>
            <a:r>
              <a:rPr lang="en-US" dirty="0"/>
              <a:t>Available for other real-time uplink use if MPS is not required</a:t>
            </a:r>
          </a:p>
          <a:p>
            <a:pPr marL="233362" lvl="1" indent="0">
              <a:buNone/>
            </a:pPr>
            <a:r>
              <a:rPr lang="en-US" dirty="0">
                <a:solidFill>
                  <a:srgbClr val="0070C0"/>
                </a:solidFill>
              </a:rPr>
              <a:t>For typical applications there is one set of networks connected to the crate, but no networks to the individual cards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15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dirty="0"/>
              <a:t>Carrier Card</a:t>
            </a:r>
          </a:p>
        </p:txBody>
      </p:sp>
      <p:pic>
        <p:nvPicPr>
          <p:cNvPr id="1026" name="Picture 2" descr="C:\Users\frisch\Dropbox\Work\Common_platform\Pictures\Carr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6071195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034534"/>
            <a:ext cx="2122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AMC ADC/DAC cards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514600" y="1219200"/>
            <a:ext cx="21336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2514600" y="1219200"/>
            <a:ext cx="4572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600" y="6248400"/>
            <a:ext cx="2422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Connector to backplane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2651379" y="6324600"/>
            <a:ext cx="2682621" cy="108466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439989" y="3872389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>
            <a:off x="2127998" y="4057055"/>
            <a:ext cx="4577602" cy="150554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16914" y="4485501"/>
            <a:ext cx="1897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Connector to RTM</a:t>
            </a:r>
          </a:p>
        </p:txBody>
      </p:sp>
      <p:cxnSp>
        <p:nvCxnSpPr>
          <p:cNvPr id="19" name="Straight Arrow Connector 18"/>
          <p:cNvCxnSpPr>
            <a:stCxn id="16" idx="3"/>
          </p:cNvCxnSpPr>
          <p:nvPr/>
        </p:nvCxnSpPr>
        <p:spPr>
          <a:xfrm>
            <a:off x="2314869" y="4670167"/>
            <a:ext cx="4771731" cy="165443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4800" y="5497383"/>
            <a:ext cx="1782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connector</a:t>
            </a:r>
          </a:p>
        </p:txBody>
      </p:sp>
      <p:cxnSp>
        <p:nvCxnSpPr>
          <p:cNvPr id="23" name="Straight Arrow Connector 22"/>
          <p:cNvCxnSpPr>
            <a:stCxn id="21" idx="3"/>
          </p:cNvCxnSpPr>
          <p:nvPr/>
        </p:nvCxnSpPr>
        <p:spPr>
          <a:xfrm>
            <a:off x="2087147" y="5682049"/>
            <a:ext cx="1905542" cy="43047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72076" y="293953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DRAM</a:t>
            </a:r>
          </a:p>
        </p:txBody>
      </p:sp>
      <p:cxnSp>
        <p:nvCxnSpPr>
          <p:cNvPr id="29" name="Straight Arrow Connector 28"/>
          <p:cNvCxnSpPr>
            <a:stCxn id="27" idx="3"/>
          </p:cNvCxnSpPr>
          <p:nvPr/>
        </p:nvCxnSpPr>
        <p:spPr>
          <a:xfrm>
            <a:off x="2354663" y="3124200"/>
            <a:ext cx="5417737" cy="2438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4800" y="5105400"/>
            <a:ext cx="2514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Power supplies for AMCs</a:t>
            </a:r>
          </a:p>
        </p:txBody>
      </p:sp>
      <p:cxnSp>
        <p:nvCxnSpPr>
          <p:cNvPr id="33" name="Straight Arrow Connector 32"/>
          <p:cNvCxnSpPr>
            <a:stCxn id="31" idx="3"/>
          </p:cNvCxnSpPr>
          <p:nvPr/>
        </p:nvCxnSpPr>
        <p:spPr>
          <a:xfrm>
            <a:off x="2819014" y="5290066"/>
            <a:ext cx="1600586" cy="391983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07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Carrier Card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dirty="0"/>
              <a:t>Xilinx “</a:t>
            </a:r>
            <a:r>
              <a:rPr lang="en-US" dirty="0" err="1"/>
              <a:t>Kintex</a:t>
            </a:r>
            <a:r>
              <a:rPr lang="en-US" dirty="0"/>
              <a:t> </a:t>
            </a:r>
            <a:r>
              <a:rPr lang="en-US" dirty="0" err="1"/>
              <a:t>Ultrascale</a:t>
            </a:r>
            <a:r>
              <a:rPr lang="en-US" dirty="0"/>
              <a:t>” FPGA</a:t>
            </a:r>
          </a:p>
          <a:p>
            <a:pPr lvl="1"/>
            <a:r>
              <a:rPr lang="en-US" dirty="0"/>
              <a:t>KCU040 or KCU060: 2760 DSP slices, 200Gbit bidirectional bandwidth for ADC / DACs</a:t>
            </a:r>
          </a:p>
          <a:p>
            <a:r>
              <a:rPr lang="en-US" dirty="0"/>
              <a:t>Power supplies for AMC cards</a:t>
            </a:r>
          </a:p>
          <a:p>
            <a:pPr lvl="1"/>
            <a:r>
              <a:rPr lang="en-US" dirty="0"/>
              <a:t>+3V, +4V, +/- 6V, +/-15V, +12V (9A)</a:t>
            </a:r>
          </a:p>
          <a:p>
            <a:pPr lvl="1"/>
            <a:r>
              <a:rPr lang="en-US" dirty="0"/>
              <a:t>No switching supplies required on AMCs for most applications</a:t>
            </a:r>
          </a:p>
          <a:p>
            <a:r>
              <a:rPr lang="en-US" dirty="0"/>
              <a:t>8GB DDR3 memory (in addition to 3MB on-chip fast memory)</a:t>
            </a:r>
          </a:p>
          <a:p>
            <a:r>
              <a:rPr lang="en-US" dirty="0"/>
              <a:t>Supports Common Platform networks and management</a:t>
            </a:r>
          </a:p>
          <a:p>
            <a:r>
              <a:rPr lang="en-US" dirty="0"/>
              <a:t>Carrier card is very complex but a single design is used for all applications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46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AMC Cards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029200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r>
              <a:rPr lang="en-US" dirty="0"/>
              <a:t>AMC = Advanced Mezzanine Card</a:t>
            </a:r>
          </a:p>
          <a:p>
            <a:r>
              <a:rPr lang="en-US" dirty="0"/>
              <a:t>ATCA double width, full height AMC card. </a:t>
            </a:r>
          </a:p>
          <a:p>
            <a:pPr lvl="1"/>
            <a:r>
              <a:rPr lang="en-US" dirty="0"/>
              <a:t>Fully backwards compliant with AMC standards, with additional features</a:t>
            </a:r>
          </a:p>
          <a:p>
            <a:pPr lvl="1"/>
            <a:r>
              <a:rPr lang="en-US" dirty="0"/>
              <a:t>Full height card provides space for RF shielding and daughter cards</a:t>
            </a:r>
          </a:p>
          <a:p>
            <a:r>
              <a:rPr lang="en-US" dirty="0"/>
              <a:t>Combined ADC / DAC and analog front end</a:t>
            </a:r>
          </a:p>
          <a:p>
            <a:pPr lvl="1"/>
            <a:r>
              <a:rPr lang="en-US" dirty="0"/>
              <a:t>ADC/DAC requirements usually tied to a specific front end design</a:t>
            </a:r>
          </a:p>
          <a:p>
            <a:pPr lvl="1"/>
            <a:r>
              <a:rPr lang="en-US" dirty="0"/>
              <a:t>Analog engineers can work independently of digital engineers</a:t>
            </a:r>
          </a:p>
          <a:p>
            <a:r>
              <a:rPr lang="en-US" dirty="0"/>
              <a:t>A variety of AMC cards have been developed</a:t>
            </a:r>
          </a:p>
          <a:p>
            <a:pPr lvl="1"/>
            <a:r>
              <a:rPr lang="en-US" dirty="0"/>
              <a:t>ADC/DAC, Loopback test, Beam position monitor,  Parallel Digital IO, High speed serial IO,  Precision trigger generator. Low level RF system, high performance ADC/DAC</a:t>
            </a:r>
          </a:p>
          <a:p>
            <a:r>
              <a:rPr lang="en-US" dirty="0"/>
              <a:t>Some example AMC cards shown on the next slides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335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6803366" cy="685800"/>
          </a:xfrm>
        </p:spPr>
        <p:txBody>
          <a:bodyPr>
            <a:normAutofit/>
          </a:bodyPr>
          <a:lstStyle/>
          <a:p>
            <a:r>
              <a:rPr lang="en-US" dirty="0"/>
              <a:t>General Purpose A-D / D-A card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442" y="1295401"/>
            <a:ext cx="3886200" cy="28956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r>
              <a:rPr lang="en-US" dirty="0"/>
              <a:t>4X 16 bit 370 </a:t>
            </a:r>
            <a:r>
              <a:rPr lang="en-US" dirty="0" err="1"/>
              <a:t>Ms</a:t>
            </a:r>
            <a:r>
              <a:rPr lang="en-US" dirty="0"/>
              <a:t>/s ADC</a:t>
            </a:r>
          </a:p>
          <a:p>
            <a:pPr lvl="1"/>
            <a:r>
              <a:rPr lang="en-US" dirty="0"/>
              <a:t>TI ADC16DX370</a:t>
            </a:r>
          </a:p>
          <a:p>
            <a:pPr lvl="1"/>
            <a:r>
              <a:rPr lang="en-US" dirty="0"/>
              <a:t>One channel for read back of timing system for precision synchronization (sub-sample)</a:t>
            </a:r>
          </a:p>
          <a:p>
            <a:r>
              <a:rPr lang="en-US" dirty="0"/>
              <a:t>2X 16 bit 370Ms/s DAC</a:t>
            </a:r>
          </a:p>
          <a:p>
            <a:pPr lvl="1"/>
            <a:r>
              <a:rPr lang="en-US" dirty="0"/>
              <a:t>TI DAC37J82</a:t>
            </a:r>
          </a:p>
          <a:p>
            <a:r>
              <a:rPr lang="en-US" dirty="0"/>
              <a:t>ADC/DAC clock</a:t>
            </a:r>
          </a:p>
          <a:p>
            <a:pPr lvl="1"/>
            <a:r>
              <a:rPr lang="en-US" dirty="0"/>
              <a:t>DAC driven VCXO for locked or unlocked operation</a:t>
            </a:r>
          </a:p>
          <a:p>
            <a:pPr lvl="1"/>
            <a:r>
              <a:rPr lang="en-US" dirty="0"/>
              <a:t>Low phase noise clock oscillator</a:t>
            </a:r>
          </a:p>
          <a:p>
            <a:r>
              <a:rPr lang="en-US" dirty="0"/>
              <a:t>Fast trigger reference output</a:t>
            </a:r>
          </a:p>
          <a:p>
            <a:r>
              <a:rPr lang="en-US" dirty="0"/>
              <a:t>2X DIN, 2X DOUT</a:t>
            </a:r>
          </a:p>
          <a:p>
            <a:r>
              <a:rPr lang="en-US" dirty="0"/>
              <a:t>Fiber output for triggering</a:t>
            </a:r>
          </a:p>
          <a:p>
            <a:r>
              <a:rPr lang="en-US" b="1" dirty="0"/>
              <a:t>Status</a:t>
            </a:r>
            <a:r>
              <a:rPr lang="en-US" dirty="0"/>
              <a:t>: In Production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7" name="Picture 3" descr="C:\Users\frisch\Dropbox\Work\Common_platform\Pictures\IMG_19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464" y="1295400"/>
            <a:ext cx="5109223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600200" y="1447800"/>
            <a:ext cx="5562600" cy="2057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1676400" y="2057400"/>
            <a:ext cx="4267200" cy="12954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438400" y="2819400"/>
            <a:ext cx="4038600" cy="31242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402433" y="6482917"/>
            <a:ext cx="1619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Larry. Ruckman</a:t>
            </a:r>
          </a:p>
        </p:txBody>
      </p:sp>
      <p:pic>
        <p:nvPicPr>
          <p:cNvPr id="23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" y="3673415"/>
            <a:ext cx="3874915" cy="32004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66917" y="6474023"/>
            <a:ext cx="30562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Used for 300nm resolution cavity BPMs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608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ESENTER_VERSION" val="6"/>
  <p:tag name="ARTICULATE_PROJECT_CHECK" val="0"/>
  <p:tag name="ARTICULATE_PROJECT_OPEN" val="0"/>
</p:tagLst>
</file>

<file path=ppt/theme/theme1.xml><?xml version="1.0" encoding="utf-8"?>
<a:theme xmlns:a="http://schemas.openxmlformats.org/drawingml/2006/main" name="Blank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SLAC_PPT_052412</Template>
  <TotalTime>0</TotalTime>
  <Words>1167</Words>
  <Application>Microsoft Office PowerPoint</Application>
  <PresentationFormat>On-screen Show (4:3)</PresentationFormat>
  <Paragraphs>186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Blank</vt:lpstr>
      <vt:lpstr>The SLAC Instrumentation and Control Platform</vt:lpstr>
      <vt:lpstr>The ATCA Common Platform</vt:lpstr>
      <vt:lpstr>Common Platform</vt:lpstr>
      <vt:lpstr>ATCA Backplane  (As used in SLAC Common Platform)</vt:lpstr>
      <vt:lpstr>More on Backplane Networks</vt:lpstr>
      <vt:lpstr>Carrier Card</vt:lpstr>
      <vt:lpstr>Carrier Card</vt:lpstr>
      <vt:lpstr>AMC Cards</vt:lpstr>
      <vt:lpstr>General Purpose A-D / D-A card</vt:lpstr>
      <vt:lpstr>Stripline e-Beam Position Monitor</vt:lpstr>
      <vt:lpstr>Low Level RF Controller</vt:lpstr>
      <vt:lpstr>High Speed A-D / D-A </vt:lpstr>
      <vt:lpstr>Rear Transition Modules</vt:lpstr>
      <vt:lpstr>ATCA Common Platform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2012-06-11T23:48:53Z</dcterms:created>
  <dcterms:modified xsi:type="dcterms:W3CDTF">2017-05-21T22:41:34Z</dcterms:modified>
</cp:coreProperties>
</file>