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31"/>
  </p:notesMasterIdLst>
  <p:sldIdLst>
    <p:sldId id="256" r:id="rId3"/>
    <p:sldId id="280" r:id="rId4"/>
    <p:sldId id="281" r:id="rId5"/>
    <p:sldId id="299" r:id="rId6"/>
    <p:sldId id="267" r:id="rId7"/>
    <p:sldId id="268" r:id="rId8"/>
    <p:sldId id="269" r:id="rId9"/>
    <p:sldId id="287" r:id="rId10"/>
    <p:sldId id="296" r:id="rId11"/>
    <p:sldId id="297" r:id="rId12"/>
    <p:sldId id="294" r:id="rId13"/>
    <p:sldId id="290" r:id="rId14"/>
    <p:sldId id="292" r:id="rId15"/>
    <p:sldId id="291" r:id="rId16"/>
    <p:sldId id="298" r:id="rId17"/>
    <p:sldId id="263" r:id="rId18"/>
    <p:sldId id="295" r:id="rId19"/>
    <p:sldId id="284" r:id="rId20"/>
    <p:sldId id="285" r:id="rId21"/>
    <p:sldId id="265" r:id="rId22"/>
    <p:sldId id="289" r:id="rId23"/>
    <p:sldId id="288" r:id="rId24"/>
    <p:sldId id="275" r:id="rId25"/>
    <p:sldId id="266" r:id="rId26"/>
    <p:sldId id="262" r:id="rId27"/>
    <p:sldId id="271" r:id="rId28"/>
    <p:sldId id="273" r:id="rId29"/>
    <p:sldId id="26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5" autoAdjust="0"/>
    <p:restoredTop sz="94660"/>
  </p:normalViewPr>
  <p:slideViewPr>
    <p:cSldViewPr snapToGrid="0">
      <p:cViewPr varScale="1">
        <p:scale>
          <a:sx n="110" d="100"/>
          <a:sy n="110"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97939-19A2-446F-A642-9E49C9495F95}" type="datetimeFigureOut">
              <a:rPr lang="zh-CN" altLang="en-US" smtClean="0"/>
              <a:t>2017-5-24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4B90-28D3-4D1F-99A2-2EB816E2C230}" type="slidenum">
              <a:rPr lang="zh-CN" altLang="en-US" smtClean="0"/>
              <a:t>‹#›</a:t>
            </a:fld>
            <a:endParaRPr lang="zh-CN" altLang="en-US"/>
          </a:p>
        </p:txBody>
      </p:sp>
    </p:spTree>
    <p:extLst>
      <p:ext uri="{BB962C8B-B14F-4D97-AF65-F5344CB8AC3E}">
        <p14:creationId xmlns:p14="http://schemas.microsoft.com/office/powerpoint/2010/main" val="238478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When the equipment is in operation, the electron beam generated by the gun will be irradiated on the sample, the secondary electrons emitted by the sample will diverge to the surroundings and collected by the spherical collector, and the current of the secondary electrons will be measured.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There are two layers of grids inside the collector. By grounding the inner grid and the sample stage, and connecting the collector to the positive voltage , a uniform electric field can be generated on the inside, and the generation of secondary electrons will not be affected by the electric field.</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sample stage can be moved and rotated to provide different primary electron incident angles, The incident angle can be adjusted from 0 to 85 degrees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If the sample stage is removed, there is a Faraday cup below which can be used to measure the incident electron current. And the vacuum chamber can be used to provide a vacuum environment.</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F454B90-28D3-4D1F-99A2-2EB816E2C230}" type="slidenum">
              <a:rPr lang="zh-CN" altLang="en-US" smtClean="0"/>
              <a:t>4</a:t>
            </a:fld>
            <a:endParaRPr lang="zh-CN" altLang="en-US"/>
          </a:p>
        </p:txBody>
      </p:sp>
    </p:spTree>
    <p:extLst>
      <p:ext uri="{BB962C8B-B14F-4D97-AF65-F5344CB8AC3E}">
        <p14:creationId xmlns:p14="http://schemas.microsoft.com/office/powerpoint/2010/main" val="108831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454B90-28D3-4D1F-99A2-2EB816E2C230}" type="slidenum">
              <a:rPr lang="zh-CN" altLang="en-US" smtClean="0"/>
              <a:t>5</a:t>
            </a:fld>
            <a:endParaRPr lang="zh-CN" altLang="en-US"/>
          </a:p>
        </p:txBody>
      </p:sp>
    </p:spTree>
    <p:extLst>
      <p:ext uri="{BB962C8B-B14F-4D97-AF65-F5344CB8AC3E}">
        <p14:creationId xmlns:p14="http://schemas.microsoft.com/office/powerpoint/2010/main" val="403303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454B90-28D3-4D1F-99A2-2EB816E2C230}" type="slidenum">
              <a:rPr lang="zh-CN" altLang="en-US" smtClean="0"/>
              <a:t>19</a:t>
            </a:fld>
            <a:endParaRPr lang="zh-CN" altLang="en-US"/>
          </a:p>
        </p:txBody>
      </p:sp>
    </p:spTree>
    <p:extLst>
      <p:ext uri="{BB962C8B-B14F-4D97-AF65-F5344CB8AC3E}">
        <p14:creationId xmlns:p14="http://schemas.microsoft.com/office/powerpoint/2010/main" val="92637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DEEC6D1C-7EB2-4990-992F-3922D54A17C7}"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50187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9801AF-B7A6-47C3-BEB4-71F534B1562B}"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308334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F6B5553-2009-485A-85D6-66A48EB1A11F}"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30442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PC2014">
    <p:spTree>
      <p:nvGrpSpPr>
        <p:cNvPr id="1" name=""/>
        <p:cNvGrpSpPr/>
        <p:nvPr/>
      </p:nvGrpSpPr>
      <p:grpSpPr>
        <a:xfrm>
          <a:off x="0" y="0"/>
          <a:ext cx="0" cy="0"/>
          <a:chOff x="0" y="0"/>
          <a:chExt cx="0" cy="0"/>
        </a:xfrm>
      </p:grpSpPr>
      <p:sp>
        <p:nvSpPr>
          <p:cNvPr id="2" name="Line 9"/>
          <p:cNvSpPr>
            <a:spLocks noChangeShapeType="1"/>
          </p:cNvSpPr>
          <p:nvPr/>
        </p:nvSpPr>
        <p:spPr bwMode="auto">
          <a:xfrm>
            <a:off x="609600" y="6477000"/>
            <a:ext cx="8001000" cy="0"/>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zh-CN" altLang="en-US" sz="1800"/>
          </a:p>
        </p:txBody>
      </p:sp>
      <p:sp>
        <p:nvSpPr>
          <p:cNvPr id="6" name="Rectangle 2"/>
          <p:cNvSpPr>
            <a:spLocks noGrp="1" noChangeArrowheads="1"/>
          </p:cNvSpPr>
          <p:nvPr>
            <p:ph type="title"/>
          </p:nvPr>
        </p:nvSpPr>
        <p:spPr bwMode="auto">
          <a:xfrm>
            <a:off x="762000" y="762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dirty="0" smtClean="0"/>
          </a:p>
        </p:txBody>
      </p:sp>
      <p:sp>
        <p:nvSpPr>
          <p:cNvPr id="7" name="Rectangle 3"/>
          <p:cNvSpPr>
            <a:spLocks noGrp="1" noChangeArrowheads="1"/>
          </p:cNvSpPr>
          <p:nvPr>
            <p:ph idx="1"/>
          </p:nvPr>
        </p:nvSpPr>
        <p:spPr bwMode="auto">
          <a:xfrm>
            <a:off x="685800" y="990600"/>
            <a:ext cx="784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None/>
              <a:tabLst/>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a:lvl3pPr>
            <a:lvl4pPr marL="1600200" marR="0" indent="-228600" algn="l" defTabSz="914400" rtl="0" eaLnBrk="0" fontAlgn="base" latinLnBrk="0" hangingPunct="0">
              <a:lnSpc>
                <a:spcPct val="100000"/>
              </a:lnSpc>
              <a:spcBef>
                <a:spcPct val="20000"/>
              </a:spcBef>
              <a:spcAft>
                <a:spcPct val="0"/>
              </a:spcAft>
              <a:buClrTx/>
              <a:buSzTx/>
              <a:buFontTx/>
              <a:buChar char="–"/>
              <a:tabLst/>
              <a:defRPr/>
            </a:lvl4pPr>
            <a:lvl5pPr marL="2057400" marR="0" indent="-228600" algn="l" defTabSz="914400" rtl="0" eaLnBrk="0" fontAlgn="base" latinLnBrk="0" hangingPunct="0">
              <a:lnSpc>
                <a:spcPct val="100000"/>
              </a:lnSpc>
              <a:spcBef>
                <a:spcPct val="20000"/>
              </a:spcBef>
              <a:spcAft>
                <a:spcPct val="0"/>
              </a:spcAft>
              <a:buClrTx/>
              <a:buSzTx/>
              <a:buFontTx/>
              <a:buChar char="»"/>
              <a:tabLst/>
              <a:defRPr/>
            </a:lvl5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zh-CN" altLang="en-US" sz="2000" b="0" i="0" u="none" strike="noStrike" kern="0" cap="none" spc="0" normalizeH="0" baseline="0" noProof="0" smtClean="0">
                <a:ln>
                  <a:noFill/>
                </a:ln>
                <a:solidFill>
                  <a:srgbClr val="000000"/>
                </a:solidFill>
                <a:effectLst/>
                <a:uLnTx/>
                <a:uFillTx/>
                <a:latin typeface="Arial"/>
              </a:rPr>
              <a:t>编辑母版文本样式</a:t>
            </a:r>
          </a:p>
        </p:txBody>
      </p:sp>
      <p:sp>
        <p:nvSpPr>
          <p:cNvPr id="11" name="Rectangle 4"/>
          <p:cNvSpPr>
            <a:spLocks noGrp="1" noChangeArrowheads="1"/>
          </p:cNvSpPr>
          <p:nvPr>
            <p:ph type="dt" sz="half" idx="2"/>
          </p:nvPr>
        </p:nvSpPr>
        <p:spPr bwMode="auto">
          <a:xfrm>
            <a:off x="609601" y="6553200"/>
            <a:ext cx="1919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b="0">
                <a:latin typeface="+mj-lt"/>
                <a:ea typeface="宋体" pitchFamily="2" charset="-122"/>
                <a:cs typeface="Arial" charset="0"/>
              </a:defRPr>
            </a:lvl1pPr>
          </a:lstStyle>
          <a:p>
            <a:fld id="{FE7D44DD-88F8-43E3-820A-212D000ED4CB}" type="datetime1">
              <a:rPr lang="zh-CN" altLang="en-US" smtClean="0"/>
              <a:t>2017-5-24</a:t>
            </a:fld>
            <a:endParaRPr lang="zh-CN" altLang="en-US"/>
          </a:p>
        </p:txBody>
      </p:sp>
      <p:sp>
        <p:nvSpPr>
          <p:cNvPr id="12" name="Rectangle 5"/>
          <p:cNvSpPr>
            <a:spLocks noGrp="1" noChangeArrowheads="1"/>
          </p:cNvSpPr>
          <p:nvPr>
            <p:ph type="ftr" sz="quarter" idx="3"/>
          </p:nvPr>
        </p:nvSpPr>
        <p:spPr bwMode="auto">
          <a:xfrm>
            <a:off x="2470150" y="6553200"/>
            <a:ext cx="449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1">
                <a:latin typeface="+mj-ea"/>
                <a:ea typeface="+mj-ea"/>
                <a:cs typeface="Arial" charset="0"/>
              </a:defRPr>
            </a:lvl1pPr>
          </a:lstStyle>
          <a:p>
            <a:endParaRPr lang="zh-CN" altLang="en-US"/>
          </a:p>
        </p:txBody>
      </p:sp>
      <p:sp>
        <p:nvSpPr>
          <p:cNvPr id="13" name="Rectangle 6"/>
          <p:cNvSpPr>
            <a:spLocks noGrp="1" noChangeArrowheads="1"/>
          </p:cNvSpPr>
          <p:nvPr>
            <p:ph type="sldNum" sz="quarter" idx="4"/>
          </p:nvPr>
        </p:nvSpPr>
        <p:spPr bwMode="auto">
          <a:xfrm>
            <a:off x="7467600" y="6553200"/>
            <a:ext cx="1066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cs typeface="Arial" panose="020B0604020202020204" pitchFamily="34" charset="0"/>
              </a:defRPr>
            </a:lvl1pPr>
          </a:lstStyle>
          <a:p>
            <a:fld id="{9BFF2A02-AE41-4A88-A87B-F242A51376D3}" type="slidenum">
              <a:rPr lang="zh-CN" altLang="en-US" smtClean="0"/>
              <a:t>‹#›</a:t>
            </a:fld>
            <a:endParaRPr lang="zh-CN" altLang="en-US"/>
          </a:p>
        </p:txBody>
      </p:sp>
    </p:spTree>
    <p:extLst>
      <p:ext uri="{BB962C8B-B14F-4D97-AF65-F5344CB8AC3E}">
        <p14:creationId xmlns:p14="http://schemas.microsoft.com/office/powerpoint/2010/main" val="150394005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EC51AB74-06D4-4529-A637-55904F5EC975}"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06B93E5-2D9F-49F4-943C-4B8716007644}"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78862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316EA7ED-D5E4-4EF6-AC73-7E47D3D3E125}"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985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B334B98-3D41-4B81-98FD-72BF81587959}" type="datetime1">
              <a:rPr lang="zh-CN" altLang="en-US" smtClean="0"/>
              <a:t>2017-5-24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0116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2ED7260-A49C-41FF-9441-3A55F818B3CD}" type="datetime1">
              <a:rPr lang="zh-CN" altLang="en-US" smtClean="0"/>
              <a:t>2017-5-24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774119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9FB72DD-501E-4B72-868F-ED652E569B5A}" type="datetime1">
              <a:rPr lang="zh-CN" altLang="en-US" smtClean="0"/>
              <a:t>2017-5-24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42722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A4027D-91A2-4D46-8A77-5DA0820B0ED5}" type="datetime1">
              <a:rPr lang="zh-CN" altLang="en-US" smtClean="0"/>
              <a:t>2017-5-24</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31953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9C935D7-EDB6-4DF4-99A5-2A80FE3DCBEB}"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2010684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53E967C-D9B2-4BAB-A1F3-4045D29C3BC0}" type="datetime1">
              <a:rPr lang="zh-CN" altLang="en-US" smtClean="0"/>
              <a:t>2017-5-24</a:t>
            </a:fld>
            <a:endParaRPr lang="zh-CN"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79194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FB47876-113B-4A2C-A7DB-6F4B1F2CD43B}" type="datetime1">
              <a:rPr lang="zh-CN" altLang="en-US" smtClean="0"/>
              <a:t>2017-5-24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049480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B2E861C-30EB-4CA8-B2CA-24837E47FAC0}"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314902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8F6571F-AC82-46FF-BDFE-78DDCA1B0953}"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92136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CA5838B3-688A-40D8-BEC3-480188522AC2}" type="datetime1">
              <a:rPr lang="zh-CN" altLang="en-US" smtClean="0"/>
              <a:t>2017-5-24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43062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3F0B409-8012-4BF1-8003-38CC984CD098}" type="datetime1">
              <a:rPr lang="zh-CN" altLang="en-US" smtClean="0"/>
              <a:t>2017-5-24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235304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3F03A71-0CA2-4205-969B-255199ED30E0}" type="datetime1">
              <a:rPr lang="zh-CN" altLang="en-US" smtClean="0"/>
              <a:t>2017-5-24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335433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A6C9053-4679-44A9-8091-6AF68A45DA5A}" type="datetime1">
              <a:rPr lang="zh-CN" altLang="en-US" smtClean="0"/>
              <a:t>2017-5-24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405650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B72FC-1DBB-4DB5-A937-FF2387129AEE}" type="datetime1">
              <a:rPr lang="zh-CN" altLang="en-US" smtClean="0"/>
              <a:t>2017-5-24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34761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637C758-6DD4-4394-BA3F-97636B8C4C03}" type="datetime1">
              <a:rPr lang="zh-CN" altLang="en-US" smtClean="0"/>
              <a:t>2017-5-24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34747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1D2FEF9-F60D-4909-A531-FFFF85361CFC}" type="datetime1">
              <a:rPr lang="zh-CN" altLang="en-US" smtClean="0"/>
              <a:t>2017-5-24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26335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3B0B9-13D3-4E58-9E6D-255EEBCDA936}" type="datetime1">
              <a:rPr lang="zh-CN" altLang="en-US" smtClean="0"/>
              <a:t>2017-5-24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9C218-3470-42B6-ADD1-7AEC6A8BB2D6}" type="slidenum">
              <a:rPr lang="zh-CN" altLang="en-US" smtClean="0"/>
              <a:t>‹#›</a:t>
            </a:fld>
            <a:endParaRPr lang="zh-CN" altLang="en-US"/>
          </a:p>
        </p:txBody>
      </p:sp>
    </p:spTree>
    <p:extLst>
      <p:ext uri="{BB962C8B-B14F-4D97-AF65-F5344CB8AC3E}">
        <p14:creationId xmlns:p14="http://schemas.microsoft.com/office/powerpoint/2010/main" val="1755364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7DEA5B4-E660-4441-AA62-71985431A3EF}" type="datetime1">
              <a:rPr lang="zh-CN" altLang="en-US" smtClean="0"/>
              <a:t>2017-5-24</a:t>
            </a:fld>
            <a:endParaRPr lang="zh-CN"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5D9C218-3470-42B6-ADD1-7AEC6A8BB2D6}" type="slidenum">
              <a:rPr lang="zh-CN" altLang="en-US" smtClean="0"/>
              <a:t>‹#›</a:t>
            </a:fld>
            <a:endParaRPr lang="zh-CN"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7915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microsoft.com/office/2007/relationships/hdphoto" Target="../media/hdphoto6.wdp"/><Relationship Id="rId3" Type="http://schemas.microsoft.com/office/2007/relationships/hdphoto" Target="../media/hdphoto2.wdp"/><Relationship Id="rId7" Type="http://schemas.microsoft.com/office/2007/relationships/hdphoto" Target="../media/hdphoto1.wdp"/><Relationship Id="rId12"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8.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37.png"/><Relationship Id="rId4" Type="http://schemas.openxmlformats.org/officeDocument/2006/relationships/image" Target="../media/image35.png"/><Relationship Id="rId9" Type="http://schemas.microsoft.com/office/2007/relationships/hdphoto" Target="../media/hdphoto4.wdp"/><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idx="1"/>
          </p:nvPr>
        </p:nvSpPr>
        <p:spPr>
          <a:xfrm>
            <a:off x="640079" y="4264909"/>
            <a:ext cx="7543801" cy="2299062"/>
          </a:xfrm>
        </p:spPr>
        <p:txBody>
          <a:bodyPr>
            <a:normAutofit/>
          </a:bodyPr>
          <a:lstStyle/>
          <a:p>
            <a:r>
              <a:rPr lang="en-US" altLang="zh-CN" sz="2800" b="1" u="sng" cap="none" dirty="0" err="1" smtClean="0">
                <a:latin typeface="Times New Roman" panose="02020603050405020304" pitchFamily="18" charset="0"/>
                <a:cs typeface="Times New Roman" panose="02020603050405020304" pitchFamily="18" charset="0"/>
              </a:rPr>
              <a:t>Kaile</a:t>
            </a:r>
            <a:r>
              <a:rPr lang="en-US" altLang="zh-CN" sz="2800" b="1" u="sng" cap="none" dirty="0" smtClean="0">
                <a:latin typeface="Times New Roman" panose="02020603050405020304" pitchFamily="18" charset="0"/>
                <a:cs typeface="Times New Roman" panose="02020603050405020304" pitchFamily="18" charset="0"/>
              </a:rPr>
              <a:t> Wen</a:t>
            </a:r>
            <a:r>
              <a:rPr lang="en-US" altLang="zh-CN" sz="2800" b="1" cap="none" dirty="0" smtClean="0">
                <a:latin typeface="Times New Roman" panose="02020603050405020304" pitchFamily="18" charset="0"/>
                <a:cs typeface="Times New Roman" panose="02020603050405020304" pitchFamily="18" charset="0"/>
              </a:rPr>
              <a:t>		</a:t>
            </a:r>
            <a:r>
              <a:rPr lang="en-US" altLang="zh-CN" sz="2800" b="1" cap="none" dirty="0" err="1" smtClean="0">
                <a:latin typeface="Times New Roman" panose="02020603050405020304" pitchFamily="18" charset="0"/>
                <a:cs typeface="Times New Roman" panose="02020603050405020304" pitchFamily="18" charset="0"/>
              </a:rPr>
              <a:t>Shulin</a:t>
            </a:r>
            <a:r>
              <a:rPr lang="en-US" altLang="zh-CN" sz="2800" b="1" cap="none" dirty="0" smtClean="0">
                <a:latin typeface="Times New Roman" panose="02020603050405020304" pitchFamily="18" charset="0"/>
                <a:cs typeface="Times New Roman" panose="02020603050405020304" pitchFamily="18" charset="0"/>
              </a:rPr>
              <a:t> Liu		</a:t>
            </a:r>
            <a:r>
              <a:rPr lang="en-US" altLang="zh-CN" sz="2800" b="1" cap="none" dirty="0" err="1" smtClean="0">
                <a:latin typeface="Times New Roman" panose="02020603050405020304" pitchFamily="18" charset="0"/>
                <a:cs typeface="Times New Roman" panose="02020603050405020304" pitchFamily="18" charset="0"/>
              </a:rPr>
              <a:t>Baojun</a:t>
            </a:r>
            <a:r>
              <a:rPr lang="en-US" altLang="zh-CN" sz="2800" b="1" cap="none" dirty="0" smtClean="0">
                <a:latin typeface="Times New Roman" panose="02020603050405020304" pitchFamily="18" charset="0"/>
                <a:cs typeface="Times New Roman" panose="02020603050405020304" pitchFamily="18" charset="0"/>
              </a:rPr>
              <a:t> Yan				Yuzhen Yang	Yang Yu</a:t>
            </a:r>
          </a:p>
          <a:p>
            <a:pPr algn="r"/>
            <a:endParaRPr lang="en-US" altLang="zh-CN" sz="2800" cap="none" dirty="0"/>
          </a:p>
          <a:p>
            <a:pPr algn="ctr"/>
            <a:r>
              <a:rPr lang="en-US" altLang="zh-CN" sz="2800" cap="none" dirty="0" smtClean="0"/>
              <a:t>5/24/2017</a:t>
            </a:r>
            <a:endParaRPr lang="zh-CN" altLang="en-US" sz="2800" cap="none" dirty="0"/>
          </a:p>
        </p:txBody>
      </p:sp>
      <p:sp>
        <p:nvSpPr>
          <p:cNvPr id="4" name="灯片编号占位符 3"/>
          <p:cNvSpPr>
            <a:spLocks noGrp="1"/>
          </p:cNvSpPr>
          <p:nvPr>
            <p:ph type="sldNum" sz="quarter" idx="12"/>
          </p:nvPr>
        </p:nvSpPr>
        <p:spPr/>
        <p:txBody>
          <a:bodyPr/>
          <a:lstStyle/>
          <a:p>
            <a:fld id="{A5D9C218-3470-42B6-ADD1-7AEC6A8BB2D6}" type="slidenum">
              <a:rPr lang="zh-CN" altLang="en-US" smtClean="0"/>
              <a:t>1</a:t>
            </a:fld>
            <a:endParaRPr lang="zh-CN" altLang="en-US"/>
          </a:p>
        </p:txBody>
      </p:sp>
      <p:pic>
        <p:nvPicPr>
          <p:cNvPr id="1026" name="Picture 2" descr="http://tipp2017.ihep.ac.cn/images/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787" y="110287"/>
            <a:ext cx="71437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894" y="110287"/>
            <a:ext cx="1700893" cy="476250"/>
          </a:xfrm>
          <a:prstGeom prst="rect">
            <a:avLst/>
          </a:prstGeom>
        </p:spPr>
      </p:pic>
      <p:sp>
        <p:nvSpPr>
          <p:cNvPr id="7" name="矩形 6"/>
          <p:cNvSpPr/>
          <p:nvPr/>
        </p:nvSpPr>
        <p:spPr>
          <a:xfrm>
            <a:off x="640079" y="1550126"/>
            <a:ext cx="8024950" cy="35705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9" name="直接连接符 8"/>
          <p:cNvCxnSpPr/>
          <p:nvPr/>
        </p:nvCxnSpPr>
        <p:spPr>
          <a:xfrm>
            <a:off x="-100145" y="731520"/>
            <a:ext cx="932688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40079" y="2056035"/>
            <a:ext cx="7695116" cy="1450757"/>
          </a:xfrm>
        </p:spPr>
        <p:txBody>
          <a:bodyPr>
            <a:noAutofit/>
          </a:bodyPr>
          <a:lstStyle/>
          <a:p>
            <a:pPr algn="ctr">
              <a:lnSpc>
                <a:spcPct val="150000"/>
              </a:lnSpc>
            </a:pPr>
            <a:r>
              <a:rPr lang="en-US" altLang="zh-CN" sz="3200" dirty="0"/>
              <a:t>Spherical Measuring Device of Secondary Electron Emission Coefficient Based on Pulsed Electron Beam</a:t>
            </a:r>
            <a:endParaRPr lang="zh-CN" altLang="zh-CN" sz="3200" dirty="0"/>
          </a:p>
        </p:txBody>
      </p:sp>
    </p:spTree>
    <p:extLst>
      <p:ext uri="{BB962C8B-B14F-4D97-AF65-F5344CB8AC3E}">
        <p14:creationId xmlns:p14="http://schemas.microsoft.com/office/powerpoint/2010/main" val="164596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529" y="139602"/>
            <a:ext cx="7239000" cy="762000"/>
          </a:xfrm>
        </p:spPr>
        <p:txBody>
          <a:bodyPr>
            <a:normAutofit/>
          </a:bodyPr>
          <a:lstStyle/>
          <a:p>
            <a:r>
              <a:rPr lang="en-US" altLang="zh-CN" sz="3200" dirty="0">
                <a:solidFill>
                  <a:schemeClr val="accent2"/>
                </a:solidFill>
              </a:rPr>
              <a:t>Measurement methods</a:t>
            </a:r>
            <a:endParaRPr lang="zh-CN" altLang="en-US" sz="3200" dirty="0">
              <a:solidFill>
                <a:schemeClr val="accent2"/>
              </a:solidFill>
            </a:endParaRPr>
          </a:p>
        </p:txBody>
      </p:sp>
      <p:pic>
        <p:nvPicPr>
          <p:cNvPr id="186"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797" b="12564"/>
          <a:stretch/>
        </p:blipFill>
        <p:spPr>
          <a:xfrm>
            <a:off x="4581162" y="2326431"/>
            <a:ext cx="1842021" cy="818982"/>
          </a:xfrm>
          <a:prstGeom prst="roundRect">
            <a:avLst>
              <a:gd name="adj" fmla="val 16093"/>
            </a:avLst>
          </a:prstGeom>
          <a:solidFill>
            <a:srgbClr val="FFFFFF">
              <a:shade val="85000"/>
            </a:srgbClr>
          </a:solidFill>
          <a:ln>
            <a:noFill/>
          </a:ln>
          <a:effectLst/>
        </p:spPr>
      </p:pic>
      <mc:AlternateContent xmlns:mc="http://schemas.openxmlformats.org/markup-compatibility/2006" xmlns:a14="http://schemas.microsoft.com/office/drawing/2010/main">
        <mc:Choice Requires="a14">
          <p:sp>
            <p:nvSpPr>
              <p:cNvPr id="9" name="文本框 8"/>
              <p:cNvSpPr txBox="1"/>
              <p:nvPr/>
            </p:nvSpPr>
            <p:spPr>
              <a:xfrm>
                <a:off x="3981421" y="1162760"/>
                <a:ext cx="4628896" cy="653705"/>
              </a:xfrm>
              <a:prstGeom prst="rect">
                <a:avLst/>
              </a:prstGeom>
              <a:noFill/>
            </p:spPr>
            <p:txBody>
              <a:bodyPr wrap="none" rtlCol="0">
                <a:spAutoFit/>
              </a:bodyPr>
              <a:lstStyle/>
              <a:p>
                <a:r>
                  <a:rPr lang="el-GR" altLang="zh-CN" dirty="0" smtClean="0">
                    <a:latin typeface="+mj-ea"/>
                    <a:ea typeface="+mj-ea"/>
                  </a:rPr>
                  <a:t>δ</a:t>
                </a:r>
                <a:r>
                  <a:rPr lang="en-US" altLang="zh-CN" dirty="0" smtClean="0">
                    <a:latin typeface="+mj-ea"/>
                    <a:ea typeface="+mj-ea"/>
                  </a:rPr>
                  <a:t>=</a:t>
                </a:r>
                <a14:m>
                  <m:oMath xmlns:m="http://schemas.openxmlformats.org/officeDocument/2006/math">
                    <m:f>
                      <m:fPr>
                        <m:ctrlPr>
                          <a:rPr lang="en-US" altLang="zh-CN" sz="2400" i="1" smtClean="0">
                            <a:latin typeface="Cambria Math" panose="02040503050406030204" pitchFamily="18" charset="0"/>
                            <a:ea typeface="+mj-ea"/>
                          </a:rPr>
                        </m:ctrlPr>
                      </m:fPr>
                      <m:num>
                        <m:r>
                          <a:rPr lang="en-US" altLang="zh-CN" sz="2400" b="1" i="1" smtClean="0">
                            <a:latin typeface="Cambria Math" panose="02040503050406030204" pitchFamily="18" charset="0"/>
                            <a:ea typeface="+mj-ea"/>
                          </a:rPr>
                          <m:t>𝑰</m:t>
                        </m:r>
                        <m:r>
                          <a:rPr lang="en-US" altLang="zh-CN" sz="2400" i="1" baseline="-25000">
                            <a:latin typeface="Cambria Math" panose="02040503050406030204" pitchFamily="18" charset="0"/>
                            <a:ea typeface="+mj-ea"/>
                          </a:rPr>
                          <m:t>𝐼𝑛𝑛𝑒𝑟</m:t>
                        </m:r>
                        <m:r>
                          <a:rPr lang="en-US" altLang="zh-CN" sz="2400" i="1" baseline="-25000">
                            <a:latin typeface="Cambria Math" panose="02040503050406030204" pitchFamily="18" charset="0"/>
                            <a:ea typeface="+mj-ea"/>
                          </a:rPr>
                          <m:t> </m:t>
                        </m:r>
                        <m:r>
                          <a:rPr lang="en-US" altLang="zh-CN" sz="2400" i="1" baseline="-25000">
                            <a:latin typeface="Cambria Math" panose="02040503050406030204" pitchFamily="18" charset="0"/>
                            <a:ea typeface="+mj-ea"/>
                          </a:rPr>
                          <m:t>𝑔𝑟𝑖𝑑</m:t>
                        </m:r>
                        <m:r>
                          <a:rPr lang="en-US" altLang="zh-CN" sz="2400" b="1" i="1" smtClean="0">
                            <a:latin typeface="Cambria Math" panose="02040503050406030204" pitchFamily="18" charset="0"/>
                            <a:ea typeface="+mj-ea"/>
                          </a:rPr>
                          <m:t>+</m:t>
                        </m:r>
                        <m:r>
                          <a:rPr lang="en-US" altLang="zh-CN" sz="2400" b="1" i="1" smtClean="0">
                            <a:latin typeface="Cambria Math" panose="02040503050406030204" pitchFamily="18" charset="0"/>
                            <a:ea typeface="+mj-ea"/>
                          </a:rPr>
                          <m:t>𝑰</m:t>
                        </m:r>
                        <m:r>
                          <a:rPr lang="en-US" altLang="zh-CN" sz="2400" i="1" baseline="-25000">
                            <a:latin typeface="Cambria Math" panose="02040503050406030204" pitchFamily="18" charset="0"/>
                            <a:ea typeface="+mj-ea"/>
                          </a:rPr>
                          <m:t>𝑂𝑢𝑡𝑒𝑟</m:t>
                        </m:r>
                        <m:r>
                          <a:rPr lang="en-US" altLang="zh-CN" sz="2400" i="1" baseline="-25000">
                            <a:latin typeface="Cambria Math" panose="02040503050406030204" pitchFamily="18" charset="0"/>
                            <a:ea typeface="+mj-ea"/>
                          </a:rPr>
                          <m:t> </m:t>
                        </m:r>
                        <m:r>
                          <a:rPr lang="en-US" altLang="zh-CN" sz="2400" i="1" baseline="-25000">
                            <a:latin typeface="Cambria Math" panose="02040503050406030204" pitchFamily="18" charset="0"/>
                            <a:ea typeface="+mj-ea"/>
                          </a:rPr>
                          <m:t>𝑔𝑟𝑖𝑑</m:t>
                        </m:r>
                        <m:r>
                          <a:rPr lang="en-US" altLang="zh-CN" sz="2400" b="1" i="1" smtClean="0">
                            <a:latin typeface="Cambria Math" panose="02040503050406030204" pitchFamily="18" charset="0"/>
                            <a:ea typeface="+mj-ea"/>
                          </a:rPr>
                          <m:t>+</m:t>
                        </m:r>
                        <m:r>
                          <a:rPr lang="en-US" altLang="zh-CN" sz="2400" b="1" i="1" smtClean="0">
                            <a:latin typeface="Cambria Math" panose="02040503050406030204" pitchFamily="18" charset="0"/>
                            <a:ea typeface="+mj-ea"/>
                          </a:rPr>
                          <m:t>𝑰</m:t>
                        </m:r>
                        <m:r>
                          <m:rPr>
                            <m:sty m:val="p"/>
                          </m:rPr>
                          <a:rPr lang="en-US" altLang="zh-CN" sz="2400" b="1" i="1" baseline="-25000">
                            <a:latin typeface="Cambria Math" panose="02040503050406030204" pitchFamily="18" charset="0"/>
                            <a:ea typeface="+mj-ea"/>
                          </a:rPr>
                          <m:t>C</m:t>
                        </m:r>
                        <m:r>
                          <a:rPr lang="en-US" altLang="zh-CN" sz="2400" i="1" baseline="-25000">
                            <a:latin typeface="Cambria Math" panose="02040503050406030204" pitchFamily="18" charset="0"/>
                            <a:ea typeface="+mj-ea"/>
                          </a:rPr>
                          <m:t>𝑜𝑙𝑙𝑒𝑐𝑡𝑜𝑟</m:t>
                        </m:r>
                      </m:num>
                      <m:den>
                        <m:r>
                          <a:rPr lang="en-US" altLang="zh-CN" sz="2400" b="1" i="1">
                            <a:latin typeface="Cambria Math" panose="02040503050406030204" pitchFamily="18" charset="0"/>
                          </a:rPr>
                          <m:t>𝑰</m:t>
                        </m:r>
                        <m:r>
                          <a:rPr lang="en-US" altLang="zh-CN" sz="2400" i="1" baseline="-25000">
                            <a:latin typeface="Cambria Math" panose="02040503050406030204" pitchFamily="18" charset="0"/>
                          </a:rPr>
                          <m:t>𝐼𝑛𝑛𝑒𝑟</m:t>
                        </m:r>
                        <m:r>
                          <a:rPr lang="en-US" altLang="zh-CN" sz="2400" i="1" baseline="-25000">
                            <a:latin typeface="Cambria Math" panose="02040503050406030204" pitchFamily="18" charset="0"/>
                          </a:rPr>
                          <m:t> </m:t>
                        </m:r>
                        <m:r>
                          <a:rPr lang="en-US" altLang="zh-CN" sz="2400" i="1" baseline="-25000">
                            <a:latin typeface="Cambria Math" panose="02040503050406030204" pitchFamily="18" charset="0"/>
                          </a:rPr>
                          <m:t>𝑔𝑟𝑖𝑑</m:t>
                        </m:r>
                        <m:r>
                          <a:rPr lang="en-US" altLang="zh-CN" sz="2400" b="1" i="1">
                            <a:latin typeface="Cambria Math" panose="02040503050406030204" pitchFamily="18" charset="0"/>
                          </a:rPr>
                          <m:t>+</m:t>
                        </m:r>
                        <m:r>
                          <a:rPr lang="en-US" altLang="zh-CN" sz="2400" b="1" i="1">
                            <a:latin typeface="Cambria Math" panose="02040503050406030204" pitchFamily="18" charset="0"/>
                          </a:rPr>
                          <m:t>𝑰</m:t>
                        </m:r>
                        <m:r>
                          <a:rPr lang="en-US" altLang="zh-CN" sz="2400" i="1" baseline="-25000">
                            <a:latin typeface="Cambria Math" panose="02040503050406030204" pitchFamily="18" charset="0"/>
                          </a:rPr>
                          <m:t>𝑂𝑢𝑡𝑒𝑟</m:t>
                        </m:r>
                        <m:r>
                          <a:rPr lang="en-US" altLang="zh-CN" sz="2400" i="1" baseline="-25000">
                            <a:latin typeface="Cambria Math" panose="02040503050406030204" pitchFamily="18" charset="0"/>
                          </a:rPr>
                          <m:t> </m:t>
                        </m:r>
                        <m:r>
                          <a:rPr lang="en-US" altLang="zh-CN" sz="2400" i="1" baseline="-25000">
                            <a:latin typeface="Cambria Math" panose="02040503050406030204" pitchFamily="18" charset="0"/>
                          </a:rPr>
                          <m:t>𝑔𝑟𝑖𝑑</m:t>
                        </m:r>
                        <m:r>
                          <a:rPr lang="en-US" altLang="zh-CN" sz="2400" b="1" i="1">
                            <a:latin typeface="Cambria Math" panose="02040503050406030204" pitchFamily="18" charset="0"/>
                          </a:rPr>
                          <m:t>+</m:t>
                        </m:r>
                        <m:r>
                          <a:rPr lang="en-US" altLang="zh-CN" sz="2400" b="1" i="1">
                            <a:latin typeface="Cambria Math" panose="02040503050406030204" pitchFamily="18" charset="0"/>
                          </a:rPr>
                          <m:t>𝑰</m:t>
                        </m:r>
                        <m:r>
                          <m:rPr>
                            <m:sty m:val="p"/>
                          </m:rPr>
                          <a:rPr lang="en-US" altLang="zh-CN" sz="2400" b="1" i="1" baseline="-25000">
                            <a:latin typeface="Cambria Math" panose="02040503050406030204" pitchFamily="18" charset="0"/>
                          </a:rPr>
                          <m:t>C</m:t>
                        </m:r>
                        <m:r>
                          <a:rPr lang="en-US" altLang="zh-CN" sz="2400" i="1" baseline="-25000">
                            <a:latin typeface="Cambria Math" panose="02040503050406030204" pitchFamily="18" charset="0"/>
                          </a:rPr>
                          <m:t>𝑜𝑙𝑙𝑒𝑐𝑡𝑜𝑟</m:t>
                        </m:r>
                        <m:r>
                          <a:rPr lang="en-US" altLang="zh-CN" sz="2400" b="1" i="1" smtClean="0">
                            <a:latin typeface="Cambria Math" panose="02040503050406030204" pitchFamily="18" charset="0"/>
                            <a:ea typeface="+mj-ea"/>
                          </a:rPr>
                          <m:t>+</m:t>
                        </m:r>
                        <m:r>
                          <a:rPr lang="en-US" altLang="zh-CN" sz="2400" b="0" i="1" smtClean="0">
                            <a:latin typeface="Cambria Math" panose="02040503050406030204" pitchFamily="18" charset="0"/>
                            <a:ea typeface="+mj-ea"/>
                          </a:rPr>
                          <m:t>𝐼</m:t>
                        </m:r>
                        <m:r>
                          <a:rPr lang="en-US" altLang="zh-CN" sz="2400" b="0" i="1" baseline="-25000">
                            <a:latin typeface="Cambria Math" panose="02040503050406030204" pitchFamily="18" charset="0"/>
                            <a:ea typeface="+mj-ea"/>
                          </a:rPr>
                          <m:t>𝑆𝑎𝑚𝑝𝑙𝑒</m:t>
                        </m:r>
                        <m:r>
                          <a:rPr lang="en-US" altLang="zh-CN" sz="2400" b="0" i="1" baseline="-25000" smtClean="0">
                            <a:latin typeface="Cambria Math" panose="02040503050406030204" pitchFamily="18" charset="0"/>
                            <a:ea typeface="+mj-ea"/>
                          </a:rPr>
                          <m:t> </m:t>
                        </m:r>
                        <m:r>
                          <a:rPr lang="en-US" altLang="zh-CN" sz="2400" b="0" i="1" baseline="-25000">
                            <a:latin typeface="Cambria Math" panose="02040503050406030204" pitchFamily="18" charset="0"/>
                            <a:ea typeface="+mj-ea"/>
                          </a:rPr>
                          <m:t>𝑠𝑡𝑎𝑔𝑒</m:t>
                        </m:r>
                      </m:den>
                    </m:f>
                  </m:oMath>
                </a14:m>
                <a:endParaRPr lang="zh-CN" altLang="en-US" dirty="0">
                  <a:latin typeface="+mj-ea"/>
                  <a:ea typeface="+mj-ea"/>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981421" y="1162760"/>
                <a:ext cx="4628896" cy="653705"/>
              </a:xfrm>
              <a:prstGeom prst="rect">
                <a:avLst/>
              </a:prstGeom>
              <a:blipFill>
                <a:blip r:embed="rId3"/>
                <a:stretch>
                  <a:fillRect l="-1054" b="-2804"/>
                </a:stretch>
              </a:blipFill>
            </p:spPr>
            <p:txBody>
              <a:bodyPr/>
              <a:lstStyle/>
              <a:p>
                <a:r>
                  <a:rPr lang="zh-CN" altLang="en-US">
                    <a:noFill/>
                  </a:rPr>
                  <a:t> </a:t>
                </a:r>
              </a:p>
            </p:txBody>
          </p:sp>
        </mc:Fallback>
      </mc:AlternateContent>
      <p:grpSp>
        <p:nvGrpSpPr>
          <p:cNvPr id="5" name="组合 4"/>
          <p:cNvGrpSpPr/>
          <p:nvPr/>
        </p:nvGrpSpPr>
        <p:grpSpPr>
          <a:xfrm>
            <a:off x="1572425" y="1459670"/>
            <a:ext cx="5355244" cy="3139815"/>
            <a:chOff x="762000" y="1484436"/>
            <a:chExt cx="8028833" cy="4707358"/>
          </a:xfrm>
        </p:grpSpPr>
        <p:pic>
          <p:nvPicPr>
            <p:cNvPr id="90" name="图片 89"/>
            <p:cNvPicPr>
              <a:picLocks noChangeAspect="1"/>
            </p:cNvPicPr>
            <p:nvPr/>
          </p:nvPicPr>
          <p:blipFill>
            <a:blip r:embed="rId4"/>
            <a:stretch>
              <a:fillRect/>
            </a:stretch>
          </p:blipFill>
          <p:spPr>
            <a:xfrm>
              <a:off x="775372" y="1484436"/>
              <a:ext cx="2898882" cy="3344863"/>
            </a:xfrm>
            <a:prstGeom prst="rect">
              <a:avLst/>
            </a:prstGeom>
          </p:spPr>
        </p:pic>
        <p:sp>
          <p:nvSpPr>
            <p:cNvPr id="92" name="矩形 91"/>
            <p:cNvSpPr/>
            <p:nvPr/>
          </p:nvSpPr>
          <p:spPr>
            <a:xfrm>
              <a:off x="762000" y="1484436"/>
              <a:ext cx="2905299" cy="3351348"/>
            </a:xfrm>
            <a:prstGeom prst="rect">
              <a:avLst/>
            </a:prstGeom>
            <a:noFill/>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p>
          </p:txBody>
        </p:sp>
        <p:sp>
          <p:nvSpPr>
            <p:cNvPr id="159" name="矩形 158"/>
            <p:cNvSpPr/>
            <p:nvPr/>
          </p:nvSpPr>
          <p:spPr bwMode="auto">
            <a:xfrm>
              <a:off x="4837554" y="2587433"/>
              <a:ext cx="3613159" cy="2011461"/>
            </a:xfrm>
            <a:prstGeom prst="rect">
              <a:avLst/>
            </a:prstGeom>
            <a:noFill/>
            <a:ln w="19050"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0" name="圆角矩形 159"/>
            <p:cNvSpPr/>
            <p:nvPr/>
          </p:nvSpPr>
          <p:spPr bwMode="auto">
            <a:xfrm>
              <a:off x="5325068" y="2798192"/>
              <a:ext cx="2724079" cy="1159699"/>
            </a:xfrm>
            <a:prstGeom prst="roundRect">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1" name="椭圆 160"/>
            <p:cNvSpPr/>
            <p:nvPr/>
          </p:nvSpPr>
          <p:spPr bwMode="auto">
            <a:xfrm>
              <a:off x="5325068"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2" name="椭圆 161"/>
            <p:cNvSpPr/>
            <p:nvPr/>
          </p:nvSpPr>
          <p:spPr bwMode="auto">
            <a:xfrm>
              <a:off x="6121122" y="4185323"/>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3" name="椭圆 162"/>
            <p:cNvSpPr/>
            <p:nvPr/>
          </p:nvSpPr>
          <p:spPr bwMode="auto">
            <a:xfrm>
              <a:off x="6917175"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4" name="椭圆 163"/>
            <p:cNvSpPr/>
            <p:nvPr/>
          </p:nvSpPr>
          <p:spPr bwMode="auto">
            <a:xfrm>
              <a:off x="7713229"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cxnSp>
          <p:nvCxnSpPr>
            <p:cNvPr id="125" name="直接连接符 124"/>
            <p:cNvCxnSpPr/>
            <p:nvPr/>
          </p:nvCxnSpPr>
          <p:spPr bwMode="auto">
            <a:xfrm>
              <a:off x="1861084" y="4746978"/>
              <a:ext cx="0" cy="488313"/>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1" name="直接连接符 150"/>
            <p:cNvCxnSpPr/>
            <p:nvPr/>
          </p:nvCxnSpPr>
          <p:spPr bwMode="auto">
            <a:xfrm flipH="1">
              <a:off x="1861086" y="5239325"/>
              <a:ext cx="3594362" cy="0"/>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9" name="直接连接符 168"/>
            <p:cNvCxnSpPr/>
            <p:nvPr/>
          </p:nvCxnSpPr>
          <p:spPr bwMode="auto">
            <a:xfrm>
              <a:off x="5455448" y="4347882"/>
              <a:ext cx="0" cy="887409"/>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4" name="直接连接符 123"/>
            <p:cNvCxnSpPr/>
            <p:nvPr/>
          </p:nvCxnSpPr>
          <p:spPr bwMode="auto">
            <a:xfrm>
              <a:off x="1604551" y="3869741"/>
              <a:ext cx="0" cy="1620693"/>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0" name="直接连接符 139"/>
            <p:cNvCxnSpPr/>
            <p:nvPr/>
          </p:nvCxnSpPr>
          <p:spPr bwMode="auto">
            <a:xfrm flipH="1">
              <a:off x="1604556" y="5490434"/>
              <a:ext cx="4646946" cy="0"/>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1" name="直接连接符 170"/>
            <p:cNvCxnSpPr/>
            <p:nvPr/>
          </p:nvCxnSpPr>
          <p:spPr bwMode="auto">
            <a:xfrm>
              <a:off x="6256409" y="4347882"/>
              <a:ext cx="0" cy="1142552"/>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3" name="直接连接符 122"/>
            <p:cNvCxnSpPr/>
            <p:nvPr/>
          </p:nvCxnSpPr>
          <p:spPr bwMode="auto">
            <a:xfrm>
              <a:off x="1358967" y="3743740"/>
              <a:ext cx="0" cy="1991303"/>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8" name="直接连接符 137"/>
            <p:cNvCxnSpPr/>
            <p:nvPr/>
          </p:nvCxnSpPr>
          <p:spPr bwMode="auto">
            <a:xfrm flipH="1">
              <a:off x="1358970" y="5735043"/>
              <a:ext cx="5696593" cy="0"/>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3" name="直接连接符 172"/>
            <p:cNvCxnSpPr/>
            <p:nvPr/>
          </p:nvCxnSpPr>
          <p:spPr bwMode="auto">
            <a:xfrm>
              <a:off x="7055563" y="4347882"/>
              <a:ext cx="0" cy="1387161"/>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0" name="直接连接符 119"/>
            <p:cNvCxnSpPr/>
            <p:nvPr/>
          </p:nvCxnSpPr>
          <p:spPr bwMode="auto">
            <a:xfrm>
              <a:off x="1101892" y="3450941"/>
              <a:ext cx="0" cy="2573343"/>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5" name="直接连接符 134"/>
            <p:cNvCxnSpPr/>
            <p:nvPr/>
          </p:nvCxnSpPr>
          <p:spPr bwMode="auto">
            <a:xfrm flipH="1">
              <a:off x="1101895" y="6024284"/>
              <a:ext cx="6741714" cy="0"/>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7" name="直接连接符 176"/>
            <p:cNvCxnSpPr/>
            <p:nvPr/>
          </p:nvCxnSpPr>
          <p:spPr bwMode="auto">
            <a:xfrm>
              <a:off x="7843609" y="4347882"/>
              <a:ext cx="0" cy="1676402"/>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5" name="文本框 184"/>
            <p:cNvSpPr txBox="1"/>
            <p:nvPr/>
          </p:nvSpPr>
          <p:spPr>
            <a:xfrm>
              <a:off x="8512158" y="2989649"/>
              <a:ext cx="278675" cy="1015663"/>
            </a:xfrm>
            <a:prstGeom prst="rect">
              <a:avLst/>
            </a:prstGeom>
            <a:noFill/>
          </p:spPr>
          <p:txBody>
            <a:bodyPr wrap="square" rtlCol="0">
              <a:spAutoFit/>
            </a:bodyPr>
            <a:lstStyle/>
            <a:p>
              <a:r>
                <a:rPr lang="zh-CN" altLang="en-US" dirty="0" smtClean="0"/>
                <a:t>示波器</a:t>
              </a:r>
              <a:endParaRPr lang="zh-CN" altLang="en-US" dirty="0"/>
            </a:p>
          </p:txBody>
        </p:sp>
        <p:sp>
          <p:nvSpPr>
            <p:cNvPr id="3" name="矩形 2"/>
            <p:cNvSpPr/>
            <p:nvPr/>
          </p:nvSpPr>
          <p:spPr>
            <a:xfrm>
              <a:off x="2684111" y="5111931"/>
              <a:ext cx="1733005" cy="1079863"/>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Amplifier</a:t>
              </a:r>
              <a:endParaRPr lang="zh-CN" altLang="en-US" dirty="0"/>
            </a:p>
          </p:txBody>
        </p:sp>
        <p:sp>
          <p:nvSpPr>
            <p:cNvPr id="4" name="椭圆 3"/>
            <p:cNvSpPr/>
            <p:nvPr/>
          </p:nvSpPr>
          <p:spPr>
            <a:xfrm>
              <a:off x="2578429" y="5200425"/>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椭圆 32"/>
            <p:cNvSpPr/>
            <p:nvPr/>
          </p:nvSpPr>
          <p:spPr>
            <a:xfrm>
              <a:off x="2578429" y="5438983"/>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椭圆 33"/>
            <p:cNvSpPr/>
            <p:nvPr/>
          </p:nvSpPr>
          <p:spPr>
            <a:xfrm>
              <a:off x="2578429" y="5686489"/>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椭圆 34"/>
            <p:cNvSpPr/>
            <p:nvPr/>
          </p:nvSpPr>
          <p:spPr>
            <a:xfrm>
              <a:off x="2575688" y="5965448"/>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椭圆 35"/>
            <p:cNvSpPr/>
            <p:nvPr/>
          </p:nvSpPr>
          <p:spPr>
            <a:xfrm>
              <a:off x="4419857" y="5203679"/>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椭圆 36"/>
            <p:cNvSpPr/>
            <p:nvPr/>
          </p:nvSpPr>
          <p:spPr>
            <a:xfrm>
              <a:off x="4419857" y="5442237"/>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椭圆 37"/>
            <p:cNvSpPr/>
            <p:nvPr/>
          </p:nvSpPr>
          <p:spPr>
            <a:xfrm>
              <a:off x="4419857" y="5689743"/>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椭圆 38"/>
            <p:cNvSpPr/>
            <p:nvPr/>
          </p:nvSpPr>
          <p:spPr>
            <a:xfrm>
              <a:off x="4417116" y="5968702"/>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6" name="灯片编号占位符 5"/>
          <p:cNvSpPr>
            <a:spLocks noGrp="1"/>
          </p:cNvSpPr>
          <p:nvPr>
            <p:ph type="sldNum" sz="quarter" idx="4"/>
          </p:nvPr>
        </p:nvSpPr>
        <p:spPr/>
        <p:txBody>
          <a:bodyPr/>
          <a:lstStyle/>
          <a:p>
            <a:fld id="{9BFF2A02-AE41-4A88-A87B-F242A51376D3}" type="slidenum">
              <a:rPr lang="zh-CN" altLang="en-US" smtClean="0"/>
              <a:t>10</a:t>
            </a:fld>
            <a:endParaRPr lang="zh-CN" altLang="en-US"/>
          </a:p>
        </p:txBody>
      </p:sp>
      <p:sp>
        <p:nvSpPr>
          <p:cNvPr id="7" name="矩形 6"/>
          <p:cNvSpPr/>
          <p:nvPr/>
        </p:nvSpPr>
        <p:spPr>
          <a:xfrm>
            <a:off x="513807" y="4860643"/>
            <a:ext cx="8244346" cy="1323439"/>
          </a:xfrm>
          <a:prstGeom prst="rect">
            <a:avLst/>
          </a:prstGeom>
        </p:spPr>
        <p:txBody>
          <a:bodyPr wrap="square">
            <a:spAutoFit/>
          </a:bodyPr>
          <a:lstStyle/>
          <a:p>
            <a:pPr algn="just">
              <a:spcAft>
                <a:spcPts val="0"/>
              </a:spcAft>
            </a:pPr>
            <a:r>
              <a:rPr lang="en-US" altLang="zh-CN" sz="1600" kern="100" dirty="0">
                <a:latin typeface="Times New Roman" panose="02020603050405020304" pitchFamily="18" charset="0"/>
                <a:cs typeface="Times New Roman" panose="02020603050405020304" pitchFamily="18" charset="0"/>
              </a:rPr>
              <a:t>Thus, we also measured the current in the inner grid, the outer grid, and the sample stage. The current on inner grid, outer grid, and collector are summed, as the secondary electron current</a:t>
            </a:r>
            <a:r>
              <a:rPr lang="zh-CN" altLang="en-US" sz="1600" kern="100" dirty="0">
                <a:latin typeface="Times New Roman" panose="02020603050405020304" pitchFamily="18" charset="0"/>
                <a:cs typeface="Times New Roman" panose="02020603050405020304" pitchFamily="18" charset="0"/>
              </a:rPr>
              <a:t>，</a:t>
            </a:r>
            <a:r>
              <a:rPr lang="en-US" altLang="zh-CN" sz="1600" kern="100" dirty="0">
                <a:latin typeface="Times New Roman" panose="02020603050405020304" pitchFamily="18" charset="0"/>
                <a:cs typeface="Times New Roman" panose="02020603050405020304" pitchFamily="18" charset="0"/>
              </a:rPr>
              <a:t>and the current on inner grid, outer grid, collector, and sample stage are summed, as the primary current; The ratio of the secondary current to the primary current is the secondary electron emission coefficient.</a:t>
            </a:r>
            <a:endParaRPr lang="zh-CN" altLang="zh-CN"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3240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solidFill>
                  <a:schemeClr val="accent2"/>
                </a:solidFill>
              </a:rPr>
              <a:t>Measurement in pulse mode</a:t>
            </a:r>
            <a:endParaRPr lang="zh-CN" altLang="en-US" sz="3200" dirty="0">
              <a:solidFill>
                <a:schemeClr val="accent2"/>
              </a:solidFill>
            </a:endParaRPr>
          </a:p>
        </p:txBody>
      </p:sp>
      <p:sp>
        <p:nvSpPr>
          <p:cNvPr id="3" name="内容占位符 2"/>
          <p:cNvSpPr>
            <a:spLocks noGrp="1"/>
          </p:cNvSpPr>
          <p:nvPr>
            <p:ph idx="1"/>
          </p:nvPr>
        </p:nvSpPr>
        <p:spPr>
          <a:xfrm>
            <a:off x="685800" y="838200"/>
            <a:ext cx="7848600" cy="5334000"/>
          </a:xfrm>
        </p:spPr>
        <p:txBody>
          <a:bodyPr>
            <a:normAutofit/>
          </a:bodyPr>
          <a:lstStyle/>
          <a:p>
            <a:pPr marL="0" indent="357188"/>
            <a:r>
              <a:rPr lang="en-US" altLang="zh-CN" sz="1600" dirty="0">
                <a:latin typeface="Times New Roman" panose="02020603050405020304" pitchFamily="18" charset="0"/>
                <a:cs typeface="Times New Roman" panose="02020603050405020304" pitchFamily="18" charset="0"/>
              </a:rPr>
              <a:t>In order to study the phenomena and effects of sample charging, the secondary electrons generated by each pulsed electron beam at the same incident energy and incident angle were measured during the </a:t>
            </a:r>
            <a:r>
              <a:rPr lang="en-US" altLang="zh-CN" sz="1600" dirty="0" smtClean="0">
                <a:latin typeface="Times New Roman" panose="02020603050405020304" pitchFamily="18" charset="0"/>
                <a:cs typeface="Times New Roman" panose="02020603050405020304" pitchFamily="18" charset="0"/>
              </a:rPr>
              <a:t>measurement.</a:t>
            </a:r>
            <a:endParaRPr lang="en-US" altLang="zh-CN" sz="16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4"/>
          </p:nvPr>
        </p:nvSpPr>
        <p:spPr/>
        <p:txBody>
          <a:bodyPr/>
          <a:lstStyle/>
          <a:p>
            <a:fld id="{9BFF2A02-AE41-4A88-A87B-F242A51376D3}" type="slidenum">
              <a:rPr lang="zh-CN" altLang="en-US" smtClean="0"/>
              <a:t>11</a:t>
            </a:fld>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847" y="1693485"/>
            <a:ext cx="4966525" cy="3489753"/>
          </a:xfrm>
          <a:prstGeom prst="rect">
            <a:avLst/>
          </a:prstGeom>
        </p:spPr>
      </p:pic>
      <p:sp>
        <p:nvSpPr>
          <p:cNvPr id="7" name="文本框 6"/>
          <p:cNvSpPr txBox="1"/>
          <p:nvPr/>
        </p:nvSpPr>
        <p:spPr>
          <a:xfrm>
            <a:off x="6273394" y="2581759"/>
            <a:ext cx="1985598"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Sample: Al</a:t>
            </a:r>
            <a:r>
              <a:rPr lang="en-US" altLang="zh-CN" sz="1400" baseline="-25000" dirty="0" smtClean="0">
                <a:latin typeface="Times New Roman" panose="02020603050405020304" pitchFamily="18" charset="0"/>
                <a:cs typeface="Times New Roman" panose="02020603050405020304" pitchFamily="18" charset="0"/>
              </a:rPr>
              <a:t>2</a:t>
            </a:r>
            <a:r>
              <a:rPr lang="en-US" altLang="zh-CN" sz="1400" dirty="0" smtClean="0">
                <a:latin typeface="Times New Roman" panose="02020603050405020304" pitchFamily="18" charset="0"/>
                <a:cs typeface="Times New Roman" panose="02020603050405020304" pitchFamily="18" charset="0"/>
              </a:rPr>
              <a:t>O</a:t>
            </a:r>
            <a:r>
              <a:rPr lang="en-US" altLang="zh-CN" sz="1400" baseline="-25000" dirty="0" smtClean="0">
                <a:latin typeface="Times New Roman" panose="02020603050405020304" pitchFamily="18" charset="0"/>
                <a:cs typeface="Times New Roman" panose="02020603050405020304" pitchFamily="18" charset="0"/>
              </a:rPr>
              <a:t>3 </a:t>
            </a:r>
            <a:r>
              <a:rPr lang="en-US" altLang="zh-CN" sz="1400" dirty="0" smtClean="0">
                <a:latin typeface="Times New Roman" panose="02020603050405020304" pitchFamily="18" charset="0"/>
                <a:cs typeface="Times New Roman" panose="02020603050405020304" pitchFamily="18" charset="0"/>
              </a:rPr>
              <a:t> (10nm)</a:t>
            </a:r>
          </a:p>
          <a:p>
            <a:r>
              <a:rPr lang="en-US" altLang="zh-CN" sz="1400" dirty="0" smtClean="0">
                <a:latin typeface="Times New Roman" panose="02020603050405020304" pitchFamily="18" charset="0"/>
                <a:cs typeface="Times New Roman" panose="02020603050405020304" pitchFamily="18" charset="0"/>
              </a:rPr>
              <a:t>Substrate</a:t>
            </a:r>
            <a:r>
              <a:rPr lang="en-US" altLang="zh-CN" sz="1400" dirty="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N-type </a:t>
            </a:r>
            <a:r>
              <a:rPr lang="en-US" altLang="zh-CN" sz="1400" dirty="0" smtClean="0">
                <a:latin typeface="Times New Roman" panose="02020603050405020304" pitchFamily="18" charset="0"/>
                <a:cs typeface="Times New Roman" panose="02020603050405020304" pitchFamily="18" charset="0"/>
              </a:rPr>
              <a:t>Si</a:t>
            </a:r>
          </a:p>
          <a:p>
            <a:r>
              <a:rPr lang="en-US" altLang="zh-CN" sz="1400" dirty="0">
                <a:latin typeface="Times New Roman" panose="02020603050405020304" pitchFamily="18" charset="0"/>
                <a:cs typeface="Times New Roman" panose="02020603050405020304" pitchFamily="18" charset="0"/>
              </a:rPr>
              <a:t>Incident </a:t>
            </a:r>
            <a:r>
              <a:rPr lang="en-US" altLang="zh-CN" sz="1400" dirty="0" smtClean="0">
                <a:latin typeface="Times New Roman" panose="02020603050405020304" pitchFamily="18" charset="0"/>
                <a:cs typeface="Times New Roman" panose="02020603050405020304" pitchFamily="18" charset="0"/>
              </a:rPr>
              <a:t>energy: 180 eV</a:t>
            </a:r>
          </a:p>
          <a:p>
            <a:r>
              <a:rPr lang="en-US" altLang="zh-CN" sz="1400" dirty="0">
                <a:latin typeface="Times New Roman" panose="02020603050405020304" pitchFamily="18" charset="0"/>
                <a:cs typeface="Times New Roman" panose="02020603050405020304" pitchFamily="18" charset="0"/>
              </a:rPr>
              <a:t>Incident angle</a:t>
            </a:r>
            <a:r>
              <a:rPr lang="en-US" altLang="zh-CN" sz="1400" dirty="0" smtClean="0">
                <a:latin typeface="Times New Roman" panose="02020603050405020304" pitchFamily="18" charset="0"/>
                <a:cs typeface="Times New Roman" panose="02020603050405020304" pitchFamily="18" charset="0"/>
              </a:rPr>
              <a:t>: 0°</a:t>
            </a:r>
          </a:p>
          <a:p>
            <a:r>
              <a:rPr lang="en-US" altLang="zh-CN" sz="1400" dirty="0" smtClean="0">
                <a:latin typeface="Times New Roman" panose="02020603050405020304" pitchFamily="18" charset="0"/>
                <a:cs typeface="Times New Roman" panose="02020603050405020304" pitchFamily="18" charset="0"/>
              </a:rPr>
              <a:t>Pulse width: 20us</a:t>
            </a:r>
          </a:p>
          <a:p>
            <a:r>
              <a:rPr lang="en-US" altLang="zh-CN" sz="1400" dirty="0">
                <a:latin typeface="Times New Roman" panose="02020603050405020304" pitchFamily="18" charset="0"/>
                <a:cs typeface="Times New Roman" panose="02020603050405020304" pitchFamily="18" charset="0"/>
              </a:rPr>
              <a:t>pulse </a:t>
            </a:r>
            <a:r>
              <a:rPr lang="en-US" altLang="zh-CN" sz="1400" dirty="0" smtClean="0">
                <a:latin typeface="Times New Roman" panose="02020603050405020304" pitchFamily="18" charset="0"/>
                <a:cs typeface="Times New Roman" panose="02020603050405020304" pitchFamily="18" charset="0"/>
              </a:rPr>
              <a:t>interval: 2s</a:t>
            </a:r>
          </a:p>
        </p:txBody>
      </p:sp>
      <p:sp>
        <p:nvSpPr>
          <p:cNvPr id="6" name="矩形 5"/>
          <p:cNvSpPr/>
          <p:nvPr/>
        </p:nvSpPr>
        <p:spPr>
          <a:xfrm>
            <a:off x="847997" y="5329610"/>
            <a:ext cx="7315200" cy="1077218"/>
          </a:xfrm>
          <a:prstGeom prst="rect">
            <a:avLst/>
          </a:prstGeom>
        </p:spPr>
        <p:txBody>
          <a:bodyPr wrap="square">
            <a:spAutoFit/>
          </a:bodyPr>
          <a:lstStyle/>
          <a:p>
            <a:pPr indent="182563" algn="just">
              <a:spcAft>
                <a:spcPts val="0"/>
              </a:spcAft>
            </a:pPr>
            <a:r>
              <a:rPr lang="en-US" altLang="zh-CN" sz="1600" kern="100" dirty="0">
                <a:latin typeface="Times New Roman" panose="02020603050405020304" pitchFamily="18" charset="0"/>
                <a:cs typeface="Times New Roman" panose="02020603050405020304" pitchFamily="18" charset="0"/>
              </a:rPr>
              <a:t>The following figure shows</a:t>
            </a:r>
            <a:r>
              <a:rPr lang="en-US" altLang="zh-CN" sz="1600" dirty="0">
                <a:solidFill>
                  <a:srgbClr val="000000"/>
                </a:solidFill>
                <a:latin typeface="Times New Roman" panose="02020603050405020304" pitchFamily="18" charset="0"/>
                <a:cs typeface="Times New Roman" panose="02020603050405020304" pitchFamily="18" charset="0"/>
              </a:rPr>
              <a:t> </a:t>
            </a:r>
            <a:r>
              <a:rPr lang="en-US" altLang="zh-CN" sz="1600" kern="100" dirty="0">
                <a:latin typeface="Times New Roman" panose="02020603050405020304" pitchFamily="18" charset="0"/>
                <a:cs typeface="Times New Roman" panose="02020603050405020304" pitchFamily="18" charset="0"/>
              </a:rPr>
              <a:t>the distribution of secondary electron emission coefficient with number of pulses. </a:t>
            </a:r>
            <a:r>
              <a:rPr lang="en-US" altLang="zh-CN" sz="1600" kern="100" dirty="0" smtClean="0">
                <a:latin typeface="Times New Roman" panose="02020603050405020304" pitchFamily="18" charset="0"/>
                <a:cs typeface="Times New Roman" panose="02020603050405020304" pitchFamily="18" charset="0"/>
              </a:rPr>
              <a:t>As </a:t>
            </a:r>
            <a:r>
              <a:rPr lang="en-US" altLang="zh-CN" sz="1600" kern="100" dirty="0">
                <a:latin typeface="Times New Roman" panose="02020603050405020304" pitchFamily="18" charset="0"/>
                <a:cs typeface="Times New Roman" panose="02020603050405020304" pitchFamily="18" charset="0"/>
              </a:rPr>
              <a:t>can be seen from this figure, no apparent sample charging was observed, and the measured secondary electron emission coefficient hardly changed with the number of pulses.</a:t>
            </a:r>
            <a:endParaRPr lang="zh-CN" altLang="zh-CN"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5510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lum bright="-40000" contrast="40000"/>
          </a:blip>
          <a:stretch>
            <a:fillRect/>
          </a:stretch>
        </p:blipFill>
        <p:spPr>
          <a:xfrm>
            <a:off x="5020146" y="2137490"/>
            <a:ext cx="3514254" cy="2920453"/>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630" y="2029485"/>
            <a:ext cx="4463976" cy="3136635"/>
          </a:xfrm>
          <a:prstGeom prst="rect">
            <a:avLst/>
          </a:prstGeom>
        </p:spPr>
      </p:pic>
      <p:sp>
        <p:nvSpPr>
          <p:cNvPr id="2" name="标题 1"/>
          <p:cNvSpPr>
            <a:spLocks noGrp="1"/>
          </p:cNvSpPr>
          <p:nvPr>
            <p:ph type="title"/>
          </p:nvPr>
        </p:nvSpPr>
        <p:spPr>
          <a:xfrm>
            <a:off x="755648" y="248656"/>
            <a:ext cx="7239000" cy="762000"/>
          </a:xfrm>
        </p:spPr>
        <p:txBody>
          <a:bodyPr>
            <a:noAutofit/>
          </a:bodyPr>
          <a:lstStyle/>
          <a:p>
            <a:r>
              <a:rPr lang="en-US" altLang="zh-CN" sz="3200" dirty="0">
                <a:solidFill>
                  <a:schemeClr val="accent2"/>
                </a:solidFill>
              </a:rPr>
              <a:t>Result</a:t>
            </a:r>
            <a:endParaRPr lang="zh-CN" altLang="en-US" sz="3200" dirty="0">
              <a:solidFill>
                <a:schemeClr val="accent2"/>
              </a:solidFill>
            </a:endParaRPr>
          </a:p>
        </p:txBody>
      </p:sp>
      <p:sp>
        <p:nvSpPr>
          <p:cNvPr id="3" name="文本框 2"/>
          <p:cNvSpPr txBox="1"/>
          <p:nvPr/>
        </p:nvSpPr>
        <p:spPr>
          <a:xfrm>
            <a:off x="2944810" y="2134177"/>
            <a:ext cx="1838708"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sz="1400" dirty="0">
                <a:latin typeface="Times New Roman" panose="02020603050405020304" pitchFamily="18" charset="0"/>
                <a:cs typeface="Times New Roman" panose="02020603050405020304" pitchFamily="18" charset="0"/>
              </a:rPr>
              <a:t>Sample: Al</a:t>
            </a:r>
            <a:r>
              <a:rPr lang="en-US" altLang="zh-CN" sz="1400" baseline="-25000" dirty="0">
                <a:latin typeface="Times New Roman" panose="02020603050405020304" pitchFamily="18" charset="0"/>
                <a:cs typeface="Times New Roman" panose="02020603050405020304" pitchFamily="18" charset="0"/>
              </a:rPr>
              <a:t>2</a:t>
            </a:r>
            <a:r>
              <a:rPr lang="en-US" altLang="zh-CN" sz="1400" dirty="0">
                <a:latin typeface="Times New Roman" panose="02020603050405020304" pitchFamily="18" charset="0"/>
                <a:cs typeface="Times New Roman" panose="02020603050405020304" pitchFamily="18" charset="0"/>
              </a:rPr>
              <a:t>O</a:t>
            </a:r>
            <a:r>
              <a:rPr lang="en-US" altLang="zh-CN" sz="1400" baseline="-25000" dirty="0">
                <a:latin typeface="Times New Roman" panose="02020603050405020304" pitchFamily="18" charset="0"/>
                <a:cs typeface="Times New Roman" panose="02020603050405020304" pitchFamily="18" charset="0"/>
              </a:rPr>
              <a:t>3 </a:t>
            </a:r>
            <a:r>
              <a:rPr lang="en-US" altLang="zh-CN" sz="1400" dirty="0">
                <a:latin typeface="Times New Roman" panose="02020603050405020304" pitchFamily="18" charset="0"/>
                <a:cs typeface="Times New Roman" panose="02020603050405020304" pitchFamily="18" charset="0"/>
              </a:rPr>
              <a:t> (10nm)</a:t>
            </a:r>
          </a:p>
          <a:p>
            <a:r>
              <a:rPr lang="en-US" altLang="zh-CN" sz="1400" dirty="0">
                <a:latin typeface="Times New Roman" panose="02020603050405020304" pitchFamily="18" charset="0"/>
                <a:cs typeface="Times New Roman" panose="02020603050405020304" pitchFamily="18" charset="0"/>
              </a:rPr>
              <a:t>Substrate: N-type Si</a:t>
            </a:r>
          </a:p>
          <a:p>
            <a:r>
              <a:rPr lang="en-US" altLang="zh-CN" sz="1400" dirty="0" smtClean="0">
                <a:latin typeface="Times New Roman" panose="02020603050405020304" pitchFamily="18" charset="0"/>
                <a:cs typeface="Times New Roman" panose="02020603050405020304" pitchFamily="18" charset="0"/>
              </a:rPr>
              <a:t>Incident </a:t>
            </a:r>
            <a:r>
              <a:rPr lang="en-US" altLang="zh-CN" sz="1400" dirty="0">
                <a:latin typeface="Times New Roman" panose="02020603050405020304" pitchFamily="18" charset="0"/>
                <a:cs typeface="Times New Roman" panose="02020603050405020304" pitchFamily="18" charset="0"/>
              </a:rPr>
              <a:t>angle:0°</a:t>
            </a:r>
            <a:endParaRPr lang="zh-CN" altLang="en-US" sz="1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836023" y="5507213"/>
            <a:ext cx="7596199" cy="861774"/>
          </a:xfrm>
          <a:prstGeom prst="rect">
            <a:avLst/>
          </a:prstGeom>
          <a:noFill/>
        </p:spPr>
        <p:txBody>
          <a:bodyPr wrap="square" rtlCol="0">
            <a:spAutoFit/>
          </a:bodyPr>
          <a:lstStyle/>
          <a:p>
            <a:pPr indent="182563"/>
            <a:r>
              <a:rPr lang="en-US" altLang="zh-CN" sz="1600" dirty="0" smtClean="0">
                <a:latin typeface="Times New Roman" panose="02020603050405020304" pitchFamily="18" charset="0"/>
                <a:cs typeface="Times New Roman" panose="02020603050405020304" pitchFamily="18" charset="0"/>
              </a:rPr>
              <a:t>Due </a:t>
            </a:r>
            <a:r>
              <a:rPr lang="en-US" altLang="zh-CN" sz="1600" dirty="0">
                <a:latin typeface="Times New Roman" panose="02020603050405020304" pitchFamily="18" charset="0"/>
                <a:cs typeface="Times New Roman" panose="02020603050405020304" pitchFamily="18" charset="0"/>
              </a:rPr>
              <a:t>to time constraints, we have not yet measured the secondary electron emission coefficient at an incident energy of 300 eV.</a:t>
            </a:r>
          </a:p>
          <a:p>
            <a:pPr indent="182563"/>
            <a:r>
              <a:rPr lang="en-US" altLang="zh-CN" sz="1600" dirty="0">
                <a:latin typeface="Times New Roman" panose="02020603050405020304" pitchFamily="18" charset="0"/>
                <a:cs typeface="Times New Roman" panose="02020603050405020304" pitchFamily="18" charset="0"/>
              </a:rPr>
              <a:t>Will be re-measured in the subsequent experiment.</a:t>
            </a:r>
            <a:endParaRPr lang="zh-CN" altLang="en-US" sz="1600" dirty="0">
              <a:latin typeface="Times New Roman" panose="02020603050405020304" pitchFamily="18" charset="0"/>
              <a:cs typeface="Times New Roman" panose="02020603050405020304" pitchFamily="18" charset="0"/>
            </a:endParaRPr>
          </a:p>
        </p:txBody>
      </p:sp>
      <p:sp>
        <p:nvSpPr>
          <p:cNvPr id="11" name="灯片编号占位符 10"/>
          <p:cNvSpPr>
            <a:spLocks noGrp="1"/>
          </p:cNvSpPr>
          <p:nvPr>
            <p:ph type="sldNum" sz="quarter" idx="4"/>
          </p:nvPr>
        </p:nvSpPr>
        <p:spPr/>
        <p:txBody>
          <a:bodyPr/>
          <a:lstStyle/>
          <a:p>
            <a:fld id="{9BFF2A02-AE41-4A88-A87B-F242A51376D3}" type="slidenum">
              <a:rPr lang="zh-CN" altLang="en-US" smtClean="0"/>
              <a:t>12</a:t>
            </a:fld>
            <a:endParaRPr lang="zh-CN" altLang="en-US"/>
          </a:p>
        </p:txBody>
      </p:sp>
      <p:sp>
        <p:nvSpPr>
          <p:cNvPr id="4" name="矩形 3"/>
          <p:cNvSpPr/>
          <p:nvPr/>
        </p:nvSpPr>
        <p:spPr>
          <a:xfrm>
            <a:off x="755648" y="949502"/>
            <a:ext cx="8055740" cy="830997"/>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This is the distribution of secondary electron emission coefficient with incident energy, it can be seen that the trend of first rise and fall is obvious, and the secondary electron emission coefficient under each energy is also in good agreement with the known literature.</a:t>
            </a:r>
            <a:endParaRPr lang="zh-CN" altLang="zh-CN" sz="1600" dirty="0">
              <a:latin typeface="Times New Roman" panose="02020603050405020304" pitchFamily="18" charset="0"/>
              <a:cs typeface="Times New Roman" panose="02020603050405020304" pitchFamily="18" charset="0"/>
            </a:endParaRPr>
          </a:p>
        </p:txBody>
      </p:sp>
      <p:sp>
        <p:nvSpPr>
          <p:cNvPr id="6" name="矩形 5"/>
          <p:cNvSpPr/>
          <p:nvPr/>
        </p:nvSpPr>
        <p:spPr>
          <a:xfrm>
            <a:off x="4933060" y="5012005"/>
            <a:ext cx="3414863" cy="246221"/>
          </a:xfrm>
          <a:prstGeom prst="rect">
            <a:avLst/>
          </a:prstGeom>
        </p:spPr>
        <p:txBody>
          <a:bodyPr wrap="square">
            <a:spAutoFit/>
          </a:bodyPr>
          <a:lstStyle/>
          <a:p>
            <a:r>
              <a:rPr lang="en-US" altLang="zh-CN" sz="1000" dirty="0" smtClean="0">
                <a:latin typeface="AdvOT987ad488"/>
              </a:rPr>
              <a:t>dx.doi.org/10.1016/j.nima.2016.11.064</a:t>
            </a:r>
            <a:endParaRPr lang="zh-CN" altLang="en-US" sz="2400" dirty="0"/>
          </a:p>
        </p:txBody>
      </p:sp>
    </p:spTree>
    <p:extLst>
      <p:ext uri="{BB962C8B-B14F-4D97-AF65-F5344CB8AC3E}">
        <p14:creationId xmlns:p14="http://schemas.microsoft.com/office/powerpoint/2010/main" val="3552521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9161" y="183350"/>
            <a:ext cx="7239000" cy="762000"/>
          </a:xfrm>
        </p:spPr>
        <p:txBody>
          <a:bodyPr>
            <a:noAutofit/>
          </a:bodyPr>
          <a:lstStyle/>
          <a:p>
            <a:r>
              <a:rPr lang="en-US" altLang="zh-CN" sz="3200" dirty="0">
                <a:solidFill>
                  <a:schemeClr val="accent2"/>
                </a:solidFill>
              </a:rPr>
              <a:t>Result</a:t>
            </a:r>
            <a:endParaRPr lang="zh-CN" altLang="en-US" sz="3200" dirty="0">
              <a:solidFill>
                <a:schemeClr val="accent2"/>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398" y="1740076"/>
            <a:ext cx="4612830" cy="3241227"/>
          </a:xfrm>
          <a:prstGeom prst="rect">
            <a:avLst/>
          </a:prstGeom>
        </p:spPr>
      </p:pic>
      <p:pic>
        <p:nvPicPr>
          <p:cNvPr id="8" name="图片 7"/>
          <p:cNvPicPr>
            <a:picLocks noChangeAspect="1"/>
          </p:cNvPicPr>
          <p:nvPr/>
        </p:nvPicPr>
        <p:blipFill>
          <a:blip r:embed="rId3"/>
          <a:stretch>
            <a:fillRect/>
          </a:stretch>
        </p:blipFill>
        <p:spPr>
          <a:xfrm>
            <a:off x="4886561" y="3762814"/>
            <a:ext cx="3647839" cy="367795"/>
          </a:xfrm>
          <a:prstGeom prst="rect">
            <a:avLst/>
          </a:prstGeom>
        </p:spPr>
      </p:pic>
      <p:sp>
        <p:nvSpPr>
          <p:cNvPr id="10" name="文本框 9"/>
          <p:cNvSpPr txBox="1"/>
          <p:nvPr/>
        </p:nvSpPr>
        <p:spPr>
          <a:xfrm>
            <a:off x="5915452" y="2448920"/>
            <a:ext cx="2173480" cy="830997"/>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Sample: Al</a:t>
            </a:r>
            <a:r>
              <a:rPr lang="en-US" altLang="zh-CN" sz="1600" baseline="-25000" dirty="0">
                <a:latin typeface="Times New Roman" panose="02020603050405020304" pitchFamily="18" charset="0"/>
                <a:cs typeface="Times New Roman" panose="02020603050405020304" pitchFamily="18" charset="0"/>
              </a:rPr>
              <a:t>2</a:t>
            </a:r>
            <a:r>
              <a:rPr lang="en-US" altLang="zh-CN" sz="1600" dirty="0">
                <a:latin typeface="Times New Roman" panose="02020603050405020304" pitchFamily="18" charset="0"/>
                <a:cs typeface="Times New Roman" panose="02020603050405020304" pitchFamily="18" charset="0"/>
              </a:rPr>
              <a:t>O</a:t>
            </a:r>
            <a:r>
              <a:rPr lang="en-US" altLang="zh-CN" sz="1600" baseline="-25000" dirty="0">
                <a:latin typeface="Times New Roman" panose="02020603050405020304" pitchFamily="18" charset="0"/>
                <a:cs typeface="Times New Roman" panose="02020603050405020304" pitchFamily="18" charset="0"/>
              </a:rPr>
              <a:t>3 </a:t>
            </a:r>
            <a:r>
              <a:rPr lang="en-US" altLang="zh-CN" sz="1600" dirty="0">
                <a:latin typeface="Times New Roman" panose="02020603050405020304" pitchFamily="18" charset="0"/>
                <a:cs typeface="Times New Roman" panose="02020603050405020304" pitchFamily="18" charset="0"/>
              </a:rPr>
              <a:t> (10nm)</a:t>
            </a:r>
          </a:p>
          <a:p>
            <a:r>
              <a:rPr lang="en-US" altLang="zh-CN" sz="1600" dirty="0">
                <a:latin typeface="Times New Roman" panose="02020603050405020304" pitchFamily="18" charset="0"/>
                <a:cs typeface="Times New Roman" panose="02020603050405020304" pitchFamily="18" charset="0"/>
              </a:rPr>
              <a:t>Substrate: N-type Si</a:t>
            </a:r>
          </a:p>
          <a:p>
            <a:r>
              <a:rPr lang="en-US" altLang="zh-CN" sz="1600" dirty="0" smtClean="0">
                <a:latin typeface="Times New Roman" panose="02020603050405020304" pitchFamily="18" charset="0"/>
                <a:cs typeface="Times New Roman" panose="02020603050405020304" pitchFamily="18" charset="0"/>
              </a:rPr>
              <a:t>Incident energy: 180 eV</a:t>
            </a:r>
            <a:endParaRPr lang="zh-CN" altLang="en-US" sz="1600" dirty="0">
              <a:latin typeface="Times New Roman" panose="02020603050405020304" pitchFamily="18" charset="0"/>
              <a:cs typeface="Times New Roman" panose="02020603050405020304" pitchFamily="18" charset="0"/>
            </a:endParaRPr>
          </a:p>
        </p:txBody>
      </p:sp>
      <p:sp>
        <p:nvSpPr>
          <p:cNvPr id="12" name="灯片编号占位符 11"/>
          <p:cNvSpPr>
            <a:spLocks noGrp="1"/>
          </p:cNvSpPr>
          <p:nvPr>
            <p:ph type="sldNum" sz="quarter" idx="4"/>
          </p:nvPr>
        </p:nvSpPr>
        <p:spPr/>
        <p:txBody>
          <a:bodyPr/>
          <a:lstStyle/>
          <a:p>
            <a:fld id="{9BFF2A02-AE41-4A88-A87B-F242A51376D3}" type="slidenum">
              <a:rPr lang="zh-CN" altLang="en-US" smtClean="0"/>
              <a:t>13</a:t>
            </a:fld>
            <a:endParaRPr lang="zh-CN" altLang="en-US"/>
          </a:p>
        </p:txBody>
      </p:sp>
      <p:sp>
        <p:nvSpPr>
          <p:cNvPr id="3" name="矩形 2"/>
          <p:cNvSpPr/>
          <p:nvPr/>
        </p:nvSpPr>
        <p:spPr>
          <a:xfrm>
            <a:off x="1079755" y="1033951"/>
            <a:ext cx="8772939" cy="338554"/>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The distribution of secondary electron emission coefficient with incident </a:t>
            </a:r>
            <a:r>
              <a:rPr lang="en-US" altLang="zh-CN" sz="1600" dirty="0" smtClean="0">
                <a:latin typeface="Times New Roman" panose="02020603050405020304" pitchFamily="18" charset="0"/>
                <a:cs typeface="Times New Roman" panose="02020603050405020304" pitchFamily="18" charset="0"/>
              </a:rPr>
              <a:t>angle.</a:t>
            </a:r>
            <a:endParaRPr lang="zh-CN" altLang="en-US" sz="1600" dirty="0"/>
          </a:p>
        </p:txBody>
      </p:sp>
      <p:sp>
        <p:nvSpPr>
          <p:cNvPr id="4" name="矩形 3"/>
          <p:cNvSpPr/>
          <p:nvPr/>
        </p:nvSpPr>
        <p:spPr>
          <a:xfrm>
            <a:off x="879566" y="5370310"/>
            <a:ext cx="6988628" cy="830997"/>
          </a:xfrm>
          <a:prstGeom prst="rect">
            <a:avLst/>
          </a:prstGeom>
        </p:spPr>
        <p:txBody>
          <a:bodyPr wrap="square">
            <a:spAutoFit/>
          </a:bodyPr>
          <a:lstStyle/>
          <a:p>
            <a:pPr indent="182563" algn="just">
              <a:spcAft>
                <a:spcPts val="0"/>
              </a:spcAft>
            </a:pPr>
            <a:r>
              <a:rPr lang="en-US" altLang="zh-CN" sz="1600" kern="100" dirty="0" smtClean="0">
                <a:latin typeface="Times New Roman" panose="02020603050405020304" pitchFamily="18" charset="0"/>
                <a:cs typeface="Times New Roman" panose="02020603050405020304" pitchFamily="18" charset="0"/>
              </a:rPr>
              <a:t>The </a:t>
            </a:r>
            <a:r>
              <a:rPr lang="en-US" altLang="zh-CN" sz="1600" kern="100" dirty="0">
                <a:latin typeface="Times New Roman" panose="02020603050405020304" pitchFamily="18" charset="0"/>
                <a:cs typeface="Times New Roman" panose="02020603050405020304" pitchFamily="18" charset="0"/>
              </a:rPr>
              <a:t>red one is the theoretical value calculated by the formula, and the black one is the experimental result. The experimental results are in good agreement with the theoretical expectations.</a:t>
            </a:r>
            <a:endParaRPr lang="zh-CN" altLang="zh-CN"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8496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141" y="144780"/>
            <a:ext cx="8825948" cy="762000"/>
          </a:xfrm>
        </p:spPr>
        <p:txBody>
          <a:bodyPr>
            <a:noAutofit/>
          </a:bodyPr>
          <a:lstStyle/>
          <a:p>
            <a:r>
              <a:rPr lang="en-US" altLang="zh-CN" sz="3200" dirty="0">
                <a:solidFill>
                  <a:schemeClr val="accent2"/>
                </a:solidFill>
              </a:rPr>
              <a:t>Automatic</a:t>
            </a:r>
            <a:r>
              <a:rPr lang="en-US" altLang="zh-CN" sz="2400" dirty="0"/>
              <a:t> </a:t>
            </a:r>
            <a:r>
              <a:rPr lang="en-US" altLang="zh-CN" sz="3200" dirty="0">
                <a:solidFill>
                  <a:schemeClr val="accent2"/>
                </a:solidFill>
              </a:rPr>
              <a:t>measurement</a:t>
            </a:r>
            <a:r>
              <a:rPr lang="en-US" altLang="zh-CN" sz="2400" dirty="0"/>
              <a:t> </a:t>
            </a:r>
            <a:r>
              <a:rPr lang="en-US" altLang="zh-CN" sz="3200" dirty="0">
                <a:solidFill>
                  <a:schemeClr val="accent2"/>
                </a:solidFill>
              </a:rPr>
              <a:t>system</a:t>
            </a:r>
            <a:r>
              <a:rPr lang="en-US" altLang="zh-CN" sz="2400" dirty="0"/>
              <a:t> </a:t>
            </a:r>
            <a:r>
              <a:rPr lang="en-US" altLang="zh-CN" sz="3200" dirty="0">
                <a:solidFill>
                  <a:schemeClr val="accent2"/>
                </a:solidFill>
              </a:rPr>
              <a:t>based</a:t>
            </a:r>
            <a:r>
              <a:rPr lang="en-US" altLang="zh-CN" sz="2400" dirty="0"/>
              <a:t> </a:t>
            </a:r>
            <a:r>
              <a:rPr lang="en-US" altLang="zh-CN" sz="3200" dirty="0">
                <a:solidFill>
                  <a:schemeClr val="accent2"/>
                </a:solidFill>
              </a:rPr>
              <a:t>on</a:t>
            </a:r>
            <a:r>
              <a:rPr lang="en-US" altLang="zh-CN" sz="2400" dirty="0"/>
              <a:t> </a:t>
            </a:r>
            <a:r>
              <a:rPr lang="en-US" altLang="zh-CN" sz="3200" dirty="0" smtClean="0">
                <a:solidFill>
                  <a:schemeClr val="accent2"/>
                </a:solidFill>
              </a:rPr>
              <a:t>LabVIEW</a:t>
            </a:r>
            <a:endParaRPr lang="zh-CN" altLang="en-US" sz="3200" dirty="0">
              <a:solidFill>
                <a:schemeClr val="accent2"/>
              </a:solidFill>
            </a:endParaRPr>
          </a:p>
        </p:txBody>
      </p:sp>
      <p:sp>
        <p:nvSpPr>
          <p:cNvPr id="11" name="文本框 10"/>
          <p:cNvSpPr txBox="1"/>
          <p:nvPr/>
        </p:nvSpPr>
        <p:spPr>
          <a:xfrm>
            <a:off x="587831" y="5079657"/>
            <a:ext cx="7946569" cy="1077218"/>
          </a:xfrm>
          <a:prstGeom prst="rect">
            <a:avLst/>
          </a:prstGeom>
          <a:noFill/>
        </p:spPr>
        <p:txBody>
          <a:bodyPr wrap="square" rtlCol="0">
            <a:spAutoFit/>
          </a:bodyPr>
          <a:lstStyle/>
          <a:p>
            <a:pPr indent="357188"/>
            <a:r>
              <a:rPr lang="en-US" altLang="zh-CN" sz="1600" dirty="0">
                <a:latin typeface="Times New Roman" panose="02020603050405020304" pitchFamily="18" charset="0"/>
                <a:cs typeface="Times New Roman" panose="02020603050405020304" pitchFamily="18" charset="0"/>
              </a:rPr>
              <a:t>The above </a:t>
            </a:r>
            <a:r>
              <a:rPr lang="en-US" altLang="zh-CN" sz="1600" dirty="0" smtClean="0">
                <a:latin typeface="Times New Roman" panose="02020603050405020304" pitchFamily="18" charset="0"/>
                <a:cs typeface="Times New Roman" panose="02020603050405020304" pitchFamily="18" charset="0"/>
              </a:rPr>
              <a:t>measurements </a:t>
            </a:r>
            <a:r>
              <a:rPr lang="en-US" altLang="zh-CN" sz="1600" dirty="0">
                <a:latin typeface="Times New Roman" panose="02020603050405020304" pitchFamily="18" charset="0"/>
                <a:cs typeface="Times New Roman" panose="02020603050405020304" pitchFamily="18" charset="0"/>
              </a:rPr>
              <a:t>require a lot of operation, and there are about 20 different energies that need to be measured. And at each energy, there are 18 angles of incidence that need to be measured. At the same time, there are dozens of pulses that need to be measured for each incident energy and incident </a:t>
            </a:r>
            <a:r>
              <a:rPr lang="en-US" altLang="zh-CN" sz="1600" dirty="0" smtClean="0">
                <a:latin typeface="Times New Roman" panose="02020603050405020304" pitchFamily="18" charset="0"/>
                <a:cs typeface="Times New Roman" panose="02020603050405020304" pitchFamily="18" charset="0"/>
              </a:rPr>
              <a:t>angle.</a:t>
            </a:r>
            <a:endParaRPr lang="zh-CN" altLang="en-US" sz="16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51" b="4412"/>
          <a:stretch/>
        </p:blipFill>
        <p:spPr>
          <a:xfrm>
            <a:off x="830888" y="975360"/>
            <a:ext cx="7170112" cy="370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灯片编号占位符 5"/>
          <p:cNvSpPr>
            <a:spLocks noGrp="1"/>
          </p:cNvSpPr>
          <p:nvPr>
            <p:ph type="sldNum" sz="quarter" idx="4"/>
          </p:nvPr>
        </p:nvSpPr>
        <p:spPr/>
        <p:txBody>
          <a:bodyPr/>
          <a:lstStyle/>
          <a:p>
            <a:fld id="{9BFF2A02-AE41-4A88-A87B-F242A51376D3}" type="slidenum">
              <a:rPr lang="zh-CN" altLang="en-US" smtClean="0"/>
              <a:t>14</a:t>
            </a:fld>
            <a:endParaRPr lang="zh-CN" altLang="en-US"/>
          </a:p>
        </p:txBody>
      </p:sp>
    </p:spTree>
    <p:extLst>
      <p:ext uri="{BB962C8B-B14F-4D97-AF65-F5344CB8AC3E}">
        <p14:creationId xmlns:p14="http://schemas.microsoft.com/office/powerpoint/2010/main" val="42948834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141" y="144780"/>
            <a:ext cx="8825948" cy="762000"/>
          </a:xfrm>
        </p:spPr>
        <p:txBody>
          <a:bodyPr>
            <a:noAutofit/>
          </a:bodyPr>
          <a:lstStyle/>
          <a:p>
            <a:r>
              <a:rPr lang="en-US" altLang="zh-CN" sz="3200" dirty="0">
                <a:solidFill>
                  <a:schemeClr val="accent2"/>
                </a:solidFill>
              </a:rPr>
              <a:t>Automatic</a:t>
            </a:r>
            <a:r>
              <a:rPr lang="en-US" altLang="zh-CN" sz="2400" dirty="0"/>
              <a:t> </a:t>
            </a:r>
            <a:r>
              <a:rPr lang="en-US" altLang="zh-CN" sz="3200" dirty="0">
                <a:solidFill>
                  <a:schemeClr val="accent2"/>
                </a:solidFill>
              </a:rPr>
              <a:t>measurement</a:t>
            </a:r>
            <a:r>
              <a:rPr lang="en-US" altLang="zh-CN" sz="2400" dirty="0"/>
              <a:t> </a:t>
            </a:r>
            <a:r>
              <a:rPr lang="en-US" altLang="zh-CN" sz="3200" dirty="0">
                <a:solidFill>
                  <a:schemeClr val="accent2"/>
                </a:solidFill>
              </a:rPr>
              <a:t>system</a:t>
            </a:r>
            <a:r>
              <a:rPr lang="en-US" altLang="zh-CN" sz="2400" dirty="0"/>
              <a:t> </a:t>
            </a:r>
            <a:r>
              <a:rPr lang="en-US" altLang="zh-CN" sz="3200" dirty="0">
                <a:solidFill>
                  <a:schemeClr val="accent2"/>
                </a:solidFill>
              </a:rPr>
              <a:t>based</a:t>
            </a:r>
            <a:r>
              <a:rPr lang="en-US" altLang="zh-CN" sz="2400" dirty="0"/>
              <a:t> </a:t>
            </a:r>
            <a:r>
              <a:rPr lang="en-US" altLang="zh-CN" sz="3200" dirty="0">
                <a:solidFill>
                  <a:schemeClr val="accent2"/>
                </a:solidFill>
              </a:rPr>
              <a:t>on</a:t>
            </a:r>
            <a:r>
              <a:rPr lang="en-US" altLang="zh-CN" sz="2400" dirty="0"/>
              <a:t> </a:t>
            </a:r>
            <a:r>
              <a:rPr lang="en-US" altLang="zh-CN" sz="3200" dirty="0" smtClean="0">
                <a:solidFill>
                  <a:schemeClr val="accent2"/>
                </a:solidFill>
              </a:rPr>
              <a:t>LabVIEW</a:t>
            </a:r>
            <a:endParaRPr lang="zh-CN" altLang="en-US" sz="3200" dirty="0">
              <a:solidFill>
                <a:schemeClr val="accent2"/>
              </a:solidFill>
            </a:endParaRPr>
          </a:p>
        </p:txBody>
      </p:sp>
      <p:sp>
        <p:nvSpPr>
          <p:cNvPr id="11" name="文本框 10"/>
          <p:cNvSpPr txBox="1"/>
          <p:nvPr/>
        </p:nvSpPr>
        <p:spPr>
          <a:xfrm>
            <a:off x="587830" y="4956547"/>
            <a:ext cx="7946569" cy="1323439"/>
          </a:xfrm>
          <a:prstGeom prst="rect">
            <a:avLst/>
          </a:prstGeom>
          <a:noFill/>
        </p:spPr>
        <p:txBody>
          <a:bodyPr wrap="square" rtlCol="0">
            <a:spAutoFit/>
          </a:bodyPr>
          <a:lstStyle/>
          <a:p>
            <a:pPr indent="357188"/>
            <a:r>
              <a:rPr lang="en-US" altLang="zh-CN" sz="1600" dirty="0" smtClean="0">
                <a:latin typeface="Times New Roman" panose="02020603050405020304" pitchFamily="18" charset="0"/>
                <a:cs typeface="Times New Roman" panose="02020603050405020304" pitchFamily="18" charset="0"/>
              </a:rPr>
              <a:t>So</a:t>
            </a:r>
            <a:r>
              <a:rPr lang="en-US" altLang="zh-CN" sz="1600" dirty="0">
                <a:latin typeface="Times New Roman" panose="02020603050405020304" pitchFamily="18" charset="0"/>
                <a:cs typeface="Times New Roman" panose="02020603050405020304" pitchFamily="18" charset="0"/>
              </a:rPr>
              <a:t>, through LabVIEW, we programmed a fully automated measurement system. The system implements the automatic measurement and data storage of the above measurement process. At the same time, the system will automatically analyze the data, real-time display of incident electron current and the second electron emission coefficient. And when the measurement data is recorded, the required distribution map can be calculated directly.</a:t>
            </a: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651" b="4412"/>
          <a:stretch/>
        </p:blipFill>
        <p:spPr>
          <a:xfrm>
            <a:off x="830888" y="975360"/>
            <a:ext cx="7170112" cy="370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灯片编号占位符 5"/>
          <p:cNvSpPr>
            <a:spLocks noGrp="1"/>
          </p:cNvSpPr>
          <p:nvPr>
            <p:ph type="sldNum" sz="quarter" idx="4"/>
          </p:nvPr>
        </p:nvSpPr>
        <p:spPr/>
        <p:txBody>
          <a:bodyPr/>
          <a:lstStyle/>
          <a:p>
            <a:fld id="{9BFF2A02-AE41-4A88-A87B-F242A51376D3}" type="slidenum">
              <a:rPr lang="zh-CN" altLang="en-US" smtClean="0"/>
              <a:t>15</a:t>
            </a:fld>
            <a:endParaRPr lang="zh-CN" altLang="en-US"/>
          </a:p>
        </p:txBody>
      </p:sp>
    </p:spTree>
    <p:extLst>
      <p:ext uri="{BB962C8B-B14F-4D97-AF65-F5344CB8AC3E}">
        <p14:creationId xmlns:p14="http://schemas.microsoft.com/office/powerpoint/2010/main" val="9668751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grayscl/>
          </a:blip>
          <a:srcRect t="1172"/>
          <a:stretch/>
        </p:blipFill>
        <p:spPr>
          <a:xfrm>
            <a:off x="810832" y="1919068"/>
            <a:ext cx="3124718" cy="3563173"/>
          </a:xfrm>
          <a:prstGeom prst="rect">
            <a:avLst/>
          </a:prstGeom>
        </p:spPr>
      </p:pic>
      <p:sp>
        <p:nvSpPr>
          <p:cNvPr id="6" name="文本框 5"/>
          <p:cNvSpPr txBox="1"/>
          <p:nvPr/>
        </p:nvSpPr>
        <p:spPr>
          <a:xfrm>
            <a:off x="4239534" y="1653941"/>
            <a:ext cx="4275816" cy="4093428"/>
          </a:xfrm>
          <a:prstGeom prst="rect">
            <a:avLst/>
          </a:prstGeom>
          <a:noFill/>
        </p:spPr>
        <p:txBody>
          <a:bodyPr wrap="square" rtlCol="0">
            <a:spAutoFit/>
          </a:bodyPr>
          <a:lstStyle/>
          <a:p>
            <a:pPr marL="342900" indent="-342900">
              <a:buAutoNum type="arabicPeriod"/>
            </a:pPr>
            <a:r>
              <a:rPr lang="en-US" altLang="zh-CN" sz="2000" dirty="0">
                <a:latin typeface="Times New Roman" panose="02020603050405020304" pitchFamily="18" charset="0"/>
                <a:cs typeface="Times New Roman" panose="02020603050405020304" pitchFamily="18" charset="0"/>
              </a:rPr>
              <a:t>The spherical collector means that the electron loss rate is low, the secondary electrons in all directions can be collected, and secondary electrons at different incident angles can be measured by rotating the sample stage</a:t>
            </a:r>
            <a:r>
              <a:rPr lang="en-US" altLang="zh-CN" sz="2000" dirty="0" smtClean="0">
                <a:latin typeface="Times New Roman" panose="02020603050405020304" pitchFamily="18" charset="0"/>
                <a:cs typeface="Times New Roman" panose="02020603050405020304" pitchFamily="18" charset="0"/>
              </a:rPr>
              <a:t>.</a:t>
            </a:r>
          </a:p>
          <a:p>
            <a:pPr marL="342900" indent="-342900">
              <a:buAutoNum type="arabicPeriod"/>
            </a:pPr>
            <a:r>
              <a:rPr lang="en-US" altLang="zh-CN" sz="2000" dirty="0">
                <a:latin typeface="Times New Roman" panose="02020603050405020304" pitchFamily="18" charset="0"/>
                <a:cs typeface="Times New Roman" panose="02020603050405020304" pitchFamily="18" charset="0"/>
              </a:rPr>
              <a:t> the spherical structure also means that the distribution of measurement area is spherically symmetric, and </a:t>
            </a:r>
            <a:r>
              <a:rPr lang="en-US" altLang="zh-CN" sz="2000" dirty="0" smtClean="0">
                <a:latin typeface="Times New Roman" panose="02020603050405020304" pitchFamily="18" charset="0"/>
                <a:cs typeface="Times New Roman" panose="02020603050405020304" pitchFamily="18" charset="0"/>
              </a:rPr>
              <a:t>the equipment </a:t>
            </a:r>
            <a:r>
              <a:rPr lang="en-US" altLang="zh-CN" sz="2000" dirty="0">
                <a:latin typeface="Times New Roman" panose="02020603050405020304" pitchFamily="18" charset="0"/>
                <a:cs typeface="Times New Roman" panose="02020603050405020304" pitchFamily="18" charset="0"/>
              </a:rPr>
              <a:t>is isotropic, which can reduce the error caused by the equipment.</a:t>
            </a:r>
            <a:endParaRPr lang="zh-CN" altLang="en-US" sz="20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206230" y="663960"/>
            <a:ext cx="184731" cy="369332"/>
          </a:xfrm>
          <a:prstGeom prst="rect">
            <a:avLst/>
          </a:prstGeom>
          <a:noFill/>
        </p:spPr>
        <p:txBody>
          <a:bodyPr wrap="none" rtlCol="0">
            <a:spAutoFit/>
          </a:bodyPr>
          <a:lstStyle/>
          <a:p>
            <a:endParaRPr lang="zh-CN" altLang="en-US" dirty="0"/>
          </a:p>
        </p:txBody>
      </p:sp>
      <p:sp>
        <p:nvSpPr>
          <p:cNvPr id="7" name="标题 1"/>
          <p:cNvSpPr>
            <a:spLocks noGrp="1"/>
          </p:cNvSpPr>
          <p:nvPr>
            <p:ph type="title"/>
          </p:nvPr>
        </p:nvSpPr>
        <p:spPr>
          <a:xfrm>
            <a:off x="553666" y="282960"/>
            <a:ext cx="7239000" cy="762000"/>
          </a:xfrm>
        </p:spPr>
        <p:txBody>
          <a:bodyPr/>
          <a:lstStyle/>
          <a:p>
            <a:r>
              <a:rPr lang="en-US" altLang="zh-CN" sz="4000" spc="-50" dirty="0" smtClean="0">
                <a:solidFill>
                  <a:schemeClr val="accent2"/>
                </a:solidFill>
              </a:rPr>
              <a:t>Advantages</a:t>
            </a:r>
            <a:endParaRPr lang="zh-CN" altLang="en-US" sz="3000" dirty="0">
              <a:solidFill>
                <a:schemeClr val="accent2"/>
              </a:solidFill>
            </a:endParaRPr>
          </a:p>
        </p:txBody>
      </p:sp>
      <p:sp>
        <p:nvSpPr>
          <p:cNvPr id="2" name="灯片编号占位符 1"/>
          <p:cNvSpPr>
            <a:spLocks noGrp="1"/>
          </p:cNvSpPr>
          <p:nvPr>
            <p:ph type="sldNum" sz="quarter" idx="12"/>
          </p:nvPr>
        </p:nvSpPr>
        <p:spPr/>
        <p:txBody>
          <a:bodyPr/>
          <a:lstStyle/>
          <a:p>
            <a:fld id="{A5D9C218-3470-42B6-ADD1-7AEC6A8BB2D6}" type="slidenum">
              <a:rPr lang="zh-CN" altLang="en-US" smtClean="0"/>
              <a:t>16</a:t>
            </a:fld>
            <a:endParaRPr lang="zh-CN" altLang="en-US"/>
          </a:p>
        </p:txBody>
      </p:sp>
    </p:spTree>
    <p:extLst>
      <p:ext uri="{BB962C8B-B14F-4D97-AF65-F5344CB8AC3E}">
        <p14:creationId xmlns:p14="http://schemas.microsoft.com/office/powerpoint/2010/main" val="2717964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solidFill>
                  <a:schemeClr val="accent2"/>
                </a:solidFill>
              </a:rPr>
              <a:t>Summary</a:t>
            </a:r>
            <a:endParaRPr lang="zh-CN" altLang="en-US" dirty="0"/>
          </a:p>
        </p:txBody>
      </p:sp>
      <p:sp>
        <p:nvSpPr>
          <p:cNvPr id="3" name="内容占位符 2"/>
          <p:cNvSpPr>
            <a:spLocks noGrp="1"/>
          </p:cNvSpPr>
          <p:nvPr>
            <p:ph idx="1"/>
          </p:nvPr>
        </p:nvSpPr>
        <p:spPr>
          <a:xfrm>
            <a:off x="822960" y="1698173"/>
            <a:ext cx="7543801" cy="4023360"/>
          </a:xfrm>
        </p:spPr>
        <p:txBody>
          <a:bodyPr>
            <a:noAutofit/>
          </a:bodyPr>
          <a:lstStyle/>
          <a:p>
            <a:pPr marL="269875" indent="-182563">
              <a:lnSpc>
                <a:spcPct val="100000"/>
              </a:lnSpc>
              <a:buFont typeface="Wingdings" panose="05000000000000000000" pitchFamily="2" charset="2"/>
              <a:buChar char="Ø"/>
            </a:pPr>
            <a:r>
              <a:rPr lang="en-US" altLang="zh-CN" sz="1600" dirty="0"/>
              <a:t>What we have achieved</a:t>
            </a:r>
            <a:r>
              <a:rPr lang="zh-CN" altLang="en-US" sz="1600" dirty="0" smtClean="0"/>
              <a:t>：</a:t>
            </a:r>
            <a:endParaRPr lang="en-US" altLang="zh-CN" sz="1600" dirty="0"/>
          </a:p>
          <a:p>
            <a:pPr marL="269875" indent="-182563">
              <a:lnSpc>
                <a:spcPct val="100000"/>
              </a:lnSpc>
              <a:buFont typeface="Wingdings" panose="05000000000000000000" pitchFamily="2" charset="2"/>
              <a:buChar char="Ø"/>
            </a:pPr>
            <a:r>
              <a:rPr lang="en-US" altLang="zh-CN" sz="1600" dirty="0"/>
              <a:t>1. We can measure the secondary electron emission coefficient of each pulse separately in pulsed </a:t>
            </a:r>
            <a:r>
              <a:rPr lang="en-US" altLang="zh-CN" sz="1600" dirty="0" smtClean="0"/>
              <a:t>mode</a:t>
            </a:r>
          </a:p>
          <a:p>
            <a:pPr marL="269875" indent="-182563">
              <a:lnSpc>
                <a:spcPct val="100000"/>
              </a:lnSpc>
              <a:buFont typeface="Wingdings" panose="05000000000000000000" pitchFamily="2" charset="2"/>
              <a:buChar char="Ø"/>
            </a:pPr>
            <a:r>
              <a:rPr lang="en-US" altLang="zh-CN" sz="1600" dirty="0" smtClean="0"/>
              <a:t>2</a:t>
            </a:r>
            <a:r>
              <a:rPr lang="en-US" altLang="zh-CN" sz="1600" dirty="0"/>
              <a:t>. By calculating the integral, we are able to measure the incident electron current and the secondary electron emission coefficient in real time</a:t>
            </a:r>
            <a:r>
              <a:rPr lang="en-US" altLang="zh-CN" sz="1600" dirty="0" smtClean="0"/>
              <a:t>.</a:t>
            </a:r>
          </a:p>
          <a:p>
            <a:pPr marL="269875" indent="-182563">
              <a:lnSpc>
                <a:spcPct val="100000"/>
              </a:lnSpc>
              <a:buFont typeface="Wingdings" panose="05000000000000000000" pitchFamily="2" charset="2"/>
              <a:buChar char="Ø"/>
            </a:pPr>
            <a:r>
              <a:rPr lang="en-US" altLang="zh-CN" sz="1600" dirty="0" smtClean="0"/>
              <a:t>3</a:t>
            </a:r>
            <a:r>
              <a:rPr lang="en-US" altLang="zh-CN" sz="1600" dirty="0"/>
              <a:t>. </a:t>
            </a:r>
            <a:r>
              <a:rPr lang="en-US" altLang="zh-CN" sz="1600" dirty="0" smtClean="0"/>
              <a:t>The </a:t>
            </a:r>
            <a:r>
              <a:rPr lang="en-US" altLang="zh-CN" sz="1600" dirty="0"/>
              <a:t>distribution of secondary electron emission coefficient </a:t>
            </a:r>
            <a:r>
              <a:rPr lang="en-US" altLang="zh-CN" sz="1600" dirty="0" smtClean="0"/>
              <a:t>with </a:t>
            </a:r>
            <a:r>
              <a:rPr lang="en-US" altLang="zh-CN" sz="1600" dirty="0"/>
              <a:t>incident </a:t>
            </a:r>
            <a:r>
              <a:rPr lang="en-US" altLang="zh-CN" sz="1600" dirty="0" smtClean="0"/>
              <a:t>energy and incident </a:t>
            </a:r>
            <a:r>
              <a:rPr lang="en-US" altLang="zh-CN" sz="1600" dirty="0"/>
              <a:t>angle can be measured </a:t>
            </a:r>
            <a:r>
              <a:rPr lang="en-US" altLang="zh-CN" sz="1600" dirty="0" smtClean="0"/>
              <a:t>successfully.</a:t>
            </a:r>
          </a:p>
          <a:p>
            <a:pPr marL="269875" indent="-182563">
              <a:lnSpc>
                <a:spcPct val="100000"/>
              </a:lnSpc>
              <a:buFont typeface="Wingdings" panose="05000000000000000000" pitchFamily="2" charset="2"/>
              <a:buChar char="Ø"/>
            </a:pPr>
            <a:r>
              <a:rPr lang="en-US" altLang="zh-CN" sz="1600" dirty="0" smtClean="0"/>
              <a:t>4</a:t>
            </a:r>
            <a:r>
              <a:rPr lang="en-US" altLang="zh-CN" sz="1600" dirty="0"/>
              <a:t>. The automation of the above measurement process is </a:t>
            </a:r>
            <a:r>
              <a:rPr lang="en-US" altLang="zh-CN" sz="1600" dirty="0" smtClean="0"/>
              <a:t>realized</a:t>
            </a:r>
          </a:p>
          <a:p>
            <a:pPr marL="269875" indent="-182563">
              <a:lnSpc>
                <a:spcPct val="100000"/>
              </a:lnSpc>
              <a:buFont typeface="Wingdings" panose="05000000000000000000" pitchFamily="2" charset="2"/>
              <a:buChar char="Ø"/>
            </a:pPr>
            <a:r>
              <a:rPr lang="en-US" altLang="zh-CN" sz="1600" dirty="0" smtClean="0"/>
              <a:t>What we plan to do</a:t>
            </a:r>
            <a:r>
              <a:rPr lang="zh-CN" altLang="en-US" sz="1600" dirty="0" smtClean="0"/>
              <a:t>：</a:t>
            </a:r>
            <a:endParaRPr lang="en-US" altLang="zh-CN" sz="1600" dirty="0"/>
          </a:p>
          <a:p>
            <a:pPr marL="269875" indent="-182563">
              <a:lnSpc>
                <a:spcPct val="100000"/>
              </a:lnSpc>
              <a:buFont typeface="Wingdings" panose="05000000000000000000" pitchFamily="2" charset="2"/>
              <a:buChar char="Ø"/>
            </a:pPr>
            <a:r>
              <a:rPr lang="en-US" altLang="zh-CN" sz="1600" dirty="0"/>
              <a:t>1</a:t>
            </a:r>
            <a:r>
              <a:rPr lang="en-US" altLang="zh-CN" sz="1600" dirty="0" smtClean="0"/>
              <a:t>.</a:t>
            </a:r>
            <a:r>
              <a:rPr lang="en-US" altLang="zh-CN" sz="1600" dirty="0"/>
              <a:t> Through the PID control, to stabilize the incident electron </a:t>
            </a:r>
            <a:r>
              <a:rPr lang="en-US" altLang="zh-CN" sz="1600" dirty="0" smtClean="0"/>
              <a:t>current</a:t>
            </a:r>
          </a:p>
          <a:p>
            <a:pPr marL="269875" indent="-182563">
              <a:lnSpc>
                <a:spcPct val="100000"/>
              </a:lnSpc>
              <a:buFont typeface="Wingdings" panose="05000000000000000000" pitchFamily="2" charset="2"/>
              <a:buChar char="Ø"/>
            </a:pPr>
            <a:r>
              <a:rPr lang="en-US" altLang="zh-CN" sz="1600" dirty="0"/>
              <a:t>2. To further enhance the performance of the </a:t>
            </a:r>
            <a:r>
              <a:rPr lang="en-US" altLang="zh-CN" sz="1600" dirty="0" smtClean="0"/>
              <a:t>amplifier</a:t>
            </a:r>
          </a:p>
          <a:p>
            <a:pPr marL="269875" indent="-182563">
              <a:lnSpc>
                <a:spcPct val="100000"/>
              </a:lnSpc>
              <a:buFont typeface="Wingdings" panose="05000000000000000000" pitchFamily="2" charset="2"/>
              <a:buChar char="Ø"/>
            </a:pPr>
            <a:r>
              <a:rPr lang="en-US" altLang="zh-CN" sz="1600" dirty="0" smtClean="0"/>
              <a:t>3</a:t>
            </a:r>
            <a:r>
              <a:rPr lang="en-US" altLang="zh-CN" sz="1600" dirty="0"/>
              <a:t>. To achieve its ability to measure the energy resolution of secondary electrons, And to automate the measurement process</a:t>
            </a:r>
            <a:endParaRPr lang="zh-CN" altLang="en-US" sz="1600" dirty="0"/>
          </a:p>
        </p:txBody>
      </p:sp>
      <p:sp>
        <p:nvSpPr>
          <p:cNvPr id="5" name="灯片编号占位符 4"/>
          <p:cNvSpPr>
            <a:spLocks noGrp="1"/>
          </p:cNvSpPr>
          <p:nvPr>
            <p:ph type="sldNum" sz="quarter" idx="12"/>
          </p:nvPr>
        </p:nvSpPr>
        <p:spPr/>
        <p:txBody>
          <a:bodyPr/>
          <a:lstStyle/>
          <a:p>
            <a:fld id="{A5D9C218-3470-42B6-ADD1-7AEC6A8BB2D6}" type="slidenum">
              <a:rPr lang="zh-CN" altLang="en-US" smtClean="0"/>
              <a:t>17</a:t>
            </a:fld>
            <a:endParaRPr lang="zh-CN" altLang="en-US"/>
          </a:p>
        </p:txBody>
      </p:sp>
      <p:sp>
        <p:nvSpPr>
          <p:cNvPr id="4" name="文本框 3"/>
          <p:cNvSpPr txBox="1"/>
          <p:nvPr/>
        </p:nvSpPr>
        <p:spPr>
          <a:xfrm>
            <a:off x="8608979" y="1391055"/>
            <a:ext cx="184731" cy="646331"/>
          </a:xfrm>
          <a:prstGeom prst="rect">
            <a:avLst/>
          </a:prstGeom>
          <a:noFill/>
        </p:spPr>
        <p:txBody>
          <a:bodyPr wrap="none" rtlCol="0">
            <a:spAutoFit/>
          </a:bodyPr>
          <a:lstStyle/>
          <a:p>
            <a:endParaRPr lang="zh-CN" altLang="en-US" dirty="0"/>
          </a:p>
          <a:p>
            <a:endParaRPr lang="zh-CN" altLang="en-US" dirty="0"/>
          </a:p>
        </p:txBody>
      </p:sp>
      <p:sp>
        <p:nvSpPr>
          <p:cNvPr id="6" name="文本框 5"/>
          <p:cNvSpPr txBox="1"/>
          <p:nvPr/>
        </p:nvSpPr>
        <p:spPr>
          <a:xfrm>
            <a:off x="5337288" y="6133703"/>
            <a:ext cx="3806712"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2000" i="1" dirty="0" smtClean="0"/>
              <a:t>That is all, thank you for listening</a:t>
            </a:r>
            <a:endParaRPr lang="zh-CN" altLang="en-US" sz="2000" i="1" dirty="0"/>
          </a:p>
        </p:txBody>
      </p:sp>
    </p:spTree>
    <p:extLst>
      <p:ext uri="{BB962C8B-B14F-4D97-AF65-F5344CB8AC3E}">
        <p14:creationId xmlns:p14="http://schemas.microsoft.com/office/powerpoint/2010/main" val="18691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a:solidFill>
                  <a:schemeClr val="accent2"/>
                </a:solidFill>
              </a:rPr>
              <a:t>Summary</a:t>
            </a:r>
            <a:endParaRPr lang="zh-CN" altLang="en-US" dirty="0"/>
          </a:p>
        </p:txBody>
      </p:sp>
      <p:sp>
        <p:nvSpPr>
          <p:cNvPr id="3" name="内容占位符 2"/>
          <p:cNvSpPr>
            <a:spLocks noGrp="1"/>
          </p:cNvSpPr>
          <p:nvPr>
            <p:ph idx="1"/>
          </p:nvPr>
        </p:nvSpPr>
        <p:spPr>
          <a:xfrm>
            <a:off x="822959" y="2014152"/>
            <a:ext cx="7543801" cy="4023360"/>
          </a:xfrm>
        </p:spPr>
        <p:txBody>
          <a:bodyPr>
            <a:noAutofit/>
          </a:bodyPr>
          <a:lstStyle/>
          <a:p>
            <a:pPr>
              <a:buFont typeface="Wingdings" panose="05000000000000000000" pitchFamily="2" charset="2"/>
              <a:buChar char="Ø"/>
            </a:pPr>
            <a:r>
              <a:rPr lang="en-US" altLang="zh-CN" dirty="0">
                <a:solidFill>
                  <a:schemeClr val="tx1"/>
                </a:solidFill>
                <a:latin typeface="Times New Roman" panose="02020603050405020304" pitchFamily="18" charset="0"/>
                <a:cs typeface="Times New Roman" panose="02020603050405020304" pitchFamily="18" charset="0"/>
              </a:rPr>
              <a:t>In order to improve the performance of MCP and find a high secondary electron emission coefficient material, we designed a </a:t>
            </a:r>
            <a:r>
              <a:rPr lang="en-US" altLang="zh-CN" dirty="0">
                <a:solidFill>
                  <a:srgbClr val="FF0000"/>
                </a:solidFill>
                <a:latin typeface="Times New Roman" panose="02020603050405020304" pitchFamily="18" charset="0"/>
                <a:cs typeface="Times New Roman" panose="02020603050405020304" pitchFamily="18" charset="0"/>
              </a:rPr>
              <a:t>measuring </a:t>
            </a:r>
            <a:r>
              <a:rPr lang="en-US" altLang="zh-CN" dirty="0" smtClean="0">
                <a:solidFill>
                  <a:srgbClr val="FF0000"/>
                </a:solidFill>
                <a:latin typeface="Times New Roman" panose="02020603050405020304" pitchFamily="18" charset="0"/>
                <a:cs typeface="Times New Roman" panose="02020603050405020304" pitchFamily="18" charset="0"/>
              </a:rPr>
              <a:t>equipment</a:t>
            </a:r>
            <a:r>
              <a:rPr lang="en-US" altLang="zh-CN" dirty="0" smtClean="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that can measure the </a:t>
            </a:r>
            <a:r>
              <a:rPr lang="en-US" altLang="zh-CN" dirty="0">
                <a:solidFill>
                  <a:srgbClr val="FF0000"/>
                </a:solidFill>
                <a:latin typeface="Times New Roman" panose="02020603050405020304" pitchFamily="18" charset="0"/>
                <a:cs typeface="Times New Roman" panose="02020603050405020304" pitchFamily="18" charset="0"/>
              </a:rPr>
              <a:t>secondary electron emission coefficient </a:t>
            </a:r>
            <a:r>
              <a:rPr lang="en-US" altLang="zh-CN" dirty="0">
                <a:solidFill>
                  <a:schemeClr val="tx1"/>
                </a:solidFill>
                <a:latin typeface="Times New Roman" panose="02020603050405020304" pitchFamily="18" charset="0"/>
                <a:cs typeface="Times New Roman" panose="02020603050405020304" pitchFamily="18" charset="0"/>
              </a:rPr>
              <a:t>and </a:t>
            </a:r>
            <a:r>
              <a:rPr lang="en-US" altLang="zh-CN" dirty="0">
                <a:solidFill>
                  <a:srgbClr val="FF0000"/>
                </a:solidFill>
                <a:latin typeface="Times New Roman" panose="02020603050405020304" pitchFamily="18" charset="0"/>
                <a:cs typeface="Times New Roman" panose="02020603050405020304" pitchFamily="18" charset="0"/>
              </a:rPr>
              <a:t>Energy spectra</a:t>
            </a:r>
            <a:r>
              <a:rPr lang="en-US" altLang="zh-CN" dirty="0">
                <a:solidFill>
                  <a:schemeClr val="tx1"/>
                </a:solidFill>
                <a:latin typeface="Times New Roman" panose="02020603050405020304" pitchFamily="18" charset="0"/>
                <a:cs typeface="Times New Roman" panose="02020603050405020304" pitchFamily="18" charset="0"/>
              </a:rPr>
              <a:t> with different incident energies and incident angles</a:t>
            </a:r>
            <a:r>
              <a:rPr lang="en-US" altLang="zh-CN"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zh-CN" dirty="0">
                <a:solidFill>
                  <a:schemeClr val="tx1"/>
                </a:solidFill>
                <a:latin typeface="Times New Roman" panose="02020603050405020304" pitchFamily="18" charset="0"/>
                <a:cs typeface="Times New Roman" panose="02020603050405020304" pitchFamily="18" charset="0"/>
              </a:rPr>
              <a:t>we optimized the Faraday cup of this equipment, improved the collection efficiency of the Faraday </a:t>
            </a:r>
            <a:r>
              <a:rPr lang="en-US" altLang="zh-CN" dirty="0" smtClean="0">
                <a:solidFill>
                  <a:schemeClr val="tx1"/>
                </a:solidFill>
                <a:latin typeface="Times New Roman" panose="02020603050405020304" pitchFamily="18" charset="0"/>
                <a:cs typeface="Times New Roman" panose="02020603050405020304" pitchFamily="18" charset="0"/>
              </a:rPr>
              <a:t>cup</a:t>
            </a:r>
            <a:r>
              <a:rPr lang="en-US" altLang="zh-CN"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zh-CN" dirty="0" smtClean="0">
                <a:solidFill>
                  <a:schemeClr val="tx1"/>
                </a:solidFill>
                <a:latin typeface="Times New Roman" panose="02020603050405020304" pitchFamily="18" charset="0"/>
                <a:cs typeface="Times New Roman" panose="02020603050405020304" pitchFamily="18" charset="0"/>
              </a:rPr>
              <a:t>Through </a:t>
            </a:r>
            <a:r>
              <a:rPr lang="en-US" altLang="zh-CN" dirty="0">
                <a:solidFill>
                  <a:schemeClr val="tx1"/>
                </a:solidFill>
                <a:latin typeface="Times New Roman" panose="02020603050405020304" pitchFamily="18" charset="0"/>
                <a:cs typeface="Times New Roman" panose="02020603050405020304" pitchFamily="18" charset="0"/>
              </a:rPr>
              <a:t>computer simulation, </a:t>
            </a:r>
            <a:r>
              <a:rPr lang="en-US" altLang="zh-CN" dirty="0" smtClean="0">
                <a:solidFill>
                  <a:schemeClr val="tx1"/>
                </a:solidFill>
                <a:latin typeface="Times New Roman" panose="02020603050405020304" pitchFamily="18" charset="0"/>
                <a:cs typeface="Times New Roman" panose="02020603050405020304" pitchFamily="18" charset="0"/>
              </a:rPr>
              <a:t>the </a:t>
            </a:r>
            <a:r>
              <a:rPr lang="en-US" altLang="zh-CN" dirty="0">
                <a:solidFill>
                  <a:schemeClr val="tx1"/>
                </a:solidFill>
                <a:latin typeface="Times New Roman" panose="02020603050405020304" pitchFamily="18" charset="0"/>
                <a:cs typeface="Times New Roman" panose="02020603050405020304" pitchFamily="18" charset="0"/>
              </a:rPr>
              <a:t>magnetic shielding scheme using one-dimensional Helmholtz coils was determined</a:t>
            </a:r>
            <a:r>
              <a:rPr lang="en-US" altLang="zh-CN" dirty="0" smtClean="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altLang="zh-CN" dirty="0">
                <a:solidFill>
                  <a:schemeClr val="tx1"/>
                </a:solidFill>
                <a:latin typeface="Times New Roman" panose="02020603050405020304" pitchFamily="18" charset="0"/>
                <a:cs typeface="Times New Roman" panose="02020603050405020304" pitchFamily="18" charset="0"/>
              </a:rPr>
              <a:t>In order to measure the secondary electrons </a:t>
            </a:r>
            <a:r>
              <a:rPr lang="en-US" altLang="zh-CN" dirty="0" smtClean="0">
                <a:solidFill>
                  <a:schemeClr val="tx1"/>
                </a:solidFill>
                <a:latin typeface="Times New Roman" panose="02020603050405020304" pitchFamily="18" charset="0"/>
                <a:cs typeface="Times New Roman" panose="02020603050405020304" pitchFamily="18" charset="0"/>
              </a:rPr>
              <a:t>in </a:t>
            </a:r>
            <a:r>
              <a:rPr lang="en-US" altLang="zh-CN" dirty="0">
                <a:solidFill>
                  <a:schemeClr val="tx1"/>
                </a:solidFill>
                <a:latin typeface="Times New Roman" panose="02020603050405020304" pitchFamily="18" charset="0"/>
                <a:cs typeface="Times New Roman" panose="02020603050405020304" pitchFamily="18" charset="0"/>
              </a:rPr>
              <a:t>different incident angles, a spherical collector was used. </a:t>
            </a:r>
            <a:endParaRPr lang="en-US" altLang="zh-CN"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smtClean="0">
                <a:solidFill>
                  <a:schemeClr val="tx1"/>
                </a:solidFill>
                <a:latin typeface="Times New Roman" panose="02020603050405020304" pitchFamily="18" charset="0"/>
                <a:cs typeface="Times New Roman" panose="02020603050405020304" pitchFamily="18" charset="0"/>
              </a:rPr>
              <a:t>In </a:t>
            </a:r>
            <a:r>
              <a:rPr lang="en-US" altLang="zh-CN" dirty="0">
                <a:solidFill>
                  <a:schemeClr val="tx1"/>
                </a:solidFill>
                <a:latin typeface="Times New Roman" panose="02020603050405020304" pitchFamily="18" charset="0"/>
                <a:cs typeface="Times New Roman" panose="02020603050405020304" pitchFamily="18" charset="0"/>
              </a:rPr>
              <a:t>order to eliminate the influence of the  sample charging, we used a pulsed electron beam as the incident electron. </a:t>
            </a:r>
            <a:endParaRPr lang="en-US" altLang="zh-CN" dirty="0" smtClean="0">
              <a:solidFill>
                <a:schemeClr val="tx1"/>
              </a:solidFill>
              <a:latin typeface="Times New Roman" panose="02020603050405020304" pitchFamily="18" charset="0"/>
              <a:cs typeface="Times New Roman" panose="02020603050405020304" pitchFamily="18" charset="0"/>
            </a:endParaRPr>
          </a:p>
        </p:txBody>
      </p:sp>
      <p:sp>
        <p:nvSpPr>
          <p:cNvPr id="5" name="灯片编号占位符 4"/>
          <p:cNvSpPr>
            <a:spLocks noGrp="1"/>
          </p:cNvSpPr>
          <p:nvPr>
            <p:ph type="sldNum" sz="quarter" idx="12"/>
          </p:nvPr>
        </p:nvSpPr>
        <p:spPr/>
        <p:txBody>
          <a:bodyPr/>
          <a:lstStyle/>
          <a:p>
            <a:fld id="{A5D9C218-3470-42B6-ADD1-7AEC6A8BB2D6}" type="slidenum">
              <a:rPr lang="zh-CN" altLang="en-US" smtClean="0"/>
              <a:t>18</a:t>
            </a:fld>
            <a:endParaRPr lang="zh-CN" altLang="en-US"/>
          </a:p>
        </p:txBody>
      </p:sp>
      <p:sp>
        <p:nvSpPr>
          <p:cNvPr id="4" name="文本框 3"/>
          <p:cNvSpPr txBox="1"/>
          <p:nvPr/>
        </p:nvSpPr>
        <p:spPr>
          <a:xfrm>
            <a:off x="8608979" y="1391055"/>
            <a:ext cx="184731" cy="646331"/>
          </a:xfrm>
          <a:prstGeom prst="rect">
            <a:avLst/>
          </a:prstGeom>
          <a:noFill/>
        </p:spPr>
        <p:txBody>
          <a:bodyPr wrap="none" rtlCol="0">
            <a:spAutoFit/>
          </a:bodyPr>
          <a:lstStyle/>
          <a:p>
            <a:endParaRPr lang="zh-CN" altLang="en-US" dirty="0"/>
          </a:p>
          <a:p>
            <a:endParaRPr lang="zh-CN" altLang="en-US" dirty="0"/>
          </a:p>
        </p:txBody>
      </p:sp>
      <p:sp>
        <p:nvSpPr>
          <p:cNvPr id="6" name="文本框 5"/>
          <p:cNvSpPr txBox="1"/>
          <p:nvPr/>
        </p:nvSpPr>
        <p:spPr>
          <a:xfrm>
            <a:off x="5337942" y="6114248"/>
            <a:ext cx="3806712"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ltLang="zh-CN" sz="2000" i="1" dirty="0" smtClean="0"/>
              <a:t>That is all, thank you for listening</a:t>
            </a:r>
            <a:endParaRPr lang="zh-CN" altLang="en-US" sz="2000" i="1" dirty="0"/>
          </a:p>
        </p:txBody>
      </p:sp>
    </p:spTree>
    <p:extLst>
      <p:ext uri="{BB962C8B-B14F-4D97-AF65-F5344CB8AC3E}">
        <p14:creationId xmlns:p14="http://schemas.microsoft.com/office/powerpoint/2010/main" val="3257127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1142022" y="4252808"/>
            <a:ext cx="2882491" cy="3064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266618" y="4196689"/>
            <a:ext cx="433132" cy="369332"/>
          </a:xfrm>
          <a:prstGeom prst="rect">
            <a:avLst/>
          </a:prstGeom>
          <a:noFill/>
        </p:spPr>
        <p:txBody>
          <a:bodyPr wrap="none" rtlCol="0">
            <a:spAutoFit/>
          </a:bodyPr>
          <a:lstStyle/>
          <a:p>
            <a:r>
              <a:rPr lang="en-US" altLang="zh-CN" dirty="0" smtClean="0"/>
              <a:t>0V</a:t>
            </a:r>
            <a:endParaRPr lang="zh-CN" altLang="en-US" dirty="0"/>
          </a:p>
        </p:txBody>
      </p:sp>
      <p:sp>
        <p:nvSpPr>
          <p:cNvPr id="14" name="矩形 13"/>
          <p:cNvSpPr/>
          <p:nvPr/>
        </p:nvSpPr>
        <p:spPr>
          <a:xfrm>
            <a:off x="938353" y="4549864"/>
            <a:ext cx="3274660" cy="29435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94825" y="4412304"/>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21" name="椭圆 20"/>
          <p:cNvSpPr/>
          <p:nvPr/>
        </p:nvSpPr>
        <p:spPr>
          <a:xfrm>
            <a:off x="2842091" y="4388794"/>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23" name="椭圆 22"/>
          <p:cNvSpPr/>
          <p:nvPr/>
        </p:nvSpPr>
        <p:spPr>
          <a:xfrm>
            <a:off x="3365700" y="4404935"/>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24" name="椭圆 23"/>
          <p:cNvSpPr/>
          <p:nvPr/>
        </p:nvSpPr>
        <p:spPr>
          <a:xfrm>
            <a:off x="2983529" y="4328963"/>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25" name="椭圆 24"/>
          <p:cNvSpPr/>
          <p:nvPr/>
        </p:nvSpPr>
        <p:spPr>
          <a:xfrm>
            <a:off x="3151736" y="4386889"/>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26" name="椭圆 25"/>
          <p:cNvSpPr/>
          <p:nvPr/>
        </p:nvSpPr>
        <p:spPr>
          <a:xfrm>
            <a:off x="1265804" y="4301916"/>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27" name="椭圆 26"/>
          <p:cNvSpPr/>
          <p:nvPr/>
        </p:nvSpPr>
        <p:spPr>
          <a:xfrm>
            <a:off x="2204261" y="4311534"/>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28" name="椭圆 27"/>
          <p:cNvSpPr/>
          <p:nvPr/>
        </p:nvSpPr>
        <p:spPr>
          <a:xfrm>
            <a:off x="2036054" y="4349795"/>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29" name="椭圆 28"/>
          <p:cNvSpPr/>
          <p:nvPr/>
        </p:nvSpPr>
        <p:spPr>
          <a:xfrm>
            <a:off x="1398891" y="4395694"/>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30" name="椭圆 29"/>
          <p:cNvSpPr/>
          <p:nvPr/>
        </p:nvSpPr>
        <p:spPr>
          <a:xfrm>
            <a:off x="2346717" y="4391595"/>
            <a:ext cx="79439" cy="794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31" name="椭圆 30"/>
          <p:cNvSpPr/>
          <p:nvPr/>
        </p:nvSpPr>
        <p:spPr>
          <a:xfrm>
            <a:off x="1678703" y="4413963"/>
            <a:ext cx="79439" cy="731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a:t>
            </a:r>
            <a:endParaRPr lang="zh-CN" altLang="en-US" sz="1400" dirty="0">
              <a:solidFill>
                <a:schemeClr val="bg1"/>
              </a:solidFill>
            </a:endParaRPr>
          </a:p>
        </p:txBody>
      </p:sp>
      <p:sp>
        <p:nvSpPr>
          <p:cNvPr id="32" name="椭圆 31"/>
          <p:cNvSpPr/>
          <p:nvPr/>
        </p:nvSpPr>
        <p:spPr>
          <a:xfrm>
            <a:off x="3277138" y="4286942"/>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33" name="椭圆 32"/>
          <p:cNvSpPr/>
          <p:nvPr/>
        </p:nvSpPr>
        <p:spPr>
          <a:xfrm>
            <a:off x="2708084" y="4309355"/>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34" name="椭圆 33"/>
          <p:cNvSpPr/>
          <p:nvPr/>
        </p:nvSpPr>
        <p:spPr>
          <a:xfrm>
            <a:off x="2448344" y="4310633"/>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35" name="椭圆 34"/>
          <p:cNvSpPr/>
          <p:nvPr/>
        </p:nvSpPr>
        <p:spPr>
          <a:xfrm>
            <a:off x="3485703" y="4302074"/>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36" name="椭圆 35"/>
          <p:cNvSpPr/>
          <p:nvPr/>
        </p:nvSpPr>
        <p:spPr>
          <a:xfrm>
            <a:off x="3689372" y="4332865"/>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37" name="椭圆 36"/>
          <p:cNvSpPr/>
          <p:nvPr/>
        </p:nvSpPr>
        <p:spPr>
          <a:xfrm>
            <a:off x="1761912" y="4301916"/>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38" name="椭圆 37"/>
          <p:cNvSpPr/>
          <p:nvPr/>
        </p:nvSpPr>
        <p:spPr>
          <a:xfrm>
            <a:off x="1908054" y="4406244"/>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39" name="椭圆 38"/>
          <p:cNvSpPr/>
          <p:nvPr/>
        </p:nvSpPr>
        <p:spPr>
          <a:xfrm>
            <a:off x="1532487" y="4317221"/>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40" name="椭圆 39"/>
          <p:cNvSpPr/>
          <p:nvPr/>
        </p:nvSpPr>
        <p:spPr>
          <a:xfrm>
            <a:off x="2599383" y="4404935"/>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41" name="椭圆 40"/>
          <p:cNvSpPr/>
          <p:nvPr/>
        </p:nvSpPr>
        <p:spPr>
          <a:xfrm>
            <a:off x="2495882" y="2305597"/>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42" name="文本框 41"/>
          <p:cNvSpPr txBox="1"/>
          <p:nvPr/>
        </p:nvSpPr>
        <p:spPr>
          <a:xfrm>
            <a:off x="4147702" y="4181353"/>
            <a:ext cx="553357" cy="369332"/>
          </a:xfrm>
          <a:prstGeom prst="rect">
            <a:avLst/>
          </a:prstGeom>
          <a:noFill/>
        </p:spPr>
        <p:txBody>
          <a:bodyPr wrap="none" rtlCol="0">
            <a:spAutoFit/>
          </a:bodyPr>
          <a:lstStyle/>
          <a:p>
            <a:r>
              <a:rPr lang="en-US" altLang="zh-CN" b="1" dirty="0" smtClean="0">
                <a:solidFill>
                  <a:srgbClr val="FF0000"/>
                </a:solidFill>
              </a:rPr>
              <a:t>+</a:t>
            </a:r>
            <a:r>
              <a:rPr lang="en-US" altLang="zh-CN" b="1" dirty="0" err="1" smtClean="0">
                <a:solidFill>
                  <a:srgbClr val="FF0000"/>
                </a:solidFill>
              </a:rPr>
              <a:t>n</a:t>
            </a:r>
            <a:r>
              <a:rPr lang="en-US" altLang="zh-CN" dirty="0" err="1" smtClean="0"/>
              <a:t>V</a:t>
            </a:r>
            <a:endParaRPr lang="zh-CN" altLang="en-US" dirty="0"/>
          </a:p>
        </p:txBody>
      </p:sp>
      <p:sp>
        <p:nvSpPr>
          <p:cNvPr id="44" name="椭圆 43"/>
          <p:cNvSpPr/>
          <p:nvPr/>
        </p:nvSpPr>
        <p:spPr>
          <a:xfrm>
            <a:off x="2495882" y="2312114"/>
            <a:ext cx="79439" cy="7943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n>
                  <a:solidFill>
                    <a:schemeClr val="tx1"/>
                  </a:solidFill>
                </a:ln>
                <a:solidFill>
                  <a:schemeClr val="bg1"/>
                </a:solidFill>
              </a:rPr>
              <a:t>-</a:t>
            </a:r>
            <a:endParaRPr lang="zh-CN" altLang="en-US" sz="1200" dirty="0">
              <a:ln>
                <a:solidFill>
                  <a:schemeClr val="tx1"/>
                </a:solidFill>
              </a:ln>
              <a:solidFill>
                <a:schemeClr val="bg1"/>
              </a:solidFill>
            </a:endParaRPr>
          </a:p>
        </p:txBody>
      </p:sp>
      <p:sp>
        <p:nvSpPr>
          <p:cNvPr id="45" name="文本框 44"/>
          <p:cNvSpPr txBox="1"/>
          <p:nvPr/>
        </p:nvSpPr>
        <p:spPr>
          <a:xfrm>
            <a:off x="343368" y="3967803"/>
            <a:ext cx="938014" cy="523220"/>
          </a:xfrm>
          <a:prstGeom prst="rect">
            <a:avLst/>
          </a:prstGeom>
          <a:noFill/>
        </p:spPr>
        <p:txBody>
          <a:bodyPr wrap="none" rtlCol="0">
            <a:spAutoFit/>
          </a:bodyPr>
          <a:lstStyle/>
          <a:p>
            <a:r>
              <a:rPr lang="en-US" altLang="zh-CN" sz="1400" dirty="0" smtClean="0"/>
              <a:t>Insulating </a:t>
            </a:r>
          </a:p>
          <a:p>
            <a:pPr algn="ctr"/>
            <a:r>
              <a:rPr lang="en-US" altLang="zh-CN" sz="1400" dirty="0" smtClean="0"/>
              <a:t>layer</a:t>
            </a:r>
            <a:endParaRPr lang="zh-CN" altLang="en-US" sz="1400" dirty="0"/>
          </a:p>
        </p:txBody>
      </p:sp>
      <p:sp>
        <p:nvSpPr>
          <p:cNvPr id="46" name="文本框 45"/>
          <p:cNvSpPr txBox="1"/>
          <p:nvPr/>
        </p:nvSpPr>
        <p:spPr>
          <a:xfrm>
            <a:off x="1734847" y="4528909"/>
            <a:ext cx="1426994" cy="307777"/>
          </a:xfrm>
          <a:prstGeom prst="rect">
            <a:avLst/>
          </a:prstGeom>
          <a:noFill/>
        </p:spPr>
        <p:txBody>
          <a:bodyPr wrap="none" rtlCol="0">
            <a:spAutoFit/>
          </a:bodyPr>
          <a:lstStyle/>
          <a:p>
            <a:r>
              <a:rPr lang="en-US" altLang="zh-CN" sz="1400" dirty="0" smtClean="0">
                <a:latin typeface="Times New Roman" panose="02020603050405020304" pitchFamily="18" charset="0"/>
                <a:cs typeface="Times New Roman" panose="02020603050405020304" pitchFamily="18" charset="0"/>
              </a:rPr>
              <a:t>Conducting layer</a:t>
            </a:r>
            <a:endParaRPr lang="zh-CN" altLang="en-US" sz="1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346717" y="2006907"/>
            <a:ext cx="269680" cy="646331"/>
          </a:xfrm>
          <a:prstGeom prst="rect">
            <a:avLst/>
          </a:prstGeom>
          <a:noFill/>
        </p:spPr>
        <p:txBody>
          <a:bodyPr wrap="square" rtlCol="0">
            <a:spAutoFit/>
          </a:bodyPr>
          <a:lstStyle/>
          <a:p>
            <a:r>
              <a:rPr lang="en-US" altLang="zh-CN" sz="3600" dirty="0" smtClean="0">
                <a:solidFill>
                  <a:srgbClr val="FF0000"/>
                </a:solidFill>
              </a:rPr>
              <a:t>&gt;</a:t>
            </a:r>
            <a:endParaRPr lang="zh-CN" altLang="en-US" sz="3600" dirty="0">
              <a:solidFill>
                <a:srgbClr val="FF0000"/>
              </a:solidFill>
            </a:endParaRPr>
          </a:p>
        </p:txBody>
      </p:sp>
      <p:sp>
        <p:nvSpPr>
          <p:cNvPr id="43" name="标题 1"/>
          <p:cNvSpPr txBox="1">
            <a:spLocks/>
          </p:cNvSpPr>
          <p:nvPr/>
        </p:nvSpPr>
        <p:spPr>
          <a:xfrm>
            <a:off x="553666" y="282960"/>
            <a:ext cx="72390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spc="-50" dirty="0">
                <a:solidFill>
                  <a:schemeClr val="accent2"/>
                </a:solidFill>
              </a:rPr>
              <a:t>Advantages</a:t>
            </a:r>
            <a:r>
              <a:rPr lang="en-US" altLang="zh-CN" sz="3000" dirty="0">
                <a:solidFill>
                  <a:schemeClr val="accent2"/>
                </a:solidFill>
              </a:rPr>
              <a:t>——Pulsed electron beam</a:t>
            </a:r>
            <a:endParaRPr lang="zh-CN" altLang="en-US" sz="3000" dirty="0">
              <a:solidFill>
                <a:schemeClr val="accent2"/>
              </a:solidFill>
            </a:endParaRPr>
          </a:p>
        </p:txBody>
      </p:sp>
      <p:sp>
        <p:nvSpPr>
          <p:cNvPr id="2" name="灯片编号占位符 1"/>
          <p:cNvSpPr>
            <a:spLocks noGrp="1"/>
          </p:cNvSpPr>
          <p:nvPr>
            <p:ph type="sldNum" sz="quarter" idx="12"/>
          </p:nvPr>
        </p:nvSpPr>
        <p:spPr/>
        <p:txBody>
          <a:bodyPr/>
          <a:lstStyle/>
          <a:p>
            <a:fld id="{A5D9C218-3470-42B6-ADD1-7AEC6A8BB2D6}" type="slidenum">
              <a:rPr lang="zh-CN" altLang="en-US" smtClean="0"/>
              <a:t>19</a:t>
            </a:fld>
            <a:endParaRPr lang="zh-CN" altLang="en-US"/>
          </a:p>
        </p:txBody>
      </p:sp>
      <p:sp>
        <p:nvSpPr>
          <p:cNvPr id="8" name="矩形 7"/>
          <p:cNvSpPr/>
          <p:nvPr/>
        </p:nvSpPr>
        <p:spPr>
          <a:xfrm>
            <a:off x="4992265" y="1438498"/>
            <a:ext cx="3724518" cy="4524315"/>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altLang="zh-CN" sz="1600" kern="100" dirty="0">
                <a:latin typeface="Times New Roman" panose="02020603050405020304" pitchFamily="18" charset="0"/>
                <a:cs typeface="Times New Roman" panose="02020603050405020304" pitchFamily="18" charset="0"/>
              </a:rPr>
              <a:t>The use of pulsed electron beams as incident electrons is to eliminate the effect of </a:t>
            </a:r>
            <a:r>
              <a:rPr lang="en-US" altLang="zh-CN" sz="1600" kern="100" dirty="0">
                <a:solidFill>
                  <a:srgbClr val="FF0000"/>
                </a:solidFill>
                <a:latin typeface="Times New Roman" panose="02020603050405020304" pitchFamily="18" charset="0"/>
                <a:cs typeface="Times New Roman" panose="02020603050405020304" pitchFamily="18" charset="0"/>
              </a:rPr>
              <a:t>sample charging</a:t>
            </a:r>
            <a:r>
              <a:rPr lang="en-US" altLang="zh-CN" sz="1600" kern="100" dirty="0">
                <a:latin typeface="Times New Roman" panose="02020603050405020304" pitchFamily="18" charset="0"/>
                <a:cs typeface="Times New Roman" panose="02020603050405020304" pitchFamily="18" charset="0"/>
              </a:rPr>
              <a:t>. When the insulating sample is measured, the sample produces secondary electrons. If the electrons in the insulating layer are too late to be replenished, the sample will be charged, making the secondary electron more difficult to escape. So that the measured secondary electrons will be reduced</a:t>
            </a:r>
            <a:r>
              <a:rPr lang="en-US" altLang="zh-CN" sz="1600" kern="100" dirty="0" smtClean="0">
                <a:latin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en-US" altLang="zh-CN" sz="1600" kern="100" dirty="0" smtClean="0">
                <a:latin typeface="Times New Roman" panose="02020603050405020304" pitchFamily="18" charset="0"/>
                <a:cs typeface="Times New Roman" panose="02020603050405020304" pitchFamily="18" charset="0"/>
              </a:rPr>
              <a:t>By using a pulsed electron beam, since the current of the electron beam is small and the insulating layer is thin, the insulating layer has enough time between each pulse to replenish the electrons, thereby eliminating the effect of sample charging.</a:t>
            </a:r>
            <a:endParaRPr lang="zh-CN" altLang="zh-CN" sz="1600" kern="100" dirty="0">
              <a:latin typeface="Times New Roman" panose="02020603050405020304" pitchFamily="18" charset="0"/>
              <a:cs typeface="Times New Roman" panose="02020603050405020304" pitchFamily="18" charset="0"/>
            </a:endParaRPr>
          </a:p>
        </p:txBody>
      </p:sp>
      <p:cxnSp>
        <p:nvCxnSpPr>
          <p:cNvPr id="10" name="直接箭头连接符 9"/>
          <p:cNvCxnSpPr/>
          <p:nvPr/>
        </p:nvCxnSpPr>
        <p:spPr>
          <a:xfrm flipH="1" flipV="1">
            <a:off x="1035314" y="4286942"/>
            <a:ext cx="201855" cy="1179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92319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1.85185E-6 L 3.05556E-6 0.30278 " pathEditMode="relative" rAng="0" ptsTypes="AA">
                                      <p:cBhvr>
                                        <p:cTn id="6" dur="1000" fill="hold"/>
                                        <p:tgtEl>
                                          <p:spTgt spid="41"/>
                                        </p:tgtEl>
                                        <p:attrNameLst>
                                          <p:attrName>ppt_x</p:attrName>
                                          <p:attrName>ppt_y</p:attrName>
                                        </p:attrNameLst>
                                      </p:cBhvr>
                                      <p:rCtr x="0" y="15139"/>
                                    </p:animMotion>
                                  </p:childTnLst>
                                </p:cTn>
                              </p:par>
                              <p:par>
                                <p:cTn id="7" presetID="10" presetClass="exit" presetSubtype="0" fill="hold" grpId="1" nodeType="withEffect">
                                  <p:stCondLst>
                                    <p:cond delay="600"/>
                                  </p:stCondLst>
                                  <p:childTnLst>
                                    <p:animEffect transition="out" filter="fade">
                                      <p:cBhvr>
                                        <p:cTn id="8" dur="500"/>
                                        <p:tgtEl>
                                          <p:spTgt spid="41"/>
                                        </p:tgtEl>
                                      </p:cBhvr>
                                    </p:animEffect>
                                    <p:set>
                                      <p:cBhvr>
                                        <p:cTn id="9" dur="1" fill="hold">
                                          <p:stCondLst>
                                            <p:cond delay="499"/>
                                          </p:stCondLst>
                                        </p:cTn>
                                        <p:tgtEl>
                                          <p:spTgt spid="41"/>
                                        </p:tgtEl>
                                        <p:attrNameLst>
                                          <p:attrName>style.visibility</p:attrName>
                                        </p:attrNameLst>
                                      </p:cBhvr>
                                      <p:to>
                                        <p:strVal val="hidden"/>
                                      </p:to>
                                    </p:set>
                                  </p:childTnLst>
                                </p:cTn>
                              </p:par>
                            </p:childTnLst>
                          </p:cTn>
                        </p:par>
                        <p:par>
                          <p:cTn id="10" fill="hold">
                            <p:stCondLst>
                              <p:cond delay="1100"/>
                            </p:stCondLst>
                            <p:childTnLst>
                              <p:par>
                                <p:cTn id="11" presetID="42" presetClass="path" presetSubtype="0" accel="50000" decel="50000" fill="hold" grpId="0" nodeType="afterEffect">
                                  <p:stCondLst>
                                    <p:cond delay="0"/>
                                  </p:stCondLst>
                                  <p:childTnLst>
                                    <p:animMotion origin="layout" path="M 1.38889E-6 -1.85185E-6 L -0.00035 -0.30486 " pathEditMode="relative" rAng="0" ptsTypes="AA">
                                      <p:cBhvr>
                                        <p:cTn id="12" dur="900" fill="hold"/>
                                        <p:tgtEl>
                                          <p:spTgt spid="37"/>
                                        </p:tgtEl>
                                        <p:attrNameLst>
                                          <p:attrName>ppt_x</p:attrName>
                                          <p:attrName>ppt_y</p:attrName>
                                        </p:attrNameLst>
                                      </p:cBhvr>
                                      <p:rCtr x="-17" y="-15255"/>
                                    </p:animMotion>
                                  </p:childTnLst>
                                </p:cTn>
                              </p:par>
                              <p:par>
                                <p:cTn id="13" presetID="42" presetClass="path" presetSubtype="0" accel="50000" decel="50000" fill="hold" grpId="0" nodeType="withEffect">
                                  <p:stCondLst>
                                    <p:cond delay="0"/>
                                  </p:stCondLst>
                                  <p:childTnLst>
                                    <p:animMotion origin="layout" path="M 1.38889E-6 7.40741E-7 L -0.11267 -0.28565 " pathEditMode="relative" rAng="0" ptsTypes="AA">
                                      <p:cBhvr>
                                        <p:cTn id="14" dur="900" fill="hold"/>
                                        <p:tgtEl>
                                          <p:spTgt spid="34"/>
                                        </p:tgtEl>
                                        <p:attrNameLst>
                                          <p:attrName>ppt_x</p:attrName>
                                          <p:attrName>ppt_y</p:attrName>
                                        </p:attrNameLst>
                                      </p:cBhvr>
                                      <p:rCtr x="-5642" y="-14282"/>
                                    </p:animMotion>
                                  </p:childTnLst>
                                </p:cTn>
                              </p:par>
                              <p:par>
                                <p:cTn id="15" presetID="42" presetClass="path" presetSubtype="0" accel="50000" decel="50000" fill="hold" grpId="0" nodeType="withEffect">
                                  <p:stCondLst>
                                    <p:cond delay="0"/>
                                  </p:stCondLst>
                                  <p:childTnLst>
                                    <p:animMotion origin="layout" path="M -3.61111E-6 2.96296E-6 L -0.18142 -0.28866 " pathEditMode="relative" rAng="0" ptsTypes="AA">
                                      <p:cBhvr>
                                        <p:cTn id="16" dur="900" fill="hold"/>
                                        <p:tgtEl>
                                          <p:spTgt spid="32"/>
                                        </p:tgtEl>
                                        <p:attrNameLst>
                                          <p:attrName>ppt_x</p:attrName>
                                          <p:attrName>ppt_y</p:attrName>
                                        </p:attrNameLst>
                                      </p:cBhvr>
                                      <p:rCtr x="-9080" y="-14444"/>
                                    </p:animMotion>
                                  </p:childTnLst>
                                </p:cTn>
                              </p:par>
                              <p:par>
                                <p:cTn id="17" presetID="42" presetClass="path" presetSubtype="0" accel="50000" decel="50000" fill="hold" grpId="0" nodeType="withEffect">
                                  <p:stCondLst>
                                    <p:cond delay="0"/>
                                  </p:stCondLst>
                                  <p:childTnLst>
                                    <p:animMotion origin="layout" path="M -2.77778E-7 -1.85185E-6 L -0.21406 -0.31088 " pathEditMode="relative" rAng="0" ptsTypes="AA">
                                      <p:cBhvr>
                                        <p:cTn id="18" dur="900" fill="hold"/>
                                        <p:tgtEl>
                                          <p:spTgt spid="35"/>
                                        </p:tgtEl>
                                        <p:attrNameLst>
                                          <p:attrName>ppt_x</p:attrName>
                                          <p:attrName>ppt_y</p:attrName>
                                        </p:attrNameLst>
                                      </p:cBhvr>
                                      <p:rCtr x="-10712" y="-15556"/>
                                    </p:animMotion>
                                  </p:childTnLst>
                                </p:cTn>
                              </p:par>
                              <p:par>
                                <p:cTn id="19" presetID="42" presetClass="path" presetSubtype="0" accel="50000" decel="50000" fill="hold" grpId="0" nodeType="withEffect">
                                  <p:stCondLst>
                                    <p:cond delay="0"/>
                                  </p:stCondLst>
                                  <p:childTnLst>
                                    <p:animMotion origin="layout" path="M -1.66667E-6 1.85185E-6 L -0.10017 -0.28472 " pathEditMode="relative" rAng="0" ptsTypes="AA">
                                      <p:cBhvr>
                                        <p:cTn id="20" dur="900" fill="hold"/>
                                        <p:tgtEl>
                                          <p:spTgt spid="40"/>
                                        </p:tgtEl>
                                        <p:attrNameLst>
                                          <p:attrName>ppt_x</p:attrName>
                                          <p:attrName>ppt_y</p:attrName>
                                        </p:attrNameLst>
                                      </p:cBhvr>
                                      <p:rCtr x="-5017" y="-14236"/>
                                    </p:animMotion>
                                  </p:childTnLst>
                                </p:cTn>
                              </p:par>
                            </p:childTnLst>
                          </p:cTn>
                        </p:par>
                        <p:par>
                          <p:cTn id="21" fill="hold">
                            <p:stCondLst>
                              <p:cond delay="2000"/>
                            </p:stCondLst>
                            <p:childTnLst>
                              <p:par>
                                <p:cTn id="22" presetID="14" presetClass="exit" presetSubtype="10" fill="hold" grpId="0" nodeType="afterEffect">
                                  <p:stCondLst>
                                    <p:cond delay="0"/>
                                  </p:stCondLst>
                                  <p:childTnLst>
                                    <p:animEffect transition="out" filter="randombar(horizontal)">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4" presetClass="entr" presetSubtype="1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randombar(horizont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2"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500"/>
                            </p:stCondLst>
                            <p:childTnLst>
                              <p:par>
                                <p:cTn id="34" presetID="42" presetClass="path" presetSubtype="0" accel="50000" decel="50000" fill="hold" grpId="0" nodeType="afterEffect">
                                  <p:stCondLst>
                                    <p:cond delay="0"/>
                                  </p:stCondLst>
                                  <p:childTnLst>
                                    <p:animMotion origin="layout" path="M 3.05556E-6 -4.07407E-6 L 3.05556E-6 0.30278 " pathEditMode="relative" rAng="0" ptsTypes="AA">
                                      <p:cBhvr>
                                        <p:cTn id="35" dur="1000" fill="hold"/>
                                        <p:tgtEl>
                                          <p:spTgt spid="44"/>
                                        </p:tgtEl>
                                        <p:attrNameLst>
                                          <p:attrName>ppt_x</p:attrName>
                                          <p:attrName>ppt_y</p:attrName>
                                        </p:attrNameLst>
                                      </p:cBhvr>
                                      <p:rCtr x="0" y="15139"/>
                                    </p:animMotion>
                                  </p:childTnLst>
                                </p:cTn>
                              </p:par>
                              <p:par>
                                <p:cTn id="36" presetID="10" presetClass="exit" presetSubtype="0" fill="hold" grpId="1" nodeType="withEffect">
                                  <p:stCondLst>
                                    <p:cond delay="60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childTnLst>
                          </p:cTn>
                        </p:par>
                        <p:par>
                          <p:cTn id="39" fill="hold">
                            <p:stCondLst>
                              <p:cond delay="1600"/>
                            </p:stCondLst>
                            <p:childTnLst>
                              <p:par>
                                <p:cTn id="40" presetID="42" presetClass="path" presetSubtype="0" accel="50000" decel="50000" fill="hold" grpId="0" nodeType="afterEffect">
                                  <p:stCondLst>
                                    <p:cond delay="0"/>
                                  </p:stCondLst>
                                  <p:childTnLst>
                                    <p:animMotion origin="layout" path="M -4.16667E-6 -3.33333E-6 L 0.04497 -0.31736 " pathEditMode="relative" rAng="0" ptsTypes="AA">
                                      <p:cBhvr>
                                        <p:cTn id="41" dur="900" fill="hold"/>
                                        <p:tgtEl>
                                          <p:spTgt spid="21"/>
                                        </p:tgtEl>
                                        <p:attrNameLst>
                                          <p:attrName>ppt_x</p:attrName>
                                          <p:attrName>ppt_y</p:attrName>
                                        </p:attrNameLst>
                                      </p:cBhvr>
                                      <p:rCtr x="2240" y="-15880"/>
                                    </p:animMotion>
                                  </p:childTnLst>
                                </p:cTn>
                              </p:par>
                              <p:par>
                                <p:cTn id="42" presetID="42" presetClass="path" presetSubtype="0" accel="50000" decel="50000" fill="hold" grpId="0" nodeType="withEffect">
                                  <p:stCondLst>
                                    <p:cond delay="0"/>
                                  </p:stCondLst>
                                  <p:childTnLst>
                                    <p:animMotion origin="layout" path="M -8.33333E-7 3.7037E-7 L 0.16945 -0.29352 " pathEditMode="relative" rAng="0" ptsTypes="AA">
                                      <p:cBhvr>
                                        <p:cTn id="43" dur="900" fill="hold"/>
                                        <p:tgtEl>
                                          <p:spTgt spid="38"/>
                                        </p:tgtEl>
                                        <p:attrNameLst>
                                          <p:attrName>ppt_x</p:attrName>
                                          <p:attrName>ppt_y</p:attrName>
                                        </p:attrNameLst>
                                      </p:cBhvr>
                                      <p:rCtr x="8472" y="-14676"/>
                                    </p:animMotion>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p:cTn id="4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32" grpId="0" animBg="1"/>
      <p:bldP spid="34" grpId="0" animBg="1"/>
      <p:bldP spid="35" grpId="0" animBg="1"/>
      <p:bldP spid="37" grpId="0" animBg="1"/>
      <p:bldP spid="38" grpId="0" animBg="1"/>
      <p:bldP spid="40" grpId="0" animBg="1"/>
      <p:bldP spid="41" grpId="0" animBg="1"/>
      <p:bldP spid="41" grpId="1" animBg="1"/>
      <p:bldP spid="42" grpId="0"/>
      <p:bldP spid="44" grpId="0" animBg="1"/>
      <p:bldP spid="44" grpId="1" animBg="1"/>
      <p:bldP spid="4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Outline</a:t>
            </a:r>
            <a:endParaRPr lang="zh-CN" altLang="en-US" dirty="0"/>
          </a:p>
        </p:txBody>
      </p:sp>
      <p:sp>
        <p:nvSpPr>
          <p:cNvPr id="3" name="内容占位符 2"/>
          <p:cNvSpPr>
            <a:spLocks noGrp="1"/>
          </p:cNvSpPr>
          <p:nvPr>
            <p:ph idx="1"/>
          </p:nvPr>
        </p:nvSpPr>
        <p:spPr>
          <a:xfrm>
            <a:off x="822959" y="1863821"/>
            <a:ext cx="7543801" cy="4023360"/>
          </a:xfrm>
        </p:spPr>
        <p:txBody>
          <a:bodyPr>
            <a:noAutofit/>
          </a:bodyPr>
          <a:lstStyle/>
          <a:p>
            <a:pPr>
              <a:buFont typeface="Wingdings" panose="05000000000000000000" pitchFamily="2" charset="2"/>
              <a:buChar char="Ø"/>
            </a:pPr>
            <a:r>
              <a:rPr lang="en-US" altLang="zh-CN" dirty="0" smtClean="0">
                <a:solidFill>
                  <a:schemeClr val="tx1"/>
                </a:solidFill>
              </a:rPr>
              <a:t>Purpose</a:t>
            </a:r>
          </a:p>
          <a:p>
            <a:pPr>
              <a:buFont typeface="Wingdings" panose="05000000000000000000" pitchFamily="2" charset="2"/>
              <a:buChar char="Ø"/>
            </a:pPr>
            <a:r>
              <a:rPr lang="en-US" altLang="zh-CN" dirty="0">
                <a:solidFill>
                  <a:schemeClr val="tx1"/>
                </a:solidFill>
              </a:rPr>
              <a:t>Measuring </a:t>
            </a:r>
            <a:r>
              <a:rPr lang="en-US" altLang="zh-CN" dirty="0" smtClean="0">
                <a:solidFill>
                  <a:schemeClr val="tx1"/>
                </a:solidFill>
              </a:rPr>
              <a:t>device</a:t>
            </a:r>
          </a:p>
          <a:p>
            <a:pPr lvl="1">
              <a:buFont typeface="Wingdings" panose="05000000000000000000" pitchFamily="2" charset="2"/>
              <a:buChar char="Ø"/>
            </a:pPr>
            <a:r>
              <a:rPr lang="en-US" altLang="zh-CN" sz="2000" dirty="0" smtClean="0">
                <a:solidFill>
                  <a:schemeClr val="tx1"/>
                </a:solidFill>
              </a:rPr>
              <a:t>Energy spectrum measurement</a:t>
            </a:r>
          </a:p>
          <a:p>
            <a:pPr lvl="1">
              <a:buFont typeface="Wingdings" panose="05000000000000000000" pitchFamily="2" charset="2"/>
              <a:buChar char="Ø"/>
            </a:pPr>
            <a:r>
              <a:rPr lang="en-US" altLang="zh-CN" sz="2000" dirty="0">
                <a:solidFill>
                  <a:schemeClr val="tx1"/>
                </a:solidFill>
              </a:rPr>
              <a:t>Measurement </a:t>
            </a:r>
            <a:r>
              <a:rPr lang="en-US" altLang="zh-CN" sz="2000" dirty="0" smtClean="0">
                <a:solidFill>
                  <a:schemeClr val="tx1"/>
                </a:solidFill>
              </a:rPr>
              <a:t>methods</a:t>
            </a:r>
          </a:p>
          <a:p>
            <a:pPr>
              <a:buFont typeface="Wingdings" panose="05000000000000000000" pitchFamily="2" charset="2"/>
              <a:buChar char="Ø"/>
            </a:pPr>
            <a:r>
              <a:rPr lang="en-US" altLang="zh-CN" dirty="0" smtClean="0">
                <a:solidFill>
                  <a:schemeClr val="tx1"/>
                </a:solidFill>
              </a:rPr>
              <a:t>Result</a:t>
            </a:r>
          </a:p>
          <a:p>
            <a:pPr lvl="1">
              <a:buFont typeface="Wingdings" panose="05000000000000000000" pitchFamily="2" charset="2"/>
              <a:buChar char="Ø"/>
            </a:pPr>
            <a:r>
              <a:rPr lang="en-US" altLang="zh-CN" sz="2000" dirty="0">
                <a:solidFill>
                  <a:schemeClr val="tx1"/>
                </a:solidFill>
              </a:rPr>
              <a:t>Measurement in pulse mode</a:t>
            </a:r>
          </a:p>
          <a:p>
            <a:pPr lvl="1">
              <a:buFont typeface="Wingdings" panose="05000000000000000000" pitchFamily="2" charset="2"/>
              <a:buChar char="Ø"/>
            </a:pPr>
            <a:r>
              <a:rPr lang="en-US" altLang="zh-CN" sz="2000" dirty="0" smtClean="0">
                <a:solidFill>
                  <a:schemeClr val="tx1"/>
                </a:solidFill>
              </a:rPr>
              <a:t>SEE vs Energy</a:t>
            </a:r>
          </a:p>
          <a:p>
            <a:pPr lvl="1">
              <a:buFont typeface="Wingdings" panose="05000000000000000000" pitchFamily="2" charset="2"/>
              <a:buChar char="Ø"/>
            </a:pPr>
            <a:r>
              <a:rPr lang="en-US" altLang="zh-CN" sz="2000" dirty="0" smtClean="0">
                <a:solidFill>
                  <a:schemeClr val="tx1"/>
                </a:solidFill>
              </a:rPr>
              <a:t>SEE vs Angle</a:t>
            </a:r>
          </a:p>
          <a:p>
            <a:pPr>
              <a:buFont typeface="Wingdings" panose="05000000000000000000" pitchFamily="2" charset="2"/>
              <a:buChar char="Ø"/>
            </a:pPr>
            <a:r>
              <a:rPr lang="en-US" altLang="zh-CN" dirty="0">
                <a:solidFill>
                  <a:schemeClr val="tx1"/>
                </a:solidFill>
              </a:rPr>
              <a:t>Automatic measurement system </a:t>
            </a:r>
            <a:endParaRPr lang="en-US" altLang="zh-CN" dirty="0" smtClean="0">
              <a:solidFill>
                <a:schemeClr val="tx1"/>
              </a:solidFill>
            </a:endParaRPr>
          </a:p>
          <a:p>
            <a:pPr>
              <a:buFont typeface="Wingdings" panose="05000000000000000000" pitchFamily="2" charset="2"/>
              <a:buChar char="Ø"/>
            </a:pPr>
            <a:r>
              <a:rPr lang="en-US" altLang="zh-CN" dirty="0" smtClean="0">
                <a:solidFill>
                  <a:schemeClr val="tx1"/>
                </a:solidFill>
              </a:rPr>
              <a:t>Advantages</a:t>
            </a:r>
            <a:endParaRPr lang="en-US" altLang="zh-CN" sz="1800" dirty="0" smtClean="0">
              <a:solidFill>
                <a:schemeClr val="tx1"/>
              </a:solidFill>
            </a:endParaRPr>
          </a:p>
          <a:p>
            <a:pPr>
              <a:buFont typeface="Wingdings" panose="05000000000000000000" pitchFamily="2" charset="2"/>
              <a:buChar char="Ø"/>
            </a:pPr>
            <a:r>
              <a:rPr lang="en-US" altLang="zh-CN" dirty="0" smtClean="0">
                <a:solidFill>
                  <a:schemeClr val="tx1"/>
                </a:solidFill>
              </a:rPr>
              <a:t>Summary</a:t>
            </a:r>
            <a:endParaRPr lang="en-US" altLang="zh-CN" dirty="0">
              <a:solidFill>
                <a:schemeClr val="tx1"/>
              </a:solidFill>
            </a:endParaRPr>
          </a:p>
        </p:txBody>
      </p:sp>
      <p:sp>
        <p:nvSpPr>
          <p:cNvPr id="4" name="文本框 3"/>
          <p:cNvSpPr txBox="1"/>
          <p:nvPr/>
        </p:nvSpPr>
        <p:spPr>
          <a:xfrm>
            <a:off x="8608979" y="1391055"/>
            <a:ext cx="184731" cy="646331"/>
          </a:xfrm>
          <a:prstGeom prst="rect">
            <a:avLst/>
          </a:prstGeom>
          <a:noFill/>
        </p:spPr>
        <p:txBody>
          <a:bodyPr wrap="none" rtlCol="0">
            <a:spAutoFit/>
          </a:bodyPr>
          <a:lstStyle/>
          <a:p>
            <a:endParaRPr lang="zh-CN" altLang="en-US" dirty="0"/>
          </a:p>
          <a:p>
            <a:endParaRPr lang="zh-CN" altLang="en-US" dirty="0"/>
          </a:p>
        </p:txBody>
      </p:sp>
      <p:sp>
        <p:nvSpPr>
          <p:cNvPr id="5" name="灯片编号占位符 4"/>
          <p:cNvSpPr>
            <a:spLocks noGrp="1"/>
          </p:cNvSpPr>
          <p:nvPr>
            <p:ph type="sldNum" sz="quarter" idx="12"/>
          </p:nvPr>
        </p:nvSpPr>
        <p:spPr/>
        <p:txBody>
          <a:bodyPr/>
          <a:lstStyle/>
          <a:p>
            <a:fld id="{A5D9C218-3470-42B6-ADD1-7AEC6A8BB2D6}" type="slidenum">
              <a:rPr lang="zh-CN" altLang="en-US" smtClean="0"/>
              <a:t>2</a:t>
            </a:fld>
            <a:endParaRPr lang="zh-CN" altLang="en-US"/>
          </a:p>
        </p:txBody>
      </p:sp>
    </p:spTree>
    <p:extLst>
      <p:ext uri="{BB962C8B-B14F-4D97-AF65-F5344CB8AC3E}">
        <p14:creationId xmlns:p14="http://schemas.microsoft.com/office/powerpoint/2010/main" val="754856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611233" y="852806"/>
            <a:ext cx="6381750" cy="444771"/>
          </a:xfrm>
        </p:spPr>
        <p:txBody>
          <a:bodyPr>
            <a:normAutofit fontScale="90000"/>
          </a:bodyPr>
          <a:lstStyle/>
          <a:p>
            <a:r>
              <a:rPr lang="zh-CN" altLang="en-US" sz="2800" dirty="0"/>
              <a:t>二次电子的特性参数</a:t>
            </a:r>
          </a:p>
        </p:txBody>
      </p:sp>
      <p:sp>
        <p:nvSpPr>
          <p:cNvPr id="3" name="内容占位符 2"/>
          <p:cNvSpPr>
            <a:spLocks noGrp="1"/>
          </p:cNvSpPr>
          <p:nvPr>
            <p:ph idx="1"/>
          </p:nvPr>
        </p:nvSpPr>
        <p:spPr>
          <a:xfrm>
            <a:off x="410934" y="1297577"/>
            <a:ext cx="8010253" cy="2621280"/>
          </a:xfrm>
        </p:spPr>
        <p:txBody>
          <a:bodyPr>
            <a:normAutofit/>
          </a:bodyPr>
          <a:lstStyle/>
          <a:p>
            <a:endParaRPr lang="zh-CN" altLang="en-US" sz="1800" dirty="0"/>
          </a:p>
          <a:p>
            <a:r>
              <a:rPr lang="zh-CN" altLang="en-US" sz="1800" dirty="0" smtClean="0"/>
              <a:t>二</a:t>
            </a:r>
            <a:r>
              <a:rPr lang="zh-CN" altLang="en-US" sz="1800" dirty="0"/>
              <a:t>次电子：是指不同能量的电子入射材料表面，当入射电子能量大于材料发射电子的阈值时，则会导致材料发射次级电子的过程，这部分次级电子称为二次电子</a:t>
            </a:r>
            <a:r>
              <a:rPr lang="zh-CN" altLang="en-US" sz="1800" dirty="0" smtClean="0"/>
              <a:t>。</a:t>
            </a:r>
            <a:endParaRPr lang="en-US" altLang="zh-CN" sz="1800" dirty="0" smtClean="0"/>
          </a:p>
          <a:p>
            <a:r>
              <a:rPr lang="zh-CN" altLang="en-US" sz="1800" dirty="0" smtClean="0"/>
              <a:t> </a:t>
            </a:r>
            <a:r>
              <a:rPr lang="zh-CN" altLang="en-US" sz="1800" dirty="0"/>
              <a:t>二次</a:t>
            </a:r>
            <a:r>
              <a:rPr lang="zh-CN" altLang="en-US" sz="1800" dirty="0" smtClean="0"/>
              <a:t>电子发射系数：产生的二次电子与入射的初级电子之间的比值，随入射的初级电子的能量与角度不同而变化。</a:t>
            </a:r>
            <a:endParaRPr lang="en-US" altLang="zh-CN" sz="1800" dirty="0" smtClean="0"/>
          </a:p>
          <a:p>
            <a:r>
              <a:rPr lang="zh-CN" altLang="en-US" sz="1800" dirty="0"/>
              <a:t>二次</a:t>
            </a:r>
            <a:r>
              <a:rPr lang="zh-CN" altLang="en-US" sz="1800" dirty="0" smtClean="0"/>
              <a:t>电子发射能谱：产生的二次电子存在一定的能量分布。</a:t>
            </a:r>
            <a:endParaRPr lang="zh-CN" altLang="en-US" sz="1800" dirty="0"/>
          </a:p>
        </p:txBody>
      </p:sp>
      <p:sp>
        <p:nvSpPr>
          <p:cNvPr id="4" name="标题 1"/>
          <p:cNvSpPr txBox="1">
            <a:spLocks/>
          </p:cNvSpPr>
          <p:nvPr/>
        </p:nvSpPr>
        <p:spPr>
          <a:xfrm>
            <a:off x="611233" y="4285250"/>
            <a:ext cx="6381750" cy="44477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dirty="0" smtClean="0"/>
              <a:t>该设备的主要目的</a:t>
            </a:r>
            <a:endParaRPr lang="zh-CN" altLang="en-US" sz="2800" dirty="0"/>
          </a:p>
        </p:txBody>
      </p:sp>
      <p:sp>
        <p:nvSpPr>
          <p:cNvPr id="5" name="内容占位符 2"/>
          <p:cNvSpPr txBox="1">
            <a:spLocks/>
          </p:cNvSpPr>
          <p:nvPr/>
        </p:nvSpPr>
        <p:spPr>
          <a:xfrm>
            <a:off x="410934" y="4730021"/>
            <a:ext cx="8010253" cy="1783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800" dirty="0" smtClean="0"/>
          </a:p>
          <a:p>
            <a:r>
              <a:rPr lang="zh-CN" altLang="en-US" sz="1800" dirty="0"/>
              <a:t>测量不同</a:t>
            </a:r>
            <a:r>
              <a:rPr lang="zh-CN" altLang="en-US" sz="1800" dirty="0">
                <a:solidFill>
                  <a:srgbClr val="FF0000"/>
                </a:solidFill>
              </a:rPr>
              <a:t>入射能量</a:t>
            </a:r>
            <a:r>
              <a:rPr lang="zh-CN" altLang="en-US" sz="1800" dirty="0"/>
              <a:t>，</a:t>
            </a:r>
            <a:r>
              <a:rPr lang="zh-CN" altLang="en-US" sz="1800" dirty="0">
                <a:solidFill>
                  <a:srgbClr val="FF0000"/>
                </a:solidFill>
              </a:rPr>
              <a:t>入射角度</a:t>
            </a:r>
            <a:r>
              <a:rPr lang="zh-CN" altLang="en-US" sz="1800" dirty="0" smtClean="0"/>
              <a:t>下</a:t>
            </a:r>
            <a:r>
              <a:rPr lang="zh-CN" altLang="en-US" sz="1800" dirty="0" smtClean="0">
                <a:solidFill>
                  <a:srgbClr val="002060"/>
                </a:solidFill>
              </a:rPr>
              <a:t>二</a:t>
            </a:r>
            <a:r>
              <a:rPr lang="zh-CN" altLang="en-US" sz="1800" dirty="0">
                <a:solidFill>
                  <a:srgbClr val="002060"/>
                </a:solidFill>
              </a:rPr>
              <a:t>次电子发射系数</a:t>
            </a:r>
            <a:r>
              <a:rPr lang="zh-CN" altLang="en-US" sz="1800" dirty="0"/>
              <a:t>及</a:t>
            </a:r>
            <a:r>
              <a:rPr lang="zh-CN" altLang="en-US" sz="1800" dirty="0">
                <a:solidFill>
                  <a:srgbClr val="002060"/>
                </a:solidFill>
              </a:rPr>
              <a:t>二次电子发射能谱</a:t>
            </a:r>
          </a:p>
        </p:txBody>
      </p:sp>
      <p:sp>
        <p:nvSpPr>
          <p:cNvPr id="6" name="灯片编号占位符 5"/>
          <p:cNvSpPr>
            <a:spLocks noGrp="1"/>
          </p:cNvSpPr>
          <p:nvPr>
            <p:ph type="sldNum" sz="quarter" idx="12"/>
          </p:nvPr>
        </p:nvSpPr>
        <p:spPr/>
        <p:txBody>
          <a:bodyPr/>
          <a:lstStyle/>
          <a:p>
            <a:fld id="{A5D9C218-3470-42B6-ADD1-7AEC6A8BB2D6}" type="slidenum">
              <a:rPr lang="zh-CN" altLang="en-US" smtClean="0"/>
              <a:t>20</a:t>
            </a:fld>
            <a:endParaRPr lang="zh-CN" altLang="en-US"/>
          </a:p>
        </p:txBody>
      </p:sp>
    </p:spTree>
    <p:extLst>
      <p:ext uri="{BB962C8B-B14F-4D97-AF65-F5344CB8AC3E}">
        <p14:creationId xmlns:p14="http://schemas.microsoft.com/office/powerpoint/2010/main" val="223433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707265" y="249283"/>
            <a:ext cx="7239000" cy="762000"/>
          </a:xfrm>
        </p:spPr>
        <p:txBody>
          <a:bodyPr/>
          <a:lstStyle/>
          <a:p>
            <a:r>
              <a:rPr lang="zh-CN" altLang="en-US" dirty="0" smtClean="0"/>
              <a:t>电路测量结果</a:t>
            </a:r>
            <a:endParaRPr lang="zh-CN" altLang="en-US" dirty="0"/>
          </a:p>
        </p:txBody>
      </p:sp>
      <p:pic>
        <p:nvPicPr>
          <p:cNvPr id="4" name="内容占位符 3"/>
          <p:cNvPicPr>
            <a:picLocks noGrp="1" noChangeAspect="1"/>
          </p:cNvPicPr>
          <p:nvPr>
            <p:ph idx="1"/>
          </p:nvPr>
        </p:nvPicPr>
        <p:blipFill rotWithShape="1">
          <a:blip r:embed="rId2">
            <a:extLst>
              <a:ext uri="{28A0092B-C50C-407E-A947-70E740481C1C}">
                <a14:useLocalDpi xmlns:a14="http://schemas.microsoft.com/office/drawing/2010/main" val="0"/>
              </a:ext>
            </a:extLst>
          </a:blip>
          <a:srcRect t="7797" b="12564"/>
          <a:stretch/>
        </p:blipFill>
        <p:spPr>
          <a:xfrm>
            <a:off x="707265" y="1193074"/>
            <a:ext cx="3821192" cy="2282359"/>
          </a:xfr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7861" b="11968"/>
          <a:stretch/>
        </p:blipFill>
        <p:spPr>
          <a:xfrm>
            <a:off x="4632960" y="1201783"/>
            <a:ext cx="3811034" cy="229153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7699" b="12676"/>
          <a:stretch/>
        </p:blipFill>
        <p:spPr>
          <a:xfrm>
            <a:off x="707265" y="3830307"/>
            <a:ext cx="3821192" cy="2281961"/>
          </a:xfrm>
          <a:prstGeom prst="rect">
            <a:avLst/>
          </a:prstGeom>
        </p:spPr>
      </p:pic>
      <p:sp>
        <p:nvSpPr>
          <p:cNvPr id="3" name="文本框 2"/>
          <p:cNvSpPr txBox="1"/>
          <p:nvPr/>
        </p:nvSpPr>
        <p:spPr>
          <a:xfrm>
            <a:off x="4857850" y="3856896"/>
            <a:ext cx="3486759" cy="2260491"/>
          </a:xfrm>
          <a:prstGeom prst="rect">
            <a:avLst/>
          </a:prstGeom>
          <a:noFill/>
          <a:ln w="28575">
            <a:solidFill>
              <a:schemeClr val="tx1"/>
            </a:solidFill>
          </a:ln>
        </p:spPr>
        <p:txBody>
          <a:bodyPr wrap="square" rtlCol="0">
            <a:spAutoFit/>
          </a:bodyPr>
          <a:lstStyle/>
          <a:p>
            <a:pPr>
              <a:lnSpc>
                <a:spcPct val="150000"/>
              </a:lnSpc>
            </a:pPr>
            <a:r>
              <a:rPr lang="en-US" altLang="zh-CN" sz="1600" dirty="0" smtClean="0"/>
              <a:t>1.</a:t>
            </a:r>
            <a:r>
              <a:rPr lang="zh-CN" altLang="en-US" sz="1600" dirty="0" smtClean="0"/>
              <a:t>收集极测得电流最大，栅网与样品台测得电流明显偏小</a:t>
            </a:r>
            <a:endParaRPr lang="en-US" altLang="zh-CN" sz="1600" dirty="0" smtClean="0"/>
          </a:p>
          <a:p>
            <a:pPr>
              <a:lnSpc>
                <a:spcPct val="150000"/>
              </a:lnSpc>
            </a:pPr>
            <a:r>
              <a:rPr lang="en-US" altLang="zh-CN" sz="1600" dirty="0" smtClean="0"/>
              <a:t>2.</a:t>
            </a:r>
            <a:r>
              <a:rPr lang="zh-CN" altLang="en-US" sz="1600" dirty="0" smtClean="0"/>
              <a:t>内层栅网测得波形与外层栅网类似，但测量结果略高于外层栅网</a:t>
            </a:r>
            <a:endParaRPr lang="en-US" altLang="zh-CN" sz="1600" dirty="0" smtClean="0"/>
          </a:p>
          <a:p>
            <a:pPr>
              <a:lnSpc>
                <a:spcPct val="150000"/>
              </a:lnSpc>
            </a:pPr>
            <a:r>
              <a:rPr lang="en-US" altLang="zh-CN" sz="1600" dirty="0" smtClean="0"/>
              <a:t>3.</a:t>
            </a:r>
            <a:r>
              <a:rPr lang="zh-CN" altLang="en-US" sz="1600" dirty="0" smtClean="0"/>
              <a:t>内层栅网与外层栅网测得波形存在强烈的上冲。</a:t>
            </a:r>
            <a:endParaRPr lang="zh-CN" altLang="en-US" sz="1600" dirty="0"/>
          </a:p>
        </p:txBody>
      </p:sp>
      <p:sp>
        <p:nvSpPr>
          <p:cNvPr id="8" name="灯片编号占位符 7"/>
          <p:cNvSpPr>
            <a:spLocks noGrp="1"/>
          </p:cNvSpPr>
          <p:nvPr>
            <p:ph type="sldNum" sz="quarter" idx="4"/>
          </p:nvPr>
        </p:nvSpPr>
        <p:spPr/>
        <p:txBody>
          <a:bodyPr/>
          <a:lstStyle/>
          <a:p>
            <a:fld id="{9BFF2A02-AE41-4A88-A87B-F242A51376D3}" type="slidenum">
              <a:rPr lang="zh-CN" altLang="en-US" smtClean="0"/>
              <a:t>21</a:t>
            </a:fld>
            <a:endParaRPr lang="zh-CN" altLang="en-US"/>
          </a:p>
        </p:txBody>
      </p:sp>
    </p:spTree>
    <p:extLst>
      <p:ext uri="{BB962C8B-B14F-4D97-AF65-F5344CB8AC3E}">
        <p14:creationId xmlns:p14="http://schemas.microsoft.com/office/powerpoint/2010/main" val="15613850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电路设计与制作</a:t>
            </a:r>
            <a:endParaRPr lang="zh-CN" altLang="en-US" dirty="0"/>
          </a:p>
        </p:txBody>
      </p:sp>
      <p:grpSp>
        <p:nvGrpSpPr>
          <p:cNvPr id="4" name="组合 3"/>
          <p:cNvGrpSpPr/>
          <p:nvPr/>
        </p:nvGrpSpPr>
        <p:grpSpPr>
          <a:xfrm>
            <a:off x="417592" y="1010335"/>
            <a:ext cx="2778454" cy="2429912"/>
            <a:chOff x="1038540" y="1767102"/>
            <a:chExt cx="3740129" cy="3270948"/>
          </a:xfrm>
        </p:grpSpPr>
        <p:grpSp>
          <p:nvGrpSpPr>
            <p:cNvPr id="5" name="组合 4"/>
            <p:cNvGrpSpPr/>
            <p:nvPr/>
          </p:nvGrpSpPr>
          <p:grpSpPr>
            <a:xfrm>
              <a:off x="1038540" y="1767102"/>
              <a:ext cx="3740129" cy="3270948"/>
              <a:chOff x="190254" y="1357594"/>
              <a:chExt cx="4199399" cy="3672606"/>
            </a:xfrm>
          </p:grpSpPr>
          <p:sp>
            <p:nvSpPr>
              <p:cNvPr id="12" name="矩形 11"/>
              <p:cNvSpPr/>
              <p:nvPr/>
            </p:nvSpPr>
            <p:spPr>
              <a:xfrm>
                <a:off x="190254" y="1357594"/>
                <a:ext cx="4199399" cy="3651069"/>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000" dirty="0"/>
              </a:p>
            </p:txBody>
          </p:sp>
          <p:sp>
            <p:nvSpPr>
              <p:cNvPr id="13" name="矩形 12"/>
              <p:cNvSpPr/>
              <p:nvPr/>
            </p:nvSpPr>
            <p:spPr>
              <a:xfrm>
                <a:off x="771552" y="2364446"/>
                <a:ext cx="2488474" cy="1841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000" dirty="0"/>
              </a:p>
            </p:txBody>
          </p:sp>
          <p:sp>
            <p:nvSpPr>
              <p:cNvPr id="14" name="矩形 13"/>
              <p:cNvSpPr/>
              <p:nvPr/>
            </p:nvSpPr>
            <p:spPr>
              <a:xfrm>
                <a:off x="438449" y="1545670"/>
                <a:ext cx="2331720" cy="280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t>收集极</a:t>
                </a:r>
              </a:p>
            </p:txBody>
          </p:sp>
          <p:cxnSp>
            <p:nvCxnSpPr>
              <p:cNvPr id="15" name="直接连接符 14"/>
              <p:cNvCxnSpPr>
                <a:stCxn id="14" idx="2"/>
              </p:cNvCxnSpPr>
              <p:nvPr/>
            </p:nvCxnSpPr>
            <p:spPr>
              <a:xfrm flipH="1">
                <a:off x="1601042" y="1826522"/>
                <a:ext cx="3267" cy="697218"/>
              </a:xfrm>
              <a:prstGeom prst="line">
                <a:avLst/>
              </a:prstGeom>
            </p:spPr>
            <p:style>
              <a:lnRef idx="1">
                <a:schemeClr val="dk1"/>
              </a:lnRef>
              <a:fillRef idx="0">
                <a:schemeClr val="dk1"/>
              </a:fillRef>
              <a:effectRef idx="0">
                <a:schemeClr val="dk1"/>
              </a:effectRef>
              <a:fontRef idx="minor">
                <a:schemeClr val="tx1"/>
              </a:fontRef>
            </p:style>
          </p:cxnSp>
          <p:grpSp>
            <p:nvGrpSpPr>
              <p:cNvPr id="16" name="组合 15"/>
              <p:cNvGrpSpPr/>
              <p:nvPr/>
            </p:nvGrpSpPr>
            <p:grpSpPr>
              <a:xfrm>
                <a:off x="1427958" y="2532973"/>
                <a:ext cx="346166" cy="69526"/>
                <a:chOff x="2664822" y="2727149"/>
                <a:chExt cx="461554" cy="92701"/>
              </a:xfrm>
            </p:grpSpPr>
            <p:cxnSp>
              <p:nvCxnSpPr>
                <p:cNvPr id="37" name="直接连接符 36"/>
                <p:cNvCxnSpPr/>
                <p:nvPr/>
              </p:nvCxnSpPr>
              <p:spPr>
                <a:xfrm>
                  <a:off x="2664822" y="2727149"/>
                  <a:ext cx="461554" cy="0"/>
                </a:xfrm>
                <a:prstGeom prst="line">
                  <a:avLst/>
                </a:prstGeom>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778034" y="2819850"/>
                  <a:ext cx="235131" cy="0"/>
                </a:xfrm>
                <a:prstGeom prst="line">
                  <a:avLst/>
                </a:prstGeom>
              </p:spPr>
              <p:style>
                <a:lnRef idx="1">
                  <a:schemeClr val="dk1"/>
                </a:lnRef>
                <a:fillRef idx="0">
                  <a:schemeClr val="dk1"/>
                </a:fillRef>
                <a:effectRef idx="0">
                  <a:schemeClr val="dk1"/>
                </a:effectRef>
                <a:fontRef idx="minor">
                  <a:schemeClr val="tx1"/>
                </a:fontRef>
              </p:style>
            </p:cxnSp>
          </p:grpSp>
          <p:cxnSp>
            <p:nvCxnSpPr>
              <p:cNvPr id="17" name="直接连接符 16"/>
              <p:cNvCxnSpPr/>
              <p:nvPr/>
            </p:nvCxnSpPr>
            <p:spPr>
              <a:xfrm>
                <a:off x="1601042" y="2602499"/>
                <a:ext cx="0" cy="754724"/>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7"/>
              <p:cNvCxnSpPr/>
              <p:nvPr/>
            </p:nvCxnSpPr>
            <p:spPr>
              <a:xfrm>
                <a:off x="1601042" y="3363754"/>
                <a:ext cx="248195" cy="0"/>
              </a:xfrm>
              <a:prstGeom prst="line">
                <a:avLst/>
              </a:prstGeom>
            </p:spPr>
            <p:style>
              <a:lnRef idx="1">
                <a:schemeClr val="dk1"/>
              </a:lnRef>
              <a:fillRef idx="0">
                <a:schemeClr val="dk1"/>
              </a:fillRef>
              <a:effectRef idx="0">
                <a:schemeClr val="dk1"/>
              </a:effectRef>
              <a:fontRef idx="minor">
                <a:schemeClr val="tx1"/>
              </a:fontRef>
            </p:style>
          </p:cxnSp>
          <p:sp>
            <p:nvSpPr>
              <p:cNvPr id="19" name="等腰三角形 18"/>
              <p:cNvSpPr/>
              <p:nvPr/>
            </p:nvSpPr>
            <p:spPr>
              <a:xfrm rot="5400000">
                <a:off x="1807951" y="3224415"/>
                <a:ext cx="598640" cy="516069"/>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000" dirty="0"/>
              </a:p>
            </p:txBody>
          </p:sp>
          <p:cxnSp>
            <p:nvCxnSpPr>
              <p:cNvPr id="20" name="直接连接符 19"/>
              <p:cNvCxnSpPr/>
              <p:nvPr/>
            </p:nvCxnSpPr>
            <p:spPr>
              <a:xfrm flipH="1">
                <a:off x="1601042" y="3579292"/>
                <a:ext cx="248195" cy="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601042" y="3592355"/>
                <a:ext cx="0" cy="1071154"/>
              </a:xfrm>
              <a:prstGeom prst="line">
                <a:avLst/>
              </a:prstGeom>
            </p:spPr>
            <p:style>
              <a:lnRef idx="1">
                <a:schemeClr val="dk1"/>
              </a:lnRef>
              <a:fillRef idx="0">
                <a:schemeClr val="dk1"/>
              </a:fillRef>
              <a:effectRef idx="0">
                <a:schemeClr val="dk1"/>
              </a:effectRef>
              <a:fontRef idx="minor">
                <a:schemeClr val="tx1"/>
              </a:fontRef>
            </p:style>
          </p:cxnSp>
          <p:grpSp>
            <p:nvGrpSpPr>
              <p:cNvPr id="22" name="组合 21"/>
              <p:cNvGrpSpPr/>
              <p:nvPr/>
            </p:nvGrpSpPr>
            <p:grpSpPr>
              <a:xfrm>
                <a:off x="1383873" y="4676571"/>
                <a:ext cx="434339" cy="176348"/>
                <a:chOff x="2873829" y="5695406"/>
                <a:chExt cx="579119" cy="235131"/>
              </a:xfrm>
            </p:grpSpPr>
            <p:cxnSp>
              <p:nvCxnSpPr>
                <p:cNvPr id="34" name="直接连接符 33"/>
                <p:cNvCxnSpPr/>
                <p:nvPr/>
              </p:nvCxnSpPr>
              <p:spPr>
                <a:xfrm>
                  <a:off x="2873829" y="5695406"/>
                  <a:ext cx="579119" cy="0"/>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a:off x="3048000" y="5808617"/>
                  <a:ext cx="230777" cy="0"/>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a:off x="3105694" y="5930537"/>
                  <a:ext cx="115388" cy="0"/>
                </a:xfrm>
                <a:prstGeom prst="line">
                  <a:avLst/>
                </a:prstGeom>
              </p:spPr>
              <p:style>
                <a:lnRef idx="1">
                  <a:schemeClr val="dk1"/>
                </a:lnRef>
                <a:fillRef idx="0">
                  <a:schemeClr val="dk1"/>
                </a:fillRef>
                <a:effectRef idx="0">
                  <a:schemeClr val="dk1"/>
                </a:effectRef>
                <a:fontRef idx="minor">
                  <a:schemeClr val="tx1"/>
                </a:fontRef>
              </p:style>
            </p:cxnSp>
          </p:grpSp>
          <p:cxnSp>
            <p:nvCxnSpPr>
              <p:cNvPr id="23" name="直接连接符 22"/>
              <p:cNvCxnSpPr>
                <a:stCxn id="19" idx="0"/>
              </p:cNvCxnSpPr>
              <p:nvPr/>
            </p:nvCxnSpPr>
            <p:spPr>
              <a:xfrm flipV="1">
                <a:off x="2365306" y="3482449"/>
                <a:ext cx="1018817" cy="1"/>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flipV="1">
                <a:off x="1725140" y="2989830"/>
                <a:ext cx="0" cy="373925"/>
              </a:xfrm>
              <a:prstGeom prst="line">
                <a:avLst/>
              </a:prstGeom>
            </p:spPr>
            <p:style>
              <a:lnRef idx="1">
                <a:schemeClr val="dk1"/>
              </a:lnRef>
              <a:fillRef idx="0">
                <a:schemeClr val="dk1"/>
              </a:fillRef>
              <a:effectRef idx="0">
                <a:schemeClr val="dk1"/>
              </a:effectRef>
              <a:fontRef idx="minor">
                <a:schemeClr val="tx1"/>
              </a:fontRef>
            </p:style>
          </p:cxnSp>
          <p:cxnSp>
            <p:nvCxnSpPr>
              <p:cNvPr id="25" name="直接连接符 24"/>
              <p:cNvCxnSpPr/>
              <p:nvPr/>
            </p:nvCxnSpPr>
            <p:spPr>
              <a:xfrm>
                <a:off x="1725140" y="2989830"/>
                <a:ext cx="1280160" cy="0"/>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a:xfrm>
                <a:off x="3011831" y="2989830"/>
                <a:ext cx="0" cy="492619"/>
              </a:xfrm>
              <a:prstGeom prst="line">
                <a:avLst/>
              </a:prstGeom>
            </p:spPr>
            <p:style>
              <a:lnRef idx="1">
                <a:schemeClr val="dk1"/>
              </a:lnRef>
              <a:fillRef idx="0">
                <a:schemeClr val="dk1"/>
              </a:fillRef>
              <a:effectRef idx="0">
                <a:schemeClr val="dk1"/>
              </a:effectRef>
              <a:fontRef idx="minor">
                <a:schemeClr val="tx1"/>
              </a:fontRef>
            </p:style>
          </p:cxnSp>
          <p:sp>
            <p:nvSpPr>
              <p:cNvPr id="27" name="矩形 26"/>
              <p:cNvSpPr/>
              <p:nvPr/>
            </p:nvSpPr>
            <p:spPr>
              <a:xfrm>
                <a:off x="2156258" y="2900022"/>
                <a:ext cx="450669" cy="1882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000"/>
              </a:p>
            </p:txBody>
          </p:sp>
          <p:sp>
            <p:nvSpPr>
              <p:cNvPr id="28" name="圆角矩形 27"/>
              <p:cNvSpPr/>
              <p:nvPr/>
            </p:nvSpPr>
            <p:spPr>
              <a:xfrm>
                <a:off x="3371963" y="3220826"/>
                <a:ext cx="881743" cy="523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t>示波器</a:t>
                </a:r>
              </a:p>
            </p:txBody>
          </p:sp>
          <p:sp>
            <p:nvSpPr>
              <p:cNvPr id="29" name="文本框 28"/>
              <p:cNvSpPr txBox="1"/>
              <p:nvPr/>
            </p:nvSpPr>
            <p:spPr>
              <a:xfrm>
                <a:off x="871461" y="2414315"/>
                <a:ext cx="757731" cy="454282"/>
              </a:xfrm>
              <a:prstGeom prst="rect">
                <a:avLst/>
              </a:prstGeom>
              <a:noFill/>
            </p:spPr>
            <p:txBody>
              <a:bodyPr wrap="none" rtlCol="0">
                <a:spAutoFit/>
              </a:bodyPr>
              <a:lstStyle/>
              <a:p>
                <a:r>
                  <a:rPr lang="en-US" altLang="zh-CN" sz="1000" dirty="0" smtClean="0"/>
                  <a:t>50V</a:t>
                </a:r>
                <a:endParaRPr lang="zh-CN" altLang="en-US" sz="1000" dirty="0"/>
              </a:p>
            </p:txBody>
          </p:sp>
          <p:sp>
            <p:nvSpPr>
              <p:cNvPr id="30" name="文本框 29"/>
              <p:cNvSpPr txBox="1"/>
              <p:nvPr/>
            </p:nvSpPr>
            <p:spPr>
              <a:xfrm>
                <a:off x="853407" y="4575918"/>
                <a:ext cx="813923" cy="454282"/>
              </a:xfrm>
              <a:prstGeom prst="rect">
                <a:avLst/>
              </a:prstGeom>
              <a:noFill/>
            </p:spPr>
            <p:txBody>
              <a:bodyPr wrap="none" rtlCol="0">
                <a:spAutoFit/>
              </a:bodyPr>
              <a:lstStyle/>
              <a:p>
                <a:r>
                  <a:rPr lang="zh-CN" altLang="en-US" sz="1000" dirty="0"/>
                  <a:t>接地</a:t>
                </a:r>
              </a:p>
            </p:txBody>
          </p:sp>
          <p:sp>
            <p:nvSpPr>
              <p:cNvPr id="31" name="文本框 30"/>
              <p:cNvSpPr txBox="1"/>
              <p:nvPr/>
            </p:nvSpPr>
            <p:spPr>
              <a:xfrm>
                <a:off x="1751619" y="3826079"/>
                <a:ext cx="1204323" cy="454282"/>
              </a:xfrm>
              <a:prstGeom prst="rect">
                <a:avLst/>
              </a:prstGeom>
              <a:noFill/>
            </p:spPr>
            <p:txBody>
              <a:bodyPr wrap="none" rtlCol="0">
                <a:spAutoFit/>
              </a:bodyPr>
              <a:lstStyle/>
              <a:p>
                <a:r>
                  <a:rPr lang="en-US" altLang="zh-CN" sz="1000" dirty="0" smtClean="0"/>
                  <a:t>AD8065</a:t>
                </a:r>
                <a:endParaRPr lang="zh-CN" altLang="en-US" sz="1000" dirty="0"/>
              </a:p>
            </p:txBody>
          </p:sp>
          <p:sp>
            <p:nvSpPr>
              <p:cNvPr id="32" name="文本框 31"/>
              <p:cNvSpPr txBox="1"/>
              <p:nvPr/>
            </p:nvSpPr>
            <p:spPr>
              <a:xfrm>
                <a:off x="1998016" y="2501743"/>
                <a:ext cx="1050530" cy="454282"/>
              </a:xfrm>
              <a:prstGeom prst="rect">
                <a:avLst/>
              </a:prstGeom>
              <a:noFill/>
            </p:spPr>
            <p:txBody>
              <a:bodyPr wrap="none" rtlCol="0">
                <a:spAutoFit/>
              </a:bodyPr>
              <a:lstStyle/>
              <a:p>
                <a:r>
                  <a:rPr lang="en-US" altLang="zh-CN" sz="1000" dirty="0" smtClean="0"/>
                  <a:t>100kΩ</a:t>
                </a:r>
                <a:endParaRPr lang="zh-CN" altLang="en-US" sz="1000" dirty="0"/>
              </a:p>
            </p:txBody>
          </p:sp>
        </p:grpSp>
        <p:sp>
          <p:nvSpPr>
            <p:cNvPr id="6" name="文本框 5"/>
            <p:cNvSpPr txBox="1"/>
            <p:nvPr/>
          </p:nvSpPr>
          <p:spPr>
            <a:xfrm>
              <a:off x="2469806" y="3344648"/>
              <a:ext cx="387741" cy="455175"/>
            </a:xfrm>
            <a:prstGeom prst="rect">
              <a:avLst/>
            </a:prstGeom>
            <a:noFill/>
          </p:spPr>
          <p:txBody>
            <a:bodyPr wrap="none" rtlCol="0">
              <a:spAutoFit/>
            </a:bodyPr>
            <a:lstStyle/>
            <a:p>
              <a:r>
                <a:rPr lang="en-US" altLang="zh-CN" sz="1200" dirty="0" smtClean="0"/>
                <a:t>-</a:t>
              </a:r>
              <a:endParaRPr lang="zh-CN" altLang="en-US" sz="1200" dirty="0"/>
            </a:p>
          </p:txBody>
        </p:sp>
        <p:sp>
          <p:nvSpPr>
            <p:cNvPr id="7" name="文本框 6"/>
            <p:cNvSpPr txBox="1"/>
            <p:nvPr/>
          </p:nvSpPr>
          <p:spPr>
            <a:xfrm>
              <a:off x="2475258" y="3605482"/>
              <a:ext cx="427255" cy="404599"/>
            </a:xfrm>
            <a:prstGeom prst="rect">
              <a:avLst/>
            </a:prstGeom>
            <a:noFill/>
          </p:spPr>
          <p:txBody>
            <a:bodyPr wrap="none" rtlCol="0">
              <a:spAutoFit/>
            </a:bodyPr>
            <a:lstStyle/>
            <a:p>
              <a:r>
                <a:rPr lang="en-US" altLang="zh-CN" sz="1000" dirty="0" smtClean="0"/>
                <a:t>+</a:t>
              </a:r>
              <a:endParaRPr lang="zh-CN" altLang="en-US" sz="1000" dirty="0"/>
            </a:p>
          </p:txBody>
        </p:sp>
        <p:cxnSp>
          <p:nvCxnSpPr>
            <p:cNvPr id="8" name="直接箭头连接符 7"/>
            <p:cNvCxnSpPr/>
            <p:nvPr/>
          </p:nvCxnSpPr>
          <p:spPr bwMode="auto">
            <a:xfrm>
              <a:off x="2352835" y="2211977"/>
              <a:ext cx="0" cy="323317"/>
            </a:xfrm>
            <a:prstGeom prst="straightConnector1">
              <a:avLst/>
            </a:prstGeom>
            <a:noFill/>
            <a:ln w="9525" cap="flat" cmpd="sng" algn="ctr">
              <a:solidFill>
                <a:schemeClr val="tx1"/>
              </a:solidFill>
              <a:prstDash val="solid"/>
              <a:round/>
              <a:headEnd type="none" w="med" len="med"/>
              <a:tailEnd type="triangle"/>
            </a:ln>
            <a:effectLst/>
          </p:spPr>
        </p:cxnSp>
        <p:sp>
          <p:nvSpPr>
            <p:cNvPr id="9" name="文本框 8"/>
            <p:cNvSpPr txBox="1"/>
            <p:nvPr/>
          </p:nvSpPr>
          <p:spPr>
            <a:xfrm>
              <a:off x="2372881" y="2236336"/>
              <a:ext cx="735444" cy="379311"/>
            </a:xfrm>
            <a:prstGeom prst="rect">
              <a:avLst/>
            </a:prstGeom>
            <a:noFill/>
          </p:spPr>
          <p:txBody>
            <a:bodyPr wrap="none" rtlCol="0">
              <a:spAutoFit/>
            </a:bodyPr>
            <a:lstStyle/>
            <a:p>
              <a:r>
                <a:rPr lang="en-US" altLang="zh-CN" sz="900" dirty="0" smtClean="0"/>
                <a:t>I</a:t>
              </a:r>
              <a:r>
                <a:rPr lang="zh-CN" altLang="en-US" sz="900" dirty="0" smtClean="0"/>
                <a:t>输入</a:t>
              </a:r>
              <a:endParaRPr lang="en-US" altLang="zh-CN" sz="900" dirty="0" smtClean="0"/>
            </a:p>
          </p:txBody>
        </p:sp>
        <p:sp>
          <p:nvSpPr>
            <p:cNvPr id="10" name="矩形 9"/>
            <p:cNvSpPr/>
            <p:nvPr/>
          </p:nvSpPr>
          <p:spPr>
            <a:xfrm rot="5400000">
              <a:off x="2150925" y="3185001"/>
              <a:ext cx="307571" cy="732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000"/>
            </a:p>
          </p:txBody>
        </p:sp>
        <p:sp>
          <p:nvSpPr>
            <p:cNvPr id="11" name="文本框 10"/>
            <p:cNvSpPr txBox="1"/>
            <p:nvPr/>
          </p:nvSpPr>
          <p:spPr>
            <a:xfrm>
              <a:off x="1678854" y="3090382"/>
              <a:ext cx="703835" cy="404599"/>
            </a:xfrm>
            <a:prstGeom prst="rect">
              <a:avLst/>
            </a:prstGeom>
            <a:noFill/>
          </p:spPr>
          <p:txBody>
            <a:bodyPr wrap="none" rtlCol="0">
              <a:spAutoFit/>
            </a:bodyPr>
            <a:lstStyle/>
            <a:p>
              <a:r>
                <a:rPr lang="en-US" altLang="zh-CN" sz="1000" dirty="0" smtClean="0"/>
                <a:t>1kΩ</a:t>
              </a:r>
              <a:endParaRPr lang="zh-CN" altLang="en-US" sz="1000" dirty="0"/>
            </a:p>
          </p:txBody>
        </p:sp>
      </p:grpSp>
      <p:pic>
        <p:nvPicPr>
          <p:cNvPr id="39" name="图片 38"/>
          <p:cNvPicPr>
            <a:picLocks noChangeAspect="1"/>
          </p:cNvPicPr>
          <p:nvPr/>
        </p:nvPicPr>
        <p:blipFill rotWithShape="1">
          <a:blip r:embed="rId2"/>
          <a:srcRect l="4676" t="19121" r="2903" b="21455"/>
          <a:stretch/>
        </p:blipFill>
        <p:spPr>
          <a:xfrm>
            <a:off x="4639542" y="993912"/>
            <a:ext cx="2450727" cy="2446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图片 39"/>
          <p:cNvPicPr>
            <a:picLocks noChangeAspect="1"/>
          </p:cNvPicPr>
          <p:nvPr/>
        </p:nvPicPr>
        <p:blipFill rotWithShape="1">
          <a:blip r:embed="rId3" cstate="print">
            <a:extLst>
              <a:ext uri="{28A0092B-C50C-407E-A947-70E740481C1C}">
                <a14:useLocalDpi xmlns:a14="http://schemas.microsoft.com/office/drawing/2010/main" val="0"/>
              </a:ext>
            </a:extLst>
          </a:blip>
          <a:srcRect l="14837" t="19320" r="21298" b="1983"/>
          <a:stretch/>
        </p:blipFill>
        <p:spPr>
          <a:xfrm>
            <a:off x="1768890" y="3839771"/>
            <a:ext cx="2450055" cy="2264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图片 40"/>
          <p:cNvPicPr>
            <a:picLocks noChangeAspect="1"/>
          </p:cNvPicPr>
          <p:nvPr/>
        </p:nvPicPr>
        <p:blipFill rotWithShape="1">
          <a:blip r:embed="rId4" cstate="print">
            <a:extLst>
              <a:ext uri="{28A0092B-C50C-407E-A947-70E740481C1C}">
                <a14:useLocalDpi xmlns:a14="http://schemas.microsoft.com/office/drawing/2010/main" val="0"/>
              </a:ext>
            </a:extLst>
          </a:blip>
          <a:srcRect l="6995" t="30095" r="3777" b="12380"/>
          <a:stretch/>
        </p:blipFill>
        <p:spPr>
          <a:xfrm>
            <a:off x="5573065" y="3822077"/>
            <a:ext cx="2634101" cy="2264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文本框 2"/>
          <p:cNvSpPr txBox="1"/>
          <p:nvPr/>
        </p:nvSpPr>
        <p:spPr>
          <a:xfrm>
            <a:off x="3335509" y="1429941"/>
            <a:ext cx="492443" cy="598882"/>
          </a:xfrm>
          <a:prstGeom prst="rect">
            <a:avLst/>
          </a:prstGeom>
        </p:spPr>
        <p:style>
          <a:lnRef idx="3">
            <a:schemeClr val="lt1"/>
          </a:lnRef>
          <a:fillRef idx="1">
            <a:schemeClr val="accent2"/>
          </a:fillRef>
          <a:effectRef idx="1">
            <a:schemeClr val="accent2"/>
          </a:effectRef>
          <a:fontRef idx="minor">
            <a:schemeClr val="lt1"/>
          </a:fontRef>
        </p:style>
        <p:txBody>
          <a:bodyPr vert="eaVert" wrap="none" rtlCol="0">
            <a:spAutoFit/>
          </a:bodyPr>
          <a:lstStyle/>
          <a:p>
            <a:r>
              <a:rPr lang="zh-CN" altLang="en-US" dirty="0" smtClean="0"/>
              <a:t>设计</a:t>
            </a:r>
            <a:endParaRPr lang="zh-CN" altLang="en-US" dirty="0"/>
          </a:p>
        </p:txBody>
      </p:sp>
      <p:sp>
        <p:nvSpPr>
          <p:cNvPr id="33" name="文本框 32"/>
          <p:cNvSpPr txBox="1"/>
          <p:nvPr/>
        </p:nvSpPr>
        <p:spPr>
          <a:xfrm>
            <a:off x="7240772" y="1429941"/>
            <a:ext cx="492443" cy="598882"/>
          </a:xfrm>
          <a:prstGeom prst="rect">
            <a:avLst/>
          </a:prstGeom>
        </p:spPr>
        <p:style>
          <a:lnRef idx="3">
            <a:schemeClr val="lt1"/>
          </a:lnRef>
          <a:fillRef idx="1">
            <a:schemeClr val="accent2"/>
          </a:fillRef>
          <a:effectRef idx="1">
            <a:schemeClr val="accent2"/>
          </a:effectRef>
          <a:fontRef idx="minor">
            <a:schemeClr val="lt1"/>
          </a:fontRef>
        </p:style>
        <p:txBody>
          <a:bodyPr vert="eaVert" wrap="none" rtlCol="0">
            <a:spAutoFit/>
          </a:bodyPr>
          <a:lstStyle/>
          <a:p>
            <a:r>
              <a:rPr lang="zh-CN" altLang="en-US" dirty="0" smtClean="0"/>
              <a:t>制图</a:t>
            </a:r>
            <a:endParaRPr lang="zh-CN" altLang="en-US" dirty="0"/>
          </a:p>
        </p:txBody>
      </p:sp>
      <p:sp>
        <p:nvSpPr>
          <p:cNvPr id="42" name="文本框 41"/>
          <p:cNvSpPr txBox="1"/>
          <p:nvPr/>
        </p:nvSpPr>
        <p:spPr>
          <a:xfrm>
            <a:off x="1027801" y="3975667"/>
            <a:ext cx="492443" cy="598882"/>
          </a:xfrm>
          <a:prstGeom prst="rect">
            <a:avLst/>
          </a:prstGeom>
        </p:spPr>
        <p:style>
          <a:lnRef idx="3">
            <a:schemeClr val="lt1"/>
          </a:lnRef>
          <a:fillRef idx="1">
            <a:schemeClr val="accent2"/>
          </a:fillRef>
          <a:effectRef idx="1">
            <a:schemeClr val="accent2"/>
          </a:effectRef>
          <a:fontRef idx="minor">
            <a:schemeClr val="lt1"/>
          </a:fontRef>
        </p:style>
        <p:txBody>
          <a:bodyPr vert="eaVert" wrap="none" rtlCol="0">
            <a:spAutoFit/>
          </a:bodyPr>
          <a:lstStyle/>
          <a:p>
            <a:r>
              <a:rPr lang="zh-CN" altLang="en-US" dirty="0" smtClean="0"/>
              <a:t>焊接</a:t>
            </a:r>
            <a:endParaRPr lang="zh-CN" altLang="en-US" dirty="0"/>
          </a:p>
        </p:txBody>
      </p:sp>
      <p:sp>
        <p:nvSpPr>
          <p:cNvPr id="43" name="文本框 42"/>
          <p:cNvSpPr txBox="1"/>
          <p:nvPr/>
        </p:nvSpPr>
        <p:spPr>
          <a:xfrm>
            <a:off x="4846518" y="3975667"/>
            <a:ext cx="492443" cy="598882"/>
          </a:xfrm>
          <a:prstGeom prst="rect">
            <a:avLst/>
          </a:prstGeom>
        </p:spPr>
        <p:style>
          <a:lnRef idx="3">
            <a:schemeClr val="lt1"/>
          </a:lnRef>
          <a:fillRef idx="1">
            <a:schemeClr val="accent2"/>
          </a:fillRef>
          <a:effectRef idx="1">
            <a:schemeClr val="accent2"/>
          </a:effectRef>
          <a:fontRef idx="minor">
            <a:schemeClr val="lt1"/>
          </a:fontRef>
        </p:style>
        <p:txBody>
          <a:bodyPr vert="eaVert" wrap="none" rtlCol="0">
            <a:spAutoFit/>
          </a:bodyPr>
          <a:lstStyle/>
          <a:p>
            <a:r>
              <a:rPr lang="zh-CN" altLang="en-US" dirty="0" smtClean="0"/>
              <a:t>装盒</a:t>
            </a:r>
            <a:endParaRPr lang="zh-CN" altLang="en-US" dirty="0"/>
          </a:p>
        </p:txBody>
      </p:sp>
      <p:sp>
        <p:nvSpPr>
          <p:cNvPr id="45" name="灯片编号占位符 44"/>
          <p:cNvSpPr>
            <a:spLocks noGrp="1"/>
          </p:cNvSpPr>
          <p:nvPr>
            <p:ph type="sldNum" sz="quarter" idx="4"/>
          </p:nvPr>
        </p:nvSpPr>
        <p:spPr/>
        <p:txBody>
          <a:bodyPr/>
          <a:lstStyle/>
          <a:p>
            <a:fld id="{9BFF2A02-AE41-4A88-A87B-F242A51376D3}" type="slidenum">
              <a:rPr lang="zh-CN" altLang="en-US" smtClean="0"/>
              <a:t>22</a:t>
            </a:fld>
            <a:endParaRPr lang="zh-CN" altLang="en-US"/>
          </a:p>
        </p:txBody>
      </p:sp>
    </p:spTree>
    <p:extLst>
      <p:ext uri="{BB962C8B-B14F-4D97-AF65-F5344CB8AC3E}">
        <p14:creationId xmlns:p14="http://schemas.microsoft.com/office/powerpoint/2010/main" val="34253753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51915"/>
            <a:ext cx="7886700" cy="871491"/>
          </a:xfrm>
        </p:spPr>
        <p:txBody>
          <a:bodyPr>
            <a:normAutofit/>
          </a:bodyPr>
          <a:lstStyle/>
          <a:p>
            <a:r>
              <a:rPr lang="en-US" altLang="zh-CN" sz="4000" spc="-50" dirty="0">
                <a:solidFill>
                  <a:schemeClr val="accent2"/>
                </a:solidFill>
              </a:rPr>
              <a:t>Summary</a:t>
            </a:r>
            <a:endParaRPr lang="zh-CN" altLang="en-US" sz="4000" spc="-50" dirty="0">
              <a:solidFill>
                <a:schemeClr val="accent2"/>
              </a:solidFill>
            </a:endParaRPr>
          </a:p>
        </p:txBody>
      </p:sp>
      <p:sp>
        <p:nvSpPr>
          <p:cNvPr id="3" name="内容占位符 2"/>
          <p:cNvSpPr>
            <a:spLocks noGrp="1"/>
          </p:cNvSpPr>
          <p:nvPr>
            <p:ph idx="1"/>
          </p:nvPr>
        </p:nvSpPr>
        <p:spPr>
          <a:xfrm>
            <a:off x="628650" y="1219199"/>
            <a:ext cx="7886700" cy="5839097"/>
          </a:xfrm>
        </p:spPr>
        <p:txBody>
          <a:bodyPr>
            <a:normAutofit/>
          </a:bodyPr>
          <a:lstStyle/>
          <a:p>
            <a:pPr lvl="1"/>
            <a:endParaRPr lang="en-US" altLang="zh-CN" sz="1800" dirty="0" smtClean="0"/>
          </a:p>
          <a:p>
            <a:pPr lvl="1"/>
            <a:endParaRPr lang="en-US" altLang="zh-CN" sz="1800" dirty="0" smtClean="0"/>
          </a:p>
          <a:p>
            <a:pPr marL="3657600" lvl="8" indent="0">
              <a:buNone/>
            </a:pPr>
            <a:endParaRPr lang="en-US" altLang="zh-CN" sz="1400" dirty="0"/>
          </a:p>
        </p:txBody>
      </p:sp>
      <p:sp>
        <p:nvSpPr>
          <p:cNvPr id="4" name="灯片编号占位符 3"/>
          <p:cNvSpPr>
            <a:spLocks noGrp="1"/>
          </p:cNvSpPr>
          <p:nvPr>
            <p:ph type="sldNum" sz="quarter" idx="12"/>
          </p:nvPr>
        </p:nvSpPr>
        <p:spPr/>
        <p:txBody>
          <a:bodyPr/>
          <a:lstStyle/>
          <a:p>
            <a:fld id="{A5D9C218-3470-42B6-ADD1-7AEC6A8BB2D6}" type="slidenum">
              <a:rPr lang="zh-CN" altLang="en-US" smtClean="0"/>
              <a:t>23</a:t>
            </a:fld>
            <a:endParaRPr lang="zh-CN" altLang="en-US"/>
          </a:p>
        </p:txBody>
      </p:sp>
      <p:sp>
        <p:nvSpPr>
          <p:cNvPr id="5" name="矩形 4"/>
          <p:cNvSpPr/>
          <p:nvPr/>
        </p:nvSpPr>
        <p:spPr>
          <a:xfrm>
            <a:off x="1326524" y="612845"/>
            <a:ext cx="5531476" cy="5078313"/>
          </a:xfrm>
          <a:prstGeom prst="rect">
            <a:avLst/>
          </a:prstGeom>
        </p:spPr>
        <p:txBody>
          <a:bodyPr wrap="square">
            <a:spAutoFit/>
          </a:bodyPr>
          <a:lstStyle/>
          <a:p>
            <a:pPr algn="just">
              <a:spcAft>
                <a:spcPts val="0"/>
              </a:spcAft>
            </a:pPr>
            <a:r>
              <a:rPr lang="en-US" altLang="zh-CN" kern="100" dirty="0">
                <a:latin typeface="等线" panose="02010600030101010101" pitchFamily="2" charset="-122"/>
                <a:cs typeface="Times New Roman" panose="02020603050405020304" pitchFamily="18" charset="0"/>
              </a:rPr>
              <a:t>In order to improve the performance of MCP and find a high secondary electron emission coefficient material, we designed a measuring </a:t>
            </a:r>
            <a:r>
              <a:rPr lang="en-US" altLang="zh-CN" kern="100" dirty="0" smtClean="0">
                <a:latin typeface="等线" panose="02010600030101010101" pitchFamily="2" charset="-122"/>
                <a:cs typeface="Times New Roman" panose="02020603050405020304" pitchFamily="18" charset="0"/>
              </a:rPr>
              <a:t>equipment </a:t>
            </a:r>
            <a:r>
              <a:rPr lang="en-US" altLang="zh-CN" kern="100" dirty="0">
                <a:latin typeface="等线" panose="02010600030101010101" pitchFamily="2" charset="-122"/>
                <a:cs typeface="Times New Roman" panose="02020603050405020304" pitchFamily="18" charset="0"/>
              </a:rPr>
              <a:t>that can measure the secondary electron emission coefficient and Energy spectra at different incident energies and incident angles.</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等线" panose="02010600030101010101" pitchFamily="2" charset="-122"/>
                <a:cs typeface="Times New Roman" panose="02020603050405020304" pitchFamily="18" charset="0"/>
              </a:rPr>
              <a:t>And through computer simulation, the magnetic shielding scheme using one-dimensional Helmholtz coils was determined.</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等线" panose="02010600030101010101" pitchFamily="2" charset="-122"/>
                <a:cs typeface="Times New Roman" panose="02020603050405020304" pitchFamily="18" charset="0"/>
              </a:rPr>
              <a:t>In order to measure the secondary electrons at different incident angles, a spherical collector was used. In order to eliminate the influence of the  sample charging, we used a pulsed electron beam as the incident electron. And we use the operational amplifier in the readout electronics to ensure that the voltage at the collector is stable during the measurement.</a:t>
            </a:r>
            <a:endParaRPr lang="zh-CN" altLang="zh-CN" kern="100" dirty="0">
              <a:latin typeface="等线" panose="02010600030101010101" pitchFamily="2" charset="-122"/>
              <a:cs typeface="Times New Roman" panose="02020603050405020304" pitchFamily="18" charset="0"/>
            </a:endParaRPr>
          </a:p>
          <a:p>
            <a:pPr algn="just">
              <a:spcAft>
                <a:spcPts val="0"/>
              </a:spcAft>
            </a:pPr>
            <a:r>
              <a:rPr lang="en-US" altLang="zh-CN" kern="100" dirty="0">
                <a:latin typeface="等线" panose="02010600030101010101" pitchFamily="2" charset="-122"/>
                <a:cs typeface="Times New Roman" panose="02020603050405020304" pitchFamily="18" charset="0"/>
              </a:rPr>
              <a:t> </a:t>
            </a:r>
            <a:endParaRPr lang="zh-CN" altLang="zh-CN" kern="100" dirty="0">
              <a:latin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2548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5887440" cy="6793200"/>
          </a:xfrm>
          <a:prstGeom prst="rect">
            <a:avLst/>
          </a:prstGeom>
        </p:spPr>
      </p:pic>
      <p:sp>
        <p:nvSpPr>
          <p:cNvPr id="7" name="文本框 6"/>
          <p:cNvSpPr txBox="1"/>
          <p:nvPr/>
        </p:nvSpPr>
        <p:spPr>
          <a:xfrm>
            <a:off x="4638480" y="228541"/>
            <a:ext cx="2980368" cy="369332"/>
          </a:xfrm>
          <a:prstGeom prst="rect">
            <a:avLst/>
          </a:prstGeom>
          <a:noFill/>
        </p:spPr>
        <p:txBody>
          <a:bodyPr wrap="none" rtlCol="0">
            <a:spAutoFit/>
          </a:bodyPr>
          <a:lstStyle/>
          <a:p>
            <a:r>
              <a:rPr lang="en-US" altLang="zh-CN" dirty="0"/>
              <a:t>Electron gun</a:t>
            </a:r>
            <a:r>
              <a:rPr lang="zh-CN" altLang="en-US" dirty="0" smtClean="0"/>
              <a:t>：</a:t>
            </a:r>
            <a:r>
              <a:rPr lang="en-US" altLang="zh-CN" dirty="0" smtClean="0"/>
              <a:t>100eV—10keV</a:t>
            </a:r>
            <a:endParaRPr lang="zh-CN" altLang="en-US" dirty="0"/>
          </a:p>
        </p:txBody>
      </p:sp>
      <p:sp>
        <p:nvSpPr>
          <p:cNvPr id="8" name="文本框 7"/>
          <p:cNvSpPr txBox="1"/>
          <p:nvPr/>
        </p:nvSpPr>
        <p:spPr>
          <a:xfrm>
            <a:off x="6119594" y="3918529"/>
            <a:ext cx="3096425" cy="369332"/>
          </a:xfrm>
          <a:prstGeom prst="rect">
            <a:avLst/>
          </a:prstGeom>
          <a:noFill/>
        </p:spPr>
        <p:txBody>
          <a:bodyPr wrap="none" rtlCol="0">
            <a:spAutoFit/>
          </a:bodyPr>
          <a:lstStyle/>
          <a:p>
            <a:r>
              <a:rPr lang="en-US" altLang="zh-CN" dirty="0"/>
              <a:t>Sample stage</a:t>
            </a:r>
            <a:r>
              <a:rPr lang="zh-CN" altLang="en-US" dirty="0" smtClean="0"/>
              <a:t>：可上下</a:t>
            </a:r>
            <a:r>
              <a:rPr lang="en-US" altLang="zh-CN" dirty="0" smtClean="0"/>
              <a:t>,</a:t>
            </a:r>
            <a:r>
              <a:rPr lang="zh-CN" altLang="en-US" dirty="0" smtClean="0"/>
              <a:t>可旋转</a:t>
            </a:r>
            <a:endParaRPr lang="zh-CN" altLang="en-US" dirty="0"/>
          </a:p>
        </p:txBody>
      </p:sp>
      <p:sp>
        <p:nvSpPr>
          <p:cNvPr id="9" name="文本框 8"/>
          <p:cNvSpPr txBox="1"/>
          <p:nvPr/>
        </p:nvSpPr>
        <p:spPr>
          <a:xfrm>
            <a:off x="5446316" y="1459206"/>
            <a:ext cx="3524042" cy="369332"/>
          </a:xfrm>
          <a:prstGeom prst="rect">
            <a:avLst/>
          </a:prstGeom>
          <a:noFill/>
        </p:spPr>
        <p:txBody>
          <a:bodyPr wrap="none" rtlCol="0">
            <a:spAutoFit/>
          </a:bodyPr>
          <a:lstStyle/>
          <a:p>
            <a:r>
              <a:rPr lang="en-US" altLang="zh-CN" dirty="0"/>
              <a:t>Spherical collector</a:t>
            </a:r>
            <a:r>
              <a:rPr lang="zh-CN" altLang="en-US" dirty="0" smtClean="0"/>
              <a:t>：收集二次电子</a:t>
            </a:r>
            <a:endParaRPr lang="zh-CN" altLang="en-US" dirty="0"/>
          </a:p>
        </p:txBody>
      </p:sp>
      <p:sp>
        <p:nvSpPr>
          <p:cNvPr id="10" name="文本框 9"/>
          <p:cNvSpPr txBox="1"/>
          <p:nvPr/>
        </p:nvSpPr>
        <p:spPr>
          <a:xfrm>
            <a:off x="5701583" y="2689871"/>
            <a:ext cx="3248005" cy="369332"/>
          </a:xfrm>
          <a:prstGeom prst="rect">
            <a:avLst/>
          </a:prstGeom>
          <a:noFill/>
        </p:spPr>
        <p:txBody>
          <a:bodyPr wrap="none" rtlCol="0">
            <a:spAutoFit/>
          </a:bodyPr>
          <a:lstStyle/>
          <a:p>
            <a:r>
              <a:rPr lang="en-US" altLang="zh-CN" dirty="0"/>
              <a:t>Grid:</a:t>
            </a:r>
            <a:r>
              <a:rPr lang="zh-CN" altLang="en-US" dirty="0" smtClean="0"/>
              <a:t>可屏蔽电场，做能量分辨</a:t>
            </a:r>
            <a:endParaRPr lang="zh-CN" altLang="en-US" dirty="0"/>
          </a:p>
        </p:txBody>
      </p:sp>
      <p:sp>
        <p:nvSpPr>
          <p:cNvPr id="11" name="文本框 10"/>
          <p:cNvSpPr txBox="1"/>
          <p:nvPr/>
        </p:nvSpPr>
        <p:spPr>
          <a:xfrm>
            <a:off x="5379380" y="4881763"/>
            <a:ext cx="3764620" cy="646331"/>
          </a:xfrm>
          <a:prstGeom prst="rect">
            <a:avLst/>
          </a:prstGeom>
          <a:noFill/>
        </p:spPr>
        <p:txBody>
          <a:bodyPr wrap="none" rtlCol="0">
            <a:spAutoFit/>
          </a:bodyPr>
          <a:lstStyle/>
          <a:p>
            <a:r>
              <a:rPr lang="en-US" altLang="zh-CN" dirty="0"/>
              <a:t>Faraday Cup</a:t>
            </a:r>
            <a:r>
              <a:rPr lang="zh-CN" altLang="en-US" dirty="0" smtClean="0"/>
              <a:t>：</a:t>
            </a:r>
            <a:endParaRPr lang="en-US" altLang="zh-CN" dirty="0" smtClean="0"/>
          </a:p>
          <a:p>
            <a:r>
              <a:rPr lang="en-US" altLang="zh-CN" dirty="0" smtClean="0"/>
              <a:t>Measure </a:t>
            </a:r>
            <a:r>
              <a:rPr lang="en-US" altLang="zh-CN" dirty="0"/>
              <a:t>the incident electron current</a:t>
            </a:r>
            <a:endParaRPr lang="zh-CN" altLang="en-US" dirty="0"/>
          </a:p>
        </p:txBody>
      </p:sp>
      <p:sp>
        <p:nvSpPr>
          <p:cNvPr id="12" name="文本框 11"/>
          <p:cNvSpPr txBox="1"/>
          <p:nvPr/>
        </p:nvSpPr>
        <p:spPr>
          <a:xfrm>
            <a:off x="5430881" y="5994119"/>
            <a:ext cx="3108351" cy="646331"/>
          </a:xfrm>
          <a:prstGeom prst="rect">
            <a:avLst/>
          </a:prstGeom>
          <a:noFill/>
        </p:spPr>
        <p:txBody>
          <a:bodyPr wrap="none" rtlCol="0">
            <a:spAutoFit/>
          </a:bodyPr>
          <a:lstStyle/>
          <a:p>
            <a:r>
              <a:rPr lang="en-US" altLang="zh-CN" dirty="0"/>
              <a:t>Vacuum chamber </a:t>
            </a:r>
            <a:r>
              <a:rPr lang="zh-CN" altLang="en-US" dirty="0" smtClean="0"/>
              <a:t>：</a:t>
            </a:r>
            <a:endParaRPr lang="en-US" altLang="zh-CN" dirty="0" smtClean="0"/>
          </a:p>
          <a:p>
            <a:r>
              <a:rPr lang="en-US" altLang="zh-CN" dirty="0" smtClean="0"/>
              <a:t>Provide </a:t>
            </a:r>
            <a:r>
              <a:rPr lang="en-US" altLang="zh-CN" dirty="0"/>
              <a:t>a vacuum environment</a:t>
            </a:r>
            <a:endParaRPr lang="zh-CN" altLang="en-US" dirty="0"/>
          </a:p>
        </p:txBody>
      </p:sp>
      <p:cxnSp>
        <p:nvCxnSpPr>
          <p:cNvPr id="13" name="直接箭头连接符 12"/>
          <p:cNvCxnSpPr/>
          <p:nvPr/>
        </p:nvCxnSpPr>
        <p:spPr>
          <a:xfrm flipV="1">
            <a:off x="2600249" y="508383"/>
            <a:ext cx="1896728" cy="4406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p:cNvCxnSpPr>
            <a:endCxn id="9" idx="1"/>
          </p:cNvCxnSpPr>
          <p:nvPr/>
        </p:nvCxnSpPr>
        <p:spPr>
          <a:xfrm flipV="1">
            <a:off x="3819449" y="1643872"/>
            <a:ext cx="1626867" cy="184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直接箭头连接符 14"/>
          <p:cNvCxnSpPr/>
          <p:nvPr/>
        </p:nvCxnSpPr>
        <p:spPr>
          <a:xfrm>
            <a:off x="3749780" y="2423649"/>
            <a:ext cx="1951803" cy="3784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a:xfrm>
            <a:off x="3749780" y="2802068"/>
            <a:ext cx="1951803" cy="128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a:xfrm>
            <a:off x="2260614" y="3802970"/>
            <a:ext cx="3232238" cy="13901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p:cNvCxnSpPr>
            <a:endCxn id="12" idx="1"/>
          </p:cNvCxnSpPr>
          <p:nvPr/>
        </p:nvCxnSpPr>
        <p:spPr>
          <a:xfrm>
            <a:off x="4821332" y="6113417"/>
            <a:ext cx="609549" cy="203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p:cNvCxnSpPr/>
          <p:nvPr/>
        </p:nvCxnSpPr>
        <p:spPr>
          <a:xfrm>
            <a:off x="2455817" y="3675017"/>
            <a:ext cx="3649974" cy="415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图片 18"/>
          <p:cNvPicPr>
            <a:picLocks noChangeAspect="1"/>
          </p:cNvPicPr>
          <p:nvPr/>
        </p:nvPicPr>
        <p:blipFill>
          <a:blip r:embed="rId4"/>
          <a:stretch>
            <a:fillRect/>
          </a:stretch>
        </p:blipFill>
        <p:spPr>
          <a:xfrm>
            <a:off x="242486" y="1020452"/>
            <a:ext cx="3879409" cy="3091859"/>
          </a:xfrm>
          <a:prstGeom prst="rect">
            <a:avLst/>
          </a:prstGeom>
        </p:spPr>
      </p:pic>
      <p:pic>
        <p:nvPicPr>
          <p:cNvPr id="20" name="图片 19"/>
          <p:cNvPicPr>
            <a:picLocks noChangeAspect="1"/>
          </p:cNvPicPr>
          <p:nvPr/>
        </p:nvPicPr>
        <p:blipFill>
          <a:blip r:embed="rId5"/>
          <a:stretch>
            <a:fillRect/>
          </a:stretch>
        </p:blipFill>
        <p:spPr>
          <a:xfrm>
            <a:off x="4280804" y="2067078"/>
            <a:ext cx="3252682" cy="3258470"/>
          </a:xfrm>
          <a:prstGeom prst="rect">
            <a:avLst/>
          </a:prstGeom>
        </p:spPr>
      </p:pic>
      <p:sp>
        <p:nvSpPr>
          <p:cNvPr id="2" name="灯片编号占位符 1"/>
          <p:cNvSpPr>
            <a:spLocks noGrp="1"/>
          </p:cNvSpPr>
          <p:nvPr>
            <p:ph type="sldNum" sz="quarter" idx="12"/>
          </p:nvPr>
        </p:nvSpPr>
        <p:spPr/>
        <p:txBody>
          <a:bodyPr/>
          <a:lstStyle/>
          <a:p>
            <a:fld id="{A5D9C218-3470-42B6-ADD1-7AEC6A8BB2D6}" type="slidenum">
              <a:rPr lang="zh-CN" altLang="en-US" smtClean="0"/>
              <a:t>24</a:t>
            </a:fld>
            <a:endParaRPr lang="zh-CN" altLang="en-US"/>
          </a:p>
        </p:txBody>
      </p:sp>
    </p:spTree>
    <p:extLst>
      <p:ext uri="{BB962C8B-B14F-4D97-AF65-F5344CB8AC3E}">
        <p14:creationId xmlns:p14="http://schemas.microsoft.com/office/powerpoint/2010/main" val="385479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1"/>
          <p:cNvSpPr txBox="1">
            <a:spLocks/>
          </p:cNvSpPr>
          <p:nvPr/>
        </p:nvSpPr>
        <p:spPr>
          <a:xfrm>
            <a:off x="63873" y="141009"/>
            <a:ext cx="2086790" cy="603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dirty="0"/>
          </a:p>
        </p:txBody>
      </p:sp>
      <mc:AlternateContent xmlns:mc="http://schemas.openxmlformats.org/markup-compatibility/2006" xmlns:a14="http://schemas.microsoft.com/office/drawing/2010/main">
        <mc:Choice Requires="a14">
          <p:sp>
            <p:nvSpPr>
              <p:cNvPr id="7" name="文本框 6"/>
              <p:cNvSpPr txBox="1"/>
              <p:nvPr/>
            </p:nvSpPr>
            <p:spPr>
              <a:xfrm>
                <a:off x="598693" y="1541135"/>
                <a:ext cx="3961831" cy="3170099"/>
              </a:xfrm>
              <a:prstGeom prst="rect">
                <a:avLst/>
              </a:prstGeom>
              <a:noFill/>
            </p:spPr>
            <p:txBody>
              <a:bodyPr wrap="square" rtlCol="0">
                <a:spAutoFit/>
              </a:bodyPr>
              <a:lstStyle/>
              <a:p>
                <a:pPr marL="342900" indent="-342900">
                  <a:buAutoNum type="arabicPeriod"/>
                </a:pPr>
                <a:r>
                  <a:rPr lang="en-US" altLang="zh-CN" sz="2000" dirty="0" smtClean="0">
                    <a:latin typeface="Times New Roman" panose="02020603050405020304" pitchFamily="18" charset="0"/>
                    <a:cs typeface="Times New Roman" panose="02020603050405020304" pitchFamily="18" charset="0"/>
                  </a:rPr>
                  <a:t>The collector and sample stage are connected, and the applied voltage is +50V. The measured current is the primary electron current </a:t>
                </a:r>
                <a14:m>
                  <m:oMath xmlns:m="http://schemas.openxmlformats.org/officeDocument/2006/math">
                    <m:r>
                      <a:rPr lang="en-US" altLang="zh-CN" sz="2000" i="1">
                        <a:latin typeface="Cambria Math" panose="02040503050406030204" pitchFamily="18" charset="0"/>
                        <a:ea typeface="宋体" panose="02010600030101010101" pitchFamily="2" charset="-122"/>
                      </a:rPr>
                      <m:t>𝐼</m:t>
                    </m:r>
                    <m:r>
                      <a:rPr lang="en-US" altLang="zh-CN" sz="2000" i="1" baseline="-25000">
                        <a:latin typeface="Cambria Math" panose="02040503050406030204" pitchFamily="18" charset="0"/>
                        <a:ea typeface="宋体" panose="02010600030101010101" pitchFamily="2" charset="-122"/>
                      </a:rPr>
                      <m:t>𝑃𝐸</m:t>
                    </m:r>
                  </m:oMath>
                </a14:m>
                <a:r>
                  <a:rPr lang="en-US" altLang="zh-CN" sz="2000" dirty="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marL="342900" indent="-342900">
                  <a:buAutoNum type="arabicPeriod"/>
                </a:pPr>
                <a:r>
                  <a:rPr lang="en-US" altLang="zh-CN" sz="2000" dirty="0">
                    <a:latin typeface="Times New Roman" panose="02020603050405020304" pitchFamily="18" charset="0"/>
                    <a:cs typeface="Times New Roman" panose="02020603050405020304" pitchFamily="18" charset="0"/>
                  </a:rPr>
                  <a:t> the sample is grounded and the collector is still on 50V. At this time the collector current is measured as the secondary electron current</a:t>
                </a:r>
                <a14:m>
                  <m:oMath xmlns:m="http://schemas.openxmlformats.org/officeDocument/2006/math">
                    <m:r>
                      <a:rPr lang="en-US" altLang="zh-CN" sz="2000" i="1">
                        <a:latin typeface="Cambria Math" panose="02040503050406030204" pitchFamily="18" charset="0"/>
                        <a:ea typeface="宋体" panose="02010600030101010101" pitchFamily="2" charset="-122"/>
                      </a:rPr>
                      <m:t>𝐼</m:t>
                    </m:r>
                    <m:r>
                      <a:rPr lang="en-US" altLang="zh-CN" sz="2000" i="1" baseline="-25000">
                        <a:latin typeface="Cambria Math" panose="02040503050406030204" pitchFamily="18" charset="0"/>
                        <a:ea typeface="宋体" panose="02010600030101010101" pitchFamily="2" charset="-122"/>
                      </a:rPr>
                      <m:t>𝑆𝐸</m:t>
                    </m:r>
                  </m:oMath>
                </a14:m>
                <a:r>
                  <a:rPr lang="en-US" altLang="zh-CN" sz="2000" dirty="0" smtClean="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598693" y="1541135"/>
                <a:ext cx="3961831" cy="3170099"/>
              </a:xfrm>
              <a:prstGeom prst="rect">
                <a:avLst/>
              </a:prstGeom>
              <a:blipFill>
                <a:blip r:embed="rId2"/>
                <a:stretch>
                  <a:fillRect l="-1231" t="-1154" b="-2500"/>
                </a:stretch>
              </a:blipFill>
            </p:spPr>
            <p:txBody>
              <a:bodyPr/>
              <a:lstStyle/>
              <a:p>
                <a:r>
                  <a:rPr lang="zh-CN" altLang="en-US">
                    <a:noFill/>
                  </a:rPr>
                  <a:t> </a:t>
                </a:r>
              </a:p>
            </p:txBody>
          </p:sp>
        </mc:Fallback>
      </mc:AlternateContent>
      <p:sp>
        <p:nvSpPr>
          <p:cNvPr id="10" name="标题 1"/>
          <p:cNvSpPr txBox="1">
            <a:spLocks/>
          </p:cNvSpPr>
          <p:nvPr/>
        </p:nvSpPr>
        <p:spPr>
          <a:xfrm>
            <a:off x="553666" y="282960"/>
            <a:ext cx="72390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spc="-50" dirty="0">
                <a:solidFill>
                  <a:schemeClr val="accent2"/>
                </a:solidFill>
              </a:rPr>
              <a:t>Measurement</a:t>
            </a:r>
            <a:r>
              <a:rPr lang="en-US" altLang="zh-CN" sz="3200" dirty="0">
                <a:solidFill>
                  <a:schemeClr val="accent2"/>
                </a:solidFill>
              </a:rPr>
              <a:t> </a:t>
            </a:r>
            <a:r>
              <a:rPr lang="en-US" altLang="zh-CN" sz="4000" spc="-50" dirty="0">
                <a:solidFill>
                  <a:schemeClr val="accent2"/>
                </a:solidFill>
              </a:rPr>
              <a:t>method</a:t>
            </a:r>
          </a:p>
        </p:txBody>
      </p:sp>
      <mc:AlternateContent xmlns:mc="http://schemas.openxmlformats.org/markup-compatibility/2006" xmlns:a14="http://schemas.microsoft.com/office/drawing/2010/main">
        <mc:Choice Requires="a14">
          <p:sp>
            <p:nvSpPr>
              <p:cNvPr id="2" name="文本框 1"/>
              <p:cNvSpPr txBox="1"/>
              <p:nvPr/>
            </p:nvSpPr>
            <p:spPr>
              <a:xfrm>
                <a:off x="885215" y="5179366"/>
                <a:ext cx="7350619" cy="8592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And the secondary electron emission coefficient of the sample can be calculated by</a:t>
                </a:r>
                <a:r>
                  <a:rPr lang="zh-CN" altLang="en-US" sz="2000" dirty="0" smtClean="0">
                    <a:latin typeface="Times New Roman" panose="02020603050405020304" pitchFamily="18" charset="0"/>
                    <a:cs typeface="Times New Roman" panose="02020603050405020304" pitchFamily="18" charset="0"/>
                  </a:rPr>
                  <a:t>： </a:t>
                </a:r>
                <a:r>
                  <a:rPr lang="el-GR" altLang="zh-CN" sz="2000" dirty="0">
                    <a:latin typeface="Times New Roman" panose="02020603050405020304" pitchFamily="18" charset="0"/>
                    <a:ea typeface="宋体" panose="02010600030101010101" pitchFamily="2" charset="-122"/>
                    <a:cs typeface="Times New Roman" panose="02020603050405020304" pitchFamily="18" charset="0"/>
                  </a:rPr>
                  <a:t>δ</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en-US" altLang="zh-CN" sz="2000">
                        <a:latin typeface="Cambria Math" panose="02040503050406030204" pitchFamily="18" charset="0"/>
                        <a:ea typeface="宋体" panose="02010600030101010101" pitchFamily="2" charset="-122"/>
                      </a:rPr>
                      <m:t> </m:t>
                    </m:r>
                    <m:f>
                      <m:fPr>
                        <m:ctrlPr>
                          <a:rPr lang="en-US" altLang="zh-CN" sz="2000" i="1">
                            <a:latin typeface="Cambria Math" panose="02040503050406030204" pitchFamily="18" charset="0"/>
                            <a:ea typeface="宋体" panose="02010600030101010101" pitchFamily="2" charset="-122"/>
                          </a:rPr>
                        </m:ctrlPr>
                      </m:fPr>
                      <m:num>
                        <m:r>
                          <a:rPr lang="en-US" altLang="zh-CN" sz="2000" i="1">
                            <a:latin typeface="Cambria Math" panose="02040503050406030204" pitchFamily="18" charset="0"/>
                            <a:ea typeface="宋体" panose="02010600030101010101" pitchFamily="2" charset="-122"/>
                          </a:rPr>
                          <m:t>𝐼</m:t>
                        </m:r>
                        <m:r>
                          <a:rPr lang="en-US" altLang="zh-CN" sz="2000" b="0" i="1" baseline="-25000" smtClean="0">
                            <a:latin typeface="Cambria Math" panose="02040503050406030204" pitchFamily="18" charset="0"/>
                            <a:ea typeface="宋体" panose="02010600030101010101" pitchFamily="2" charset="-122"/>
                          </a:rPr>
                          <m:t>𝑆</m:t>
                        </m:r>
                        <m:r>
                          <a:rPr lang="en-US" altLang="zh-CN" sz="2000" i="1" baseline="-25000">
                            <a:latin typeface="Cambria Math" panose="02040503050406030204" pitchFamily="18" charset="0"/>
                            <a:ea typeface="宋体" panose="02010600030101010101" pitchFamily="2" charset="-122"/>
                          </a:rPr>
                          <m:t>𝐸</m:t>
                        </m:r>
                      </m:num>
                      <m:den>
                        <m:r>
                          <a:rPr lang="en-US" altLang="zh-CN" sz="2000" i="1">
                            <a:latin typeface="Cambria Math" panose="02040503050406030204" pitchFamily="18" charset="0"/>
                            <a:ea typeface="宋体" panose="02010600030101010101" pitchFamily="2" charset="-122"/>
                          </a:rPr>
                          <m:t>𝐼</m:t>
                        </m:r>
                        <m:r>
                          <a:rPr lang="en-US" altLang="zh-CN" sz="2000" b="0" i="1" baseline="-25000" smtClean="0">
                            <a:latin typeface="Cambria Math" panose="02040503050406030204" pitchFamily="18" charset="0"/>
                            <a:ea typeface="宋体" panose="02010600030101010101" pitchFamily="2" charset="-122"/>
                          </a:rPr>
                          <m:t>𝑃</m:t>
                        </m:r>
                        <m:r>
                          <a:rPr lang="en-US" altLang="zh-CN" sz="2000" i="1" baseline="-25000">
                            <a:latin typeface="Cambria Math" panose="02040503050406030204" pitchFamily="18" charset="0"/>
                            <a:ea typeface="宋体" panose="02010600030101010101" pitchFamily="2" charset="-122"/>
                          </a:rPr>
                          <m:t>𝐸</m:t>
                        </m:r>
                      </m:den>
                    </m:f>
                  </m:oMath>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885215" y="5179366"/>
                <a:ext cx="7350619" cy="859210"/>
              </a:xfrm>
              <a:prstGeom prst="rect">
                <a:avLst/>
              </a:prstGeom>
              <a:blipFill>
                <a:blip r:embed="rId3"/>
                <a:stretch>
                  <a:fillRect l="-829" t="-4255" b="-2128"/>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5250220" y="1595303"/>
            <a:ext cx="2811955" cy="3061765"/>
          </a:xfrm>
          <a:prstGeom prst="rect">
            <a:avLst/>
          </a:prstGeom>
        </p:spPr>
      </p:pic>
      <p:sp>
        <p:nvSpPr>
          <p:cNvPr id="5" name="灯片编号占位符 4"/>
          <p:cNvSpPr>
            <a:spLocks noGrp="1"/>
          </p:cNvSpPr>
          <p:nvPr>
            <p:ph type="sldNum" sz="quarter" idx="12"/>
          </p:nvPr>
        </p:nvSpPr>
        <p:spPr/>
        <p:txBody>
          <a:bodyPr/>
          <a:lstStyle/>
          <a:p>
            <a:fld id="{A5D9C218-3470-42B6-ADD1-7AEC6A8BB2D6}" type="slidenum">
              <a:rPr lang="zh-CN" altLang="en-US" smtClean="0"/>
              <a:t>25</a:t>
            </a:fld>
            <a:endParaRPr lang="zh-CN" altLang="en-US"/>
          </a:p>
        </p:txBody>
      </p:sp>
    </p:spTree>
    <p:extLst>
      <p:ext uri="{BB962C8B-B14F-4D97-AF65-F5344CB8AC3E}">
        <p14:creationId xmlns:p14="http://schemas.microsoft.com/office/powerpoint/2010/main" val="426229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258" y="628"/>
            <a:ext cx="14872446" cy="6792572"/>
          </a:xfrm>
          <a:prstGeom prst="rect">
            <a:avLst/>
          </a:prstGeom>
        </p:spPr>
      </p:pic>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 name="图片 9"/>
          <p:cNvPicPr>
            <a:picLocks noChangeAspect="1"/>
          </p:cNvPicPr>
          <p:nvPr/>
        </p:nvPicPr>
        <p:blipFill>
          <a:blip r:embed="rId3">
            <a:grayscl/>
          </a:blip>
          <a:stretch>
            <a:fillRect/>
          </a:stretch>
        </p:blipFill>
        <p:spPr>
          <a:xfrm>
            <a:off x="0" y="0"/>
            <a:ext cx="5887440" cy="6793200"/>
          </a:xfrm>
          <a:prstGeom prst="rect">
            <a:avLst/>
          </a:prstGeom>
        </p:spPr>
      </p:pic>
      <p:sp>
        <p:nvSpPr>
          <p:cNvPr id="11" name="文本框 10"/>
          <p:cNvSpPr txBox="1"/>
          <p:nvPr/>
        </p:nvSpPr>
        <p:spPr>
          <a:xfrm>
            <a:off x="4638480" y="228541"/>
            <a:ext cx="2491964" cy="369332"/>
          </a:xfrm>
          <a:prstGeom prst="rect">
            <a:avLst/>
          </a:prstGeom>
          <a:noFill/>
        </p:spPr>
        <p:txBody>
          <a:bodyPr wrap="none" rtlCol="0">
            <a:spAutoFit/>
          </a:bodyPr>
          <a:lstStyle/>
          <a:p>
            <a:r>
              <a:rPr lang="zh-CN" altLang="en-US" dirty="0" smtClean="0"/>
              <a:t>电子枪：</a:t>
            </a:r>
            <a:r>
              <a:rPr lang="en-US" altLang="zh-CN" dirty="0" smtClean="0"/>
              <a:t>100eV—10keV</a:t>
            </a:r>
            <a:endParaRPr lang="zh-CN" altLang="en-US" dirty="0"/>
          </a:p>
        </p:txBody>
      </p:sp>
      <p:sp>
        <p:nvSpPr>
          <p:cNvPr id="12" name="文本框 11"/>
          <p:cNvSpPr txBox="1"/>
          <p:nvPr/>
        </p:nvSpPr>
        <p:spPr>
          <a:xfrm>
            <a:off x="6119594" y="3918529"/>
            <a:ext cx="2550698" cy="369332"/>
          </a:xfrm>
          <a:prstGeom prst="rect">
            <a:avLst/>
          </a:prstGeom>
          <a:noFill/>
        </p:spPr>
        <p:txBody>
          <a:bodyPr wrap="none" rtlCol="0">
            <a:spAutoFit/>
          </a:bodyPr>
          <a:lstStyle/>
          <a:p>
            <a:r>
              <a:rPr lang="zh-CN" altLang="en-US" dirty="0" smtClean="0"/>
              <a:t>样品台：可上下</a:t>
            </a:r>
            <a:r>
              <a:rPr lang="en-US" altLang="zh-CN" dirty="0" smtClean="0"/>
              <a:t>,</a:t>
            </a:r>
            <a:r>
              <a:rPr lang="zh-CN" altLang="en-US" dirty="0" smtClean="0"/>
              <a:t>可旋转</a:t>
            </a:r>
            <a:endParaRPr lang="zh-CN" altLang="en-US" dirty="0"/>
          </a:p>
        </p:txBody>
      </p:sp>
      <p:sp>
        <p:nvSpPr>
          <p:cNvPr id="13" name="文本框 12"/>
          <p:cNvSpPr txBox="1"/>
          <p:nvPr/>
        </p:nvSpPr>
        <p:spPr>
          <a:xfrm>
            <a:off x="5446316" y="1459206"/>
            <a:ext cx="2492990" cy="369332"/>
          </a:xfrm>
          <a:prstGeom prst="rect">
            <a:avLst/>
          </a:prstGeom>
          <a:noFill/>
        </p:spPr>
        <p:txBody>
          <a:bodyPr wrap="none" rtlCol="0">
            <a:spAutoFit/>
          </a:bodyPr>
          <a:lstStyle/>
          <a:p>
            <a:r>
              <a:rPr lang="zh-CN" altLang="en-US" dirty="0" smtClean="0"/>
              <a:t>收集球：收集二次电子</a:t>
            </a:r>
            <a:endParaRPr lang="zh-CN" altLang="en-US" dirty="0"/>
          </a:p>
        </p:txBody>
      </p:sp>
      <p:sp>
        <p:nvSpPr>
          <p:cNvPr id="14" name="文本框 13"/>
          <p:cNvSpPr txBox="1"/>
          <p:nvPr/>
        </p:nvSpPr>
        <p:spPr>
          <a:xfrm>
            <a:off x="5701583" y="2689871"/>
            <a:ext cx="3248005" cy="369332"/>
          </a:xfrm>
          <a:prstGeom prst="rect">
            <a:avLst/>
          </a:prstGeom>
          <a:noFill/>
        </p:spPr>
        <p:txBody>
          <a:bodyPr wrap="none" rtlCol="0">
            <a:spAutoFit/>
          </a:bodyPr>
          <a:lstStyle/>
          <a:p>
            <a:r>
              <a:rPr lang="zh-CN" altLang="en-US" dirty="0" smtClean="0"/>
              <a:t>栅网</a:t>
            </a:r>
            <a:r>
              <a:rPr lang="en-US" altLang="zh-CN" dirty="0" smtClean="0"/>
              <a:t>:</a:t>
            </a:r>
            <a:r>
              <a:rPr lang="zh-CN" altLang="en-US" dirty="0" smtClean="0"/>
              <a:t>可屏蔽磁场，做能量分辨</a:t>
            </a:r>
            <a:endParaRPr lang="zh-CN" altLang="en-US" dirty="0"/>
          </a:p>
        </p:txBody>
      </p:sp>
      <p:sp>
        <p:nvSpPr>
          <p:cNvPr id="15" name="文本框 14"/>
          <p:cNvSpPr txBox="1"/>
          <p:nvPr/>
        </p:nvSpPr>
        <p:spPr>
          <a:xfrm>
            <a:off x="5701583" y="4962521"/>
            <a:ext cx="2762295" cy="369332"/>
          </a:xfrm>
          <a:prstGeom prst="rect">
            <a:avLst/>
          </a:prstGeom>
          <a:noFill/>
        </p:spPr>
        <p:txBody>
          <a:bodyPr wrap="none" rtlCol="0">
            <a:spAutoFit/>
          </a:bodyPr>
          <a:lstStyle/>
          <a:p>
            <a:r>
              <a:rPr lang="zh-CN" altLang="en-US" dirty="0" smtClean="0"/>
              <a:t>法拉第杯：测量初级电子</a:t>
            </a:r>
            <a:endParaRPr lang="zh-CN" altLang="en-US" dirty="0"/>
          </a:p>
        </p:txBody>
      </p:sp>
      <p:sp>
        <p:nvSpPr>
          <p:cNvPr id="16" name="文本框 15"/>
          <p:cNvSpPr txBox="1"/>
          <p:nvPr/>
        </p:nvSpPr>
        <p:spPr>
          <a:xfrm>
            <a:off x="5242431" y="6006513"/>
            <a:ext cx="2492990" cy="369332"/>
          </a:xfrm>
          <a:prstGeom prst="rect">
            <a:avLst/>
          </a:prstGeom>
          <a:noFill/>
        </p:spPr>
        <p:txBody>
          <a:bodyPr wrap="none" rtlCol="0">
            <a:spAutoFit/>
          </a:bodyPr>
          <a:lstStyle/>
          <a:p>
            <a:r>
              <a:rPr lang="zh-CN" altLang="en-US" dirty="0" smtClean="0"/>
              <a:t>真空腔：提供真空环境</a:t>
            </a:r>
            <a:endParaRPr lang="zh-CN" altLang="en-US" dirty="0"/>
          </a:p>
        </p:txBody>
      </p:sp>
      <p:cxnSp>
        <p:nvCxnSpPr>
          <p:cNvPr id="17" name="直接箭头连接符 16"/>
          <p:cNvCxnSpPr/>
          <p:nvPr/>
        </p:nvCxnSpPr>
        <p:spPr>
          <a:xfrm flipV="1">
            <a:off x="2600249" y="508383"/>
            <a:ext cx="1896728" cy="4406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p:cNvCxnSpPr>
            <a:endCxn id="13" idx="1"/>
          </p:cNvCxnSpPr>
          <p:nvPr/>
        </p:nvCxnSpPr>
        <p:spPr>
          <a:xfrm flipV="1">
            <a:off x="3819449" y="1643872"/>
            <a:ext cx="1626867" cy="184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p:cNvCxnSpPr/>
          <p:nvPr/>
        </p:nvCxnSpPr>
        <p:spPr>
          <a:xfrm>
            <a:off x="3749780" y="2423649"/>
            <a:ext cx="1951803" cy="3784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直接箭头连接符 19"/>
          <p:cNvCxnSpPr/>
          <p:nvPr/>
        </p:nvCxnSpPr>
        <p:spPr>
          <a:xfrm>
            <a:off x="3749780" y="2802068"/>
            <a:ext cx="1951803" cy="128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p:cNvCxnSpPr>
            <a:endCxn id="15" idx="1"/>
          </p:cNvCxnSpPr>
          <p:nvPr/>
        </p:nvCxnSpPr>
        <p:spPr>
          <a:xfrm>
            <a:off x="2260614" y="3802970"/>
            <a:ext cx="3440969" cy="13442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p:cNvCxnSpPr>
            <a:endCxn id="16" idx="1"/>
          </p:cNvCxnSpPr>
          <p:nvPr/>
        </p:nvCxnSpPr>
        <p:spPr>
          <a:xfrm>
            <a:off x="4632882" y="6125811"/>
            <a:ext cx="609549" cy="653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直接箭头连接符 22"/>
          <p:cNvCxnSpPr/>
          <p:nvPr/>
        </p:nvCxnSpPr>
        <p:spPr>
          <a:xfrm>
            <a:off x="2455817" y="3692947"/>
            <a:ext cx="3649974" cy="415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灯片编号占位符 3"/>
          <p:cNvSpPr>
            <a:spLocks noGrp="1"/>
          </p:cNvSpPr>
          <p:nvPr>
            <p:ph type="sldNum" sz="quarter" idx="12"/>
          </p:nvPr>
        </p:nvSpPr>
        <p:spPr/>
        <p:txBody>
          <a:bodyPr/>
          <a:lstStyle/>
          <a:p>
            <a:fld id="{A5D9C218-3470-42B6-ADD1-7AEC6A8BB2D6}" type="slidenum">
              <a:rPr lang="zh-CN" altLang="en-US" smtClean="0"/>
              <a:t>26</a:t>
            </a:fld>
            <a:endParaRPr lang="zh-CN" altLang="en-US"/>
          </a:p>
        </p:txBody>
      </p:sp>
    </p:spTree>
    <p:extLst>
      <p:ext uri="{BB962C8B-B14F-4D97-AF65-F5344CB8AC3E}">
        <p14:creationId xmlns:p14="http://schemas.microsoft.com/office/powerpoint/2010/main" val="252944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5887440" cy="6793200"/>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361" y="0"/>
            <a:ext cx="14873821" cy="6793200"/>
          </a:xfrm>
          <a:prstGeom prst="rect">
            <a:avLst/>
          </a:prstGeom>
        </p:spPr>
      </p:pic>
      <p:sp>
        <p:nvSpPr>
          <p:cNvPr id="7" name="文本框 6"/>
          <p:cNvSpPr txBox="1"/>
          <p:nvPr/>
        </p:nvSpPr>
        <p:spPr>
          <a:xfrm>
            <a:off x="4638480" y="228541"/>
            <a:ext cx="2491964" cy="369332"/>
          </a:xfrm>
          <a:prstGeom prst="rect">
            <a:avLst/>
          </a:prstGeom>
          <a:noFill/>
        </p:spPr>
        <p:txBody>
          <a:bodyPr wrap="none" rtlCol="0">
            <a:spAutoFit/>
          </a:bodyPr>
          <a:lstStyle/>
          <a:p>
            <a:r>
              <a:rPr lang="zh-CN" altLang="en-US" dirty="0" smtClean="0"/>
              <a:t>电子枪：</a:t>
            </a:r>
            <a:r>
              <a:rPr lang="en-US" altLang="zh-CN" dirty="0" smtClean="0"/>
              <a:t>100eV—10keV</a:t>
            </a:r>
            <a:endParaRPr lang="zh-CN" altLang="en-US" dirty="0"/>
          </a:p>
        </p:txBody>
      </p:sp>
      <p:sp>
        <p:nvSpPr>
          <p:cNvPr id="8" name="文本框 7"/>
          <p:cNvSpPr txBox="1"/>
          <p:nvPr/>
        </p:nvSpPr>
        <p:spPr>
          <a:xfrm>
            <a:off x="6119594" y="3918529"/>
            <a:ext cx="2550698" cy="369332"/>
          </a:xfrm>
          <a:prstGeom prst="rect">
            <a:avLst/>
          </a:prstGeom>
          <a:noFill/>
        </p:spPr>
        <p:txBody>
          <a:bodyPr wrap="none" rtlCol="0">
            <a:spAutoFit/>
          </a:bodyPr>
          <a:lstStyle/>
          <a:p>
            <a:r>
              <a:rPr lang="zh-CN" altLang="en-US" dirty="0" smtClean="0"/>
              <a:t>样品台：可上下</a:t>
            </a:r>
            <a:r>
              <a:rPr lang="en-US" altLang="zh-CN" dirty="0" smtClean="0"/>
              <a:t>,</a:t>
            </a:r>
            <a:r>
              <a:rPr lang="zh-CN" altLang="en-US" dirty="0" smtClean="0"/>
              <a:t>可旋转</a:t>
            </a:r>
            <a:endParaRPr lang="zh-CN" altLang="en-US" dirty="0"/>
          </a:p>
        </p:txBody>
      </p:sp>
      <p:sp>
        <p:nvSpPr>
          <p:cNvPr id="9" name="文本框 8"/>
          <p:cNvSpPr txBox="1"/>
          <p:nvPr/>
        </p:nvSpPr>
        <p:spPr>
          <a:xfrm>
            <a:off x="5446316" y="1459206"/>
            <a:ext cx="2492990" cy="369332"/>
          </a:xfrm>
          <a:prstGeom prst="rect">
            <a:avLst/>
          </a:prstGeom>
          <a:noFill/>
        </p:spPr>
        <p:txBody>
          <a:bodyPr wrap="none" rtlCol="0">
            <a:spAutoFit/>
          </a:bodyPr>
          <a:lstStyle/>
          <a:p>
            <a:r>
              <a:rPr lang="zh-CN" altLang="en-US" dirty="0" smtClean="0"/>
              <a:t>收集球：收集二次电子</a:t>
            </a:r>
            <a:endParaRPr lang="zh-CN" altLang="en-US" dirty="0"/>
          </a:p>
        </p:txBody>
      </p:sp>
      <p:sp>
        <p:nvSpPr>
          <p:cNvPr id="10" name="文本框 9"/>
          <p:cNvSpPr txBox="1"/>
          <p:nvPr/>
        </p:nvSpPr>
        <p:spPr>
          <a:xfrm>
            <a:off x="5701583" y="2689871"/>
            <a:ext cx="3248005" cy="369332"/>
          </a:xfrm>
          <a:prstGeom prst="rect">
            <a:avLst/>
          </a:prstGeom>
          <a:noFill/>
        </p:spPr>
        <p:txBody>
          <a:bodyPr wrap="none" rtlCol="0">
            <a:spAutoFit/>
          </a:bodyPr>
          <a:lstStyle/>
          <a:p>
            <a:r>
              <a:rPr lang="zh-CN" altLang="en-US" dirty="0" smtClean="0"/>
              <a:t>栅网</a:t>
            </a:r>
            <a:r>
              <a:rPr lang="en-US" altLang="zh-CN" dirty="0" smtClean="0"/>
              <a:t>:</a:t>
            </a:r>
            <a:r>
              <a:rPr lang="zh-CN" altLang="en-US" dirty="0" smtClean="0"/>
              <a:t>可屏蔽电场，做能量分辨</a:t>
            </a:r>
            <a:endParaRPr lang="zh-CN" altLang="en-US" dirty="0"/>
          </a:p>
        </p:txBody>
      </p:sp>
      <p:sp>
        <p:nvSpPr>
          <p:cNvPr id="11" name="文本框 10"/>
          <p:cNvSpPr txBox="1"/>
          <p:nvPr/>
        </p:nvSpPr>
        <p:spPr>
          <a:xfrm>
            <a:off x="5701583" y="4962521"/>
            <a:ext cx="2762295" cy="369332"/>
          </a:xfrm>
          <a:prstGeom prst="rect">
            <a:avLst/>
          </a:prstGeom>
          <a:noFill/>
        </p:spPr>
        <p:txBody>
          <a:bodyPr wrap="none" rtlCol="0">
            <a:spAutoFit/>
          </a:bodyPr>
          <a:lstStyle/>
          <a:p>
            <a:r>
              <a:rPr lang="zh-CN" altLang="en-US" dirty="0" smtClean="0"/>
              <a:t>法拉第杯：测量初级电子</a:t>
            </a:r>
            <a:endParaRPr lang="zh-CN" altLang="en-US" dirty="0"/>
          </a:p>
        </p:txBody>
      </p:sp>
      <p:sp>
        <p:nvSpPr>
          <p:cNvPr id="12" name="文本框 11"/>
          <p:cNvSpPr txBox="1"/>
          <p:nvPr/>
        </p:nvSpPr>
        <p:spPr>
          <a:xfrm>
            <a:off x="5242431" y="6006513"/>
            <a:ext cx="2492990" cy="369332"/>
          </a:xfrm>
          <a:prstGeom prst="rect">
            <a:avLst/>
          </a:prstGeom>
          <a:noFill/>
        </p:spPr>
        <p:txBody>
          <a:bodyPr wrap="none" rtlCol="0">
            <a:spAutoFit/>
          </a:bodyPr>
          <a:lstStyle/>
          <a:p>
            <a:r>
              <a:rPr lang="zh-CN" altLang="en-US" dirty="0" smtClean="0"/>
              <a:t>真空腔：提供真空环境</a:t>
            </a:r>
            <a:endParaRPr lang="zh-CN" altLang="en-US" dirty="0"/>
          </a:p>
        </p:txBody>
      </p:sp>
      <p:cxnSp>
        <p:nvCxnSpPr>
          <p:cNvPr id="13" name="直接箭头连接符 12"/>
          <p:cNvCxnSpPr/>
          <p:nvPr/>
        </p:nvCxnSpPr>
        <p:spPr>
          <a:xfrm flipV="1">
            <a:off x="2600249" y="508383"/>
            <a:ext cx="1896728" cy="4406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直接箭头连接符 13"/>
          <p:cNvCxnSpPr>
            <a:endCxn id="9" idx="1"/>
          </p:cNvCxnSpPr>
          <p:nvPr/>
        </p:nvCxnSpPr>
        <p:spPr>
          <a:xfrm flipV="1">
            <a:off x="3819449" y="1643872"/>
            <a:ext cx="1626867" cy="184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直接箭头连接符 14"/>
          <p:cNvCxnSpPr/>
          <p:nvPr/>
        </p:nvCxnSpPr>
        <p:spPr>
          <a:xfrm>
            <a:off x="3749780" y="2423649"/>
            <a:ext cx="1951803" cy="3784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a:xfrm>
            <a:off x="3749780" y="2802068"/>
            <a:ext cx="1951803" cy="128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p:cNvCxnSpPr>
            <a:endCxn id="11" idx="1"/>
          </p:cNvCxnSpPr>
          <p:nvPr/>
        </p:nvCxnSpPr>
        <p:spPr>
          <a:xfrm>
            <a:off x="2260614" y="3802970"/>
            <a:ext cx="3440969" cy="13442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p:cNvCxnSpPr>
            <a:endCxn id="12" idx="1"/>
          </p:cNvCxnSpPr>
          <p:nvPr/>
        </p:nvCxnSpPr>
        <p:spPr>
          <a:xfrm>
            <a:off x="4632882" y="6125811"/>
            <a:ext cx="609549" cy="653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p:cNvCxnSpPr/>
          <p:nvPr/>
        </p:nvCxnSpPr>
        <p:spPr>
          <a:xfrm>
            <a:off x="2455817" y="3675017"/>
            <a:ext cx="3649974" cy="415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灯片编号占位符 2"/>
          <p:cNvSpPr>
            <a:spLocks noGrp="1"/>
          </p:cNvSpPr>
          <p:nvPr>
            <p:ph type="sldNum" sz="quarter" idx="12"/>
          </p:nvPr>
        </p:nvSpPr>
        <p:spPr/>
        <p:txBody>
          <a:bodyPr/>
          <a:lstStyle/>
          <a:p>
            <a:fld id="{A5D9C218-3470-42B6-ADD1-7AEC6A8BB2D6}" type="slidenum">
              <a:rPr lang="zh-CN" altLang="en-US" smtClean="0"/>
              <a:t>27</a:t>
            </a:fld>
            <a:endParaRPr lang="zh-CN" altLang="en-US"/>
          </a:p>
        </p:txBody>
      </p:sp>
    </p:spTree>
    <p:extLst>
      <p:ext uri="{BB962C8B-B14F-4D97-AF65-F5344CB8AC3E}">
        <p14:creationId xmlns:p14="http://schemas.microsoft.com/office/powerpoint/2010/main" val="282265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 name="图片 4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3298" y="-12394"/>
            <a:ext cx="5887440" cy="6793200"/>
          </a:xfrm>
          <a:prstGeom prst="rect">
            <a:avLst/>
          </a:prstGeom>
        </p:spPr>
      </p:pic>
      <p:pic>
        <p:nvPicPr>
          <p:cNvPr id="39" name="图片 38"/>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6781" y="-12394"/>
            <a:ext cx="5887440" cy="6793200"/>
          </a:xfrm>
          <a:prstGeom prst="rect">
            <a:avLst/>
          </a:prstGeom>
        </p:spPr>
      </p:pic>
      <p:pic>
        <p:nvPicPr>
          <p:cNvPr id="40" name="图片 39"/>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0264" y="-12394"/>
            <a:ext cx="5887440" cy="6793200"/>
          </a:xfrm>
          <a:prstGeom prst="rect">
            <a:avLst/>
          </a:prstGeom>
        </p:spPr>
      </p:pic>
      <p:pic>
        <p:nvPicPr>
          <p:cNvPr id="43" name="图片 42"/>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3747" y="-12394"/>
            <a:ext cx="5887440" cy="6793200"/>
          </a:xfrm>
          <a:prstGeom prst="rect">
            <a:avLst/>
          </a:prstGeom>
        </p:spPr>
      </p:pic>
      <p:pic>
        <p:nvPicPr>
          <p:cNvPr id="44" name="图片 43"/>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27230" y="-12394"/>
            <a:ext cx="5887440" cy="6793200"/>
          </a:xfrm>
          <a:prstGeom prst="rect">
            <a:avLst/>
          </a:prstGeom>
        </p:spPr>
      </p:pic>
      <p:pic>
        <p:nvPicPr>
          <p:cNvPr id="45" name="图片 44"/>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16276" y="-12394"/>
            <a:ext cx="5887440" cy="6793200"/>
          </a:xfrm>
          <a:prstGeom prst="rect">
            <a:avLst/>
          </a:prstGeom>
        </p:spPr>
      </p:pic>
      <p:pic>
        <p:nvPicPr>
          <p:cNvPr id="48" name="图片 47"/>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3803" y="-12394"/>
            <a:ext cx="5887440" cy="6793200"/>
          </a:xfrm>
          <a:prstGeom prst="rect">
            <a:avLst/>
          </a:prstGeom>
        </p:spPr>
      </p:pic>
      <p:pic>
        <p:nvPicPr>
          <p:cNvPr id="54" name="图片 53"/>
          <p:cNvPicPr>
            <a:picLocks noChangeAspect="1"/>
          </p:cNvPicPr>
          <p:nvPr/>
        </p:nvPicPr>
        <p:blipFill>
          <a:blip r:embed="rId12">
            <a:grayscl/>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21674" y="-12394"/>
            <a:ext cx="5903182" cy="6793200"/>
          </a:xfrm>
          <a:prstGeom prst="rect">
            <a:avLst/>
          </a:prstGeom>
        </p:spPr>
      </p:pic>
      <p:sp>
        <p:nvSpPr>
          <p:cNvPr id="6" name="文本框 5"/>
          <p:cNvSpPr txBox="1"/>
          <p:nvPr/>
        </p:nvSpPr>
        <p:spPr>
          <a:xfrm>
            <a:off x="4624677" y="216147"/>
            <a:ext cx="2491964" cy="369332"/>
          </a:xfrm>
          <a:prstGeom prst="rect">
            <a:avLst/>
          </a:prstGeom>
          <a:noFill/>
        </p:spPr>
        <p:txBody>
          <a:bodyPr wrap="none" rtlCol="0">
            <a:spAutoFit/>
          </a:bodyPr>
          <a:lstStyle/>
          <a:p>
            <a:r>
              <a:rPr lang="zh-CN" altLang="en-US" dirty="0" smtClean="0"/>
              <a:t>电子枪：</a:t>
            </a:r>
            <a:r>
              <a:rPr lang="en-US" altLang="zh-CN" dirty="0" smtClean="0"/>
              <a:t>100eV—10keV</a:t>
            </a:r>
            <a:endParaRPr lang="zh-CN" altLang="en-US" dirty="0"/>
          </a:p>
        </p:txBody>
      </p:sp>
      <p:sp>
        <p:nvSpPr>
          <p:cNvPr id="9" name="文本框 8"/>
          <p:cNvSpPr txBox="1"/>
          <p:nvPr/>
        </p:nvSpPr>
        <p:spPr>
          <a:xfrm>
            <a:off x="6105791" y="3906135"/>
            <a:ext cx="2550698" cy="369332"/>
          </a:xfrm>
          <a:prstGeom prst="rect">
            <a:avLst/>
          </a:prstGeom>
          <a:noFill/>
        </p:spPr>
        <p:txBody>
          <a:bodyPr wrap="none" rtlCol="0">
            <a:spAutoFit/>
          </a:bodyPr>
          <a:lstStyle/>
          <a:p>
            <a:r>
              <a:rPr lang="zh-CN" altLang="en-US" dirty="0" smtClean="0"/>
              <a:t>样品台：可上下</a:t>
            </a:r>
            <a:r>
              <a:rPr lang="en-US" altLang="zh-CN" dirty="0" smtClean="0"/>
              <a:t>,</a:t>
            </a:r>
            <a:r>
              <a:rPr lang="zh-CN" altLang="en-US" dirty="0" smtClean="0"/>
              <a:t>可旋转</a:t>
            </a:r>
            <a:endParaRPr lang="zh-CN" altLang="en-US" dirty="0"/>
          </a:p>
        </p:txBody>
      </p:sp>
      <p:sp>
        <p:nvSpPr>
          <p:cNvPr id="10" name="文本框 9"/>
          <p:cNvSpPr txBox="1"/>
          <p:nvPr/>
        </p:nvSpPr>
        <p:spPr>
          <a:xfrm>
            <a:off x="5432513" y="1446812"/>
            <a:ext cx="2492990" cy="369332"/>
          </a:xfrm>
          <a:prstGeom prst="rect">
            <a:avLst/>
          </a:prstGeom>
          <a:noFill/>
        </p:spPr>
        <p:txBody>
          <a:bodyPr wrap="none" rtlCol="0">
            <a:spAutoFit/>
          </a:bodyPr>
          <a:lstStyle/>
          <a:p>
            <a:r>
              <a:rPr lang="zh-CN" altLang="en-US" dirty="0" smtClean="0"/>
              <a:t>收集球：收集二次电子</a:t>
            </a:r>
            <a:endParaRPr lang="zh-CN" altLang="en-US" dirty="0"/>
          </a:p>
        </p:txBody>
      </p:sp>
      <p:sp>
        <p:nvSpPr>
          <p:cNvPr id="11" name="文本框 10"/>
          <p:cNvSpPr txBox="1"/>
          <p:nvPr/>
        </p:nvSpPr>
        <p:spPr>
          <a:xfrm>
            <a:off x="5687780" y="2677477"/>
            <a:ext cx="3248005" cy="369332"/>
          </a:xfrm>
          <a:prstGeom prst="rect">
            <a:avLst/>
          </a:prstGeom>
          <a:noFill/>
        </p:spPr>
        <p:txBody>
          <a:bodyPr wrap="none" rtlCol="0">
            <a:spAutoFit/>
          </a:bodyPr>
          <a:lstStyle/>
          <a:p>
            <a:r>
              <a:rPr lang="zh-CN" altLang="en-US" dirty="0" smtClean="0"/>
              <a:t>栅网</a:t>
            </a:r>
            <a:r>
              <a:rPr lang="en-US" altLang="zh-CN" dirty="0" smtClean="0"/>
              <a:t>:</a:t>
            </a:r>
            <a:r>
              <a:rPr lang="zh-CN" altLang="en-US" dirty="0" smtClean="0"/>
              <a:t>可屏蔽磁场，做能量分辨</a:t>
            </a:r>
            <a:endParaRPr lang="zh-CN" altLang="en-US" dirty="0"/>
          </a:p>
        </p:txBody>
      </p:sp>
      <p:sp>
        <p:nvSpPr>
          <p:cNvPr id="12" name="文本框 11"/>
          <p:cNvSpPr txBox="1"/>
          <p:nvPr/>
        </p:nvSpPr>
        <p:spPr>
          <a:xfrm>
            <a:off x="5687780" y="4950127"/>
            <a:ext cx="2762295" cy="369332"/>
          </a:xfrm>
          <a:prstGeom prst="rect">
            <a:avLst/>
          </a:prstGeom>
          <a:noFill/>
        </p:spPr>
        <p:txBody>
          <a:bodyPr wrap="none" rtlCol="0">
            <a:spAutoFit/>
          </a:bodyPr>
          <a:lstStyle/>
          <a:p>
            <a:r>
              <a:rPr lang="zh-CN" altLang="en-US" dirty="0" smtClean="0"/>
              <a:t>法拉第杯：测量初级电子</a:t>
            </a:r>
            <a:endParaRPr lang="zh-CN" altLang="en-US" dirty="0"/>
          </a:p>
        </p:txBody>
      </p:sp>
      <p:sp>
        <p:nvSpPr>
          <p:cNvPr id="13" name="文本框 12"/>
          <p:cNvSpPr txBox="1"/>
          <p:nvPr/>
        </p:nvSpPr>
        <p:spPr>
          <a:xfrm>
            <a:off x="5228628" y="5994119"/>
            <a:ext cx="2492990" cy="369332"/>
          </a:xfrm>
          <a:prstGeom prst="rect">
            <a:avLst/>
          </a:prstGeom>
          <a:noFill/>
        </p:spPr>
        <p:txBody>
          <a:bodyPr wrap="none" rtlCol="0">
            <a:spAutoFit/>
          </a:bodyPr>
          <a:lstStyle/>
          <a:p>
            <a:r>
              <a:rPr lang="zh-CN" altLang="en-US" dirty="0" smtClean="0"/>
              <a:t>真空腔：提供真空环境</a:t>
            </a:r>
            <a:endParaRPr lang="zh-CN" altLang="en-US" dirty="0"/>
          </a:p>
        </p:txBody>
      </p:sp>
      <p:cxnSp>
        <p:nvCxnSpPr>
          <p:cNvPr id="8" name="直接箭头连接符 7"/>
          <p:cNvCxnSpPr/>
          <p:nvPr/>
        </p:nvCxnSpPr>
        <p:spPr>
          <a:xfrm flipV="1">
            <a:off x="2586446" y="495989"/>
            <a:ext cx="1896728" cy="4406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p:cNvCxnSpPr>
            <a:endCxn id="10" idx="1"/>
          </p:cNvCxnSpPr>
          <p:nvPr/>
        </p:nvCxnSpPr>
        <p:spPr>
          <a:xfrm flipV="1">
            <a:off x="3805646" y="1631478"/>
            <a:ext cx="1626867" cy="1846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p:cNvCxnSpPr/>
          <p:nvPr/>
        </p:nvCxnSpPr>
        <p:spPr>
          <a:xfrm>
            <a:off x="3735977" y="2411255"/>
            <a:ext cx="1951803" cy="3784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a:xfrm>
            <a:off x="3735977" y="2789674"/>
            <a:ext cx="1951803" cy="128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直接箭头连接符 30"/>
          <p:cNvCxnSpPr>
            <a:endCxn id="9" idx="1"/>
          </p:cNvCxnSpPr>
          <p:nvPr/>
        </p:nvCxnSpPr>
        <p:spPr>
          <a:xfrm>
            <a:off x="2455817" y="3675017"/>
            <a:ext cx="3649974" cy="415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直接箭头连接符 32"/>
          <p:cNvCxnSpPr>
            <a:endCxn id="12" idx="1"/>
          </p:cNvCxnSpPr>
          <p:nvPr/>
        </p:nvCxnSpPr>
        <p:spPr>
          <a:xfrm>
            <a:off x="2246811" y="3790576"/>
            <a:ext cx="3440969" cy="13442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直接箭头连接符 36"/>
          <p:cNvCxnSpPr>
            <a:endCxn id="13" idx="1"/>
          </p:cNvCxnSpPr>
          <p:nvPr/>
        </p:nvCxnSpPr>
        <p:spPr>
          <a:xfrm>
            <a:off x="4619079" y="6113417"/>
            <a:ext cx="609549" cy="653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9" name="图片 48"/>
          <p:cNvPicPr>
            <a:picLocks noChangeAspect="1"/>
          </p:cNvPicPr>
          <p:nvPr/>
        </p:nvPicPr>
        <p:blipFill>
          <a:blip r:embed="rId14"/>
          <a:stretch>
            <a:fillRect/>
          </a:stretch>
        </p:blipFill>
        <p:spPr>
          <a:xfrm>
            <a:off x="-658812" y="7222777"/>
            <a:ext cx="5887440" cy="6793200"/>
          </a:xfrm>
          <a:prstGeom prst="rect">
            <a:avLst/>
          </a:prstGeom>
        </p:spPr>
      </p:pic>
      <p:sp>
        <p:nvSpPr>
          <p:cNvPr id="2" name="灯片编号占位符 1"/>
          <p:cNvSpPr>
            <a:spLocks noGrp="1"/>
          </p:cNvSpPr>
          <p:nvPr>
            <p:ph type="sldNum" sz="quarter" idx="12"/>
          </p:nvPr>
        </p:nvSpPr>
        <p:spPr/>
        <p:txBody>
          <a:bodyPr/>
          <a:lstStyle/>
          <a:p>
            <a:fld id="{A5D9C218-3470-42B6-ADD1-7AEC6A8BB2D6}" type="slidenum">
              <a:rPr lang="zh-CN" altLang="en-US" smtClean="0"/>
              <a:t>28</a:t>
            </a:fld>
            <a:endParaRPr lang="zh-CN" altLang="en-US"/>
          </a:p>
        </p:txBody>
      </p:sp>
    </p:spTree>
    <p:extLst>
      <p:ext uri="{BB962C8B-B14F-4D97-AF65-F5344CB8AC3E}">
        <p14:creationId xmlns:p14="http://schemas.microsoft.com/office/powerpoint/2010/main" val="170601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2435" y="286604"/>
            <a:ext cx="7834325" cy="674095"/>
          </a:xfrm>
        </p:spPr>
        <p:txBody>
          <a:bodyPr>
            <a:normAutofit/>
          </a:bodyPr>
          <a:lstStyle/>
          <a:p>
            <a:r>
              <a:rPr lang="en-US" altLang="zh-CN" sz="4000" dirty="0">
                <a:solidFill>
                  <a:schemeClr val="accent2"/>
                </a:solidFill>
              </a:rPr>
              <a:t>Purpose</a:t>
            </a:r>
            <a:endParaRPr lang="zh-CN" altLang="en-US" sz="4000" dirty="0">
              <a:solidFill>
                <a:schemeClr val="accent2"/>
              </a:solidFill>
            </a:endParaRPr>
          </a:p>
        </p:txBody>
      </p:sp>
      <p:sp>
        <p:nvSpPr>
          <p:cNvPr id="3" name="内容占位符 2"/>
          <p:cNvSpPr>
            <a:spLocks noGrp="1"/>
          </p:cNvSpPr>
          <p:nvPr>
            <p:ph idx="1"/>
          </p:nvPr>
        </p:nvSpPr>
        <p:spPr>
          <a:xfrm>
            <a:off x="532435" y="1185977"/>
            <a:ext cx="7543801" cy="4023360"/>
          </a:xfrm>
        </p:spPr>
        <p:txBody>
          <a:bodyPr>
            <a:normAutofit/>
          </a:bodyPr>
          <a:lstStyle/>
          <a:p>
            <a:r>
              <a:rPr lang="en-US" altLang="zh-CN" sz="2000" dirty="0" smtClean="0">
                <a:latin typeface="Times New Roman" panose="02020603050405020304" pitchFamily="18" charset="0"/>
                <a:cs typeface="Times New Roman" panose="02020603050405020304" pitchFamily="18" charset="0"/>
              </a:rPr>
              <a:t>In order to improve the performance of MCP, we need a material with high secondary electron emission coefficient, and the performance of this material needs to be accurately measured.</a:t>
            </a:r>
            <a:endParaRPr lang="zh-CN" altLang="en-US" sz="2000" dirty="0">
              <a:latin typeface="Times New Roman" panose="02020603050405020304" pitchFamily="18" charset="0"/>
              <a:cs typeface="Times New Roman" panose="02020603050405020304" pitchFamily="18" charset="0"/>
            </a:endParaRPr>
          </a:p>
        </p:txBody>
      </p:sp>
      <p:sp>
        <p:nvSpPr>
          <p:cNvPr id="7" name="灯片编号占位符 6"/>
          <p:cNvSpPr>
            <a:spLocks noGrp="1"/>
          </p:cNvSpPr>
          <p:nvPr>
            <p:ph type="sldNum" sz="quarter" idx="12"/>
          </p:nvPr>
        </p:nvSpPr>
        <p:spPr/>
        <p:txBody>
          <a:bodyPr/>
          <a:lstStyle/>
          <a:p>
            <a:fld id="{A5D9C218-3470-42B6-ADD1-7AEC6A8BB2D6}" type="slidenum">
              <a:rPr lang="zh-CN" altLang="en-US" smtClean="0"/>
              <a:t>3</a:t>
            </a:fld>
            <a:endParaRPr lang="zh-CN" altLang="en-US"/>
          </a:p>
        </p:txBody>
      </p:sp>
      <p:pic>
        <p:nvPicPr>
          <p:cNvPr id="4" name="图片 3"/>
          <p:cNvPicPr>
            <a:picLocks noChangeAspect="1"/>
          </p:cNvPicPr>
          <p:nvPr/>
        </p:nvPicPr>
        <p:blipFill rotWithShape="1">
          <a:blip r:embed="rId2"/>
          <a:srcRect b="31033"/>
          <a:stretch/>
        </p:blipFill>
        <p:spPr>
          <a:xfrm>
            <a:off x="1389345" y="2656917"/>
            <a:ext cx="2682472" cy="2135934"/>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727" y="2203544"/>
            <a:ext cx="2198350" cy="2968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 5"/>
          <p:cNvSpPr/>
          <p:nvPr/>
        </p:nvSpPr>
        <p:spPr>
          <a:xfrm>
            <a:off x="532435" y="5331584"/>
            <a:ext cx="7543801" cy="707886"/>
          </a:xfrm>
          <a:prstGeom prst="rect">
            <a:avLst/>
          </a:prstGeom>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 For this purpose, we have designed </a:t>
            </a:r>
            <a:r>
              <a:rPr lang="en-US" altLang="zh-CN" sz="2000" dirty="0" smtClean="0">
                <a:latin typeface="Times New Roman" panose="02020603050405020304" pitchFamily="18" charset="0"/>
                <a:cs typeface="Times New Roman" panose="02020603050405020304" pitchFamily="18" charset="0"/>
              </a:rPr>
              <a:t>this measuring equipment </a:t>
            </a:r>
            <a:r>
              <a:rPr lang="en-US" altLang="zh-CN" sz="2000" dirty="0">
                <a:latin typeface="Times New Roman" panose="02020603050405020304" pitchFamily="18" charset="0"/>
                <a:cs typeface="Times New Roman" panose="02020603050405020304" pitchFamily="18" charset="0"/>
              </a:rPr>
              <a:t>as shown on the right.</a:t>
            </a:r>
            <a:endParaRPr lang="zh-CN"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711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6289" y="222990"/>
            <a:ext cx="8908889" cy="641990"/>
          </a:xfrm>
        </p:spPr>
        <p:txBody>
          <a:bodyPr>
            <a:noAutofit/>
          </a:bodyPr>
          <a:lstStyle/>
          <a:p>
            <a:r>
              <a:rPr lang="en-US" altLang="zh-CN" sz="3200" dirty="0" smtClean="0">
                <a:solidFill>
                  <a:schemeClr val="accent2"/>
                </a:solidFill>
              </a:rPr>
              <a:t>Measuring </a:t>
            </a:r>
            <a:r>
              <a:rPr lang="en-US" altLang="zh-CN" sz="3000" dirty="0" smtClean="0">
                <a:solidFill>
                  <a:schemeClr val="accent2"/>
                </a:solidFill>
              </a:rPr>
              <a:t>device</a:t>
            </a:r>
            <a:endParaRPr lang="zh-CN" altLang="en-US" sz="3000" dirty="0">
              <a:solidFill>
                <a:schemeClr val="accent2"/>
              </a:solidFill>
            </a:endParaRPr>
          </a:p>
        </p:txBody>
      </p:sp>
      <p:sp>
        <p:nvSpPr>
          <p:cNvPr id="4" name="文本框 3"/>
          <p:cNvSpPr txBox="1"/>
          <p:nvPr/>
        </p:nvSpPr>
        <p:spPr>
          <a:xfrm>
            <a:off x="428190" y="5383672"/>
            <a:ext cx="8445086" cy="1200329"/>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When the equipment is in operation, the electron beam generated by the gun will be irradiated on the sample, the secondary electrons emitted by the sample will diverge to the surroundings and collected by the spherical collector, and the current of the secondary electrons will be measured.</a:t>
            </a:r>
            <a:endParaRPr lang="zh-CN" altLang="zh-CN"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4"/>
          <a:stretch>
            <a:fillRect/>
          </a:stretch>
        </p:blipFill>
        <p:spPr>
          <a:xfrm>
            <a:off x="1366069" y="1455803"/>
            <a:ext cx="2910541" cy="3358317"/>
          </a:xfrm>
          <a:prstGeom prst="rect">
            <a:avLst/>
          </a:prstGeom>
        </p:spPr>
      </p:pic>
      <p:pic>
        <p:nvPicPr>
          <p:cNvPr id="8" name="图片 7"/>
          <p:cNvPicPr>
            <a:picLocks noChangeAspect="1"/>
          </p:cNvPicPr>
          <p:nvPr/>
        </p:nvPicPr>
        <p:blipFill>
          <a:blip r:embed="rId5"/>
          <a:stretch>
            <a:fillRect/>
          </a:stretch>
        </p:blipFill>
        <p:spPr>
          <a:xfrm>
            <a:off x="1349288" y="1443409"/>
            <a:ext cx="2910541" cy="3358317"/>
          </a:xfrm>
          <a:prstGeom prst="rect">
            <a:avLst/>
          </a:prstGeom>
        </p:spPr>
      </p:pic>
      <p:pic>
        <p:nvPicPr>
          <p:cNvPr id="9" name="图片 8"/>
          <p:cNvPicPr>
            <a:picLocks noChangeAspect="1"/>
          </p:cNvPicPr>
          <p:nvPr/>
        </p:nvPicPr>
        <p:blipFill>
          <a:blip r:embed="rId6"/>
          <a:stretch>
            <a:fillRect/>
          </a:stretch>
        </p:blipFill>
        <p:spPr>
          <a:xfrm>
            <a:off x="1345805" y="1443409"/>
            <a:ext cx="2910541" cy="3358317"/>
          </a:xfrm>
          <a:prstGeom prst="rect">
            <a:avLst/>
          </a:prstGeom>
        </p:spPr>
      </p:pic>
      <p:pic>
        <p:nvPicPr>
          <p:cNvPr id="10" name="图片 9"/>
          <p:cNvPicPr>
            <a:picLocks noChangeAspect="1"/>
          </p:cNvPicPr>
          <p:nvPr/>
        </p:nvPicPr>
        <p:blipFill>
          <a:blip r:embed="rId4"/>
          <a:stretch>
            <a:fillRect/>
          </a:stretch>
        </p:blipFill>
        <p:spPr>
          <a:xfrm>
            <a:off x="1342322" y="1443409"/>
            <a:ext cx="2910541" cy="3358317"/>
          </a:xfrm>
          <a:prstGeom prst="rect">
            <a:avLst/>
          </a:prstGeom>
        </p:spPr>
      </p:pic>
      <p:pic>
        <p:nvPicPr>
          <p:cNvPr id="11" name="图片 10"/>
          <p:cNvPicPr>
            <a:picLocks noChangeAspect="1"/>
          </p:cNvPicPr>
          <p:nvPr/>
        </p:nvPicPr>
        <p:blipFill>
          <a:blip r:embed="rId7"/>
          <a:stretch>
            <a:fillRect/>
          </a:stretch>
        </p:blipFill>
        <p:spPr>
          <a:xfrm>
            <a:off x="1338839" y="1443409"/>
            <a:ext cx="2910541" cy="3358317"/>
          </a:xfrm>
          <a:prstGeom prst="rect">
            <a:avLst/>
          </a:prstGeom>
        </p:spPr>
      </p:pic>
      <p:pic>
        <p:nvPicPr>
          <p:cNvPr id="12" name="图片 11"/>
          <p:cNvPicPr>
            <a:picLocks noChangeAspect="1"/>
          </p:cNvPicPr>
          <p:nvPr/>
        </p:nvPicPr>
        <p:blipFill>
          <a:blip r:embed="rId8"/>
          <a:stretch>
            <a:fillRect/>
          </a:stretch>
        </p:blipFill>
        <p:spPr>
          <a:xfrm>
            <a:off x="1349793" y="1443409"/>
            <a:ext cx="2910541" cy="3358317"/>
          </a:xfrm>
          <a:prstGeom prst="rect">
            <a:avLst/>
          </a:prstGeom>
        </p:spPr>
      </p:pic>
      <p:pic>
        <p:nvPicPr>
          <p:cNvPr id="14" name="图片 13"/>
          <p:cNvPicPr>
            <a:picLocks noChangeAspect="1"/>
          </p:cNvPicPr>
          <p:nvPr/>
        </p:nvPicPr>
        <p:blipFill>
          <a:blip r:embed="rId9"/>
          <a:stretch>
            <a:fillRect/>
          </a:stretch>
        </p:blipFill>
        <p:spPr>
          <a:xfrm>
            <a:off x="1344395" y="1443409"/>
            <a:ext cx="2918324" cy="3358317"/>
          </a:xfrm>
          <a:prstGeom prst="rect">
            <a:avLst/>
          </a:prstGeom>
        </p:spPr>
      </p:pic>
      <p:sp>
        <p:nvSpPr>
          <p:cNvPr id="31" name="矩形 30"/>
          <p:cNvSpPr/>
          <p:nvPr/>
        </p:nvSpPr>
        <p:spPr>
          <a:xfrm>
            <a:off x="1338840" y="1443409"/>
            <a:ext cx="2916984" cy="3364828"/>
          </a:xfrm>
          <a:prstGeom prst="rect">
            <a:avLst/>
          </a:prstGeom>
          <a:noFill/>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16" name="组合 15"/>
          <p:cNvGrpSpPr/>
          <p:nvPr/>
        </p:nvGrpSpPr>
        <p:grpSpPr>
          <a:xfrm>
            <a:off x="2442004" y="1130424"/>
            <a:ext cx="6139106" cy="4087278"/>
            <a:chOff x="940138" y="228541"/>
            <a:chExt cx="10279446" cy="6843823"/>
          </a:xfrm>
        </p:grpSpPr>
        <p:sp>
          <p:nvSpPr>
            <p:cNvPr id="17" name="文本框 16"/>
            <p:cNvSpPr txBox="1"/>
            <p:nvPr/>
          </p:nvSpPr>
          <p:spPr>
            <a:xfrm>
              <a:off x="4638482" y="228541"/>
              <a:ext cx="4875724" cy="669952"/>
            </a:xfrm>
            <a:prstGeom prst="rect">
              <a:avLst/>
            </a:prstGeom>
            <a:noFill/>
          </p:spPr>
          <p:txBody>
            <a:bodyPr wrap="none" rtlCol="0">
              <a:spAutoFit/>
            </a:bodyPr>
            <a:lstStyle/>
            <a:p>
              <a:r>
                <a:rPr lang="en-US" altLang="zh-CN" sz="2000" dirty="0"/>
                <a:t>Electron </a:t>
              </a:r>
              <a:r>
                <a:rPr lang="en-US" altLang="zh-CN" sz="2000" dirty="0" smtClean="0"/>
                <a:t>gun</a:t>
              </a:r>
              <a:r>
                <a:rPr lang="en-US" altLang="zh-CN" sz="2000" dirty="0"/>
                <a:t> : </a:t>
              </a:r>
              <a:r>
                <a:rPr lang="en-US" altLang="zh-CN" sz="1600" dirty="0" smtClean="0"/>
                <a:t>100eV—10keV</a:t>
              </a:r>
              <a:endParaRPr lang="zh-CN" altLang="en-US" sz="1600" dirty="0"/>
            </a:p>
          </p:txBody>
        </p:sp>
        <p:sp>
          <p:nvSpPr>
            <p:cNvPr id="18" name="文本框 17"/>
            <p:cNvSpPr txBox="1"/>
            <p:nvPr/>
          </p:nvSpPr>
          <p:spPr>
            <a:xfrm>
              <a:off x="5795245" y="3951009"/>
              <a:ext cx="5159165" cy="669952"/>
            </a:xfrm>
            <a:prstGeom prst="rect">
              <a:avLst/>
            </a:prstGeom>
            <a:noFill/>
          </p:spPr>
          <p:txBody>
            <a:bodyPr wrap="none" rtlCol="0">
              <a:spAutoFit/>
            </a:bodyPr>
            <a:lstStyle/>
            <a:p>
              <a:r>
                <a:rPr lang="en-US" altLang="zh-CN" sz="2000" dirty="0"/>
                <a:t>Sample </a:t>
              </a:r>
              <a:r>
                <a:rPr lang="en-US" altLang="zh-CN" sz="2000" dirty="0" smtClean="0"/>
                <a:t>stage</a:t>
              </a:r>
              <a:r>
                <a:rPr lang="en-US" altLang="zh-CN" sz="2000" dirty="0"/>
                <a:t> </a:t>
              </a:r>
              <a:r>
                <a:rPr lang="en-US" altLang="zh-CN" sz="2000" dirty="0" smtClean="0"/>
                <a:t>:</a:t>
              </a:r>
              <a:r>
                <a:rPr lang="en-US" altLang="zh-CN" sz="1600" dirty="0" smtClean="0"/>
                <a:t>Move and rotate</a:t>
              </a:r>
              <a:endParaRPr lang="zh-CN" altLang="en-US" sz="1600" dirty="0"/>
            </a:p>
          </p:txBody>
        </p:sp>
        <p:sp>
          <p:nvSpPr>
            <p:cNvPr id="19" name="文本框 18"/>
            <p:cNvSpPr txBox="1"/>
            <p:nvPr/>
          </p:nvSpPr>
          <p:spPr>
            <a:xfrm>
              <a:off x="5423955" y="1037316"/>
              <a:ext cx="4562113" cy="1082230"/>
            </a:xfrm>
            <a:prstGeom prst="rect">
              <a:avLst/>
            </a:prstGeom>
            <a:noFill/>
          </p:spPr>
          <p:txBody>
            <a:bodyPr wrap="none" rtlCol="0">
              <a:spAutoFit/>
            </a:bodyPr>
            <a:lstStyle/>
            <a:p>
              <a:r>
                <a:rPr lang="en-US" altLang="zh-CN" sz="2000" dirty="0"/>
                <a:t>Spherical </a:t>
              </a:r>
              <a:r>
                <a:rPr lang="en-US" altLang="zh-CN" sz="2000" dirty="0" smtClean="0"/>
                <a:t>collector :</a:t>
              </a:r>
            </a:p>
            <a:p>
              <a:r>
                <a:rPr lang="en-US" altLang="zh-CN" sz="1600" dirty="0" smtClean="0"/>
                <a:t>Collecting </a:t>
              </a:r>
              <a:r>
                <a:rPr lang="en-US" altLang="zh-CN" sz="1600" dirty="0"/>
                <a:t>secondary electrons</a:t>
              </a:r>
              <a:endParaRPr lang="zh-CN" altLang="en-US" sz="1600" dirty="0"/>
            </a:p>
          </p:txBody>
        </p:sp>
        <p:sp>
          <p:nvSpPr>
            <p:cNvPr id="20" name="文本框 19"/>
            <p:cNvSpPr txBox="1"/>
            <p:nvPr/>
          </p:nvSpPr>
          <p:spPr>
            <a:xfrm>
              <a:off x="5831625" y="2335676"/>
              <a:ext cx="5277849" cy="1494508"/>
            </a:xfrm>
            <a:prstGeom prst="rect">
              <a:avLst/>
            </a:prstGeom>
            <a:noFill/>
          </p:spPr>
          <p:txBody>
            <a:bodyPr wrap="square" rtlCol="0">
              <a:spAutoFit/>
            </a:bodyPr>
            <a:lstStyle/>
            <a:p>
              <a:r>
                <a:rPr lang="en-US" altLang="zh-CN" sz="2000" dirty="0"/>
                <a:t>Multi - layer grid </a:t>
              </a:r>
              <a:r>
                <a:rPr lang="en-US" altLang="zh-CN" sz="2000" dirty="0" smtClean="0"/>
                <a:t>mesh :</a:t>
              </a:r>
            </a:p>
            <a:p>
              <a:r>
                <a:rPr lang="en-US" altLang="zh-CN" sz="1600" dirty="0"/>
                <a:t>Shielding electric field</a:t>
              </a:r>
              <a:r>
                <a:rPr lang="zh-CN" altLang="en-US" sz="1600" dirty="0" smtClean="0"/>
                <a:t>，</a:t>
              </a:r>
              <a:endParaRPr lang="en-US" altLang="zh-CN" sz="1600" dirty="0" smtClean="0"/>
            </a:p>
            <a:p>
              <a:r>
                <a:rPr lang="en-US" altLang="zh-CN" sz="1600" dirty="0" smtClean="0"/>
                <a:t>Measure </a:t>
              </a:r>
              <a:r>
                <a:rPr lang="en-US" altLang="zh-CN" sz="1600" dirty="0"/>
                <a:t>the energy spectrum</a:t>
              </a:r>
              <a:endParaRPr lang="zh-CN" altLang="en-US" sz="1600" dirty="0"/>
            </a:p>
          </p:txBody>
        </p:sp>
        <p:sp>
          <p:nvSpPr>
            <p:cNvPr id="21" name="文本框 20"/>
            <p:cNvSpPr txBox="1"/>
            <p:nvPr/>
          </p:nvSpPr>
          <p:spPr>
            <a:xfrm>
              <a:off x="5592740" y="4793703"/>
              <a:ext cx="5626844" cy="1082230"/>
            </a:xfrm>
            <a:prstGeom prst="rect">
              <a:avLst/>
            </a:prstGeom>
            <a:noFill/>
          </p:spPr>
          <p:txBody>
            <a:bodyPr wrap="none" rtlCol="0">
              <a:spAutoFit/>
            </a:bodyPr>
            <a:lstStyle/>
            <a:p>
              <a:r>
                <a:rPr lang="en-US" altLang="zh-CN" sz="2000" dirty="0"/>
                <a:t>Faraday </a:t>
              </a:r>
              <a:r>
                <a:rPr lang="en-US" altLang="zh-CN" sz="2000" dirty="0" smtClean="0"/>
                <a:t>Cup</a:t>
              </a:r>
              <a:r>
                <a:rPr lang="en-US" altLang="zh-CN" sz="2000" dirty="0"/>
                <a:t> :</a:t>
              </a:r>
            </a:p>
            <a:p>
              <a:r>
                <a:rPr lang="en-US" altLang="zh-CN" sz="1600" dirty="0"/>
                <a:t>Measure the incident electron current</a:t>
              </a:r>
              <a:endParaRPr lang="zh-CN" altLang="en-US" sz="1600" dirty="0"/>
            </a:p>
          </p:txBody>
        </p:sp>
        <p:sp>
          <p:nvSpPr>
            <p:cNvPr id="22" name="文本框 21"/>
            <p:cNvSpPr txBox="1"/>
            <p:nvPr/>
          </p:nvSpPr>
          <p:spPr>
            <a:xfrm>
              <a:off x="5242431" y="5990134"/>
              <a:ext cx="4652299" cy="1082230"/>
            </a:xfrm>
            <a:prstGeom prst="rect">
              <a:avLst/>
            </a:prstGeom>
            <a:noFill/>
          </p:spPr>
          <p:txBody>
            <a:bodyPr wrap="none" rtlCol="0">
              <a:spAutoFit/>
            </a:bodyPr>
            <a:lstStyle/>
            <a:p>
              <a:r>
                <a:rPr lang="en-US" altLang="zh-CN" sz="2000" dirty="0"/>
                <a:t>Vacuum </a:t>
              </a:r>
              <a:r>
                <a:rPr lang="en-US" altLang="zh-CN" sz="2000" dirty="0" smtClean="0"/>
                <a:t>chamber :</a:t>
              </a:r>
              <a:endParaRPr lang="en-US" altLang="zh-CN" sz="2000" dirty="0"/>
            </a:p>
            <a:p>
              <a:r>
                <a:rPr lang="en-US" altLang="zh-CN" sz="1600" dirty="0"/>
                <a:t>Provide a vacuum environment</a:t>
              </a:r>
              <a:endParaRPr lang="zh-CN" altLang="en-US" sz="1600" dirty="0"/>
            </a:p>
          </p:txBody>
        </p:sp>
        <p:cxnSp>
          <p:nvCxnSpPr>
            <p:cNvPr id="23" name="直接箭头连接符 22"/>
            <p:cNvCxnSpPr/>
            <p:nvPr/>
          </p:nvCxnSpPr>
          <p:spPr>
            <a:xfrm flipV="1">
              <a:off x="1190022" y="508385"/>
              <a:ext cx="3306955" cy="571624"/>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flipV="1">
              <a:off x="2222100" y="1512266"/>
              <a:ext cx="3201856" cy="889566"/>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p:cNvCxnSpPr/>
            <p:nvPr/>
          </p:nvCxnSpPr>
          <p:spPr>
            <a:xfrm>
              <a:off x="2222100" y="2826947"/>
              <a:ext cx="3609525" cy="160127"/>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p:cNvCxnSpPr/>
            <p:nvPr/>
          </p:nvCxnSpPr>
          <p:spPr>
            <a:xfrm>
              <a:off x="2222100" y="2987074"/>
              <a:ext cx="3609525" cy="72129"/>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p:cNvCxnSpPr>
              <a:endCxn id="21" idx="1"/>
            </p:cNvCxnSpPr>
            <p:nvPr/>
          </p:nvCxnSpPr>
          <p:spPr>
            <a:xfrm>
              <a:off x="940138" y="3958638"/>
              <a:ext cx="4652602" cy="1376181"/>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8" name="直接箭头连接符 27"/>
            <p:cNvCxnSpPr>
              <a:endCxn id="22" idx="1"/>
            </p:cNvCxnSpPr>
            <p:nvPr/>
          </p:nvCxnSpPr>
          <p:spPr>
            <a:xfrm>
              <a:off x="3436210" y="5507909"/>
              <a:ext cx="1806221" cy="1023341"/>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a:off x="1102532" y="3600846"/>
              <a:ext cx="4740047" cy="670709"/>
            </a:xfrm>
            <a:prstGeom prst="straightConnector1">
              <a:avLst/>
            </a:prstGeom>
            <a:ln>
              <a:prstDash val="sysDash"/>
              <a:tailEnd type="triangle"/>
            </a:ln>
          </p:spPr>
          <p:style>
            <a:lnRef idx="1">
              <a:schemeClr val="dk1"/>
            </a:lnRef>
            <a:fillRef idx="0">
              <a:schemeClr val="dk1"/>
            </a:fillRef>
            <a:effectRef idx="0">
              <a:schemeClr val="dk1"/>
            </a:effectRef>
            <a:fontRef idx="minor">
              <a:schemeClr val="tx1"/>
            </a:fontRef>
          </p:style>
        </p:cxnSp>
      </p:grpSp>
      <p:cxnSp>
        <p:nvCxnSpPr>
          <p:cNvPr id="5" name="直接箭头连接符 4"/>
          <p:cNvCxnSpPr/>
          <p:nvPr/>
        </p:nvCxnSpPr>
        <p:spPr bwMode="auto">
          <a:xfrm>
            <a:off x="2462789" y="2151529"/>
            <a:ext cx="0" cy="971038"/>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直接箭头连接符 32"/>
          <p:cNvCxnSpPr/>
          <p:nvPr/>
        </p:nvCxnSpPr>
        <p:spPr bwMode="auto">
          <a:xfrm flipH="1" flipV="1">
            <a:off x="1726929" y="2353973"/>
            <a:ext cx="735860" cy="768594"/>
          </a:xfrm>
          <a:prstGeom prst="straightConnector1">
            <a:avLst/>
          </a:prstGeom>
          <a:noFill/>
          <a:ln w="9525" cap="flat" cmpd="sng" algn="ctr">
            <a:solidFill>
              <a:srgbClr val="FF0000"/>
            </a:solidFill>
            <a:prstDash val="solid"/>
            <a:round/>
            <a:headEnd type="none" w="med" len="med"/>
            <a:tailEnd type="triangle"/>
          </a:ln>
          <a:effectLst/>
        </p:spPr>
      </p:cxnSp>
      <p:cxnSp>
        <p:nvCxnSpPr>
          <p:cNvPr id="35" name="直接箭头连接符 34"/>
          <p:cNvCxnSpPr/>
          <p:nvPr/>
        </p:nvCxnSpPr>
        <p:spPr bwMode="auto">
          <a:xfrm flipV="1">
            <a:off x="2462789" y="2469663"/>
            <a:ext cx="668378" cy="665299"/>
          </a:xfrm>
          <a:prstGeom prst="straightConnector1">
            <a:avLst/>
          </a:prstGeom>
          <a:noFill/>
          <a:ln w="9525" cap="flat" cmpd="sng" algn="ctr">
            <a:solidFill>
              <a:srgbClr val="FF0000"/>
            </a:solidFill>
            <a:prstDash val="solid"/>
            <a:round/>
            <a:headEnd type="none" w="med" len="med"/>
            <a:tailEnd type="triangle"/>
          </a:ln>
          <a:effectLst/>
        </p:spPr>
      </p:cxnSp>
      <p:cxnSp>
        <p:nvCxnSpPr>
          <p:cNvPr id="37" name="直接箭头连接符 36"/>
          <p:cNvCxnSpPr/>
          <p:nvPr/>
        </p:nvCxnSpPr>
        <p:spPr bwMode="auto">
          <a:xfrm flipH="1" flipV="1">
            <a:off x="1907815" y="2146826"/>
            <a:ext cx="534189" cy="922073"/>
          </a:xfrm>
          <a:prstGeom prst="straightConnector1">
            <a:avLst/>
          </a:prstGeom>
          <a:noFill/>
          <a:ln w="9525" cap="flat" cmpd="sng" algn="ctr">
            <a:solidFill>
              <a:srgbClr val="FF0000"/>
            </a:solidFill>
            <a:prstDash val="solid"/>
            <a:round/>
            <a:headEnd type="none" w="med" len="med"/>
            <a:tailEnd type="triangle"/>
          </a:ln>
          <a:effectLst/>
        </p:spPr>
      </p:cxnSp>
      <p:cxnSp>
        <p:nvCxnSpPr>
          <p:cNvPr id="39" name="直接箭头连接符 38"/>
          <p:cNvCxnSpPr/>
          <p:nvPr/>
        </p:nvCxnSpPr>
        <p:spPr bwMode="auto">
          <a:xfrm flipV="1">
            <a:off x="2462267" y="2248508"/>
            <a:ext cx="451462" cy="874061"/>
          </a:xfrm>
          <a:prstGeom prst="straightConnector1">
            <a:avLst/>
          </a:prstGeom>
          <a:noFill/>
          <a:ln w="9525" cap="flat" cmpd="sng" algn="ctr">
            <a:solidFill>
              <a:srgbClr val="FF0000"/>
            </a:solidFill>
            <a:prstDash val="solid"/>
            <a:round/>
            <a:headEnd type="none" w="med" len="med"/>
            <a:tailEnd type="triangle"/>
          </a:ln>
          <a:effectLst/>
        </p:spPr>
      </p:cxnSp>
      <p:cxnSp>
        <p:nvCxnSpPr>
          <p:cNvPr id="41" name="直接箭头连接符 40"/>
          <p:cNvCxnSpPr/>
          <p:nvPr/>
        </p:nvCxnSpPr>
        <p:spPr bwMode="auto">
          <a:xfrm flipH="1" flipV="1">
            <a:off x="1618201" y="2607862"/>
            <a:ext cx="767092" cy="517961"/>
          </a:xfrm>
          <a:prstGeom prst="straightConnector1">
            <a:avLst/>
          </a:prstGeom>
          <a:noFill/>
          <a:ln w="9525" cap="flat" cmpd="sng" algn="ctr">
            <a:solidFill>
              <a:srgbClr val="FF0000"/>
            </a:solidFill>
            <a:prstDash val="solid"/>
            <a:round/>
            <a:headEnd type="none" w="med" len="med"/>
            <a:tailEnd type="triangle"/>
          </a:ln>
          <a:effectLst/>
        </p:spPr>
      </p:cxnSp>
      <p:cxnSp>
        <p:nvCxnSpPr>
          <p:cNvPr id="43" name="直接箭头连接符 42"/>
          <p:cNvCxnSpPr/>
          <p:nvPr/>
        </p:nvCxnSpPr>
        <p:spPr bwMode="auto">
          <a:xfrm flipV="1">
            <a:off x="2483053" y="2688759"/>
            <a:ext cx="763344" cy="455678"/>
          </a:xfrm>
          <a:prstGeom prst="straightConnector1">
            <a:avLst/>
          </a:prstGeom>
          <a:noFill/>
          <a:ln w="9525" cap="flat" cmpd="sng" algn="ctr">
            <a:solidFill>
              <a:srgbClr val="FF0000"/>
            </a:solidFill>
            <a:prstDash val="solid"/>
            <a:round/>
            <a:headEnd type="none" w="med" len="med"/>
            <a:tailEnd type="triangle"/>
          </a:ln>
          <a:effectLst/>
        </p:spPr>
      </p:cxnSp>
      <p:cxnSp>
        <p:nvCxnSpPr>
          <p:cNvPr id="45" name="直接箭头连接符 44"/>
          <p:cNvCxnSpPr/>
          <p:nvPr/>
        </p:nvCxnSpPr>
        <p:spPr bwMode="auto">
          <a:xfrm flipH="1" flipV="1">
            <a:off x="2134534" y="2019228"/>
            <a:ext cx="327211" cy="1103339"/>
          </a:xfrm>
          <a:prstGeom prst="straightConnector1">
            <a:avLst/>
          </a:prstGeom>
          <a:noFill/>
          <a:ln w="9525" cap="flat" cmpd="sng" algn="ctr">
            <a:solidFill>
              <a:srgbClr val="FF0000"/>
            </a:solidFill>
            <a:prstDash val="solid"/>
            <a:round/>
            <a:headEnd type="none" w="med" len="med"/>
            <a:tailEnd type="triangle"/>
          </a:ln>
          <a:effectLst/>
        </p:spPr>
      </p:cxnSp>
      <p:cxnSp>
        <p:nvCxnSpPr>
          <p:cNvPr id="49" name="直接箭头连接符 48"/>
          <p:cNvCxnSpPr/>
          <p:nvPr/>
        </p:nvCxnSpPr>
        <p:spPr bwMode="auto">
          <a:xfrm flipV="1">
            <a:off x="2461745" y="2068749"/>
            <a:ext cx="216142" cy="1053818"/>
          </a:xfrm>
          <a:prstGeom prst="straightConnector1">
            <a:avLst/>
          </a:prstGeom>
          <a:noFill/>
          <a:ln w="9525" cap="flat" cmpd="sng" algn="ctr">
            <a:solidFill>
              <a:srgbClr val="FF0000"/>
            </a:solidFill>
            <a:prstDash val="solid"/>
            <a:round/>
            <a:headEnd type="none" w="med" len="med"/>
            <a:tailEnd type="triangle"/>
          </a:ln>
          <a:effectLst/>
        </p:spPr>
      </p:cxnSp>
      <p:pic>
        <p:nvPicPr>
          <p:cNvPr id="40" name="图片 39"/>
          <p:cNvPicPr>
            <a:picLocks noChangeAspect="1"/>
          </p:cNvPicPr>
          <p:nvPr/>
        </p:nvPicPr>
        <p:blipFill>
          <a:blip r:embed="rId10"/>
          <a:stretch>
            <a:fillRect/>
          </a:stretch>
        </p:blipFill>
        <p:spPr>
          <a:xfrm>
            <a:off x="1354494" y="1474607"/>
            <a:ext cx="2894886" cy="3313531"/>
          </a:xfrm>
          <a:prstGeom prst="rect">
            <a:avLst/>
          </a:prstGeom>
        </p:spPr>
      </p:pic>
      <p:sp>
        <p:nvSpPr>
          <p:cNvPr id="3" name="灯片编号占位符 2"/>
          <p:cNvSpPr>
            <a:spLocks noGrp="1"/>
          </p:cNvSpPr>
          <p:nvPr>
            <p:ph type="sldNum" sz="quarter" idx="12"/>
          </p:nvPr>
        </p:nvSpPr>
        <p:spPr/>
        <p:txBody>
          <a:bodyPr/>
          <a:lstStyle/>
          <a:p>
            <a:fld id="{A5D9C218-3470-42B6-ADD1-7AEC6A8BB2D6}" type="slidenum">
              <a:rPr lang="zh-CN" altLang="en-US" smtClean="0"/>
              <a:t>4</a:t>
            </a:fld>
            <a:endParaRPr lang="zh-CN" altLang="en-US" dirty="0"/>
          </a:p>
        </p:txBody>
      </p:sp>
      <p:sp>
        <p:nvSpPr>
          <p:cNvPr id="34" name="矩形 33"/>
          <p:cNvSpPr/>
          <p:nvPr/>
        </p:nvSpPr>
        <p:spPr>
          <a:xfrm>
            <a:off x="428190" y="5383671"/>
            <a:ext cx="8445086" cy="1200329"/>
          </a:xfrm>
          <a:prstGeom prst="rect">
            <a:avLst/>
          </a:prstGeom>
        </p:spPr>
        <p:txBody>
          <a:bodyPr wrap="square">
            <a:spAutoFit/>
          </a:bodyPr>
          <a:lstStyle/>
          <a:p>
            <a:pPr algn="just">
              <a:spcAft>
                <a:spcPts val="0"/>
              </a:spcAft>
            </a:pPr>
            <a:r>
              <a:rPr lang="en-US" altLang="zh-CN" kern="100" dirty="0">
                <a:latin typeface="Times New Roman" panose="02020603050405020304" pitchFamily="18" charset="0"/>
                <a:cs typeface="Times New Roman" panose="02020603050405020304" pitchFamily="18" charset="0"/>
              </a:rPr>
              <a:t>There are two layers of grids inside the collector. By grounding the inner grid and the sample stage, and connecting the collector to the positive voltage , a uniform electric field can be generated on the inside, and the generation of secondary electrons will not be affected by the electric field.</a:t>
            </a:r>
            <a:endParaRPr lang="zh-CN" altLang="zh-CN" kern="100" dirty="0">
              <a:latin typeface="Times New Roman" panose="02020603050405020304" pitchFamily="18" charset="0"/>
              <a:cs typeface="Times New Roman" panose="02020603050405020304" pitchFamily="18" charset="0"/>
            </a:endParaRPr>
          </a:p>
        </p:txBody>
      </p:sp>
      <p:sp>
        <p:nvSpPr>
          <p:cNvPr id="44" name="文本框 43"/>
          <p:cNvSpPr txBox="1"/>
          <p:nvPr/>
        </p:nvSpPr>
        <p:spPr>
          <a:xfrm>
            <a:off x="450308" y="5377381"/>
            <a:ext cx="8445086" cy="646331"/>
          </a:xfrm>
          <a:prstGeom prst="rect">
            <a:avLst/>
          </a:prstGeom>
          <a:noFill/>
        </p:spPr>
        <p:txBody>
          <a:bodyPr wrap="square" rtlCol="0">
            <a:spAutoFit/>
          </a:bodyPr>
          <a:lstStyle/>
          <a:p>
            <a:r>
              <a:rPr lang="en-US" altLang="zh-CN" dirty="0"/>
              <a:t>The sample stage can be moved and rotated to provide different primary electron incident angles, The incident angle can be adjusted from 0 to 85 degrees </a:t>
            </a:r>
            <a:endParaRPr lang="zh-CN" altLang="zh-CN" dirty="0"/>
          </a:p>
        </p:txBody>
      </p:sp>
      <p:sp>
        <p:nvSpPr>
          <p:cNvPr id="38" name="矩形 37"/>
          <p:cNvSpPr/>
          <p:nvPr/>
        </p:nvSpPr>
        <p:spPr>
          <a:xfrm>
            <a:off x="428189" y="5377381"/>
            <a:ext cx="8358760" cy="646331"/>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If the sample stage is removed, there is a Faraday cup </a:t>
            </a:r>
            <a:r>
              <a:rPr lang="en-US" altLang="zh-CN" dirty="0" smtClean="0">
                <a:latin typeface="Times New Roman" panose="02020603050405020304" pitchFamily="18" charset="0"/>
                <a:cs typeface="Times New Roman" panose="02020603050405020304" pitchFamily="18" charset="0"/>
              </a:rPr>
              <a:t>below, </a:t>
            </a:r>
            <a:r>
              <a:rPr lang="en-US" altLang="zh-CN" dirty="0">
                <a:latin typeface="Times New Roman" panose="02020603050405020304" pitchFamily="18" charset="0"/>
                <a:cs typeface="Times New Roman" panose="02020603050405020304" pitchFamily="18" charset="0"/>
              </a:rPr>
              <a:t>which can be used to measure the incident electron current.</a:t>
            </a:r>
            <a:endParaRPr lang="zh-CN"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6628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par>
                                <p:cTn id="13" presetID="2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down)">
                                      <p:cBhvr>
                                        <p:cTn id="30" dur="500"/>
                                        <p:tgtEl>
                                          <p:spTgt spid="45"/>
                                        </p:tgtEl>
                                      </p:cBhvr>
                                    </p:animEffect>
                                  </p:childTnLst>
                                </p:cTn>
                              </p:par>
                              <p:par>
                                <p:cTn id="31" presetID="22" presetClass="entr" presetSubtype="4"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7"/>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9"/>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4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5"/>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xEl>
                                              <p:pRg st="0" end="0"/>
                                            </p:txEl>
                                          </p:spTgt>
                                        </p:tgtEl>
                                      </p:cBhvr>
                                    </p:animEffect>
                                    <p:set>
                                      <p:cBhvr>
                                        <p:cTn id="56" dur="1" fill="hold">
                                          <p:stCondLst>
                                            <p:cond delay="499"/>
                                          </p:stCondLst>
                                        </p:cTn>
                                        <p:tgtEl>
                                          <p:spTgt spid="4">
                                            <p:txEl>
                                              <p:pRg st="0" end="0"/>
                                            </p:txEl>
                                          </p:spTgt>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0"/>
                                        </p:tgtEl>
                                      </p:cBhvr>
                                    </p:animEffect>
                                    <p:set>
                                      <p:cBhvr>
                                        <p:cTn id="67" dur="1" fill="hold">
                                          <p:stCondLst>
                                            <p:cond delay="499"/>
                                          </p:stCondLst>
                                        </p:cTn>
                                        <p:tgtEl>
                                          <p:spTgt spid="4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500"/>
                                        <p:tgtEl>
                                          <p:spTgt spid="4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par>
                          <p:cTn id="79" fill="hold">
                            <p:stCondLst>
                              <p:cond delay="500"/>
                            </p:stCondLst>
                            <p:childTnLst>
                              <p:par>
                                <p:cTn id="80" presetID="10" presetClass="entr" presetSubtype="0" fill="hold" nodeType="afterEffect">
                                  <p:stCondLst>
                                    <p:cond delay="50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par>
                          <p:cTn id="83" fill="hold">
                            <p:stCondLst>
                              <p:cond delay="1500"/>
                            </p:stCondLst>
                            <p:childTnLst>
                              <p:par>
                                <p:cTn id="84" presetID="10" presetClass="entr" presetSubtype="0" fill="hold" nodeType="afterEffect">
                                  <p:stCondLst>
                                    <p:cond delay="50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2500"/>
                            </p:stCondLst>
                            <p:childTnLst>
                              <p:par>
                                <p:cTn id="88" presetID="10" presetClass="entr" presetSubtype="0"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par>
                          <p:cTn id="91" fill="hold">
                            <p:stCondLst>
                              <p:cond delay="3000"/>
                            </p:stCondLst>
                            <p:childTnLst>
                              <p:par>
                                <p:cTn id="92" presetID="10" presetClass="entr" presetSubtype="0" fill="hold" nodeType="after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44">
                                            <p:txEl>
                                              <p:pRg st="0" end="0"/>
                                            </p:txEl>
                                          </p:spTgt>
                                        </p:tgtEl>
                                      </p:cBhvr>
                                    </p:animEffect>
                                    <p:set>
                                      <p:cBhvr>
                                        <p:cTn id="99" dur="1" fill="hold">
                                          <p:stCondLst>
                                            <p:cond delay="499"/>
                                          </p:stCondLst>
                                        </p:cTn>
                                        <p:tgtEl>
                                          <p:spTgt spid="44">
                                            <p:txEl>
                                              <p:pRg st="0" end="0"/>
                                            </p:txEl>
                                          </p:spTgt>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38">
                                            <p:txEl>
                                              <p:pRg st="0" end="0"/>
                                            </p:txEl>
                                          </p:spTgt>
                                        </p:tgtEl>
                                        <p:attrNameLst>
                                          <p:attrName>style.visibility</p:attrName>
                                        </p:attrNameLst>
                                      </p:cBhvr>
                                      <p:to>
                                        <p:strVal val="visible"/>
                                      </p:to>
                                    </p:set>
                                    <p:animEffect transition="in" filter="fade">
                                      <p:cBhvr>
                                        <p:cTn id="102" dur="500"/>
                                        <p:tgtEl>
                                          <p:spTgt spid="38">
                                            <p:txEl>
                                              <p:pRg st="0" end="0"/>
                                            </p:txEl>
                                          </p:spTgt>
                                        </p:tgtEl>
                                      </p:cBhvr>
                                    </p:animEffect>
                                  </p:childTnLst>
                                </p:cTn>
                              </p:par>
                              <p:par>
                                <p:cTn id="103" presetID="10" presetClass="entr" presetSubtype="0" fill="hold"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wipe(up)">
                                      <p:cBhvr>
                                        <p:cTn id="1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4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2361128" y="1118192"/>
            <a:ext cx="131259" cy="3887212"/>
          </a:xfrm>
          <a:prstGeom prst="rect">
            <a:avLst/>
          </a:prstGeom>
          <a:pattFill prst="smGrid">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3604821" y="1118192"/>
            <a:ext cx="131259" cy="3887212"/>
          </a:xfrm>
          <a:prstGeom prst="rect">
            <a:avLst/>
          </a:prstGeom>
          <a:pattFill prst="smGrid">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17435" y="1118192"/>
            <a:ext cx="131259" cy="38872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430721" y="655465"/>
            <a:ext cx="433132" cy="369332"/>
          </a:xfrm>
          <a:prstGeom prst="rect">
            <a:avLst/>
          </a:prstGeom>
          <a:noFill/>
        </p:spPr>
        <p:txBody>
          <a:bodyPr wrap="none" rtlCol="0">
            <a:spAutoFit/>
          </a:bodyPr>
          <a:lstStyle/>
          <a:p>
            <a:r>
              <a:rPr lang="en-US" altLang="zh-CN" dirty="0" smtClean="0"/>
              <a:t>0V</a:t>
            </a:r>
            <a:endParaRPr lang="zh-CN" altLang="en-US" dirty="0"/>
          </a:p>
        </p:txBody>
      </p:sp>
      <p:sp>
        <p:nvSpPr>
          <p:cNvPr id="29" name="文本框 28"/>
          <p:cNvSpPr txBox="1"/>
          <p:nvPr/>
        </p:nvSpPr>
        <p:spPr>
          <a:xfrm>
            <a:off x="884825" y="655465"/>
            <a:ext cx="550151" cy="369332"/>
          </a:xfrm>
          <a:prstGeom prst="rect">
            <a:avLst/>
          </a:prstGeom>
          <a:noFill/>
        </p:spPr>
        <p:txBody>
          <a:bodyPr wrap="none" rtlCol="0">
            <a:spAutoFit/>
          </a:bodyPr>
          <a:lstStyle/>
          <a:p>
            <a:r>
              <a:rPr lang="en-US" altLang="zh-CN" dirty="0" smtClean="0"/>
              <a:t>50V</a:t>
            </a:r>
            <a:endParaRPr lang="zh-CN" altLang="en-US" dirty="0"/>
          </a:p>
        </p:txBody>
      </p:sp>
      <p:sp>
        <p:nvSpPr>
          <p:cNvPr id="30" name="文本框 29"/>
          <p:cNvSpPr txBox="1"/>
          <p:nvPr/>
        </p:nvSpPr>
        <p:spPr>
          <a:xfrm>
            <a:off x="2021117" y="609298"/>
            <a:ext cx="764953" cy="461665"/>
          </a:xfrm>
          <a:prstGeom prst="rect">
            <a:avLst/>
          </a:prstGeom>
          <a:noFill/>
        </p:spPr>
        <p:txBody>
          <a:bodyPr wrap="none" rtlCol="0">
            <a:spAutoFit/>
          </a:bodyPr>
          <a:lstStyle/>
          <a:p>
            <a:r>
              <a:rPr lang="en-US" altLang="zh-CN" sz="2400" dirty="0" smtClean="0">
                <a:solidFill>
                  <a:srgbClr val="FF0000"/>
                </a:solidFill>
              </a:rPr>
              <a:t>-50V</a:t>
            </a:r>
            <a:endParaRPr lang="zh-CN" altLang="en-US" sz="2400" dirty="0">
              <a:solidFill>
                <a:srgbClr val="FF0000"/>
              </a:solidFill>
            </a:endParaRPr>
          </a:p>
        </p:txBody>
      </p:sp>
      <p:grpSp>
        <p:nvGrpSpPr>
          <p:cNvPr id="38" name="组合 37"/>
          <p:cNvGrpSpPr/>
          <p:nvPr/>
        </p:nvGrpSpPr>
        <p:grpSpPr>
          <a:xfrm>
            <a:off x="5898840" y="1594546"/>
            <a:ext cx="665567" cy="487680"/>
            <a:chOff x="5501959" y="1463040"/>
            <a:chExt cx="665567" cy="487680"/>
          </a:xfrm>
        </p:grpSpPr>
        <p:sp>
          <p:nvSpPr>
            <p:cNvPr id="27" name="椭圆 26"/>
            <p:cNvSpPr/>
            <p:nvPr/>
          </p:nvSpPr>
          <p:spPr>
            <a:xfrm>
              <a:off x="5590903" y="1463040"/>
              <a:ext cx="487680" cy="48768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7" name="文本框 36"/>
            <p:cNvSpPr txBox="1"/>
            <p:nvPr/>
          </p:nvSpPr>
          <p:spPr>
            <a:xfrm>
              <a:off x="5501959" y="1532011"/>
              <a:ext cx="665567" cy="369332"/>
            </a:xfrm>
            <a:prstGeom prst="rect">
              <a:avLst/>
            </a:prstGeom>
            <a:noFill/>
            <a:ln>
              <a:noFill/>
            </a:ln>
          </p:spPr>
          <p:txBody>
            <a:bodyPr wrap="none" rtlCol="0">
              <a:spAutoFit/>
            </a:bodyPr>
            <a:lstStyle/>
            <a:p>
              <a:r>
                <a:rPr lang="en-US" altLang="zh-CN" dirty="0" smtClean="0"/>
                <a:t>20eV</a:t>
              </a:r>
              <a:endParaRPr lang="zh-CN" altLang="en-US" dirty="0"/>
            </a:p>
          </p:txBody>
        </p:sp>
      </p:grpSp>
      <p:grpSp>
        <p:nvGrpSpPr>
          <p:cNvPr id="39" name="组合 38"/>
          <p:cNvGrpSpPr/>
          <p:nvPr/>
        </p:nvGrpSpPr>
        <p:grpSpPr>
          <a:xfrm>
            <a:off x="5937564" y="3613274"/>
            <a:ext cx="665567" cy="487680"/>
            <a:chOff x="5509448" y="1463040"/>
            <a:chExt cx="665567" cy="487680"/>
          </a:xfrm>
        </p:grpSpPr>
        <p:sp>
          <p:nvSpPr>
            <p:cNvPr id="40" name="椭圆 39"/>
            <p:cNvSpPr/>
            <p:nvPr/>
          </p:nvSpPr>
          <p:spPr>
            <a:xfrm>
              <a:off x="5590903" y="1463040"/>
              <a:ext cx="487680" cy="4876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1" name="文本框 40"/>
            <p:cNvSpPr txBox="1"/>
            <p:nvPr/>
          </p:nvSpPr>
          <p:spPr>
            <a:xfrm>
              <a:off x="5509448" y="1531825"/>
              <a:ext cx="665567" cy="369332"/>
            </a:xfrm>
            <a:prstGeom prst="rect">
              <a:avLst/>
            </a:prstGeom>
            <a:noFill/>
          </p:spPr>
          <p:txBody>
            <a:bodyPr wrap="none" rtlCol="0">
              <a:spAutoFit/>
            </a:bodyPr>
            <a:lstStyle/>
            <a:p>
              <a:r>
                <a:rPr lang="en-US" altLang="zh-CN" dirty="0" smtClean="0"/>
                <a:t>80eV</a:t>
              </a:r>
              <a:endParaRPr lang="zh-CN" altLang="en-US" dirty="0"/>
            </a:p>
          </p:txBody>
        </p:sp>
      </p:grpSp>
      <p:grpSp>
        <p:nvGrpSpPr>
          <p:cNvPr id="42" name="组合 41"/>
          <p:cNvGrpSpPr/>
          <p:nvPr/>
        </p:nvGrpSpPr>
        <p:grpSpPr>
          <a:xfrm>
            <a:off x="5321413" y="4350161"/>
            <a:ext cx="782587" cy="487680"/>
            <a:chOff x="5443449" y="1463040"/>
            <a:chExt cx="782587" cy="487680"/>
          </a:xfrm>
        </p:grpSpPr>
        <p:sp>
          <p:nvSpPr>
            <p:cNvPr id="43" name="椭圆 42"/>
            <p:cNvSpPr/>
            <p:nvPr/>
          </p:nvSpPr>
          <p:spPr>
            <a:xfrm>
              <a:off x="5590903" y="1463040"/>
              <a:ext cx="487680" cy="48768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4" name="文本框 43"/>
            <p:cNvSpPr txBox="1"/>
            <p:nvPr/>
          </p:nvSpPr>
          <p:spPr>
            <a:xfrm>
              <a:off x="5443449" y="1522214"/>
              <a:ext cx="782587" cy="369332"/>
            </a:xfrm>
            <a:prstGeom prst="rect">
              <a:avLst/>
            </a:prstGeom>
            <a:noFill/>
          </p:spPr>
          <p:txBody>
            <a:bodyPr wrap="none" rtlCol="0">
              <a:spAutoFit/>
            </a:bodyPr>
            <a:lstStyle/>
            <a:p>
              <a:r>
                <a:rPr lang="en-US" altLang="zh-CN" dirty="0" smtClean="0"/>
                <a:t>120eV</a:t>
              </a:r>
              <a:endParaRPr lang="zh-CN" altLang="en-US" dirty="0"/>
            </a:p>
          </p:txBody>
        </p:sp>
      </p:grpSp>
      <p:grpSp>
        <p:nvGrpSpPr>
          <p:cNvPr id="48" name="组合 47"/>
          <p:cNvGrpSpPr/>
          <p:nvPr/>
        </p:nvGrpSpPr>
        <p:grpSpPr>
          <a:xfrm>
            <a:off x="5305131" y="1070963"/>
            <a:ext cx="665567" cy="487680"/>
            <a:chOff x="5516297" y="1463040"/>
            <a:chExt cx="665567" cy="487680"/>
          </a:xfrm>
        </p:grpSpPr>
        <p:sp>
          <p:nvSpPr>
            <p:cNvPr id="49" name="椭圆 48"/>
            <p:cNvSpPr/>
            <p:nvPr/>
          </p:nvSpPr>
          <p:spPr>
            <a:xfrm>
              <a:off x="5590903" y="1463040"/>
              <a:ext cx="487680" cy="4876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0" name="文本框 49"/>
            <p:cNvSpPr txBox="1"/>
            <p:nvPr/>
          </p:nvSpPr>
          <p:spPr>
            <a:xfrm>
              <a:off x="5516297" y="1522214"/>
              <a:ext cx="665567" cy="369332"/>
            </a:xfrm>
            <a:prstGeom prst="rect">
              <a:avLst/>
            </a:prstGeom>
            <a:noFill/>
          </p:spPr>
          <p:txBody>
            <a:bodyPr wrap="none" rtlCol="0">
              <a:spAutoFit/>
            </a:bodyPr>
            <a:lstStyle/>
            <a:p>
              <a:r>
                <a:rPr lang="en-US" altLang="zh-CN" dirty="0" smtClean="0"/>
                <a:t>80eV</a:t>
              </a:r>
              <a:endParaRPr lang="zh-CN" altLang="en-US" dirty="0"/>
            </a:p>
          </p:txBody>
        </p:sp>
      </p:grpSp>
      <p:grpSp>
        <p:nvGrpSpPr>
          <p:cNvPr id="61" name="组合 60"/>
          <p:cNvGrpSpPr/>
          <p:nvPr/>
        </p:nvGrpSpPr>
        <p:grpSpPr>
          <a:xfrm>
            <a:off x="5961310" y="2443998"/>
            <a:ext cx="782587" cy="487680"/>
            <a:chOff x="5443449" y="1463040"/>
            <a:chExt cx="782587" cy="487680"/>
          </a:xfrm>
        </p:grpSpPr>
        <p:sp>
          <p:nvSpPr>
            <p:cNvPr id="62" name="椭圆 61"/>
            <p:cNvSpPr/>
            <p:nvPr/>
          </p:nvSpPr>
          <p:spPr>
            <a:xfrm>
              <a:off x="5590903" y="1463040"/>
              <a:ext cx="487680" cy="48768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3" name="文本框 62"/>
            <p:cNvSpPr txBox="1"/>
            <p:nvPr/>
          </p:nvSpPr>
          <p:spPr>
            <a:xfrm>
              <a:off x="5443449" y="1535327"/>
              <a:ext cx="782587" cy="369332"/>
            </a:xfrm>
            <a:prstGeom prst="rect">
              <a:avLst/>
            </a:prstGeom>
            <a:noFill/>
          </p:spPr>
          <p:txBody>
            <a:bodyPr wrap="none" rtlCol="0">
              <a:spAutoFit/>
            </a:bodyPr>
            <a:lstStyle/>
            <a:p>
              <a:r>
                <a:rPr lang="en-US" altLang="zh-CN" dirty="0" smtClean="0"/>
                <a:t>120eV</a:t>
              </a:r>
              <a:endParaRPr lang="zh-CN" altLang="en-US" dirty="0"/>
            </a:p>
          </p:txBody>
        </p:sp>
      </p:grpSp>
      <p:grpSp>
        <p:nvGrpSpPr>
          <p:cNvPr id="73" name="组合 72"/>
          <p:cNvGrpSpPr/>
          <p:nvPr/>
        </p:nvGrpSpPr>
        <p:grpSpPr>
          <a:xfrm>
            <a:off x="5104848" y="3194379"/>
            <a:ext cx="665567" cy="487680"/>
            <a:chOff x="5501959" y="1463040"/>
            <a:chExt cx="665567" cy="487680"/>
          </a:xfrm>
        </p:grpSpPr>
        <p:sp>
          <p:nvSpPr>
            <p:cNvPr id="74" name="椭圆 73"/>
            <p:cNvSpPr/>
            <p:nvPr/>
          </p:nvSpPr>
          <p:spPr>
            <a:xfrm>
              <a:off x="5590903" y="1463040"/>
              <a:ext cx="487680" cy="48768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5" name="文本框 74"/>
            <p:cNvSpPr txBox="1"/>
            <p:nvPr/>
          </p:nvSpPr>
          <p:spPr>
            <a:xfrm>
              <a:off x="5501959" y="1522214"/>
              <a:ext cx="665567" cy="369332"/>
            </a:xfrm>
            <a:prstGeom prst="rect">
              <a:avLst/>
            </a:prstGeom>
            <a:noFill/>
          </p:spPr>
          <p:txBody>
            <a:bodyPr wrap="none" rtlCol="0">
              <a:spAutoFit/>
            </a:bodyPr>
            <a:lstStyle/>
            <a:p>
              <a:r>
                <a:rPr lang="en-US" altLang="zh-CN" dirty="0" smtClean="0"/>
                <a:t>20eV</a:t>
              </a:r>
              <a:endParaRPr lang="zh-CN" altLang="en-US" dirty="0"/>
            </a:p>
          </p:txBody>
        </p:sp>
      </p:grpSp>
      <p:sp>
        <p:nvSpPr>
          <p:cNvPr id="26" name="标题 1"/>
          <p:cNvSpPr>
            <a:spLocks noGrp="1"/>
          </p:cNvSpPr>
          <p:nvPr>
            <p:ph type="title"/>
          </p:nvPr>
        </p:nvSpPr>
        <p:spPr>
          <a:xfrm>
            <a:off x="89285" y="97825"/>
            <a:ext cx="8908889" cy="641990"/>
          </a:xfrm>
        </p:spPr>
        <p:txBody>
          <a:bodyPr>
            <a:noAutofit/>
          </a:bodyPr>
          <a:lstStyle/>
          <a:p>
            <a:r>
              <a:rPr lang="en-US" altLang="zh-CN" sz="3200" dirty="0">
                <a:solidFill>
                  <a:schemeClr val="accent2"/>
                </a:solidFill>
              </a:rPr>
              <a:t>Energy spectrum measurement</a:t>
            </a:r>
            <a:endParaRPr lang="zh-CN" altLang="en-US" sz="3000" dirty="0">
              <a:solidFill>
                <a:schemeClr val="accent2"/>
              </a:solidFill>
            </a:endParaRPr>
          </a:p>
        </p:txBody>
      </p:sp>
      <p:sp>
        <p:nvSpPr>
          <p:cNvPr id="3" name="文本框 2"/>
          <p:cNvSpPr txBox="1"/>
          <p:nvPr/>
        </p:nvSpPr>
        <p:spPr>
          <a:xfrm>
            <a:off x="660885" y="5005404"/>
            <a:ext cx="104387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Collector</a:t>
            </a:r>
            <a:endParaRPr lang="zh-CN" alt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895631" y="5005404"/>
            <a:ext cx="1112805" cy="646331"/>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Outer </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grid mesh</a:t>
            </a:r>
          </a:p>
        </p:txBody>
      </p:sp>
      <p:sp>
        <p:nvSpPr>
          <p:cNvPr id="31" name="文本框 30"/>
          <p:cNvSpPr txBox="1"/>
          <p:nvPr/>
        </p:nvSpPr>
        <p:spPr>
          <a:xfrm>
            <a:off x="3167028" y="5005403"/>
            <a:ext cx="1112805" cy="646331"/>
          </a:xfrm>
          <a:prstGeom prst="rect">
            <a:avLst/>
          </a:prstGeom>
          <a:noFill/>
        </p:spPr>
        <p:txBody>
          <a:bodyPr wrap="none" rtlCol="0">
            <a:spAutoFit/>
          </a:bodyPr>
          <a:lstStyle/>
          <a:p>
            <a:pPr algn="ctr"/>
            <a:r>
              <a:rPr lang="en-US" altLang="zh-CN" dirty="0" smtClean="0">
                <a:latin typeface="Times New Roman" panose="02020603050405020304" pitchFamily="18" charset="0"/>
                <a:cs typeface="Times New Roman" panose="02020603050405020304" pitchFamily="18" charset="0"/>
              </a:rPr>
              <a:t>Inner</a:t>
            </a:r>
          </a:p>
          <a:p>
            <a:r>
              <a:rPr lang="en-US" altLang="zh-CN" dirty="0" smtClean="0">
                <a:latin typeface="Times New Roman" panose="02020603050405020304" pitchFamily="18" charset="0"/>
                <a:cs typeface="Times New Roman" panose="02020603050405020304" pitchFamily="18" charset="0"/>
              </a:rPr>
              <a:t>grid mesh</a:t>
            </a:r>
          </a:p>
        </p:txBody>
      </p:sp>
      <p:sp>
        <p:nvSpPr>
          <p:cNvPr id="2" name="灯片编号占位符 1"/>
          <p:cNvSpPr>
            <a:spLocks noGrp="1"/>
          </p:cNvSpPr>
          <p:nvPr>
            <p:ph type="sldNum" sz="quarter" idx="12"/>
          </p:nvPr>
        </p:nvSpPr>
        <p:spPr/>
        <p:txBody>
          <a:bodyPr/>
          <a:lstStyle/>
          <a:p>
            <a:fld id="{A5D9C218-3470-42B6-ADD1-7AEC6A8BB2D6}" type="slidenum">
              <a:rPr lang="zh-CN" altLang="en-US" smtClean="0"/>
              <a:t>5</a:t>
            </a:fld>
            <a:endParaRPr lang="zh-CN" altLang="en-US"/>
          </a:p>
        </p:txBody>
      </p:sp>
      <p:sp>
        <p:nvSpPr>
          <p:cNvPr id="6" name="矩形 5"/>
          <p:cNvSpPr/>
          <p:nvPr/>
        </p:nvSpPr>
        <p:spPr>
          <a:xfrm>
            <a:off x="392714" y="5719723"/>
            <a:ext cx="8493617" cy="738664"/>
          </a:xfrm>
          <a:prstGeom prst="rect">
            <a:avLst/>
          </a:prstGeom>
        </p:spPr>
        <p:txBody>
          <a:bodyPr wrap="square">
            <a:spAutoFit/>
          </a:bodyPr>
          <a:lstStyle/>
          <a:p>
            <a:r>
              <a:rPr lang="en-US" altLang="zh-CN" sz="1400" dirty="0" smtClean="0">
                <a:latin typeface="Times New Roman" panose="02020603050405020304" pitchFamily="18" charset="0"/>
                <a:cs typeface="Times New Roman" panose="02020603050405020304" pitchFamily="18" charset="0"/>
              </a:rPr>
              <a:t>The </a:t>
            </a:r>
            <a:r>
              <a:rPr lang="en-US" altLang="zh-CN" sz="1400" dirty="0">
                <a:latin typeface="Times New Roman" panose="02020603050405020304" pitchFamily="18" charset="0"/>
                <a:cs typeface="Times New Roman" panose="02020603050405020304" pitchFamily="18" charset="0"/>
              </a:rPr>
              <a:t>inner grid is earthed, the outer grid is connected with minus 50V, and the collector is connected to plus 50V. When secondary electrons pass through the grid, electrons with energies below 50 eV are bounced off and only electrons with energies above 50 eV can be collected by the collector.</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06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3.61111E-6 4.44444E-6 L -0.40034 4.44444E-6 " pathEditMode="relative" rAng="0" ptsTypes="AA">
                                      <p:cBhvr>
                                        <p:cTn id="6" dur="1000" fill="hold"/>
                                        <p:tgtEl>
                                          <p:spTgt spid="38"/>
                                        </p:tgtEl>
                                        <p:attrNameLst>
                                          <p:attrName>ppt_x</p:attrName>
                                          <p:attrName>ppt_y</p:attrName>
                                        </p:attrNameLst>
                                      </p:cBhvr>
                                      <p:rCtr x="-20017" y="0"/>
                                    </p:animMotion>
                                  </p:childTnLst>
                                </p:cTn>
                              </p:par>
                              <p:par>
                                <p:cTn id="7" presetID="42" presetClass="path" presetSubtype="0" accel="50000" fill="hold" nodeType="withEffect">
                                  <p:stCondLst>
                                    <p:cond delay="0"/>
                                  </p:stCondLst>
                                  <p:childTnLst>
                                    <p:animMotion origin="layout" path="M 1.94444E-6 2.59259E-6 L -0.30868 -0.00116 " pathEditMode="relative" rAng="0" ptsTypes="AA">
                                      <p:cBhvr>
                                        <p:cTn id="8" dur="1000" fill="hold"/>
                                        <p:tgtEl>
                                          <p:spTgt spid="73"/>
                                        </p:tgtEl>
                                        <p:attrNameLst>
                                          <p:attrName>ppt_x</p:attrName>
                                          <p:attrName>ppt_y</p:attrName>
                                        </p:attrNameLst>
                                      </p:cBhvr>
                                      <p:rCtr x="-15434" y="-69"/>
                                    </p:animMotion>
                                  </p:childTnLst>
                                </p:cTn>
                              </p:par>
                            </p:childTnLst>
                          </p:cTn>
                        </p:par>
                        <p:par>
                          <p:cTn id="9" fill="hold">
                            <p:stCondLst>
                              <p:cond delay="1000"/>
                            </p:stCondLst>
                            <p:childTnLst>
                              <p:par>
                                <p:cTn id="10" presetID="42" presetClass="path" presetSubtype="0" decel="50000" fill="hold" nodeType="afterEffect">
                                  <p:stCondLst>
                                    <p:cond delay="0"/>
                                  </p:stCondLst>
                                  <p:childTnLst>
                                    <p:animMotion origin="layout" path="M -0.40034 4.44444E-6 L 0.09948 -0.08959 " pathEditMode="relative" rAng="0" ptsTypes="AA">
                                      <p:cBhvr>
                                        <p:cTn id="11" dur="1000" fill="hold"/>
                                        <p:tgtEl>
                                          <p:spTgt spid="38"/>
                                        </p:tgtEl>
                                        <p:attrNameLst>
                                          <p:attrName>ppt_x</p:attrName>
                                          <p:attrName>ppt_y</p:attrName>
                                        </p:attrNameLst>
                                      </p:cBhvr>
                                      <p:rCtr x="24983" y="-4491"/>
                                    </p:animMotion>
                                  </p:childTnLst>
                                </p:cTn>
                              </p:par>
                              <p:par>
                                <p:cTn id="12" presetID="42" presetClass="path" presetSubtype="0" decel="50000" fill="hold" nodeType="withEffect">
                                  <p:stCondLst>
                                    <p:cond delay="0"/>
                                  </p:stCondLst>
                                  <p:childTnLst>
                                    <p:animMotion origin="layout" path="M -0.30868 -0.00116 L 0.17118 0.21666 " pathEditMode="relative" rAng="0" ptsTypes="AA">
                                      <p:cBhvr>
                                        <p:cTn id="13" dur="1000" fill="hold"/>
                                        <p:tgtEl>
                                          <p:spTgt spid="73"/>
                                        </p:tgtEl>
                                        <p:attrNameLst>
                                          <p:attrName>ppt_x</p:attrName>
                                          <p:attrName>ppt_y</p:attrName>
                                        </p:attrNameLst>
                                      </p:cBhvr>
                                      <p:rCtr x="23993" y="10880"/>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05556E-6 3.33333E-6 L -0.48923 0.00139 " pathEditMode="relative" rAng="0" ptsTypes="AA">
                                      <p:cBhvr>
                                        <p:cTn id="16" dur="1000" fill="hold"/>
                                        <p:tgtEl>
                                          <p:spTgt spid="48"/>
                                        </p:tgtEl>
                                        <p:attrNameLst>
                                          <p:attrName>ppt_x</p:attrName>
                                          <p:attrName>ppt_y</p:attrName>
                                        </p:attrNameLst>
                                      </p:cBhvr>
                                      <p:rCtr x="-24462" y="69"/>
                                    </p:animMotion>
                                  </p:childTnLst>
                                </p:cTn>
                              </p:par>
                              <p:par>
                                <p:cTn id="17" presetID="42" presetClass="path" presetSubtype="0" accel="50000" decel="50000" fill="hold" nodeType="withEffect">
                                  <p:stCondLst>
                                    <p:cond delay="0"/>
                                  </p:stCondLst>
                                  <p:childTnLst>
                                    <p:animMotion origin="layout" path="M -2.77778E-7 1.48148E-6 L -0.55243 -0.0044 " pathEditMode="relative" rAng="0" ptsTypes="AA">
                                      <p:cBhvr>
                                        <p:cTn id="18" dur="1000" fill="hold"/>
                                        <p:tgtEl>
                                          <p:spTgt spid="39"/>
                                        </p:tgtEl>
                                        <p:attrNameLst>
                                          <p:attrName>ppt_x</p:attrName>
                                          <p:attrName>ppt_y</p:attrName>
                                        </p:attrNameLst>
                                      </p:cBhvr>
                                      <p:rCtr x="-27622" y="-231"/>
                                    </p:animMotion>
                                  </p:childTnLst>
                                </p:cTn>
                              </p:par>
                              <p:par>
                                <p:cTn id="19" presetID="42" presetClass="path" presetSubtype="0" accel="50000" decel="50000" fill="hold" nodeType="withEffect">
                                  <p:stCondLst>
                                    <p:cond delay="0"/>
                                  </p:stCondLst>
                                  <p:childTnLst>
                                    <p:animMotion origin="layout" path="M -2.77778E-6 4.07407E-6 L -0.49271 0.00439 " pathEditMode="relative" rAng="0" ptsTypes="AA">
                                      <p:cBhvr>
                                        <p:cTn id="20" dur="1000" fill="hold"/>
                                        <p:tgtEl>
                                          <p:spTgt spid="42"/>
                                        </p:tgtEl>
                                        <p:attrNameLst>
                                          <p:attrName>ppt_x</p:attrName>
                                          <p:attrName>ppt_y</p:attrName>
                                        </p:attrNameLst>
                                      </p:cBhvr>
                                      <p:rCtr x="-24635" y="208"/>
                                    </p:animMotion>
                                  </p:childTnLst>
                                </p:cTn>
                              </p:par>
                              <p:par>
                                <p:cTn id="21" presetID="42" presetClass="path" presetSubtype="0" accel="50000" decel="50000" fill="hold" nodeType="withEffect">
                                  <p:stCondLst>
                                    <p:cond delay="0"/>
                                  </p:stCondLst>
                                  <p:childTnLst>
                                    <p:animMotion origin="layout" path="M 1.94444E-6 1.85185E-6 L -0.56268 0.00069 " pathEditMode="relative" rAng="0" ptsTypes="AA">
                                      <p:cBhvr>
                                        <p:cTn id="22" dur="1000" fill="hold"/>
                                        <p:tgtEl>
                                          <p:spTgt spid="61"/>
                                        </p:tgtEl>
                                        <p:attrNameLst>
                                          <p:attrName>ppt_x</p:attrName>
                                          <p:attrName>ppt_y</p:attrName>
                                        </p:attrNameLst>
                                      </p:cBhvr>
                                      <p:rCtr x="-281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2352419" y="1168856"/>
            <a:ext cx="130296" cy="3858681"/>
          </a:xfrm>
          <a:prstGeom prst="rect">
            <a:avLst/>
          </a:prstGeom>
          <a:pattFill prst="smGrid">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3596112" y="1168856"/>
            <a:ext cx="130296" cy="3858681"/>
          </a:xfrm>
          <a:prstGeom prst="rect">
            <a:avLst/>
          </a:prstGeom>
          <a:pattFill prst="smGrid">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08726" y="1168856"/>
            <a:ext cx="130296" cy="38586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5921365" y="1749564"/>
            <a:ext cx="665567" cy="487680"/>
            <a:chOff x="5510364" y="1463040"/>
            <a:chExt cx="665567" cy="487680"/>
          </a:xfrm>
        </p:grpSpPr>
        <p:sp>
          <p:nvSpPr>
            <p:cNvPr id="27" name="椭圆 26"/>
            <p:cNvSpPr/>
            <p:nvPr/>
          </p:nvSpPr>
          <p:spPr>
            <a:xfrm>
              <a:off x="5590903" y="1463040"/>
              <a:ext cx="487680" cy="48768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7" name="文本框 36"/>
            <p:cNvSpPr txBox="1"/>
            <p:nvPr/>
          </p:nvSpPr>
          <p:spPr>
            <a:xfrm>
              <a:off x="5510364" y="1522214"/>
              <a:ext cx="665567" cy="369332"/>
            </a:xfrm>
            <a:prstGeom prst="rect">
              <a:avLst/>
            </a:prstGeom>
            <a:noFill/>
          </p:spPr>
          <p:txBody>
            <a:bodyPr wrap="none" rtlCol="0">
              <a:spAutoFit/>
            </a:bodyPr>
            <a:lstStyle/>
            <a:p>
              <a:r>
                <a:rPr lang="en-US" altLang="zh-CN" dirty="0" smtClean="0"/>
                <a:t>20eV</a:t>
              </a:r>
              <a:endParaRPr lang="zh-CN" altLang="en-US" dirty="0"/>
            </a:p>
          </p:txBody>
        </p:sp>
      </p:grpSp>
      <p:grpSp>
        <p:nvGrpSpPr>
          <p:cNvPr id="39" name="组合 38"/>
          <p:cNvGrpSpPr/>
          <p:nvPr/>
        </p:nvGrpSpPr>
        <p:grpSpPr>
          <a:xfrm>
            <a:off x="5921365" y="3651993"/>
            <a:ext cx="665567" cy="487680"/>
            <a:chOff x="5501959" y="1463040"/>
            <a:chExt cx="665567" cy="487680"/>
          </a:xfrm>
        </p:grpSpPr>
        <p:sp>
          <p:nvSpPr>
            <p:cNvPr id="40" name="椭圆 39"/>
            <p:cNvSpPr/>
            <p:nvPr/>
          </p:nvSpPr>
          <p:spPr>
            <a:xfrm>
              <a:off x="5590903" y="1463040"/>
              <a:ext cx="487680" cy="4876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1" name="文本框 40"/>
            <p:cNvSpPr txBox="1"/>
            <p:nvPr/>
          </p:nvSpPr>
          <p:spPr>
            <a:xfrm>
              <a:off x="5501959" y="1522214"/>
              <a:ext cx="665567" cy="369332"/>
            </a:xfrm>
            <a:prstGeom prst="rect">
              <a:avLst/>
            </a:prstGeom>
            <a:noFill/>
          </p:spPr>
          <p:txBody>
            <a:bodyPr wrap="none" rtlCol="0">
              <a:spAutoFit/>
            </a:bodyPr>
            <a:lstStyle/>
            <a:p>
              <a:r>
                <a:rPr lang="en-US" altLang="zh-CN" dirty="0" smtClean="0"/>
                <a:t>80eV</a:t>
              </a:r>
              <a:endParaRPr lang="zh-CN" altLang="en-US" dirty="0"/>
            </a:p>
          </p:txBody>
        </p:sp>
      </p:grpSp>
      <p:grpSp>
        <p:nvGrpSpPr>
          <p:cNvPr id="42" name="组合 41"/>
          <p:cNvGrpSpPr/>
          <p:nvPr/>
        </p:nvGrpSpPr>
        <p:grpSpPr>
          <a:xfrm>
            <a:off x="5317467" y="4388880"/>
            <a:ext cx="782587" cy="487680"/>
            <a:chOff x="5448213" y="1463040"/>
            <a:chExt cx="782587" cy="487680"/>
          </a:xfrm>
        </p:grpSpPr>
        <p:sp>
          <p:nvSpPr>
            <p:cNvPr id="43" name="椭圆 42"/>
            <p:cNvSpPr/>
            <p:nvPr/>
          </p:nvSpPr>
          <p:spPr>
            <a:xfrm>
              <a:off x="5590903" y="1463040"/>
              <a:ext cx="487680" cy="48768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44" name="文本框 43"/>
            <p:cNvSpPr txBox="1"/>
            <p:nvPr/>
          </p:nvSpPr>
          <p:spPr>
            <a:xfrm>
              <a:off x="5448213" y="1522214"/>
              <a:ext cx="782587" cy="369332"/>
            </a:xfrm>
            <a:prstGeom prst="rect">
              <a:avLst/>
            </a:prstGeom>
            <a:noFill/>
          </p:spPr>
          <p:txBody>
            <a:bodyPr wrap="none" rtlCol="0">
              <a:spAutoFit/>
            </a:bodyPr>
            <a:lstStyle/>
            <a:p>
              <a:r>
                <a:rPr lang="en-US" altLang="zh-CN" dirty="0" smtClean="0"/>
                <a:t>120eV</a:t>
              </a:r>
              <a:endParaRPr lang="zh-CN" altLang="en-US" dirty="0"/>
            </a:p>
          </p:txBody>
        </p:sp>
      </p:grpSp>
      <p:grpSp>
        <p:nvGrpSpPr>
          <p:cNvPr id="48" name="组合 47"/>
          <p:cNvGrpSpPr/>
          <p:nvPr/>
        </p:nvGrpSpPr>
        <p:grpSpPr>
          <a:xfrm>
            <a:off x="5296421" y="1109682"/>
            <a:ext cx="665567" cy="487680"/>
            <a:chOff x="5516297" y="1463040"/>
            <a:chExt cx="665567" cy="487680"/>
          </a:xfrm>
        </p:grpSpPr>
        <p:sp>
          <p:nvSpPr>
            <p:cNvPr id="49" name="椭圆 48"/>
            <p:cNvSpPr/>
            <p:nvPr/>
          </p:nvSpPr>
          <p:spPr>
            <a:xfrm>
              <a:off x="5590903" y="1463040"/>
              <a:ext cx="487680" cy="48768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50" name="文本框 49"/>
            <p:cNvSpPr txBox="1"/>
            <p:nvPr/>
          </p:nvSpPr>
          <p:spPr>
            <a:xfrm>
              <a:off x="5516297" y="1522214"/>
              <a:ext cx="665567" cy="369332"/>
            </a:xfrm>
            <a:prstGeom prst="rect">
              <a:avLst/>
            </a:prstGeom>
            <a:noFill/>
          </p:spPr>
          <p:txBody>
            <a:bodyPr wrap="none" rtlCol="0">
              <a:spAutoFit/>
            </a:bodyPr>
            <a:lstStyle/>
            <a:p>
              <a:r>
                <a:rPr lang="en-US" altLang="zh-CN" dirty="0" smtClean="0"/>
                <a:t>80eV</a:t>
              </a:r>
              <a:endParaRPr lang="zh-CN" altLang="en-US" dirty="0"/>
            </a:p>
          </p:txBody>
        </p:sp>
      </p:grpSp>
      <p:grpSp>
        <p:nvGrpSpPr>
          <p:cNvPr id="61" name="组合 60"/>
          <p:cNvGrpSpPr/>
          <p:nvPr/>
        </p:nvGrpSpPr>
        <p:grpSpPr>
          <a:xfrm>
            <a:off x="5947837" y="2482717"/>
            <a:ext cx="782587" cy="487680"/>
            <a:chOff x="5438686" y="1463040"/>
            <a:chExt cx="782587" cy="487680"/>
          </a:xfrm>
        </p:grpSpPr>
        <p:sp>
          <p:nvSpPr>
            <p:cNvPr id="62" name="椭圆 61"/>
            <p:cNvSpPr/>
            <p:nvPr/>
          </p:nvSpPr>
          <p:spPr>
            <a:xfrm>
              <a:off x="5590903" y="1463040"/>
              <a:ext cx="487680" cy="48768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63" name="文本框 62"/>
            <p:cNvSpPr txBox="1"/>
            <p:nvPr/>
          </p:nvSpPr>
          <p:spPr>
            <a:xfrm>
              <a:off x="5438686" y="1522214"/>
              <a:ext cx="782587" cy="369332"/>
            </a:xfrm>
            <a:prstGeom prst="rect">
              <a:avLst/>
            </a:prstGeom>
            <a:noFill/>
          </p:spPr>
          <p:txBody>
            <a:bodyPr wrap="none" rtlCol="0">
              <a:spAutoFit/>
            </a:bodyPr>
            <a:lstStyle/>
            <a:p>
              <a:r>
                <a:rPr lang="en-US" altLang="zh-CN" dirty="0" smtClean="0"/>
                <a:t>120eV</a:t>
              </a:r>
              <a:endParaRPr lang="zh-CN" altLang="en-US" dirty="0"/>
            </a:p>
          </p:txBody>
        </p:sp>
      </p:grpSp>
      <p:grpSp>
        <p:nvGrpSpPr>
          <p:cNvPr id="73" name="组合 72"/>
          <p:cNvGrpSpPr/>
          <p:nvPr/>
        </p:nvGrpSpPr>
        <p:grpSpPr>
          <a:xfrm>
            <a:off x="5096138" y="3233098"/>
            <a:ext cx="665567" cy="487680"/>
            <a:chOff x="5501959" y="1463040"/>
            <a:chExt cx="665567" cy="487680"/>
          </a:xfrm>
        </p:grpSpPr>
        <p:sp>
          <p:nvSpPr>
            <p:cNvPr id="74" name="椭圆 73"/>
            <p:cNvSpPr/>
            <p:nvPr/>
          </p:nvSpPr>
          <p:spPr>
            <a:xfrm>
              <a:off x="5590903" y="1463040"/>
              <a:ext cx="487680" cy="48768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75" name="文本框 74"/>
            <p:cNvSpPr txBox="1"/>
            <p:nvPr/>
          </p:nvSpPr>
          <p:spPr>
            <a:xfrm>
              <a:off x="5501959" y="1512603"/>
              <a:ext cx="665567" cy="369332"/>
            </a:xfrm>
            <a:prstGeom prst="rect">
              <a:avLst/>
            </a:prstGeom>
            <a:noFill/>
          </p:spPr>
          <p:txBody>
            <a:bodyPr wrap="none" rtlCol="0">
              <a:spAutoFit/>
            </a:bodyPr>
            <a:lstStyle/>
            <a:p>
              <a:r>
                <a:rPr lang="en-US" altLang="zh-CN" dirty="0" smtClean="0"/>
                <a:t>20eV</a:t>
              </a:r>
              <a:endParaRPr lang="zh-CN" altLang="en-US" dirty="0"/>
            </a:p>
          </p:txBody>
        </p:sp>
      </p:grpSp>
      <p:sp>
        <p:nvSpPr>
          <p:cNvPr id="31" name="标题 1"/>
          <p:cNvSpPr>
            <a:spLocks noGrp="1"/>
          </p:cNvSpPr>
          <p:nvPr>
            <p:ph type="title"/>
          </p:nvPr>
        </p:nvSpPr>
        <p:spPr>
          <a:xfrm>
            <a:off x="89285" y="97825"/>
            <a:ext cx="8908889" cy="641990"/>
          </a:xfrm>
        </p:spPr>
        <p:txBody>
          <a:bodyPr>
            <a:noAutofit/>
          </a:bodyPr>
          <a:lstStyle/>
          <a:p>
            <a:r>
              <a:rPr lang="en-US" altLang="zh-CN" sz="3200" dirty="0">
                <a:solidFill>
                  <a:schemeClr val="accent2"/>
                </a:solidFill>
              </a:rPr>
              <a:t>Energy spectrum measurement</a:t>
            </a:r>
            <a:endParaRPr lang="zh-CN" altLang="en-US" sz="3000" dirty="0">
              <a:solidFill>
                <a:schemeClr val="accent2"/>
              </a:solidFill>
            </a:endParaRPr>
          </a:p>
        </p:txBody>
      </p:sp>
      <p:sp>
        <p:nvSpPr>
          <p:cNvPr id="32" name="文本框 31"/>
          <p:cNvSpPr txBox="1"/>
          <p:nvPr/>
        </p:nvSpPr>
        <p:spPr>
          <a:xfrm>
            <a:off x="652175" y="5044123"/>
            <a:ext cx="1025602" cy="369332"/>
          </a:xfrm>
          <a:prstGeom prst="rect">
            <a:avLst/>
          </a:prstGeom>
          <a:noFill/>
        </p:spPr>
        <p:txBody>
          <a:bodyPr wrap="none" rtlCol="0">
            <a:spAutoFit/>
          </a:bodyPr>
          <a:lstStyle/>
          <a:p>
            <a:r>
              <a:rPr lang="en-US" altLang="zh-CN" dirty="0" smtClean="0"/>
              <a:t>Collector</a:t>
            </a:r>
            <a:endParaRPr lang="zh-CN" altLang="en-US" dirty="0"/>
          </a:p>
        </p:txBody>
      </p:sp>
      <p:sp>
        <p:nvSpPr>
          <p:cNvPr id="33" name="文本框 32"/>
          <p:cNvSpPr txBox="1"/>
          <p:nvPr/>
        </p:nvSpPr>
        <p:spPr>
          <a:xfrm>
            <a:off x="1886921" y="5044123"/>
            <a:ext cx="1112805" cy="646331"/>
          </a:xfrm>
          <a:prstGeom prst="rect">
            <a:avLst/>
          </a:prstGeom>
          <a:noFill/>
        </p:spPr>
        <p:txBody>
          <a:bodyPr wrap="none" rtlCol="0">
            <a:spAutoFit/>
          </a:bodyPr>
          <a:lstStyle/>
          <a:p>
            <a:pPr algn="ctr"/>
            <a:r>
              <a:rPr lang="en-US" altLang="zh-CN" dirty="0"/>
              <a:t>Outer </a:t>
            </a:r>
            <a:endParaRPr lang="en-US" altLang="zh-CN" dirty="0" smtClean="0"/>
          </a:p>
          <a:p>
            <a:r>
              <a:rPr lang="en-US" altLang="zh-CN" dirty="0" smtClean="0"/>
              <a:t>grid mesh</a:t>
            </a:r>
          </a:p>
        </p:txBody>
      </p:sp>
      <p:sp>
        <p:nvSpPr>
          <p:cNvPr id="34" name="文本框 33"/>
          <p:cNvSpPr txBox="1"/>
          <p:nvPr/>
        </p:nvSpPr>
        <p:spPr>
          <a:xfrm>
            <a:off x="3158318" y="5044122"/>
            <a:ext cx="1112805" cy="646331"/>
          </a:xfrm>
          <a:prstGeom prst="rect">
            <a:avLst/>
          </a:prstGeom>
          <a:noFill/>
        </p:spPr>
        <p:txBody>
          <a:bodyPr wrap="none" rtlCol="0">
            <a:spAutoFit/>
          </a:bodyPr>
          <a:lstStyle/>
          <a:p>
            <a:pPr algn="ctr"/>
            <a:r>
              <a:rPr lang="en-US" altLang="zh-CN" dirty="0" smtClean="0"/>
              <a:t>Inner</a:t>
            </a:r>
          </a:p>
          <a:p>
            <a:r>
              <a:rPr lang="en-US" altLang="zh-CN" dirty="0" smtClean="0"/>
              <a:t>grid mesh</a:t>
            </a:r>
          </a:p>
        </p:txBody>
      </p:sp>
      <p:sp>
        <p:nvSpPr>
          <p:cNvPr id="35" name="文本框 34"/>
          <p:cNvSpPr txBox="1"/>
          <p:nvPr/>
        </p:nvSpPr>
        <p:spPr>
          <a:xfrm>
            <a:off x="3422011" y="694184"/>
            <a:ext cx="433132" cy="369332"/>
          </a:xfrm>
          <a:prstGeom prst="rect">
            <a:avLst/>
          </a:prstGeom>
          <a:noFill/>
        </p:spPr>
        <p:txBody>
          <a:bodyPr wrap="none" rtlCol="0">
            <a:spAutoFit/>
          </a:bodyPr>
          <a:lstStyle/>
          <a:p>
            <a:r>
              <a:rPr lang="en-US" altLang="zh-CN" dirty="0" smtClean="0"/>
              <a:t>0V</a:t>
            </a:r>
            <a:endParaRPr lang="zh-CN" altLang="en-US" dirty="0"/>
          </a:p>
        </p:txBody>
      </p:sp>
      <p:sp>
        <p:nvSpPr>
          <p:cNvPr id="36" name="文本框 35"/>
          <p:cNvSpPr txBox="1"/>
          <p:nvPr/>
        </p:nvSpPr>
        <p:spPr>
          <a:xfrm>
            <a:off x="876115" y="694184"/>
            <a:ext cx="550151" cy="369332"/>
          </a:xfrm>
          <a:prstGeom prst="rect">
            <a:avLst/>
          </a:prstGeom>
          <a:noFill/>
        </p:spPr>
        <p:txBody>
          <a:bodyPr wrap="none" rtlCol="0">
            <a:spAutoFit/>
          </a:bodyPr>
          <a:lstStyle/>
          <a:p>
            <a:r>
              <a:rPr lang="en-US" altLang="zh-CN" dirty="0" smtClean="0"/>
              <a:t>50V</a:t>
            </a:r>
            <a:endParaRPr lang="zh-CN" altLang="en-US" dirty="0"/>
          </a:p>
        </p:txBody>
      </p:sp>
      <p:sp>
        <p:nvSpPr>
          <p:cNvPr id="45" name="文本框 44"/>
          <p:cNvSpPr txBox="1"/>
          <p:nvPr/>
        </p:nvSpPr>
        <p:spPr>
          <a:xfrm>
            <a:off x="1963916" y="637186"/>
            <a:ext cx="920445" cy="461665"/>
          </a:xfrm>
          <a:prstGeom prst="rect">
            <a:avLst/>
          </a:prstGeom>
          <a:noFill/>
        </p:spPr>
        <p:txBody>
          <a:bodyPr wrap="none" rtlCol="0">
            <a:spAutoFit/>
          </a:bodyPr>
          <a:lstStyle/>
          <a:p>
            <a:r>
              <a:rPr lang="en-US" altLang="zh-CN" sz="2400" dirty="0" smtClean="0">
                <a:solidFill>
                  <a:srgbClr val="FF0000"/>
                </a:solidFill>
              </a:rPr>
              <a:t>-100V</a:t>
            </a:r>
            <a:endParaRPr lang="zh-CN" altLang="en-US" sz="2400" dirty="0">
              <a:solidFill>
                <a:srgbClr val="FF0000"/>
              </a:solidFill>
            </a:endParaRPr>
          </a:p>
        </p:txBody>
      </p:sp>
      <p:sp>
        <p:nvSpPr>
          <p:cNvPr id="2" name="灯片编号占位符 1"/>
          <p:cNvSpPr>
            <a:spLocks noGrp="1"/>
          </p:cNvSpPr>
          <p:nvPr>
            <p:ph type="sldNum" sz="quarter" idx="12"/>
          </p:nvPr>
        </p:nvSpPr>
        <p:spPr/>
        <p:txBody>
          <a:bodyPr/>
          <a:lstStyle/>
          <a:p>
            <a:fld id="{A5D9C218-3470-42B6-ADD1-7AEC6A8BB2D6}" type="slidenum">
              <a:rPr lang="zh-CN" altLang="en-US" smtClean="0"/>
              <a:t>6</a:t>
            </a:fld>
            <a:endParaRPr lang="zh-CN" altLang="en-US"/>
          </a:p>
        </p:txBody>
      </p:sp>
      <p:sp>
        <p:nvSpPr>
          <p:cNvPr id="3" name="矩形 2"/>
          <p:cNvSpPr/>
          <p:nvPr/>
        </p:nvSpPr>
        <p:spPr>
          <a:xfrm>
            <a:off x="573869" y="5868671"/>
            <a:ext cx="8288062" cy="584775"/>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 When we increase the voltage of the outer grid to minus 100V, only the electrons with energy greater than 100eV can be collected by the collector.</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022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4.16667E-6 7.40741E-7 L -0.40034 7.40741E-7 " pathEditMode="relative" rAng="0" ptsTypes="AA">
                                      <p:cBhvr>
                                        <p:cTn id="6" dur="1000" fill="hold"/>
                                        <p:tgtEl>
                                          <p:spTgt spid="38"/>
                                        </p:tgtEl>
                                        <p:attrNameLst>
                                          <p:attrName>ppt_x</p:attrName>
                                          <p:attrName>ppt_y</p:attrName>
                                        </p:attrNameLst>
                                      </p:cBhvr>
                                      <p:rCtr x="-20017" y="0"/>
                                    </p:animMotion>
                                  </p:childTnLst>
                                </p:cTn>
                              </p:par>
                              <p:par>
                                <p:cTn id="7" presetID="42" presetClass="path" presetSubtype="0" accel="50000" fill="hold" nodeType="withEffect">
                                  <p:stCondLst>
                                    <p:cond delay="0"/>
                                  </p:stCondLst>
                                  <p:childTnLst>
                                    <p:animMotion origin="layout" path="M 3.61111E-6 -4.44444E-6 L -0.30868 -0.00115 " pathEditMode="relative" rAng="0" ptsTypes="AA">
                                      <p:cBhvr>
                                        <p:cTn id="8" dur="1000" fill="hold"/>
                                        <p:tgtEl>
                                          <p:spTgt spid="73"/>
                                        </p:tgtEl>
                                        <p:attrNameLst>
                                          <p:attrName>ppt_x</p:attrName>
                                          <p:attrName>ppt_y</p:attrName>
                                        </p:attrNameLst>
                                      </p:cBhvr>
                                      <p:rCtr x="-15434" y="-69"/>
                                    </p:animMotion>
                                  </p:childTnLst>
                                </p:cTn>
                              </p:par>
                              <p:par>
                                <p:cTn id="9" presetID="42" presetClass="path" presetSubtype="0" decel="50000" fill="hold" nodeType="withEffect">
                                  <p:stCondLst>
                                    <p:cond delay="0"/>
                                  </p:stCondLst>
                                  <p:childTnLst>
                                    <p:animMotion origin="layout" path="M -4.16667E-6 4.44444E-6 L -0.39322 -0.00325 " pathEditMode="relative" rAng="0" ptsTypes="AA">
                                      <p:cBhvr>
                                        <p:cTn id="10" dur="1000" fill="hold"/>
                                        <p:tgtEl>
                                          <p:spTgt spid="39"/>
                                        </p:tgtEl>
                                        <p:attrNameLst>
                                          <p:attrName>ppt_x</p:attrName>
                                          <p:attrName>ppt_y</p:attrName>
                                        </p:attrNameLst>
                                      </p:cBhvr>
                                      <p:rCtr x="-19670" y="-162"/>
                                    </p:animMotion>
                                  </p:childTnLst>
                                </p:cTn>
                              </p:par>
                              <p:par>
                                <p:cTn id="11" presetID="42" presetClass="path" presetSubtype="0" accel="50000" fill="hold" nodeType="withEffect">
                                  <p:stCondLst>
                                    <p:cond delay="0"/>
                                  </p:stCondLst>
                                  <p:childTnLst>
                                    <p:animMotion origin="layout" path="M 5E-6 -2.22222E-6 L -0.3257 0.00093 " pathEditMode="relative" rAng="0" ptsTypes="AA">
                                      <p:cBhvr>
                                        <p:cTn id="12" dur="1000" fill="hold"/>
                                        <p:tgtEl>
                                          <p:spTgt spid="48"/>
                                        </p:tgtEl>
                                        <p:attrNameLst>
                                          <p:attrName>ppt_x</p:attrName>
                                          <p:attrName>ppt_y</p:attrName>
                                        </p:attrNameLst>
                                      </p:cBhvr>
                                      <p:rCtr x="-16285" y="46"/>
                                    </p:animMotion>
                                  </p:childTnLst>
                                </p:cTn>
                              </p:par>
                            </p:childTnLst>
                          </p:cTn>
                        </p:par>
                        <p:par>
                          <p:cTn id="13" fill="hold">
                            <p:stCondLst>
                              <p:cond delay="1000"/>
                            </p:stCondLst>
                            <p:childTnLst>
                              <p:par>
                                <p:cTn id="14" presetID="42" presetClass="path" presetSubtype="0" decel="50000" fill="hold" nodeType="afterEffect">
                                  <p:stCondLst>
                                    <p:cond delay="0"/>
                                  </p:stCondLst>
                                  <p:childTnLst>
                                    <p:animMotion origin="layout" path="M -0.40034 7.40741E-7 L 0.10382 -0.05764 " pathEditMode="relative" rAng="0" ptsTypes="AA">
                                      <p:cBhvr>
                                        <p:cTn id="15" dur="1000" fill="hold"/>
                                        <p:tgtEl>
                                          <p:spTgt spid="38"/>
                                        </p:tgtEl>
                                        <p:attrNameLst>
                                          <p:attrName>ppt_x</p:attrName>
                                          <p:attrName>ppt_y</p:attrName>
                                        </p:attrNameLst>
                                      </p:cBhvr>
                                      <p:rCtr x="25208" y="-2894"/>
                                    </p:animMotion>
                                  </p:childTnLst>
                                </p:cTn>
                              </p:par>
                              <p:par>
                                <p:cTn id="16" presetID="42" presetClass="path" presetSubtype="0" decel="50000" fill="hold" nodeType="withEffect">
                                  <p:stCondLst>
                                    <p:cond delay="0"/>
                                  </p:stCondLst>
                                  <p:childTnLst>
                                    <p:animMotion origin="layout" path="M -0.30868 -0.00115 L 0.16545 0.20255 " pathEditMode="relative" rAng="0" ptsTypes="AA">
                                      <p:cBhvr>
                                        <p:cTn id="17" dur="1000" fill="hold"/>
                                        <p:tgtEl>
                                          <p:spTgt spid="73"/>
                                        </p:tgtEl>
                                        <p:attrNameLst>
                                          <p:attrName>ppt_x</p:attrName>
                                          <p:attrName>ppt_y</p:attrName>
                                        </p:attrNameLst>
                                      </p:cBhvr>
                                      <p:rCtr x="23698" y="10185"/>
                                    </p:animMotion>
                                  </p:childTnLst>
                                </p:cTn>
                              </p:par>
                              <p:par>
                                <p:cTn id="18" presetID="42" presetClass="path" presetSubtype="0" decel="50000" fill="hold" nodeType="withEffect">
                                  <p:stCondLst>
                                    <p:cond delay="0"/>
                                  </p:stCondLst>
                                  <p:childTnLst>
                                    <p:animMotion origin="layout" path="M -0.39322 -0.00325 L 0.10573 -0.03612 " pathEditMode="relative" rAng="0" ptsTypes="AA">
                                      <p:cBhvr>
                                        <p:cTn id="19" dur="1000" fill="hold"/>
                                        <p:tgtEl>
                                          <p:spTgt spid="39"/>
                                        </p:tgtEl>
                                        <p:attrNameLst>
                                          <p:attrName>ppt_x</p:attrName>
                                          <p:attrName>ppt_y</p:attrName>
                                        </p:attrNameLst>
                                      </p:cBhvr>
                                      <p:rCtr x="24948" y="-1644"/>
                                    </p:animMotion>
                                  </p:childTnLst>
                                </p:cTn>
                              </p:par>
                              <p:par>
                                <p:cTn id="20" presetID="42" presetClass="path" presetSubtype="0" decel="50000" fill="hold" nodeType="withEffect">
                                  <p:stCondLst>
                                    <p:cond delay="0"/>
                                  </p:stCondLst>
                                  <p:childTnLst>
                                    <p:animMotion origin="layout" path="M -0.3257 0.00093 L 0.10469 -0.1044 " pathEditMode="relative" rAng="0" ptsTypes="AA">
                                      <p:cBhvr>
                                        <p:cTn id="21" dur="1000" fill="hold"/>
                                        <p:tgtEl>
                                          <p:spTgt spid="48"/>
                                        </p:tgtEl>
                                        <p:attrNameLst>
                                          <p:attrName>ppt_x</p:attrName>
                                          <p:attrName>ppt_y</p:attrName>
                                        </p:attrNameLst>
                                      </p:cBhvr>
                                      <p:rCtr x="21510" y="-5278"/>
                                    </p:animMotion>
                                  </p:childTnLst>
                                </p:cTn>
                              </p:par>
                            </p:childTnLst>
                          </p:cTn>
                        </p:par>
                        <p:par>
                          <p:cTn id="22" fill="hold">
                            <p:stCondLst>
                              <p:cond delay="2000"/>
                            </p:stCondLst>
                            <p:childTnLst>
                              <p:par>
                                <p:cTn id="23" presetID="42" presetClass="path" presetSubtype="0" accel="50000" decel="50000" fill="hold" nodeType="afterEffect">
                                  <p:stCondLst>
                                    <p:cond delay="0"/>
                                  </p:stCondLst>
                                  <p:childTnLst>
                                    <p:animMotion origin="layout" path="M 4.44444E-6 -2.96296E-6 L -0.49271 0.0044 " pathEditMode="relative" rAng="0" ptsTypes="AA">
                                      <p:cBhvr>
                                        <p:cTn id="24" dur="1000" fill="hold"/>
                                        <p:tgtEl>
                                          <p:spTgt spid="42"/>
                                        </p:tgtEl>
                                        <p:attrNameLst>
                                          <p:attrName>ppt_x</p:attrName>
                                          <p:attrName>ppt_y</p:attrName>
                                        </p:attrNameLst>
                                      </p:cBhvr>
                                      <p:rCtr x="-24635" y="208"/>
                                    </p:animMotion>
                                  </p:childTnLst>
                                </p:cTn>
                              </p:par>
                              <p:par>
                                <p:cTn id="25" presetID="42" presetClass="path" presetSubtype="0" accel="50000" decel="50000" fill="hold" nodeType="withEffect">
                                  <p:stCondLst>
                                    <p:cond delay="0"/>
                                  </p:stCondLst>
                                  <p:childTnLst>
                                    <p:animMotion origin="layout" path="M 8.33333E-7 -3.7037E-6 L -0.56267 0.0007 " pathEditMode="relative" rAng="0" ptsTypes="AA">
                                      <p:cBhvr>
                                        <p:cTn id="26" dur="1000" fill="hold"/>
                                        <p:tgtEl>
                                          <p:spTgt spid="61"/>
                                        </p:tgtEl>
                                        <p:attrNameLst>
                                          <p:attrName>ppt_x</p:attrName>
                                          <p:attrName>ppt_y</p:attrName>
                                        </p:attrNameLst>
                                      </p:cBhvr>
                                      <p:rCtr x="-2814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
          <p:cNvSpPr>
            <a:spLocks noGrp="1"/>
          </p:cNvSpPr>
          <p:nvPr>
            <p:ph type="title"/>
          </p:nvPr>
        </p:nvSpPr>
        <p:spPr>
          <a:xfrm>
            <a:off x="89285" y="97825"/>
            <a:ext cx="8908889" cy="641990"/>
          </a:xfrm>
        </p:spPr>
        <p:txBody>
          <a:bodyPr>
            <a:noAutofit/>
          </a:bodyPr>
          <a:lstStyle/>
          <a:p>
            <a:r>
              <a:rPr lang="en-US" altLang="zh-CN" sz="3200" dirty="0">
                <a:solidFill>
                  <a:schemeClr val="accent2"/>
                </a:solidFill>
              </a:rPr>
              <a:t>Energy spectrum measurement</a:t>
            </a:r>
            <a:endParaRPr lang="zh-CN" altLang="en-US" sz="3000" dirty="0">
              <a:solidFill>
                <a:schemeClr val="accent2"/>
              </a:solidFill>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5604" t="9673" r="13823" b="4714"/>
          <a:stretch/>
        </p:blipFill>
        <p:spPr>
          <a:xfrm>
            <a:off x="4535172" y="3336815"/>
            <a:ext cx="3050483" cy="2277254"/>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7785" t="10881" r="11833" b="4976"/>
          <a:stretch/>
        </p:blipFill>
        <p:spPr>
          <a:xfrm>
            <a:off x="4747632" y="686065"/>
            <a:ext cx="2625562" cy="1930935"/>
          </a:xfrm>
          <a:prstGeom prst="rect">
            <a:avLst/>
          </a:prstGeom>
        </p:spPr>
      </p:pic>
      <p:sp>
        <p:nvSpPr>
          <p:cNvPr id="15" name="矩形 14"/>
          <p:cNvSpPr/>
          <p:nvPr/>
        </p:nvSpPr>
        <p:spPr>
          <a:xfrm flipH="1">
            <a:off x="2358783" y="1607958"/>
            <a:ext cx="108315" cy="3207722"/>
          </a:xfrm>
          <a:prstGeom prst="rect">
            <a:avLst/>
          </a:prstGeom>
          <a:pattFill prst="smGrid">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3392665" y="1607958"/>
            <a:ext cx="108315" cy="3207722"/>
          </a:xfrm>
          <a:prstGeom prst="rect">
            <a:avLst/>
          </a:prstGeom>
          <a:pattFill prst="smGrid">
            <a:fgClr>
              <a:schemeClr val="accent4">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H="1">
            <a:off x="1324901" y="1607958"/>
            <a:ext cx="108315" cy="32077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5885998" y="2771892"/>
            <a:ext cx="525261" cy="1552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3247935" y="1213364"/>
            <a:ext cx="360063" cy="307026"/>
          </a:xfrm>
          <a:prstGeom prst="rect">
            <a:avLst/>
          </a:prstGeom>
          <a:noFill/>
        </p:spPr>
        <p:txBody>
          <a:bodyPr wrap="none" rtlCol="0">
            <a:spAutoFit/>
          </a:bodyPr>
          <a:lstStyle/>
          <a:p>
            <a:r>
              <a:rPr lang="en-US" altLang="zh-CN" dirty="0" smtClean="0"/>
              <a:t>0V</a:t>
            </a:r>
            <a:endParaRPr lang="zh-CN" altLang="en-US" dirty="0"/>
          </a:p>
        </p:txBody>
      </p:sp>
      <p:sp>
        <p:nvSpPr>
          <p:cNvPr id="6" name="右箭头 5"/>
          <p:cNvSpPr/>
          <p:nvPr/>
        </p:nvSpPr>
        <p:spPr>
          <a:xfrm>
            <a:off x="2754955" y="1685206"/>
            <a:ext cx="1780217" cy="472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Sweep Voltage</a:t>
            </a:r>
            <a:endParaRPr lang="zh-CN" altLang="en-US" dirty="0"/>
          </a:p>
        </p:txBody>
      </p:sp>
      <p:sp>
        <p:nvSpPr>
          <p:cNvPr id="19" name="文本框 18"/>
          <p:cNvSpPr txBox="1"/>
          <p:nvPr/>
        </p:nvSpPr>
        <p:spPr>
          <a:xfrm>
            <a:off x="1131531" y="1213364"/>
            <a:ext cx="457341" cy="307026"/>
          </a:xfrm>
          <a:prstGeom prst="rect">
            <a:avLst/>
          </a:prstGeom>
          <a:noFill/>
        </p:spPr>
        <p:txBody>
          <a:bodyPr wrap="none" rtlCol="0">
            <a:spAutoFit/>
          </a:bodyPr>
          <a:lstStyle/>
          <a:p>
            <a:r>
              <a:rPr lang="en-US" altLang="zh-CN" dirty="0" smtClean="0"/>
              <a:t>50V</a:t>
            </a:r>
            <a:endParaRPr lang="zh-CN" altLang="en-US" dirty="0"/>
          </a:p>
        </p:txBody>
      </p:sp>
      <p:sp>
        <p:nvSpPr>
          <p:cNvPr id="20" name="文本框 19"/>
          <p:cNvSpPr txBox="1"/>
          <p:nvPr/>
        </p:nvSpPr>
        <p:spPr>
          <a:xfrm>
            <a:off x="2076131" y="1174985"/>
            <a:ext cx="635905" cy="383782"/>
          </a:xfrm>
          <a:prstGeom prst="rect">
            <a:avLst/>
          </a:prstGeom>
          <a:noFill/>
        </p:spPr>
        <p:txBody>
          <a:bodyPr wrap="none" rtlCol="0">
            <a:spAutoFit/>
          </a:bodyPr>
          <a:lstStyle/>
          <a:p>
            <a:r>
              <a:rPr lang="en-US" altLang="zh-CN" sz="2400" dirty="0" smtClean="0">
                <a:solidFill>
                  <a:srgbClr val="FF0000"/>
                </a:solidFill>
              </a:rPr>
              <a:t>-50V</a:t>
            </a:r>
            <a:endParaRPr lang="zh-CN" altLang="en-US" sz="2400" dirty="0">
              <a:solidFill>
                <a:srgbClr val="FF0000"/>
              </a:solidFill>
            </a:endParaRPr>
          </a:p>
        </p:txBody>
      </p:sp>
      <p:sp>
        <p:nvSpPr>
          <p:cNvPr id="21" name="文本框 20"/>
          <p:cNvSpPr txBox="1"/>
          <p:nvPr/>
        </p:nvSpPr>
        <p:spPr>
          <a:xfrm>
            <a:off x="945370" y="4829468"/>
            <a:ext cx="852583" cy="307026"/>
          </a:xfrm>
          <a:prstGeom prst="rect">
            <a:avLst/>
          </a:prstGeom>
          <a:noFill/>
        </p:spPr>
        <p:txBody>
          <a:bodyPr wrap="none" rtlCol="0">
            <a:spAutoFit/>
          </a:bodyPr>
          <a:lstStyle/>
          <a:p>
            <a:r>
              <a:rPr lang="en-US" altLang="zh-CN" dirty="0" smtClean="0"/>
              <a:t>Collector</a:t>
            </a:r>
            <a:endParaRPr lang="zh-CN" altLang="en-US" dirty="0"/>
          </a:p>
        </p:txBody>
      </p:sp>
      <p:sp>
        <p:nvSpPr>
          <p:cNvPr id="22" name="文本框 21"/>
          <p:cNvSpPr txBox="1"/>
          <p:nvPr/>
        </p:nvSpPr>
        <p:spPr>
          <a:xfrm>
            <a:off x="1971814" y="4829468"/>
            <a:ext cx="925075" cy="537295"/>
          </a:xfrm>
          <a:prstGeom prst="rect">
            <a:avLst/>
          </a:prstGeom>
          <a:noFill/>
        </p:spPr>
        <p:txBody>
          <a:bodyPr wrap="none" rtlCol="0">
            <a:spAutoFit/>
          </a:bodyPr>
          <a:lstStyle/>
          <a:p>
            <a:pPr algn="ctr"/>
            <a:r>
              <a:rPr lang="en-US" altLang="zh-CN" dirty="0"/>
              <a:t>Outer </a:t>
            </a:r>
            <a:endParaRPr lang="en-US" altLang="zh-CN" dirty="0" smtClean="0"/>
          </a:p>
          <a:p>
            <a:r>
              <a:rPr lang="en-US" altLang="zh-CN" dirty="0" smtClean="0"/>
              <a:t>grid mesh</a:t>
            </a:r>
          </a:p>
        </p:txBody>
      </p:sp>
      <p:sp>
        <p:nvSpPr>
          <p:cNvPr id="23" name="文本框 22"/>
          <p:cNvSpPr txBox="1"/>
          <p:nvPr/>
        </p:nvSpPr>
        <p:spPr>
          <a:xfrm>
            <a:off x="3028727" y="4829467"/>
            <a:ext cx="925075" cy="537295"/>
          </a:xfrm>
          <a:prstGeom prst="rect">
            <a:avLst/>
          </a:prstGeom>
          <a:noFill/>
        </p:spPr>
        <p:txBody>
          <a:bodyPr wrap="none" rtlCol="0">
            <a:spAutoFit/>
          </a:bodyPr>
          <a:lstStyle/>
          <a:p>
            <a:pPr algn="ctr"/>
            <a:r>
              <a:rPr lang="en-US" altLang="zh-CN" dirty="0" smtClean="0"/>
              <a:t>Inner</a:t>
            </a:r>
          </a:p>
          <a:p>
            <a:r>
              <a:rPr lang="en-US" altLang="zh-CN" dirty="0" smtClean="0"/>
              <a:t>grid mesh</a:t>
            </a:r>
          </a:p>
        </p:txBody>
      </p:sp>
      <p:sp>
        <p:nvSpPr>
          <p:cNvPr id="2" name="灯片编号占位符 1"/>
          <p:cNvSpPr>
            <a:spLocks noGrp="1"/>
          </p:cNvSpPr>
          <p:nvPr>
            <p:ph type="sldNum" sz="quarter" idx="12"/>
          </p:nvPr>
        </p:nvSpPr>
        <p:spPr/>
        <p:txBody>
          <a:bodyPr/>
          <a:lstStyle/>
          <a:p>
            <a:fld id="{A5D9C218-3470-42B6-ADD1-7AEC6A8BB2D6}" type="slidenum">
              <a:rPr lang="zh-CN" altLang="en-US" smtClean="0"/>
              <a:t>7</a:t>
            </a:fld>
            <a:endParaRPr lang="zh-CN" altLang="en-US"/>
          </a:p>
        </p:txBody>
      </p:sp>
      <p:sp>
        <p:nvSpPr>
          <p:cNvPr id="4" name="文本框 3"/>
          <p:cNvSpPr txBox="1"/>
          <p:nvPr/>
        </p:nvSpPr>
        <p:spPr>
          <a:xfrm>
            <a:off x="5917795" y="2933054"/>
            <a:ext cx="461665" cy="1230057"/>
          </a:xfrm>
          <a:prstGeom prst="rect">
            <a:avLst/>
          </a:prstGeom>
          <a:noFill/>
        </p:spPr>
        <p:txBody>
          <a:bodyPr vert="eaVert" wrap="square" rtlCol="0">
            <a:spAutoFit/>
          </a:bodyPr>
          <a:lstStyle/>
          <a:p>
            <a:r>
              <a:rPr lang="en-US" altLang="zh-CN" dirty="0" smtClean="0">
                <a:solidFill>
                  <a:schemeClr val="bg1"/>
                </a:solidFill>
              </a:rPr>
              <a:t>Differential</a:t>
            </a:r>
            <a:endParaRPr lang="zh-CN" altLang="en-US" dirty="0">
              <a:solidFill>
                <a:schemeClr val="bg1"/>
              </a:solidFill>
            </a:endParaRPr>
          </a:p>
        </p:txBody>
      </p:sp>
      <p:sp>
        <p:nvSpPr>
          <p:cNvPr id="13" name="矩形 12"/>
          <p:cNvSpPr/>
          <p:nvPr/>
        </p:nvSpPr>
        <p:spPr>
          <a:xfrm>
            <a:off x="650054" y="5878776"/>
            <a:ext cx="7865296" cy="584775"/>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By sweeping the voltage on the outer grid, we can get the integral energy spectrum of the secondary electron, by differential, we can get the secondary electron energy spectrum.</a:t>
            </a:r>
            <a:endParaRPr lang="zh-CN" altLang="en-US" sz="1600" dirty="0">
              <a:latin typeface="Times New Roman" panose="02020603050405020304" pitchFamily="18" charset="0"/>
              <a:cs typeface="Times New Roman" panose="02020603050405020304" pitchFamily="18" charset="0"/>
            </a:endParaRPr>
          </a:p>
        </p:txBody>
      </p:sp>
      <p:sp>
        <p:nvSpPr>
          <p:cNvPr id="24" name="矩形 23"/>
          <p:cNvSpPr/>
          <p:nvPr/>
        </p:nvSpPr>
        <p:spPr>
          <a:xfrm>
            <a:off x="6011620" y="1182210"/>
            <a:ext cx="2533707" cy="369332"/>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Integral </a:t>
            </a:r>
            <a:r>
              <a:rPr lang="en-US" altLang="zh-CN" dirty="0">
                <a:latin typeface="Times New Roman" panose="02020603050405020304" pitchFamily="18" charset="0"/>
                <a:cs typeface="Times New Roman" panose="02020603050405020304" pitchFamily="18" charset="0"/>
              </a:rPr>
              <a:t>energy spectrum </a:t>
            </a:r>
            <a:endParaRPr lang="zh-CN" altLang="en-US" dirty="0"/>
          </a:p>
        </p:txBody>
      </p:sp>
      <p:sp>
        <p:nvSpPr>
          <p:cNvPr id="25" name="矩形 24"/>
          <p:cNvSpPr/>
          <p:nvPr/>
        </p:nvSpPr>
        <p:spPr>
          <a:xfrm>
            <a:off x="6681080" y="4248481"/>
            <a:ext cx="1809150" cy="369332"/>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Energy </a:t>
            </a:r>
            <a:r>
              <a:rPr lang="en-US" altLang="zh-CN" dirty="0">
                <a:latin typeface="Times New Roman" panose="02020603050405020304" pitchFamily="18" charset="0"/>
                <a:cs typeface="Times New Roman" panose="02020603050405020304" pitchFamily="18" charset="0"/>
              </a:rPr>
              <a:t>spectrum </a:t>
            </a:r>
            <a:endParaRPr lang="zh-CN" altLang="en-US" dirty="0"/>
          </a:p>
        </p:txBody>
      </p:sp>
    </p:spTree>
    <p:extLst>
      <p:ext uri="{BB962C8B-B14F-4D97-AF65-F5344CB8AC3E}">
        <p14:creationId xmlns:p14="http://schemas.microsoft.com/office/powerpoint/2010/main" val="341011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529" y="139602"/>
            <a:ext cx="7239000" cy="762000"/>
          </a:xfrm>
        </p:spPr>
        <p:txBody>
          <a:bodyPr>
            <a:normAutofit/>
          </a:bodyPr>
          <a:lstStyle/>
          <a:p>
            <a:r>
              <a:rPr lang="en-US" altLang="zh-CN" sz="3200" dirty="0">
                <a:solidFill>
                  <a:schemeClr val="accent2"/>
                </a:solidFill>
              </a:rPr>
              <a:t>Measurement methods</a:t>
            </a:r>
            <a:endParaRPr lang="zh-CN" altLang="en-US" sz="3200" dirty="0">
              <a:solidFill>
                <a:schemeClr val="accent2"/>
              </a:solidFill>
            </a:endParaRPr>
          </a:p>
        </p:txBody>
      </p:sp>
      <p:pic>
        <p:nvPicPr>
          <p:cNvPr id="186"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797" b="12564"/>
          <a:stretch/>
        </p:blipFill>
        <p:spPr>
          <a:xfrm>
            <a:off x="4581162" y="2326431"/>
            <a:ext cx="1842021" cy="818982"/>
          </a:xfrm>
          <a:prstGeom prst="roundRect">
            <a:avLst>
              <a:gd name="adj" fmla="val 16093"/>
            </a:avLst>
          </a:prstGeom>
          <a:solidFill>
            <a:srgbClr val="FFFFFF">
              <a:shade val="85000"/>
            </a:srgbClr>
          </a:solidFill>
          <a:ln>
            <a:noFill/>
          </a:ln>
          <a:effectLst/>
        </p:spPr>
      </p:pic>
      <mc:AlternateContent xmlns:mc="http://schemas.openxmlformats.org/markup-compatibility/2006" xmlns:a14="http://schemas.microsoft.com/office/drawing/2010/main">
        <mc:Choice Requires="a14">
          <p:sp>
            <p:nvSpPr>
              <p:cNvPr id="9" name="文本框 8"/>
              <p:cNvSpPr txBox="1"/>
              <p:nvPr/>
            </p:nvSpPr>
            <p:spPr>
              <a:xfrm>
                <a:off x="3981421" y="1162760"/>
                <a:ext cx="4628896" cy="653705"/>
              </a:xfrm>
              <a:prstGeom prst="rect">
                <a:avLst/>
              </a:prstGeom>
              <a:noFill/>
            </p:spPr>
            <p:txBody>
              <a:bodyPr wrap="none" rtlCol="0">
                <a:spAutoFit/>
              </a:bodyPr>
              <a:lstStyle/>
              <a:p>
                <a:r>
                  <a:rPr lang="el-GR" altLang="zh-CN" dirty="0" smtClean="0">
                    <a:latin typeface="+mj-ea"/>
                    <a:ea typeface="+mj-ea"/>
                  </a:rPr>
                  <a:t>δ</a:t>
                </a:r>
                <a:r>
                  <a:rPr lang="en-US" altLang="zh-CN" dirty="0" smtClean="0">
                    <a:latin typeface="+mj-ea"/>
                    <a:ea typeface="+mj-ea"/>
                  </a:rPr>
                  <a:t>=</a:t>
                </a:r>
                <a14:m>
                  <m:oMath xmlns:m="http://schemas.openxmlformats.org/officeDocument/2006/math">
                    <m:f>
                      <m:fPr>
                        <m:ctrlPr>
                          <a:rPr lang="en-US" altLang="zh-CN" sz="2400" i="1" smtClean="0">
                            <a:latin typeface="Cambria Math" panose="02040503050406030204" pitchFamily="18" charset="0"/>
                            <a:ea typeface="+mj-ea"/>
                          </a:rPr>
                        </m:ctrlPr>
                      </m:fPr>
                      <m:num>
                        <m:r>
                          <a:rPr lang="en-US" altLang="zh-CN" sz="2400" b="1" i="1" smtClean="0">
                            <a:latin typeface="Cambria Math" panose="02040503050406030204" pitchFamily="18" charset="0"/>
                            <a:ea typeface="+mj-ea"/>
                          </a:rPr>
                          <m:t>𝑰</m:t>
                        </m:r>
                        <m:r>
                          <a:rPr lang="en-US" altLang="zh-CN" sz="2400" i="1" baseline="-25000">
                            <a:latin typeface="Cambria Math" panose="02040503050406030204" pitchFamily="18" charset="0"/>
                            <a:ea typeface="+mj-ea"/>
                          </a:rPr>
                          <m:t>𝐼𝑛𝑛𝑒𝑟</m:t>
                        </m:r>
                        <m:r>
                          <a:rPr lang="en-US" altLang="zh-CN" sz="2400" i="1" baseline="-25000">
                            <a:latin typeface="Cambria Math" panose="02040503050406030204" pitchFamily="18" charset="0"/>
                            <a:ea typeface="+mj-ea"/>
                          </a:rPr>
                          <m:t> </m:t>
                        </m:r>
                        <m:r>
                          <a:rPr lang="en-US" altLang="zh-CN" sz="2400" i="1" baseline="-25000">
                            <a:latin typeface="Cambria Math" panose="02040503050406030204" pitchFamily="18" charset="0"/>
                            <a:ea typeface="+mj-ea"/>
                          </a:rPr>
                          <m:t>𝑔𝑟𝑖𝑑</m:t>
                        </m:r>
                        <m:r>
                          <a:rPr lang="en-US" altLang="zh-CN" sz="2400" b="1" i="1" smtClean="0">
                            <a:latin typeface="Cambria Math" panose="02040503050406030204" pitchFamily="18" charset="0"/>
                            <a:ea typeface="+mj-ea"/>
                          </a:rPr>
                          <m:t>+</m:t>
                        </m:r>
                        <m:r>
                          <a:rPr lang="en-US" altLang="zh-CN" sz="2400" b="1" i="1" smtClean="0">
                            <a:latin typeface="Cambria Math" panose="02040503050406030204" pitchFamily="18" charset="0"/>
                            <a:ea typeface="+mj-ea"/>
                          </a:rPr>
                          <m:t>𝑰</m:t>
                        </m:r>
                        <m:r>
                          <a:rPr lang="en-US" altLang="zh-CN" sz="2400" i="1" baseline="-25000">
                            <a:latin typeface="Cambria Math" panose="02040503050406030204" pitchFamily="18" charset="0"/>
                            <a:ea typeface="+mj-ea"/>
                          </a:rPr>
                          <m:t>𝑂𝑢𝑡𝑒𝑟</m:t>
                        </m:r>
                        <m:r>
                          <a:rPr lang="en-US" altLang="zh-CN" sz="2400" i="1" baseline="-25000">
                            <a:latin typeface="Cambria Math" panose="02040503050406030204" pitchFamily="18" charset="0"/>
                            <a:ea typeface="+mj-ea"/>
                          </a:rPr>
                          <m:t> </m:t>
                        </m:r>
                        <m:r>
                          <a:rPr lang="en-US" altLang="zh-CN" sz="2400" i="1" baseline="-25000">
                            <a:latin typeface="Cambria Math" panose="02040503050406030204" pitchFamily="18" charset="0"/>
                            <a:ea typeface="+mj-ea"/>
                          </a:rPr>
                          <m:t>𝑔𝑟𝑖𝑑</m:t>
                        </m:r>
                        <m:r>
                          <a:rPr lang="en-US" altLang="zh-CN" sz="2400" b="1" i="1" smtClean="0">
                            <a:latin typeface="Cambria Math" panose="02040503050406030204" pitchFamily="18" charset="0"/>
                            <a:ea typeface="+mj-ea"/>
                          </a:rPr>
                          <m:t>+</m:t>
                        </m:r>
                        <m:r>
                          <a:rPr lang="en-US" altLang="zh-CN" sz="2400" b="1" i="1" smtClean="0">
                            <a:latin typeface="Cambria Math" panose="02040503050406030204" pitchFamily="18" charset="0"/>
                            <a:ea typeface="+mj-ea"/>
                          </a:rPr>
                          <m:t>𝑰</m:t>
                        </m:r>
                        <m:r>
                          <m:rPr>
                            <m:sty m:val="p"/>
                          </m:rPr>
                          <a:rPr lang="en-US" altLang="zh-CN" sz="2400" b="1" i="1" baseline="-25000">
                            <a:latin typeface="Cambria Math" panose="02040503050406030204" pitchFamily="18" charset="0"/>
                            <a:ea typeface="+mj-ea"/>
                          </a:rPr>
                          <m:t>C</m:t>
                        </m:r>
                        <m:r>
                          <a:rPr lang="en-US" altLang="zh-CN" sz="2400" i="1" baseline="-25000">
                            <a:latin typeface="Cambria Math" panose="02040503050406030204" pitchFamily="18" charset="0"/>
                            <a:ea typeface="+mj-ea"/>
                          </a:rPr>
                          <m:t>𝑜𝑙𝑙𝑒𝑐𝑡𝑜𝑟</m:t>
                        </m:r>
                      </m:num>
                      <m:den>
                        <m:r>
                          <a:rPr lang="en-US" altLang="zh-CN" sz="2400" b="1" i="1">
                            <a:latin typeface="Cambria Math" panose="02040503050406030204" pitchFamily="18" charset="0"/>
                          </a:rPr>
                          <m:t>𝑰</m:t>
                        </m:r>
                        <m:r>
                          <a:rPr lang="en-US" altLang="zh-CN" sz="2400" i="1" baseline="-25000">
                            <a:latin typeface="Cambria Math" panose="02040503050406030204" pitchFamily="18" charset="0"/>
                          </a:rPr>
                          <m:t>𝐼𝑛𝑛𝑒𝑟</m:t>
                        </m:r>
                        <m:r>
                          <a:rPr lang="en-US" altLang="zh-CN" sz="2400" i="1" baseline="-25000">
                            <a:latin typeface="Cambria Math" panose="02040503050406030204" pitchFamily="18" charset="0"/>
                          </a:rPr>
                          <m:t> </m:t>
                        </m:r>
                        <m:r>
                          <a:rPr lang="en-US" altLang="zh-CN" sz="2400" i="1" baseline="-25000">
                            <a:latin typeface="Cambria Math" panose="02040503050406030204" pitchFamily="18" charset="0"/>
                          </a:rPr>
                          <m:t>𝑔𝑟𝑖𝑑</m:t>
                        </m:r>
                        <m:r>
                          <a:rPr lang="en-US" altLang="zh-CN" sz="2400" b="1" i="1">
                            <a:latin typeface="Cambria Math" panose="02040503050406030204" pitchFamily="18" charset="0"/>
                          </a:rPr>
                          <m:t>+</m:t>
                        </m:r>
                        <m:r>
                          <a:rPr lang="en-US" altLang="zh-CN" sz="2400" b="1" i="1">
                            <a:latin typeface="Cambria Math" panose="02040503050406030204" pitchFamily="18" charset="0"/>
                          </a:rPr>
                          <m:t>𝑰</m:t>
                        </m:r>
                        <m:r>
                          <a:rPr lang="en-US" altLang="zh-CN" sz="2400" i="1" baseline="-25000">
                            <a:latin typeface="Cambria Math" panose="02040503050406030204" pitchFamily="18" charset="0"/>
                          </a:rPr>
                          <m:t>𝑂𝑢𝑡𝑒𝑟</m:t>
                        </m:r>
                        <m:r>
                          <a:rPr lang="en-US" altLang="zh-CN" sz="2400" i="1" baseline="-25000">
                            <a:latin typeface="Cambria Math" panose="02040503050406030204" pitchFamily="18" charset="0"/>
                          </a:rPr>
                          <m:t> </m:t>
                        </m:r>
                        <m:r>
                          <a:rPr lang="en-US" altLang="zh-CN" sz="2400" i="1" baseline="-25000">
                            <a:latin typeface="Cambria Math" panose="02040503050406030204" pitchFamily="18" charset="0"/>
                          </a:rPr>
                          <m:t>𝑔𝑟𝑖𝑑</m:t>
                        </m:r>
                        <m:r>
                          <a:rPr lang="en-US" altLang="zh-CN" sz="2400" b="1" i="1">
                            <a:latin typeface="Cambria Math" panose="02040503050406030204" pitchFamily="18" charset="0"/>
                          </a:rPr>
                          <m:t>+</m:t>
                        </m:r>
                        <m:r>
                          <a:rPr lang="en-US" altLang="zh-CN" sz="2400" b="1" i="1">
                            <a:latin typeface="Cambria Math" panose="02040503050406030204" pitchFamily="18" charset="0"/>
                          </a:rPr>
                          <m:t>𝑰</m:t>
                        </m:r>
                        <m:r>
                          <m:rPr>
                            <m:sty m:val="p"/>
                          </m:rPr>
                          <a:rPr lang="en-US" altLang="zh-CN" sz="2400" b="1" i="1" baseline="-25000">
                            <a:latin typeface="Cambria Math" panose="02040503050406030204" pitchFamily="18" charset="0"/>
                          </a:rPr>
                          <m:t>C</m:t>
                        </m:r>
                        <m:r>
                          <a:rPr lang="en-US" altLang="zh-CN" sz="2400" i="1" baseline="-25000">
                            <a:latin typeface="Cambria Math" panose="02040503050406030204" pitchFamily="18" charset="0"/>
                          </a:rPr>
                          <m:t>𝑜𝑙𝑙𝑒𝑐𝑡𝑜𝑟</m:t>
                        </m:r>
                        <m:r>
                          <a:rPr lang="en-US" altLang="zh-CN" sz="2400" b="1" i="1" smtClean="0">
                            <a:latin typeface="Cambria Math" panose="02040503050406030204" pitchFamily="18" charset="0"/>
                            <a:ea typeface="+mj-ea"/>
                          </a:rPr>
                          <m:t>+</m:t>
                        </m:r>
                        <m:r>
                          <a:rPr lang="en-US" altLang="zh-CN" sz="2400" b="0" i="1" smtClean="0">
                            <a:latin typeface="Cambria Math" panose="02040503050406030204" pitchFamily="18" charset="0"/>
                            <a:ea typeface="+mj-ea"/>
                          </a:rPr>
                          <m:t>𝐼</m:t>
                        </m:r>
                        <m:r>
                          <a:rPr lang="en-US" altLang="zh-CN" sz="2400" b="0" i="1" baseline="-25000">
                            <a:latin typeface="Cambria Math" panose="02040503050406030204" pitchFamily="18" charset="0"/>
                            <a:ea typeface="+mj-ea"/>
                          </a:rPr>
                          <m:t>𝑆𝑎𝑚𝑝𝑙𝑒</m:t>
                        </m:r>
                        <m:r>
                          <a:rPr lang="en-US" altLang="zh-CN" sz="2400" b="0" i="1" baseline="-25000" smtClean="0">
                            <a:latin typeface="Cambria Math" panose="02040503050406030204" pitchFamily="18" charset="0"/>
                            <a:ea typeface="+mj-ea"/>
                          </a:rPr>
                          <m:t> </m:t>
                        </m:r>
                        <m:r>
                          <a:rPr lang="en-US" altLang="zh-CN" sz="2400" b="0" i="1" baseline="-25000">
                            <a:latin typeface="Cambria Math" panose="02040503050406030204" pitchFamily="18" charset="0"/>
                            <a:ea typeface="+mj-ea"/>
                          </a:rPr>
                          <m:t>𝑠𝑡𝑎𝑔𝑒</m:t>
                        </m:r>
                      </m:den>
                    </m:f>
                  </m:oMath>
                </a14:m>
                <a:endParaRPr lang="zh-CN" altLang="en-US" dirty="0">
                  <a:latin typeface="+mj-ea"/>
                  <a:ea typeface="+mj-ea"/>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981421" y="1162760"/>
                <a:ext cx="4628896" cy="653705"/>
              </a:xfrm>
              <a:prstGeom prst="rect">
                <a:avLst/>
              </a:prstGeom>
              <a:blipFill>
                <a:blip r:embed="rId3"/>
                <a:stretch>
                  <a:fillRect l="-1054" b="-2804"/>
                </a:stretch>
              </a:blipFill>
            </p:spPr>
            <p:txBody>
              <a:bodyPr/>
              <a:lstStyle/>
              <a:p>
                <a:r>
                  <a:rPr lang="zh-CN" altLang="en-US">
                    <a:noFill/>
                  </a:rPr>
                  <a:t> </a:t>
                </a:r>
              </a:p>
            </p:txBody>
          </p:sp>
        </mc:Fallback>
      </mc:AlternateContent>
      <p:grpSp>
        <p:nvGrpSpPr>
          <p:cNvPr id="5" name="组合 4"/>
          <p:cNvGrpSpPr/>
          <p:nvPr/>
        </p:nvGrpSpPr>
        <p:grpSpPr>
          <a:xfrm>
            <a:off x="1572425" y="1459670"/>
            <a:ext cx="5355244" cy="3139815"/>
            <a:chOff x="762000" y="1484436"/>
            <a:chExt cx="8028833" cy="4707358"/>
          </a:xfrm>
        </p:grpSpPr>
        <p:pic>
          <p:nvPicPr>
            <p:cNvPr id="90" name="图片 89"/>
            <p:cNvPicPr>
              <a:picLocks noChangeAspect="1"/>
            </p:cNvPicPr>
            <p:nvPr/>
          </p:nvPicPr>
          <p:blipFill>
            <a:blip r:embed="rId4"/>
            <a:stretch>
              <a:fillRect/>
            </a:stretch>
          </p:blipFill>
          <p:spPr>
            <a:xfrm>
              <a:off x="775372" y="1484436"/>
              <a:ext cx="2898882" cy="3344863"/>
            </a:xfrm>
            <a:prstGeom prst="rect">
              <a:avLst/>
            </a:prstGeom>
          </p:spPr>
        </p:pic>
        <p:sp>
          <p:nvSpPr>
            <p:cNvPr id="92" name="矩形 91"/>
            <p:cNvSpPr/>
            <p:nvPr/>
          </p:nvSpPr>
          <p:spPr>
            <a:xfrm>
              <a:off x="762000" y="1484436"/>
              <a:ext cx="2905299" cy="3351348"/>
            </a:xfrm>
            <a:prstGeom prst="rect">
              <a:avLst/>
            </a:prstGeom>
            <a:noFill/>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p>
          </p:txBody>
        </p:sp>
        <p:sp>
          <p:nvSpPr>
            <p:cNvPr id="159" name="矩形 158"/>
            <p:cNvSpPr/>
            <p:nvPr/>
          </p:nvSpPr>
          <p:spPr bwMode="auto">
            <a:xfrm>
              <a:off x="4837554" y="2587433"/>
              <a:ext cx="3613159" cy="2011461"/>
            </a:xfrm>
            <a:prstGeom prst="rect">
              <a:avLst/>
            </a:prstGeom>
            <a:noFill/>
            <a:ln w="19050"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0" name="圆角矩形 159"/>
            <p:cNvSpPr/>
            <p:nvPr/>
          </p:nvSpPr>
          <p:spPr bwMode="auto">
            <a:xfrm>
              <a:off x="5325068" y="2798192"/>
              <a:ext cx="2724079" cy="1159699"/>
            </a:xfrm>
            <a:prstGeom prst="roundRect">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1" name="椭圆 160"/>
            <p:cNvSpPr/>
            <p:nvPr/>
          </p:nvSpPr>
          <p:spPr bwMode="auto">
            <a:xfrm>
              <a:off x="5325068"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2" name="椭圆 161"/>
            <p:cNvSpPr/>
            <p:nvPr/>
          </p:nvSpPr>
          <p:spPr bwMode="auto">
            <a:xfrm>
              <a:off x="6121122" y="4185323"/>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3" name="椭圆 162"/>
            <p:cNvSpPr/>
            <p:nvPr/>
          </p:nvSpPr>
          <p:spPr bwMode="auto">
            <a:xfrm>
              <a:off x="6917175"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4" name="椭圆 163"/>
            <p:cNvSpPr/>
            <p:nvPr/>
          </p:nvSpPr>
          <p:spPr bwMode="auto">
            <a:xfrm>
              <a:off x="7713229"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cxnSp>
          <p:nvCxnSpPr>
            <p:cNvPr id="125" name="直接连接符 124"/>
            <p:cNvCxnSpPr/>
            <p:nvPr/>
          </p:nvCxnSpPr>
          <p:spPr bwMode="auto">
            <a:xfrm>
              <a:off x="1861084" y="4746978"/>
              <a:ext cx="0" cy="488313"/>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1" name="直接连接符 150"/>
            <p:cNvCxnSpPr/>
            <p:nvPr/>
          </p:nvCxnSpPr>
          <p:spPr bwMode="auto">
            <a:xfrm flipH="1">
              <a:off x="1861086" y="5239325"/>
              <a:ext cx="3594362" cy="0"/>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9" name="直接连接符 168"/>
            <p:cNvCxnSpPr/>
            <p:nvPr/>
          </p:nvCxnSpPr>
          <p:spPr bwMode="auto">
            <a:xfrm>
              <a:off x="5455448" y="4347882"/>
              <a:ext cx="0" cy="887409"/>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4" name="直接连接符 123"/>
            <p:cNvCxnSpPr/>
            <p:nvPr/>
          </p:nvCxnSpPr>
          <p:spPr bwMode="auto">
            <a:xfrm>
              <a:off x="1604551" y="3869741"/>
              <a:ext cx="0" cy="1620693"/>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0" name="直接连接符 139"/>
            <p:cNvCxnSpPr/>
            <p:nvPr/>
          </p:nvCxnSpPr>
          <p:spPr bwMode="auto">
            <a:xfrm flipH="1">
              <a:off x="1604556" y="5490434"/>
              <a:ext cx="4646946" cy="0"/>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1" name="直接连接符 170"/>
            <p:cNvCxnSpPr/>
            <p:nvPr/>
          </p:nvCxnSpPr>
          <p:spPr bwMode="auto">
            <a:xfrm>
              <a:off x="6256409" y="4347882"/>
              <a:ext cx="0" cy="1142552"/>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3" name="直接连接符 122"/>
            <p:cNvCxnSpPr/>
            <p:nvPr/>
          </p:nvCxnSpPr>
          <p:spPr bwMode="auto">
            <a:xfrm>
              <a:off x="1358967" y="3743740"/>
              <a:ext cx="0" cy="1991303"/>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8" name="直接连接符 137"/>
            <p:cNvCxnSpPr/>
            <p:nvPr/>
          </p:nvCxnSpPr>
          <p:spPr bwMode="auto">
            <a:xfrm flipH="1">
              <a:off x="1358970" y="5735043"/>
              <a:ext cx="5696593" cy="0"/>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3" name="直接连接符 172"/>
            <p:cNvCxnSpPr/>
            <p:nvPr/>
          </p:nvCxnSpPr>
          <p:spPr bwMode="auto">
            <a:xfrm>
              <a:off x="7055563" y="4347882"/>
              <a:ext cx="0" cy="1387161"/>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0" name="直接连接符 119"/>
            <p:cNvCxnSpPr/>
            <p:nvPr/>
          </p:nvCxnSpPr>
          <p:spPr bwMode="auto">
            <a:xfrm>
              <a:off x="1101892" y="3450941"/>
              <a:ext cx="0" cy="2573343"/>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5" name="直接连接符 134"/>
            <p:cNvCxnSpPr/>
            <p:nvPr/>
          </p:nvCxnSpPr>
          <p:spPr bwMode="auto">
            <a:xfrm flipH="1">
              <a:off x="1101895" y="6024284"/>
              <a:ext cx="6741714" cy="0"/>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7" name="直接连接符 176"/>
            <p:cNvCxnSpPr/>
            <p:nvPr/>
          </p:nvCxnSpPr>
          <p:spPr bwMode="auto">
            <a:xfrm>
              <a:off x="7843609" y="4347882"/>
              <a:ext cx="0" cy="1676402"/>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5" name="文本框 184"/>
            <p:cNvSpPr txBox="1"/>
            <p:nvPr/>
          </p:nvSpPr>
          <p:spPr>
            <a:xfrm>
              <a:off x="8512158" y="2989649"/>
              <a:ext cx="278675" cy="1015663"/>
            </a:xfrm>
            <a:prstGeom prst="rect">
              <a:avLst/>
            </a:prstGeom>
            <a:noFill/>
          </p:spPr>
          <p:txBody>
            <a:bodyPr wrap="square" rtlCol="0">
              <a:spAutoFit/>
            </a:bodyPr>
            <a:lstStyle/>
            <a:p>
              <a:r>
                <a:rPr lang="zh-CN" altLang="en-US" dirty="0" smtClean="0"/>
                <a:t>示波器</a:t>
              </a:r>
              <a:endParaRPr lang="zh-CN" altLang="en-US" dirty="0"/>
            </a:p>
          </p:txBody>
        </p:sp>
        <p:sp>
          <p:nvSpPr>
            <p:cNvPr id="3" name="矩形 2"/>
            <p:cNvSpPr/>
            <p:nvPr/>
          </p:nvSpPr>
          <p:spPr>
            <a:xfrm>
              <a:off x="2684111" y="5111931"/>
              <a:ext cx="1733005" cy="1079863"/>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Amplifier</a:t>
              </a:r>
              <a:endParaRPr lang="zh-CN" altLang="en-US" dirty="0"/>
            </a:p>
          </p:txBody>
        </p:sp>
        <p:sp>
          <p:nvSpPr>
            <p:cNvPr id="4" name="椭圆 3"/>
            <p:cNvSpPr/>
            <p:nvPr/>
          </p:nvSpPr>
          <p:spPr>
            <a:xfrm>
              <a:off x="2578429" y="5200425"/>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椭圆 32"/>
            <p:cNvSpPr/>
            <p:nvPr/>
          </p:nvSpPr>
          <p:spPr>
            <a:xfrm>
              <a:off x="2578429" y="5438983"/>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椭圆 33"/>
            <p:cNvSpPr/>
            <p:nvPr/>
          </p:nvSpPr>
          <p:spPr>
            <a:xfrm>
              <a:off x="2578429" y="5686489"/>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椭圆 34"/>
            <p:cNvSpPr/>
            <p:nvPr/>
          </p:nvSpPr>
          <p:spPr>
            <a:xfrm>
              <a:off x="2575688" y="5965448"/>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椭圆 35"/>
            <p:cNvSpPr/>
            <p:nvPr/>
          </p:nvSpPr>
          <p:spPr>
            <a:xfrm>
              <a:off x="4419857" y="5203679"/>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椭圆 36"/>
            <p:cNvSpPr/>
            <p:nvPr/>
          </p:nvSpPr>
          <p:spPr>
            <a:xfrm>
              <a:off x="4419857" y="5442237"/>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椭圆 37"/>
            <p:cNvSpPr/>
            <p:nvPr/>
          </p:nvSpPr>
          <p:spPr>
            <a:xfrm>
              <a:off x="4419857" y="5689743"/>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椭圆 38"/>
            <p:cNvSpPr/>
            <p:nvPr/>
          </p:nvSpPr>
          <p:spPr>
            <a:xfrm>
              <a:off x="4417116" y="5968702"/>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6" name="灯片编号占位符 5"/>
          <p:cNvSpPr>
            <a:spLocks noGrp="1"/>
          </p:cNvSpPr>
          <p:nvPr>
            <p:ph type="sldNum" sz="quarter" idx="4"/>
          </p:nvPr>
        </p:nvSpPr>
        <p:spPr/>
        <p:txBody>
          <a:bodyPr/>
          <a:lstStyle/>
          <a:p>
            <a:fld id="{9BFF2A02-AE41-4A88-A87B-F242A51376D3}" type="slidenum">
              <a:rPr lang="zh-CN" altLang="en-US" smtClean="0"/>
              <a:t>8</a:t>
            </a:fld>
            <a:endParaRPr lang="zh-CN" altLang="en-US"/>
          </a:p>
        </p:txBody>
      </p:sp>
      <p:sp>
        <p:nvSpPr>
          <p:cNvPr id="7" name="矩形 6"/>
          <p:cNvSpPr/>
          <p:nvPr/>
        </p:nvSpPr>
        <p:spPr>
          <a:xfrm>
            <a:off x="513807" y="4860643"/>
            <a:ext cx="8244346" cy="1323439"/>
          </a:xfrm>
          <a:prstGeom prst="rect">
            <a:avLst/>
          </a:prstGeom>
        </p:spPr>
        <p:txBody>
          <a:bodyPr wrap="square">
            <a:spAutoFit/>
          </a:bodyPr>
          <a:lstStyle/>
          <a:p>
            <a:pPr algn="just">
              <a:spcAft>
                <a:spcPts val="0"/>
              </a:spcAft>
            </a:pPr>
            <a:r>
              <a:rPr lang="en-US" altLang="zh-CN" sz="1600" kern="100" dirty="0" smtClean="0">
                <a:latin typeface="Times New Roman" panose="02020603050405020304" pitchFamily="18" charset="0"/>
                <a:cs typeface="Times New Roman" panose="02020603050405020304" pitchFamily="18" charset="0"/>
              </a:rPr>
              <a:t> In order to reduce the effect of sample charging, the electron gun is in pulse mode and the pulse width is adjustable between 200ns and 200us during the measurement. We connect the collector to the amplifier, transforming the current signal into voltage signal and collecting the waveform with an oscilloscope. Then use the integral method to calculate the number of charges under the pulse, and divided by the electron gun pulse width, and the result is taken as the measured current value. </a:t>
            </a:r>
            <a:endParaRPr lang="zh-CN" altLang="zh-CN"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7203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8529" y="139602"/>
            <a:ext cx="7239000" cy="762000"/>
          </a:xfrm>
        </p:spPr>
        <p:txBody>
          <a:bodyPr>
            <a:normAutofit/>
          </a:bodyPr>
          <a:lstStyle/>
          <a:p>
            <a:r>
              <a:rPr lang="en-US" altLang="zh-CN" sz="3200" dirty="0">
                <a:solidFill>
                  <a:schemeClr val="accent2"/>
                </a:solidFill>
              </a:rPr>
              <a:t>Measurement methods</a:t>
            </a:r>
            <a:endParaRPr lang="zh-CN" altLang="en-US" sz="3200" dirty="0">
              <a:solidFill>
                <a:schemeClr val="accent2"/>
              </a:solidFill>
            </a:endParaRPr>
          </a:p>
        </p:txBody>
      </p:sp>
      <p:pic>
        <p:nvPicPr>
          <p:cNvPr id="186"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797" b="12564"/>
          <a:stretch/>
        </p:blipFill>
        <p:spPr>
          <a:xfrm>
            <a:off x="4581162" y="2326431"/>
            <a:ext cx="1842021" cy="818982"/>
          </a:xfrm>
          <a:prstGeom prst="roundRect">
            <a:avLst>
              <a:gd name="adj" fmla="val 16093"/>
            </a:avLst>
          </a:prstGeom>
          <a:solidFill>
            <a:srgbClr val="FFFFFF">
              <a:shade val="85000"/>
            </a:srgbClr>
          </a:solidFill>
          <a:ln>
            <a:noFill/>
          </a:ln>
          <a:effectLst/>
        </p:spPr>
      </p:pic>
      <mc:AlternateContent xmlns:mc="http://schemas.openxmlformats.org/markup-compatibility/2006" xmlns:a14="http://schemas.microsoft.com/office/drawing/2010/main">
        <mc:Choice Requires="a14">
          <p:sp>
            <p:nvSpPr>
              <p:cNvPr id="9" name="文本框 8"/>
              <p:cNvSpPr txBox="1"/>
              <p:nvPr/>
            </p:nvSpPr>
            <p:spPr>
              <a:xfrm>
                <a:off x="3981421" y="1162760"/>
                <a:ext cx="4628896" cy="653705"/>
              </a:xfrm>
              <a:prstGeom prst="rect">
                <a:avLst/>
              </a:prstGeom>
              <a:noFill/>
            </p:spPr>
            <p:txBody>
              <a:bodyPr wrap="none" rtlCol="0">
                <a:spAutoFit/>
              </a:bodyPr>
              <a:lstStyle/>
              <a:p>
                <a:r>
                  <a:rPr lang="el-GR" altLang="zh-CN" dirty="0" smtClean="0">
                    <a:latin typeface="+mj-ea"/>
                    <a:ea typeface="+mj-ea"/>
                  </a:rPr>
                  <a:t>δ</a:t>
                </a:r>
                <a:r>
                  <a:rPr lang="en-US" altLang="zh-CN" dirty="0" smtClean="0">
                    <a:latin typeface="+mj-ea"/>
                    <a:ea typeface="+mj-ea"/>
                  </a:rPr>
                  <a:t>=</a:t>
                </a:r>
                <a14:m>
                  <m:oMath xmlns:m="http://schemas.openxmlformats.org/officeDocument/2006/math">
                    <m:f>
                      <m:fPr>
                        <m:ctrlPr>
                          <a:rPr lang="en-US" altLang="zh-CN" sz="2400" i="1" smtClean="0">
                            <a:latin typeface="Cambria Math" panose="02040503050406030204" pitchFamily="18" charset="0"/>
                            <a:ea typeface="+mj-ea"/>
                          </a:rPr>
                        </m:ctrlPr>
                      </m:fPr>
                      <m:num>
                        <m:r>
                          <a:rPr lang="en-US" altLang="zh-CN" sz="2400" b="1" i="1" smtClean="0">
                            <a:latin typeface="Cambria Math" panose="02040503050406030204" pitchFamily="18" charset="0"/>
                            <a:ea typeface="+mj-ea"/>
                          </a:rPr>
                          <m:t>𝑰</m:t>
                        </m:r>
                        <m:r>
                          <a:rPr lang="en-US" altLang="zh-CN" sz="2400" i="1" baseline="-25000">
                            <a:latin typeface="Cambria Math" panose="02040503050406030204" pitchFamily="18" charset="0"/>
                            <a:ea typeface="+mj-ea"/>
                          </a:rPr>
                          <m:t>𝐼𝑛𝑛𝑒𝑟</m:t>
                        </m:r>
                        <m:r>
                          <a:rPr lang="en-US" altLang="zh-CN" sz="2400" i="1" baseline="-25000">
                            <a:latin typeface="Cambria Math" panose="02040503050406030204" pitchFamily="18" charset="0"/>
                            <a:ea typeface="+mj-ea"/>
                          </a:rPr>
                          <m:t> </m:t>
                        </m:r>
                        <m:r>
                          <a:rPr lang="en-US" altLang="zh-CN" sz="2400" i="1" baseline="-25000">
                            <a:latin typeface="Cambria Math" panose="02040503050406030204" pitchFamily="18" charset="0"/>
                            <a:ea typeface="+mj-ea"/>
                          </a:rPr>
                          <m:t>𝑔𝑟𝑖𝑑</m:t>
                        </m:r>
                        <m:r>
                          <a:rPr lang="en-US" altLang="zh-CN" sz="2400" b="1" i="1" smtClean="0">
                            <a:latin typeface="Cambria Math" panose="02040503050406030204" pitchFamily="18" charset="0"/>
                            <a:ea typeface="+mj-ea"/>
                          </a:rPr>
                          <m:t>+</m:t>
                        </m:r>
                        <m:r>
                          <a:rPr lang="en-US" altLang="zh-CN" sz="2400" b="1" i="1" smtClean="0">
                            <a:latin typeface="Cambria Math" panose="02040503050406030204" pitchFamily="18" charset="0"/>
                            <a:ea typeface="+mj-ea"/>
                          </a:rPr>
                          <m:t>𝑰</m:t>
                        </m:r>
                        <m:r>
                          <a:rPr lang="en-US" altLang="zh-CN" sz="2400" i="1" baseline="-25000">
                            <a:latin typeface="Cambria Math" panose="02040503050406030204" pitchFamily="18" charset="0"/>
                            <a:ea typeface="+mj-ea"/>
                          </a:rPr>
                          <m:t>𝑂𝑢𝑡𝑒𝑟</m:t>
                        </m:r>
                        <m:r>
                          <a:rPr lang="en-US" altLang="zh-CN" sz="2400" i="1" baseline="-25000">
                            <a:latin typeface="Cambria Math" panose="02040503050406030204" pitchFamily="18" charset="0"/>
                            <a:ea typeface="+mj-ea"/>
                          </a:rPr>
                          <m:t> </m:t>
                        </m:r>
                        <m:r>
                          <a:rPr lang="en-US" altLang="zh-CN" sz="2400" i="1" baseline="-25000">
                            <a:latin typeface="Cambria Math" panose="02040503050406030204" pitchFamily="18" charset="0"/>
                            <a:ea typeface="+mj-ea"/>
                          </a:rPr>
                          <m:t>𝑔𝑟𝑖𝑑</m:t>
                        </m:r>
                        <m:r>
                          <a:rPr lang="en-US" altLang="zh-CN" sz="2400" b="1" i="1" smtClean="0">
                            <a:latin typeface="Cambria Math" panose="02040503050406030204" pitchFamily="18" charset="0"/>
                            <a:ea typeface="+mj-ea"/>
                          </a:rPr>
                          <m:t>+</m:t>
                        </m:r>
                        <m:r>
                          <a:rPr lang="en-US" altLang="zh-CN" sz="2400" b="1" i="1" smtClean="0">
                            <a:latin typeface="Cambria Math" panose="02040503050406030204" pitchFamily="18" charset="0"/>
                            <a:ea typeface="+mj-ea"/>
                          </a:rPr>
                          <m:t>𝑰</m:t>
                        </m:r>
                        <m:r>
                          <m:rPr>
                            <m:sty m:val="p"/>
                          </m:rPr>
                          <a:rPr lang="en-US" altLang="zh-CN" sz="2400" b="1" i="1" baseline="-25000">
                            <a:latin typeface="Cambria Math" panose="02040503050406030204" pitchFamily="18" charset="0"/>
                            <a:ea typeface="+mj-ea"/>
                          </a:rPr>
                          <m:t>C</m:t>
                        </m:r>
                        <m:r>
                          <a:rPr lang="en-US" altLang="zh-CN" sz="2400" i="1" baseline="-25000">
                            <a:latin typeface="Cambria Math" panose="02040503050406030204" pitchFamily="18" charset="0"/>
                            <a:ea typeface="+mj-ea"/>
                          </a:rPr>
                          <m:t>𝑜𝑙𝑙𝑒𝑐𝑡𝑜𝑟</m:t>
                        </m:r>
                      </m:num>
                      <m:den>
                        <m:r>
                          <a:rPr lang="en-US" altLang="zh-CN" sz="2400" b="1" i="1">
                            <a:latin typeface="Cambria Math" panose="02040503050406030204" pitchFamily="18" charset="0"/>
                          </a:rPr>
                          <m:t>𝑰</m:t>
                        </m:r>
                        <m:r>
                          <a:rPr lang="en-US" altLang="zh-CN" sz="2400" i="1" baseline="-25000">
                            <a:latin typeface="Cambria Math" panose="02040503050406030204" pitchFamily="18" charset="0"/>
                          </a:rPr>
                          <m:t>𝐼𝑛𝑛𝑒𝑟</m:t>
                        </m:r>
                        <m:r>
                          <a:rPr lang="en-US" altLang="zh-CN" sz="2400" i="1" baseline="-25000">
                            <a:latin typeface="Cambria Math" panose="02040503050406030204" pitchFamily="18" charset="0"/>
                          </a:rPr>
                          <m:t> </m:t>
                        </m:r>
                        <m:r>
                          <a:rPr lang="en-US" altLang="zh-CN" sz="2400" i="1" baseline="-25000">
                            <a:latin typeface="Cambria Math" panose="02040503050406030204" pitchFamily="18" charset="0"/>
                          </a:rPr>
                          <m:t>𝑔𝑟𝑖𝑑</m:t>
                        </m:r>
                        <m:r>
                          <a:rPr lang="en-US" altLang="zh-CN" sz="2400" b="1" i="1">
                            <a:latin typeface="Cambria Math" panose="02040503050406030204" pitchFamily="18" charset="0"/>
                          </a:rPr>
                          <m:t>+</m:t>
                        </m:r>
                        <m:r>
                          <a:rPr lang="en-US" altLang="zh-CN" sz="2400" b="1" i="1">
                            <a:latin typeface="Cambria Math" panose="02040503050406030204" pitchFamily="18" charset="0"/>
                          </a:rPr>
                          <m:t>𝑰</m:t>
                        </m:r>
                        <m:r>
                          <a:rPr lang="en-US" altLang="zh-CN" sz="2400" i="1" baseline="-25000">
                            <a:latin typeface="Cambria Math" panose="02040503050406030204" pitchFamily="18" charset="0"/>
                          </a:rPr>
                          <m:t>𝑂𝑢𝑡𝑒𝑟</m:t>
                        </m:r>
                        <m:r>
                          <a:rPr lang="en-US" altLang="zh-CN" sz="2400" i="1" baseline="-25000">
                            <a:latin typeface="Cambria Math" panose="02040503050406030204" pitchFamily="18" charset="0"/>
                          </a:rPr>
                          <m:t> </m:t>
                        </m:r>
                        <m:r>
                          <a:rPr lang="en-US" altLang="zh-CN" sz="2400" i="1" baseline="-25000">
                            <a:latin typeface="Cambria Math" panose="02040503050406030204" pitchFamily="18" charset="0"/>
                          </a:rPr>
                          <m:t>𝑔𝑟𝑖𝑑</m:t>
                        </m:r>
                        <m:r>
                          <a:rPr lang="en-US" altLang="zh-CN" sz="2400" b="1" i="1">
                            <a:latin typeface="Cambria Math" panose="02040503050406030204" pitchFamily="18" charset="0"/>
                          </a:rPr>
                          <m:t>+</m:t>
                        </m:r>
                        <m:r>
                          <a:rPr lang="en-US" altLang="zh-CN" sz="2400" b="1" i="1">
                            <a:latin typeface="Cambria Math" panose="02040503050406030204" pitchFamily="18" charset="0"/>
                          </a:rPr>
                          <m:t>𝑰</m:t>
                        </m:r>
                        <m:r>
                          <m:rPr>
                            <m:sty m:val="p"/>
                          </m:rPr>
                          <a:rPr lang="en-US" altLang="zh-CN" sz="2400" b="1" i="1" baseline="-25000">
                            <a:latin typeface="Cambria Math" panose="02040503050406030204" pitchFamily="18" charset="0"/>
                          </a:rPr>
                          <m:t>C</m:t>
                        </m:r>
                        <m:r>
                          <a:rPr lang="en-US" altLang="zh-CN" sz="2400" i="1" baseline="-25000">
                            <a:latin typeface="Cambria Math" panose="02040503050406030204" pitchFamily="18" charset="0"/>
                          </a:rPr>
                          <m:t>𝑜𝑙𝑙𝑒𝑐𝑡𝑜𝑟</m:t>
                        </m:r>
                        <m:r>
                          <a:rPr lang="en-US" altLang="zh-CN" sz="2400" b="1" i="1" smtClean="0">
                            <a:latin typeface="Cambria Math" panose="02040503050406030204" pitchFamily="18" charset="0"/>
                            <a:ea typeface="+mj-ea"/>
                          </a:rPr>
                          <m:t>+</m:t>
                        </m:r>
                        <m:r>
                          <a:rPr lang="en-US" altLang="zh-CN" sz="2400" b="0" i="1" smtClean="0">
                            <a:latin typeface="Cambria Math" panose="02040503050406030204" pitchFamily="18" charset="0"/>
                            <a:ea typeface="+mj-ea"/>
                          </a:rPr>
                          <m:t>𝐼</m:t>
                        </m:r>
                        <m:r>
                          <a:rPr lang="en-US" altLang="zh-CN" sz="2400" b="0" i="1" baseline="-25000">
                            <a:latin typeface="Cambria Math" panose="02040503050406030204" pitchFamily="18" charset="0"/>
                            <a:ea typeface="+mj-ea"/>
                          </a:rPr>
                          <m:t>𝑆𝑎𝑚𝑝𝑙𝑒</m:t>
                        </m:r>
                        <m:r>
                          <a:rPr lang="en-US" altLang="zh-CN" sz="2400" b="0" i="1" baseline="-25000" smtClean="0">
                            <a:latin typeface="Cambria Math" panose="02040503050406030204" pitchFamily="18" charset="0"/>
                            <a:ea typeface="+mj-ea"/>
                          </a:rPr>
                          <m:t> </m:t>
                        </m:r>
                        <m:r>
                          <a:rPr lang="en-US" altLang="zh-CN" sz="2400" b="0" i="1" baseline="-25000">
                            <a:latin typeface="Cambria Math" panose="02040503050406030204" pitchFamily="18" charset="0"/>
                            <a:ea typeface="+mj-ea"/>
                          </a:rPr>
                          <m:t>𝑠𝑡𝑎𝑔𝑒</m:t>
                        </m:r>
                      </m:den>
                    </m:f>
                  </m:oMath>
                </a14:m>
                <a:endParaRPr lang="zh-CN" altLang="en-US" dirty="0">
                  <a:latin typeface="+mj-ea"/>
                  <a:ea typeface="+mj-ea"/>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981421" y="1162760"/>
                <a:ext cx="4628896" cy="653705"/>
              </a:xfrm>
              <a:prstGeom prst="rect">
                <a:avLst/>
              </a:prstGeom>
              <a:blipFill>
                <a:blip r:embed="rId3"/>
                <a:stretch>
                  <a:fillRect l="-1054" b="-2804"/>
                </a:stretch>
              </a:blipFill>
            </p:spPr>
            <p:txBody>
              <a:bodyPr/>
              <a:lstStyle/>
              <a:p>
                <a:r>
                  <a:rPr lang="zh-CN" altLang="en-US">
                    <a:noFill/>
                  </a:rPr>
                  <a:t> </a:t>
                </a:r>
              </a:p>
            </p:txBody>
          </p:sp>
        </mc:Fallback>
      </mc:AlternateContent>
      <p:grpSp>
        <p:nvGrpSpPr>
          <p:cNvPr id="5" name="组合 4"/>
          <p:cNvGrpSpPr/>
          <p:nvPr/>
        </p:nvGrpSpPr>
        <p:grpSpPr>
          <a:xfrm>
            <a:off x="1572425" y="1459670"/>
            <a:ext cx="5355244" cy="3139815"/>
            <a:chOff x="762000" y="1484436"/>
            <a:chExt cx="8028833" cy="4707358"/>
          </a:xfrm>
        </p:grpSpPr>
        <p:pic>
          <p:nvPicPr>
            <p:cNvPr id="90" name="图片 89"/>
            <p:cNvPicPr>
              <a:picLocks noChangeAspect="1"/>
            </p:cNvPicPr>
            <p:nvPr/>
          </p:nvPicPr>
          <p:blipFill>
            <a:blip r:embed="rId4"/>
            <a:stretch>
              <a:fillRect/>
            </a:stretch>
          </p:blipFill>
          <p:spPr>
            <a:xfrm>
              <a:off x="775372" y="1484436"/>
              <a:ext cx="2898882" cy="3344863"/>
            </a:xfrm>
            <a:prstGeom prst="rect">
              <a:avLst/>
            </a:prstGeom>
          </p:spPr>
        </p:pic>
        <p:sp>
          <p:nvSpPr>
            <p:cNvPr id="92" name="矩形 91"/>
            <p:cNvSpPr/>
            <p:nvPr/>
          </p:nvSpPr>
          <p:spPr>
            <a:xfrm>
              <a:off x="762000" y="1484436"/>
              <a:ext cx="2905299" cy="3351348"/>
            </a:xfrm>
            <a:prstGeom prst="rect">
              <a:avLst/>
            </a:prstGeom>
            <a:noFill/>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600"/>
            </a:p>
          </p:txBody>
        </p:sp>
        <p:sp>
          <p:nvSpPr>
            <p:cNvPr id="159" name="矩形 158"/>
            <p:cNvSpPr/>
            <p:nvPr/>
          </p:nvSpPr>
          <p:spPr bwMode="auto">
            <a:xfrm>
              <a:off x="4837554" y="2587433"/>
              <a:ext cx="3613159" cy="2011461"/>
            </a:xfrm>
            <a:prstGeom prst="rect">
              <a:avLst/>
            </a:prstGeom>
            <a:noFill/>
            <a:ln w="19050" cap="flat" cmpd="sng" algn="ctr">
              <a:solidFill>
                <a:schemeClr val="tx1"/>
              </a:solidFill>
              <a:prstDash val="solid"/>
              <a:round/>
              <a:headEnd type="none" w="med" len="med"/>
              <a:tailEnd type="triangl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0" name="圆角矩形 159"/>
            <p:cNvSpPr/>
            <p:nvPr/>
          </p:nvSpPr>
          <p:spPr bwMode="auto">
            <a:xfrm>
              <a:off x="5325068" y="2798192"/>
              <a:ext cx="2724079" cy="1159699"/>
            </a:xfrm>
            <a:prstGeom prst="roundRect">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1" name="椭圆 160"/>
            <p:cNvSpPr/>
            <p:nvPr/>
          </p:nvSpPr>
          <p:spPr bwMode="auto">
            <a:xfrm>
              <a:off x="5325068"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2" name="椭圆 161"/>
            <p:cNvSpPr/>
            <p:nvPr/>
          </p:nvSpPr>
          <p:spPr bwMode="auto">
            <a:xfrm>
              <a:off x="6121122" y="4185323"/>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3" name="椭圆 162"/>
            <p:cNvSpPr/>
            <p:nvPr/>
          </p:nvSpPr>
          <p:spPr bwMode="auto">
            <a:xfrm>
              <a:off x="6917175"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sp>
          <p:nvSpPr>
            <p:cNvPr id="164" name="椭圆 163"/>
            <p:cNvSpPr/>
            <p:nvPr/>
          </p:nvSpPr>
          <p:spPr bwMode="auto">
            <a:xfrm>
              <a:off x="7713229" y="4176117"/>
              <a:ext cx="308540" cy="308540"/>
            </a:xfrm>
            <a:prstGeom prst="ellipse">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smtClean="0">
                <a:ln w="38100">
                  <a:solidFill>
                    <a:schemeClr val="tx1"/>
                  </a:solidFill>
                </a:ln>
                <a:solidFill>
                  <a:schemeClr val="tx1"/>
                </a:solidFill>
                <a:effectLst/>
                <a:latin typeface="Arial" charset="0"/>
                <a:cs typeface="Arial" charset="0"/>
              </a:endParaRPr>
            </a:p>
          </p:txBody>
        </p:sp>
        <p:cxnSp>
          <p:nvCxnSpPr>
            <p:cNvPr id="125" name="直接连接符 124"/>
            <p:cNvCxnSpPr/>
            <p:nvPr/>
          </p:nvCxnSpPr>
          <p:spPr bwMode="auto">
            <a:xfrm>
              <a:off x="1861084" y="4746978"/>
              <a:ext cx="0" cy="488313"/>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1" name="直接连接符 150"/>
            <p:cNvCxnSpPr/>
            <p:nvPr/>
          </p:nvCxnSpPr>
          <p:spPr bwMode="auto">
            <a:xfrm flipH="1">
              <a:off x="1861086" y="5239325"/>
              <a:ext cx="3594362" cy="0"/>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9" name="直接连接符 168"/>
            <p:cNvCxnSpPr/>
            <p:nvPr/>
          </p:nvCxnSpPr>
          <p:spPr bwMode="auto">
            <a:xfrm>
              <a:off x="5455448" y="4347882"/>
              <a:ext cx="0" cy="887409"/>
            </a:xfrm>
            <a:prstGeom prst="line">
              <a:avLst/>
            </a:prstGeom>
            <a:ln w="38100">
              <a:solidFill>
                <a:srgbClr val="00B05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4" name="直接连接符 123"/>
            <p:cNvCxnSpPr/>
            <p:nvPr/>
          </p:nvCxnSpPr>
          <p:spPr bwMode="auto">
            <a:xfrm>
              <a:off x="1604551" y="3869741"/>
              <a:ext cx="0" cy="1620693"/>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0" name="直接连接符 139"/>
            <p:cNvCxnSpPr/>
            <p:nvPr/>
          </p:nvCxnSpPr>
          <p:spPr bwMode="auto">
            <a:xfrm flipH="1">
              <a:off x="1604556" y="5490434"/>
              <a:ext cx="4646946" cy="0"/>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1" name="直接连接符 170"/>
            <p:cNvCxnSpPr/>
            <p:nvPr/>
          </p:nvCxnSpPr>
          <p:spPr bwMode="auto">
            <a:xfrm>
              <a:off x="6256409" y="4347882"/>
              <a:ext cx="0" cy="1142552"/>
            </a:xfrm>
            <a:prstGeom prst="line">
              <a:avLst/>
            </a:prstGeom>
            <a:ln w="38100">
              <a:solidFill>
                <a:srgbClr val="FFC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3" name="直接连接符 122"/>
            <p:cNvCxnSpPr/>
            <p:nvPr/>
          </p:nvCxnSpPr>
          <p:spPr bwMode="auto">
            <a:xfrm>
              <a:off x="1358967" y="3743740"/>
              <a:ext cx="0" cy="1991303"/>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8" name="直接连接符 137"/>
            <p:cNvCxnSpPr/>
            <p:nvPr/>
          </p:nvCxnSpPr>
          <p:spPr bwMode="auto">
            <a:xfrm flipH="1">
              <a:off x="1358970" y="5735043"/>
              <a:ext cx="5696593" cy="0"/>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3" name="直接连接符 172"/>
            <p:cNvCxnSpPr/>
            <p:nvPr/>
          </p:nvCxnSpPr>
          <p:spPr bwMode="auto">
            <a:xfrm>
              <a:off x="7055563" y="4347882"/>
              <a:ext cx="0" cy="1387161"/>
            </a:xfrm>
            <a:prstGeom prst="line">
              <a:avLst/>
            </a:prstGeom>
            <a:ln w="38100">
              <a:solidFill>
                <a:srgbClr val="00B0F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0" name="直接连接符 119"/>
            <p:cNvCxnSpPr/>
            <p:nvPr/>
          </p:nvCxnSpPr>
          <p:spPr bwMode="auto">
            <a:xfrm>
              <a:off x="1101892" y="3450941"/>
              <a:ext cx="0" cy="2573343"/>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5" name="直接连接符 134"/>
            <p:cNvCxnSpPr/>
            <p:nvPr/>
          </p:nvCxnSpPr>
          <p:spPr bwMode="auto">
            <a:xfrm flipH="1">
              <a:off x="1101895" y="6024284"/>
              <a:ext cx="6741714" cy="0"/>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7" name="直接连接符 176"/>
            <p:cNvCxnSpPr/>
            <p:nvPr/>
          </p:nvCxnSpPr>
          <p:spPr bwMode="auto">
            <a:xfrm>
              <a:off x="7843609" y="4347882"/>
              <a:ext cx="0" cy="1676402"/>
            </a:xfrm>
            <a:prstGeom prst="line">
              <a:avLst/>
            </a:prstGeom>
            <a:ln w="38100">
              <a:solidFill>
                <a:srgbClr val="D000B2"/>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5" name="文本框 184"/>
            <p:cNvSpPr txBox="1"/>
            <p:nvPr/>
          </p:nvSpPr>
          <p:spPr>
            <a:xfrm>
              <a:off x="8512158" y="2989649"/>
              <a:ext cx="278675" cy="1015663"/>
            </a:xfrm>
            <a:prstGeom prst="rect">
              <a:avLst/>
            </a:prstGeom>
            <a:noFill/>
          </p:spPr>
          <p:txBody>
            <a:bodyPr wrap="square" rtlCol="0">
              <a:spAutoFit/>
            </a:bodyPr>
            <a:lstStyle/>
            <a:p>
              <a:r>
                <a:rPr lang="zh-CN" altLang="en-US" dirty="0" smtClean="0"/>
                <a:t>示波器</a:t>
              </a:r>
              <a:endParaRPr lang="zh-CN" altLang="en-US" dirty="0"/>
            </a:p>
          </p:txBody>
        </p:sp>
        <p:sp>
          <p:nvSpPr>
            <p:cNvPr id="3" name="矩形 2"/>
            <p:cNvSpPr/>
            <p:nvPr/>
          </p:nvSpPr>
          <p:spPr>
            <a:xfrm>
              <a:off x="2684111" y="5111931"/>
              <a:ext cx="1733005" cy="1079863"/>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Amplifier</a:t>
              </a:r>
              <a:endParaRPr lang="zh-CN" altLang="en-US" dirty="0"/>
            </a:p>
          </p:txBody>
        </p:sp>
        <p:sp>
          <p:nvSpPr>
            <p:cNvPr id="4" name="椭圆 3"/>
            <p:cNvSpPr/>
            <p:nvPr/>
          </p:nvSpPr>
          <p:spPr>
            <a:xfrm>
              <a:off x="2578429" y="5200425"/>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3" name="椭圆 32"/>
            <p:cNvSpPr/>
            <p:nvPr/>
          </p:nvSpPr>
          <p:spPr>
            <a:xfrm>
              <a:off x="2578429" y="5438983"/>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椭圆 33"/>
            <p:cNvSpPr/>
            <p:nvPr/>
          </p:nvSpPr>
          <p:spPr>
            <a:xfrm>
              <a:off x="2578429" y="5686489"/>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椭圆 34"/>
            <p:cNvSpPr/>
            <p:nvPr/>
          </p:nvSpPr>
          <p:spPr>
            <a:xfrm>
              <a:off x="2575688" y="5965448"/>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椭圆 35"/>
            <p:cNvSpPr/>
            <p:nvPr/>
          </p:nvSpPr>
          <p:spPr>
            <a:xfrm>
              <a:off x="4419857" y="5203679"/>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椭圆 36"/>
            <p:cNvSpPr/>
            <p:nvPr/>
          </p:nvSpPr>
          <p:spPr>
            <a:xfrm>
              <a:off x="4419857" y="5442237"/>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椭圆 37"/>
            <p:cNvSpPr/>
            <p:nvPr/>
          </p:nvSpPr>
          <p:spPr>
            <a:xfrm>
              <a:off x="4419857" y="5689743"/>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椭圆 38"/>
            <p:cNvSpPr/>
            <p:nvPr/>
          </p:nvSpPr>
          <p:spPr>
            <a:xfrm>
              <a:off x="4417116" y="5968702"/>
              <a:ext cx="111164" cy="1111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6" name="灯片编号占位符 5"/>
          <p:cNvSpPr>
            <a:spLocks noGrp="1"/>
          </p:cNvSpPr>
          <p:nvPr>
            <p:ph type="sldNum" sz="quarter" idx="4"/>
          </p:nvPr>
        </p:nvSpPr>
        <p:spPr/>
        <p:txBody>
          <a:bodyPr/>
          <a:lstStyle/>
          <a:p>
            <a:fld id="{9BFF2A02-AE41-4A88-A87B-F242A51376D3}" type="slidenum">
              <a:rPr lang="zh-CN" altLang="en-US" smtClean="0"/>
              <a:t>9</a:t>
            </a:fld>
            <a:endParaRPr lang="zh-CN" altLang="en-US"/>
          </a:p>
        </p:txBody>
      </p:sp>
      <p:sp>
        <p:nvSpPr>
          <p:cNvPr id="7" name="矩形 6"/>
          <p:cNvSpPr/>
          <p:nvPr/>
        </p:nvSpPr>
        <p:spPr>
          <a:xfrm>
            <a:off x="513807" y="4860643"/>
            <a:ext cx="8244346" cy="1077218"/>
          </a:xfrm>
          <a:prstGeom prst="rect">
            <a:avLst/>
          </a:prstGeom>
        </p:spPr>
        <p:txBody>
          <a:bodyPr wrap="square">
            <a:spAutoFit/>
          </a:bodyPr>
          <a:lstStyle/>
          <a:p>
            <a:pPr algn="just">
              <a:spcAft>
                <a:spcPts val="0"/>
              </a:spcAft>
            </a:pPr>
            <a:r>
              <a:rPr lang="en-US" altLang="zh-CN" sz="1600" kern="100" dirty="0">
                <a:latin typeface="Times New Roman" panose="02020603050405020304" pitchFamily="18" charset="0"/>
                <a:cs typeface="Times New Roman" panose="02020603050405020304" pitchFamily="18" charset="0"/>
              </a:rPr>
              <a:t>But because the secondary electrons need to first through the two layers of grid, to reach the collector. And the grid has a blocking effect on the secondary electrons, so if only the current measured by the collector is used as the secondary electron current, it will be smaller than the actual value.</a:t>
            </a:r>
            <a:endParaRPr lang="zh-CN" altLang="zh-CN" sz="1600" kern="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72203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4|17.2|35.6|4.1|12.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自定义 1">
      <a:majorFont>
        <a:latin typeface="Calibri Light"/>
        <a:ea typeface="宋体"/>
        <a:cs typeface=""/>
      </a:majorFont>
      <a:minorFont>
        <a:latin typeface="Times New Roman"/>
        <a:ea typeface="宋体"/>
        <a:cs typeface=""/>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2680</TotalTime>
  <Words>2280</Words>
  <Application>Microsoft Office PowerPoint</Application>
  <PresentationFormat>全屏显示(4:3)</PresentationFormat>
  <Paragraphs>274</Paragraphs>
  <Slides>28</Slides>
  <Notes>3</Notes>
  <HiddenSlides>11</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28</vt:i4>
      </vt:variant>
    </vt:vector>
  </HeadingPairs>
  <TitlesOfParts>
    <vt:vector size="40" baseType="lpstr">
      <vt:lpstr>AdvOT987ad488</vt:lpstr>
      <vt:lpstr>等线</vt:lpstr>
      <vt:lpstr>等线 Light</vt:lpstr>
      <vt:lpstr>宋体</vt:lpstr>
      <vt:lpstr>Arial</vt:lpstr>
      <vt:lpstr>Calibri</vt:lpstr>
      <vt:lpstr>Calibri Light</vt:lpstr>
      <vt:lpstr>Cambria Math</vt:lpstr>
      <vt:lpstr>Times New Roman</vt:lpstr>
      <vt:lpstr>Wingdings</vt:lpstr>
      <vt:lpstr>Office 主题​​</vt:lpstr>
      <vt:lpstr>回顾</vt:lpstr>
      <vt:lpstr>Spherical Measuring Device of Secondary Electron Emission Coefficient Based on Pulsed Electron Beam</vt:lpstr>
      <vt:lpstr>Outline</vt:lpstr>
      <vt:lpstr>Purpose</vt:lpstr>
      <vt:lpstr>Measuring device</vt:lpstr>
      <vt:lpstr>Energy spectrum measurement</vt:lpstr>
      <vt:lpstr>Energy spectrum measurement</vt:lpstr>
      <vt:lpstr>Energy spectrum measurement</vt:lpstr>
      <vt:lpstr>Measurement methods</vt:lpstr>
      <vt:lpstr>Measurement methods</vt:lpstr>
      <vt:lpstr>Measurement methods</vt:lpstr>
      <vt:lpstr>Measurement in pulse mode</vt:lpstr>
      <vt:lpstr>Result</vt:lpstr>
      <vt:lpstr>Result</vt:lpstr>
      <vt:lpstr>Automatic measurement system based on LabVIEW</vt:lpstr>
      <vt:lpstr>Automatic measurement system based on LabVIEW</vt:lpstr>
      <vt:lpstr>Advantages</vt:lpstr>
      <vt:lpstr>Summary</vt:lpstr>
      <vt:lpstr>Summary</vt:lpstr>
      <vt:lpstr>PowerPoint 演示文稿</vt:lpstr>
      <vt:lpstr>二次电子的特性参数</vt:lpstr>
      <vt:lpstr>电路测量结果</vt:lpstr>
      <vt:lpstr>电路设计与制作</vt:lpstr>
      <vt:lpstr>Summary</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温凯乐</dc:creator>
  <cp:lastModifiedBy>微软用户</cp:lastModifiedBy>
  <cp:revision>502</cp:revision>
  <dcterms:created xsi:type="dcterms:W3CDTF">2016-09-13T03:27:15Z</dcterms:created>
  <dcterms:modified xsi:type="dcterms:W3CDTF">2017-05-24T03:42:06Z</dcterms:modified>
</cp:coreProperties>
</file>