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8" r:id="rId3"/>
    <p:sldId id="277" r:id="rId4"/>
    <p:sldId id="259" r:id="rId5"/>
    <p:sldId id="260" r:id="rId6"/>
    <p:sldId id="279" r:id="rId7"/>
    <p:sldId id="278" r:id="rId8"/>
    <p:sldId id="283" r:id="rId9"/>
    <p:sldId id="284" r:id="rId10"/>
    <p:sldId id="281" r:id="rId11"/>
    <p:sldId id="282" r:id="rId12"/>
    <p:sldId id="261" r:id="rId13"/>
    <p:sldId id="262" r:id="rId14"/>
    <p:sldId id="285" r:id="rId15"/>
    <p:sldId id="287" r:id="rId16"/>
    <p:sldId id="264" r:id="rId17"/>
    <p:sldId id="289" r:id="rId18"/>
    <p:sldId id="288" r:id="rId19"/>
    <p:sldId id="272" r:id="rId20"/>
    <p:sldId id="273"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10.xml.rels><?xml version="1.0" encoding="UTF-8" standalone="yes"?>
<Relationships xmlns="http://schemas.openxmlformats.org/package/2006/relationships"><Relationship Id="rId1" Type="http://schemas.openxmlformats.org/officeDocument/2006/relationships/image" Target="../media/image38.png"/></Relationships>
</file>

<file path=ppt/diagrams/_rels/data2.xml.rels><?xml version="1.0" encoding="UTF-8" standalone="yes"?>
<Relationships xmlns="http://schemas.openxmlformats.org/package/2006/relationships"><Relationship Id="rId1" Type="http://schemas.openxmlformats.org/officeDocument/2006/relationships/image" Target="../media/image1.png"/></Relationships>
</file>

<file path=ppt/diagrams/_rels/data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image" Target="../media/image2.jpg"/><Relationship Id="rId4" Type="http://schemas.openxmlformats.org/officeDocument/2006/relationships/image" Target="../media/image5.jpg"/></Relationships>
</file>

<file path=ppt/diagrams/_rels/data6.xml.rels><?xml version="1.0" encoding="UTF-8" standalone="yes"?>
<Relationships xmlns="http://schemas.openxmlformats.org/package/2006/relationships"><Relationship Id="rId1" Type="http://schemas.openxmlformats.org/officeDocument/2006/relationships/image" Target="../media/image28.png"/></Relationships>
</file>

<file path=ppt/diagrams/_rels/data8.xml.rels><?xml version="1.0" encoding="UTF-8" standalone="yes"?>
<Relationships xmlns="http://schemas.openxmlformats.org/package/2006/relationships"><Relationship Id="rId1" Type="http://schemas.openxmlformats.org/officeDocument/2006/relationships/image" Target="../media/image30.png"/></Relationships>
</file>

<file path=ppt/diagrams/_rels/data9.xml.rels><?xml version="1.0" encoding="UTF-8" standalone="yes"?>
<Relationships xmlns="http://schemas.openxmlformats.org/package/2006/relationships"><Relationship Id="rId1" Type="http://schemas.openxmlformats.org/officeDocument/2006/relationships/image" Target="../media/image32.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38.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image" Target="../media/image2.jpg"/><Relationship Id="rId4" Type="http://schemas.openxmlformats.org/officeDocument/2006/relationships/image" Target="../media/image5.jpg"/></Relationships>
</file>

<file path=ppt/diagrams/_rels/drawing6.xml.rels><?xml version="1.0" encoding="UTF-8" standalone="yes"?>
<Relationships xmlns="http://schemas.openxmlformats.org/package/2006/relationships"><Relationship Id="rId1" Type="http://schemas.openxmlformats.org/officeDocument/2006/relationships/image" Target="../media/image28.png"/></Relationships>
</file>

<file path=ppt/diagrams/_rels/drawing8.xml.rels><?xml version="1.0" encoding="UTF-8" standalone="yes"?>
<Relationships xmlns="http://schemas.openxmlformats.org/package/2006/relationships"><Relationship Id="rId1" Type="http://schemas.openxmlformats.org/officeDocument/2006/relationships/image" Target="../media/image30.png"/></Relationships>
</file>

<file path=ppt/diagrams/_rels/drawing9.xml.rels><?xml version="1.0" encoding="UTF-8" standalone="yes"?>
<Relationships xmlns="http://schemas.openxmlformats.org/package/2006/relationships"><Relationship Id="rId1"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945552-7686-4502-B17C-328D032A130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585F1184-191A-4D21-8B9B-217396EDA912}">
      <dgm:prSet phldrT="[文本]"/>
      <dgm:spPr/>
      <dgm:t>
        <a:bodyPr/>
        <a:lstStyle/>
        <a:p>
          <a:r>
            <a:rPr lang="zh-CN" altLang="en-US" dirty="0" smtClean="0"/>
            <a:t>一、夸克强子物质研究现状</a:t>
          </a:r>
          <a:endParaRPr lang="zh-CN" altLang="en-US" dirty="0"/>
        </a:p>
      </dgm:t>
    </dgm:pt>
    <dgm:pt modelId="{55112A5E-52FE-46DC-B9E2-E6836DE19E63}" type="parTrans" cxnId="{6E07113E-A13D-451B-9DE8-B0352B843EB3}">
      <dgm:prSet/>
      <dgm:spPr/>
      <dgm:t>
        <a:bodyPr/>
        <a:lstStyle/>
        <a:p>
          <a:endParaRPr lang="zh-CN" altLang="en-US"/>
        </a:p>
      </dgm:t>
    </dgm:pt>
    <dgm:pt modelId="{1BD55F1E-B632-4293-A5A3-E771448A20A0}" type="sibTrans" cxnId="{6E07113E-A13D-451B-9DE8-B0352B843EB3}">
      <dgm:prSet/>
      <dgm:spPr/>
      <dgm:t>
        <a:bodyPr/>
        <a:lstStyle/>
        <a:p>
          <a:endParaRPr lang="zh-CN" altLang="en-US"/>
        </a:p>
      </dgm:t>
    </dgm:pt>
    <dgm:pt modelId="{46B796D2-BE41-4E5B-8A78-F5C6A6C2C2A0}">
      <dgm:prSet phldrT="[文本]"/>
      <dgm:spPr/>
      <dgm:t>
        <a:bodyPr/>
        <a:lstStyle/>
        <a:p>
          <a:r>
            <a:rPr lang="zh-CN" altLang="en-US" dirty="0" smtClean="0"/>
            <a:t>二、夸克相模型</a:t>
          </a:r>
          <a:endParaRPr lang="zh-CN" altLang="en-US" dirty="0"/>
        </a:p>
      </dgm:t>
    </dgm:pt>
    <dgm:pt modelId="{585FD742-3D74-4927-B12C-3D2D8CE6CFEB}" type="parTrans" cxnId="{4ECB0081-FC21-4517-8D2B-ABDC74CCDC83}">
      <dgm:prSet/>
      <dgm:spPr/>
      <dgm:t>
        <a:bodyPr/>
        <a:lstStyle/>
        <a:p>
          <a:endParaRPr lang="zh-CN" altLang="en-US"/>
        </a:p>
      </dgm:t>
    </dgm:pt>
    <dgm:pt modelId="{FD8667CA-C8CD-4D20-9D7D-316AF6186CF4}" type="sibTrans" cxnId="{4ECB0081-FC21-4517-8D2B-ABDC74CCDC83}">
      <dgm:prSet/>
      <dgm:spPr/>
      <dgm:t>
        <a:bodyPr/>
        <a:lstStyle/>
        <a:p>
          <a:endParaRPr lang="zh-CN" altLang="en-US"/>
        </a:p>
      </dgm:t>
    </dgm:pt>
    <dgm:pt modelId="{54F4AC9D-C443-442A-9EBD-9DE08EBD84B9}">
      <dgm:prSet phldrT="[文本]"/>
      <dgm:spPr/>
      <dgm:t>
        <a:bodyPr/>
        <a:lstStyle/>
        <a:p>
          <a:r>
            <a:rPr lang="zh-CN" altLang="en-US" dirty="0" smtClean="0"/>
            <a:t>三、强子相模型</a:t>
          </a:r>
          <a:endParaRPr lang="zh-CN" altLang="en-US" dirty="0"/>
        </a:p>
      </dgm:t>
    </dgm:pt>
    <dgm:pt modelId="{768B9A55-5C25-4725-B12E-E725CFF05364}" type="parTrans" cxnId="{B1AE60C9-E194-456C-BD0E-44D1C7C39CD5}">
      <dgm:prSet/>
      <dgm:spPr/>
      <dgm:t>
        <a:bodyPr/>
        <a:lstStyle/>
        <a:p>
          <a:endParaRPr lang="zh-CN" altLang="en-US"/>
        </a:p>
      </dgm:t>
    </dgm:pt>
    <dgm:pt modelId="{63E19E5E-8177-4FFF-98FD-20DCC16A6052}" type="sibTrans" cxnId="{B1AE60C9-E194-456C-BD0E-44D1C7C39CD5}">
      <dgm:prSet/>
      <dgm:spPr/>
      <dgm:t>
        <a:bodyPr/>
        <a:lstStyle/>
        <a:p>
          <a:endParaRPr lang="zh-CN" altLang="en-US"/>
        </a:p>
      </dgm:t>
    </dgm:pt>
    <dgm:pt modelId="{00C7EE86-CD09-4A77-B7B0-19B48B8239DD}">
      <dgm:prSet phldrT="[文本]"/>
      <dgm:spPr/>
      <dgm:t>
        <a:bodyPr/>
        <a:lstStyle/>
        <a:p>
          <a:r>
            <a:rPr lang="zh-CN" altLang="en-US" dirty="0" smtClean="0"/>
            <a:t>四、相变曲线</a:t>
          </a:r>
          <a:endParaRPr lang="zh-CN" altLang="en-US" dirty="0"/>
        </a:p>
      </dgm:t>
    </dgm:pt>
    <dgm:pt modelId="{DF054D4D-B513-4E8B-86F1-7E95305AD08C}" type="parTrans" cxnId="{6A300C3F-EE03-4788-8AE6-D82BB8B69B00}">
      <dgm:prSet/>
      <dgm:spPr/>
      <dgm:t>
        <a:bodyPr/>
        <a:lstStyle/>
        <a:p>
          <a:endParaRPr lang="zh-CN" altLang="en-US"/>
        </a:p>
      </dgm:t>
    </dgm:pt>
    <dgm:pt modelId="{CD9E349C-2785-4F47-8AE7-446397241E40}" type="sibTrans" cxnId="{6A300C3F-EE03-4788-8AE6-D82BB8B69B00}">
      <dgm:prSet/>
      <dgm:spPr/>
      <dgm:t>
        <a:bodyPr/>
        <a:lstStyle/>
        <a:p>
          <a:endParaRPr lang="zh-CN" altLang="en-US"/>
        </a:p>
      </dgm:t>
    </dgm:pt>
    <dgm:pt modelId="{37E9EDD1-6490-4452-8F0C-17D25137E9DA}">
      <dgm:prSet phldrT="[文本]"/>
      <dgm:spPr/>
      <dgm:t>
        <a:bodyPr/>
        <a:lstStyle/>
        <a:p>
          <a:r>
            <a:rPr lang="zh-CN" altLang="en-US" dirty="0" smtClean="0"/>
            <a:t>五、总结</a:t>
          </a:r>
          <a:endParaRPr lang="zh-CN" altLang="en-US" dirty="0"/>
        </a:p>
      </dgm:t>
    </dgm:pt>
    <dgm:pt modelId="{A43CAF0E-CC8D-4A60-9B90-C9DE7129CBCA}" type="parTrans" cxnId="{A2A95CAF-C29D-48D6-91E6-CEB2D39396BA}">
      <dgm:prSet/>
      <dgm:spPr/>
      <dgm:t>
        <a:bodyPr/>
        <a:lstStyle/>
        <a:p>
          <a:endParaRPr lang="zh-CN" altLang="en-US"/>
        </a:p>
      </dgm:t>
    </dgm:pt>
    <dgm:pt modelId="{89881687-4872-49E8-A7D8-93EA769E308B}" type="sibTrans" cxnId="{A2A95CAF-C29D-48D6-91E6-CEB2D39396BA}">
      <dgm:prSet/>
      <dgm:spPr/>
      <dgm:t>
        <a:bodyPr/>
        <a:lstStyle/>
        <a:p>
          <a:endParaRPr lang="zh-CN" altLang="en-US"/>
        </a:p>
      </dgm:t>
    </dgm:pt>
    <dgm:pt modelId="{0BB96F5B-A5A4-4B04-8142-73965899F455}">
      <dgm:prSet phldrT="[文本]"/>
      <dgm:spPr/>
      <dgm:t>
        <a:bodyPr/>
        <a:lstStyle/>
        <a:p>
          <a:r>
            <a:rPr lang="zh-CN" altLang="en-US" dirty="0" smtClean="0"/>
            <a:t>六、致谢</a:t>
          </a:r>
          <a:endParaRPr lang="zh-CN" altLang="en-US" dirty="0"/>
        </a:p>
      </dgm:t>
    </dgm:pt>
    <dgm:pt modelId="{165F5574-5EA9-4E10-B6B7-408738427644}" type="parTrans" cxnId="{B4D82915-2AEE-40D5-ADAC-047F80D9175F}">
      <dgm:prSet/>
      <dgm:spPr/>
      <dgm:t>
        <a:bodyPr/>
        <a:lstStyle/>
        <a:p>
          <a:endParaRPr lang="zh-CN" altLang="en-US"/>
        </a:p>
      </dgm:t>
    </dgm:pt>
    <dgm:pt modelId="{AC577CEC-3F79-4BB5-8B57-6CA603F2BF33}" type="sibTrans" cxnId="{B4D82915-2AEE-40D5-ADAC-047F80D9175F}">
      <dgm:prSet/>
      <dgm:spPr/>
      <dgm:t>
        <a:bodyPr/>
        <a:lstStyle/>
        <a:p>
          <a:endParaRPr lang="zh-CN" altLang="en-US"/>
        </a:p>
      </dgm:t>
    </dgm:pt>
    <dgm:pt modelId="{1F81D6EC-92F0-4D06-886C-A3BCBBD61E7E}" type="pres">
      <dgm:prSet presAssocID="{90945552-7686-4502-B17C-328D032A1307}" presName="linear" presStyleCnt="0">
        <dgm:presLayoutVars>
          <dgm:dir/>
          <dgm:animLvl val="lvl"/>
          <dgm:resizeHandles val="exact"/>
        </dgm:presLayoutVars>
      </dgm:prSet>
      <dgm:spPr/>
      <dgm:t>
        <a:bodyPr/>
        <a:lstStyle/>
        <a:p>
          <a:endParaRPr lang="zh-CN" altLang="en-US"/>
        </a:p>
      </dgm:t>
    </dgm:pt>
    <dgm:pt modelId="{0F63866D-9596-4753-8592-CF5D1CAF4121}" type="pres">
      <dgm:prSet presAssocID="{585F1184-191A-4D21-8B9B-217396EDA912}" presName="parentLin" presStyleCnt="0"/>
      <dgm:spPr/>
    </dgm:pt>
    <dgm:pt modelId="{2EDBEAFE-66CE-4B22-BDDD-893581869EC4}" type="pres">
      <dgm:prSet presAssocID="{585F1184-191A-4D21-8B9B-217396EDA912}" presName="parentLeftMargin" presStyleLbl="node1" presStyleIdx="0" presStyleCnt="6"/>
      <dgm:spPr/>
      <dgm:t>
        <a:bodyPr/>
        <a:lstStyle/>
        <a:p>
          <a:endParaRPr lang="zh-CN" altLang="en-US"/>
        </a:p>
      </dgm:t>
    </dgm:pt>
    <dgm:pt modelId="{4DAF2E86-F36A-42BD-BE92-7657AB8212E2}" type="pres">
      <dgm:prSet presAssocID="{585F1184-191A-4D21-8B9B-217396EDA912}" presName="parentText" presStyleLbl="node1" presStyleIdx="0" presStyleCnt="6">
        <dgm:presLayoutVars>
          <dgm:chMax val="0"/>
          <dgm:bulletEnabled val="1"/>
        </dgm:presLayoutVars>
      </dgm:prSet>
      <dgm:spPr/>
      <dgm:t>
        <a:bodyPr/>
        <a:lstStyle/>
        <a:p>
          <a:endParaRPr lang="zh-CN" altLang="en-US"/>
        </a:p>
      </dgm:t>
    </dgm:pt>
    <dgm:pt modelId="{FD820F47-90F0-416E-BB78-D7DF5374C48A}" type="pres">
      <dgm:prSet presAssocID="{585F1184-191A-4D21-8B9B-217396EDA912}" presName="negativeSpace" presStyleCnt="0"/>
      <dgm:spPr/>
    </dgm:pt>
    <dgm:pt modelId="{E50B649E-C89F-4342-9D25-56ED682EE857}" type="pres">
      <dgm:prSet presAssocID="{585F1184-191A-4D21-8B9B-217396EDA912}" presName="childText" presStyleLbl="conFgAcc1" presStyleIdx="0" presStyleCnt="6">
        <dgm:presLayoutVars>
          <dgm:bulletEnabled val="1"/>
        </dgm:presLayoutVars>
      </dgm:prSet>
      <dgm:spPr/>
    </dgm:pt>
    <dgm:pt modelId="{4EB0A24F-69E9-4B88-A45E-9E5858003A10}" type="pres">
      <dgm:prSet presAssocID="{1BD55F1E-B632-4293-A5A3-E771448A20A0}" presName="spaceBetweenRectangles" presStyleCnt="0"/>
      <dgm:spPr/>
    </dgm:pt>
    <dgm:pt modelId="{B332745F-249C-4D36-B8A1-C3A41BBBB79F}" type="pres">
      <dgm:prSet presAssocID="{46B796D2-BE41-4E5B-8A78-F5C6A6C2C2A0}" presName="parentLin" presStyleCnt="0"/>
      <dgm:spPr/>
    </dgm:pt>
    <dgm:pt modelId="{F3A27EA4-B677-4C1C-AD92-DD73FB278894}" type="pres">
      <dgm:prSet presAssocID="{46B796D2-BE41-4E5B-8A78-F5C6A6C2C2A0}" presName="parentLeftMargin" presStyleLbl="node1" presStyleIdx="0" presStyleCnt="6"/>
      <dgm:spPr/>
      <dgm:t>
        <a:bodyPr/>
        <a:lstStyle/>
        <a:p>
          <a:endParaRPr lang="zh-CN" altLang="en-US"/>
        </a:p>
      </dgm:t>
    </dgm:pt>
    <dgm:pt modelId="{C7EA66CA-076C-451E-8671-B3D28F17CE91}" type="pres">
      <dgm:prSet presAssocID="{46B796D2-BE41-4E5B-8A78-F5C6A6C2C2A0}" presName="parentText" presStyleLbl="node1" presStyleIdx="1" presStyleCnt="6" custLinFactNeighborX="-3379">
        <dgm:presLayoutVars>
          <dgm:chMax val="0"/>
          <dgm:bulletEnabled val="1"/>
        </dgm:presLayoutVars>
      </dgm:prSet>
      <dgm:spPr/>
      <dgm:t>
        <a:bodyPr/>
        <a:lstStyle/>
        <a:p>
          <a:endParaRPr lang="zh-CN" altLang="en-US"/>
        </a:p>
      </dgm:t>
    </dgm:pt>
    <dgm:pt modelId="{A682DCFC-8DF4-4CEE-B15A-C434C167DA34}" type="pres">
      <dgm:prSet presAssocID="{46B796D2-BE41-4E5B-8A78-F5C6A6C2C2A0}" presName="negativeSpace" presStyleCnt="0"/>
      <dgm:spPr/>
    </dgm:pt>
    <dgm:pt modelId="{91ED9333-5C99-4CA2-897A-5905A9DE4671}" type="pres">
      <dgm:prSet presAssocID="{46B796D2-BE41-4E5B-8A78-F5C6A6C2C2A0}" presName="childText" presStyleLbl="conFgAcc1" presStyleIdx="1" presStyleCnt="6">
        <dgm:presLayoutVars>
          <dgm:bulletEnabled val="1"/>
        </dgm:presLayoutVars>
      </dgm:prSet>
      <dgm:spPr/>
    </dgm:pt>
    <dgm:pt modelId="{DE81EEF5-3897-4429-AB21-5E5AAAB8DC0E}" type="pres">
      <dgm:prSet presAssocID="{FD8667CA-C8CD-4D20-9D7D-316AF6186CF4}" presName="spaceBetweenRectangles" presStyleCnt="0"/>
      <dgm:spPr/>
    </dgm:pt>
    <dgm:pt modelId="{0E197D4F-8466-4A85-8202-4F2A7B8C0668}" type="pres">
      <dgm:prSet presAssocID="{54F4AC9D-C443-442A-9EBD-9DE08EBD84B9}" presName="parentLin" presStyleCnt="0"/>
      <dgm:spPr/>
    </dgm:pt>
    <dgm:pt modelId="{974571BF-FDB5-4CCD-9561-C1A1C7D640ED}" type="pres">
      <dgm:prSet presAssocID="{54F4AC9D-C443-442A-9EBD-9DE08EBD84B9}" presName="parentLeftMargin" presStyleLbl="node1" presStyleIdx="1" presStyleCnt="6"/>
      <dgm:spPr/>
      <dgm:t>
        <a:bodyPr/>
        <a:lstStyle/>
        <a:p>
          <a:endParaRPr lang="zh-CN" altLang="en-US"/>
        </a:p>
      </dgm:t>
    </dgm:pt>
    <dgm:pt modelId="{69C54291-55A2-459C-9FE9-FC8DE0919340}" type="pres">
      <dgm:prSet presAssocID="{54F4AC9D-C443-442A-9EBD-9DE08EBD84B9}" presName="parentText" presStyleLbl="node1" presStyleIdx="2" presStyleCnt="6">
        <dgm:presLayoutVars>
          <dgm:chMax val="0"/>
          <dgm:bulletEnabled val="1"/>
        </dgm:presLayoutVars>
      </dgm:prSet>
      <dgm:spPr/>
      <dgm:t>
        <a:bodyPr/>
        <a:lstStyle/>
        <a:p>
          <a:endParaRPr lang="zh-CN" altLang="en-US"/>
        </a:p>
      </dgm:t>
    </dgm:pt>
    <dgm:pt modelId="{9062ACA9-7C68-4E07-9450-5C2950357678}" type="pres">
      <dgm:prSet presAssocID="{54F4AC9D-C443-442A-9EBD-9DE08EBD84B9}" presName="negativeSpace" presStyleCnt="0"/>
      <dgm:spPr/>
    </dgm:pt>
    <dgm:pt modelId="{6FF44340-E0F2-4196-ADF6-8866F584663B}" type="pres">
      <dgm:prSet presAssocID="{54F4AC9D-C443-442A-9EBD-9DE08EBD84B9}" presName="childText" presStyleLbl="conFgAcc1" presStyleIdx="2" presStyleCnt="6">
        <dgm:presLayoutVars>
          <dgm:bulletEnabled val="1"/>
        </dgm:presLayoutVars>
      </dgm:prSet>
      <dgm:spPr/>
    </dgm:pt>
    <dgm:pt modelId="{9F6184EF-E3B5-405E-81EA-FAF8E044B245}" type="pres">
      <dgm:prSet presAssocID="{63E19E5E-8177-4FFF-98FD-20DCC16A6052}" presName="spaceBetweenRectangles" presStyleCnt="0"/>
      <dgm:spPr/>
    </dgm:pt>
    <dgm:pt modelId="{1B0E5504-581E-4715-97E2-4F8BE5F848D6}" type="pres">
      <dgm:prSet presAssocID="{00C7EE86-CD09-4A77-B7B0-19B48B8239DD}" presName="parentLin" presStyleCnt="0"/>
      <dgm:spPr/>
    </dgm:pt>
    <dgm:pt modelId="{138BBE44-63B2-4E27-B734-78781D67704B}" type="pres">
      <dgm:prSet presAssocID="{00C7EE86-CD09-4A77-B7B0-19B48B8239DD}" presName="parentLeftMargin" presStyleLbl="node1" presStyleIdx="2" presStyleCnt="6"/>
      <dgm:spPr/>
      <dgm:t>
        <a:bodyPr/>
        <a:lstStyle/>
        <a:p>
          <a:endParaRPr lang="zh-CN" altLang="en-US"/>
        </a:p>
      </dgm:t>
    </dgm:pt>
    <dgm:pt modelId="{8B2E6F18-B99B-48D1-8488-25A7572DD39F}" type="pres">
      <dgm:prSet presAssocID="{00C7EE86-CD09-4A77-B7B0-19B48B8239DD}" presName="parentText" presStyleLbl="node1" presStyleIdx="3" presStyleCnt="6">
        <dgm:presLayoutVars>
          <dgm:chMax val="0"/>
          <dgm:bulletEnabled val="1"/>
        </dgm:presLayoutVars>
      </dgm:prSet>
      <dgm:spPr/>
      <dgm:t>
        <a:bodyPr/>
        <a:lstStyle/>
        <a:p>
          <a:endParaRPr lang="zh-CN" altLang="en-US"/>
        </a:p>
      </dgm:t>
    </dgm:pt>
    <dgm:pt modelId="{42B1F011-0E72-4BAC-ABC5-E5F4C28F1D50}" type="pres">
      <dgm:prSet presAssocID="{00C7EE86-CD09-4A77-B7B0-19B48B8239DD}" presName="negativeSpace" presStyleCnt="0"/>
      <dgm:spPr/>
    </dgm:pt>
    <dgm:pt modelId="{B0014AB4-9A40-4C50-8A5B-AA4E062F0E0A}" type="pres">
      <dgm:prSet presAssocID="{00C7EE86-CD09-4A77-B7B0-19B48B8239DD}" presName="childText" presStyleLbl="conFgAcc1" presStyleIdx="3" presStyleCnt="6">
        <dgm:presLayoutVars>
          <dgm:bulletEnabled val="1"/>
        </dgm:presLayoutVars>
      </dgm:prSet>
      <dgm:spPr/>
    </dgm:pt>
    <dgm:pt modelId="{F5E6883D-63C0-46E8-A704-0D93C8077456}" type="pres">
      <dgm:prSet presAssocID="{CD9E349C-2785-4F47-8AE7-446397241E40}" presName="spaceBetweenRectangles" presStyleCnt="0"/>
      <dgm:spPr/>
    </dgm:pt>
    <dgm:pt modelId="{D75F65A8-8243-42B8-A7C9-C1EB5E340BC1}" type="pres">
      <dgm:prSet presAssocID="{37E9EDD1-6490-4452-8F0C-17D25137E9DA}" presName="parentLin" presStyleCnt="0"/>
      <dgm:spPr/>
    </dgm:pt>
    <dgm:pt modelId="{BD80782B-C9BB-46A3-ACFF-8BE345AB3AD0}" type="pres">
      <dgm:prSet presAssocID="{37E9EDD1-6490-4452-8F0C-17D25137E9DA}" presName="parentLeftMargin" presStyleLbl="node1" presStyleIdx="3" presStyleCnt="6"/>
      <dgm:spPr/>
      <dgm:t>
        <a:bodyPr/>
        <a:lstStyle/>
        <a:p>
          <a:endParaRPr lang="zh-CN" altLang="en-US"/>
        </a:p>
      </dgm:t>
    </dgm:pt>
    <dgm:pt modelId="{6B53701D-8ACF-4A54-B2B0-A61EEE0458D2}" type="pres">
      <dgm:prSet presAssocID="{37E9EDD1-6490-4452-8F0C-17D25137E9DA}" presName="parentText" presStyleLbl="node1" presStyleIdx="4" presStyleCnt="6">
        <dgm:presLayoutVars>
          <dgm:chMax val="0"/>
          <dgm:bulletEnabled val="1"/>
        </dgm:presLayoutVars>
      </dgm:prSet>
      <dgm:spPr/>
      <dgm:t>
        <a:bodyPr/>
        <a:lstStyle/>
        <a:p>
          <a:endParaRPr lang="zh-CN" altLang="en-US"/>
        </a:p>
      </dgm:t>
    </dgm:pt>
    <dgm:pt modelId="{456D8491-2C5B-464E-8485-B1C7C8E3F16E}" type="pres">
      <dgm:prSet presAssocID="{37E9EDD1-6490-4452-8F0C-17D25137E9DA}" presName="negativeSpace" presStyleCnt="0"/>
      <dgm:spPr/>
    </dgm:pt>
    <dgm:pt modelId="{EBA37083-4E69-47C7-ABC8-C80950F2C6C0}" type="pres">
      <dgm:prSet presAssocID="{37E9EDD1-6490-4452-8F0C-17D25137E9DA}" presName="childText" presStyleLbl="conFgAcc1" presStyleIdx="4" presStyleCnt="6">
        <dgm:presLayoutVars>
          <dgm:bulletEnabled val="1"/>
        </dgm:presLayoutVars>
      </dgm:prSet>
      <dgm:spPr/>
    </dgm:pt>
    <dgm:pt modelId="{DE5916D2-7C61-4B3A-AFFC-7BCE904FE9A5}" type="pres">
      <dgm:prSet presAssocID="{89881687-4872-49E8-A7D8-93EA769E308B}" presName="spaceBetweenRectangles" presStyleCnt="0"/>
      <dgm:spPr/>
    </dgm:pt>
    <dgm:pt modelId="{E0B40A1C-B3AB-4486-8770-A17C8703ABE5}" type="pres">
      <dgm:prSet presAssocID="{0BB96F5B-A5A4-4B04-8142-73965899F455}" presName="parentLin" presStyleCnt="0"/>
      <dgm:spPr/>
    </dgm:pt>
    <dgm:pt modelId="{99C7A2E0-D5BB-4580-9B1D-7BF16584405E}" type="pres">
      <dgm:prSet presAssocID="{0BB96F5B-A5A4-4B04-8142-73965899F455}" presName="parentLeftMargin" presStyleLbl="node1" presStyleIdx="4" presStyleCnt="6"/>
      <dgm:spPr/>
      <dgm:t>
        <a:bodyPr/>
        <a:lstStyle/>
        <a:p>
          <a:endParaRPr lang="zh-CN" altLang="en-US"/>
        </a:p>
      </dgm:t>
    </dgm:pt>
    <dgm:pt modelId="{BB21F3F2-76CC-478F-896F-CDDB0419F2F6}" type="pres">
      <dgm:prSet presAssocID="{0BB96F5B-A5A4-4B04-8142-73965899F455}" presName="parentText" presStyleLbl="node1" presStyleIdx="5" presStyleCnt="6">
        <dgm:presLayoutVars>
          <dgm:chMax val="0"/>
          <dgm:bulletEnabled val="1"/>
        </dgm:presLayoutVars>
      </dgm:prSet>
      <dgm:spPr/>
      <dgm:t>
        <a:bodyPr/>
        <a:lstStyle/>
        <a:p>
          <a:endParaRPr lang="zh-CN" altLang="en-US"/>
        </a:p>
      </dgm:t>
    </dgm:pt>
    <dgm:pt modelId="{54A20FC9-7E12-4910-866F-43101A8AFDC4}" type="pres">
      <dgm:prSet presAssocID="{0BB96F5B-A5A4-4B04-8142-73965899F455}" presName="negativeSpace" presStyleCnt="0"/>
      <dgm:spPr/>
    </dgm:pt>
    <dgm:pt modelId="{423129B0-47BB-4CB9-B2D0-4AC5D0F1EF40}" type="pres">
      <dgm:prSet presAssocID="{0BB96F5B-A5A4-4B04-8142-73965899F455}" presName="childText" presStyleLbl="conFgAcc1" presStyleIdx="5" presStyleCnt="6" custLinFactY="16282" custLinFactNeighborX="-26930" custLinFactNeighborY="100000">
        <dgm:presLayoutVars>
          <dgm:bulletEnabled val="1"/>
        </dgm:presLayoutVars>
      </dgm:prSet>
      <dgm:spPr/>
    </dgm:pt>
  </dgm:ptLst>
  <dgm:cxnLst>
    <dgm:cxn modelId="{736F60A7-84F5-4997-9A9F-651CA184263B}" type="presOf" srcId="{37E9EDD1-6490-4452-8F0C-17D25137E9DA}" destId="{6B53701D-8ACF-4A54-B2B0-A61EEE0458D2}" srcOrd="1" destOrd="0" presId="urn:microsoft.com/office/officeart/2005/8/layout/list1"/>
    <dgm:cxn modelId="{3E419476-3BEE-4961-9F22-458888D51594}" type="presOf" srcId="{0BB96F5B-A5A4-4B04-8142-73965899F455}" destId="{BB21F3F2-76CC-478F-896F-CDDB0419F2F6}" srcOrd="1" destOrd="0" presId="urn:microsoft.com/office/officeart/2005/8/layout/list1"/>
    <dgm:cxn modelId="{AC1DD191-2F64-4EC4-B6DC-E271EBD1F067}" type="presOf" srcId="{37E9EDD1-6490-4452-8F0C-17D25137E9DA}" destId="{BD80782B-C9BB-46A3-ACFF-8BE345AB3AD0}" srcOrd="0" destOrd="0" presId="urn:microsoft.com/office/officeart/2005/8/layout/list1"/>
    <dgm:cxn modelId="{861DB22F-D417-49D7-A36F-DB248DE56BC2}" type="presOf" srcId="{585F1184-191A-4D21-8B9B-217396EDA912}" destId="{4DAF2E86-F36A-42BD-BE92-7657AB8212E2}" srcOrd="1" destOrd="0" presId="urn:microsoft.com/office/officeart/2005/8/layout/list1"/>
    <dgm:cxn modelId="{6A300C3F-EE03-4788-8AE6-D82BB8B69B00}" srcId="{90945552-7686-4502-B17C-328D032A1307}" destId="{00C7EE86-CD09-4A77-B7B0-19B48B8239DD}" srcOrd="3" destOrd="0" parTransId="{DF054D4D-B513-4E8B-86F1-7E95305AD08C}" sibTransId="{CD9E349C-2785-4F47-8AE7-446397241E40}"/>
    <dgm:cxn modelId="{33B37248-FCB5-4BE4-9604-4AEA65C49BC1}" type="presOf" srcId="{0BB96F5B-A5A4-4B04-8142-73965899F455}" destId="{99C7A2E0-D5BB-4580-9B1D-7BF16584405E}" srcOrd="0" destOrd="0" presId="urn:microsoft.com/office/officeart/2005/8/layout/list1"/>
    <dgm:cxn modelId="{43910B95-8A61-4E86-A297-AA3D92275563}" type="presOf" srcId="{00C7EE86-CD09-4A77-B7B0-19B48B8239DD}" destId="{8B2E6F18-B99B-48D1-8488-25A7572DD39F}" srcOrd="1" destOrd="0" presId="urn:microsoft.com/office/officeart/2005/8/layout/list1"/>
    <dgm:cxn modelId="{B4D82915-2AEE-40D5-ADAC-047F80D9175F}" srcId="{90945552-7686-4502-B17C-328D032A1307}" destId="{0BB96F5B-A5A4-4B04-8142-73965899F455}" srcOrd="5" destOrd="0" parTransId="{165F5574-5EA9-4E10-B6B7-408738427644}" sibTransId="{AC577CEC-3F79-4BB5-8B57-6CA603F2BF33}"/>
    <dgm:cxn modelId="{6E07113E-A13D-451B-9DE8-B0352B843EB3}" srcId="{90945552-7686-4502-B17C-328D032A1307}" destId="{585F1184-191A-4D21-8B9B-217396EDA912}" srcOrd="0" destOrd="0" parTransId="{55112A5E-52FE-46DC-B9E2-E6836DE19E63}" sibTransId="{1BD55F1E-B632-4293-A5A3-E771448A20A0}"/>
    <dgm:cxn modelId="{B1AE60C9-E194-456C-BD0E-44D1C7C39CD5}" srcId="{90945552-7686-4502-B17C-328D032A1307}" destId="{54F4AC9D-C443-442A-9EBD-9DE08EBD84B9}" srcOrd="2" destOrd="0" parTransId="{768B9A55-5C25-4725-B12E-E725CFF05364}" sibTransId="{63E19E5E-8177-4FFF-98FD-20DCC16A6052}"/>
    <dgm:cxn modelId="{4ECB0081-FC21-4517-8D2B-ABDC74CCDC83}" srcId="{90945552-7686-4502-B17C-328D032A1307}" destId="{46B796D2-BE41-4E5B-8A78-F5C6A6C2C2A0}" srcOrd="1" destOrd="0" parTransId="{585FD742-3D74-4927-B12C-3D2D8CE6CFEB}" sibTransId="{FD8667CA-C8CD-4D20-9D7D-316AF6186CF4}"/>
    <dgm:cxn modelId="{9389ED79-7172-42E3-B74C-A8F78EDC1E0D}" type="presOf" srcId="{54F4AC9D-C443-442A-9EBD-9DE08EBD84B9}" destId="{69C54291-55A2-459C-9FE9-FC8DE0919340}" srcOrd="1" destOrd="0" presId="urn:microsoft.com/office/officeart/2005/8/layout/list1"/>
    <dgm:cxn modelId="{831149D6-04D5-491A-BCDD-723BB408C60E}" type="presOf" srcId="{90945552-7686-4502-B17C-328D032A1307}" destId="{1F81D6EC-92F0-4D06-886C-A3BCBBD61E7E}" srcOrd="0" destOrd="0" presId="urn:microsoft.com/office/officeart/2005/8/layout/list1"/>
    <dgm:cxn modelId="{4E25BE90-ECC1-4F82-9E83-89DDDD002248}" type="presOf" srcId="{00C7EE86-CD09-4A77-B7B0-19B48B8239DD}" destId="{138BBE44-63B2-4E27-B734-78781D67704B}" srcOrd="0" destOrd="0" presId="urn:microsoft.com/office/officeart/2005/8/layout/list1"/>
    <dgm:cxn modelId="{560D752A-0E6D-4174-A94E-B274E7647125}" type="presOf" srcId="{46B796D2-BE41-4E5B-8A78-F5C6A6C2C2A0}" destId="{F3A27EA4-B677-4C1C-AD92-DD73FB278894}" srcOrd="0" destOrd="0" presId="urn:microsoft.com/office/officeart/2005/8/layout/list1"/>
    <dgm:cxn modelId="{DBF2E225-9EC7-4317-8764-6CDC88E69CCE}" type="presOf" srcId="{46B796D2-BE41-4E5B-8A78-F5C6A6C2C2A0}" destId="{C7EA66CA-076C-451E-8671-B3D28F17CE91}" srcOrd="1" destOrd="0" presId="urn:microsoft.com/office/officeart/2005/8/layout/list1"/>
    <dgm:cxn modelId="{A2A95CAF-C29D-48D6-91E6-CEB2D39396BA}" srcId="{90945552-7686-4502-B17C-328D032A1307}" destId="{37E9EDD1-6490-4452-8F0C-17D25137E9DA}" srcOrd="4" destOrd="0" parTransId="{A43CAF0E-CC8D-4A60-9B90-C9DE7129CBCA}" sibTransId="{89881687-4872-49E8-A7D8-93EA769E308B}"/>
    <dgm:cxn modelId="{304E21F6-104E-4A61-A63C-B4550ED4F512}" type="presOf" srcId="{585F1184-191A-4D21-8B9B-217396EDA912}" destId="{2EDBEAFE-66CE-4B22-BDDD-893581869EC4}" srcOrd="0" destOrd="0" presId="urn:microsoft.com/office/officeart/2005/8/layout/list1"/>
    <dgm:cxn modelId="{E98CFF0F-F00C-4B0F-8C21-972D64CB322B}" type="presOf" srcId="{54F4AC9D-C443-442A-9EBD-9DE08EBD84B9}" destId="{974571BF-FDB5-4CCD-9561-C1A1C7D640ED}" srcOrd="0" destOrd="0" presId="urn:microsoft.com/office/officeart/2005/8/layout/list1"/>
    <dgm:cxn modelId="{2E4BC8E5-8848-4BF2-9D1E-8D725222EA85}" type="presParOf" srcId="{1F81D6EC-92F0-4D06-886C-A3BCBBD61E7E}" destId="{0F63866D-9596-4753-8592-CF5D1CAF4121}" srcOrd="0" destOrd="0" presId="urn:microsoft.com/office/officeart/2005/8/layout/list1"/>
    <dgm:cxn modelId="{0FCA90C5-1BD1-4237-AC92-1676F862942B}" type="presParOf" srcId="{0F63866D-9596-4753-8592-CF5D1CAF4121}" destId="{2EDBEAFE-66CE-4B22-BDDD-893581869EC4}" srcOrd="0" destOrd="0" presId="urn:microsoft.com/office/officeart/2005/8/layout/list1"/>
    <dgm:cxn modelId="{F8DF1686-177D-4C35-B6A8-0D699009B925}" type="presParOf" srcId="{0F63866D-9596-4753-8592-CF5D1CAF4121}" destId="{4DAF2E86-F36A-42BD-BE92-7657AB8212E2}" srcOrd="1" destOrd="0" presId="urn:microsoft.com/office/officeart/2005/8/layout/list1"/>
    <dgm:cxn modelId="{8BF7FBF9-06E4-44AA-A7F5-529BADAC6222}" type="presParOf" srcId="{1F81D6EC-92F0-4D06-886C-A3BCBBD61E7E}" destId="{FD820F47-90F0-416E-BB78-D7DF5374C48A}" srcOrd="1" destOrd="0" presId="urn:microsoft.com/office/officeart/2005/8/layout/list1"/>
    <dgm:cxn modelId="{7AFECE94-C58D-495B-82FD-3EECA84EE141}" type="presParOf" srcId="{1F81D6EC-92F0-4D06-886C-A3BCBBD61E7E}" destId="{E50B649E-C89F-4342-9D25-56ED682EE857}" srcOrd="2" destOrd="0" presId="urn:microsoft.com/office/officeart/2005/8/layout/list1"/>
    <dgm:cxn modelId="{A5913B62-F068-4EAF-A59B-B7CAD04EC86F}" type="presParOf" srcId="{1F81D6EC-92F0-4D06-886C-A3BCBBD61E7E}" destId="{4EB0A24F-69E9-4B88-A45E-9E5858003A10}" srcOrd="3" destOrd="0" presId="urn:microsoft.com/office/officeart/2005/8/layout/list1"/>
    <dgm:cxn modelId="{051957AD-D2A8-40BA-84F8-6669D2564EE4}" type="presParOf" srcId="{1F81D6EC-92F0-4D06-886C-A3BCBBD61E7E}" destId="{B332745F-249C-4D36-B8A1-C3A41BBBB79F}" srcOrd="4" destOrd="0" presId="urn:microsoft.com/office/officeart/2005/8/layout/list1"/>
    <dgm:cxn modelId="{073EBCF3-8D86-473F-81C7-39DC833809AD}" type="presParOf" srcId="{B332745F-249C-4D36-B8A1-C3A41BBBB79F}" destId="{F3A27EA4-B677-4C1C-AD92-DD73FB278894}" srcOrd="0" destOrd="0" presId="urn:microsoft.com/office/officeart/2005/8/layout/list1"/>
    <dgm:cxn modelId="{EC4F8D06-73AA-4501-9052-77D58043747C}" type="presParOf" srcId="{B332745F-249C-4D36-B8A1-C3A41BBBB79F}" destId="{C7EA66CA-076C-451E-8671-B3D28F17CE91}" srcOrd="1" destOrd="0" presId="urn:microsoft.com/office/officeart/2005/8/layout/list1"/>
    <dgm:cxn modelId="{5626E572-363D-42CB-9C20-CBA1E2BB94E7}" type="presParOf" srcId="{1F81D6EC-92F0-4D06-886C-A3BCBBD61E7E}" destId="{A682DCFC-8DF4-4CEE-B15A-C434C167DA34}" srcOrd="5" destOrd="0" presId="urn:microsoft.com/office/officeart/2005/8/layout/list1"/>
    <dgm:cxn modelId="{FF642502-E06C-4954-8146-7D2D4A35D2C7}" type="presParOf" srcId="{1F81D6EC-92F0-4D06-886C-A3BCBBD61E7E}" destId="{91ED9333-5C99-4CA2-897A-5905A9DE4671}" srcOrd="6" destOrd="0" presId="urn:microsoft.com/office/officeart/2005/8/layout/list1"/>
    <dgm:cxn modelId="{B58C58EA-D2FA-4F42-91C7-178988A724F4}" type="presParOf" srcId="{1F81D6EC-92F0-4D06-886C-A3BCBBD61E7E}" destId="{DE81EEF5-3897-4429-AB21-5E5AAAB8DC0E}" srcOrd="7" destOrd="0" presId="urn:microsoft.com/office/officeart/2005/8/layout/list1"/>
    <dgm:cxn modelId="{67AB2A9B-4D5C-49DD-9E9F-6D1E918180DD}" type="presParOf" srcId="{1F81D6EC-92F0-4D06-886C-A3BCBBD61E7E}" destId="{0E197D4F-8466-4A85-8202-4F2A7B8C0668}" srcOrd="8" destOrd="0" presId="urn:microsoft.com/office/officeart/2005/8/layout/list1"/>
    <dgm:cxn modelId="{E9EDBB22-73E2-4A71-A344-CEC05BFA60F0}" type="presParOf" srcId="{0E197D4F-8466-4A85-8202-4F2A7B8C0668}" destId="{974571BF-FDB5-4CCD-9561-C1A1C7D640ED}" srcOrd="0" destOrd="0" presId="urn:microsoft.com/office/officeart/2005/8/layout/list1"/>
    <dgm:cxn modelId="{05C231C0-AE43-42DA-A61B-0E903101F738}" type="presParOf" srcId="{0E197D4F-8466-4A85-8202-4F2A7B8C0668}" destId="{69C54291-55A2-459C-9FE9-FC8DE0919340}" srcOrd="1" destOrd="0" presId="urn:microsoft.com/office/officeart/2005/8/layout/list1"/>
    <dgm:cxn modelId="{AE58CCFB-20E7-4522-9771-C3F4F3D4802E}" type="presParOf" srcId="{1F81D6EC-92F0-4D06-886C-A3BCBBD61E7E}" destId="{9062ACA9-7C68-4E07-9450-5C2950357678}" srcOrd="9" destOrd="0" presId="urn:microsoft.com/office/officeart/2005/8/layout/list1"/>
    <dgm:cxn modelId="{A6E48D32-82B0-4DF7-BD44-7D6190FE8F81}" type="presParOf" srcId="{1F81D6EC-92F0-4D06-886C-A3BCBBD61E7E}" destId="{6FF44340-E0F2-4196-ADF6-8866F584663B}" srcOrd="10" destOrd="0" presId="urn:microsoft.com/office/officeart/2005/8/layout/list1"/>
    <dgm:cxn modelId="{4B46C0CE-C29A-4BF2-9E2A-FACFF4710618}" type="presParOf" srcId="{1F81D6EC-92F0-4D06-886C-A3BCBBD61E7E}" destId="{9F6184EF-E3B5-405E-81EA-FAF8E044B245}" srcOrd="11" destOrd="0" presId="urn:microsoft.com/office/officeart/2005/8/layout/list1"/>
    <dgm:cxn modelId="{72AA97A8-1AB5-4CD0-B81D-71E79F404B32}" type="presParOf" srcId="{1F81D6EC-92F0-4D06-886C-A3BCBBD61E7E}" destId="{1B0E5504-581E-4715-97E2-4F8BE5F848D6}" srcOrd="12" destOrd="0" presId="urn:microsoft.com/office/officeart/2005/8/layout/list1"/>
    <dgm:cxn modelId="{F8F51F61-2A8A-486E-A3D1-226CD1E32F29}" type="presParOf" srcId="{1B0E5504-581E-4715-97E2-4F8BE5F848D6}" destId="{138BBE44-63B2-4E27-B734-78781D67704B}" srcOrd="0" destOrd="0" presId="urn:microsoft.com/office/officeart/2005/8/layout/list1"/>
    <dgm:cxn modelId="{2EE7918F-606D-4B91-94AC-E0A318F46EFD}" type="presParOf" srcId="{1B0E5504-581E-4715-97E2-4F8BE5F848D6}" destId="{8B2E6F18-B99B-48D1-8488-25A7572DD39F}" srcOrd="1" destOrd="0" presId="urn:microsoft.com/office/officeart/2005/8/layout/list1"/>
    <dgm:cxn modelId="{B48958D3-2FDE-4A37-B14B-040899B5F2C4}" type="presParOf" srcId="{1F81D6EC-92F0-4D06-886C-A3BCBBD61E7E}" destId="{42B1F011-0E72-4BAC-ABC5-E5F4C28F1D50}" srcOrd="13" destOrd="0" presId="urn:microsoft.com/office/officeart/2005/8/layout/list1"/>
    <dgm:cxn modelId="{02B2EE06-653F-4D60-8E81-9534BB14B6AB}" type="presParOf" srcId="{1F81D6EC-92F0-4D06-886C-A3BCBBD61E7E}" destId="{B0014AB4-9A40-4C50-8A5B-AA4E062F0E0A}" srcOrd="14" destOrd="0" presId="urn:microsoft.com/office/officeart/2005/8/layout/list1"/>
    <dgm:cxn modelId="{A6F20BC3-A7BB-4FE9-BC6F-49ECCE045FCD}" type="presParOf" srcId="{1F81D6EC-92F0-4D06-886C-A3BCBBD61E7E}" destId="{F5E6883D-63C0-46E8-A704-0D93C8077456}" srcOrd="15" destOrd="0" presId="urn:microsoft.com/office/officeart/2005/8/layout/list1"/>
    <dgm:cxn modelId="{D35D8096-86A0-4487-8549-457DBBBBEA1D}" type="presParOf" srcId="{1F81D6EC-92F0-4D06-886C-A3BCBBD61E7E}" destId="{D75F65A8-8243-42B8-A7C9-C1EB5E340BC1}" srcOrd="16" destOrd="0" presId="urn:microsoft.com/office/officeart/2005/8/layout/list1"/>
    <dgm:cxn modelId="{185E976F-1F82-4BE0-B997-67085B44CCE8}" type="presParOf" srcId="{D75F65A8-8243-42B8-A7C9-C1EB5E340BC1}" destId="{BD80782B-C9BB-46A3-ACFF-8BE345AB3AD0}" srcOrd="0" destOrd="0" presId="urn:microsoft.com/office/officeart/2005/8/layout/list1"/>
    <dgm:cxn modelId="{FF621DB0-066A-4C8E-A3F7-A5C40F7AE3EC}" type="presParOf" srcId="{D75F65A8-8243-42B8-A7C9-C1EB5E340BC1}" destId="{6B53701D-8ACF-4A54-B2B0-A61EEE0458D2}" srcOrd="1" destOrd="0" presId="urn:microsoft.com/office/officeart/2005/8/layout/list1"/>
    <dgm:cxn modelId="{2B7782D8-6965-4E7B-8EDD-C5177F58A8EB}" type="presParOf" srcId="{1F81D6EC-92F0-4D06-886C-A3BCBBD61E7E}" destId="{456D8491-2C5B-464E-8485-B1C7C8E3F16E}" srcOrd="17" destOrd="0" presId="urn:microsoft.com/office/officeart/2005/8/layout/list1"/>
    <dgm:cxn modelId="{4565161A-7708-4F51-8F54-FAF8703B95C6}" type="presParOf" srcId="{1F81D6EC-92F0-4D06-886C-A3BCBBD61E7E}" destId="{EBA37083-4E69-47C7-ABC8-C80950F2C6C0}" srcOrd="18" destOrd="0" presId="urn:microsoft.com/office/officeart/2005/8/layout/list1"/>
    <dgm:cxn modelId="{801C68EC-BBB2-4101-93F4-7D5CC477E1BE}" type="presParOf" srcId="{1F81D6EC-92F0-4D06-886C-A3BCBBD61E7E}" destId="{DE5916D2-7C61-4B3A-AFFC-7BCE904FE9A5}" srcOrd="19" destOrd="0" presId="urn:microsoft.com/office/officeart/2005/8/layout/list1"/>
    <dgm:cxn modelId="{13806497-E0E7-4150-BABA-318CED5314B7}" type="presParOf" srcId="{1F81D6EC-92F0-4D06-886C-A3BCBBD61E7E}" destId="{E0B40A1C-B3AB-4486-8770-A17C8703ABE5}" srcOrd="20" destOrd="0" presId="urn:microsoft.com/office/officeart/2005/8/layout/list1"/>
    <dgm:cxn modelId="{46E35044-BAF1-446F-895F-AC8FDF6C34CE}" type="presParOf" srcId="{E0B40A1C-B3AB-4486-8770-A17C8703ABE5}" destId="{99C7A2E0-D5BB-4580-9B1D-7BF16584405E}" srcOrd="0" destOrd="0" presId="urn:microsoft.com/office/officeart/2005/8/layout/list1"/>
    <dgm:cxn modelId="{9863733E-31B7-4726-A1FC-739C7C790260}" type="presParOf" srcId="{E0B40A1C-B3AB-4486-8770-A17C8703ABE5}" destId="{BB21F3F2-76CC-478F-896F-CDDB0419F2F6}" srcOrd="1" destOrd="0" presId="urn:microsoft.com/office/officeart/2005/8/layout/list1"/>
    <dgm:cxn modelId="{82D7F8BA-CEF1-45BA-A92F-723A8B580AC7}" type="presParOf" srcId="{1F81D6EC-92F0-4D06-886C-A3BCBBD61E7E}" destId="{54A20FC9-7E12-4910-866F-43101A8AFDC4}" srcOrd="21" destOrd="0" presId="urn:microsoft.com/office/officeart/2005/8/layout/list1"/>
    <dgm:cxn modelId="{75AE13F6-A63C-490F-A2D8-FEBBE5265517}" type="presParOf" srcId="{1F81D6EC-92F0-4D06-886C-A3BCBBD61E7E}" destId="{423129B0-47BB-4CB9-B2D0-4AC5D0F1EF40}"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23B2BEF-4016-4A52-A5FE-E11C8F49EDCE}"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zh-CN" altLang="en-US"/>
        </a:p>
      </dgm:t>
    </dgm:pt>
    <dgm:pt modelId="{7B0682B0-6AF2-4004-B766-11DD5FAD3564}">
      <dgm:prSet phldrT="[文本]"/>
      <dgm:spPr/>
      <dgm:t>
        <a:bodyPr/>
        <a:lstStyle/>
        <a:p>
          <a:r>
            <a:rPr lang="zh-CN" altLang="zh-CN" dirty="0" smtClean="0"/>
            <a:t>在考虑</a:t>
          </a:r>
          <a:r>
            <a:rPr lang="en-US" altLang="zh-CN" dirty="0" smtClean="0"/>
            <a:t>PNJL</a:t>
          </a:r>
          <a:r>
            <a:rPr lang="zh-CN" altLang="zh-CN" dirty="0" smtClean="0"/>
            <a:t>的相变模型时，本文除了用了吉布斯条件之外，还要求相位转变是在</a:t>
          </a:r>
          <a:r>
            <a:rPr lang="en-US" altLang="zh-CN" dirty="0" smtClean="0"/>
            <a:t>RMF</a:t>
          </a:r>
          <a:r>
            <a:rPr lang="zh-CN" altLang="zh-CN" dirty="0" smtClean="0"/>
            <a:t>的禁闭相和</a:t>
          </a:r>
          <a:r>
            <a:rPr lang="en-US" altLang="zh-CN" dirty="0" smtClean="0"/>
            <a:t>PNJL</a:t>
          </a:r>
          <a:r>
            <a:rPr lang="zh-CN" altLang="zh-CN" dirty="0" smtClean="0"/>
            <a:t>的非禁闭之间进行，最后的结果如</a:t>
          </a:r>
          <a:r>
            <a:rPr lang="zh-CN" altLang="en-US" dirty="0" smtClean="0"/>
            <a:t>左图</a:t>
          </a:r>
          <a:r>
            <a:rPr lang="zh-CN" altLang="zh-CN" dirty="0" smtClean="0"/>
            <a:t>所示。其中实线是由</a:t>
          </a:r>
          <a:r>
            <a:rPr lang="en-US" altLang="zh-CN" dirty="0" smtClean="0"/>
            <a:t>PNJL</a:t>
          </a:r>
          <a:r>
            <a:rPr lang="zh-CN" altLang="zh-CN" dirty="0" smtClean="0"/>
            <a:t>模型单独给出的结果</a:t>
          </a:r>
          <a:r>
            <a:rPr lang="zh-CN" altLang="en-US" dirty="0" smtClean="0"/>
            <a:t>。</a:t>
          </a:r>
          <a:r>
            <a:rPr lang="zh-CN" altLang="zh-CN" dirty="0" smtClean="0"/>
            <a:t>化学势为</a:t>
          </a:r>
          <a:r>
            <a:rPr lang="en-US" altLang="zh-CN" dirty="0" smtClean="0"/>
            <a:t>0</a:t>
          </a:r>
          <a:r>
            <a:rPr lang="zh-CN" altLang="zh-CN" dirty="0" smtClean="0"/>
            <a:t>的时候，</a:t>
          </a:r>
          <a:r>
            <a:rPr lang="en-US" altLang="zh-CN" dirty="0" smtClean="0"/>
            <a:t>T</a:t>
          </a:r>
          <a:r>
            <a:rPr lang="zh-CN" altLang="zh-CN" dirty="0" smtClean="0"/>
            <a:t>的值大概是</a:t>
          </a:r>
          <a:r>
            <a:rPr lang="en-US" altLang="zh-CN" dirty="0" smtClean="0"/>
            <a:t>179 MeV</a:t>
          </a:r>
          <a:r>
            <a:rPr lang="zh-CN" altLang="zh-CN" dirty="0" smtClean="0"/>
            <a:t>这和格点的计算数据非常一致。</a:t>
          </a:r>
          <a:endParaRPr lang="en-US" altLang="zh-CN" dirty="0" smtClean="0"/>
        </a:p>
        <a:p>
          <a:r>
            <a:rPr lang="zh-CN" altLang="zh-CN" dirty="0" smtClean="0"/>
            <a:t>虚线是通过该吉布斯条件连接夸克相和强子相所得到的。我们看到虚线在图中</a:t>
          </a:r>
          <a:r>
            <a:rPr lang="en-US" altLang="zh-CN" dirty="0" smtClean="0"/>
            <a:t>T=668.7</a:t>
          </a:r>
          <a:r>
            <a:rPr lang="zh-CN" altLang="zh-CN" dirty="0" smtClean="0"/>
            <a:t>时就停止了，原因是在</a:t>
          </a:r>
          <a:r>
            <a:rPr lang="en-US" altLang="zh-CN" dirty="0" smtClean="0"/>
            <a:t>T=668.7</a:t>
          </a:r>
          <a:r>
            <a:rPr lang="zh-CN" altLang="zh-CN" dirty="0" smtClean="0"/>
            <a:t>之前，对应同一个化学势，即使吉布斯条件给出了相变（图中虚线），但手征禁闭相变曲线（图中实线）表明夸克物质仍处于禁闭相和手征破缺相。此时我们不认为发生了强子相到夸克相的转变。而在</a:t>
          </a:r>
          <a:r>
            <a:rPr lang="en-US" altLang="zh-CN" dirty="0" smtClean="0"/>
            <a:t>T&gt;668.7</a:t>
          </a:r>
          <a:r>
            <a:rPr lang="zh-CN" altLang="zh-CN" dirty="0" smtClean="0"/>
            <a:t>时，当吉布斯条件给出了相变时（图中虚线），对应同一个化学势，手征禁闭相变曲线（图中实线）表明夸克物质已经发生了解禁闭和手征破缺的恢复，这是图中虚线给出强子相到夸克相的转变。</a:t>
          </a:r>
          <a:endParaRPr lang="en-US" altLang="zh-CN" dirty="0" smtClean="0"/>
        </a:p>
        <a:p>
          <a:r>
            <a:rPr lang="zh-CN" altLang="zh-CN" dirty="0" smtClean="0"/>
            <a:t>最后一个有意思的点是图中的</a:t>
          </a:r>
          <a:r>
            <a:rPr lang="en-US" altLang="zh-CN" dirty="0" smtClean="0"/>
            <a:t>T=668.7</a:t>
          </a:r>
          <a:r>
            <a:rPr lang="zh-CN" altLang="zh-CN" dirty="0" smtClean="0"/>
            <a:t>点，我们猜测是否可以把它看作</a:t>
          </a:r>
          <a:r>
            <a:rPr lang="en-US" altLang="zh-CN" dirty="0" smtClean="0"/>
            <a:t>CEP</a:t>
          </a:r>
          <a:r>
            <a:rPr lang="zh-CN" altLang="zh-CN" dirty="0" smtClean="0"/>
            <a:t>（</a:t>
          </a:r>
          <a:r>
            <a:rPr lang="en-US" altLang="zh-CN" dirty="0" smtClean="0"/>
            <a:t>critical end point</a:t>
          </a:r>
          <a:r>
            <a:rPr lang="zh-CN" altLang="zh-CN" dirty="0" smtClean="0"/>
            <a:t>）。</a:t>
          </a:r>
          <a:endParaRPr lang="zh-CN" altLang="en-US" dirty="0"/>
        </a:p>
      </dgm:t>
    </dgm:pt>
    <dgm:pt modelId="{B4CFF70E-767F-48CB-9856-FC2C34DAB6EF}" type="parTrans" cxnId="{945E6D93-6E7A-47DC-B9B5-EE279E2ABB03}">
      <dgm:prSet/>
      <dgm:spPr/>
      <dgm:t>
        <a:bodyPr/>
        <a:lstStyle/>
        <a:p>
          <a:endParaRPr lang="zh-CN" altLang="en-US"/>
        </a:p>
      </dgm:t>
    </dgm:pt>
    <dgm:pt modelId="{BCA2A9D9-6321-4F94-84AE-A5FB55D74B9F}" type="sibTrans" cxnId="{945E6D93-6E7A-47DC-B9B5-EE279E2ABB03}">
      <dgm:prSet/>
      <dgm:spPr/>
      <dgm:t>
        <a:bodyPr/>
        <a:lstStyle/>
        <a:p>
          <a:endParaRPr lang="zh-CN" altLang="en-US"/>
        </a:p>
      </dgm:t>
    </dgm:pt>
    <dgm:pt modelId="{70052FC1-8CFC-4E71-8771-AA3E06EE24D1}" type="pres">
      <dgm:prSet presAssocID="{723B2BEF-4016-4A52-A5FE-E11C8F49EDCE}" presName="Name0" presStyleCnt="0">
        <dgm:presLayoutVars>
          <dgm:dir/>
          <dgm:resizeHandles val="exact"/>
        </dgm:presLayoutVars>
      </dgm:prSet>
      <dgm:spPr/>
      <dgm:t>
        <a:bodyPr/>
        <a:lstStyle/>
        <a:p>
          <a:endParaRPr lang="zh-CN" altLang="en-US"/>
        </a:p>
      </dgm:t>
    </dgm:pt>
    <dgm:pt modelId="{80F69C84-10D5-4BCD-B84D-F270C75472E2}" type="pres">
      <dgm:prSet presAssocID="{7B0682B0-6AF2-4004-B766-11DD5FAD3564}" presName="composite" presStyleCnt="0"/>
      <dgm:spPr/>
    </dgm:pt>
    <dgm:pt modelId="{99427A19-30B3-4450-89A9-23ACAF10DA6E}" type="pres">
      <dgm:prSet presAssocID="{7B0682B0-6AF2-4004-B766-11DD5FAD3564}" presName="rect1" presStyleLbl="trAlignAcc1" presStyleIdx="0" presStyleCnt="1" custScaleX="63956" custScaleY="161057" custLinFactNeighborX="133" custLinFactNeighborY="-1627">
        <dgm:presLayoutVars>
          <dgm:bulletEnabled val="1"/>
        </dgm:presLayoutVars>
      </dgm:prSet>
      <dgm:spPr/>
      <dgm:t>
        <a:bodyPr/>
        <a:lstStyle/>
        <a:p>
          <a:endParaRPr lang="zh-CN" altLang="en-US"/>
        </a:p>
      </dgm:t>
    </dgm:pt>
    <dgm:pt modelId="{CC1C2D02-36B0-44B9-87A5-27CFF1F52899}" type="pres">
      <dgm:prSet presAssocID="{7B0682B0-6AF2-4004-B766-11DD5FAD3564}" presName="rect2" presStyleLbl="fgImgPlace1" presStyleIdx="0" presStyleCnt="1" custScaleX="284584" custScaleY="134402" custLinFactNeighborX="-32755" custLinFactNeighborY="14462"/>
      <dgm:spPr>
        <a:blipFill rotWithShape="1">
          <a:blip xmlns:r="http://schemas.openxmlformats.org/officeDocument/2006/relationships" r:embed="rId1"/>
          <a:stretch>
            <a:fillRect/>
          </a:stretch>
        </a:blipFill>
        <a:ln>
          <a:solidFill>
            <a:srgbClr val="FFC000"/>
          </a:solidFill>
        </a:ln>
      </dgm:spPr>
      <dgm:t>
        <a:bodyPr/>
        <a:lstStyle/>
        <a:p>
          <a:endParaRPr lang="zh-CN" altLang="en-US"/>
        </a:p>
      </dgm:t>
    </dgm:pt>
  </dgm:ptLst>
  <dgm:cxnLst>
    <dgm:cxn modelId="{945E6D93-6E7A-47DC-B9B5-EE279E2ABB03}" srcId="{723B2BEF-4016-4A52-A5FE-E11C8F49EDCE}" destId="{7B0682B0-6AF2-4004-B766-11DD5FAD3564}" srcOrd="0" destOrd="0" parTransId="{B4CFF70E-767F-48CB-9856-FC2C34DAB6EF}" sibTransId="{BCA2A9D9-6321-4F94-84AE-A5FB55D74B9F}"/>
    <dgm:cxn modelId="{EB625ABF-E93F-4FC9-A359-4BCA11187DA3}" type="presOf" srcId="{7B0682B0-6AF2-4004-B766-11DD5FAD3564}" destId="{99427A19-30B3-4450-89A9-23ACAF10DA6E}" srcOrd="0" destOrd="0" presId="urn:microsoft.com/office/officeart/2008/layout/PictureStrips"/>
    <dgm:cxn modelId="{E1B01EF5-CA83-46C1-B7C2-6024AEDE852F}" type="presOf" srcId="{723B2BEF-4016-4A52-A5FE-E11C8F49EDCE}" destId="{70052FC1-8CFC-4E71-8771-AA3E06EE24D1}" srcOrd="0" destOrd="0" presId="urn:microsoft.com/office/officeart/2008/layout/PictureStrips"/>
    <dgm:cxn modelId="{8B9B17DD-5E2B-4C59-BD46-6850B0296D7C}" type="presParOf" srcId="{70052FC1-8CFC-4E71-8771-AA3E06EE24D1}" destId="{80F69C84-10D5-4BCD-B84D-F270C75472E2}" srcOrd="0" destOrd="0" presId="urn:microsoft.com/office/officeart/2008/layout/PictureStrips"/>
    <dgm:cxn modelId="{EE6AD551-9804-465E-93A9-59A0BCD117F8}" type="presParOf" srcId="{80F69C84-10D5-4BCD-B84D-F270C75472E2}" destId="{99427A19-30B3-4450-89A9-23ACAF10DA6E}" srcOrd="0" destOrd="0" presId="urn:microsoft.com/office/officeart/2008/layout/PictureStrips"/>
    <dgm:cxn modelId="{E0D7F437-0377-4075-A305-A35EDB3B36E6}" type="presParOf" srcId="{80F69C84-10D5-4BCD-B84D-F270C75472E2}" destId="{CC1C2D02-36B0-44B9-87A5-27CFF1F52899}"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8FF923A-5EC6-4E7B-9D80-A5C0C1DF512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410C5322-C5F7-4199-B09C-C6DEFC6E5F3B}">
      <dgm:prSet phldrT="[文本]" custT="1"/>
      <dgm:spPr/>
      <dgm:t>
        <a:bodyPr/>
        <a:lstStyle/>
        <a:p>
          <a:r>
            <a:rPr lang="zh-CN" altLang="en-US" sz="2000" dirty="0" smtClean="0"/>
            <a:t>具体介绍了研究夸克相的两种有效模型：</a:t>
          </a:r>
          <a:r>
            <a:rPr lang="en-US" altLang="zh-CN" sz="2000" dirty="0" smtClean="0"/>
            <a:t>MIT</a:t>
          </a:r>
          <a:r>
            <a:rPr lang="zh-CN" altLang="en-US" sz="2000" dirty="0" smtClean="0"/>
            <a:t>模型和</a:t>
          </a:r>
          <a:r>
            <a:rPr lang="en-US" altLang="zh-CN" sz="2000" dirty="0" smtClean="0"/>
            <a:t>PNJL</a:t>
          </a:r>
          <a:r>
            <a:rPr lang="zh-CN" altLang="en-US" sz="2000" dirty="0" smtClean="0"/>
            <a:t>模型。并对</a:t>
          </a:r>
          <a:r>
            <a:rPr lang="en-US" altLang="zh-CN" sz="2000" dirty="0" smtClean="0"/>
            <a:t>PNJL</a:t>
          </a:r>
          <a:r>
            <a:rPr lang="zh-CN" altLang="en-US" sz="2000" dirty="0" smtClean="0"/>
            <a:t>模型的参数做了与格点数据的拟合。</a:t>
          </a:r>
          <a:endParaRPr lang="zh-CN" altLang="en-US" sz="2000" dirty="0"/>
        </a:p>
      </dgm:t>
    </dgm:pt>
    <dgm:pt modelId="{BB6422B1-00FB-465E-8E59-71B0B6120F8F}" type="parTrans" cxnId="{F8E96EFC-AA0A-488C-94E2-17841DDAC44E}">
      <dgm:prSet/>
      <dgm:spPr/>
      <dgm:t>
        <a:bodyPr/>
        <a:lstStyle/>
        <a:p>
          <a:endParaRPr lang="zh-CN" altLang="en-US"/>
        </a:p>
      </dgm:t>
    </dgm:pt>
    <dgm:pt modelId="{EAE08637-7F28-4610-93E6-A9B9DFBB2636}" type="sibTrans" cxnId="{F8E96EFC-AA0A-488C-94E2-17841DDAC44E}">
      <dgm:prSet/>
      <dgm:spPr/>
      <dgm:t>
        <a:bodyPr/>
        <a:lstStyle/>
        <a:p>
          <a:endParaRPr lang="zh-CN" altLang="en-US"/>
        </a:p>
      </dgm:t>
    </dgm:pt>
    <dgm:pt modelId="{6ACEC1B1-3273-4CF7-8B75-149788DD4461}">
      <dgm:prSet phldrT="[文本]" custT="1"/>
      <dgm:spPr/>
      <dgm:t>
        <a:bodyPr/>
        <a:lstStyle/>
        <a:p>
          <a:r>
            <a:rPr lang="zh-CN" altLang="en-US" sz="2000" dirty="0" smtClean="0"/>
            <a:t>简单介绍了研究强子相的模型：相对论平均场模型。</a:t>
          </a:r>
          <a:endParaRPr lang="zh-CN" altLang="en-US" sz="2000" dirty="0"/>
        </a:p>
      </dgm:t>
    </dgm:pt>
    <dgm:pt modelId="{2D62287B-DEC2-4EB1-B50B-49C01663417D}" type="parTrans" cxnId="{108A1C8E-B7CE-49CB-80ED-3429789EA174}">
      <dgm:prSet/>
      <dgm:spPr/>
      <dgm:t>
        <a:bodyPr/>
        <a:lstStyle/>
        <a:p>
          <a:endParaRPr lang="zh-CN" altLang="en-US"/>
        </a:p>
      </dgm:t>
    </dgm:pt>
    <dgm:pt modelId="{962ADC67-A4E0-4F59-9798-ED6C3850E8ED}" type="sibTrans" cxnId="{108A1C8E-B7CE-49CB-80ED-3429789EA174}">
      <dgm:prSet/>
      <dgm:spPr/>
      <dgm:t>
        <a:bodyPr/>
        <a:lstStyle/>
        <a:p>
          <a:endParaRPr lang="zh-CN" altLang="en-US"/>
        </a:p>
      </dgm:t>
    </dgm:pt>
    <dgm:pt modelId="{F0ADE282-0E30-408A-AAE2-76D37E4E1286}">
      <dgm:prSet phldrT="[文本]" custT="1"/>
      <dgm:spPr/>
      <dgm:t>
        <a:bodyPr/>
        <a:lstStyle/>
        <a:p>
          <a:r>
            <a:rPr lang="zh-CN" altLang="en-US" sz="2000" dirty="0" smtClean="0"/>
            <a:t>运用吉布斯平衡条件，研究了</a:t>
          </a:r>
          <a:r>
            <a:rPr lang="en-US" altLang="zh-CN" sz="2000" dirty="0" smtClean="0"/>
            <a:t>MIT</a:t>
          </a:r>
          <a:r>
            <a:rPr lang="zh-CN" altLang="en-US" sz="2000" dirty="0" smtClean="0"/>
            <a:t>口袋模型和相对论平均场模型之间的相变。</a:t>
          </a:r>
          <a:endParaRPr lang="zh-CN" altLang="en-US" sz="2000" dirty="0"/>
        </a:p>
      </dgm:t>
    </dgm:pt>
    <dgm:pt modelId="{7D61060D-F6FC-4962-BEE4-7ED556815092}" type="parTrans" cxnId="{8539DB31-0AD2-480F-880E-E7AF7FB10A0F}">
      <dgm:prSet/>
      <dgm:spPr/>
      <dgm:t>
        <a:bodyPr/>
        <a:lstStyle/>
        <a:p>
          <a:endParaRPr lang="zh-CN" altLang="en-US"/>
        </a:p>
      </dgm:t>
    </dgm:pt>
    <dgm:pt modelId="{79DD3BC9-5C4D-43A3-B94E-A484AFFC37C5}" type="sibTrans" cxnId="{8539DB31-0AD2-480F-880E-E7AF7FB10A0F}">
      <dgm:prSet/>
      <dgm:spPr/>
      <dgm:t>
        <a:bodyPr/>
        <a:lstStyle/>
        <a:p>
          <a:endParaRPr lang="zh-CN" altLang="en-US"/>
        </a:p>
      </dgm:t>
    </dgm:pt>
    <dgm:pt modelId="{430D0076-91E6-44A9-8484-BAE8537E8869}">
      <dgm:prSet phldrT="[文本]" custT="1"/>
      <dgm:spPr/>
      <dgm:t>
        <a:bodyPr/>
        <a:lstStyle/>
        <a:p>
          <a:r>
            <a:rPr lang="zh-CN" altLang="en-US" sz="2000" dirty="0" smtClean="0"/>
            <a:t>运用吉布斯平衡条件，并结合强子相的手征和禁闭相变，研究了有关</a:t>
          </a:r>
          <a:r>
            <a:rPr lang="en-US" altLang="zh-CN" sz="2000" dirty="0" smtClean="0"/>
            <a:t>PNJL</a:t>
          </a:r>
          <a:r>
            <a:rPr lang="zh-CN" altLang="en-US" sz="2000" dirty="0" smtClean="0"/>
            <a:t>模型的相变。</a:t>
          </a:r>
          <a:endParaRPr lang="zh-CN" altLang="en-US" sz="2000" dirty="0"/>
        </a:p>
      </dgm:t>
    </dgm:pt>
    <dgm:pt modelId="{9BEC4555-A925-41D7-8245-7095773C14E7}" type="parTrans" cxnId="{0284E903-DEB1-4E7F-A770-E0F3FB30A48D}">
      <dgm:prSet/>
      <dgm:spPr/>
      <dgm:t>
        <a:bodyPr/>
        <a:lstStyle/>
        <a:p>
          <a:endParaRPr lang="zh-CN" altLang="en-US"/>
        </a:p>
      </dgm:t>
    </dgm:pt>
    <dgm:pt modelId="{D3E58C28-1489-4BB7-983C-7F7C87AD2347}" type="sibTrans" cxnId="{0284E903-DEB1-4E7F-A770-E0F3FB30A48D}">
      <dgm:prSet/>
      <dgm:spPr/>
      <dgm:t>
        <a:bodyPr/>
        <a:lstStyle/>
        <a:p>
          <a:endParaRPr lang="zh-CN" altLang="en-US"/>
        </a:p>
      </dgm:t>
    </dgm:pt>
    <dgm:pt modelId="{4240714B-9476-46AB-B584-22D9E83C1242}">
      <dgm:prSet phldrT="[文本]"/>
      <dgm:spPr/>
      <dgm:t>
        <a:bodyPr/>
        <a:lstStyle/>
        <a:p>
          <a:endParaRPr lang="en-US" altLang="zh-CN" dirty="0" smtClean="0"/>
        </a:p>
      </dgm:t>
    </dgm:pt>
    <dgm:pt modelId="{0409684A-4890-45C9-B86E-1EBF1B63C310}" type="parTrans" cxnId="{89A45032-B0A7-41E1-A9CB-C3E304F78408}">
      <dgm:prSet/>
      <dgm:spPr/>
      <dgm:t>
        <a:bodyPr/>
        <a:lstStyle/>
        <a:p>
          <a:endParaRPr lang="zh-CN" altLang="en-US"/>
        </a:p>
      </dgm:t>
    </dgm:pt>
    <dgm:pt modelId="{DFB1C81E-6DC4-4AF1-86AE-B6497DBA5E4A}" type="sibTrans" cxnId="{89A45032-B0A7-41E1-A9CB-C3E304F78408}">
      <dgm:prSet/>
      <dgm:spPr/>
      <dgm:t>
        <a:bodyPr/>
        <a:lstStyle/>
        <a:p>
          <a:endParaRPr lang="zh-CN" altLang="en-US"/>
        </a:p>
      </dgm:t>
    </dgm:pt>
    <dgm:pt modelId="{765D429A-E9F9-433F-91DF-8377976C8118}" type="pres">
      <dgm:prSet presAssocID="{48FF923A-5EC6-4E7B-9D80-A5C0C1DF5120}" presName="vert0" presStyleCnt="0">
        <dgm:presLayoutVars>
          <dgm:dir/>
          <dgm:animOne val="branch"/>
          <dgm:animLvl val="lvl"/>
        </dgm:presLayoutVars>
      </dgm:prSet>
      <dgm:spPr/>
      <dgm:t>
        <a:bodyPr/>
        <a:lstStyle/>
        <a:p>
          <a:endParaRPr lang="zh-CN" altLang="en-US"/>
        </a:p>
      </dgm:t>
    </dgm:pt>
    <dgm:pt modelId="{33365F62-985A-40C5-914C-B1E65CE20944}" type="pres">
      <dgm:prSet presAssocID="{4240714B-9476-46AB-B584-22D9E83C1242}" presName="thickLine" presStyleLbl="alignNode1" presStyleIdx="0" presStyleCnt="1"/>
      <dgm:spPr/>
    </dgm:pt>
    <dgm:pt modelId="{80305AA1-42F0-4C14-BB34-79336AA980D9}" type="pres">
      <dgm:prSet presAssocID="{4240714B-9476-46AB-B584-22D9E83C1242}" presName="horz1" presStyleCnt="0"/>
      <dgm:spPr/>
    </dgm:pt>
    <dgm:pt modelId="{6800821E-BC33-4B48-9C64-4B6DD2B69CBF}" type="pres">
      <dgm:prSet presAssocID="{4240714B-9476-46AB-B584-22D9E83C1242}" presName="tx1" presStyleLbl="revTx" presStyleIdx="0" presStyleCnt="5"/>
      <dgm:spPr/>
      <dgm:t>
        <a:bodyPr/>
        <a:lstStyle/>
        <a:p>
          <a:endParaRPr lang="zh-CN" altLang="en-US"/>
        </a:p>
      </dgm:t>
    </dgm:pt>
    <dgm:pt modelId="{E060A840-40DA-4768-90DE-25F470674C89}" type="pres">
      <dgm:prSet presAssocID="{4240714B-9476-46AB-B584-22D9E83C1242}" presName="vert1" presStyleCnt="0"/>
      <dgm:spPr/>
    </dgm:pt>
    <dgm:pt modelId="{CDCEE301-BC48-4888-B13F-C48E95B9420C}" type="pres">
      <dgm:prSet presAssocID="{410C5322-C5F7-4199-B09C-C6DEFC6E5F3B}" presName="vertSpace2a" presStyleCnt="0"/>
      <dgm:spPr/>
    </dgm:pt>
    <dgm:pt modelId="{8F45099A-2848-4332-9CA1-CE9268696336}" type="pres">
      <dgm:prSet presAssocID="{410C5322-C5F7-4199-B09C-C6DEFC6E5F3B}" presName="horz2" presStyleCnt="0"/>
      <dgm:spPr/>
    </dgm:pt>
    <dgm:pt modelId="{840BEECC-9FDC-4AC7-A956-222F7BF2E251}" type="pres">
      <dgm:prSet presAssocID="{410C5322-C5F7-4199-B09C-C6DEFC6E5F3B}" presName="horzSpace2" presStyleCnt="0"/>
      <dgm:spPr/>
    </dgm:pt>
    <dgm:pt modelId="{4C7CF109-0293-4377-A7C3-0354E6DF0373}" type="pres">
      <dgm:prSet presAssocID="{410C5322-C5F7-4199-B09C-C6DEFC6E5F3B}" presName="tx2" presStyleLbl="revTx" presStyleIdx="1" presStyleCnt="5"/>
      <dgm:spPr/>
      <dgm:t>
        <a:bodyPr/>
        <a:lstStyle/>
        <a:p>
          <a:endParaRPr lang="zh-CN" altLang="en-US"/>
        </a:p>
      </dgm:t>
    </dgm:pt>
    <dgm:pt modelId="{AC2EEFC4-67B5-4383-AB14-1B34963951B8}" type="pres">
      <dgm:prSet presAssocID="{410C5322-C5F7-4199-B09C-C6DEFC6E5F3B}" presName="vert2" presStyleCnt="0"/>
      <dgm:spPr/>
    </dgm:pt>
    <dgm:pt modelId="{5950D18E-0EF4-4AE0-8E2E-F1AC55601685}" type="pres">
      <dgm:prSet presAssocID="{410C5322-C5F7-4199-B09C-C6DEFC6E5F3B}" presName="thinLine2b" presStyleLbl="callout" presStyleIdx="0" presStyleCnt="4"/>
      <dgm:spPr/>
    </dgm:pt>
    <dgm:pt modelId="{10917550-C04B-4508-942C-6F5191061EB6}" type="pres">
      <dgm:prSet presAssocID="{410C5322-C5F7-4199-B09C-C6DEFC6E5F3B}" presName="vertSpace2b" presStyleCnt="0"/>
      <dgm:spPr/>
    </dgm:pt>
    <dgm:pt modelId="{A954A392-0EA0-4A82-AEF0-2913F7DEE11C}" type="pres">
      <dgm:prSet presAssocID="{6ACEC1B1-3273-4CF7-8B75-149788DD4461}" presName="horz2" presStyleCnt="0"/>
      <dgm:spPr/>
    </dgm:pt>
    <dgm:pt modelId="{9AD03B2D-E861-4CBC-974E-7B0AB4AB545F}" type="pres">
      <dgm:prSet presAssocID="{6ACEC1B1-3273-4CF7-8B75-149788DD4461}" presName="horzSpace2" presStyleCnt="0"/>
      <dgm:spPr/>
    </dgm:pt>
    <dgm:pt modelId="{71DB4746-F8ED-4D52-B0B7-FB74D32FFCF8}" type="pres">
      <dgm:prSet presAssocID="{6ACEC1B1-3273-4CF7-8B75-149788DD4461}" presName="tx2" presStyleLbl="revTx" presStyleIdx="2" presStyleCnt="5"/>
      <dgm:spPr/>
      <dgm:t>
        <a:bodyPr/>
        <a:lstStyle/>
        <a:p>
          <a:endParaRPr lang="zh-CN" altLang="en-US"/>
        </a:p>
      </dgm:t>
    </dgm:pt>
    <dgm:pt modelId="{E2FFB4EE-4A91-4B23-A2BB-6C1B09AB37E5}" type="pres">
      <dgm:prSet presAssocID="{6ACEC1B1-3273-4CF7-8B75-149788DD4461}" presName="vert2" presStyleCnt="0"/>
      <dgm:spPr/>
    </dgm:pt>
    <dgm:pt modelId="{12706D60-583F-49E0-9F9B-EBC336F61645}" type="pres">
      <dgm:prSet presAssocID="{6ACEC1B1-3273-4CF7-8B75-149788DD4461}" presName="thinLine2b" presStyleLbl="callout" presStyleIdx="1" presStyleCnt="4"/>
      <dgm:spPr/>
    </dgm:pt>
    <dgm:pt modelId="{5450194E-458D-497D-B072-1803AA053DCA}" type="pres">
      <dgm:prSet presAssocID="{6ACEC1B1-3273-4CF7-8B75-149788DD4461}" presName="vertSpace2b" presStyleCnt="0"/>
      <dgm:spPr/>
    </dgm:pt>
    <dgm:pt modelId="{530664D0-B147-4231-A476-15F012788A08}" type="pres">
      <dgm:prSet presAssocID="{F0ADE282-0E30-408A-AAE2-76D37E4E1286}" presName="horz2" presStyleCnt="0"/>
      <dgm:spPr/>
    </dgm:pt>
    <dgm:pt modelId="{5A43F86F-EEDF-4A99-8D97-7EA65B81E0DF}" type="pres">
      <dgm:prSet presAssocID="{F0ADE282-0E30-408A-AAE2-76D37E4E1286}" presName="horzSpace2" presStyleCnt="0"/>
      <dgm:spPr/>
    </dgm:pt>
    <dgm:pt modelId="{2BF22664-3985-4EDD-9FEF-621A7B6461C3}" type="pres">
      <dgm:prSet presAssocID="{F0ADE282-0E30-408A-AAE2-76D37E4E1286}" presName="tx2" presStyleLbl="revTx" presStyleIdx="3" presStyleCnt="5"/>
      <dgm:spPr/>
      <dgm:t>
        <a:bodyPr/>
        <a:lstStyle/>
        <a:p>
          <a:endParaRPr lang="zh-CN" altLang="en-US"/>
        </a:p>
      </dgm:t>
    </dgm:pt>
    <dgm:pt modelId="{568D6ADA-43A0-4A3B-B1CA-65601C1E7B99}" type="pres">
      <dgm:prSet presAssocID="{F0ADE282-0E30-408A-AAE2-76D37E4E1286}" presName="vert2" presStyleCnt="0"/>
      <dgm:spPr/>
    </dgm:pt>
    <dgm:pt modelId="{F1FBFB31-7A8B-4745-90A9-E9C67E023286}" type="pres">
      <dgm:prSet presAssocID="{F0ADE282-0E30-408A-AAE2-76D37E4E1286}" presName="thinLine2b" presStyleLbl="callout" presStyleIdx="2" presStyleCnt="4"/>
      <dgm:spPr/>
    </dgm:pt>
    <dgm:pt modelId="{2FC59CE2-C085-40E9-AFB3-5C991A97FF21}" type="pres">
      <dgm:prSet presAssocID="{F0ADE282-0E30-408A-AAE2-76D37E4E1286}" presName="vertSpace2b" presStyleCnt="0"/>
      <dgm:spPr/>
    </dgm:pt>
    <dgm:pt modelId="{08B7CEED-24EF-49DD-B398-29E32C7FE3E6}" type="pres">
      <dgm:prSet presAssocID="{430D0076-91E6-44A9-8484-BAE8537E8869}" presName="horz2" presStyleCnt="0"/>
      <dgm:spPr/>
    </dgm:pt>
    <dgm:pt modelId="{902A6FC9-6D04-4D12-AEB8-31342CA23FA7}" type="pres">
      <dgm:prSet presAssocID="{430D0076-91E6-44A9-8484-BAE8537E8869}" presName="horzSpace2" presStyleCnt="0"/>
      <dgm:spPr/>
    </dgm:pt>
    <dgm:pt modelId="{454453B3-00CE-4963-85F4-F11DC0C51D39}" type="pres">
      <dgm:prSet presAssocID="{430D0076-91E6-44A9-8484-BAE8537E8869}" presName="tx2" presStyleLbl="revTx" presStyleIdx="4" presStyleCnt="5"/>
      <dgm:spPr/>
      <dgm:t>
        <a:bodyPr/>
        <a:lstStyle/>
        <a:p>
          <a:endParaRPr lang="zh-CN" altLang="en-US"/>
        </a:p>
      </dgm:t>
    </dgm:pt>
    <dgm:pt modelId="{E00DBFBB-BFFE-429E-97EB-FF2B27F92345}" type="pres">
      <dgm:prSet presAssocID="{430D0076-91E6-44A9-8484-BAE8537E8869}" presName="vert2" presStyleCnt="0"/>
      <dgm:spPr/>
    </dgm:pt>
    <dgm:pt modelId="{036E6DAE-7901-4BAE-8FDE-9283ED5D6AC4}" type="pres">
      <dgm:prSet presAssocID="{430D0076-91E6-44A9-8484-BAE8537E8869}" presName="thinLine2b" presStyleLbl="callout" presStyleIdx="3" presStyleCnt="4"/>
      <dgm:spPr/>
    </dgm:pt>
    <dgm:pt modelId="{400AD166-D6BB-4078-A362-41E3117D2781}" type="pres">
      <dgm:prSet presAssocID="{430D0076-91E6-44A9-8484-BAE8537E8869}" presName="vertSpace2b" presStyleCnt="0"/>
      <dgm:spPr/>
    </dgm:pt>
  </dgm:ptLst>
  <dgm:cxnLst>
    <dgm:cxn modelId="{89A45032-B0A7-41E1-A9CB-C3E304F78408}" srcId="{48FF923A-5EC6-4E7B-9D80-A5C0C1DF5120}" destId="{4240714B-9476-46AB-B584-22D9E83C1242}" srcOrd="0" destOrd="0" parTransId="{0409684A-4890-45C9-B86E-1EBF1B63C310}" sibTransId="{DFB1C81E-6DC4-4AF1-86AE-B6497DBA5E4A}"/>
    <dgm:cxn modelId="{D4B18CFF-1C7C-48F1-978D-9102ED8E8C7F}" type="presOf" srcId="{48FF923A-5EC6-4E7B-9D80-A5C0C1DF5120}" destId="{765D429A-E9F9-433F-91DF-8377976C8118}" srcOrd="0" destOrd="0" presId="urn:microsoft.com/office/officeart/2008/layout/LinedList"/>
    <dgm:cxn modelId="{8539DB31-0AD2-480F-880E-E7AF7FB10A0F}" srcId="{4240714B-9476-46AB-B584-22D9E83C1242}" destId="{F0ADE282-0E30-408A-AAE2-76D37E4E1286}" srcOrd="2" destOrd="0" parTransId="{7D61060D-F6FC-4962-BEE4-7ED556815092}" sibTransId="{79DD3BC9-5C4D-43A3-B94E-A484AFFC37C5}"/>
    <dgm:cxn modelId="{DA5532C3-8BF9-4EDA-A74C-DACF413AD017}" type="presOf" srcId="{F0ADE282-0E30-408A-AAE2-76D37E4E1286}" destId="{2BF22664-3985-4EDD-9FEF-621A7B6461C3}" srcOrd="0" destOrd="0" presId="urn:microsoft.com/office/officeart/2008/layout/LinedList"/>
    <dgm:cxn modelId="{108A1C8E-B7CE-49CB-80ED-3429789EA174}" srcId="{4240714B-9476-46AB-B584-22D9E83C1242}" destId="{6ACEC1B1-3273-4CF7-8B75-149788DD4461}" srcOrd="1" destOrd="0" parTransId="{2D62287B-DEC2-4EB1-B50B-49C01663417D}" sibTransId="{962ADC67-A4E0-4F59-9798-ED6C3850E8ED}"/>
    <dgm:cxn modelId="{69606DF0-B0C8-410E-9C51-AD4BA4A87406}" type="presOf" srcId="{4240714B-9476-46AB-B584-22D9E83C1242}" destId="{6800821E-BC33-4B48-9C64-4B6DD2B69CBF}" srcOrd="0" destOrd="0" presId="urn:microsoft.com/office/officeart/2008/layout/LinedList"/>
    <dgm:cxn modelId="{D6DA3793-2919-41FF-8365-78881D0E9C8D}" type="presOf" srcId="{410C5322-C5F7-4199-B09C-C6DEFC6E5F3B}" destId="{4C7CF109-0293-4377-A7C3-0354E6DF0373}" srcOrd="0" destOrd="0" presId="urn:microsoft.com/office/officeart/2008/layout/LinedList"/>
    <dgm:cxn modelId="{F8E96EFC-AA0A-488C-94E2-17841DDAC44E}" srcId="{4240714B-9476-46AB-B584-22D9E83C1242}" destId="{410C5322-C5F7-4199-B09C-C6DEFC6E5F3B}" srcOrd="0" destOrd="0" parTransId="{BB6422B1-00FB-465E-8E59-71B0B6120F8F}" sibTransId="{EAE08637-7F28-4610-93E6-A9B9DFBB2636}"/>
    <dgm:cxn modelId="{3E7AA4C4-7A37-4A30-9C01-6DFC91E8BD2D}" type="presOf" srcId="{6ACEC1B1-3273-4CF7-8B75-149788DD4461}" destId="{71DB4746-F8ED-4D52-B0B7-FB74D32FFCF8}" srcOrd="0" destOrd="0" presId="urn:microsoft.com/office/officeart/2008/layout/LinedList"/>
    <dgm:cxn modelId="{B7A9F2DB-D09F-4AD5-BA05-151DBFAF2C0C}" type="presOf" srcId="{430D0076-91E6-44A9-8484-BAE8537E8869}" destId="{454453B3-00CE-4963-85F4-F11DC0C51D39}" srcOrd="0" destOrd="0" presId="urn:microsoft.com/office/officeart/2008/layout/LinedList"/>
    <dgm:cxn modelId="{0284E903-DEB1-4E7F-A770-E0F3FB30A48D}" srcId="{4240714B-9476-46AB-B584-22D9E83C1242}" destId="{430D0076-91E6-44A9-8484-BAE8537E8869}" srcOrd="3" destOrd="0" parTransId="{9BEC4555-A925-41D7-8245-7095773C14E7}" sibTransId="{D3E58C28-1489-4BB7-983C-7F7C87AD2347}"/>
    <dgm:cxn modelId="{8DDC3432-7ED8-4811-95D7-E011FCE221AF}" type="presParOf" srcId="{765D429A-E9F9-433F-91DF-8377976C8118}" destId="{33365F62-985A-40C5-914C-B1E65CE20944}" srcOrd="0" destOrd="0" presId="urn:microsoft.com/office/officeart/2008/layout/LinedList"/>
    <dgm:cxn modelId="{ABD90D23-C5A3-4DF2-8FA1-7917EE91DB63}" type="presParOf" srcId="{765D429A-E9F9-433F-91DF-8377976C8118}" destId="{80305AA1-42F0-4C14-BB34-79336AA980D9}" srcOrd="1" destOrd="0" presId="urn:microsoft.com/office/officeart/2008/layout/LinedList"/>
    <dgm:cxn modelId="{CBA97C2D-B4BB-4EBA-93FC-15D9190B0BAC}" type="presParOf" srcId="{80305AA1-42F0-4C14-BB34-79336AA980D9}" destId="{6800821E-BC33-4B48-9C64-4B6DD2B69CBF}" srcOrd="0" destOrd="0" presId="urn:microsoft.com/office/officeart/2008/layout/LinedList"/>
    <dgm:cxn modelId="{5799BCA4-EF10-492C-A4E4-E292EEF5F091}" type="presParOf" srcId="{80305AA1-42F0-4C14-BB34-79336AA980D9}" destId="{E060A840-40DA-4768-90DE-25F470674C89}" srcOrd="1" destOrd="0" presId="urn:microsoft.com/office/officeart/2008/layout/LinedList"/>
    <dgm:cxn modelId="{C520DF9E-E5D0-44C7-A73A-50FEAC7B6305}" type="presParOf" srcId="{E060A840-40DA-4768-90DE-25F470674C89}" destId="{CDCEE301-BC48-4888-B13F-C48E95B9420C}" srcOrd="0" destOrd="0" presId="urn:microsoft.com/office/officeart/2008/layout/LinedList"/>
    <dgm:cxn modelId="{E6200618-B7C4-4E38-B9F2-24859FC07685}" type="presParOf" srcId="{E060A840-40DA-4768-90DE-25F470674C89}" destId="{8F45099A-2848-4332-9CA1-CE9268696336}" srcOrd="1" destOrd="0" presId="urn:microsoft.com/office/officeart/2008/layout/LinedList"/>
    <dgm:cxn modelId="{5B228709-D5BE-4777-A9B1-6018A9D72A6B}" type="presParOf" srcId="{8F45099A-2848-4332-9CA1-CE9268696336}" destId="{840BEECC-9FDC-4AC7-A956-222F7BF2E251}" srcOrd="0" destOrd="0" presId="urn:microsoft.com/office/officeart/2008/layout/LinedList"/>
    <dgm:cxn modelId="{8916A07E-2E2A-4348-8483-83FF650C5FC2}" type="presParOf" srcId="{8F45099A-2848-4332-9CA1-CE9268696336}" destId="{4C7CF109-0293-4377-A7C3-0354E6DF0373}" srcOrd="1" destOrd="0" presId="urn:microsoft.com/office/officeart/2008/layout/LinedList"/>
    <dgm:cxn modelId="{CD7DE4D4-006A-445D-B2DD-A0DCC51AFC11}" type="presParOf" srcId="{8F45099A-2848-4332-9CA1-CE9268696336}" destId="{AC2EEFC4-67B5-4383-AB14-1B34963951B8}" srcOrd="2" destOrd="0" presId="urn:microsoft.com/office/officeart/2008/layout/LinedList"/>
    <dgm:cxn modelId="{9493287A-79B8-4361-9263-2B575E9C3E9E}" type="presParOf" srcId="{E060A840-40DA-4768-90DE-25F470674C89}" destId="{5950D18E-0EF4-4AE0-8E2E-F1AC55601685}" srcOrd="2" destOrd="0" presId="urn:microsoft.com/office/officeart/2008/layout/LinedList"/>
    <dgm:cxn modelId="{52B29A92-59BE-4F71-878B-753EDC19095F}" type="presParOf" srcId="{E060A840-40DA-4768-90DE-25F470674C89}" destId="{10917550-C04B-4508-942C-6F5191061EB6}" srcOrd="3" destOrd="0" presId="urn:microsoft.com/office/officeart/2008/layout/LinedList"/>
    <dgm:cxn modelId="{384EB07D-B29B-4AE2-B28A-470643A43700}" type="presParOf" srcId="{E060A840-40DA-4768-90DE-25F470674C89}" destId="{A954A392-0EA0-4A82-AEF0-2913F7DEE11C}" srcOrd="4" destOrd="0" presId="urn:microsoft.com/office/officeart/2008/layout/LinedList"/>
    <dgm:cxn modelId="{1F940D71-FA0F-4617-95A5-5AF10194C0A2}" type="presParOf" srcId="{A954A392-0EA0-4A82-AEF0-2913F7DEE11C}" destId="{9AD03B2D-E861-4CBC-974E-7B0AB4AB545F}" srcOrd="0" destOrd="0" presId="urn:microsoft.com/office/officeart/2008/layout/LinedList"/>
    <dgm:cxn modelId="{29FA431C-BF8A-4738-A502-FF7A39BECDBC}" type="presParOf" srcId="{A954A392-0EA0-4A82-AEF0-2913F7DEE11C}" destId="{71DB4746-F8ED-4D52-B0B7-FB74D32FFCF8}" srcOrd="1" destOrd="0" presId="urn:microsoft.com/office/officeart/2008/layout/LinedList"/>
    <dgm:cxn modelId="{3C242CCB-66F2-490F-9CB6-2CB7A605CCEB}" type="presParOf" srcId="{A954A392-0EA0-4A82-AEF0-2913F7DEE11C}" destId="{E2FFB4EE-4A91-4B23-A2BB-6C1B09AB37E5}" srcOrd="2" destOrd="0" presId="urn:microsoft.com/office/officeart/2008/layout/LinedList"/>
    <dgm:cxn modelId="{DE05F5A9-9948-41A4-8149-D2E03CDCC22D}" type="presParOf" srcId="{E060A840-40DA-4768-90DE-25F470674C89}" destId="{12706D60-583F-49E0-9F9B-EBC336F61645}" srcOrd="5" destOrd="0" presId="urn:microsoft.com/office/officeart/2008/layout/LinedList"/>
    <dgm:cxn modelId="{71968F58-8605-4B6F-9188-258675C420D3}" type="presParOf" srcId="{E060A840-40DA-4768-90DE-25F470674C89}" destId="{5450194E-458D-497D-B072-1803AA053DCA}" srcOrd="6" destOrd="0" presId="urn:microsoft.com/office/officeart/2008/layout/LinedList"/>
    <dgm:cxn modelId="{B511F9EB-8CF3-480A-B980-DEBD1CE79C32}" type="presParOf" srcId="{E060A840-40DA-4768-90DE-25F470674C89}" destId="{530664D0-B147-4231-A476-15F012788A08}" srcOrd="7" destOrd="0" presId="urn:microsoft.com/office/officeart/2008/layout/LinedList"/>
    <dgm:cxn modelId="{36B86BB5-08E8-471C-82DE-D73902450AB7}" type="presParOf" srcId="{530664D0-B147-4231-A476-15F012788A08}" destId="{5A43F86F-EEDF-4A99-8D97-7EA65B81E0DF}" srcOrd="0" destOrd="0" presId="urn:microsoft.com/office/officeart/2008/layout/LinedList"/>
    <dgm:cxn modelId="{C0972E7D-C145-400F-8F44-BDD2DCA096FC}" type="presParOf" srcId="{530664D0-B147-4231-A476-15F012788A08}" destId="{2BF22664-3985-4EDD-9FEF-621A7B6461C3}" srcOrd="1" destOrd="0" presId="urn:microsoft.com/office/officeart/2008/layout/LinedList"/>
    <dgm:cxn modelId="{EBA15DAA-C6ED-4C76-A100-B9CF477E1C9A}" type="presParOf" srcId="{530664D0-B147-4231-A476-15F012788A08}" destId="{568D6ADA-43A0-4A3B-B1CA-65601C1E7B99}" srcOrd="2" destOrd="0" presId="urn:microsoft.com/office/officeart/2008/layout/LinedList"/>
    <dgm:cxn modelId="{B5B03182-99BD-4287-9DA2-3BBA5C294680}" type="presParOf" srcId="{E060A840-40DA-4768-90DE-25F470674C89}" destId="{F1FBFB31-7A8B-4745-90A9-E9C67E023286}" srcOrd="8" destOrd="0" presId="urn:microsoft.com/office/officeart/2008/layout/LinedList"/>
    <dgm:cxn modelId="{C770F4B6-5378-4246-9C6E-FC371ED515D2}" type="presParOf" srcId="{E060A840-40DA-4768-90DE-25F470674C89}" destId="{2FC59CE2-C085-40E9-AFB3-5C991A97FF21}" srcOrd="9" destOrd="0" presId="urn:microsoft.com/office/officeart/2008/layout/LinedList"/>
    <dgm:cxn modelId="{ACFA6B54-A00C-4F09-919F-7A45AEFE95D3}" type="presParOf" srcId="{E060A840-40DA-4768-90DE-25F470674C89}" destId="{08B7CEED-24EF-49DD-B398-29E32C7FE3E6}" srcOrd="10" destOrd="0" presId="urn:microsoft.com/office/officeart/2008/layout/LinedList"/>
    <dgm:cxn modelId="{3C58BD28-0D0A-4297-AED9-F4151D1DF43C}" type="presParOf" srcId="{08B7CEED-24EF-49DD-B398-29E32C7FE3E6}" destId="{902A6FC9-6D04-4D12-AEB8-31342CA23FA7}" srcOrd="0" destOrd="0" presId="urn:microsoft.com/office/officeart/2008/layout/LinedList"/>
    <dgm:cxn modelId="{F4FAAF96-7BAC-4C94-8D9E-225728FDFF83}" type="presParOf" srcId="{08B7CEED-24EF-49DD-B398-29E32C7FE3E6}" destId="{454453B3-00CE-4963-85F4-F11DC0C51D39}" srcOrd="1" destOrd="0" presId="urn:microsoft.com/office/officeart/2008/layout/LinedList"/>
    <dgm:cxn modelId="{B64BA594-C6D5-43AA-8CEB-A737F8A8885C}" type="presParOf" srcId="{08B7CEED-24EF-49DD-B398-29E32C7FE3E6}" destId="{E00DBFBB-BFFE-429E-97EB-FF2B27F92345}" srcOrd="2" destOrd="0" presId="urn:microsoft.com/office/officeart/2008/layout/LinedList"/>
    <dgm:cxn modelId="{ED1DDB13-8182-49AF-9315-297D40C5623C}" type="presParOf" srcId="{E060A840-40DA-4768-90DE-25F470674C89}" destId="{036E6DAE-7901-4BAE-8FDE-9283ED5D6AC4}" srcOrd="11" destOrd="0" presId="urn:microsoft.com/office/officeart/2008/layout/LinedList"/>
    <dgm:cxn modelId="{447FA60F-EF87-4C0C-AF06-1977ACED4E6A}" type="presParOf" srcId="{E060A840-40DA-4768-90DE-25F470674C89}" destId="{400AD166-D6BB-4078-A362-41E3117D2781}"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6F27DD2-61BF-465B-BC8A-DF989D972D9C}" type="doc">
      <dgm:prSet loTypeId="urn:microsoft.com/office/officeart/2005/8/layout/vList3" loCatId="list" qsTypeId="urn:microsoft.com/office/officeart/2005/8/quickstyle/simple1" qsCatId="simple" csTypeId="urn:microsoft.com/office/officeart/2005/8/colors/accent1_2" csCatId="accent1" phldr="1"/>
      <dgm:spPr/>
    </dgm:pt>
    <dgm:pt modelId="{15303291-B8FF-4306-BF78-3136452A32EB}">
      <dgm:prSet phldrT="[文本]"/>
      <dgm:spPr/>
      <dgm:t>
        <a:bodyPr/>
        <a:lstStyle/>
        <a:p>
          <a:r>
            <a:rPr lang="zh-CN" altLang="zh-CN" dirty="0" smtClean="0"/>
            <a:t>金猛老师从科研立项开始就指导我做夸克强子相变的论文，并在我遇到困难时提供无私的帮助。他对研究领域前沿的把握，对物理现象深刻的洞察力，激励着我不断学习。正是在他的指导下，这项工作才得以顺利展开并完成。</a:t>
          </a:r>
        </a:p>
      </dgm:t>
    </dgm:pt>
    <dgm:pt modelId="{551EBD73-7914-4750-84F0-B532CC3CD2EA}" type="parTrans" cxnId="{C87FF87C-4027-454A-BAC7-7E5C13B3DCBB}">
      <dgm:prSet/>
      <dgm:spPr/>
      <dgm:t>
        <a:bodyPr/>
        <a:lstStyle/>
        <a:p>
          <a:endParaRPr lang="zh-CN" altLang="en-US"/>
        </a:p>
      </dgm:t>
    </dgm:pt>
    <dgm:pt modelId="{56486F28-D5C6-4958-8B2F-69FB53C63B28}" type="sibTrans" cxnId="{C87FF87C-4027-454A-BAC7-7E5C13B3DCBB}">
      <dgm:prSet/>
      <dgm:spPr/>
      <dgm:t>
        <a:bodyPr/>
        <a:lstStyle/>
        <a:p>
          <a:endParaRPr lang="zh-CN" altLang="en-US"/>
        </a:p>
      </dgm:t>
    </dgm:pt>
    <dgm:pt modelId="{4B64BA6E-8390-46B9-969A-0EC30D6E5270}">
      <dgm:prSet phldrT="[文本]"/>
      <dgm:spPr/>
      <dgm:t>
        <a:bodyPr/>
        <a:lstStyle/>
        <a:p>
          <a:r>
            <a:rPr lang="zh-CN" altLang="zh-CN" dirty="0" smtClean="0"/>
            <a:t>除此之外，感谢</a:t>
          </a:r>
          <a:r>
            <a:rPr lang="en-US" altLang="zh-CN" dirty="0" smtClean="0"/>
            <a:t>David</a:t>
          </a:r>
          <a:r>
            <a:rPr lang="zh-CN" altLang="zh-CN" dirty="0" smtClean="0"/>
            <a:t>提供</a:t>
          </a:r>
          <a:r>
            <a:rPr lang="en-US" altLang="zh-CN" dirty="0" err="1" smtClean="0"/>
            <a:t>mathematica</a:t>
          </a:r>
          <a:r>
            <a:rPr lang="zh-CN" altLang="zh-CN" dirty="0" smtClean="0"/>
            <a:t>软件的技术支持。</a:t>
          </a:r>
          <a:endParaRPr lang="zh-CN" altLang="en-US" dirty="0"/>
        </a:p>
      </dgm:t>
    </dgm:pt>
    <dgm:pt modelId="{C196D0B7-04FD-459B-A741-DFE005912907}" type="parTrans" cxnId="{0AF4ED63-7B0A-433D-9E37-55F8E2A81257}">
      <dgm:prSet/>
      <dgm:spPr/>
      <dgm:t>
        <a:bodyPr/>
        <a:lstStyle/>
        <a:p>
          <a:endParaRPr lang="zh-CN" altLang="en-US"/>
        </a:p>
      </dgm:t>
    </dgm:pt>
    <dgm:pt modelId="{6B914555-41B2-44AF-A5C2-D9F36AA25BD3}" type="sibTrans" cxnId="{0AF4ED63-7B0A-433D-9E37-55F8E2A81257}">
      <dgm:prSet/>
      <dgm:spPr/>
      <dgm:t>
        <a:bodyPr/>
        <a:lstStyle/>
        <a:p>
          <a:endParaRPr lang="zh-CN" altLang="en-US"/>
        </a:p>
      </dgm:t>
    </dgm:pt>
    <dgm:pt modelId="{C0979158-D9FB-4EC0-B899-2D66D41E694E}">
      <dgm:prSet phldrT="[文本]"/>
      <dgm:spPr/>
      <dgm:t>
        <a:bodyPr/>
        <a:lstStyle/>
        <a:p>
          <a:r>
            <a:rPr lang="zh-CN" altLang="zh-CN" dirty="0" smtClean="0"/>
            <a:t>最后感谢我的亲人</a:t>
          </a:r>
          <a:r>
            <a:rPr lang="zh-CN" altLang="en-US" dirty="0" smtClean="0"/>
            <a:t>和朋友</a:t>
          </a:r>
          <a:r>
            <a:rPr lang="zh-CN" altLang="zh-CN" dirty="0" smtClean="0"/>
            <a:t>，他们一直在背后默默地支持我，关心我，给予了我面对困难的勇气和信心，从而我能在人生路上走得更远，看到更多更美的风景。</a:t>
          </a:r>
          <a:endParaRPr lang="zh-CN" altLang="en-US" dirty="0"/>
        </a:p>
      </dgm:t>
    </dgm:pt>
    <dgm:pt modelId="{FF4AF9BC-6B9A-4C17-9605-7F7B7CE693F9}" type="parTrans" cxnId="{8AF04BAB-F473-4B8D-BA63-35FD22FC112F}">
      <dgm:prSet/>
      <dgm:spPr/>
      <dgm:t>
        <a:bodyPr/>
        <a:lstStyle/>
        <a:p>
          <a:endParaRPr lang="zh-CN" altLang="en-US"/>
        </a:p>
      </dgm:t>
    </dgm:pt>
    <dgm:pt modelId="{94CE8070-C237-4AB2-8083-DE5D7FCD8B2E}" type="sibTrans" cxnId="{8AF04BAB-F473-4B8D-BA63-35FD22FC112F}">
      <dgm:prSet/>
      <dgm:spPr/>
      <dgm:t>
        <a:bodyPr/>
        <a:lstStyle/>
        <a:p>
          <a:endParaRPr lang="zh-CN" altLang="en-US"/>
        </a:p>
      </dgm:t>
    </dgm:pt>
    <dgm:pt modelId="{D06A8748-2E26-49D8-BE5B-335B88CBD3B0}" type="pres">
      <dgm:prSet presAssocID="{D6F27DD2-61BF-465B-BC8A-DF989D972D9C}" presName="linearFlow" presStyleCnt="0">
        <dgm:presLayoutVars>
          <dgm:dir/>
          <dgm:resizeHandles val="exact"/>
        </dgm:presLayoutVars>
      </dgm:prSet>
      <dgm:spPr/>
    </dgm:pt>
    <dgm:pt modelId="{23D6EE2B-0ECA-4D15-B274-044EBFD3061F}" type="pres">
      <dgm:prSet presAssocID="{15303291-B8FF-4306-BF78-3136452A32EB}" presName="composite" presStyleCnt="0"/>
      <dgm:spPr/>
    </dgm:pt>
    <dgm:pt modelId="{FF6E1E5C-A6FA-47C7-9980-FDFD6D970CDC}" type="pres">
      <dgm:prSet presAssocID="{15303291-B8FF-4306-BF78-3136452A32EB}" presName="imgShp" presStyleLbl="fgImgPlace1" presStyleIdx="0" presStyleCnt="3"/>
      <dgm:spPr/>
    </dgm:pt>
    <dgm:pt modelId="{A7865551-A6D3-46F5-9607-DF01D63103C3}" type="pres">
      <dgm:prSet presAssocID="{15303291-B8FF-4306-BF78-3136452A32EB}" presName="txShp" presStyleLbl="node1" presStyleIdx="0" presStyleCnt="3">
        <dgm:presLayoutVars>
          <dgm:bulletEnabled val="1"/>
        </dgm:presLayoutVars>
      </dgm:prSet>
      <dgm:spPr/>
      <dgm:t>
        <a:bodyPr/>
        <a:lstStyle/>
        <a:p>
          <a:endParaRPr lang="zh-CN" altLang="en-US"/>
        </a:p>
      </dgm:t>
    </dgm:pt>
    <dgm:pt modelId="{4B2C84D1-44A7-497B-B240-217EFED9002A}" type="pres">
      <dgm:prSet presAssocID="{56486F28-D5C6-4958-8B2F-69FB53C63B28}" presName="spacing" presStyleCnt="0"/>
      <dgm:spPr/>
    </dgm:pt>
    <dgm:pt modelId="{BD17CBC4-E947-47F6-8F59-BC6FADBB4254}" type="pres">
      <dgm:prSet presAssocID="{4B64BA6E-8390-46B9-969A-0EC30D6E5270}" presName="composite" presStyleCnt="0"/>
      <dgm:spPr/>
    </dgm:pt>
    <dgm:pt modelId="{BAE14275-A1C8-4EB2-963A-AE1F5D1F384B}" type="pres">
      <dgm:prSet presAssocID="{4B64BA6E-8390-46B9-969A-0EC30D6E5270}" presName="imgShp" presStyleLbl="fgImgPlace1" presStyleIdx="1" presStyleCnt="3"/>
      <dgm:spPr/>
    </dgm:pt>
    <dgm:pt modelId="{1EB9131D-A3AA-486D-936F-D3E2FA625A39}" type="pres">
      <dgm:prSet presAssocID="{4B64BA6E-8390-46B9-969A-0EC30D6E5270}" presName="txShp" presStyleLbl="node1" presStyleIdx="1" presStyleCnt="3">
        <dgm:presLayoutVars>
          <dgm:bulletEnabled val="1"/>
        </dgm:presLayoutVars>
      </dgm:prSet>
      <dgm:spPr/>
      <dgm:t>
        <a:bodyPr/>
        <a:lstStyle/>
        <a:p>
          <a:endParaRPr lang="zh-CN" altLang="en-US"/>
        </a:p>
      </dgm:t>
    </dgm:pt>
    <dgm:pt modelId="{C9582CCF-8018-4D9D-8993-97180089B146}" type="pres">
      <dgm:prSet presAssocID="{6B914555-41B2-44AF-A5C2-D9F36AA25BD3}" presName="spacing" presStyleCnt="0"/>
      <dgm:spPr/>
    </dgm:pt>
    <dgm:pt modelId="{4C19DC38-CF1C-4B39-969D-441D4D1C5ECF}" type="pres">
      <dgm:prSet presAssocID="{C0979158-D9FB-4EC0-B899-2D66D41E694E}" presName="composite" presStyleCnt="0"/>
      <dgm:spPr/>
    </dgm:pt>
    <dgm:pt modelId="{B0B1EDA7-89B2-4EF1-94DB-17C5D653481D}" type="pres">
      <dgm:prSet presAssocID="{C0979158-D9FB-4EC0-B899-2D66D41E694E}" presName="imgShp" presStyleLbl="fgImgPlace1" presStyleIdx="2" presStyleCnt="3"/>
      <dgm:spPr/>
    </dgm:pt>
    <dgm:pt modelId="{7B11E72C-0131-42D4-9245-04AB12ECFD50}" type="pres">
      <dgm:prSet presAssocID="{C0979158-D9FB-4EC0-B899-2D66D41E694E}" presName="txShp" presStyleLbl="node1" presStyleIdx="2" presStyleCnt="3">
        <dgm:presLayoutVars>
          <dgm:bulletEnabled val="1"/>
        </dgm:presLayoutVars>
      </dgm:prSet>
      <dgm:spPr/>
      <dgm:t>
        <a:bodyPr/>
        <a:lstStyle/>
        <a:p>
          <a:endParaRPr lang="zh-CN" altLang="en-US"/>
        </a:p>
      </dgm:t>
    </dgm:pt>
  </dgm:ptLst>
  <dgm:cxnLst>
    <dgm:cxn modelId="{6DE5072F-9748-44A4-B440-E68636B5D303}" type="presOf" srcId="{C0979158-D9FB-4EC0-B899-2D66D41E694E}" destId="{7B11E72C-0131-42D4-9245-04AB12ECFD50}" srcOrd="0" destOrd="0" presId="urn:microsoft.com/office/officeart/2005/8/layout/vList3"/>
    <dgm:cxn modelId="{8AF04BAB-F473-4B8D-BA63-35FD22FC112F}" srcId="{D6F27DD2-61BF-465B-BC8A-DF989D972D9C}" destId="{C0979158-D9FB-4EC0-B899-2D66D41E694E}" srcOrd="2" destOrd="0" parTransId="{FF4AF9BC-6B9A-4C17-9605-7F7B7CE693F9}" sibTransId="{94CE8070-C237-4AB2-8083-DE5D7FCD8B2E}"/>
    <dgm:cxn modelId="{F3A82CD3-2416-4300-9765-7E97C75A6087}" type="presOf" srcId="{4B64BA6E-8390-46B9-969A-0EC30D6E5270}" destId="{1EB9131D-A3AA-486D-936F-D3E2FA625A39}" srcOrd="0" destOrd="0" presId="urn:microsoft.com/office/officeart/2005/8/layout/vList3"/>
    <dgm:cxn modelId="{D75286F4-5DE9-4D03-B539-9AE0FA053E35}" type="presOf" srcId="{D6F27DD2-61BF-465B-BC8A-DF989D972D9C}" destId="{D06A8748-2E26-49D8-BE5B-335B88CBD3B0}" srcOrd="0" destOrd="0" presId="urn:microsoft.com/office/officeart/2005/8/layout/vList3"/>
    <dgm:cxn modelId="{906D49FC-9DE7-4B4E-A67C-60A55FD9E434}" type="presOf" srcId="{15303291-B8FF-4306-BF78-3136452A32EB}" destId="{A7865551-A6D3-46F5-9607-DF01D63103C3}" srcOrd="0" destOrd="0" presId="urn:microsoft.com/office/officeart/2005/8/layout/vList3"/>
    <dgm:cxn modelId="{0AF4ED63-7B0A-433D-9E37-55F8E2A81257}" srcId="{D6F27DD2-61BF-465B-BC8A-DF989D972D9C}" destId="{4B64BA6E-8390-46B9-969A-0EC30D6E5270}" srcOrd="1" destOrd="0" parTransId="{C196D0B7-04FD-459B-A741-DFE005912907}" sibTransId="{6B914555-41B2-44AF-A5C2-D9F36AA25BD3}"/>
    <dgm:cxn modelId="{C87FF87C-4027-454A-BAC7-7E5C13B3DCBB}" srcId="{D6F27DD2-61BF-465B-BC8A-DF989D972D9C}" destId="{15303291-B8FF-4306-BF78-3136452A32EB}" srcOrd="0" destOrd="0" parTransId="{551EBD73-7914-4750-84F0-B532CC3CD2EA}" sibTransId="{56486F28-D5C6-4958-8B2F-69FB53C63B28}"/>
    <dgm:cxn modelId="{A1680ED6-DF38-450D-9BBC-BAC751E81401}" type="presParOf" srcId="{D06A8748-2E26-49D8-BE5B-335B88CBD3B0}" destId="{23D6EE2B-0ECA-4D15-B274-044EBFD3061F}" srcOrd="0" destOrd="0" presId="urn:microsoft.com/office/officeart/2005/8/layout/vList3"/>
    <dgm:cxn modelId="{DE56F139-5F11-487F-A086-FAC59FEB1F76}" type="presParOf" srcId="{23D6EE2B-0ECA-4D15-B274-044EBFD3061F}" destId="{FF6E1E5C-A6FA-47C7-9980-FDFD6D970CDC}" srcOrd="0" destOrd="0" presId="urn:microsoft.com/office/officeart/2005/8/layout/vList3"/>
    <dgm:cxn modelId="{CDB6751D-D953-424C-91AD-E27FCA7D0FDF}" type="presParOf" srcId="{23D6EE2B-0ECA-4D15-B274-044EBFD3061F}" destId="{A7865551-A6D3-46F5-9607-DF01D63103C3}" srcOrd="1" destOrd="0" presId="urn:microsoft.com/office/officeart/2005/8/layout/vList3"/>
    <dgm:cxn modelId="{1786965A-568A-4D3F-924B-4E05492DDBA5}" type="presParOf" srcId="{D06A8748-2E26-49D8-BE5B-335B88CBD3B0}" destId="{4B2C84D1-44A7-497B-B240-217EFED9002A}" srcOrd="1" destOrd="0" presId="urn:microsoft.com/office/officeart/2005/8/layout/vList3"/>
    <dgm:cxn modelId="{336E4731-E0DF-4D79-93CF-50A98959D8AE}" type="presParOf" srcId="{D06A8748-2E26-49D8-BE5B-335B88CBD3B0}" destId="{BD17CBC4-E947-47F6-8F59-BC6FADBB4254}" srcOrd="2" destOrd="0" presId="urn:microsoft.com/office/officeart/2005/8/layout/vList3"/>
    <dgm:cxn modelId="{FF801295-8835-4162-86F6-193E510D604E}" type="presParOf" srcId="{BD17CBC4-E947-47F6-8F59-BC6FADBB4254}" destId="{BAE14275-A1C8-4EB2-963A-AE1F5D1F384B}" srcOrd="0" destOrd="0" presId="urn:microsoft.com/office/officeart/2005/8/layout/vList3"/>
    <dgm:cxn modelId="{BDAC48E8-9F23-4B77-921E-CA40ABBACDEE}" type="presParOf" srcId="{BD17CBC4-E947-47F6-8F59-BC6FADBB4254}" destId="{1EB9131D-A3AA-486D-936F-D3E2FA625A39}" srcOrd="1" destOrd="0" presId="urn:microsoft.com/office/officeart/2005/8/layout/vList3"/>
    <dgm:cxn modelId="{FE0C5D4E-A1EA-46A3-A6A2-D5BEB466544A}" type="presParOf" srcId="{D06A8748-2E26-49D8-BE5B-335B88CBD3B0}" destId="{C9582CCF-8018-4D9D-8993-97180089B146}" srcOrd="3" destOrd="0" presId="urn:microsoft.com/office/officeart/2005/8/layout/vList3"/>
    <dgm:cxn modelId="{D4757499-F75C-4D94-91F7-D84356B73FA5}" type="presParOf" srcId="{D06A8748-2E26-49D8-BE5B-335B88CBD3B0}" destId="{4C19DC38-CF1C-4B39-969D-441D4D1C5ECF}" srcOrd="4" destOrd="0" presId="urn:microsoft.com/office/officeart/2005/8/layout/vList3"/>
    <dgm:cxn modelId="{BBEF7330-6CFD-44D8-89E0-C97B683A9D98}" type="presParOf" srcId="{4C19DC38-CF1C-4B39-969D-441D4D1C5ECF}" destId="{B0B1EDA7-89B2-4EF1-94DB-17C5D653481D}" srcOrd="0" destOrd="0" presId="urn:microsoft.com/office/officeart/2005/8/layout/vList3"/>
    <dgm:cxn modelId="{63FB87F4-8DAB-4BC2-95B0-FC5FC285E2D9}" type="presParOf" srcId="{4C19DC38-CF1C-4B39-969D-441D4D1C5ECF}" destId="{7B11E72C-0131-42D4-9245-04AB12ECFD5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05FA27-F04B-4AFF-8288-7DD3A7F62E66}"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zh-CN" altLang="en-US"/>
        </a:p>
      </dgm:t>
    </dgm:pt>
    <dgm:pt modelId="{355AA2BD-F777-4B21-9E88-CBB07C62C088}">
      <dgm:prSet phldrT="[文本]"/>
      <dgm:spPr/>
      <dgm:t>
        <a:bodyPr/>
        <a:lstStyle/>
        <a:p>
          <a:r>
            <a:rPr lang="zh-CN" dirty="0" smtClean="0"/>
            <a:t>（一）、低密高温区域。这里研究所用的理论主要是格点强子色动力</a:t>
          </a:r>
          <a:r>
            <a:rPr lang="zh-CN" altLang="en-US" dirty="0" smtClean="0"/>
            <a:t>学。通过</a:t>
          </a:r>
          <a:r>
            <a:rPr lang="en-US" altLang="zh-CN" dirty="0" smtClean="0"/>
            <a:t>LHC</a:t>
          </a:r>
          <a:r>
            <a:rPr lang="zh-CN" altLang="en-US" dirty="0" smtClean="0"/>
            <a:t>和</a:t>
          </a:r>
          <a:r>
            <a:rPr lang="en-US" altLang="zh-CN" dirty="0" smtClean="0"/>
            <a:t>RHIC</a:t>
          </a:r>
          <a:r>
            <a:rPr lang="zh-CN" altLang="en-US" dirty="0" smtClean="0"/>
            <a:t>给出实验的证明。</a:t>
          </a:r>
          <a:endParaRPr lang="en-US" altLang="zh-CN" dirty="0" smtClean="0"/>
        </a:p>
        <a:p>
          <a:r>
            <a:rPr lang="zh-CN" dirty="0" smtClean="0"/>
            <a:t>（二）、高密低温区域。这一部分的研究主要来自天文学的观测。</a:t>
          </a:r>
          <a:endParaRPr lang="en-US" altLang="zh-CN" dirty="0" smtClean="0"/>
        </a:p>
        <a:p>
          <a:r>
            <a:rPr lang="zh-CN" dirty="0" smtClean="0"/>
            <a:t>（三）、中能区域（中等温度中等密度）。研究这一区域的模型有</a:t>
          </a:r>
          <a:r>
            <a:rPr lang="en-US" dirty="0" smtClean="0"/>
            <a:t>NJL</a:t>
          </a:r>
          <a:r>
            <a:rPr lang="zh-CN" dirty="0" smtClean="0"/>
            <a:t>模型，</a:t>
          </a:r>
          <a:r>
            <a:rPr lang="en-US" dirty="0" smtClean="0"/>
            <a:t>PNJL</a:t>
          </a:r>
          <a:r>
            <a:rPr lang="zh-CN" dirty="0" smtClean="0"/>
            <a:t>模型。</a:t>
          </a:r>
          <a:r>
            <a:rPr lang="zh-CN" altLang="en-US" dirty="0" smtClean="0"/>
            <a:t>在建实验有</a:t>
          </a:r>
          <a:r>
            <a:rPr lang="en-US" altLang="zh-CN" dirty="0" smtClean="0"/>
            <a:t>FAIR</a:t>
          </a:r>
          <a:r>
            <a:rPr lang="zh-CN" altLang="en-US" dirty="0" smtClean="0"/>
            <a:t>。</a:t>
          </a:r>
          <a:endParaRPr lang="zh-CN" altLang="en-US" dirty="0"/>
        </a:p>
      </dgm:t>
    </dgm:pt>
    <dgm:pt modelId="{2F2F91A0-5804-4125-99BF-698ADD73C763}" type="parTrans" cxnId="{1E737C7D-0E91-4980-8A5C-1C4B7EAFC7ED}">
      <dgm:prSet/>
      <dgm:spPr/>
      <dgm:t>
        <a:bodyPr/>
        <a:lstStyle/>
        <a:p>
          <a:endParaRPr lang="zh-CN" altLang="en-US"/>
        </a:p>
      </dgm:t>
    </dgm:pt>
    <dgm:pt modelId="{B8658800-2C45-4AA6-A609-2670B87C4733}" type="sibTrans" cxnId="{1E737C7D-0E91-4980-8A5C-1C4B7EAFC7ED}">
      <dgm:prSet/>
      <dgm:spPr/>
      <dgm:t>
        <a:bodyPr/>
        <a:lstStyle/>
        <a:p>
          <a:endParaRPr lang="zh-CN" altLang="en-US"/>
        </a:p>
      </dgm:t>
    </dgm:pt>
    <dgm:pt modelId="{ACC922FD-E6E0-4F62-B3A5-3727ED9521C9}" type="pres">
      <dgm:prSet presAssocID="{7D05FA27-F04B-4AFF-8288-7DD3A7F62E66}" presName="Name0" presStyleCnt="0">
        <dgm:presLayoutVars>
          <dgm:chMax/>
          <dgm:chPref/>
          <dgm:dir/>
        </dgm:presLayoutVars>
      </dgm:prSet>
      <dgm:spPr/>
      <dgm:t>
        <a:bodyPr/>
        <a:lstStyle/>
        <a:p>
          <a:endParaRPr lang="zh-CN" altLang="en-US"/>
        </a:p>
      </dgm:t>
    </dgm:pt>
    <dgm:pt modelId="{F8C80C7F-03A6-4B97-8DC4-D9BB7EACD91F}" type="pres">
      <dgm:prSet presAssocID="{355AA2BD-F777-4B21-9E88-CBB07C62C088}" presName="composite" presStyleCnt="0">
        <dgm:presLayoutVars>
          <dgm:chMax/>
          <dgm:chPref/>
        </dgm:presLayoutVars>
      </dgm:prSet>
      <dgm:spPr/>
    </dgm:pt>
    <dgm:pt modelId="{765DBE13-3894-4D2F-9CF3-CA1870C0F712}" type="pres">
      <dgm:prSet presAssocID="{355AA2BD-F777-4B21-9E88-CBB07C62C088}" presName="Image" presStyleLbl="bgImgPlace1" presStyleIdx="0" presStyleCnt="1" custScaleX="372794" custScaleY="379920" custLinFactX="-85430" custLinFactNeighborX="-100000" custLinFactNeighborY="10464"/>
      <dgm:spPr>
        <a:blipFill>
          <a:blip xmlns:r="http://schemas.openxmlformats.org/officeDocument/2006/relationships" r:embed="rId1">
            <a:extLst>
              <a:ext uri="{28A0092B-C50C-407E-A947-70E740481C1C}">
                <a14:useLocalDpi xmlns:a14="http://schemas.microsoft.com/office/drawing/2010/main" val="0"/>
              </a:ext>
            </a:extLst>
          </a:blip>
          <a:srcRect/>
          <a:stretch>
            <a:fillRect t="-26000" b="-26000"/>
          </a:stretch>
        </a:blipFill>
      </dgm:spPr>
    </dgm:pt>
    <dgm:pt modelId="{81888698-BC45-45ED-91D1-43170E614248}" type="pres">
      <dgm:prSet presAssocID="{355AA2BD-F777-4B21-9E88-CBB07C62C088}" presName="ParentText" presStyleLbl="revTx" presStyleIdx="0" presStyleCnt="1" custScaleX="247878" custScaleY="285195" custLinFactNeighborX="52561" custLinFactNeighborY="-91661">
        <dgm:presLayoutVars>
          <dgm:chMax val="0"/>
          <dgm:chPref val="0"/>
          <dgm:bulletEnabled val="1"/>
        </dgm:presLayoutVars>
      </dgm:prSet>
      <dgm:spPr/>
      <dgm:t>
        <a:bodyPr/>
        <a:lstStyle/>
        <a:p>
          <a:endParaRPr lang="zh-CN" altLang="en-US"/>
        </a:p>
      </dgm:t>
    </dgm:pt>
    <dgm:pt modelId="{4D580F4D-C308-40DF-B502-9AEEB89A335B}" type="pres">
      <dgm:prSet presAssocID="{355AA2BD-F777-4B21-9E88-CBB07C62C088}" presName="tlFrame" presStyleLbl="node1" presStyleIdx="0" presStyleCnt="4" custLinFactY="-200000" custLinFactNeighborX="-69000" custLinFactNeighborY="-248380"/>
      <dgm:spPr/>
    </dgm:pt>
    <dgm:pt modelId="{E5D1C016-72F5-4D5C-A225-05367487D170}" type="pres">
      <dgm:prSet presAssocID="{355AA2BD-F777-4B21-9E88-CBB07C62C088}" presName="trFrame" presStyleLbl="node1" presStyleIdx="1" presStyleCnt="4" custLinFactX="200000" custLinFactY="-200000" custLinFactNeighborX="293178" custLinFactNeighborY="-254128"/>
      <dgm:spPr/>
    </dgm:pt>
    <dgm:pt modelId="{06794565-E0F3-4AB1-A0E4-DC96EA563529}" type="pres">
      <dgm:prSet presAssocID="{355AA2BD-F777-4B21-9E88-CBB07C62C088}" presName="blFrame" presStyleLbl="node1" presStyleIdx="2" presStyleCnt="4" custLinFactNeighborX="-74749" custLinFactNeighborY="-48861"/>
      <dgm:spPr/>
    </dgm:pt>
    <dgm:pt modelId="{CDD2AC1D-0711-4B20-8D01-804A80FA2520}" type="pres">
      <dgm:prSet presAssocID="{355AA2BD-F777-4B21-9E88-CBB07C62C088}" presName="brFrame" presStyleLbl="node1" presStyleIdx="3" presStyleCnt="4" custLinFactX="200000" custLinFactNeighborX="287428" custLinFactNeighborY="-43114"/>
      <dgm:spPr/>
    </dgm:pt>
  </dgm:ptLst>
  <dgm:cxnLst>
    <dgm:cxn modelId="{1E737C7D-0E91-4980-8A5C-1C4B7EAFC7ED}" srcId="{7D05FA27-F04B-4AFF-8288-7DD3A7F62E66}" destId="{355AA2BD-F777-4B21-9E88-CBB07C62C088}" srcOrd="0" destOrd="0" parTransId="{2F2F91A0-5804-4125-99BF-698ADD73C763}" sibTransId="{B8658800-2C45-4AA6-A609-2670B87C4733}"/>
    <dgm:cxn modelId="{E670E3F0-37C6-4B78-9A76-2BA19E49A5E8}" type="presOf" srcId="{7D05FA27-F04B-4AFF-8288-7DD3A7F62E66}" destId="{ACC922FD-E6E0-4F62-B3A5-3727ED9521C9}" srcOrd="0" destOrd="0" presId="urn:microsoft.com/office/officeart/2009/3/layout/FramedTextPicture"/>
    <dgm:cxn modelId="{76D7A739-842A-47DD-A64B-BDF7683D83DD}" type="presOf" srcId="{355AA2BD-F777-4B21-9E88-CBB07C62C088}" destId="{81888698-BC45-45ED-91D1-43170E614248}" srcOrd="0" destOrd="0" presId="urn:microsoft.com/office/officeart/2009/3/layout/FramedTextPicture"/>
    <dgm:cxn modelId="{2B09E6EF-33AF-4918-A50E-5C38512449AA}" type="presParOf" srcId="{ACC922FD-E6E0-4F62-B3A5-3727ED9521C9}" destId="{F8C80C7F-03A6-4B97-8DC4-D9BB7EACD91F}" srcOrd="0" destOrd="0" presId="urn:microsoft.com/office/officeart/2009/3/layout/FramedTextPicture"/>
    <dgm:cxn modelId="{659193FA-0695-4D60-BE51-469AF6E4A2B6}" type="presParOf" srcId="{F8C80C7F-03A6-4B97-8DC4-D9BB7EACD91F}" destId="{765DBE13-3894-4D2F-9CF3-CA1870C0F712}" srcOrd="0" destOrd="0" presId="urn:microsoft.com/office/officeart/2009/3/layout/FramedTextPicture"/>
    <dgm:cxn modelId="{BE60E36F-1685-4B54-A12F-261DD0359E65}" type="presParOf" srcId="{F8C80C7F-03A6-4B97-8DC4-D9BB7EACD91F}" destId="{81888698-BC45-45ED-91D1-43170E614248}" srcOrd="1" destOrd="0" presId="urn:microsoft.com/office/officeart/2009/3/layout/FramedTextPicture"/>
    <dgm:cxn modelId="{275A1692-2D26-4640-8728-AC4B6384FFF5}" type="presParOf" srcId="{F8C80C7F-03A6-4B97-8DC4-D9BB7EACD91F}" destId="{4D580F4D-C308-40DF-B502-9AEEB89A335B}" srcOrd="2" destOrd="0" presId="urn:microsoft.com/office/officeart/2009/3/layout/FramedTextPicture"/>
    <dgm:cxn modelId="{2D178AC2-EDFC-4C8C-AB33-78CB042FDBAB}" type="presParOf" srcId="{F8C80C7F-03A6-4B97-8DC4-D9BB7EACD91F}" destId="{E5D1C016-72F5-4D5C-A225-05367487D170}" srcOrd="3" destOrd="0" presId="urn:microsoft.com/office/officeart/2009/3/layout/FramedTextPicture"/>
    <dgm:cxn modelId="{1C268FE9-EE47-4E8C-9F20-50211EE8B2F2}" type="presParOf" srcId="{F8C80C7F-03A6-4B97-8DC4-D9BB7EACD91F}" destId="{06794565-E0F3-4AB1-A0E4-DC96EA563529}" srcOrd="4" destOrd="0" presId="urn:microsoft.com/office/officeart/2009/3/layout/FramedTextPicture"/>
    <dgm:cxn modelId="{51A71FBD-7C7D-4B09-8BB6-12D65241DA0E}" type="presParOf" srcId="{F8C80C7F-03A6-4B97-8DC4-D9BB7EACD91F}" destId="{CDD2AC1D-0711-4B20-8D01-804A80FA2520}"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70299C-5A08-4B5E-9502-562338291D32}"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zh-CN" altLang="en-US"/>
        </a:p>
      </dgm:t>
    </dgm:pt>
    <dgm:pt modelId="{C0094836-BE49-45EC-ABDE-BBF115F059F3}">
      <dgm:prSet phldrT="[文本]" custT="1"/>
      <dgm:spPr/>
      <dgm:t>
        <a:bodyPr/>
        <a:lstStyle/>
        <a:p>
          <a:r>
            <a:rPr lang="zh-CN" sz="1600" dirty="0" smtClean="0"/>
            <a:t>位于德国达姆斯塔特的</a:t>
          </a:r>
          <a:r>
            <a:rPr lang="en-US" sz="1600" dirty="0" smtClean="0"/>
            <a:t>FAIR</a:t>
          </a:r>
          <a:r>
            <a:rPr lang="zh-CN" sz="1600" dirty="0" smtClean="0"/>
            <a:t>（</a:t>
          </a:r>
          <a:r>
            <a:rPr lang="en-US" sz="1600" dirty="0" smtClean="0"/>
            <a:t>facility for antiproton and ion researc</a:t>
          </a:r>
          <a:r>
            <a:rPr lang="en-US" altLang="zh-CN" sz="1600" dirty="0" smtClean="0"/>
            <a:t>h</a:t>
          </a:r>
          <a:r>
            <a:rPr lang="zh-CN" sz="1600" dirty="0" smtClean="0"/>
            <a:t>）</a:t>
          </a:r>
          <a:r>
            <a:rPr lang="zh-CN" altLang="en-US" sz="1600" dirty="0" smtClean="0"/>
            <a:t>。</a:t>
          </a:r>
          <a:endParaRPr lang="zh-CN" altLang="en-US" sz="1600" dirty="0"/>
        </a:p>
      </dgm:t>
    </dgm:pt>
    <dgm:pt modelId="{B836C568-FEF2-458C-B9FB-396D97E2A9F0}" type="parTrans" cxnId="{4C3B34D5-8318-4A02-BE69-676ABB041E0B}">
      <dgm:prSet/>
      <dgm:spPr/>
      <dgm:t>
        <a:bodyPr/>
        <a:lstStyle/>
        <a:p>
          <a:endParaRPr lang="zh-CN" altLang="en-US"/>
        </a:p>
      </dgm:t>
    </dgm:pt>
    <dgm:pt modelId="{FFA56C66-4D31-4749-ADC6-A4C2FEA727E1}" type="sibTrans" cxnId="{4C3B34D5-8318-4A02-BE69-676ABB041E0B}">
      <dgm:prSet/>
      <dgm:spPr/>
      <dgm:t>
        <a:bodyPr/>
        <a:lstStyle/>
        <a:p>
          <a:endParaRPr lang="zh-CN" altLang="en-US"/>
        </a:p>
      </dgm:t>
    </dgm:pt>
    <dgm:pt modelId="{107CB6BB-C816-4088-80D0-626AB0451F9F}">
      <dgm:prSet phldrT="[文本]" custT="1"/>
      <dgm:spPr/>
      <dgm:t>
        <a:bodyPr/>
        <a:lstStyle/>
        <a:p>
          <a:r>
            <a:rPr lang="en-US" sz="1600" dirty="0" smtClean="0"/>
            <a:t>27</a:t>
          </a:r>
          <a:r>
            <a:rPr lang="zh-CN" sz="1600" dirty="0" smtClean="0"/>
            <a:t>公里的质子</a:t>
          </a:r>
          <a:r>
            <a:rPr lang="en-US" sz="1600" dirty="0" smtClean="0"/>
            <a:t>-</a:t>
          </a:r>
          <a:r>
            <a:rPr lang="zh-CN" sz="1600" dirty="0" smtClean="0"/>
            <a:t>质子加速器，能把质子加速到接近光速，每秒进行</a:t>
          </a:r>
          <a:r>
            <a:rPr lang="en-US" sz="1600" dirty="0" smtClean="0"/>
            <a:t>40</a:t>
          </a:r>
          <a:r>
            <a:rPr lang="zh-CN" sz="1600" dirty="0" smtClean="0"/>
            <a:t>兆次对撞，设计能量</a:t>
          </a:r>
          <a:r>
            <a:rPr lang="en-US" sz="1600" dirty="0" smtClean="0"/>
            <a:t>14TeV</a:t>
          </a:r>
          <a:r>
            <a:rPr lang="zh-CN" sz="1600" dirty="0" smtClean="0"/>
            <a:t>。四个主要的实验探测器为</a:t>
          </a:r>
          <a:r>
            <a:rPr lang="en-US" sz="1600" dirty="0" smtClean="0"/>
            <a:t>ATLAS</a:t>
          </a:r>
          <a:r>
            <a:rPr lang="zh-CN" sz="1600" dirty="0" smtClean="0"/>
            <a:t>，</a:t>
          </a:r>
          <a:r>
            <a:rPr lang="en-US" sz="1600" dirty="0" smtClean="0"/>
            <a:t>CMS</a:t>
          </a:r>
          <a:r>
            <a:rPr lang="zh-CN" sz="1600" dirty="0" smtClean="0"/>
            <a:t>，</a:t>
          </a:r>
          <a:r>
            <a:rPr lang="en-US" sz="1600" dirty="0" smtClean="0"/>
            <a:t>LHCB</a:t>
          </a:r>
          <a:r>
            <a:rPr lang="zh-CN" sz="1600" dirty="0" smtClean="0"/>
            <a:t>，</a:t>
          </a:r>
          <a:r>
            <a:rPr lang="en-US" sz="1600" dirty="0" smtClean="0"/>
            <a:t>Alice</a:t>
          </a:r>
          <a:r>
            <a:rPr lang="zh-CN" sz="1600" dirty="0" smtClean="0"/>
            <a:t>。</a:t>
          </a:r>
          <a:endParaRPr lang="zh-CN" altLang="en-US" sz="1600" dirty="0"/>
        </a:p>
      </dgm:t>
    </dgm:pt>
    <dgm:pt modelId="{E4C3DD21-4287-4485-BB21-BE8649311061}" type="parTrans" cxnId="{F433B7BB-6615-420E-A64C-68EA180991E6}">
      <dgm:prSet/>
      <dgm:spPr/>
      <dgm:t>
        <a:bodyPr/>
        <a:lstStyle/>
        <a:p>
          <a:endParaRPr lang="zh-CN" altLang="en-US"/>
        </a:p>
      </dgm:t>
    </dgm:pt>
    <dgm:pt modelId="{1C1BF21B-941E-4BF8-85B8-269DC765C645}" type="sibTrans" cxnId="{F433B7BB-6615-420E-A64C-68EA180991E6}">
      <dgm:prSet/>
      <dgm:spPr/>
      <dgm:t>
        <a:bodyPr/>
        <a:lstStyle/>
        <a:p>
          <a:endParaRPr lang="zh-CN" altLang="en-US"/>
        </a:p>
      </dgm:t>
    </dgm:pt>
    <dgm:pt modelId="{C3488047-76AA-4565-8AAB-1280DF40BBE0}">
      <dgm:prSet phldrT="[文本]" custT="1"/>
      <dgm:spPr/>
      <dgm:t>
        <a:bodyPr/>
        <a:lstStyle/>
        <a:p>
          <a:r>
            <a:rPr lang="zh-CN" sz="1600" dirty="0" smtClean="0"/>
            <a:t>位于俄国</a:t>
          </a:r>
          <a:r>
            <a:rPr lang="en-US" sz="1600" dirty="0" smtClean="0"/>
            <a:t>Joint Institute for Nuclear Research</a:t>
          </a:r>
          <a:r>
            <a:rPr lang="zh-CN" sz="1600" dirty="0" smtClean="0"/>
            <a:t>（</a:t>
          </a:r>
          <a:r>
            <a:rPr lang="en-US" sz="1600" dirty="0" smtClean="0"/>
            <a:t>JINR</a:t>
          </a:r>
          <a:r>
            <a:rPr lang="zh-CN" sz="1600" dirty="0" smtClean="0"/>
            <a:t>）的</a:t>
          </a:r>
          <a:r>
            <a:rPr lang="en-US" sz="1600" dirty="0" err="1" smtClean="0"/>
            <a:t>nuclotron</a:t>
          </a:r>
          <a:r>
            <a:rPr lang="en-US" sz="1600" dirty="0" smtClean="0"/>
            <a:t>-based ion collider facility (NICA)</a:t>
          </a:r>
          <a:r>
            <a:rPr lang="zh-CN" altLang="en-US" sz="1600" dirty="0" smtClean="0"/>
            <a:t>。这是修建计划图</a:t>
          </a:r>
          <a:endParaRPr lang="zh-CN" altLang="en-US" sz="1600" dirty="0"/>
        </a:p>
      </dgm:t>
    </dgm:pt>
    <dgm:pt modelId="{2F3B0C8C-AC3F-4437-A7E9-4C5A379689A8}" type="parTrans" cxnId="{6FDFFE3E-0674-4A4A-9DEC-8F6E921E430B}">
      <dgm:prSet/>
      <dgm:spPr/>
      <dgm:t>
        <a:bodyPr/>
        <a:lstStyle/>
        <a:p>
          <a:endParaRPr lang="zh-CN" altLang="en-US"/>
        </a:p>
      </dgm:t>
    </dgm:pt>
    <dgm:pt modelId="{E331519A-89C1-4C2C-B580-3220D6606E2E}" type="sibTrans" cxnId="{6FDFFE3E-0674-4A4A-9DEC-8F6E921E430B}">
      <dgm:prSet/>
      <dgm:spPr/>
      <dgm:t>
        <a:bodyPr/>
        <a:lstStyle/>
        <a:p>
          <a:endParaRPr lang="zh-CN" altLang="en-US"/>
        </a:p>
      </dgm:t>
    </dgm:pt>
    <dgm:pt modelId="{D66E7A2D-F888-4E33-AEC7-DD614634BF1B}">
      <dgm:prSet phldrT="[文本]" custT="1"/>
      <dgm:spPr/>
      <dgm:t>
        <a:bodyPr/>
        <a:lstStyle/>
        <a:p>
          <a:r>
            <a:rPr lang="en-US" sz="1600" dirty="0" smtClean="0"/>
            <a:t>RHIC</a:t>
          </a:r>
          <a:r>
            <a:rPr lang="zh-CN" sz="1600" dirty="0" smtClean="0"/>
            <a:t>位于美国长岛的布鲁克海文国家实验室，它能够把核子加速到接近光速，这些核子先后经过直线加速器，同步加速器，最后在超导环里储存，在六个交叉点进行对撞。</a:t>
          </a:r>
          <a:endParaRPr lang="zh-CN" altLang="en-US" sz="1600" dirty="0"/>
        </a:p>
      </dgm:t>
    </dgm:pt>
    <dgm:pt modelId="{649C54A7-9FE4-4315-9755-D70A65BB2455}" type="parTrans" cxnId="{D42262FE-EB07-477A-A615-DD7E5195DDE5}">
      <dgm:prSet/>
      <dgm:spPr/>
      <dgm:t>
        <a:bodyPr/>
        <a:lstStyle/>
        <a:p>
          <a:endParaRPr lang="zh-CN" altLang="en-US"/>
        </a:p>
      </dgm:t>
    </dgm:pt>
    <dgm:pt modelId="{DE6CEABA-F3B6-4EE9-A554-95189FF00EF7}" type="sibTrans" cxnId="{D42262FE-EB07-477A-A615-DD7E5195DDE5}">
      <dgm:prSet/>
      <dgm:spPr/>
      <dgm:t>
        <a:bodyPr/>
        <a:lstStyle/>
        <a:p>
          <a:endParaRPr lang="zh-CN" altLang="en-US"/>
        </a:p>
      </dgm:t>
    </dgm:pt>
    <dgm:pt modelId="{6AB5B8C9-84E4-4539-A415-1FBBF1ACC44C}" type="pres">
      <dgm:prSet presAssocID="{F670299C-5A08-4B5E-9502-562338291D32}" presName="Name0" presStyleCnt="0">
        <dgm:presLayoutVars>
          <dgm:dir/>
          <dgm:resizeHandles val="exact"/>
        </dgm:presLayoutVars>
      </dgm:prSet>
      <dgm:spPr/>
      <dgm:t>
        <a:bodyPr/>
        <a:lstStyle/>
        <a:p>
          <a:endParaRPr lang="zh-CN" altLang="en-US"/>
        </a:p>
      </dgm:t>
    </dgm:pt>
    <dgm:pt modelId="{56A3BFAE-2F35-4F4C-801C-B12B4CBC4013}" type="pres">
      <dgm:prSet presAssocID="{C0094836-BE49-45EC-ABDE-BBF115F059F3}" presName="compNode" presStyleCnt="0"/>
      <dgm:spPr/>
    </dgm:pt>
    <dgm:pt modelId="{98994AA6-E0DC-461C-9CFF-7C24D28CEE00}" type="pres">
      <dgm:prSet presAssocID="{C0094836-BE49-45EC-ABDE-BBF115F059F3}" presName="pictRect" presStyleLbl="node1" presStyleIdx="0" presStyleCnt="4" custScaleX="185138" custScaleY="163887" custLinFactNeighborX="30815" custLinFactNeighborY="-93391"/>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79778072-6B84-40DA-8D00-2435B256D37C}" type="pres">
      <dgm:prSet presAssocID="{C0094836-BE49-45EC-ABDE-BBF115F059F3}" presName="textRect" presStyleLbl="revTx" presStyleIdx="0" presStyleCnt="4" custScaleX="72587" custScaleY="236094" custLinFactX="100000" custLinFactY="-168546" custLinFactNeighborX="115176" custLinFactNeighborY="-200000">
        <dgm:presLayoutVars>
          <dgm:bulletEnabled val="1"/>
        </dgm:presLayoutVars>
      </dgm:prSet>
      <dgm:spPr/>
      <dgm:t>
        <a:bodyPr/>
        <a:lstStyle/>
        <a:p>
          <a:endParaRPr lang="zh-CN" altLang="en-US"/>
        </a:p>
      </dgm:t>
    </dgm:pt>
    <dgm:pt modelId="{1B5610AF-94B3-4255-A156-FC82A1E4580C}" type="pres">
      <dgm:prSet presAssocID="{FFA56C66-4D31-4749-ADC6-A4C2FEA727E1}" presName="sibTrans" presStyleLbl="sibTrans2D1" presStyleIdx="0" presStyleCnt="0"/>
      <dgm:spPr/>
      <dgm:t>
        <a:bodyPr/>
        <a:lstStyle/>
        <a:p>
          <a:endParaRPr lang="zh-CN" altLang="en-US"/>
        </a:p>
      </dgm:t>
    </dgm:pt>
    <dgm:pt modelId="{374300F9-5DB3-42E1-95A5-1940B7E60BA0}" type="pres">
      <dgm:prSet presAssocID="{107CB6BB-C816-4088-80D0-626AB0451F9F}" presName="compNode" presStyleCnt="0"/>
      <dgm:spPr/>
    </dgm:pt>
    <dgm:pt modelId="{42AD0E84-F24E-452E-BCA0-CC6EEF8ED9B1}" type="pres">
      <dgm:prSet presAssocID="{107CB6BB-C816-4088-80D0-626AB0451F9F}" presName="pictRect" presStyleLbl="node1" presStyleIdx="1" presStyleCnt="4" custScaleX="190734" custScaleY="160510" custLinFactX="100000" custLinFactNeighborX="119106" custLinFactNeighborY="-65475"/>
      <dgm:spPr>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dgm:spPr>
    </dgm:pt>
    <dgm:pt modelId="{687CAA5A-4685-4EB3-8522-B03D35B81716}" type="pres">
      <dgm:prSet presAssocID="{107CB6BB-C816-4088-80D0-626AB0451F9F}" presName="textRect" presStyleLbl="revTx" presStyleIdx="1" presStyleCnt="4" custScaleX="126134" custScaleY="368602" custLinFactX="200000" custLinFactY="-100000" custLinFactNeighborX="209870" custLinFactNeighborY="-187803">
        <dgm:presLayoutVars>
          <dgm:bulletEnabled val="1"/>
        </dgm:presLayoutVars>
      </dgm:prSet>
      <dgm:spPr/>
      <dgm:t>
        <a:bodyPr/>
        <a:lstStyle/>
        <a:p>
          <a:endParaRPr lang="zh-CN" altLang="en-US"/>
        </a:p>
      </dgm:t>
    </dgm:pt>
    <dgm:pt modelId="{EF832DBD-40A2-4846-8F7A-92ABE2BD91AA}" type="pres">
      <dgm:prSet presAssocID="{1C1BF21B-941E-4BF8-85B8-269DC765C645}" presName="sibTrans" presStyleLbl="sibTrans2D1" presStyleIdx="0" presStyleCnt="0"/>
      <dgm:spPr/>
      <dgm:t>
        <a:bodyPr/>
        <a:lstStyle/>
        <a:p>
          <a:endParaRPr lang="zh-CN" altLang="en-US"/>
        </a:p>
      </dgm:t>
    </dgm:pt>
    <dgm:pt modelId="{8C9E6F9D-B9B9-4F07-AFF7-BD03CF440C3B}" type="pres">
      <dgm:prSet presAssocID="{C3488047-76AA-4565-8AAB-1280DF40BBE0}" presName="compNode" presStyleCnt="0"/>
      <dgm:spPr/>
    </dgm:pt>
    <dgm:pt modelId="{CDD5D2D5-6BC2-476A-AA1D-800CA602227D}" type="pres">
      <dgm:prSet presAssocID="{C3488047-76AA-4565-8AAB-1280DF40BBE0}" presName="pictRect" presStyleLbl="node1" presStyleIdx="2" presStyleCnt="4" custScaleX="159610" custScaleY="171504" custLinFactX="-165084" custLinFactY="30783" custLinFactNeighborX="-200000" custLinFactNeighborY="100000"/>
      <dgm:spPr>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dgm:spPr>
    </dgm:pt>
    <dgm:pt modelId="{1A2E2957-8E1A-450E-891F-459621AC81AA}" type="pres">
      <dgm:prSet presAssocID="{C3488047-76AA-4565-8AAB-1280DF40BBE0}" presName="textRect" presStyleLbl="revTx" presStyleIdx="2" presStyleCnt="4" custScaleX="115750" custScaleY="279578" custLinFactX="-86831" custLinFactY="9137" custLinFactNeighborX="-100000" custLinFactNeighborY="100000">
        <dgm:presLayoutVars>
          <dgm:bulletEnabled val="1"/>
        </dgm:presLayoutVars>
      </dgm:prSet>
      <dgm:spPr/>
      <dgm:t>
        <a:bodyPr/>
        <a:lstStyle/>
        <a:p>
          <a:endParaRPr lang="zh-CN" altLang="en-US"/>
        </a:p>
      </dgm:t>
    </dgm:pt>
    <dgm:pt modelId="{4645259E-EF05-447C-8B38-805EC06567CB}" type="pres">
      <dgm:prSet presAssocID="{E331519A-89C1-4C2C-B580-3220D6606E2E}" presName="sibTrans" presStyleLbl="sibTrans2D1" presStyleIdx="0" presStyleCnt="0"/>
      <dgm:spPr/>
      <dgm:t>
        <a:bodyPr/>
        <a:lstStyle/>
        <a:p>
          <a:endParaRPr lang="zh-CN" altLang="en-US"/>
        </a:p>
      </dgm:t>
    </dgm:pt>
    <dgm:pt modelId="{9FFDA974-1A3C-4199-BBC5-FDCFC14E1C98}" type="pres">
      <dgm:prSet presAssocID="{D66E7A2D-F888-4E33-AEC7-DD614634BF1B}" presName="compNode" presStyleCnt="0"/>
      <dgm:spPr/>
    </dgm:pt>
    <dgm:pt modelId="{246C2402-E718-4605-8359-447A41B2604A}" type="pres">
      <dgm:prSet presAssocID="{D66E7A2D-F888-4E33-AEC7-DD614634BF1B}" presName="pictRect" presStyleLbl="node1" presStyleIdx="3" presStyleCnt="4" custScaleX="214282" custScaleY="184778" custLinFactX="-59610" custLinFactY="8038" custLinFactNeighborX="-100000" custLinFactNeighborY="100000"/>
      <dgm:spPr>
        <a:blipFill>
          <a:blip xmlns:r="http://schemas.openxmlformats.org/officeDocument/2006/relationships" r:embed="rId4">
            <a:extLst>
              <a:ext uri="{28A0092B-C50C-407E-A947-70E740481C1C}">
                <a14:useLocalDpi xmlns:a14="http://schemas.microsoft.com/office/drawing/2010/main" val="0"/>
              </a:ext>
            </a:extLst>
          </a:blip>
          <a:srcRect/>
          <a:stretch>
            <a:fillRect l="-7000" r="-7000"/>
          </a:stretch>
        </a:blipFill>
      </dgm:spPr>
    </dgm:pt>
    <dgm:pt modelId="{E6DA1CD5-D64A-4D66-8CA1-F3C0202E7874}" type="pres">
      <dgm:prSet presAssocID="{D66E7A2D-F888-4E33-AEC7-DD614634BF1B}" presName="textRect" presStyleLbl="revTx" presStyleIdx="3" presStyleCnt="4" custScaleX="152488" custScaleY="245226" custLinFactNeighborX="31332" custLinFactNeighborY="24841">
        <dgm:presLayoutVars>
          <dgm:bulletEnabled val="1"/>
        </dgm:presLayoutVars>
      </dgm:prSet>
      <dgm:spPr/>
      <dgm:t>
        <a:bodyPr/>
        <a:lstStyle/>
        <a:p>
          <a:endParaRPr lang="zh-CN" altLang="en-US"/>
        </a:p>
      </dgm:t>
    </dgm:pt>
  </dgm:ptLst>
  <dgm:cxnLst>
    <dgm:cxn modelId="{D42262FE-EB07-477A-A615-DD7E5195DDE5}" srcId="{F670299C-5A08-4B5E-9502-562338291D32}" destId="{D66E7A2D-F888-4E33-AEC7-DD614634BF1B}" srcOrd="3" destOrd="0" parTransId="{649C54A7-9FE4-4315-9755-D70A65BB2455}" sibTransId="{DE6CEABA-F3B6-4EE9-A554-95189FF00EF7}"/>
    <dgm:cxn modelId="{F433B7BB-6615-420E-A64C-68EA180991E6}" srcId="{F670299C-5A08-4B5E-9502-562338291D32}" destId="{107CB6BB-C816-4088-80D0-626AB0451F9F}" srcOrd="1" destOrd="0" parTransId="{E4C3DD21-4287-4485-BB21-BE8649311061}" sibTransId="{1C1BF21B-941E-4BF8-85B8-269DC765C645}"/>
    <dgm:cxn modelId="{4F510544-D92B-467A-A36D-6F76C49CED59}" type="presOf" srcId="{F670299C-5A08-4B5E-9502-562338291D32}" destId="{6AB5B8C9-84E4-4539-A415-1FBBF1ACC44C}" srcOrd="0" destOrd="0" presId="urn:microsoft.com/office/officeart/2005/8/layout/pList1"/>
    <dgm:cxn modelId="{07DED4CD-759D-4008-8697-D54E1ADD4401}" type="presOf" srcId="{D66E7A2D-F888-4E33-AEC7-DD614634BF1B}" destId="{E6DA1CD5-D64A-4D66-8CA1-F3C0202E7874}" srcOrd="0" destOrd="0" presId="urn:microsoft.com/office/officeart/2005/8/layout/pList1"/>
    <dgm:cxn modelId="{953F6753-55C0-4B50-878E-81C974925701}" type="presOf" srcId="{FFA56C66-4D31-4749-ADC6-A4C2FEA727E1}" destId="{1B5610AF-94B3-4255-A156-FC82A1E4580C}" srcOrd="0" destOrd="0" presId="urn:microsoft.com/office/officeart/2005/8/layout/pList1"/>
    <dgm:cxn modelId="{8595A1CE-A310-42FE-8C6A-237D5F1E266E}" type="presOf" srcId="{C3488047-76AA-4565-8AAB-1280DF40BBE0}" destId="{1A2E2957-8E1A-450E-891F-459621AC81AA}" srcOrd="0" destOrd="0" presId="urn:microsoft.com/office/officeart/2005/8/layout/pList1"/>
    <dgm:cxn modelId="{6FDFFE3E-0674-4A4A-9DEC-8F6E921E430B}" srcId="{F670299C-5A08-4B5E-9502-562338291D32}" destId="{C3488047-76AA-4565-8AAB-1280DF40BBE0}" srcOrd="2" destOrd="0" parTransId="{2F3B0C8C-AC3F-4437-A7E9-4C5A379689A8}" sibTransId="{E331519A-89C1-4C2C-B580-3220D6606E2E}"/>
    <dgm:cxn modelId="{9387A2DD-D736-4257-9170-ECDF1D3802B6}" type="presOf" srcId="{107CB6BB-C816-4088-80D0-626AB0451F9F}" destId="{687CAA5A-4685-4EB3-8522-B03D35B81716}" srcOrd="0" destOrd="0" presId="urn:microsoft.com/office/officeart/2005/8/layout/pList1"/>
    <dgm:cxn modelId="{86571013-8BE1-43EA-A1E0-2C1B154287B4}" type="presOf" srcId="{1C1BF21B-941E-4BF8-85B8-269DC765C645}" destId="{EF832DBD-40A2-4846-8F7A-92ABE2BD91AA}" srcOrd="0" destOrd="0" presId="urn:microsoft.com/office/officeart/2005/8/layout/pList1"/>
    <dgm:cxn modelId="{5DCC43B9-AEB6-49BD-B919-4C3175C25AE9}" type="presOf" srcId="{E331519A-89C1-4C2C-B580-3220D6606E2E}" destId="{4645259E-EF05-447C-8B38-805EC06567CB}" srcOrd="0" destOrd="0" presId="urn:microsoft.com/office/officeart/2005/8/layout/pList1"/>
    <dgm:cxn modelId="{CB1B606F-E628-4551-86BF-1A9429AC838F}" type="presOf" srcId="{C0094836-BE49-45EC-ABDE-BBF115F059F3}" destId="{79778072-6B84-40DA-8D00-2435B256D37C}" srcOrd="0" destOrd="0" presId="urn:microsoft.com/office/officeart/2005/8/layout/pList1"/>
    <dgm:cxn modelId="{4C3B34D5-8318-4A02-BE69-676ABB041E0B}" srcId="{F670299C-5A08-4B5E-9502-562338291D32}" destId="{C0094836-BE49-45EC-ABDE-BBF115F059F3}" srcOrd="0" destOrd="0" parTransId="{B836C568-FEF2-458C-B9FB-396D97E2A9F0}" sibTransId="{FFA56C66-4D31-4749-ADC6-A4C2FEA727E1}"/>
    <dgm:cxn modelId="{3BB3AE4A-B99A-4FF1-A0A3-6B2AEAE6116B}" type="presParOf" srcId="{6AB5B8C9-84E4-4539-A415-1FBBF1ACC44C}" destId="{56A3BFAE-2F35-4F4C-801C-B12B4CBC4013}" srcOrd="0" destOrd="0" presId="urn:microsoft.com/office/officeart/2005/8/layout/pList1"/>
    <dgm:cxn modelId="{61F3EB48-9210-4343-9FD9-19192E3F2E21}" type="presParOf" srcId="{56A3BFAE-2F35-4F4C-801C-B12B4CBC4013}" destId="{98994AA6-E0DC-461C-9CFF-7C24D28CEE00}" srcOrd="0" destOrd="0" presId="urn:microsoft.com/office/officeart/2005/8/layout/pList1"/>
    <dgm:cxn modelId="{92B3A4B0-8D0E-4F33-B52B-1C747D8B98F3}" type="presParOf" srcId="{56A3BFAE-2F35-4F4C-801C-B12B4CBC4013}" destId="{79778072-6B84-40DA-8D00-2435B256D37C}" srcOrd="1" destOrd="0" presId="urn:microsoft.com/office/officeart/2005/8/layout/pList1"/>
    <dgm:cxn modelId="{2D627502-F790-4D05-855E-27802AFB3AFB}" type="presParOf" srcId="{6AB5B8C9-84E4-4539-A415-1FBBF1ACC44C}" destId="{1B5610AF-94B3-4255-A156-FC82A1E4580C}" srcOrd="1" destOrd="0" presId="urn:microsoft.com/office/officeart/2005/8/layout/pList1"/>
    <dgm:cxn modelId="{39B4A3AB-47B1-4501-8F8E-5F1F1D5E8347}" type="presParOf" srcId="{6AB5B8C9-84E4-4539-A415-1FBBF1ACC44C}" destId="{374300F9-5DB3-42E1-95A5-1940B7E60BA0}" srcOrd="2" destOrd="0" presId="urn:microsoft.com/office/officeart/2005/8/layout/pList1"/>
    <dgm:cxn modelId="{DC8EABEB-2E57-404F-86A0-9D3D0C19966B}" type="presParOf" srcId="{374300F9-5DB3-42E1-95A5-1940B7E60BA0}" destId="{42AD0E84-F24E-452E-BCA0-CC6EEF8ED9B1}" srcOrd="0" destOrd="0" presId="urn:microsoft.com/office/officeart/2005/8/layout/pList1"/>
    <dgm:cxn modelId="{E0D3BF91-2593-435D-A469-3448052B440A}" type="presParOf" srcId="{374300F9-5DB3-42E1-95A5-1940B7E60BA0}" destId="{687CAA5A-4685-4EB3-8522-B03D35B81716}" srcOrd="1" destOrd="0" presId="urn:microsoft.com/office/officeart/2005/8/layout/pList1"/>
    <dgm:cxn modelId="{0789FC9D-C330-4291-A155-2750E2956B23}" type="presParOf" srcId="{6AB5B8C9-84E4-4539-A415-1FBBF1ACC44C}" destId="{EF832DBD-40A2-4846-8F7A-92ABE2BD91AA}" srcOrd="3" destOrd="0" presId="urn:microsoft.com/office/officeart/2005/8/layout/pList1"/>
    <dgm:cxn modelId="{42B2BA51-E93B-4CF1-8084-95F8C0D9A095}" type="presParOf" srcId="{6AB5B8C9-84E4-4539-A415-1FBBF1ACC44C}" destId="{8C9E6F9D-B9B9-4F07-AFF7-BD03CF440C3B}" srcOrd="4" destOrd="0" presId="urn:microsoft.com/office/officeart/2005/8/layout/pList1"/>
    <dgm:cxn modelId="{93966087-AC1E-4342-B0B1-03D567D94A4E}" type="presParOf" srcId="{8C9E6F9D-B9B9-4F07-AFF7-BD03CF440C3B}" destId="{CDD5D2D5-6BC2-476A-AA1D-800CA602227D}" srcOrd="0" destOrd="0" presId="urn:microsoft.com/office/officeart/2005/8/layout/pList1"/>
    <dgm:cxn modelId="{9A47AC04-4B54-4D17-89BF-45DCB54A9567}" type="presParOf" srcId="{8C9E6F9D-B9B9-4F07-AFF7-BD03CF440C3B}" destId="{1A2E2957-8E1A-450E-891F-459621AC81AA}" srcOrd="1" destOrd="0" presId="urn:microsoft.com/office/officeart/2005/8/layout/pList1"/>
    <dgm:cxn modelId="{7D09E2B2-1F23-4C12-B527-C0BE389E5732}" type="presParOf" srcId="{6AB5B8C9-84E4-4539-A415-1FBBF1ACC44C}" destId="{4645259E-EF05-447C-8B38-805EC06567CB}" srcOrd="5" destOrd="0" presId="urn:microsoft.com/office/officeart/2005/8/layout/pList1"/>
    <dgm:cxn modelId="{AD2727FA-5AA5-499F-AD08-7940A5F74F30}" type="presParOf" srcId="{6AB5B8C9-84E4-4539-A415-1FBBF1ACC44C}" destId="{9FFDA974-1A3C-4199-BBC5-FDCFC14E1C98}" srcOrd="6" destOrd="0" presId="urn:microsoft.com/office/officeart/2005/8/layout/pList1"/>
    <dgm:cxn modelId="{CB6DAA66-96A1-4169-8453-ADEFC7A19B27}" type="presParOf" srcId="{9FFDA974-1A3C-4199-BBC5-FDCFC14E1C98}" destId="{246C2402-E718-4605-8359-447A41B2604A}" srcOrd="0" destOrd="0" presId="urn:microsoft.com/office/officeart/2005/8/layout/pList1"/>
    <dgm:cxn modelId="{2C3FF61C-592E-4E46-9DE0-0BCD6A1F402A}" type="presParOf" srcId="{9FFDA974-1A3C-4199-BBC5-FDCFC14E1C98}" destId="{E6DA1CD5-D64A-4D66-8CA1-F3C0202E7874}"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016916-FE5B-4F41-AA2C-9C428EBF142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057C0C0F-9C31-4684-A4DE-2EAB22BE8BAB}">
      <dgm:prSet phldrT="[文本]"/>
      <dgm:spPr/>
      <dgm:t>
        <a:bodyPr/>
        <a:lstStyle/>
        <a:p>
          <a:r>
            <a:rPr lang="zh-CN" altLang="en-US" dirty="0" smtClean="0"/>
            <a:t>高温高密区域</a:t>
          </a:r>
          <a:endParaRPr lang="zh-CN" altLang="en-US" dirty="0"/>
        </a:p>
      </dgm:t>
    </dgm:pt>
    <dgm:pt modelId="{3B6D2710-29A7-441A-8080-B1AE6D606FCD}" type="parTrans" cxnId="{67BB2609-68B1-4CEE-BCB8-01DBF936CE3F}">
      <dgm:prSet/>
      <dgm:spPr/>
      <dgm:t>
        <a:bodyPr/>
        <a:lstStyle/>
        <a:p>
          <a:endParaRPr lang="zh-CN" altLang="en-US"/>
        </a:p>
      </dgm:t>
    </dgm:pt>
    <dgm:pt modelId="{186A048E-1E4E-49D7-BDAF-D3678BAD48F8}" type="sibTrans" cxnId="{67BB2609-68B1-4CEE-BCB8-01DBF936CE3F}">
      <dgm:prSet/>
      <dgm:spPr/>
      <dgm:t>
        <a:bodyPr/>
        <a:lstStyle/>
        <a:p>
          <a:endParaRPr lang="zh-CN" altLang="en-US"/>
        </a:p>
      </dgm:t>
    </dgm:pt>
    <dgm:pt modelId="{F7754391-0CF0-46E2-B313-CB0A743C730D}">
      <dgm:prSet phldrT="[文本]"/>
      <dgm:spPr/>
      <dgm:t>
        <a:bodyPr/>
        <a:lstStyle/>
        <a:p>
          <a:r>
            <a:rPr lang="en-US" dirty="0" smtClean="0"/>
            <a:t>QCD</a:t>
          </a:r>
          <a:r>
            <a:rPr lang="zh-CN" dirty="0" smtClean="0"/>
            <a:t>从夸克和胶子的自由度来描述物质的相互作用，它是一套可重整化和满足规范不变的有效理论。通过微扰展开的方式（</a:t>
          </a:r>
          <a:r>
            <a:rPr lang="en-US" dirty="0" smtClean="0"/>
            <a:t>PQCD</a:t>
          </a:r>
          <a:r>
            <a:rPr lang="zh-CN" dirty="0" smtClean="0"/>
            <a:t>）可以计算散射截面和衰变率等实验参量，从而描述夸克胶子等离子体的性质。</a:t>
          </a:r>
          <a:endParaRPr lang="zh-CN" altLang="en-US" dirty="0"/>
        </a:p>
      </dgm:t>
    </dgm:pt>
    <dgm:pt modelId="{233E97B6-7D6C-4D01-84CB-87700FE6C1F4}" type="parTrans" cxnId="{95A3249B-BA65-4F0B-9A29-0C2180C6EC47}">
      <dgm:prSet/>
      <dgm:spPr/>
      <dgm:t>
        <a:bodyPr/>
        <a:lstStyle/>
        <a:p>
          <a:endParaRPr lang="zh-CN" altLang="en-US"/>
        </a:p>
      </dgm:t>
    </dgm:pt>
    <dgm:pt modelId="{B58012F3-1918-4066-B695-752C91E6F673}" type="sibTrans" cxnId="{95A3249B-BA65-4F0B-9A29-0C2180C6EC47}">
      <dgm:prSet/>
      <dgm:spPr/>
      <dgm:t>
        <a:bodyPr/>
        <a:lstStyle/>
        <a:p>
          <a:endParaRPr lang="zh-CN" altLang="en-US"/>
        </a:p>
      </dgm:t>
    </dgm:pt>
    <dgm:pt modelId="{220E6665-ED2E-4B6A-909B-C5A0B80369B7}">
      <dgm:prSet phldrT="[文本]"/>
      <dgm:spPr/>
      <dgm:t>
        <a:bodyPr/>
        <a:lstStyle/>
        <a:p>
          <a:r>
            <a:rPr lang="zh-CN" altLang="en-US" dirty="0" smtClean="0"/>
            <a:t>相变区域</a:t>
          </a:r>
          <a:endParaRPr lang="zh-CN" altLang="en-US" dirty="0"/>
        </a:p>
      </dgm:t>
    </dgm:pt>
    <dgm:pt modelId="{C6FF666C-358F-4C56-8E3B-4920CA88C903}" type="parTrans" cxnId="{1CE887DC-550D-4AFA-A600-8BBF3B2CA555}">
      <dgm:prSet/>
      <dgm:spPr/>
      <dgm:t>
        <a:bodyPr/>
        <a:lstStyle/>
        <a:p>
          <a:endParaRPr lang="zh-CN" altLang="en-US"/>
        </a:p>
      </dgm:t>
    </dgm:pt>
    <dgm:pt modelId="{23CC9F35-25BC-4600-9551-6C07A31150B0}" type="sibTrans" cxnId="{1CE887DC-550D-4AFA-A600-8BBF3B2CA555}">
      <dgm:prSet/>
      <dgm:spPr/>
      <dgm:t>
        <a:bodyPr/>
        <a:lstStyle/>
        <a:p>
          <a:endParaRPr lang="zh-CN" altLang="en-US"/>
        </a:p>
      </dgm:t>
    </dgm:pt>
    <dgm:pt modelId="{70E2E375-3FB3-455F-A9CA-EB2BB317D9C9}">
      <dgm:prSet phldrT="[文本]"/>
      <dgm:spPr/>
      <dgm:t>
        <a:bodyPr/>
        <a:lstStyle/>
        <a:p>
          <a:r>
            <a:rPr lang="zh-CN" dirty="0" smtClean="0"/>
            <a:t>格点利用计算机强大的计算能力，经过蒙特卡洛模拟，能给出精确的结果。在有限化学势的时候（包括夸克的时候），格点</a:t>
          </a:r>
          <a:r>
            <a:rPr lang="en-US" dirty="0" smtClean="0"/>
            <a:t>QCD</a:t>
          </a:r>
          <a:r>
            <a:rPr lang="zh-CN" dirty="0" smtClean="0"/>
            <a:t>会面临费米子符号问题</a:t>
          </a:r>
          <a:r>
            <a:rPr lang="zh-CN" baseline="30000" dirty="0" smtClean="0"/>
            <a:t>【</a:t>
          </a:r>
          <a:r>
            <a:rPr lang="en-US" baseline="30000" dirty="0" smtClean="0"/>
            <a:t>3</a:t>
          </a:r>
          <a:r>
            <a:rPr lang="zh-CN" baseline="30000" dirty="0" smtClean="0"/>
            <a:t>】</a:t>
          </a:r>
          <a:r>
            <a:rPr lang="zh-CN" dirty="0" smtClean="0"/>
            <a:t>。此问题在化学势较小时可以通过</a:t>
          </a:r>
          <a:r>
            <a:rPr lang="zh-CN" altLang="en-US" dirty="0" smtClean="0"/>
            <a:t>一系列方法</a:t>
          </a:r>
          <a:r>
            <a:rPr lang="zh-CN" dirty="0" smtClean="0"/>
            <a:t>来解决。现在格点计算已经能够给出有限化学势时压强，熵密度，夸克密度等随温度变化关系。</a:t>
          </a:r>
          <a:endParaRPr lang="zh-CN" altLang="en-US" dirty="0"/>
        </a:p>
      </dgm:t>
    </dgm:pt>
    <dgm:pt modelId="{EB8DDBA3-CFC5-48A4-8205-80F37EA71A3A}" type="parTrans" cxnId="{C8C2D780-F865-461D-BB03-221153934B15}">
      <dgm:prSet/>
      <dgm:spPr/>
      <dgm:t>
        <a:bodyPr/>
        <a:lstStyle/>
        <a:p>
          <a:endParaRPr lang="zh-CN" altLang="en-US"/>
        </a:p>
      </dgm:t>
    </dgm:pt>
    <dgm:pt modelId="{26456F33-8B33-4328-B90A-18EEFFEDF7C2}" type="sibTrans" cxnId="{C8C2D780-F865-461D-BB03-221153934B15}">
      <dgm:prSet/>
      <dgm:spPr/>
      <dgm:t>
        <a:bodyPr/>
        <a:lstStyle/>
        <a:p>
          <a:endParaRPr lang="zh-CN" altLang="en-US"/>
        </a:p>
      </dgm:t>
    </dgm:pt>
    <dgm:pt modelId="{FB735FFC-6276-4748-AC4B-A9B3C44F1736}">
      <dgm:prSet phldrT="[文本]"/>
      <dgm:spPr/>
      <dgm:t>
        <a:bodyPr/>
        <a:lstStyle/>
        <a:p>
          <a:r>
            <a:rPr lang="zh-CN" altLang="en-US" dirty="0" smtClean="0"/>
            <a:t>有效理论：</a:t>
          </a:r>
          <a:r>
            <a:rPr lang="zh-CN" dirty="0" smtClean="0"/>
            <a:t>在格点能计算的区域能给出和格点一致的结果，同时还能扩展到格点不能计算的更高化学势部分。这其中包含一系列的重求和方案</a:t>
          </a:r>
          <a:r>
            <a:rPr lang="zh-CN" altLang="en-US" dirty="0" smtClean="0"/>
            <a:t>，</a:t>
          </a:r>
          <a:r>
            <a:rPr lang="zh-CN" dirty="0" smtClean="0"/>
            <a:t>但是这些方案仅仅能给出温度大于</a:t>
          </a:r>
          <a:r>
            <a:rPr lang="en-US" dirty="0" smtClean="0"/>
            <a:t>2.5</a:t>
          </a:r>
          <a:r>
            <a:rPr lang="zh-CN" dirty="0" smtClean="0"/>
            <a:t>倍临界温度时的结果。</a:t>
          </a:r>
          <a:endParaRPr lang="zh-CN" altLang="en-US" dirty="0"/>
        </a:p>
      </dgm:t>
    </dgm:pt>
    <dgm:pt modelId="{CCD759F5-5760-442A-8DB4-5C3971E75FE0}" type="parTrans" cxnId="{C83BC401-0D47-4F95-A1C6-200ACA2B140D}">
      <dgm:prSet/>
      <dgm:spPr/>
      <dgm:t>
        <a:bodyPr/>
        <a:lstStyle/>
        <a:p>
          <a:endParaRPr lang="zh-CN" altLang="en-US"/>
        </a:p>
      </dgm:t>
    </dgm:pt>
    <dgm:pt modelId="{F8BEFE1E-59F1-4E0F-B26A-1193AF0416DB}" type="sibTrans" cxnId="{C83BC401-0D47-4F95-A1C6-200ACA2B140D}">
      <dgm:prSet/>
      <dgm:spPr/>
      <dgm:t>
        <a:bodyPr/>
        <a:lstStyle/>
        <a:p>
          <a:endParaRPr lang="zh-CN" altLang="en-US"/>
        </a:p>
      </dgm:t>
    </dgm:pt>
    <dgm:pt modelId="{59CFF56D-7CC3-4F5E-BCC3-E57239795A61}">
      <dgm:prSet phldrT="[文本]"/>
      <dgm:spPr/>
      <dgm:t>
        <a:bodyPr/>
        <a:lstStyle/>
        <a:p>
          <a:r>
            <a:rPr lang="zh-CN" dirty="0" smtClean="0"/>
            <a:t>为了计算更低温度时的结果</a:t>
          </a:r>
          <a:r>
            <a:rPr lang="zh-CN" altLang="en-US" dirty="0" smtClean="0"/>
            <a:t>，出现了</a:t>
          </a:r>
          <a:r>
            <a:rPr lang="en-US" altLang="zh-CN" dirty="0" smtClean="0"/>
            <a:t>MIT</a:t>
          </a:r>
          <a:r>
            <a:rPr lang="zh-CN" altLang="en-US" dirty="0" smtClean="0"/>
            <a:t>口袋模型，</a:t>
          </a:r>
          <a:r>
            <a:rPr lang="en-US" altLang="zh-CN" dirty="0" smtClean="0"/>
            <a:t>NJL</a:t>
          </a:r>
          <a:r>
            <a:rPr lang="zh-CN" altLang="en-US" dirty="0" smtClean="0"/>
            <a:t>模型。而</a:t>
          </a:r>
          <a:r>
            <a:rPr lang="en-US" altLang="zh-CN" dirty="0" smtClean="0"/>
            <a:t>PNJL</a:t>
          </a:r>
          <a:r>
            <a:rPr lang="zh-CN" altLang="en-US" dirty="0" smtClean="0"/>
            <a:t>是在</a:t>
          </a:r>
          <a:r>
            <a:rPr lang="en-US" altLang="zh-CN" dirty="0" smtClean="0"/>
            <a:t>NJL</a:t>
          </a:r>
          <a:r>
            <a:rPr lang="zh-CN" altLang="en-US" dirty="0" smtClean="0"/>
            <a:t>模型的基础上考虑了夸克禁闭的结果。</a:t>
          </a:r>
          <a:endParaRPr lang="zh-CN" altLang="en-US" dirty="0"/>
        </a:p>
      </dgm:t>
    </dgm:pt>
    <dgm:pt modelId="{3DB54B33-47E1-4494-BF0C-1FEC776B0C96}" type="parTrans" cxnId="{AACFFC76-BE03-4335-94B2-3B3EFECB71D0}">
      <dgm:prSet/>
      <dgm:spPr/>
      <dgm:t>
        <a:bodyPr/>
        <a:lstStyle/>
        <a:p>
          <a:endParaRPr lang="zh-CN" altLang="en-US"/>
        </a:p>
      </dgm:t>
    </dgm:pt>
    <dgm:pt modelId="{50DDD8C9-F14B-4A3E-9886-2F27F47B492A}" type="sibTrans" cxnId="{AACFFC76-BE03-4335-94B2-3B3EFECB71D0}">
      <dgm:prSet/>
      <dgm:spPr/>
      <dgm:t>
        <a:bodyPr/>
        <a:lstStyle/>
        <a:p>
          <a:endParaRPr lang="zh-CN" altLang="en-US"/>
        </a:p>
      </dgm:t>
    </dgm:pt>
    <dgm:pt modelId="{DF886A43-D3EC-40C6-9803-6C4FF1AF267B}" type="pres">
      <dgm:prSet presAssocID="{E2016916-FE5B-4F41-AA2C-9C428EBF1421}" presName="linear" presStyleCnt="0">
        <dgm:presLayoutVars>
          <dgm:animLvl val="lvl"/>
          <dgm:resizeHandles val="exact"/>
        </dgm:presLayoutVars>
      </dgm:prSet>
      <dgm:spPr/>
      <dgm:t>
        <a:bodyPr/>
        <a:lstStyle/>
        <a:p>
          <a:endParaRPr lang="zh-CN" altLang="en-US"/>
        </a:p>
      </dgm:t>
    </dgm:pt>
    <dgm:pt modelId="{250E232B-CCB0-4C85-B417-DD183EFB924C}" type="pres">
      <dgm:prSet presAssocID="{057C0C0F-9C31-4684-A4DE-2EAB22BE8BAB}" presName="parentText" presStyleLbl="node1" presStyleIdx="0" presStyleCnt="2" custLinFactNeighborY="-2185">
        <dgm:presLayoutVars>
          <dgm:chMax val="0"/>
          <dgm:bulletEnabled val="1"/>
        </dgm:presLayoutVars>
      </dgm:prSet>
      <dgm:spPr/>
      <dgm:t>
        <a:bodyPr/>
        <a:lstStyle/>
        <a:p>
          <a:endParaRPr lang="zh-CN" altLang="en-US"/>
        </a:p>
      </dgm:t>
    </dgm:pt>
    <dgm:pt modelId="{A29ABD97-D208-4911-B7BE-A37440AB0B2A}" type="pres">
      <dgm:prSet presAssocID="{057C0C0F-9C31-4684-A4DE-2EAB22BE8BAB}" presName="childText" presStyleLbl="revTx" presStyleIdx="0" presStyleCnt="2">
        <dgm:presLayoutVars>
          <dgm:bulletEnabled val="1"/>
        </dgm:presLayoutVars>
      </dgm:prSet>
      <dgm:spPr/>
      <dgm:t>
        <a:bodyPr/>
        <a:lstStyle/>
        <a:p>
          <a:endParaRPr lang="zh-CN" altLang="en-US"/>
        </a:p>
      </dgm:t>
    </dgm:pt>
    <dgm:pt modelId="{074DBEDD-749A-430C-A255-15D61FB7D931}" type="pres">
      <dgm:prSet presAssocID="{220E6665-ED2E-4B6A-909B-C5A0B80369B7}" presName="parentText" presStyleLbl="node1" presStyleIdx="1" presStyleCnt="2" custLinFactNeighborX="-1179">
        <dgm:presLayoutVars>
          <dgm:chMax val="0"/>
          <dgm:bulletEnabled val="1"/>
        </dgm:presLayoutVars>
      </dgm:prSet>
      <dgm:spPr/>
      <dgm:t>
        <a:bodyPr/>
        <a:lstStyle/>
        <a:p>
          <a:endParaRPr lang="zh-CN" altLang="en-US"/>
        </a:p>
      </dgm:t>
    </dgm:pt>
    <dgm:pt modelId="{2AD1848D-7806-4A66-B889-6A0E2307687F}" type="pres">
      <dgm:prSet presAssocID="{220E6665-ED2E-4B6A-909B-C5A0B80369B7}" presName="childText" presStyleLbl="revTx" presStyleIdx="1" presStyleCnt="2">
        <dgm:presLayoutVars>
          <dgm:bulletEnabled val="1"/>
        </dgm:presLayoutVars>
      </dgm:prSet>
      <dgm:spPr/>
      <dgm:t>
        <a:bodyPr/>
        <a:lstStyle/>
        <a:p>
          <a:endParaRPr lang="zh-CN" altLang="en-US"/>
        </a:p>
      </dgm:t>
    </dgm:pt>
  </dgm:ptLst>
  <dgm:cxnLst>
    <dgm:cxn modelId="{67C3B770-99CC-423C-A0E0-1BD5791E35C8}" type="presOf" srcId="{F7754391-0CF0-46E2-B313-CB0A743C730D}" destId="{A29ABD97-D208-4911-B7BE-A37440AB0B2A}" srcOrd="0" destOrd="0" presId="urn:microsoft.com/office/officeart/2005/8/layout/vList2"/>
    <dgm:cxn modelId="{C83BC401-0D47-4F95-A1C6-200ACA2B140D}" srcId="{220E6665-ED2E-4B6A-909B-C5A0B80369B7}" destId="{FB735FFC-6276-4748-AC4B-A9B3C44F1736}" srcOrd="1" destOrd="0" parTransId="{CCD759F5-5760-442A-8DB4-5C3971E75FE0}" sibTransId="{F8BEFE1E-59F1-4E0F-B26A-1193AF0416DB}"/>
    <dgm:cxn modelId="{1CE887DC-550D-4AFA-A600-8BBF3B2CA555}" srcId="{E2016916-FE5B-4F41-AA2C-9C428EBF1421}" destId="{220E6665-ED2E-4B6A-909B-C5A0B80369B7}" srcOrd="1" destOrd="0" parTransId="{C6FF666C-358F-4C56-8E3B-4920CA88C903}" sibTransId="{23CC9F35-25BC-4600-9551-6C07A31150B0}"/>
    <dgm:cxn modelId="{95A3249B-BA65-4F0B-9A29-0C2180C6EC47}" srcId="{057C0C0F-9C31-4684-A4DE-2EAB22BE8BAB}" destId="{F7754391-0CF0-46E2-B313-CB0A743C730D}" srcOrd="0" destOrd="0" parTransId="{233E97B6-7D6C-4D01-84CB-87700FE6C1F4}" sibTransId="{B58012F3-1918-4066-B695-752C91E6F673}"/>
    <dgm:cxn modelId="{0768CABE-C7BC-42FE-91C8-505B6C5B846C}" type="presOf" srcId="{FB735FFC-6276-4748-AC4B-A9B3C44F1736}" destId="{2AD1848D-7806-4A66-B889-6A0E2307687F}" srcOrd="0" destOrd="1" presId="urn:microsoft.com/office/officeart/2005/8/layout/vList2"/>
    <dgm:cxn modelId="{7F2E9E8B-03D0-4CB7-AC4A-24FA7F622165}" type="presOf" srcId="{70E2E375-3FB3-455F-A9CA-EB2BB317D9C9}" destId="{2AD1848D-7806-4A66-B889-6A0E2307687F}" srcOrd="0" destOrd="0" presId="urn:microsoft.com/office/officeart/2005/8/layout/vList2"/>
    <dgm:cxn modelId="{B118AF68-707B-47D5-9AE5-5BD0DB531E5C}" type="presOf" srcId="{E2016916-FE5B-4F41-AA2C-9C428EBF1421}" destId="{DF886A43-D3EC-40C6-9803-6C4FF1AF267B}" srcOrd="0" destOrd="0" presId="urn:microsoft.com/office/officeart/2005/8/layout/vList2"/>
    <dgm:cxn modelId="{6FFEFD67-96CF-4E7C-8D10-5D4AC25260CD}" type="presOf" srcId="{057C0C0F-9C31-4684-A4DE-2EAB22BE8BAB}" destId="{250E232B-CCB0-4C85-B417-DD183EFB924C}" srcOrd="0" destOrd="0" presId="urn:microsoft.com/office/officeart/2005/8/layout/vList2"/>
    <dgm:cxn modelId="{AACFFC76-BE03-4335-94B2-3B3EFECB71D0}" srcId="{220E6665-ED2E-4B6A-909B-C5A0B80369B7}" destId="{59CFF56D-7CC3-4F5E-BCC3-E57239795A61}" srcOrd="2" destOrd="0" parTransId="{3DB54B33-47E1-4494-BF0C-1FEC776B0C96}" sibTransId="{50DDD8C9-F14B-4A3E-9886-2F27F47B492A}"/>
    <dgm:cxn modelId="{67BB2609-68B1-4CEE-BCB8-01DBF936CE3F}" srcId="{E2016916-FE5B-4F41-AA2C-9C428EBF1421}" destId="{057C0C0F-9C31-4684-A4DE-2EAB22BE8BAB}" srcOrd="0" destOrd="0" parTransId="{3B6D2710-29A7-441A-8080-B1AE6D606FCD}" sibTransId="{186A048E-1E4E-49D7-BDAF-D3678BAD48F8}"/>
    <dgm:cxn modelId="{AD89E246-4C3D-4566-9ABD-C528729AB372}" type="presOf" srcId="{220E6665-ED2E-4B6A-909B-C5A0B80369B7}" destId="{074DBEDD-749A-430C-A255-15D61FB7D931}" srcOrd="0" destOrd="0" presId="urn:microsoft.com/office/officeart/2005/8/layout/vList2"/>
    <dgm:cxn modelId="{C3E55DAB-99FA-4575-B103-305CC9918CF5}" type="presOf" srcId="{59CFF56D-7CC3-4F5E-BCC3-E57239795A61}" destId="{2AD1848D-7806-4A66-B889-6A0E2307687F}" srcOrd="0" destOrd="2" presId="urn:microsoft.com/office/officeart/2005/8/layout/vList2"/>
    <dgm:cxn modelId="{C8C2D780-F865-461D-BB03-221153934B15}" srcId="{220E6665-ED2E-4B6A-909B-C5A0B80369B7}" destId="{70E2E375-3FB3-455F-A9CA-EB2BB317D9C9}" srcOrd="0" destOrd="0" parTransId="{EB8DDBA3-CFC5-48A4-8205-80F37EA71A3A}" sibTransId="{26456F33-8B33-4328-B90A-18EEFFEDF7C2}"/>
    <dgm:cxn modelId="{E0F41FE8-6621-4B25-8628-FA11BD72A4E8}" type="presParOf" srcId="{DF886A43-D3EC-40C6-9803-6C4FF1AF267B}" destId="{250E232B-CCB0-4C85-B417-DD183EFB924C}" srcOrd="0" destOrd="0" presId="urn:microsoft.com/office/officeart/2005/8/layout/vList2"/>
    <dgm:cxn modelId="{DF48DB71-D5D3-4C0D-B880-F9949684873E}" type="presParOf" srcId="{DF886A43-D3EC-40C6-9803-6C4FF1AF267B}" destId="{A29ABD97-D208-4911-B7BE-A37440AB0B2A}" srcOrd="1" destOrd="0" presId="urn:microsoft.com/office/officeart/2005/8/layout/vList2"/>
    <dgm:cxn modelId="{D824EC0D-BED7-4C76-B3F4-7B2C1339F2A2}" type="presParOf" srcId="{DF886A43-D3EC-40C6-9803-6C4FF1AF267B}" destId="{074DBEDD-749A-430C-A255-15D61FB7D931}" srcOrd="2" destOrd="0" presId="urn:microsoft.com/office/officeart/2005/8/layout/vList2"/>
    <dgm:cxn modelId="{35C0E4F4-B926-4666-AC45-148190796BD1}" type="presParOf" srcId="{DF886A43-D3EC-40C6-9803-6C4FF1AF267B}" destId="{2AD1848D-7806-4A66-B889-6A0E2307687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016916-FE5B-4F41-AA2C-9C428EBF1421}"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zh-CN" altLang="en-US"/>
        </a:p>
      </dgm:t>
    </dgm:pt>
    <dgm:pt modelId="{F7754391-0CF0-46E2-B313-CB0A743C730D}">
      <dgm:prSet phldrT="[文本]" custT="1">
        <dgm:style>
          <a:lnRef idx="2">
            <a:schemeClr val="accent1"/>
          </a:lnRef>
          <a:fillRef idx="1">
            <a:schemeClr val="lt1"/>
          </a:fillRef>
          <a:effectRef idx="0">
            <a:schemeClr val="accent1"/>
          </a:effectRef>
          <a:fontRef idx="minor">
            <a:schemeClr val="dk1"/>
          </a:fontRef>
        </dgm:style>
      </dgm:prSet>
      <dgm:spPr/>
      <dgm:t>
        <a:bodyPr/>
        <a:lstStyle/>
        <a:p>
          <a:r>
            <a:rPr lang="zh-CN" sz="2800" dirty="0" smtClean="0"/>
            <a:t>描述强子相的模型是量子强子动力学。它的开端要追溯到汤川秀树预言介子为强子之间相互作用力的传播子。为了计算的简化，</a:t>
          </a:r>
          <a:r>
            <a:rPr lang="en-US" sz="2800" dirty="0" err="1" smtClean="0"/>
            <a:t>Walecka</a:t>
          </a:r>
          <a:r>
            <a:rPr lang="zh-CN" sz="2800" dirty="0" smtClean="0"/>
            <a:t>引入相对论平均场，使欧拉拉格朗日方程退耦合，从而得出场方程的解。</a:t>
          </a:r>
          <a:endParaRPr lang="zh-CN" altLang="en-US" sz="4800" dirty="0"/>
        </a:p>
      </dgm:t>
    </dgm:pt>
    <dgm:pt modelId="{233E97B6-7D6C-4D01-84CB-87700FE6C1F4}" type="parTrans" cxnId="{95A3249B-BA65-4F0B-9A29-0C2180C6EC47}">
      <dgm:prSet/>
      <dgm:spPr/>
      <dgm:t>
        <a:bodyPr/>
        <a:lstStyle/>
        <a:p>
          <a:endParaRPr lang="zh-CN" altLang="en-US"/>
        </a:p>
      </dgm:t>
    </dgm:pt>
    <dgm:pt modelId="{B58012F3-1918-4066-B695-752C91E6F673}" type="sibTrans" cxnId="{95A3249B-BA65-4F0B-9A29-0C2180C6EC47}">
      <dgm:prSet/>
      <dgm:spPr/>
      <dgm:t>
        <a:bodyPr/>
        <a:lstStyle/>
        <a:p>
          <a:endParaRPr lang="zh-CN" altLang="en-US"/>
        </a:p>
      </dgm:t>
    </dgm:pt>
    <dgm:pt modelId="{DF886A43-D3EC-40C6-9803-6C4FF1AF267B}" type="pres">
      <dgm:prSet presAssocID="{E2016916-FE5B-4F41-AA2C-9C428EBF1421}" presName="linear" presStyleCnt="0">
        <dgm:presLayoutVars>
          <dgm:animLvl val="lvl"/>
          <dgm:resizeHandles val="exact"/>
        </dgm:presLayoutVars>
      </dgm:prSet>
      <dgm:spPr/>
      <dgm:t>
        <a:bodyPr/>
        <a:lstStyle/>
        <a:p>
          <a:endParaRPr lang="zh-CN" altLang="en-US"/>
        </a:p>
      </dgm:t>
    </dgm:pt>
    <dgm:pt modelId="{58315882-1B82-40AF-B024-D36573B2171D}" type="pres">
      <dgm:prSet presAssocID="{F7754391-0CF0-46E2-B313-CB0A743C730D}" presName="parentText" presStyleLbl="node1" presStyleIdx="0" presStyleCnt="1" custLinFactNeighborY="6207">
        <dgm:presLayoutVars>
          <dgm:chMax val="0"/>
          <dgm:bulletEnabled val="1"/>
        </dgm:presLayoutVars>
      </dgm:prSet>
      <dgm:spPr/>
      <dgm:t>
        <a:bodyPr/>
        <a:lstStyle/>
        <a:p>
          <a:endParaRPr lang="zh-CN" altLang="en-US"/>
        </a:p>
      </dgm:t>
    </dgm:pt>
  </dgm:ptLst>
  <dgm:cxnLst>
    <dgm:cxn modelId="{B118AF68-707B-47D5-9AE5-5BD0DB531E5C}" type="presOf" srcId="{E2016916-FE5B-4F41-AA2C-9C428EBF1421}" destId="{DF886A43-D3EC-40C6-9803-6C4FF1AF267B}" srcOrd="0" destOrd="0" presId="urn:microsoft.com/office/officeart/2005/8/layout/vList2"/>
    <dgm:cxn modelId="{772DFFC0-E599-42A3-8C8D-2FCE49176A5C}" type="presOf" srcId="{F7754391-0CF0-46E2-B313-CB0A743C730D}" destId="{58315882-1B82-40AF-B024-D36573B2171D}" srcOrd="0" destOrd="0" presId="urn:microsoft.com/office/officeart/2005/8/layout/vList2"/>
    <dgm:cxn modelId="{95A3249B-BA65-4F0B-9A29-0C2180C6EC47}" srcId="{E2016916-FE5B-4F41-AA2C-9C428EBF1421}" destId="{F7754391-0CF0-46E2-B313-CB0A743C730D}" srcOrd="0" destOrd="0" parTransId="{233E97B6-7D6C-4D01-84CB-87700FE6C1F4}" sibTransId="{B58012F3-1918-4066-B695-752C91E6F673}"/>
    <dgm:cxn modelId="{F2CA5AD0-B0AF-48CD-980E-7B545C8DC951}" type="presParOf" srcId="{DF886A43-D3EC-40C6-9803-6C4FF1AF267B}" destId="{58315882-1B82-40AF-B024-D36573B2171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3C9633-615D-411A-8FD1-F62E36D9ACF2}"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zh-CN" altLang="en-US"/>
        </a:p>
      </dgm:t>
    </dgm:pt>
    <dgm:pt modelId="{3A99215E-9A15-4865-A8D1-AED643F65BA1}">
      <dgm:prSet phldrT="[文本]"/>
      <dgm:spPr/>
      <dgm:t>
        <a:bodyPr/>
        <a:lstStyle/>
        <a:p>
          <a:r>
            <a:rPr lang="zh-CN" altLang="en-US" dirty="0" smtClean="0"/>
            <a:t>非线性</a:t>
          </a:r>
          <a:r>
            <a:rPr lang="en-US" altLang="zh-CN" dirty="0" err="1" smtClean="0"/>
            <a:t>Walecka</a:t>
          </a:r>
          <a:r>
            <a:rPr lang="zh-CN" altLang="en-US" dirty="0" smtClean="0"/>
            <a:t>模型</a:t>
          </a:r>
          <a:r>
            <a:rPr lang="zh-CN" altLang="en-US" b="0" cap="none" spc="0" dirty="0" smtClean="0">
              <a:ln w="0"/>
              <a:solidFill>
                <a:schemeClr val="accent1"/>
              </a:solidFill>
              <a:effectLst>
                <a:outerShdw blurRad="38100" dist="25400" dir="5400000" algn="ctr" rotWithShape="0">
                  <a:srgbClr val="6E747A">
                    <a:alpha val="43000"/>
                  </a:srgbClr>
                </a:outerShdw>
              </a:effectLst>
            </a:rPr>
            <a:t>的</a:t>
          </a:r>
          <a:r>
            <a:rPr lang="zh-CN" altLang="en-US" dirty="0" smtClean="0"/>
            <a:t>拉式量通式</a:t>
          </a:r>
          <a:endParaRPr lang="zh-CN" altLang="en-US" dirty="0"/>
        </a:p>
      </dgm:t>
    </dgm:pt>
    <dgm:pt modelId="{99391D2C-9530-4C18-8E34-33BA63F04078}" type="parTrans" cxnId="{97ACFE19-9575-4091-ACFE-6B086A33C16D}">
      <dgm:prSet/>
      <dgm:spPr/>
      <dgm:t>
        <a:bodyPr/>
        <a:lstStyle/>
        <a:p>
          <a:endParaRPr lang="zh-CN" altLang="en-US"/>
        </a:p>
      </dgm:t>
    </dgm:pt>
    <dgm:pt modelId="{38D57302-EE12-4EF9-89B4-B6B5E34BC006}" type="sibTrans" cxnId="{97ACFE19-9575-4091-ACFE-6B086A33C16D}">
      <dgm:prSet/>
      <dgm:spPr/>
      <dgm:t>
        <a:bodyPr/>
        <a:lstStyle/>
        <a:p>
          <a:endParaRPr lang="zh-CN" altLang="en-US"/>
        </a:p>
      </dgm:t>
    </dgm:pt>
    <dgm:pt modelId="{66A7DB88-8A4C-4931-8AFB-8E129527B9A1}" type="pres">
      <dgm:prSet presAssocID="{FC3C9633-615D-411A-8FD1-F62E36D9ACF2}" presName="Name0" presStyleCnt="0">
        <dgm:presLayoutVars>
          <dgm:dir/>
          <dgm:resizeHandles val="exact"/>
        </dgm:presLayoutVars>
      </dgm:prSet>
      <dgm:spPr/>
      <dgm:t>
        <a:bodyPr/>
        <a:lstStyle/>
        <a:p>
          <a:endParaRPr lang="zh-CN" altLang="en-US"/>
        </a:p>
      </dgm:t>
    </dgm:pt>
    <dgm:pt modelId="{553B14E4-F6C2-4EFD-9D79-B6257B41C9C7}" type="pres">
      <dgm:prSet presAssocID="{3A99215E-9A15-4865-A8D1-AED643F65BA1}" presName="compNode" presStyleCnt="0"/>
      <dgm:spPr/>
    </dgm:pt>
    <dgm:pt modelId="{42DE02C2-CD4B-404A-919B-29B09D313046}" type="pres">
      <dgm:prSet presAssocID="{3A99215E-9A15-4865-A8D1-AED643F65BA1}" presName="pictRect" presStyleLbl="node1" presStyleIdx="0" presStyleCnt="1" custScaleX="200214" custScaleY="94076" custLinFactNeighborX="32386" custLinFactNeighborY="-36836"/>
      <dgm:spPr>
        <a:blipFill rotWithShape="1">
          <a:blip xmlns:r="http://schemas.openxmlformats.org/officeDocument/2006/relationships" r:embed="rId1"/>
          <a:stretch>
            <a:fillRect/>
          </a:stretch>
        </a:blipFill>
        <a:ln>
          <a:solidFill>
            <a:srgbClr val="FFC000"/>
          </a:solidFill>
        </a:ln>
      </dgm:spPr>
      <dgm:t>
        <a:bodyPr/>
        <a:lstStyle/>
        <a:p>
          <a:endParaRPr lang="zh-CN" altLang="en-US"/>
        </a:p>
      </dgm:t>
    </dgm:pt>
    <dgm:pt modelId="{A1C2E8C7-194E-441B-ABEF-4D387927395D}" type="pres">
      <dgm:prSet presAssocID="{3A99215E-9A15-4865-A8D1-AED643F65BA1}" presName="textRect" presStyleLbl="revTx" presStyleIdx="0" presStyleCnt="1" custScaleX="234086">
        <dgm:presLayoutVars>
          <dgm:bulletEnabled val="1"/>
        </dgm:presLayoutVars>
      </dgm:prSet>
      <dgm:spPr/>
      <dgm:t>
        <a:bodyPr/>
        <a:lstStyle/>
        <a:p>
          <a:endParaRPr lang="zh-CN" altLang="en-US"/>
        </a:p>
      </dgm:t>
    </dgm:pt>
  </dgm:ptLst>
  <dgm:cxnLst>
    <dgm:cxn modelId="{25A0D2FD-8A68-45D7-9354-DB534797CBA3}" type="presOf" srcId="{FC3C9633-615D-411A-8FD1-F62E36D9ACF2}" destId="{66A7DB88-8A4C-4931-8AFB-8E129527B9A1}" srcOrd="0" destOrd="0" presId="urn:microsoft.com/office/officeart/2005/8/layout/pList1"/>
    <dgm:cxn modelId="{97ACFE19-9575-4091-ACFE-6B086A33C16D}" srcId="{FC3C9633-615D-411A-8FD1-F62E36D9ACF2}" destId="{3A99215E-9A15-4865-A8D1-AED643F65BA1}" srcOrd="0" destOrd="0" parTransId="{99391D2C-9530-4C18-8E34-33BA63F04078}" sibTransId="{38D57302-EE12-4EF9-89B4-B6B5E34BC006}"/>
    <dgm:cxn modelId="{7CC56258-E25F-45E7-BEF6-677440EE7014}" type="presOf" srcId="{3A99215E-9A15-4865-A8D1-AED643F65BA1}" destId="{A1C2E8C7-194E-441B-ABEF-4D387927395D}" srcOrd="0" destOrd="0" presId="urn:microsoft.com/office/officeart/2005/8/layout/pList1"/>
    <dgm:cxn modelId="{74F2C82B-59F5-41FC-B19A-6A14B5CEBCF5}" type="presParOf" srcId="{66A7DB88-8A4C-4931-8AFB-8E129527B9A1}" destId="{553B14E4-F6C2-4EFD-9D79-B6257B41C9C7}" srcOrd="0" destOrd="0" presId="urn:microsoft.com/office/officeart/2005/8/layout/pList1"/>
    <dgm:cxn modelId="{DE76383D-9C25-4A5B-8018-F5E34789C2B2}" type="presParOf" srcId="{553B14E4-F6C2-4EFD-9D79-B6257B41C9C7}" destId="{42DE02C2-CD4B-404A-919B-29B09D313046}" srcOrd="0" destOrd="0" presId="urn:microsoft.com/office/officeart/2005/8/layout/pList1"/>
    <dgm:cxn modelId="{33C477CA-9671-4A6E-A0AC-340FC99D297E}" type="presParOf" srcId="{553B14E4-F6C2-4EFD-9D79-B6257B41C9C7}" destId="{A1C2E8C7-194E-441B-ABEF-4D387927395D}" srcOrd="1" destOrd="0" presId="urn:microsoft.com/office/officeart/2005/8/layout/p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016916-FE5B-4F41-AA2C-9C428EBF142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F7754391-0CF0-46E2-B313-CB0A743C730D}">
      <dgm:prSet phldrT="[文本]"/>
      <dgm:spPr/>
      <dgm:t>
        <a:bodyPr/>
        <a:lstStyle/>
        <a:p>
          <a:r>
            <a:rPr lang="zh-CN" dirty="0" smtClean="0"/>
            <a:t>用吉布斯平衡条件把较简单的夸克相模型（</a:t>
          </a:r>
          <a:r>
            <a:rPr lang="en-US" altLang="zh-CN" dirty="0" smtClean="0"/>
            <a:t>MIT </a:t>
          </a:r>
          <a:r>
            <a:rPr lang="zh-CN" altLang="en-US" dirty="0" smtClean="0"/>
            <a:t>口袋模型</a:t>
          </a:r>
          <a:r>
            <a:rPr lang="zh-CN" dirty="0" smtClean="0"/>
            <a:t>）和强子相模型（相对论平均场模型）结合起来，给出相变曲线。</a:t>
          </a:r>
          <a:endParaRPr lang="zh-CN" altLang="en-US" dirty="0"/>
        </a:p>
      </dgm:t>
    </dgm:pt>
    <dgm:pt modelId="{233E97B6-7D6C-4D01-84CB-87700FE6C1F4}" type="parTrans" cxnId="{95A3249B-BA65-4F0B-9A29-0C2180C6EC47}">
      <dgm:prSet/>
      <dgm:spPr/>
      <dgm:t>
        <a:bodyPr/>
        <a:lstStyle/>
        <a:p>
          <a:endParaRPr lang="zh-CN" altLang="en-US"/>
        </a:p>
      </dgm:t>
    </dgm:pt>
    <dgm:pt modelId="{B58012F3-1918-4066-B695-752C91E6F673}" type="sibTrans" cxnId="{95A3249B-BA65-4F0B-9A29-0C2180C6EC47}">
      <dgm:prSet/>
      <dgm:spPr/>
      <dgm:t>
        <a:bodyPr/>
        <a:lstStyle/>
        <a:p>
          <a:endParaRPr lang="zh-CN" altLang="en-US"/>
        </a:p>
      </dgm:t>
    </dgm:pt>
    <dgm:pt modelId="{220E6665-ED2E-4B6A-909B-C5A0B80369B7}">
      <dgm:prSet phldrT="[文本]"/>
      <dgm:spPr/>
      <dgm:t>
        <a:bodyPr/>
        <a:lstStyle/>
        <a:p>
          <a:r>
            <a:rPr lang="zh-CN" altLang="en-US" dirty="0" smtClean="0"/>
            <a:t>基于</a:t>
          </a:r>
          <a:r>
            <a:rPr lang="en-US" altLang="zh-CN" dirty="0" smtClean="0"/>
            <a:t>PNJL</a:t>
          </a:r>
          <a:r>
            <a:rPr lang="zh-CN" altLang="en-US" dirty="0" smtClean="0"/>
            <a:t>模型的相变曲线</a:t>
          </a:r>
          <a:endParaRPr lang="zh-CN" altLang="en-US" dirty="0"/>
        </a:p>
      </dgm:t>
    </dgm:pt>
    <dgm:pt modelId="{C6FF666C-358F-4C56-8E3B-4920CA88C903}" type="parTrans" cxnId="{1CE887DC-550D-4AFA-A600-8BBF3B2CA555}">
      <dgm:prSet/>
      <dgm:spPr/>
      <dgm:t>
        <a:bodyPr/>
        <a:lstStyle/>
        <a:p>
          <a:endParaRPr lang="zh-CN" altLang="en-US"/>
        </a:p>
      </dgm:t>
    </dgm:pt>
    <dgm:pt modelId="{23CC9F35-25BC-4600-9551-6C07A31150B0}" type="sibTrans" cxnId="{1CE887DC-550D-4AFA-A600-8BBF3B2CA555}">
      <dgm:prSet/>
      <dgm:spPr/>
      <dgm:t>
        <a:bodyPr/>
        <a:lstStyle/>
        <a:p>
          <a:endParaRPr lang="zh-CN" altLang="en-US"/>
        </a:p>
      </dgm:t>
    </dgm:pt>
    <dgm:pt modelId="{70E2E375-3FB3-455F-A9CA-EB2BB317D9C9}">
      <dgm:prSet phldrT="[文本]"/>
      <dgm:spPr/>
      <dgm:t>
        <a:bodyPr/>
        <a:lstStyle/>
        <a:p>
          <a:r>
            <a:rPr lang="zh-CN" altLang="en-US" dirty="0" smtClean="0"/>
            <a:t>利用</a:t>
          </a:r>
          <a:r>
            <a:rPr lang="en-US" altLang="zh-CN" dirty="0" smtClean="0"/>
            <a:t>PNJL</a:t>
          </a:r>
          <a:r>
            <a:rPr lang="zh-CN" altLang="en-US" dirty="0" smtClean="0"/>
            <a:t>模型自带的两种近似序参量，分别表征手征自发对称性破缺和夸克禁闭。给出相变曲线。</a:t>
          </a:r>
          <a:endParaRPr lang="zh-CN" altLang="en-US" dirty="0"/>
        </a:p>
      </dgm:t>
    </dgm:pt>
    <dgm:pt modelId="{EB8DDBA3-CFC5-48A4-8205-80F37EA71A3A}" type="parTrans" cxnId="{C8C2D780-F865-461D-BB03-221153934B15}">
      <dgm:prSet/>
      <dgm:spPr/>
      <dgm:t>
        <a:bodyPr/>
        <a:lstStyle/>
        <a:p>
          <a:endParaRPr lang="zh-CN" altLang="en-US"/>
        </a:p>
      </dgm:t>
    </dgm:pt>
    <dgm:pt modelId="{26456F33-8B33-4328-B90A-18EEFFEDF7C2}" type="sibTrans" cxnId="{C8C2D780-F865-461D-BB03-221153934B15}">
      <dgm:prSet/>
      <dgm:spPr/>
      <dgm:t>
        <a:bodyPr/>
        <a:lstStyle/>
        <a:p>
          <a:endParaRPr lang="zh-CN" altLang="en-US"/>
        </a:p>
      </dgm:t>
    </dgm:pt>
    <dgm:pt modelId="{59CFF56D-7CC3-4F5E-BCC3-E57239795A61}">
      <dgm:prSet phldrT="[文本]"/>
      <dgm:spPr/>
      <dgm:t>
        <a:bodyPr/>
        <a:lstStyle/>
        <a:p>
          <a:r>
            <a:rPr lang="zh-CN" dirty="0" smtClean="0"/>
            <a:t>用吉布斯平衡条件把较</a:t>
          </a:r>
          <a:r>
            <a:rPr lang="zh-CN" altLang="en-US" dirty="0" smtClean="0"/>
            <a:t>复杂</a:t>
          </a:r>
          <a:r>
            <a:rPr lang="zh-CN" dirty="0" smtClean="0"/>
            <a:t>的夸克相模型（</a:t>
          </a:r>
          <a:r>
            <a:rPr lang="en-US" altLang="zh-CN" dirty="0" smtClean="0"/>
            <a:t>PNJL</a:t>
          </a:r>
          <a:r>
            <a:rPr lang="zh-CN" altLang="en-US" dirty="0" smtClean="0"/>
            <a:t>模型</a:t>
          </a:r>
          <a:r>
            <a:rPr lang="zh-CN" dirty="0" smtClean="0"/>
            <a:t>）和强子相模型（相对论平均场模型）结合起来，给出</a:t>
          </a:r>
          <a:r>
            <a:rPr lang="zh-CN" altLang="en-US" dirty="0" smtClean="0"/>
            <a:t>更精确的</a:t>
          </a:r>
          <a:r>
            <a:rPr lang="zh-CN" dirty="0" smtClean="0"/>
            <a:t>相变曲线。</a:t>
          </a:r>
          <a:endParaRPr lang="zh-CN" altLang="en-US" dirty="0"/>
        </a:p>
      </dgm:t>
    </dgm:pt>
    <dgm:pt modelId="{3DB54B33-47E1-4494-BF0C-1FEC776B0C96}" type="parTrans" cxnId="{AACFFC76-BE03-4335-94B2-3B3EFECB71D0}">
      <dgm:prSet/>
      <dgm:spPr/>
      <dgm:t>
        <a:bodyPr/>
        <a:lstStyle/>
        <a:p>
          <a:endParaRPr lang="zh-CN" altLang="en-US"/>
        </a:p>
      </dgm:t>
    </dgm:pt>
    <dgm:pt modelId="{50DDD8C9-F14B-4A3E-9886-2F27F47B492A}" type="sibTrans" cxnId="{AACFFC76-BE03-4335-94B2-3B3EFECB71D0}">
      <dgm:prSet/>
      <dgm:spPr/>
      <dgm:t>
        <a:bodyPr/>
        <a:lstStyle/>
        <a:p>
          <a:endParaRPr lang="zh-CN" altLang="en-US"/>
        </a:p>
      </dgm:t>
    </dgm:pt>
    <dgm:pt modelId="{057C0C0F-9C31-4684-A4DE-2EAB22BE8BAB}">
      <dgm:prSet phldrT="[文本]"/>
      <dgm:spPr/>
      <dgm:t>
        <a:bodyPr/>
        <a:lstStyle/>
        <a:p>
          <a:r>
            <a:rPr lang="en-US" altLang="zh-CN" dirty="0" smtClean="0"/>
            <a:t>MIT</a:t>
          </a:r>
          <a:r>
            <a:rPr lang="zh-CN" altLang="en-US" dirty="0" smtClean="0"/>
            <a:t>口袋模型</a:t>
          </a:r>
          <a:r>
            <a:rPr lang="en-US" altLang="zh-CN" dirty="0" smtClean="0"/>
            <a:t>+</a:t>
          </a:r>
          <a:r>
            <a:rPr lang="zh-CN" altLang="en-US" dirty="0" smtClean="0"/>
            <a:t>相对论平均场模型的相变曲线</a:t>
          </a:r>
          <a:endParaRPr lang="zh-CN" altLang="en-US" dirty="0"/>
        </a:p>
      </dgm:t>
    </dgm:pt>
    <dgm:pt modelId="{186A048E-1E4E-49D7-BDAF-D3678BAD48F8}" type="sibTrans" cxnId="{67BB2609-68B1-4CEE-BCB8-01DBF936CE3F}">
      <dgm:prSet/>
      <dgm:spPr/>
      <dgm:t>
        <a:bodyPr/>
        <a:lstStyle/>
        <a:p>
          <a:endParaRPr lang="zh-CN" altLang="en-US"/>
        </a:p>
      </dgm:t>
    </dgm:pt>
    <dgm:pt modelId="{3B6D2710-29A7-441A-8080-B1AE6D606FCD}" type="parTrans" cxnId="{67BB2609-68B1-4CEE-BCB8-01DBF936CE3F}">
      <dgm:prSet/>
      <dgm:spPr/>
      <dgm:t>
        <a:bodyPr/>
        <a:lstStyle/>
        <a:p>
          <a:endParaRPr lang="zh-CN" altLang="en-US"/>
        </a:p>
      </dgm:t>
    </dgm:pt>
    <dgm:pt modelId="{DF886A43-D3EC-40C6-9803-6C4FF1AF267B}" type="pres">
      <dgm:prSet presAssocID="{E2016916-FE5B-4F41-AA2C-9C428EBF1421}" presName="linear" presStyleCnt="0">
        <dgm:presLayoutVars>
          <dgm:animLvl val="lvl"/>
          <dgm:resizeHandles val="exact"/>
        </dgm:presLayoutVars>
      </dgm:prSet>
      <dgm:spPr/>
      <dgm:t>
        <a:bodyPr/>
        <a:lstStyle/>
        <a:p>
          <a:endParaRPr lang="zh-CN" altLang="en-US"/>
        </a:p>
      </dgm:t>
    </dgm:pt>
    <dgm:pt modelId="{250E232B-CCB0-4C85-B417-DD183EFB924C}" type="pres">
      <dgm:prSet presAssocID="{057C0C0F-9C31-4684-A4DE-2EAB22BE8BAB}" presName="parentText" presStyleLbl="node1" presStyleIdx="0" presStyleCnt="2" custLinFactNeighborX="930" custLinFactNeighborY="-12857">
        <dgm:presLayoutVars>
          <dgm:chMax val="0"/>
          <dgm:bulletEnabled val="1"/>
        </dgm:presLayoutVars>
      </dgm:prSet>
      <dgm:spPr/>
      <dgm:t>
        <a:bodyPr/>
        <a:lstStyle/>
        <a:p>
          <a:endParaRPr lang="zh-CN" altLang="en-US"/>
        </a:p>
      </dgm:t>
    </dgm:pt>
    <dgm:pt modelId="{A29ABD97-D208-4911-B7BE-A37440AB0B2A}" type="pres">
      <dgm:prSet presAssocID="{057C0C0F-9C31-4684-A4DE-2EAB22BE8BAB}" presName="childText" presStyleLbl="revTx" presStyleIdx="0" presStyleCnt="2">
        <dgm:presLayoutVars>
          <dgm:bulletEnabled val="1"/>
        </dgm:presLayoutVars>
      </dgm:prSet>
      <dgm:spPr/>
      <dgm:t>
        <a:bodyPr/>
        <a:lstStyle/>
        <a:p>
          <a:endParaRPr lang="zh-CN" altLang="en-US"/>
        </a:p>
      </dgm:t>
    </dgm:pt>
    <dgm:pt modelId="{074DBEDD-749A-430C-A255-15D61FB7D931}" type="pres">
      <dgm:prSet presAssocID="{220E6665-ED2E-4B6A-909B-C5A0B80369B7}" presName="parentText" presStyleLbl="node1" presStyleIdx="1" presStyleCnt="2" custLinFactNeighborX="-1179">
        <dgm:presLayoutVars>
          <dgm:chMax val="0"/>
          <dgm:bulletEnabled val="1"/>
        </dgm:presLayoutVars>
      </dgm:prSet>
      <dgm:spPr/>
      <dgm:t>
        <a:bodyPr/>
        <a:lstStyle/>
        <a:p>
          <a:endParaRPr lang="zh-CN" altLang="en-US"/>
        </a:p>
      </dgm:t>
    </dgm:pt>
    <dgm:pt modelId="{2AD1848D-7806-4A66-B889-6A0E2307687F}" type="pres">
      <dgm:prSet presAssocID="{220E6665-ED2E-4B6A-909B-C5A0B80369B7}" presName="childText" presStyleLbl="revTx" presStyleIdx="1" presStyleCnt="2">
        <dgm:presLayoutVars>
          <dgm:bulletEnabled val="1"/>
        </dgm:presLayoutVars>
      </dgm:prSet>
      <dgm:spPr/>
      <dgm:t>
        <a:bodyPr/>
        <a:lstStyle/>
        <a:p>
          <a:endParaRPr lang="zh-CN" altLang="en-US"/>
        </a:p>
      </dgm:t>
    </dgm:pt>
  </dgm:ptLst>
  <dgm:cxnLst>
    <dgm:cxn modelId="{67C3B770-99CC-423C-A0E0-1BD5791E35C8}" type="presOf" srcId="{F7754391-0CF0-46E2-B313-CB0A743C730D}" destId="{A29ABD97-D208-4911-B7BE-A37440AB0B2A}" srcOrd="0" destOrd="0" presId="urn:microsoft.com/office/officeart/2005/8/layout/vList2"/>
    <dgm:cxn modelId="{1CE887DC-550D-4AFA-A600-8BBF3B2CA555}" srcId="{E2016916-FE5B-4F41-AA2C-9C428EBF1421}" destId="{220E6665-ED2E-4B6A-909B-C5A0B80369B7}" srcOrd="1" destOrd="0" parTransId="{C6FF666C-358F-4C56-8E3B-4920CA88C903}" sibTransId="{23CC9F35-25BC-4600-9551-6C07A31150B0}"/>
    <dgm:cxn modelId="{95A3249B-BA65-4F0B-9A29-0C2180C6EC47}" srcId="{057C0C0F-9C31-4684-A4DE-2EAB22BE8BAB}" destId="{F7754391-0CF0-46E2-B313-CB0A743C730D}" srcOrd="0" destOrd="0" parTransId="{233E97B6-7D6C-4D01-84CB-87700FE6C1F4}" sibTransId="{B58012F3-1918-4066-B695-752C91E6F673}"/>
    <dgm:cxn modelId="{7F2E9E8B-03D0-4CB7-AC4A-24FA7F622165}" type="presOf" srcId="{70E2E375-3FB3-455F-A9CA-EB2BB317D9C9}" destId="{2AD1848D-7806-4A66-B889-6A0E2307687F}" srcOrd="0" destOrd="0" presId="urn:microsoft.com/office/officeart/2005/8/layout/vList2"/>
    <dgm:cxn modelId="{B118AF68-707B-47D5-9AE5-5BD0DB531E5C}" type="presOf" srcId="{E2016916-FE5B-4F41-AA2C-9C428EBF1421}" destId="{DF886A43-D3EC-40C6-9803-6C4FF1AF267B}" srcOrd="0" destOrd="0" presId="urn:microsoft.com/office/officeart/2005/8/layout/vList2"/>
    <dgm:cxn modelId="{6FFEFD67-96CF-4E7C-8D10-5D4AC25260CD}" type="presOf" srcId="{057C0C0F-9C31-4684-A4DE-2EAB22BE8BAB}" destId="{250E232B-CCB0-4C85-B417-DD183EFB924C}" srcOrd="0" destOrd="0" presId="urn:microsoft.com/office/officeart/2005/8/layout/vList2"/>
    <dgm:cxn modelId="{AACFFC76-BE03-4335-94B2-3B3EFECB71D0}" srcId="{220E6665-ED2E-4B6A-909B-C5A0B80369B7}" destId="{59CFF56D-7CC3-4F5E-BCC3-E57239795A61}" srcOrd="1" destOrd="0" parTransId="{3DB54B33-47E1-4494-BF0C-1FEC776B0C96}" sibTransId="{50DDD8C9-F14B-4A3E-9886-2F27F47B492A}"/>
    <dgm:cxn modelId="{67BB2609-68B1-4CEE-BCB8-01DBF936CE3F}" srcId="{E2016916-FE5B-4F41-AA2C-9C428EBF1421}" destId="{057C0C0F-9C31-4684-A4DE-2EAB22BE8BAB}" srcOrd="0" destOrd="0" parTransId="{3B6D2710-29A7-441A-8080-B1AE6D606FCD}" sibTransId="{186A048E-1E4E-49D7-BDAF-D3678BAD48F8}"/>
    <dgm:cxn modelId="{AD89E246-4C3D-4566-9ABD-C528729AB372}" type="presOf" srcId="{220E6665-ED2E-4B6A-909B-C5A0B80369B7}" destId="{074DBEDD-749A-430C-A255-15D61FB7D931}" srcOrd="0" destOrd="0" presId="urn:microsoft.com/office/officeart/2005/8/layout/vList2"/>
    <dgm:cxn modelId="{C3E55DAB-99FA-4575-B103-305CC9918CF5}" type="presOf" srcId="{59CFF56D-7CC3-4F5E-BCC3-E57239795A61}" destId="{2AD1848D-7806-4A66-B889-6A0E2307687F}" srcOrd="0" destOrd="1" presId="urn:microsoft.com/office/officeart/2005/8/layout/vList2"/>
    <dgm:cxn modelId="{C8C2D780-F865-461D-BB03-221153934B15}" srcId="{220E6665-ED2E-4B6A-909B-C5A0B80369B7}" destId="{70E2E375-3FB3-455F-A9CA-EB2BB317D9C9}" srcOrd="0" destOrd="0" parTransId="{EB8DDBA3-CFC5-48A4-8205-80F37EA71A3A}" sibTransId="{26456F33-8B33-4328-B90A-18EEFFEDF7C2}"/>
    <dgm:cxn modelId="{E0F41FE8-6621-4B25-8628-FA11BD72A4E8}" type="presParOf" srcId="{DF886A43-D3EC-40C6-9803-6C4FF1AF267B}" destId="{250E232B-CCB0-4C85-B417-DD183EFB924C}" srcOrd="0" destOrd="0" presId="urn:microsoft.com/office/officeart/2005/8/layout/vList2"/>
    <dgm:cxn modelId="{DF48DB71-D5D3-4C0D-B880-F9949684873E}" type="presParOf" srcId="{DF886A43-D3EC-40C6-9803-6C4FF1AF267B}" destId="{A29ABD97-D208-4911-B7BE-A37440AB0B2A}" srcOrd="1" destOrd="0" presId="urn:microsoft.com/office/officeart/2005/8/layout/vList2"/>
    <dgm:cxn modelId="{D824EC0D-BED7-4C76-B3F4-7B2C1339F2A2}" type="presParOf" srcId="{DF886A43-D3EC-40C6-9803-6C4FF1AF267B}" destId="{074DBEDD-749A-430C-A255-15D61FB7D931}" srcOrd="2" destOrd="0" presId="urn:microsoft.com/office/officeart/2005/8/layout/vList2"/>
    <dgm:cxn modelId="{35C0E4F4-B926-4666-AC45-148190796BD1}" type="presParOf" srcId="{DF886A43-D3EC-40C6-9803-6C4FF1AF267B}" destId="{2AD1848D-7806-4A66-B889-6A0E2307687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23B2BEF-4016-4A52-A5FE-E11C8F49EDCE}"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zh-CN" altLang="en-US"/>
        </a:p>
      </dgm:t>
    </dgm:pt>
    <dgm:pt modelId="{7B0682B0-6AF2-4004-B766-11DD5FAD3564}">
      <dgm:prSet phldrT="[文本]"/>
      <dgm:spPr/>
      <dgm:t>
        <a:bodyPr/>
        <a:lstStyle/>
        <a:p>
          <a:endParaRPr lang="zh-CN" altLang="en-US" dirty="0"/>
        </a:p>
      </dgm:t>
    </dgm:pt>
    <dgm:pt modelId="{BCA2A9D9-6321-4F94-84AE-A5FB55D74B9F}" type="sibTrans" cxnId="{945E6D93-6E7A-47DC-B9B5-EE279E2ABB03}">
      <dgm:prSet/>
      <dgm:spPr/>
      <dgm:t>
        <a:bodyPr/>
        <a:lstStyle/>
        <a:p>
          <a:endParaRPr lang="zh-CN" altLang="en-US"/>
        </a:p>
      </dgm:t>
    </dgm:pt>
    <dgm:pt modelId="{B4CFF70E-767F-48CB-9856-FC2C34DAB6EF}" type="parTrans" cxnId="{945E6D93-6E7A-47DC-B9B5-EE279E2ABB03}">
      <dgm:prSet/>
      <dgm:spPr/>
      <dgm:t>
        <a:bodyPr/>
        <a:lstStyle/>
        <a:p>
          <a:endParaRPr lang="zh-CN" altLang="en-US"/>
        </a:p>
      </dgm:t>
    </dgm:pt>
    <dgm:pt modelId="{70052FC1-8CFC-4E71-8771-AA3E06EE24D1}" type="pres">
      <dgm:prSet presAssocID="{723B2BEF-4016-4A52-A5FE-E11C8F49EDCE}" presName="Name0" presStyleCnt="0">
        <dgm:presLayoutVars>
          <dgm:dir/>
          <dgm:resizeHandles val="exact"/>
        </dgm:presLayoutVars>
      </dgm:prSet>
      <dgm:spPr/>
      <dgm:t>
        <a:bodyPr/>
        <a:lstStyle/>
        <a:p>
          <a:endParaRPr lang="zh-CN" altLang="en-US"/>
        </a:p>
      </dgm:t>
    </dgm:pt>
    <dgm:pt modelId="{80F69C84-10D5-4BCD-B84D-F270C75472E2}" type="pres">
      <dgm:prSet presAssocID="{7B0682B0-6AF2-4004-B766-11DD5FAD3564}" presName="composite" presStyleCnt="0"/>
      <dgm:spPr/>
    </dgm:pt>
    <dgm:pt modelId="{99427A19-30B3-4450-89A9-23ACAF10DA6E}" type="pres">
      <dgm:prSet presAssocID="{7B0682B0-6AF2-4004-B766-11DD5FAD3564}" presName="rect1" presStyleLbl="trAlignAcc1" presStyleIdx="0" presStyleCnt="1" custScaleX="63956" custScaleY="161057" custLinFactNeighborY="-4238">
        <dgm:presLayoutVars>
          <dgm:bulletEnabled val="1"/>
        </dgm:presLayoutVars>
      </dgm:prSet>
      <dgm:spPr/>
      <dgm:t>
        <a:bodyPr/>
        <a:lstStyle/>
        <a:p>
          <a:endParaRPr lang="zh-CN" altLang="en-US"/>
        </a:p>
      </dgm:t>
    </dgm:pt>
    <dgm:pt modelId="{CC1C2D02-36B0-44B9-87A5-27CFF1F52899}" type="pres">
      <dgm:prSet presAssocID="{7B0682B0-6AF2-4004-B766-11DD5FAD3564}" presName="rect2" presStyleLbl="fgImgPlace1" presStyleIdx="0" presStyleCnt="1" custScaleX="284584" custScaleY="134402" custLinFactNeighborX="-32755" custLinFactNeighborY="14462"/>
      <dgm:spPr>
        <a:blipFill rotWithShape="1">
          <a:blip xmlns:r="http://schemas.openxmlformats.org/officeDocument/2006/relationships" r:embed="rId1"/>
          <a:stretch>
            <a:fillRect/>
          </a:stretch>
        </a:blipFill>
      </dgm:spPr>
      <dgm:t>
        <a:bodyPr/>
        <a:lstStyle/>
        <a:p>
          <a:endParaRPr lang="zh-CN" altLang="en-US"/>
        </a:p>
      </dgm:t>
    </dgm:pt>
  </dgm:ptLst>
  <dgm:cxnLst>
    <dgm:cxn modelId="{945E6D93-6E7A-47DC-B9B5-EE279E2ABB03}" srcId="{723B2BEF-4016-4A52-A5FE-E11C8F49EDCE}" destId="{7B0682B0-6AF2-4004-B766-11DD5FAD3564}" srcOrd="0" destOrd="0" parTransId="{B4CFF70E-767F-48CB-9856-FC2C34DAB6EF}" sibTransId="{BCA2A9D9-6321-4F94-84AE-A5FB55D74B9F}"/>
    <dgm:cxn modelId="{EB625ABF-E93F-4FC9-A359-4BCA11187DA3}" type="presOf" srcId="{7B0682B0-6AF2-4004-B766-11DD5FAD3564}" destId="{99427A19-30B3-4450-89A9-23ACAF10DA6E}" srcOrd="0" destOrd="0" presId="urn:microsoft.com/office/officeart/2008/layout/PictureStrips"/>
    <dgm:cxn modelId="{E1B01EF5-CA83-46C1-B7C2-6024AEDE852F}" type="presOf" srcId="{723B2BEF-4016-4A52-A5FE-E11C8F49EDCE}" destId="{70052FC1-8CFC-4E71-8771-AA3E06EE24D1}" srcOrd="0" destOrd="0" presId="urn:microsoft.com/office/officeart/2008/layout/PictureStrips"/>
    <dgm:cxn modelId="{8B9B17DD-5E2B-4C59-BD46-6850B0296D7C}" type="presParOf" srcId="{70052FC1-8CFC-4E71-8771-AA3E06EE24D1}" destId="{80F69C84-10D5-4BCD-B84D-F270C75472E2}" srcOrd="0" destOrd="0" presId="urn:microsoft.com/office/officeart/2008/layout/PictureStrips"/>
    <dgm:cxn modelId="{EE6AD551-9804-465E-93A9-59A0BCD117F8}" type="presParOf" srcId="{80F69C84-10D5-4BCD-B84D-F270C75472E2}" destId="{99427A19-30B3-4450-89A9-23ACAF10DA6E}" srcOrd="0" destOrd="0" presId="urn:microsoft.com/office/officeart/2008/layout/PictureStrips"/>
    <dgm:cxn modelId="{E0D7F437-0377-4075-A305-A35EDB3B36E6}" type="presParOf" srcId="{80F69C84-10D5-4BCD-B84D-F270C75472E2}" destId="{CC1C2D02-36B0-44B9-87A5-27CFF1F52899}"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23B2BEF-4016-4A52-A5FE-E11C8F49EDCE}"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zh-CN" altLang="en-US"/>
        </a:p>
      </dgm:t>
    </dgm:pt>
    <dgm:pt modelId="{7B0682B0-6AF2-4004-B766-11DD5FAD3564}">
      <dgm:prSet phldrT="[文本]"/>
      <dgm:spPr/>
      <dgm:t>
        <a:bodyPr/>
        <a:lstStyle/>
        <a:p>
          <a:endParaRPr lang="zh-CN" altLang="en-US" dirty="0"/>
        </a:p>
      </dgm:t>
    </dgm:pt>
    <dgm:pt modelId="{B4CFF70E-767F-48CB-9856-FC2C34DAB6EF}" type="parTrans" cxnId="{945E6D93-6E7A-47DC-B9B5-EE279E2ABB03}">
      <dgm:prSet/>
      <dgm:spPr/>
      <dgm:t>
        <a:bodyPr/>
        <a:lstStyle/>
        <a:p>
          <a:endParaRPr lang="zh-CN" altLang="en-US"/>
        </a:p>
      </dgm:t>
    </dgm:pt>
    <dgm:pt modelId="{BCA2A9D9-6321-4F94-84AE-A5FB55D74B9F}" type="sibTrans" cxnId="{945E6D93-6E7A-47DC-B9B5-EE279E2ABB03}">
      <dgm:prSet/>
      <dgm:spPr/>
      <dgm:t>
        <a:bodyPr/>
        <a:lstStyle/>
        <a:p>
          <a:endParaRPr lang="zh-CN" altLang="en-US"/>
        </a:p>
      </dgm:t>
    </dgm:pt>
    <dgm:pt modelId="{70052FC1-8CFC-4E71-8771-AA3E06EE24D1}" type="pres">
      <dgm:prSet presAssocID="{723B2BEF-4016-4A52-A5FE-E11C8F49EDCE}" presName="Name0" presStyleCnt="0">
        <dgm:presLayoutVars>
          <dgm:dir/>
          <dgm:resizeHandles val="exact"/>
        </dgm:presLayoutVars>
      </dgm:prSet>
      <dgm:spPr/>
      <dgm:t>
        <a:bodyPr/>
        <a:lstStyle/>
        <a:p>
          <a:endParaRPr lang="zh-CN" altLang="en-US"/>
        </a:p>
      </dgm:t>
    </dgm:pt>
    <dgm:pt modelId="{80F69C84-10D5-4BCD-B84D-F270C75472E2}" type="pres">
      <dgm:prSet presAssocID="{7B0682B0-6AF2-4004-B766-11DD5FAD3564}" presName="composite" presStyleCnt="0"/>
      <dgm:spPr/>
    </dgm:pt>
    <dgm:pt modelId="{99427A19-30B3-4450-89A9-23ACAF10DA6E}" type="pres">
      <dgm:prSet presAssocID="{7B0682B0-6AF2-4004-B766-11DD5FAD3564}" presName="rect1" presStyleLbl="trAlignAcc1" presStyleIdx="0" presStyleCnt="1" custScaleX="63956" custScaleY="161057" custLinFactNeighborX="133" custLinFactNeighborY="-1627">
        <dgm:presLayoutVars>
          <dgm:bulletEnabled val="1"/>
        </dgm:presLayoutVars>
      </dgm:prSet>
      <dgm:spPr/>
      <dgm:t>
        <a:bodyPr/>
        <a:lstStyle/>
        <a:p>
          <a:endParaRPr lang="zh-CN" altLang="en-US"/>
        </a:p>
      </dgm:t>
    </dgm:pt>
    <dgm:pt modelId="{CC1C2D02-36B0-44B9-87A5-27CFF1F52899}" type="pres">
      <dgm:prSet presAssocID="{7B0682B0-6AF2-4004-B766-11DD5FAD3564}" presName="rect2" presStyleLbl="fgImgPlace1" presStyleIdx="0" presStyleCnt="1" custScaleX="284584" custScaleY="134402" custLinFactNeighborX="-32755" custLinFactNeighborY="13654"/>
      <dgm:spPr>
        <a:blipFill rotWithShape="1">
          <a:blip xmlns:r="http://schemas.openxmlformats.org/officeDocument/2006/relationships" r:embed="rId1"/>
          <a:stretch>
            <a:fillRect/>
          </a:stretch>
        </a:blipFill>
        <a:ln>
          <a:solidFill>
            <a:srgbClr val="FFC000"/>
          </a:solidFill>
        </a:ln>
      </dgm:spPr>
      <dgm:t>
        <a:bodyPr/>
        <a:lstStyle/>
        <a:p>
          <a:endParaRPr lang="zh-CN" altLang="en-US"/>
        </a:p>
      </dgm:t>
    </dgm:pt>
  </dgm:ptLst>
  <dgm:cxnLst>
    <dgm:cxn modelId="{945E6D93-6E7A-47DC-B9B5-EE279E2ABB03}" srcId="{723B2BEF-4016-4A52-A5FE-E11C8F49EDCE}" destId="{7B0682B0-6AF2-4004-B766-11DD5FAD3564}" srcOrd="0" destOrd="0" parTransId="{B4CFF70E-767F-48CB-9856-FC2C34DAB6EF}" sibTransId="{BCA2A9D9-6321-4F94-84AE-A5FB55D74B9F}"/>
    <dgm:cxn modelId="{EB625ABF-E93F-4FC9-A359-4BCA11187DA3}" type="presOf" srcId="{7B0682B0-6AF2-4004-B766-11DD5FAD3564}" destId="{99427A19-30B3-4450-89A9-23ACAF10DA6E}" srcOrd="0" destOrd="0" presId="urn:microsoft.com/office/officeart/2008/layout/PictureStrips"/>
    <dgm:cxn modelId="{E1B01EF5-CA83-46C1-B7C2-6024AEDE852F}" type="presOf" srcId="{723B2BEF-4016-4A52-A5FE-E11C8F49EDCE}" destId="{70052FC1-8CFC-4E71-8771-AA3E06EE24D1}" srcOrd="0" destOrd="0" presId="urn:microsoft.com/office/officeart/2008/layout/PictureStrips"/>
    <dgm:cxn modelId="{8B9B17DD-5E2B-4C59-BD46-6850B0296D7C}" type="presParOf" srcId="{70052FC1-8CFC-4E71-8771-AA3E06EE24D1}" destId="{80F69C84-10D5-4BCD-B84D-F270C75472E2}" srcOrd="0" destOrd="0" presId="urn:microsoft.com/office/officeart/2008/layout/PictureStrips"/>
    <dgm:cxn modelId="{EE6AD551-9804-465E-93A9-59A0BCD117F8}" type="presParOf" srcId="{80F69C84-10D5-4BCD-B84D-F270C75472E2}" destId="{99427A19-30B3-4450-89A9-23ACAF10DA6E}" srcOrd="0" destOrd="0" presId="urn:microsoft.com/office/officeart/2008/layout/PictureStrips"/>
    <dgm:cxn modelId="{E0D7F437-0377-4075-A305-A35EDB3B36E6}" type="presParOf" srcId="{80F69C84-10D5-4BCD-B84D-F270C75472E2}" destId="{CC1C2D02-36B0-44B9-87A5-27CFF1F52899}"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B649E-C89F-4342-9D25-56ED682EE857}">
      <dsp:nvSpPr>
        <dsp:cNvPr id="0" name=""/>
        <dsp:cNvSpPr/>
      </dsp:nvSpPr>
      <dsp:spPr>
        <a:xfrm>
          <a:off x="0" y="293407"/>
          <a:ext cx="8925242"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F2E86-F36A-42BD-BE92-7657AB8212E2}">
      <dsp:nvSpPr>
        <dsp:cNvPr id="0" name=""/>
        <dsp:cNvSpPr/>
      </dsp:nvSpPr>
      <dsp:spPr>
        <a:xfrm>
          <a:off x="446262" y="101527"/>
          <a:ext cx="6247669"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147" tIns="0" rIns="236147" bIns="0" numCol="1" spcCol="1270" anchor="ctr" anchorCtr="0">
          <a:noAutofit/>
        </a:bodyPr>
        <a:lstStyle/>
        <a:p>
          <a:pPr lvl="0" algn="l" defTabSz="577850">
            <a:lnSpc>
              <a:spcPct val="90000"/>
            </a:lnSpc>
            <a:spcBef>
              <a:spcPct val="0"/>
            </a:spcBef>
            <a:spcAft>
              <a:spcPct val="35000"/>
            </a:spcAft>
          </a:pPr>
          <a:r>
            <a:rPr lang="zh-CN" altLang="en-US" sz="1300" kern="1200" dirty="0" smtClean="0"/>
            <a:t>一、夸克强子物质研究现状</a:t>
          </a:r>
          <a:endParaRPr lang="zh-CN" altLang="en-US" sz="1300" kern="1200" dirty="0"/>
        </a:p>
      </dsp:txBody>
      <dsp:txXfrm>
        <a:off x="464996" y="120261"/>
        <a:ext cx="6210201" cy="346292"/>
      </dsp:txXfrm>
    </dsp:sp>
    <dsp:sp modelId="{91ED9333-5C99-4CA2-897A-5905A9DE4671}">
      <dsp:nvSpPr>
        <dsp:cNvPr id="0" name=""/>
        <dsp:cNvSpPr/>
      </dsp:nvSpPr>
      <dsp:spPr>
        <a:xfrm>
          <a:off x="0" y="883087"/>
          <a:ext cx="8925242"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EA66CA-076C-451E-8671-B3D28F17CE91}">
      <dsp:nvSpPr>
        <dsp:cNvPr id="0" name=""/>
        <dsp:cNvSpPr/>
      </dsp:nvSpPr>
      <dsp:spPr>
        <a:xfrm>
          <a:off x="431182" y="691207"/>
          <a:ext cx="6247669"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147" tIns="0" rIns="236147" bIns="0" numCol="1" spcCol="1270" anchor="ctr" anchorCtr="0">
          <a:noAutofit/>
        </a:bodyPr>
        <a:lstStyle/>
        <a:p>
          <a:pPr lvl="0" algn="l" defTabSz="577850">
            <a:lnSpc>
              <a:spcPct val="90000"/>
            </a:lnSpc>
            <a:spcBef>
              <a:spcPct val="0"/>
            </a:spcBef>
            <a:spcAft>
              <a:spcPct val="35000"/>
            </a:spcAft>
          </a:pPr>
          <a:r>
            <a:rPr lang="zh-CN" altLang="en-US" sz="1300" kern="1200" dirty="0" smtClean="0"/>
            <a:t>二、夸克相模型</a:t>
          </a:r>
          <a:endParaRPr lang="zh-CN" altLang="en-US" sz="1300" kern="1200" dirty="0"/>
        </a:p>
      </dsp:txBody>
      <dsp:txXfrm>
        <a:off x="449916" y="709941"/>
        <a:ext cx="6210201" cy="346292"/>
      </dsp:txXfrm>
    </dsp:sp>
    <dsp:sp modelId="{6FF44340-E0F2-4196-ADF6-8866F584663B}">
      <dsp:nvSpPr>
        <dsp:cNvPr id="0" name=""/>
        <dsp:cNvSpPr/>
      </dsp:nvSpPr>
      <dsp:spPr>
        <a:xfrm>
          <a:off x="0" y="1472767"/>
          <a:ext cx="8925242"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C54291-55A2-459C-9FE9-FC8DE0919340}">
      <dsp:nvSpPr>
        <dsp:cNvPr id="0" name=""/>
        <dsp:cNvSpPr/>
      </dsp:nvSpPr>
      <dsp:spPr>
        <a:xfrm>
          <a:off x="446262" y="1280887"/>
          <a:ext cx="6247669"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147" tIns="0" rIns="236147" bIns="0" numCol="1" spcCol="1270" anchor="ctr" anchorCtr="0">
          <a:noAutofit/>
        </a:bodyPr>
        <a:lstStyle/>
        <a:p>
          <a:pPr lvl="0" algn="l" defTabSz="577850">
            <a:lnSpc>
              <a:spcPct val="90000"/>
            </a:lnSpc>
            <a:spcBef>
              <a:spcPct val="0"/>
            </a:spcBef>
            <a:spcAft>
              <a:spcPct val="35000"/>
            </a:spcAft>
          </a:pPr>
          <a:r>
            <a:rPr lang="zh-CN" altLang="en-US" sz="1300" kern="1200" dirty="0" smtClean="0"/>
            <a:t>三、强子相模型</a:t>
          </a:r>
          <a:endParaRPr lang="zh-CN" altLang="en-US" sz="1300" kern="1200" dirty="0"/>
        </a:p>
      </dsp:txBody>
      <dsp:txXfrm>
        <a:off x="464996" y="1299621"/>
        <a:ext cx="6210201" cy="346292"/>
      </dsp:txXfrm>
    </dsp:sp>
    <dsp:sp modelId="{B0014AB4-9A40-4C50-8A5B-AA4E062F0E0A}">
      <dsp:nvSpPr>
        <dsp:cNvPr id="0" name=""/>
        <dsp:cNvSpPr/>
      </dsp:nvSpPr>
      <dsp:spPr>
        <a:xfrm>
          <a:off x="0" y="2062447"/>
          <a:ext cx="8925242"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2E6F18-B99B-48D1-8488-25A7572DD39F}">
      <dsp:nvSpPr>
        <dsp:cNvPr id="0" name=""/>
        <dsp:cNvSpPr/>
      </dsp:nvSpPr>
      <dsp:spPr>
        <a:xfrm>
          <a:off x="446262" y="1870567"/>
          <a:ext cx="6247669"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147" tIns="0" rIns="236147" bIns="0" numCol="1" spcCol="1270" anchor="ctr" anchorCtr="0">
          <a:noAutofit/>
        </a:bodyPr>
        <a:lstStyle/>
        <a:p>
          <a:pPr lvl="0" algn="l" defTabSz="577850">
            <a:lnSpc>
              <a:spcPct val="90000"/>
            </a:lnSpc>
            <a:spcBef>
              <a:spcPct val="0"/>
            </a:spcBef>
            <a:spcAft>
              <a:spcPct val="35000"/>
            </a:spcAft>
          </a:pPr>
          <a:r>
            <a:rPr lang="zh-CN" altLang="en-US" sz="1300" kern="1200" dirty="0" smtClean="0"/>
            <a:t>四、相变曲线</a:t>
          </a:r>
          <a:endParaRPr lang="zh-CN" altLang="en-US" sz="1300" kern="1200" dirty="0"/>
        </a:p>
      </dsp:txBody>
      <dsp:txXfrm>
        <a:off x="464996" y="1889301"/>
        <a:ext cx="6210201" cy="346292"/>
      </dsp:txXfrm>
    </dsp:sp>
    <dsp:sp modelId="{EBA37083-4E69-47C7-ABC8-C80950F2C6C0}">
      <dsp:nvSpPr>
        <dsp:cNvPr id="0" name=""/>
        <dsp:cNvSpPr/>
      </dsp:nvSpPr>
      <dsp:spPr>
        <a:xfrm>
          <a:off x="0" y="2652127"/>
          <a:ext cx="8925242"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53701D-8ACF-4A54-B2B0-A61EEE0458D2}">
      <dsp:nvSpPr>
        <dsp:cNvPr id="0" name=""/>
        <dsp:cNvSpPr/>
      </dsp:nvSpPr>
      <dsp:spPr>
        <a:xfrm>
          <a:off x="446262" y="2460247"/>
          <a:ext cx="6247669"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147" tIns="0" rIns="236147" bIns="0" numCol="1" spcCol="1270" anchor="ctr" anchorCtr="0">
          <a:noAutofit/>
        </a:bodyPr>
        <a:lstStyle/>
        <a:p>
          <a:pPr lvl="0" algn="l" defTabSz="577850">
            <a:lnSpc>
              <a:spcPct val="90000"/>
            </a:lnSpc>
            <a:spcBef>
              <a:spcPct val="0"/>
            </a:spcBef>
            <a:spcAft>
              <a:spcPct val="35000"/>
            </a:spcAft>
          </a:pPr>
          <a:r>
            <a:rPr lang="zh-CN" altLang="en-US" sz="1300" kern="1200" dirty="0" smtClean="0"/>
            <a:t>五、总结</a:t>
          </a:r>
          <a:endParaRPr lang="zh-CN" altLang="en-US" sz="1300" kern="1200" dirty="0"/>
        </a:p>
      </dsp:txBody>
      <dsp:txXfrm>
        <a:off x="464996" y="2478981"/>
        <a:ext cx="6210201" cy="346292"/>
      </dsp:txXfrm>
    </dsp:sp>
    <dsp:sp modelId="{423129B0-47BB-4CB9-B2D0-4AC5D0F1EF40}">
      <dsp:nvSpPr>
        <dsp:cNvPr id="0" name=""/>
        <dsp:cNvSpPr/>
      </dsp:nvSpPr>
      <dsp:spPr>
        <a:xfrm>
          <a:off x="0" y="3343334"/>
          <a:ext cx="8925242"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21F3F2-76CC-478F-896F-CDDB0419F2F6}">
      <dsp:nvSpPr>
        <dsp:cNvPr id="0" name=""/>
        <dsp:cNvSpPr/>
      </dsp:nvSpPr>
      <dsp:spPr>
        <a:xfrm>
          <a:off x="446262" y="3049927"/>
          <a:ext cx="6247669"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147" tIns="0" rIns="236147" bIns="0" numCol="1" spcCol="1270" anchor="ctr" anchorCtr="0">
          <a:noAutofit/>
        </a:bodyPr>
        <a:lstStyle/>
        <a:p>
          <a:pPr lvl="0" algn="l" defTabSz="577850">
            <a:lnSpc>
              <a:spcPct val="90000"/>
            </a:lnSpc>
            <a:spcBef>
              <a:spcPct val="0"/>
            </a:spcBef>
            <a:spcAft>
              <a:spcPct val="35000"/>
            </a:spcAft>
          </a:pPr>
          <a:r>
            <a:rPr lang="zh-CN" altLang="en-US" sz="1300" kern="1200" dirty="0" smtClean="0"/>
            <a:t>六、致谢</a:t>
          </a:r>
          <a:endParaRPr lang="zh-CN" altLang="en-US" sz="1300" kern="1200" dirty="0"/>
        </a:p>
      </dsp:txBody>
      <dsp:txXfrm>
        <a:off x="464996" y="3068661"/>
        <a:ext cx="6210201" cy="34629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27A19-30B3-4450-89A9-23ACAF10DA6E}">
      <dsp:nvSpPr>
        <dsp:cNvPr id="0" name=""/>
        <dsp:cNvSpPr/>
      </dsp:nvSpPr>
      <dsp:spPr>
        <a:xfrm>
          <a:off x="4899177" y="13047"/>
          <a:ext cx="6307560" cy="496374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87529" tIns="53340" rIns="53340" bIns="53340" numCol="1" spcCol="1270" anchor="ctr" anchorCtr="0">
          <a:noAutofit/>
        </a:bodyPr>
        <a:lstStyle/>
        <a:p>
          <a:pPr lvl="0" algn="l" defTabSz="622300">
            <a:lnSpc>
              <a:spcPct val="90000"/>
            </a:lnSpc>
            <a:spcBef>
              <a:spcPct val="0"/>
            </a:spcBef>
            <a:spcAft>
              <a:spcPct val="35000"/>
            </a:spcAft>
          </a:pPr>
          <a:r>
            <a:rPr lang="zh-CN" altLang="zh-CN" sz="1400" kern="1200" dirty="0" smtClean="0"/>
            <a:t>在考虑</a:t>
          </a:r>
          <a:r>
            <a:rPr lang="en-US" altLang="zh-CN" sz="1400" kern="1200" dirty="0" smtClean="0"/>
            <a:t>PNJL</a:t>
          </a:r>
          <a:r>
            <a:rPr lang="zh-CN" altLang="zh-CN" sz="1400" kern="1200" dirty="0" smtClean="0"/>
            <a:t>的相变模型时，本文除了用了吉布斯条件之外，还要求相位转变是在</a:t>
          </a:r>
          <a:r>
            <a:rPr lang="en-US" altLang="zh-CN" sz="1400" kern="1200" dirty="0" smtClean="0"/>
            <a:t>RMF</a:t>
          </a:r>
          <a:r>
            <a:rPr lang="zh-CN" altLang="zh-CN" sz="1400" kern="1200" dirty="0" smtClean="0"/>
            <a:t>的禁闭相和</a:t>
          </a:r>
          <a:r>
            <a:rPr lang="en-US" altLang="zh-CN" sz="1400" kern="1200" dirty="0" smtClean="0"/>
            <a:t>PNJL</a:t>
          </a:r>
          <a:r>
            <a:rPr lang="zh-CN" altLang="zh-CN" sz="1400" kern="1200" dirty="0" smtClean="0"/>
            <a:t>的非禁闭之间进行，最后的结果如</a:t>
          </a:r>
          <a:r>
            <a:rPr lang="zh-CN" altLang="en-US" sz="1400" kern="1200" dirty="0" smtClean="0"/>
            <a:t>左图</a:t>
          </a:r>
          <a:r>
            <a:rPr lang="zh-CN" altLang="zh-CN" sz="1400" kern="1200" dirty="0" smtClean="0"/>
            <a:t>所示。其中实线是由</a:t>
          </a:r>
          <a:r>
            <a:rPr lang="en-US" altLang="zh-CN" sz="1400" kern="1200" dirty="0" smtClean="0"/>
            <a:t>PNJL</a:t>
          </a:r>
          <a:r>
            <a:rPr lang="zh-CN" altLang="zh-CN" sz="1400" kern="1200" dirty="0" smtClean="0"/>
            <a:t>模型单独给出的结果</a:t>
          </a:r>
          <a:r>
            <a:rPr lang="zh-CN" altLang="en-US" sz="1400" kern="1200" dirty="0" smtClean="0"/>
            <a:t>。</a:t>
          </a:r>
          <a:r>
            <a:rPr lang="zh-CN" altLang="zh-CN" sz="1400" kern="1200" dirty="0" smtClean="0"/>
            <a:t>化学势为</a:t>
          </a:r>
          <a:r>
            <a:rPr lang="en-US" altLang="zh-CN" sz="1400" kern="1200" dirty="0" smtClean="0"/>
            <a:t>0</a:t>
          </a:r>
          <a:r>
            <a:rPr lang="zh-CN" altLang="zh-CN" sz="1400" kern="1200" dirty="0" smtClean="0"/>
            <a:t>的时候，</a:t>
          </a:r>
          <a:r>
            <a:rPr lang="en-US" altLang="zh-CN" sz="1400" kern="1200" dirty="0" smtClean="0"/>
            <a:t>T</a:t>
          </a:r>
          <a:r>
            <a:rPr lang="zh-CN" altLang="zh-CN" sz="1400" kern="1200" dirty="0" smtClean="0"/>
            <a:t>的值大概是</a:t>
          </a:r>
          <a:r>
            <a:rPr lang="en-US" altLang="zh-CN" sz="1400" kern="1200" dirty="0" smtClean="0"/>
            <a:t>179 MeV</a:t>
          </a:r>
          <a:r>
            <a:rPr lang="zh-CN" altLang="zh-CN" sz="1400" kern="1200" dirty="0" smtClean="0"/>
            <a:t>这和格点的计算数据非常一致。</a:t>
          </a:r>
          <a:endParaRPr lang="en-US" altLang="zh-CN" sz="1400" kern="1200" dirty="0" smtClean="0"/>
        </a:p>
        <a:p>
          <a:pPr lvl="0" algn="l" defTabSz="622300">
            <a:lnSpc>
              <a:spcPct val="90000"/>
            </a:lnSpc>
            <a:spcBef>
              <a:spcPct val="0"/>
            </a:spcBef>
            <a:spcAft>
              <a:spcPct val="35000"/>
            </a:spcAft>
          </a:pPr>
          <a:r>
            <a:rPr lang="zh-CN" altLang="zh-CN" sz="1400" kern="1200" dirty="0" smtClean="0"/>
            <a:t>虚线是通过该吉布斯条件连接夸克相和强子相所得到的。我们看到虚线在图中</a:t>
          </a:r>
          <a:r>
            <a:rPr lang="en-US" altLang="zh-CN" sz="1400" kern="1200" dirty="0" smtClean="0"/>
            <a:t>T=668.7</a:t>
          </a:r>
          <a:r>
            <a:rPr lang="zh-CN" altLang="zh-CN" sz="1400" kern="1200" dirty="0" smtClean="0"/>
            <a:t>时就停止了，原因是在</a:t>
          </a:r>
          <a:r>
            <a:rPr lang="en-US" altLang="zh-CN" sz="1400" kern="1200" dirty="0" smtClean="0"/>
            <a:t>T=668.7</a:t>
          </a:r>
          <a:r>
            <a:rPr lang="zh-CN" altLang="zh-CN" sz="1400" kern="1200" dirty="0" smtClean="0"/>
            <a:t>之前，对应同一个化学势，即使吉布斯条件给出了相变（图中虚线），但手征禁闭相变曲线（图中实线）表明夸克物质仍处于禁闭相和手征破缺相。此时我们不认为发生了强子相到夸克相的转变。而在</a:t>
          </a:r>
          <a:r>
            <a:rPr lang="en-US" altLang="zh-CN" sz="1400" kern="1200" dirty="0" smtClean="0"/>
            <a:t>T&gt;668.7</a:t>
          </a:r>
          <a:r>
            <a:rPr lang="zh-CN" altLang="zh-CN" sz="1400" kern="1200" dirty="0" smtClean="0"/>
            <a:t>时，当吉布斯条件给出了相变时（图中虚线），对应同一个化学势，手征禁闭相变曲线（图中实线）表明夸克物质已经发生了解禁闭和手征破缺的恢复，这是图中虚线给出强子相到夸克相的转变。</a:t>
          </a:r>
          <a:endParaRPr lang="en-US" altLang="zh-CN" sz="1400" kern="1200" dirty="0" smtClean="0"/>
        </a:p>
        <a:p>
          <a:pPr lvl="0" algn="l" defTabSz="622300">
            <a:lnSpc>
              <a:spcPct val="90000"/>
            </a:lnSpc>
            <a:spcBef>
              <a:spcPct val="0"/>
            </a:spcBef>
            <a:spcAft>
              <a:spcPct val="35000"/>
            </a:spcAft>
          </a:pPr>
          <a:r>
            <a:rPr lang="zh-CN" altLang="zh-CN" sz="1400" kern="1200" dirty="0" smtClean="0"/>
            <a:t>最后一个有意思的点是图中的</a:t>
          </a:r>
          <a:r>
            <a:rPr lang="en-US" altLang="zh-CN" sz="1400" kern="1200" dirty="0" smtClean="0"/>
            <a:t>T=668.7</a:t>
          </a:r>
          <a:r>
            <a:rPr lang="zh-CN" altLang="zh-CN" sz="1400" kern="1200" dirty="0" smtClean="0"/>
            <a:t>点，我们猜测是否可以把它看作</a:t>
          </a:r>
          <a:r>
            <a:rPr lang="en-US" altLang="zh-CN" sz="1400" kern="1200" dirty="0" smtClean="0"/>
            <a:t>CEP</a:t>
          </a:r>
          <a:r>
            <a:rPr lang="zh-CN" altLang="zh-CN" sz="1400" kern="1200" dirty="0" smtClean="0"/>
            <a:t>（</a:t>
          </a:r>
          <a:r>
            <a:rPr lang="en-US" altLang="zh-CN" sz="1400" kern="1200" dirty="0" smtClean="0"/>
            <a:t>critical end point</a:t>
          </a:r>
          <a:r>
            <a:rPr lang="zh-CN" altLang="zh-CN" sz="1400" kern="1200" dirty="0" smtClean="0"/>
            <a:t>）。</a:t>
          </a:r>
          <a:endParaRPr lang="zh-CN" altLang="en-US" sz="1400" kern="1200" dirty="0"/>
        </a:p>
      </dsp:txBody>
      <dsp:txXfrm>
        <a:off x="4899177" y="13047"/>
        <a:ext cx="6307560" cy="4963748"/>
      </dsp:txXfrm>
    </dsp:sp>
    <dsp:sp modelId="{CC1C2D02-36B0-44B9-87A5-27CFF1F52899}">
      <dsp:nvSpPr>
        <dsp:cNvPr id="0" name=""/>
        <dsp:cNvSpPr/>
      </dsp:nvSpPr>
      <dsp:spPr>
        <a:xfrm>
          <a:off x="0" y="470262"/>
          <a:ext cx="6139579" cy="4349357"/>
        </a:xfrm>
        <a:prstGeom prst="rect">
          <a:avLst/>
        </a:prstGeom>
        <a:blipFill rotWithShape="1">
          <a:blip xmlns:r="http://schemas.openxmlformats.org/officeDocument/2006/relationships" r:embed="rId1"/>
          <a:stretch>
            <a:fillRect/>
          </a:stretch>
        </a:blipFill>
        <a:ln w="127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65F62-985A-40C5-914C-B1E65CE20944}">
      <dsp:nvSpPr>
        <dsp:cNvPr id="0" name=""/>
        <dsp:cNvSpPr/>
      </dsp:nvSpPr>
      <dsp:spPr>
        <a:xfrm>
          <a:off x="0" y="0"/>
          <a:ext cx="12192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00821E-BC33-4B48-9C64-4B6DD2B69CBF}">
      <dsp:nvSpPr>
        <dsp:cNvPr id="0" name=""/>
        <dsp:cNvSpPr/>
      </dsp:nvSpPr>
      <dsp:spPr>
        <a:xfrm>
          <a:off x="0" y="0"/>
          <a:ext cx="2438400" cy="5436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en-US" altLang="zh-CN" sz="6500" kern="1200" dirty="0" smtClean="0"/>
        </a:p>
      </dsp:txBody>
      <dsp:txXfrm>
        <a:off x="0" y="0"/>
        <a:ext cx="2438400" cy="5436107"/>
      </dsp:txXfrm>
    </dsp:sp>
    <dsp:sp modelId="{4C7CF109-0293-4377-A7C3-0354E6DF0373}">
      <dsp:nvSpPr>
        <dsp:cNvPr id="0" name=""/>
        <dsp:cNvSpPr/>
      </dsp:nvSpPr>
      <dsp:spPr>
        <a:xfrm>
          <a:off x="2621280" y="63903"/>
          <a:ext cx="9570720" cy="1278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altLang="en-US" sz="2000" kern="1200" dirty="0" smtClean="0"/>
            <a:t>具体介绍了研究夸克相的两种有效模型：</a:t>
          </a:r>
          <a:r>
            <a:rPr lang="en-US" altLang="zh-CN" sz="2000" kern="1200" dirty="0" smtClean="0"/>
            <a:t>MIT</a:t>
          </a:r>
          <a:r>
            <a:rPr lang="zh-CN" altLang="en-US" sz="2000" kern="1200" dirty="0" smtClean="0"/>
            <a:t>模型和</a:t>
          </a:r>
          <a:r>
            <a:rPr lang="en-US" altLang="zh-CN" sz="2000" kern="1200" dirty="0" smtClean="0"/>
            <a:t>PNJL</a:t>
          </a:r>
          <a:r>
            <a:rPr lang="zh-CN" altLang="en-US" sz="2000" kern="1200" dirty="0" smtClean="0"/>
            <a:t>模型。并对</a:t>
          </a:r>
          <a:r>
            <a:rPr lang="en-US" altLang="zh-CN" sz="2000" kern="1200" dirty="0" smtClean="0"/>
            <a:t>PNJL</a:t>
          </a:r>
          <a:r>
            <a:rPr lang="zh-CN" altLang="en-US" sz="2000" kern="1200" dirty="0" smtClean="0"/>
            <a:t>模型的参数做了与格点数据的拟合。</a:t>
          </a:r>
          <a:endParaRPr lang="zh-CN" altLang="en-US" sz="2000" kern="1200" dirty="0"/>
        </a:p>
      </dsp:txBody>
      <dsp:txXfrm>
        <a:off x="2621280" y="63903"/>
        <a:ext cx="9570720" cy="1278069"/>
      </dsp:txXfrm>
    </dsp:sp>
    <dsp:sp modelId="{5950D18E-0EF4-4AE0-8E2E-F1AC55601685}">
      <dsp:nvSpPr>
        <dsp:cNvPr id="0" name=""/>
        <dsp:cNvSpPr/>
      </dsp:nvSpPr>
      <dsp:spPr>
        <a:xfrm>
          <a:off x="2438399" y="1341972"/>
          <a:ext cx="97536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DB4746-F8ED-4D52-B0B7-FB74D32FFCF8}">
      <dsp:nvSpPr>
        <dsp:cNvPr id="0" name=""/>
        <dsp:cNvSpPr/>
      </dsp:nvSpPr>
      <dsp:spPr>
        <a:xfrm>
          <a:off x="2621280" y="1405876"/>
          <a:ext cx="9570720" cy="1278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altLang="en-US" sz="2000" kern="1200" dirty="0" smtClean="0"/>
            <a:t>简单介绍了研究强子相的模型：相对论平均场模型。</a:t>
          </a:r>
          <a:endParaRPr lang="zh-CN" altLang="en-US" sz="2000" kern="1200" dirty="0"/>
        </a:p>
      </dsp:txBody>
      <dsp:txXfrm>
        <a:off x="2621280" y="1405876"/>
        <a:ext cx="9570720" cy="1278069"/>
      </dsp:txXfrm>
    </dsp:sp>
    <dsp:sp modelId="{12706D60-583F-49E0-9F9B-EBC336F61645}">
      <dsp:nvSpPr>
        <dsp:cNvPr id="0" name=""/>
        <dsp:cNvSpPr/>
      </dsp:nvSpPr>
      <dsp:spPr>
        <a:xfrm>
          <a:off x="2438399" y="2683945"/>
          <a:ext cx="97536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F22664-3985-4EDD-9FEF-621A7B6461C3}">
      <dsp:nvSpPr>
        <dsp:cNvPr id="0" name=""/>
        <dsp:cNvSpPr/>
      </dsp:nvSpPr>
      <dsp:spPr>
        <a:xfrm>
          <a:off x="2621280" y="2747849"/>
          <a:ext cx="9570720" cy="1278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altLang="en-US" sz="2000" kern="1200" dirty="0" smtClean="0"/>
            <a:t>运用吉布斯平衡条件，研究了</a:t>
          </a:r>
          <a:r>
            <a:rPr lang="en-US" altLang="zh-CN" sz="2000" kern="1200" dirty="0" smtClean="0"/>
            <a:t>MIT</a:t>
          </a:r>
          <a:r>
            <a:rPr lang="zh-CN" altLang="en-US" sz="2000" kern="1200" dirty="0" smtClean="0"/>
            <a:t>口袋模型和相对论平均场模型之间的相变。</a:t>
          </a:r>
          <a:endParaRPr lang="zh-CN" altLang="en-US" sz="2000" kern="1200" dirty="0"/>
        </a:p>
      </dsp:txBody>
      <dsp:txXfrm>
        <a:off x="2621280" y="2747849"/>
        <a:ext cx="9570720" cy="1278069"/>
      </dsp:txXfrm>
    </dsp:sp>
    <dsp:sp modelId="{F1FBFB31-7A8B-4745-90A9-E9C67E023286}">
      <dsp:nvSpPr>
        <dsp:cNvPr id="0" name=""/>
        <dsp:cNvSpPr/>
      </dsp:nvSpPr>
      <dsp:spPr>
        <a:xfrm>
          <a:off x="2438399" y="4025918"/>
          <a:ext cx="97536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4453B3-00CE-4963-85F4-F11DC0C51D39}">
      <dsp:nvSpPr>
        <dsp:cNvPr id="0" name=""/>
        <dsp:cNvSpPr/>
      </dsp:nvSpPr>
      <dsp:spPr>
        <a:xfrm>
          <a:off x="2621280" y="4089821"/>
          <a:ext cx="9570720" cy="1278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altLang="en-US" sz="2000" kern="1200" dirty="0" smtClean="0"/>
            <a:t>运用吉布斯平衡条件，并结合强子相的手征和禁闭相变，研究了有关</a:t>
          </a:r>
          <a:r>
            <a:rPr lang="en-US" altLang="zh-CN" sz="2000" kern="1200" dirty="0" smtClean="0"/>
            <a:t>PNJL</a:t>
          </a:r>
          <a:r>
            <a:rPr lang="zh-CN" altLang="en-US" sz="2000" kern="1200" dirty="0" smtClean="0"/>
            <a:t>模型的相变。</a:t>
          </a:r>
          <a:endParaRPr lang="zh-CN" altLang="en-US" sz="2000" kern="1200" dirty="0"/>
        </a:p>
      </dsp:txBody>
      <dsp:txXfrm>
        <a:off x="2621280" y="4089821"/>
        <a:ext cx="9570720" cy="1278069"/>
      </dsp:txXfrm>
    </dsp:sp>
    <dsp:sp modelId="{036E6DAE-7901-4BAE-8FDE-9283ED5D6AC4}">
      <dsp:nvSpPr>
        <dsp:cNvPr id="0" name=""/>
        <dsp:cNvSpPr/>
      </dsp:nvSpPr>
      <dsp:spPr>
        <a:xfrm>
          <a:off x="2438399" y="5367891"/>
          <a:ext cx="97536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65551-A6D3-46F5-9607-DF01D63103C3}">
      <dsp:nvSpPr>
        <dsp:cNvPr id="0" name=""/>
        <dsp:cNvSpPr/>
      </dsp:nvSpPr>
      <dsp:spPr>
        <a:xfrm rot="10800000">
          <a:off x="1900028" y="2417"/>
          <a:ext cx="6455860" cy="109571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179" tIns="53340" rIns="99568" bIns="53340" numCol="1" spcCol="1270" anchor="ctr" anchorCtr="0">
          <a:noAutofit/>
        </a:bodyPr>
        <a:lstStyle/>
        <a:p>
          <a:pPr lvl="0" algn="ctr" defTabSz="622300">
            <a:lnSpc>
              <a:spcPct val="90000"/>
            </a:lnSpc>
            <a:spcBef>
              <a:spcPct val="0"/>
            </a:spcBef>
            <a:spcAft>
              <a:spcPct val="35000"/>
            </a:spcAft>
          </a:pPr>
          <a:r>
            <a:rPr lang="zh-CN" altLang="zh-CN" sz="1400" kern="1200" dirty="0" smtClean="0"/>
            <a:t>金猛老师从科研立项开始就指导我做夸克强子相变的论文，并在我遇到困难时提供无私的帮助。他对研究领域前沿的把握，对物理现象深刻的洞察力，激励着我不断学习。正是在他的指导下，这项工作才得以顺利展开并完成。</a:t>
          </a:r>
        </a:p>
      </dsp:txBody>
      <dsp:txXfrm rot="10800000">
        <a:off x="2173956" y="2417"/>
        <a:ext cx="6181932" cy="1095712"/>
      </dsp:txXfrm>
    </dsp:sp>
    <dsp:sp modelId="{FF6E1E5C-A6FA-47C7-9980-FDFD6D970CDC}">
      <dsp:nvSpPr>
        <dsp:cNvPr id="0" name=""/>
        <dsp:cNvSpPr/>
      </dsp:nvSpPr>
      <dsp:spPr>
        <a:xfrm>
          <a:off x="1352172" y="2417"/>
          <a:ext cx="1095712" cy="1095712"/>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B9131D-A3AA-486D-936F-D3E2FA625A39}">
      <dsp:nvSpPr>
        <dsp:cNvPr id="0" name=""/>
        <dsp:cNvSpPr/>
      </dsp:nvSpPr>
      <dsp:spPr>
        <a:xfrm rot="10800000">
          <a:off x="1900028" y="1425207"/>
          <a:ext cx="6455860" cy="109571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179" tIns="53340" rIns="99568" bIns="53340" numCol="1" spcCol="1270" anchor="ctr" anchorCtr="0">
          <a:noAutofit/>
        </a:bodyPr>
        <a:lstStyle/>
        <a:p>
          <a:pPr lvl="0" algn="ctr" defTabSz="622300">
            <a:lnSpc>
              <a:spcPct val="90000"/>
            </a:lnSpc>
            <a:spcBef>
              <a:spcPct val="0"/>
            </a:spcBef>
            <a:spcAft>
              <a:spcPct val="35000"/>
            </a:spcAft>
          </a:pPr>
          <a:r>
            <a:rPr lang="zh-CN" altLang="zh-CN" sz="1400" kern="1200" dirty="0" smtClean="0"/>
            <a:t>除此之外，感谢</a:t>
          </a:r>
          <a:r>
            <a:rPr lang="en-US" altLang="zh-CN" sz="1400" kern="1200" dirty="0" smtClean="0"/>
            <a:t>David</a:t>
          </a:r>
          <a:r>
            <a:rPr lang="zh-CN" altLang="zh-CN" sz="1400" kern="1200" dirty="0" smtClean="0"/>
            <a:t>提供</a:t>
          </a:r>
          <a:r>
            <a:rPr lang="en-US" altLang="zh-CN" sz="1400" kern="1200" dirty="0" err="1" smtClean="0"/>
            <a:t>mathematica</a:t>
          </a:r>
          <a:r>
            <a:rPr lang="zh-CN" altLang="zh-CN" sz="1400" kern="1200" dirty="0" smtClean="0"/>
            <a:t>软件的技术支持。</a:t>
          </a:r>
          <a:endParaRPr lang="zh-CN" altLang="en-US" sz="1400" kern="1200" dirty="0"/>
        </a:p>
      </dsp:txBody>
      <dsp:txXfrm rot="10800000">
        <a:off x="2173956" y="1425207"/>
        <a:ext cx="6181932" cy="1095712"/>
      </dsp:txXfrm>
    </dsp:sp>
    <dsp:sp modelId="{BAE14275-A1C8-4EB2-963A-AE1F5D1F384B}">
      <dsp:nvSpPr>
        <dsp:cNvPr id="0" name=""/>
        <dsp:cNvSpPr/>
      </dsp:nvSpPr>
      <dsp:spPr>
        <a:xfrm>
          <a:off x="1352172" y="1425207"/>
          <a:ext cx="1095712" cy="1095712"/>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11E72C-0131-42D4-9245-04AB12ECFD50}">
      <dsp:nvSpPr>
        <dsp:cNvPr id="0" name=""/>
        <dsp:cNvSpPr/>
      </dsp:nvSpPr>
      <dsp:spPr>
        <a:xfrm rot="10800000">
          <a:off x="1900028" y="2847997"/>
          <a:ext cx="6455860" cy="109571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179" tIns="53340" rIns="99568" bIns="53340" numCol="1" spcCol="1270" anchor="ctr" anchorCtr="0">
          <a:noAutofit/>
        </a:bodyPr>
        <a:lstStyle/>
        <a:p>
          <a:pPr lvl="0" algn="ctr" defTabSz="622300">
            <a:lnSpc>
              <a:spcPct val="90000"/>
            </a:lnSpc>
            <a:spcBef>
              <a:spcPct val="0"/>
            </a:spcBef>
            <a:spcAft>
              <a:spcPct val="35000"/>
            </a:spcAft>
          </a:pPr>
          <a:r>
            <a:rPr lang="zh-CN" altLang="zh-CN" sz="1400" kern="1200" dirty="0" smtClean="0"/>
            <a:t>最后感谢我的亲人</a:t>
          </a:r>
          <a:r>
            <a:rPr lang="zh-CN" altLang="en-US" sz="1400" kern="1200" dirty="0" smtClean="0"/>
            <a:t>和朋友</a:t>
          </a:r>
          <a:r>
            <a:rPr lang="zh-CN" altLang="zh-CN" sz="1400" kern="1200" dirty="0" smtClean="0"/>
            <a:t>，他们一直在背后默默地支持我，关心我，给予了我面对困难的勇气和信心，从而我能在人生路上走得更远，看到更多更美的风景。</a:t>
          </a:r>
          <a:endParaRPr lang="zh-CN" altLang="en-US" sz="1400" kern="1200" dirty="0"/>
        </a:p>
      </dsp:txBody>
      <dsp:txXfrm rot="10800000">
        <a:off x="2173956" y="2847997"/>
        <a:ext cx="6181932" cy="1095712"/>
      </dsp:txXfrm>
    </dsp:sp>
    <dsp:sp modelId="{B0B1EDA7-89B2-4EF1-94DB-17C5D653481D}">
      <dsp:nvSpPr>
        <dsp:cNvPr id="0" name=""/>
        <dsp:cNvSpPr/>
      </dsp:nvSpPr>
      <dsp:spPr>
        <a:xfrm>
          <a:off x="1352172" y="2847997"/>
          <a:ext cx="1095712" cy="1095712"/>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DBE13-3894-4D2F-9CF3-CA1870C0F712}">
      <dsp:nvSpPr>
        <dsp:cNvPr id="0" name=""/>
        <dsp:cNvSpPr/>
      </dsp:nvSpPr>
      <dsp:spPr>
        <a:xfrm>
          <a:off x="0" y="99538"/>
          <a:ext cx="5114635" cy="347492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6000" b="-26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888698-BC45-45ED-91D1-43170E614248}">
      <dsp:nvSpPr>
        <dsp:cNvPr id="0" name=""/>
        <dsp:cNvSpPr/>
      </dsp:nvSpPr>
      <dsp:spPr>
        <a:xfrm>
          <a:off x="5259292" y="43565"/>
          <a:ext cx="4818123" cy="3424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CN" sz="2100" kern="1200" dirty="0" smtClean="0"/>
            <a:t>（一）、低密高温区域。这里研究所用的理论主要是格点强子色动力</a:t>
          </a:r>
          <a:r>
            <a:rPr lang="zh-CN" altLang="en-US" sz="2100" kern="1200" dirty="0" smtClean="0"/>
            <a:t>学。通过</a:t>
          </a:r>
          <a:r>
            <a:rPr lang="en-US" altLang="zh-CN" sz="2100" kern="1200" dirty="0" smtClean="0"/>
            <a:t>LHC</a:t>
          </a:r>
          <a:r>
            <a:rPr lang="zh-CN" altLang="en-US" sz="2100" kern="1200" dirty="0" smtClean="0"/>
            <a:t>和</a:t>
          </a:r>
          <a:r>
            <a:rPr lang="en-US" altLang="zh-CN" sz="2100" kern="1200" dirty="0" smtClean="0"/>
            <a:t>RHIC</a:t>
          </a:r>
          <a:r>
            <a:rPr lang="zh-CN" altLang="en-US" sz="2100" kern="1200" dirty="0" smtClean="0"/>
            <a:t>给出实验的证明。</a:t>
          </a:r>
          <a:endParaRPr lang="en-US" altLang="zh-CN" sz="2100" kern="1200" dirty="0" smtClean="0"/>
        </a:p>
        <a:p>
          <a:pPr lvl="0" algn="ctr" defTabSz="933450">
            <a:lnSpc>
              <a:spcPct val="90000"/>
            </a:lnSpc>
            <a:spcBef>
              <a:spcPct val="0"/>
            </a:spcBef>
            <a:spcAft>
              <a:spcPct val="35000"/>
            </a:spcAft>
          </a:pPr>
          <a:r>
            <a:rPr lang="zh-CN" sz="2100" kern="1200" dirty="0" smtClean="0"/>
            <a:t>（二）、高密低温区域。这一部分的研究主要来自天文学的观测。</a:t>
          </a:r>
          <a:endParaRPr lang="en-US" altLang="zh-CN" sz="2100" kern="1200" dirty="0" smtClean="0"/>
        </a:p>
        <a:p>
          <a:pPr lvl="0" algn="ctr" defTabSz="933450">
            <a:lnSpc>
              <a:spcPct val="90000"/>
            </a:lnSpc>
            <a:spcBef>
              <a:spcPct val="0"/>
            </a:spcBef>
            <a:spcAft>
              <a:spcPct val="35000"/>
            </a:spcAft>
          </a:pPr>
          <a:r>
            <a:rPr lang="zh-CN" sz="2100" kern="1200" dirty="0" smtClean="0"/>
            <a:t>（三）、中能区域（中等温度中等密度）。研究这一区域的模型有</a:t>
          </a:r>
          <a:r>
            <a:rPr lang="en-US" sz="2100" kern="1200" dirty="0" smtClean="0"/>
            <a:t>NJL</a:t>
          </a:r>
          <a:r>
            <a:rPr lang="zh-CN" sz="2100" kern="1200" dirty="0" smtClean="0"/>
            <a:t>模型，</a:t>
          </a:r>
          <a:r>
            <a:rPr lang="en-US" sz="2100" kern="1200" dirty="0" smtClean="0"/>
            <a:t>PNJL</a:t>
          </a:r>
          <a:r>
            <a:rPr lang="zh-CN" sz="2100" kern="1200" dirty="0" smtClean="0"/>
            <a:t>模型。</a:t>
          </a:r>
          <a:r>
            <a:rPr lang="zh-CN" altLang="en-US" sz="2100" kern="1200" dirty="0" smtClean="0"/>
            <a:t>在建实验有</a:t>
          </a:r>
          <a:r>
            <a:rPr lang="en-US" altLang="zh-CN" sz="2100" kern="1200" dirty="0" smtClean="0"/>
            <a:t>FAIR</a:t>
          </a:r>
          <a:r>
            <a:rPr lang="zh-CN" altLang="en-US" sz="2100" kern="1200" dirty="0" smtClean="0"/>
            <a:t>。</a:t>
          </a:r>
          <a:endParaRPr lang="zh-CN" altLang="en-US" sz="2100" kern="1200" dirty="0"/>
        </a:p>
      </dsp:txBody>
      <dsp:txXfrm>
        <a:off x="5259292" y="43565"/>
        <a:ext cx="4818123" cy="3424104"/>
      </dsp:txXfrm>
    </dsp:sp>
    <dsp:sp modelId="{4D580F4D-C308-40DF-B502-9AEEB89A335B}">
      <dsp:nvSpPr>
        <dsp:cNvPr id="0" name=""/>
        <dsp:cNvSpPr/>
      </dsp:nvSpPr>
      <dsp:spPr>
        <a:xfrm>
          <a:off x="5181229" y="-9177"/>
          <a:ext cx="466812" cy="466933"/>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D1C016-72F5-4D5C-A225-05367487D170}">
      <dsp:nvSpPr>
        <dsp:cNvPr id="0" name=""/>
        <dsp:cNvSpPr/>
      </dsp:nvSpPr>
      <dsp:spPr>
        <a:xfrm rot="5400000">
          <a:off x="9638935" y="-35956"/>
          <a:ext cx="466933" cy="466812"/>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794565-E0F3-4AB1-A0E4-DC96EA563529}">
      <dsp:nvSpPr>
        <dsp:cNvPr id="0" name=""/>
        <dsp:cNvSpPr/>
      </dsp:nvSpPr>
      <dsp:spPr>
        <a:xfrm rot="16200000">
          <a:off x="5154331" y="2932989"/>
          <a:ext cx="466933" cy="466812"/>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D2AC1D-0711-4B20-8D01-804A80FA2520}">
      <dsp:nvSpPr>
        <dsp:cNvPr id="0" name=""/>
        <dsp:cNvSpPr/>
      </dsp:nvSpPr>
      <dsp:spPr>
        <a:xfrm rot="10800000">
          <a:off x="9612154" y="2959763"/>
          <a:ext cx="466812" cy="466933"/>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994AA6-E0DC-461C-9CFF-7C24D28CEE00}">
      <dsp:nvSpPr>
        <dsp:cNvPr id="0" name=""/>
        <dsp:cNvSpPr/>
      </dsp:nvSpPr>
      <dsp:spPr>
        <a:xfrm>
          <a:off x="487135" y="222076"/>
          <a:ext cx="2891927" cy="1763825"/>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778072-6B84-40DA-8D00-2435B256D37C}">
      <dsp:nvSpPr>
        <dsp:cNvPr id="0" name=""/>
        <dsp:cNvSpPr/>
      </dsp:nvSpPr>
      <dsp:spPr>
        <a:xfrm>
          <a:off x="4245970" y="117098"/>
          <a:ext cx="1133837" cy="1368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zh-CN" sz="1600" kern="1200" dirty="0" smtClean="0"/>
            <a:t>位于德国达姆斯塔特的</a:t>
          </a:r>
          <a:r>
            <a:rPr lang="en-US" sz="1600" kern="1200" dirty="0" smtClean="0"/>
            <a:t>FAIR</a:t>
          </a:r>
          <a:r>
            <a:rPr lang="zh-CN" sz="1600" kern="1200" dirty="0" smtClean="0"/>
            <a:t>（</a:t>
          </a:r>
          <a:r>
            <a:rPr lang="en-US" sz="1600" kern="1200" dirty="0" smtClean="0"/>
            <a:t>facility for antiproton and ion researc</a:t>
          </a:r>
          <a:r>
            <a:rPr lang="en-US" altLang="zh-CN" sz="1600" kern="1200" dirty="0" smtClean="0"/>
            <a:t>h</a:t>
          </a:r>
          <a:r>
            <a:rPr lang="zh-CN" sz="1600" kern="1200" dirty="0" smtClean="0"/>
            <a:t>）</a:t>
          </a:r>
          <a:r>
            <a:rPr lang="zh-CN" altLang="en-US" sz="1600" kern="1200" dirty="0" smtClean="0"/>
            <a:t>。</a:t>
          </a:r>
          <a:endParaRPr lang="zh-CN" altLang="en-US" sz="1600" kern="1200" dirty="0"/>
        </a:p>
      </dsp:txBody>
      <dsp:txXfrm>
        <a:off x="4245970" y="117098"/>
        <a:ext cx="1133837" cy="1368203"/>
      </dsp:txXfrm>
    </dsp:sp>
    <dsp:sp modelId="{42AD0E84-F24E-452E-BCA0-CC6EEF8ED9B1}">
      <dsp:nvSpPr>
        <dsp:cNvPr id="0" name=""/>
        <dsp:cNvSpPr/>
      </dsp:nvSpPr>
      <dsp:spPr>
        <a:xfrm>
          <a:off x="6476511" y="339630"/>
          <a:ext cx="2979339" cy="1727480"/>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7CAA5A-4685-4EB3-8522-B03D35B81716}">
      <dsp:nvSpPr>
        <dsp:cNvPr id="0" name=""/>
        <dsp:cNvSpPr/>
      </dsp:nvSpPr>
      <dsp:spPr>
        <a:xfrm>
          <a:off x="9960857" y="2"/>
          <a:ext cx="1970262" cy="2136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kern="1200" dirty="0" smtClean="0"/>
            <a:t>27</a:t>
          </a:r>
          <a:r>
            <a:rPr lang="zh-CN" sz="1600" kern="1200" dirty="0" smtClean="0"/>
            <a:t>公里的质子</a:t>
          </a:r>
          <a:r>
            <a:rPr lang="en-US" sz="1600" kern="1200" dirty="0" smtClean="0"/>
            <a:t>-</a:t>
          </a:r>
          <a:r>
            <a:rPr lang="zh-CN" sz="1600" kern="1200" dirty="0" smtClean="0"/>
            <a:t>质子加速器，能把质子加速到接近光速，每秒进行</a:t>
          </a:r>
          <a:r>
            <a:rPr lang="en-US" sz="1600" kern="1200" dirty="0" smtClean="0"/>
            <a:t>40</a:t>
          </a:r>
          <a:r>
            <a:rPr lang="zh-CN" sz="1600" kern="1200" dirty="0" smtClean="0"/>
            <a:t>兆次对撞，设计能量</a:t>
          </a:r>
          <a:r>
            <a:rPr lang="en-US" sz="1600" kern="1200" dirty="0" smtClean="0"/>
            <a:t>14TeV</a:t>
          </a:r>
          <a:r>
            <a:rPr lang="zh-CN" sz="1600" kern="1200" dirty="0" smtClean="0"/>
            <a:t>。四个主要的实验探测器为</a:t>
          </a:r>
          <a:r>
            <a:rPr lang="en-US" sz="1600" kern="1200" dirty="0" smtClean="0"/>
            <a:t>ATLAS</a:t>
          </a:r>
          <a:r>
            <a:rPr lang="zh-CN" sz="1600" kern="1200" dirty="0" smtClean="0"/>
            <a:t>，</a:t>
          </a:r>
          <a:r>
            <a:rPr lang="en-US" sz="1600" kern="1200" dirty="0" smtClean="0"/>
            <a:t>CMS</a:t>
          </a:r>
          <a:r>
            <a:rPr lang="zh-CN" sz="1600" kern="1200" dirty="0" smtClean="0"/>
            <a:t>，</a:t>
          </a:r>
          <a:r>
            <a:rPr lang="en-US" sz="1600" kern="1200" dirty="0" smtClean="0"/>
            <a:t>LHCB</a:t>
          </a:r>
          <a:r>
            <a:rPr lang="zh-CN" sz="1600" kern="1200" dirty="0" smtClean="0"/>
            <a:t>，</a:t>
          </a:r>
          <a:r>
            <a:rPr lang="en-US" sz="1600" kern="1200" dirty="0" smtClean="0"/>
            <a:t>Alice</a:t>
          </a:r>
          <a:r>
            <a:rPr lang="zh-CN" sz="1600" kern="1200" dirty="0" smtClean="0"/>
            <a:t>。</a:t>
          </a:r>
          <a:endParaRPr lang="zh-CN" altLang="en-US" sz="1600" kern="1200" dirty="0"/>
        </a:p>
      </dsp:txBody>
      <dsp:txXfrm>
        <a:off x="9960857" y="2"/>
        <a:ext cx="1970262" cy="2136109"/>
      </dsp:txXfrm>
    </dsp:sp>
    <dsp:sp modelId="{CDD5D2D5-6BC2-476A-AA1D-800CA602227D}">
      <dsp:nvSpPr>
        <dsp:cNvPr id="0" name=""/>
        <dsp:cNvSpPr/>
      </dsp:nvSpPr>
      <dsp:spPr>
        <a:xfrm>
          <a:off x="486844" y="2551243"/>
          <a:ext cx="2493170" cy="1845802"/>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2E2957-8E1A-450E-891F-459621AC81AA}">
      <dsp:nvSpPr>
        <dsp:cNvPr id="0" name=""/>
        <dsp:cNvSpPr/>
      </dsp:nvSpPr>
      <dsp:spPr>
        <a:xfrm>
          <a:off x="3613781" y="2716847"/>
          <a:ext cx="1808060" cy="1620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zh-CN" sz="1600" kern="1200" dirty="0" smtClean="0"/>
            <a:t>位于俄国</a:t>
          </a:r>
          <a:r>
            <a:rPr lang="en-US" sz="1600" kern="1200" dirty="0" smtClean="0"/>
            <a:t>Joint Institute for Nuclear Research</a:t>
          </a:r>
          <a:r>
            <a:rPr lang="zh-CN" sz="1600" kern="1200" dirty="0" smtClean="0"/>
            <a:t>（</a:t>
          </a:r>
          <a:r>
            <a:rPr lang="en-US" sz="1600" kern="1200" dirty="0" smtClean="0"/>
            <a:t>JINR</a:t>
          </a:r>
          <a:r>
            <a:rPr lang="zh-CN" sz="1600" kern="1200" dirty="0" smtClean="0"/>
            <a:t>）的</a:t>
          </a:r>
          <a:r>
            <a:rPr lang="en-US" sz="1600" kern="1200" dirty="0" err="1" smtClean="0"/>
            <a:t>nuclotron</a:t>
          </a:r>
          <a:r>
            <a:rPr lang="en-US" sz="1600" kern="1200" dirty="0" smtClean="0"/>
            <a:t>-based ion collider facility (NICA)</a:t>
          </a:r>
          <a:r>
            <a:rPr lang="zh-CN" altLang="en-US" sz="1600" kern="1200" dirty="0" smtClean="0"/>
            <a:t>。这是修建计划图</a:t>
          </a:r>
          <a:endParaRPr lang="zh-CN" altLang="en-US" sz="1600" kern="1200" dirty="0"/>
        </a:p>
      </dsp:txBody>
      <dsp:txXfrm>
        <a:off x="3613781" y="2716847"/>
        <a:ext cx="1808060" cy="1620200"/>
      </dsp:txXfrm>
    </dsp:sp>
    <dsp:sp modelId="{246C2402-E718-4605-8359-447A41B2604A}">
      <dsp:nvSpPr>
        <dsp:cNvPr id="0" name=""/>
        <dsp:cNvSpPr/>
      </dsp:nvSpPr>
      <dsp:spPr>
        <a:xfrm>
          <a:off x="6345868" y="2320505"/>
          <a:ext cx="3347168" cy="1988663"/>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7000" r="-7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DA1CD5-D64A-4D66-8CA1-F3C0202E7874}">
      <dsp:nvSpPr>
        <dsp:cNvPr id="0" name=""/>
        <dsp:cNvSpPr/>
      </dsp:nvSpPr>
      <dsp:spPr>
        <a:xfrm>
          <a:off x="9810077" y="2413359"/>
          <a:ext cx="2381922" cy="1421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kern="1200" dirty="0" smtClean="0"/>
            <a:t>RHIC</a:t>
          </a:r>
          <a:r>
            <a:rPr lang="zh-CN" sz="1600" kern="1200" dirty="0" smtClean="0"/>
            <a:t>位于美国长岛的布鲁克海文国家实验室，它能够把核子加速到接近光速，这些核子先后经过直线加速器，同步加速器，最后在超导环里储存，在六个交叉点进行对撞。</a:t>
          </a:r>
          <a:endParaRPr lang="zh-CN" altLang="en-US" sz="1600" kern="1200" dirty="0"/>
        </a:p>
      </dsp:txBody>
      <dsp:txXfrm>
        <a:off x="9810077" y="2413359"/>
        <a:ext cx="2381922" cy="14211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E232B-CCB0-4C85-B417-DD183EFB924C}">
      <dsp:nvSpPr>
        <dsp:cNvPr id="0" name=""/>
        <dsp:cNvSpPr/>
      </dsp:nvSpPr>
      <dsp:spPr>
        <a:xfrm>
          <a:off x="0" y="439868"/>
          <a:ext cx="9960864" cy="5954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zh-CN" altLang="en-US" sz="2100" kern="1200" dirty="0" smtClean="0"/>
            <a:t>高温高密区域</a:t>
          </a:r>
          <a:endParaRPr lang="zh-CN" altLang="en-US" sz="2100" kern="1200" dirty="0"/>
        </a:p>
      </dsp:txBody>
      <dsp:txXfrm>
        <a:off x="29067" y="468935"/>
        <a:ext cx="9902730" cy="537304"/>
      </dsp:txXfrm>
    </dsp:sp>
    <dsp:sp modelId="{A29ABD97-D208-4911-B7BE-A37440AB0B2A}">
      <dsp:nvSpPr>
        <dsp:cNvPr id="0" name=""/>
        <dsp:cNvSpPr/>
      </dsp:nvSpPr>
      <dsp:spPr>
        <a:xfrm>
          <a:off x="0" y="1048367"/>
          <a:ext cx="9960864" cy="597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25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QCD</a:t>
          </a:r>
          <a:r>
            <a:rPr lang="zh-CN" sz="1600" kern="1200" dirty="0" smtClean="0"/>
            <a:t>从夸克和胶子的自由度来描述物质的相互作用，它是一套可重整化和满足规范不变的有效理论。通过微扰展开的方式（</a:t>
          </a:r>
          <a:r>
            <a:rPr lang="en-US" sz="1600" kern="1200" dirty="0" smtClean="0"/>
            <a:t>PQCD</a:t>
          </a:r>
          <a:r>
            <a:rPr lang="zh-CN" sz="1600" kern="1200" dirty="0" smtClean="0"/>
            <a:t>）可以计算散射截面和衰变率等实验参量，从而描述夸克胶子等离子体的性质。</a:t>
          </a:r>
          <a:endParaRPr lang="zh-CN" altLang="en-US" sz="1600" kern="1200" dirty="0"/>
        </a:p>
      </dsp:txBody>
      <dsp:txXfrm>
        <a:off x="0" y="1048367"/>
        <a:ext cx="9960864" cy="597712"/>
      </dsp:txXfrm>
    </dsp:sp>
    <dsp:sp modelId="{074DBEDD-749A-430C-A255-15D61FB7D931}">
      <dsp:nvSpPr>
        <dsp:cNvPr id="0" name=""/>
        <dsp:cNvSpPr/>
      </dsp:nvSpPr>
      <dsp:spPr>
        <a:xfrm>
          <a:off x="0" y="1646079"/>
          <a:ext cx="9960864" cy="5954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zh-CN" altLang="en-US" sz="2100" kern="1200" dirty="0" smtClean="0"/>
            <a:t>相变区域</a:t>
          </a:r>
          <a:endParaRPr lang="zh-CN" altLang="en-US" sz="2100" kern="1200" dirty="0"/>
        </a:p>
      </dsp:txBody>
      <dsp:txXfrm>
        <a:off x="29067" y="1675146"/>
        <a:ext cx="9902730" cy="537304"/>
      </dsp:txXfrm>
    </dsp:sp>
    <dsp:sp modelId="{2AD1848D-7806-4A66-B889-6A0E2307687F}">
      <dsp:nvSpPr>
        <dsp:cNvPr id="0" name=""/>
        <dsp:cNvSpPr/>
      </dsp:nvSpPr>
      <dsp:spPr>
        <a:xfrm>
          <a:off x="0" y="2241518"/>
          <a:ext cx="9960864" cy="208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25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zh-CN" sz="1600" kern="1200" dirty="0" smtClean="0"/>
            <a:t>格点利用计算机强大的计算能力，经过蒙特卡洛模拟，能给出精确的结果。在有限化学势的时候（包括夸克的时候），格点</a:t>
          </a:r>
          <a:r>
            <a:rPr lang="en-US" sz="1600" kern="1200" dirty="0" smtClean="0"/>
            <a:t>QCD</a:t>
          </a:r>
          <a:r>
            <a:rPr lang="zh-CN" sz="1600" kern="1200" dirty="0" smtClean="0"/>
            <a:t>会面临费米子符号问题</a:t>
          </a:r>
          <a:r>
            <a:rPr lang="zh-CN" sz="1600" kern="1200" baseline="30000" dirty="0" smtClean="0"/>
            <a:t>【</a:t>
          </a:r>
          <a:r>
            <a:rPr lang="en-US" sz="1600" kern="1200" baseline="30000" dirty="0" smtClean="0"/>
            <a:t>3</a:t>
          </a:r>
          <a:r>
            <a:rPr lang="zh-CN" sz="1600" kern="1200" baseline="30000" dirty="0" smtClean="0"/>
            <a:t>】</a:t>
          </a:r>
          <a:r>
            <a:rPr lang="zh-CN" sz="1600" kern="1200" dirty="0" smtClean="0"/>
            <a:t>。此问题在化学势较小时可以通过</a:t>
          </a:r>
          <a:r>
            <a:rPr lang="zh-CN" altLang="en-US" sz="1600" kern="1200" dirty="0" smtClean="0"/>
            <a:t>一系列方法</a:t>
          </a:r>
          <a:r>
            <a:rPr lang="zh-CN" sz="1600" kern="1200" dirty="0" smtClean="0"/>
            <a:t>来解决。现在格点计算已经能够给出有限化学势时压强，熵密度，夸克密度等随温度变化关系。</a:t>
          </a:r>
          <a:endParaRPr lang="zh-CN" altLang="en-US" sz="1600" kern="1200" dirty="0"/>
        </a:p>
        <a:p>
          <a:pPr marL="171450" lvl="1" indent="-171450" algn="l" defTabSz="711200">
            <a:lnSpc>
              <a:spcPct val="90000"/>
            </a:lnSpc>
            <a:spcBef>
              <a:spcPct val="0"/>
            </a:spcBef>
            <a:spcAft>
              <a:spcPct val="20000"/>
            </a:spcAft>
            <a:buChar char="••"/>
          </a:pPr>
          <a:r>
            <a:rPr lang="zh-CN" altLang="en-US" sz="1600" kern="1200" dirty="0" smtClean="0"/>
            <a:t>有效理论：</a:t>
          </a:r>
          <a:r>
            <a:rPr lang="zh-CN" sz="1600" kern="1200" dirty="0" smtClean="0"/>
            <a:t>在格点能计算的区域能给出和格点一致的结果，同时还能扩展到格点不能计算的更高化学势部分。这其中包含一系列的重求和方案</a:t>
          </a:r>
          <a:r>
            <a:rPr lang="zh-CN" altLang="en-US" sz="1600" kern="1200" dirty="0" smtClean="0"/>
            <a:t>，</a:t>
          </a:r>
          <a:r>
            <a:rPr lang="zh-CN" sz="1600" kern="1200" dirty="0" smtClean="0"/>
            <a:t>但是这些方案仅仅能给出温度大于</a:t>
          </a:r>
          <a:r>
            <a:rPr lang="en-US" sz="1600" kern="1200" dirty="0" smtClean="0"/>
            <a:t>2.5</a:t>
          </a:r>
          <a:r>
            <a:rPr lang="zh-CN" sz="1600" kern="1200" dirty="0" smtClean="0"/>
            <a:t>倍临界温度时的结果。</a:t>
          </a:r>
          <a:endParaRPr lang="zh-CN" altLang="en-US" sz="1600" kern="1200" dirty="0"/>
        </a:p>
        <a:p>
          <a:pPr marL="171450" lvl="1" indent="-171450" algn="l" defTabSz="711200">
            <a:lnSpc>
              <a:spcPct val="90000"/>
            </a:lnSpc>
            <a:spcBef>
              <a:spcPct val="0"/>
            </a:spcBef>
            <a:spcAft>
              <a:spcPct val="20000"/>
            </a:spcAft>
            <a:buChar char="••"/>
          </a:pPr>
          <a:r>
            <a:rPr lang="zh-CN" sz="1600" kern="1200" dirty="0" smtClean="0"/>
            <a:t>为了计算更低温度时的结果</a:t>
          </a:r>
          <a:r>
            <a:rPr lang="zh-CN" altLang="en-US" sz="1600" kern="1200" dirty="0" smtClean="0"/>
            <a:t>，出现了</a:t>
          </a:r>
          <a:r>
            <a:rPr lang="en-US" altLang="zh-CN" sz="1600" kern="1200" dirty="0" smtClean="0"/>
            <a:t>MIT</a:t>
          </a:r>
          <a:r>
            <a:rPr lang="zh-CN" altLang="en-US" sz="1600" kern="1200" dirty="0" smtClean="0"/>
            <a:t>口袋模型，</a:t>
          </a:r>
          <a:r>
            <a:rPr lang="en-US" altLang="zh-CN" sz="1600" kern="1200" dirty="0" smtClean="0"/>
            <a:t>NJL</a:t>
          </a:r>
          <a:r>
            <a:rPr lang="zh-CN" altLang="en-US" sz="1600" kern="1200" dirty="0" smtClean="0"/>
            <a:t>模型。而</a:t>
          </a:r>
          <a:r>
            <a:rPr lang="en-US" altLang="zh-CN" sz="1600" kern="1200" dirty="0" smtClean="0"/>
            <a:t>PNJL</a:t>
          </a:r>
          <a:r>
            <a:rPr lang="zh-CN" altLang="en-US" sz="1600" kern="1200" dirty="0" smtClean="0"/>
            <a:t>是在</a:t>
          </a:r>
          <a:r>
            <a:rPr lang="en-US" altLang="zh-CN" sz="1600" kern="1200" dirty="0" smtClean="0"/>
            <a:t>NJL</a:t>
          </a:r>
          <a:r>
            <a:rPr lang="zh-CN" altLang="en-US" sz="1600" kern="1200" dirty="0" smtClean="0"/>
            <a:t>模型的基础上考虑了夸克禁闭的结果。</a:t>
          </a:r>
          <a:endParaRPr lang="zh-CN" altLang="en-US" sz="1600" kern="1200" dirty="0"/>
        </a:p>
      </dsp:txBody>
      <dsp:txXfrm>
        <a:off x="0" y="2241518"/>
        <a:ext cx="9960864" cy="20865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15882-1B82-40AF-B024-D36573B2171D}">
      <dsp:nvSpPr>
        <dsp:cNvPr id="0" name=""/>
        <dsp:cNvSpPr/>
      </dsp:nvSpPr>
      <dsp:spPr>
        <a:xfrm>
          <a:off x="0" y="308195"/>
          <a:ext cx="7470417" cy="2889899"/>
        </a:xfrm>
        <a:prstGeom prst="roundRect">
          <a:avLst/>
        </a:prstGeom>
        <a:solidFill>
          <a:schemeClr val="lt1"/>
        </a:solidFill>
        <a:ln w="127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zh-CN" sz="2800" kern="1200" dirty="0" smtClean="0"/>
            <a:t>描述强子相的模型是量子强子动力学。它的开端要追溯到汤川秀树预言介子为强子之间相互作用力的传播子。为了计算的简化，</a:t>
          </a:r>
          <a:r>
            <a:rPr lang="en-US" sz="2800" kern="1200" dirty="0" err="1" smtClean="0"/>
            <a:t>Walecka</a:t>
          </a:r>
          <a:r>
            <a:rPr lang="zh-CN" sz="2800" kern="1200" dirty="0" smtClean="0"/>
            <a:t>引入相对论平均场，使欧拉拉格朗日方程退耦合，从而得出场方程的解。</a:t>
          </a:r>
          <a:endParaRPr lang="zh-CN" altLang="en-US" sz="4800" kern="1200" dirty="0"/>
        </a:p>
      </dsp:txBody>
      <dsp:txXfrm>
        <a:off x="141073" y="449268"/>
        <a:ext cx="7188271" cy="26077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E02C2-CD4B-404A-919B-29B09D313046}">
      <dsp:nvSpPr>
        <dsp:cNvPr id="0" name=""/>
        <dsp:cNvSpPr/>
      </dsp:nvSpPr>
      <dsp:spPr>
        <a:xfrm>
          <a:off x="2159612" y="0"/>
          <a:ext cx="4314424" cy="1396775"/>
        </a:xfrm>
        <a:prstGeom prst="roundRect">
          <a:avLst/>
        </a:prstGeom>
        <a:blipFill rotWithShape="1">
          <a:blip xmlns:r="http://schemas.openxmlformats.org/officeDocument/2006/relationships" r:embed="rId1"/>
          <a:stretch>
            <a:fillRect/>
          </a:stretch>
        </a:blipFill>
        <a:ln w="127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sp>
    <dsp:sp modelId="{A1C2E8C7-194E-441B-ABEF-4D387927395D}">
      <dsp:nvSpPr>
        <dsp:cNvPr id="0" name=""/>
        <dsp:cNvSpPr/>
      </dsp:nvSpPr>
      <dsp:spPr>
        <a:xfrm>
          <a:off x="1096769" y="1442301"/>
          <a:ext cx="5044334" cy="799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0" numCol="1" spcCol="1270" anchor="t" anchorCtr="0">
          <a:noAutofit/>
        </a:bodyPr>
        <a:lstStyle/>
        <a:p>
          <a:pPr lvl="0" algn="ctr" defTabSz="1111250">
            <a:lnSpc>
              <a:spcPct val="90000"/>
            </a:lnSpc>
            <a:spcBef>
              <a:spcPct val="0"/>
            </a:spcBef>
            <a:spcAft>
              <a:spcPct val="35000"/>
            </a:spcAft>
          </a:pPr>
          <a:r>
            <a:rPr lang="zh-CN" altLang="en-US" sz="2500" kern="1200" dirty="0" smtClean="0"/>
            <a:t>非线性</a:t>
          </a:r>
          <a:r>
            <a:rPr lang="en-US" altLang="zh-CN" sz="2500" kern="1200" dirty="0" err="1" smtClean="0"/>
            <a:t>Walecka</a:t>
          </a:r>
          <a:r>
            <a:rPr lang="zh-CN" altLang="en-US" sz="2500" kern="1200" dirty="0" smtClean="0"/>
            <a:t>模型</a:t>
          </a:r>
          <a:r>
            <a:rPr lang="zh-CN" altLang="en-US" sz="2500" b="0" kern="1200" cap="none" spc="0" dirty="0" smtClean="0">
              <a:ln w="0"/>
              <a:solidFill>
                <a:schemeClr val="accent1"/>
              </a:solidFill>
              <a:effectLst>
                <a:outerShdw blurRad="38100" dist="25400" dir="5400000" algn="ctr" rotWithShape="0">
                  <a:srgbClr val="6E747A">
                    <a:alpha val="43000"/>
                  </a:srgbClr>
                </a:outerShdw>
              </a:effectLst>
            </a:rPr>
            <a:t>的</a:t>
          </a:r>
          <a:r>
            <a:rPr lang="zh-CN" altLang="en-US" sz="2500" kern="1200" dirty="0" smtClean="0"/>
            <a:t>拉式量通式</a:t>
          </a:r>
          <a:endParaRPr lang="zh-CN" altLang="en-US" sz="2500" kern="1200" dirty="0"/>
        </a:p>
      </dsp:txBody>
      <dsp:txXfrm>
        <a:off x="1096769" y="1442301"/>
        <a:ext cx="5044334" cy="7994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E232B-CCB0-4C85-B417-DD183EFB924C}">
      <dsp:nvSpPr>
        <dsp:cNvPr id="0" name=""/>
        <dsp:cNvSpPr/>
      </dsp:nvSpPr>
      <dsp:spPr>
        <a:xfrm>
          <a:off x="0" y="0"/>
          <a:ext cx="10498182" cy="7939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altLang="zh-CN" sz="2800" kern="1200" dirty="0" smtClean="0"/>
            <a:t>MIT</a:t>
          </a:r>
          <a:r>
            <a:rPr lang="zh-CN" altLang="en-US" sz="2800" kern="1200" dirty="0" smtClean="0"/>
            <a:t>口袋模型</a:t>
          </a:r>
          <a:r>
            <a:rPr lang="en-US" altLang="zh-CN" sz="2800" kern="1200" dirty="0" smtClean="0"/>
            <a:t>+</a:t>
          </a:r>
          <a:r>
            <a:rPr lang="zh-CN" altLang="en-US" sz="2800" kern="1200" dirty="0" smtClean="0"/>
            <a:t>相对论平均场模型的相变曲线</a:t>
          </a:r>
          <a:endParaRPr lang="zh-CN" altLang="en-US" sz="2800" kern="1200" dirty="0"/>
        </a:p>
      </dsp:txBody>
      <dsp:txXfrm>
        <a:off x="38756" y="38756"/>
        <a:ext cx="10420670" cy="716406"/>
      </dsp:txXfrm>
    </dsp:sp>
    <dsp:sp modelId="{A29ABD97-D208-4911-B7BE-A37440AB0B2A}">
      <dsp:nvSpPr>
        <dsp:cNvPr id="0" name=""/>
        <dsp:cNvSpPr/>
      </dsp:nvSpPr>
      <dsp:spPr>
        <a:xfrm>
          <a:off x="0" y="838099"/>
          <a:ext cx="10498182"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31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zh-CN" sz="2200" kern="1200" dirty="0" smtClean="0"/>
            <a:t>用吉布斯平衡条件把较简单的夸克相模型（</a:t>
          </a:r>
          <a:r>
            <a:rPr lang="en-US" altLang="zh-CN" sz="2200" kern="1200" dirty="0" smtClean="0"/>
            <a:t>MIT </a:t>
          </a:r>
          <a:r>
            <a:rPr lang="zh-CN" altLang="en-US" sz="2200" kern="1200" dirty="0" smtClean="0"/>
            <a:t>口袋模型</a:t>
          </a:r>
          <a:r>
            <a:rPr lang="zh-CN" sz="2200" kern="1200" dirty="0" smtClean="0"/>
            <a:t>）和强子相模型（相对论平均场模型）结合起来，给出相变曲线。</a:t>
          </a:r>
          <a:endParaRPr lang="zh-CN" altLang="en-US" sz="2200" kern="1200" dirty="0"/>
        </a:p>
      </dsp:txBody>
      <dsp:txXfrm>
        <a:off x="0" y="838099"/>
        <a:ext cx="10498182" cy="825930"/>
      </dsp:txXfrm>
    </dsp:sp>
    <dsp:sp modelId="{074DBEDD-749A-430C-A255-15D61FB7D931}">
      <dsp:nvSpPr>
        <dsp:cNvPr id="0" name=""/>
        <dsp:cNvSpPr/>
      </dsp:nvSpPr>
      <dsp:spPr>
        <a:xfrm>
          <a:off x="0" y="1664029"/>
          <a:ext cx="10498182" cy="7939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zh-CN" altLang="en-US" sz="2800" kern="1200" dirty="0" smtClean="0"/>
            <a:t>基于</a:t>
          </a:r>
          <a:r>
            <a:rPr lang="en-US" altLang="zh-CN" sz="2800" kern="1200" dirty="0" smtClean="0"/>
            <a:t>PNJL</a:t>
          </a:r>
          <a:r>
            <a:rPr lang="zh-CN" altLang="en-US" sz="2800" kern="1200" dirty="0" smtClean="0"/>
            <a:t>模型的相变曲线</a:t>
          </a:r>
          <a:endParaRPr lang="zh-CN" altLang="en-US" sz="2800" kern="1200" dirty="0"/>
        </a:p>
      </dsp:txBody>
      <dsp:txXfrm>
        <a:off x="38756" y="1702785"/>
        <a:ext cx="10420670" cy="716406"/>
      </dsp:txXfrm>
    </dsp:sp>
    <dsp:sp modelId="{2AD1848D-7806-4A66-B889-6A0E2307687F}">
      <dsp:nvSpPr>
        <dsp:cNvPr id="0" name=""/>
        <dsp:cNvSpPr/>
      </dsp:nvSpPr>
      <dsp:spPr>
        <a:xfrm>
          <a:off x="0" y="2457947"/>
          <a:ext cx="10498182" cy="1651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31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zh-CN" altLang="en-US" sz="2200" kern="1200" dirty="0" smtClean="0"/>
            <a:t>利用</a:t>
          </a:r>
          <a:r>
            <a:rPr lang="en-US" altLang="zh-CN" sz="2200" kern="1200" dirty="0" smtClean="0"/>
            <a:t>PNJL</a:t>
          </a:r>
          <a:r>
            <a:rPr lang="zh-CN" altLang="en-US" sz="2200" kern="1200" dirty="0" smtClean="0"/>
            <a:t>模型自带的两种近似序参量，分别表征手征自发对称性破缺和夸克禁闭。给出相变曲线。</a:t>
          </a:r>
          <a:endParaRPr lang="zh-CN" altLang="en-US" sz="2200" kern="1200" dirty="0"/>
        </a:p>
        <a:p>
          <a:pPr marL="228600" lvl="1" indent="-228600" algn="l" defTabSz="977900">
            <a:lnSpc>
              <a:spcPct val="90000"/>
            </a:lnSpc>
            <a:spcBef>
              <a:spcPct val="0"/>
            </a:spcBef>
            <a:spcAft>
              <a:spcPct val="20000"/>
            </a:spcAft>
            <a:buChar char="••"/>
          </a:pPr>
          <a:r>
            <a:rPr lang="zh-CN" sz="2200" kern="1200" dirty="0" smtClean="0"/>
            <a:t>用吉布斯平衡条件把较</a:t>
          </a:r>
          <a:r>
            <a:rPr lang="zh-CN" altLang="en-US" sz="2200" kern="1200" dirty="0" smtClean="0"/>
            <a:t>复杂</a:t>
          </a:r>
          <a:r>
            <a:rPr lang="zh-CN" sz="2200" kern="1200" dirty="0" smtClean="0"/>
            <a:t>的夸克相模型（</a:t>
          </a:r>
          <a:r>
            <a:rPr lang="en-US" altLang="zh-CN" sz="2200" kern="1200" dirty="0" smtClean="0"/>
            <a:t>PNJL</a:t>
          </a:r>
          <a:r>
            <a:rPr lang="zh-CN" altLang="en-US" sz="2200" kern="1200" dirty="0" smtClean="0"/>
            <a:t>模型</a:t>
          </a:r>
          <a:r>
            <a:rPr lang="zh-CN" sz="2200" kern="1200" dirty="0" smtClean="0"/>
            <a:t>）和强子相模型（相对论平均场模型）结合起来，给出</a:t>
          </a:r>
          <a:r>
            <a:rPr lang="zh-CN" altLang="en-US" sz="2200" kern="1200" dirty="0" smtClean="0"/>
            <a:t>更精确的</a:t>
          </a:r>
          <a:r>
            <a:rPr lang="zh-CN" sz="2200" kern="1200" dirty="0" smtClean="0"/>
            <a:t>相变曲线。</a:t>
          </a:r>
          <a:endParaRPr lang="zh-CN" altLang="en-US" sz="2200" kern="1200" dirty="0"/>
        </a:p>
      </dsp:txBody>
      <dsp:txXfrm>
        <a:off x="0" y="2457947"/>
        <a:ext cx="10498182" cy="16518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27A19-30B3-4450-89A9-23ACAF10DA6E}">
      <dsp:nvSpPr>
        <dsp:cNvPr id="0" name=""/>
        <dsp:cNvSpPr/>
      </dsp:nvSpPr>
      <dsp:spPr>
        <a:xfrm>
          <a:off x="4886060" y="0"/>
          <a:ext cx="6307560" cy="496374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87529" tIns="247650" rIns="247650" bIns="247650" numCol="1" spcCol="1270" anchor="ctr" anchorCtr="0">
          <a:noAutofit/>
        </a:bodyPr>
        <a:lstStyle/>
        <a:p>
          <a:pPr lvl="0" algn="l" defTabSz="2889250">
            <a:lnSpc>
              <a:spcPct val="90000"/>
            </a:lnSpc>
            <a:spcBef>
              <a:spcPct val="0"/>
            </a:spcBef>
            <a:spcAft>
              <a:spcPct val="35000"/>
            </a:spcAft>
          </a:pPr>
          <a:endParaRPr lang="zh-CN" altLang="en-US" sz="6500" kern="1200" dirty="0"/>
        </a:p>
      </dsp:txBody>
      <dsp:txXfrm>
        <a:off x="4886060" y="0"/>
        <a:ext cx="6307560" cy="4963748"/>
      </dsp:txXfrm>
    </dsp:sp>
    <dsp:sp modelId="{CC1C2D02-36B0-44B9-87A5-27CFF1F52899}">
      <dsp:nvSpPr>
        <dsp:cNvPr id="0" name=""/>
        <dsp:cNvSpPr/>
      </dsp:nvSpPr>
      <dsp:spPr>
        <a:xfrm>
          <a:off x="0" y="470262"/>
          <a:ext cx="6139579" cy="4349357"/>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27A19-30B3-4450-89A9-23ACAF10DA6E}">
      <dsp:nvSpPr>
        <dsp:cNvPr id="0" name=""/>
        <dsp:cNvSpPr/>
      </dsp:nvSpPr>
      <dsp:spPr>
        <a:xfrm>
          <a:off x="4899177" y="13047"/>
          <a:ext cx="6307560" cy="496374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87529" tIns="247650" rIns="247650" bIns="247650" numCol="1" spcCol="1270" anchor="ctr" anchorCtr="0">
          <a:noAutofit/>
        </a:bodyPr>
        <a:lstStyle/>
        <a:p>
          <a:pPr lvl="0" algn="l" defTabSz="2889250">
            <a:lnSpc>
              <a:spcPct val="90000"/>
            </a:lnSpc>
            <a:spcBef>
              <a:spcPct val="0"/>
            </a:spcBef>
            <a:spcAft>
              <a:spcPct val="35000"/>
            </a:spcAft>
          </a:pPr>
          <a:endParaRPr lang="zh-CN" altLang="en-US" sz="6500" kern="1200" dirty="0"/>
        </a:p>
      </dsp:txBody>
      <dsp:txXfrm>
        <a:off x="4899177" y="13047"/>
        <a:ext cx="6307560" cy="4963748"/>
      </dsp:txXfrm>
    </dsp:sp>
    <dsp:sp modelId="{CC1C2D02-36B0-44B9-87A5-27CFF1F52899}">
      <dsp:nvSpPr>
        <dsp:cNvPr id="0" name=""/>
        <dsp:cNvSpPr/>
      </dsp:nvSpPr>
      <dsp:spPr>
        <a:xfrm>
          <a:off x="0" y="444115"/>
          <a:ext cx="6139579" cy="4349357"/>
        </a:xfrm>
        <a:prstGeom prst="rect">
          <a:avLst/>
        </a:prstGeom>
        <a:blipFill rotWithShape="1">
          <a:blip xmlns:r="http://schemas.openxmlformats.org/officeDocument/2006/relationships" r:embed="rId1"/>
          <a:stretch>
            <a:fillRect/>
          </a:stretch>
        </a:blipFill>
        <a:ln w="127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CA430C0A-5464-4FE4-84EB-FF9C94016DF4}" type="datetimeFigureOut">
              <a:rPr lang="en-US" dirty="0"/>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10/20/2016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360C6404-AD6E-4860-8E75-697CA40B95DA}" type="datetimeFigureOut">
              <a:rPr lang="en-US" dirty="0"/>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10/20/2016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1583436" y="3143250"/>
            <a:ext cx="4270248" cy="2596776"/>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7" name="Date Placeholder 6"/>
          <p:cNvSpPr>
            <a:spLocks noGrp="1"/>
          </p:cNvSpPr>
          <p:nvPr>
            <p:ph type="dt" sz="half" idx="10"/>
          </p:nvPr>
        </p:nvSpPr>
        <p:spPr/>
        <p:txBody>
          <a:bodyPr/>
          <a:lstStyle/>
          <a:p>
            <a:fld id="{4F7D4976-E339-4826-83B7-FBD03F55ECF8}" type="datetimeFigureOut">
              <a:rPr lang="en-US" dirty="0"/>
              <a:t>10/20/2016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zh-CN" altLang="en-US" smtClean="0"/>
              <a:t>单击此处编辑母版标题样式</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10/20/2016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10/20/2016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9" name="Date Placeholder 8"/>
          <p:cNvSpPr>
            <a:spLocks noGrp="1"/>
          </p:cNvSpPr>
          <p:nvPr>
            <p:ph type="dt" sz="half" idx="10"/>
          </p:nvPr>
        </p:nvSpPr>
        <p:spPr/>
        <p:txBody>
          <a:bodyPr/>
          <a:lstStyle/>
          <a:p>
            <a:fld id="{D1BE4249-C0D0-4B06-8692-E8BB871AF643}" type="datetimeFigureOut">
              <a:rPr lang="en-US" dirty="0"/>
              <a:t>10/20/2016</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10/20/2016</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10/20/2016</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29.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8.xml"/><Relationship Id="rId7" Type="http://schemas.openxmlformats.org/officeDocument/2006/relationships/image" Target="../media/image31.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9.xml"/><Relationship Id="rId7" Type="http://schemas.openxmlformats.org/officeDocument/2006/relationships/image" Target="../media/image33.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style>
          <a:lnRef idx="2">
            <a:schemeClr val="accent1"/>
          </a:lnRef>
          <a:fillRef idx="1">
            <a:schemeClr val="lt1"/>
          </a:fillRef>
          <a:effectRef idx="0">
            <a:schemeClr val="accent1"/>
          </a:effectRef>
          <a:fontRef idx="minor">
            <a:schemeClr val="dk1"/>
          </a:fontRef>
        </p:style>
        <p:txBody>
          <a:bodyPr/>
          <a:lstStyle/>
          <a:p>
            <a:r>
              <a:rPr lang="zh-CN" altLang="en-US" dirty="0" smtClean="0"/>
              <a:t>基于相对论性质的夸克强子相变</a:t>
            </a:r>
            <a:endParaRPr lang="zh-CN" altLang="en-US" dirty="0"/>
          </a:p>
        </p:txBody>
      </p:sp>
      <p:sp>
        <p:nvSpPr>
          <p:cNvPr id="3" name="副标题 2"/>
          <p:cNvSpPr>
            <a:spLocks noGrp="1"/>
          </p:cNvSpPr>
          <p:nvPr>
            <p:ph type="subTitle" idx="1"/>
          </p:nvPr>
        </p:nvSpPr>
        <p:spPr/>
        <p:txBody>
          <a:bodyPr>
            <a:normAutofit lnSpcReduction="10000"/>
          </a:bodyPr>
          <a:lstStyle/>
          <a:p>
            <a:r>
              <a:rPr lang="zh-CN" altLang="en-US" dirty="0" smtClean="0"/>
              <a:t>指导老师：金猛</a:t>
            </a:r>
            <a:endParaRPr lang="en-US" altLang="zh-CN" dirty="0" smtClean="0"/>
          </a:p>
          <a:p>
            <a:r>
              <a:rPr lang="zh-CN" altLang="en-US" dirty="0"/>
              <a:t>作者：张雅琪 </a:t>
            </a:r>
          </a:p>
          <a:p>
            <a:r>
              <a:rPr lang="zh-CN" altLang="en-US" dirty="0" smtClean="0"/>
              <a:t>物理学（基地班）</a:t>
            </a:r>
            <a:endParaRPr lang="en-US" altLang="zh-CN" dirty="0" smtClean="0"/>
          </a:p>
        </p:txBody>
      </p:sp>
    </p:spTree>
    <p:extLst>
      <p:ext uri="{BB962C8B-B14F-4D97-AF65-F5344CB8AC3E}">
        <p14:creationId xmlns:p14="http://schemas.microsoft.com/office/powerpoint/2010/main" val="2843338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93781" y="172471"/>
            <a:ext cx="7729728" cy="1188720"/>
          </a:xfrm>
        </p:spPr>
        <p:style>
          <a:lnRef idx="2">
            <a:schemeClr val="accent1"/>
          </a:lnRef>
          <a:fillRef idx="1">
            <a:schemeClr val="lt1"/>
          </a:fillRef>
          <a:effectRef idx="0">
            <a:schemeClr val="accent1"/>
          </a:effectRef>
          <a:fontRef idx="minor">
            <a:schemeClr val="dk1"/>
          </a:fontRef>
        </p:style>
        <p:txBody>
          <a:bodyPr>
            <a:normAutofit/>
          </a:bodyPr>
          <a:lstStyle/>
          <a:p>
            <a:r>
              <a:rPr lang="zh-CN" altLang="en-US" dirty="0"/>
              <a:t>二、夸克相</a:t>
            </a:r>
            <a:r>
              <a:rPr lang="zh-CN" altLang="en-US" dirty="0" smtClean="0"/>
              <a:t>模型</a:t>
            </a:r>
            <a:r>
              <a:rPr lang="en-US" altLang="zh-CN" dirty="0"/>
              <a:t/>
            </a:r>
            <a:br>
              <a:rPr lang="en-US" altLang="zh-CN" dirty="0"/>
            </a:br>
            <a:r>
              <a:rPr lang="en-US" altLang="zh-CN" dirty="0" smtClean="0"/>
              <a:t>PNJL</a:t>
            </a:r>
            <a:r>
              <a:rPr lang="zh-CN" altLang="en-US" dirty="0"/>
              <a:t>模型</a:t>
            </a:r>
          </a:p>
        </p:txBody>
      </p:sp>
      <p:sp>
        <p:nvSpPr>
          <p:cNvPr id="3" name="内容占位符 2"/>
          <p:cNvSpPr>
            <a:spLocks noGrp="1"/>
          </p:cNvSpPr>
          <p:nvPr>
            <p:ph idx="1"/>
          </p:nvPr>
        </p:nvSpPr>
        <p:spPr>
          <a:xfrm>
            <a:off x="1653886" y="1361191"/>
            <a:ext cx="3026665" cy="452109"/>
          </a:xfrm>
        </p:spPr>
        <p:txBody>
          <a:bodyPr>
            <a:normAutofit fontScale="77500" lnSpcReduction="20000"/>
          </a:bodyPr>
          <a:lstStyle/>
          <a:p>
            <a:pPr marL="0" indent="0">
              <a:buNone/>
            </a:pPr>
            <a:r>
              <a:rPr lang="zh-CN" altLang="en-US" dirty="0" smtClean="0"/>
              <a:t>压强能量密度比值和格点数据比较</a:t>
            </a:r>
            <a:endParaRPr lang="en-US" altLang="zh-CN" dirty="0" smtClean="0"/>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0" name="图片 9"/>
          <p:cNvPicPr>
            <a:picLocks noChangeAspect="1"/>
          </p:cNvPicPr>
          <p:nvPr/>
        </p:nvPicPr>
        <p:blipFill>
          <a:blip r:embed="rId2"/>
          <a:stretch>
            <a:fillRect/>
          </a:stretch>
        </p:blipFill>
        <p:spPr>
          <a:xfrm>
            <a:off x="6468258" y="2188708"/>
            <a:ext cx="4499289" cy="2974648"/>
          </a:xfrm>
          <a:prstGeom prst="rect">
            <a:avLst/>
          </a:prstGeom>
          <a:ln>
            <a:solidFill>
              <a:srgbClr val="FFC000"/>
            </a:solidFill>
          </a:ln>
        </p:spPr>
      </p:pic>
      <p:pic>
        <p:nvPicPr>
          <p:cNvPr id="12" name="图片 11"/>
          <p:cNvPicPr>
            <a:picLocks noChangeAspect="1"/>
          </p:cNvPicPr>
          <p:nvPr/>
        </p:nvPicPr>
        <p:blipFill>
          <a:blip r:embed="rId3"/>
          <a:stretch>
            <a:fillRect/>
          </a:stretch>
        </p:blipFill>
        <p:spPr>
          <a:xfrm>
            <a:off x="1212822" y="2079924"/>
            <a:ext cx="4381154" cy="3192217"/>
          </a:xfrm>
          <a:prstGeom prst="rect">
            <a:avLst/>
          </a:prstGeom>
        </p:spPr>
      </p:pic>
    </p:spTree>
    <p:extLst>
      <p:ext uri="{BB962C8B-B14F-4D97-AF65-F5344CB8AC3E}">
        <p14:creationId xmlns:p14="http://schemas.microsoft.com/office/powerpoint/2010/main" val="285510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93781" y="172471"/>
            <a:ext cx="7729728" cy="1188720"/>
          </a:xfrm>
        </p:spPr>
        <p:style>
          <a:lnRef idx="2">
            <a:schemeClr val="accent1"/>
          </a:lnRef>
          <a:fillRef idx="1">
            <a:schemeClr val="lt1"/>
          </a:fillRef>
          <a:effectRef idx="0">
            <a:schemeClr val="accent1"/>
          </a:effectRef>
          <a:fontRef idx="minor">
            <a:schemeClr val="dk1"/>
          </a:fontRef>
        </p:style>
        <p:txBody>
          <a:bodyPr>
            <a:normAutofit/>
          </a:bodyPr>
          <a:lstStyle/>
          <a:p>
            <a:r>
              <a:rPr lang="zh-CN" altLang="en-US" dirty="0"/>
              <a:t>二、夸克相</a:t>
            </a:r>
            <a:r>
              <a:rPr lang="zh-CN" altLang="en-US" dirty="0" smtClean="0"/>
              <a:t>模型</a:t>
            </a:r>
            <a:r>
              <a:rPr lang="en-US" altLang="zh-CN" dirty="0"/>
              <a:t/>
            </a:r>
            <a:br>
              <a:rPr lang="en-US" altLang="zh-CN" dirty="0"/>
            </a:br>
            <a:r>
              <a:rPr lang="en-US" altLang="zh-CN" dirty="0" smtClean="0"/>
              <a:t>PNJL</a:t>
            </a:r>
            <a:r>
              <a:rPr lang="zh-CN" altLang="en-US" dirty="0"/>
              <a:t>模型</a:t>
            </a:r>
          </a:p>
        </p:txBody>
      </p:sp>
      <p:sp>
        <p:nvSpPr>
          <p:cNvPr id="3" name="内容占位符 2"/>
          <p:cNvSpPr>
            <a:spLocks noGrp="1"/>
          </p:cNvSpPr>
          <p:nvPr>
            <p:ph idx="1"/>
          </p:nvPr>
        </p:nvSpPr>
        <p:spPr>
          <a:xfrm>
            <a:off x="1653886" y="1361191"/>
            <a:ext cx="3026665" cy="452109"/>
          </a:xfrm>
        </p:spPr>
        <p:txBody>
          <a:bodyPr>
            <a:normAutofit fontScale="92500"/>
          </a:bodyPr>
          <a:lstStyle/>
          <a:p>
            <a:pPr marL="0" indent="0">
              <a:buNone/>
            </a:pPr>
            <a:r>
              <a:rPr lang="en-US" altLang="zh-CN" dirty="0" smtClean="0"/>
              <a:t>Trace anomaly </a:t>
            </a:r>
            <a:r>
              <a:rPr lang="zh-CN" altLang="en-US" dirty="0" smtClean="0"/>
              <a:t>和格点数据比较：</a:t>
            </a:r>
            <a:endParaRPr lang="zh-CN" altLang="en-US" dirty="0"/>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8" name="图片 7"/>
          <p:cNvPicPr>
            <a:picLocks noChangeAspect="1"/>
          </p:cNvPicPr>
          <p:nvPr/>
        </p:nvPicPr>
        <p:blipFill>
          <a:blip r:embed="rId2"/>
          <a:stretch>
            <a:fillRect/>
          </a:stretch>
        </p:blipFill>
        <p:spPr>
          <a:xfrm>
            <a:off x="7884905" y="1746019"/>
            <a:ext cx="3530854" cy="2340426"/>
          </a:xfrm>
          <a:prstGeom prst="rect">
            <a:avLst/>
          </a:prstGeom>
          <a:ln>
            <a:solidFill>
              <a:srgbClr val="FFC000"/>
            </a:solidFill>
          </a:ln>
        </p:spPr>
      </p:pic>
      <p:pic>
        <p:nvPicPr>
          <p:cNvPr id="7" name="图片 6"/>
          <p:cNvPicPr>
            <a:picLocks noChangeAspect="1"/>
          </p:cNvPicPr>
          <p:nvPr/>
        </p:nvPicPr>
        <p:blipFill>
          <a:blip r:embed="rId3"/>
          <a:stretch>
            <a:fillRect/>
          </a:stretch>
        </p:blipFill>
        <p:spPr>
          <a:xfrm>
            <a:off x="449029" y="1764085"/>
            <a:ext cx="3337662" cy="2322360"/>
          </a:xfrm>
          <a:prstGeom prst="rect">
            <a:avLst/>
          </a:prstGeom>
        </p:spPr>
      </p:pic>
      <p:pic>
        <p:nvPicPr>
          <p:cNvPr id="9" name="图片 8"/>
          <p:cNvPicPr>
            <a:picLocks noChangeAspect="1"/>
          </p:cNvPicPr>
          <p:nvPr/>
        </p:nvPicPr>
        <p:blipFill>
          <a:blip r:embed="rId4"/>
          <a:stretch>
            <a:fillRect/>
          </a:stretch>
        </p:blipFill>
        <p:spPr>
          <a:xfrm>
            <a:off x="4056951" y="1751996"/>
            <a:ext cx="3557694" cy="2395754"/>
          </a:xfrm>
          <a:prstGeom prst="rect">
            <a:avLst/>
          </a:prstGeom>
        </p:spPr>
      </p:pic>
      <p:sp>
        <p:nvSpPr>
          <p:cNvPr id="14" name="文本框 13"/>
          <p:cNvSpPr txBox="1"/>
          <p:nvPr/>
        </p:nvSpPr>
        <p:spPr>
          <a:xfrm>
            <a:off x="213961" y="4215596"/>
            <a:ext cx="4209032" cy="369332"/>
          </a:xfrm>
          <a:prstGeom prst="rect">
            <a:avLst/>
          </a:prstGeom>
          <a:noFill/>
        </p:spPr>
        <p:txBody>
          <a:bodyPr wrap="square" rtlCol="0">
            <a:spAutoFit/>
          </a:bodyPr>
          <a:lstStyle/>
          <a:p>
            <a:r>
              <a:rPr lang="zh-CN" altLang="en-US" dirty="0" smtClean="0"/>
              <a:t>本文主要运用了</a:t>
            </a:r>
            <a:r>
              <a:rPr lang="en-US" altLang="zh-CN" dirty="0" smtClean="0"/>
              <a:t>PNJL</a:t>
            </a:r>
            <a:r>
              <a:rPr lang="zh-CN" altLang="en-US" dirty="0" smtClean="0"/>
              <a:t>模型的压强表达式：</a:t>
            </a:r>
            <a:endParaRPr lang="zh-CN" altLang="en-US" dirty="0"/>
          </a:p>
        </p:txBody>
      </p:sp>
      <p:sp>
        <p:nvSpPr>
          <p:cNvPr id="11"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0" name="图片 19"/>
          <p:cNvPicPr>
            <a:picLocks noChangeAspect="1"/>
          </p:cNvPicPr>
          <p:nvPr/>
        </p:nvPicPr>
        <p:blipFill>
          <a:blip r:embed="rId5"/>
          <a:stretch>
            <a:fillRect/>
          </a:stretch>
        </p:blipFill>
        <p:spPr>
          <a:xfrm>
            <a:off x="4488102" y="4398140"/>
            <a:ext cx="5742930" cy="1688738"/>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05277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31136" y="195943"/>
            <a:ext cx="7729728" cy="1188720"/>
          </a:xfrm>
        </p:spPr>
        <p:style>
          <a:lnRef idx="2">
            <a:schemeClr val="accent1"/>
          </a:lnRef>
          <a:fillRef idx="1">
            <a:schemeClr val="lt1"/>
          </a:fillRef>
          <a:effectRef idx="0">
            <a:schemeClr val="accent1"/>
          </a:effectRef>
          <a:fontRef idx="minor">
            <a:schemeClr val="dk1"/>
          </a:fontRef>
        </p:style>
        <p:txBody>
          <a:bodyPr>
            <a:normAutofit/>
          </a:bodyPr>
          <a:lstStyle/>
          <a:p>
            <a:r>
              <a:rPr lang="zh-CN" altLang="en-US" dirty="0" smtClean="0"/>
              <a:t>三、强子相</a:t>
            </a:r>
            <a:r>
              <a:rPr lang="zh-CN" altLang="en-US" dirty="0"/>
              <a:t>模型</a:t>
            </a:r>
            <a:r>
              <a:rPr lang="en-US" altLang="zh-CN" dirty="0"/>
              <a:t/>
            </a:r>
            <a:br>
              <a:rPr lang="en-US" altLang="zh-CN" dirty="0"/>
            </a:br>
            <a:endParaRPr lang="zh-CN" altLang="en-US" dirty="0"/>
          </a:p>
        </p:txBody>
      </p:sp>
      <p:graphicFrame>
        <p:nvGraphicFramePr>
          <p:cNvPr id="8" name="内容占位符 7"/>
          <p:cNvGraphicFramePr>
            <a:graphicFrameLocks noGrp="1"/>
          </p:cNvGraphicFramePr>
          <p:nvPr>
            <p:ph idx="1"/>
            <p:extLst>
              <p:ext uri="{D42A27DB-BD31-4B8C-83A1-F6EECF244321}">
                <p14:modId xmlns:p14="http://schemas.microsoft.com/office/powerpoint/2010/main" val="2818336189"/>
              </p:ext>
            </p:extLst>
          </p:nvPr>
        </p:nvGraphicFramePr>
        <p:xfrm>
          <a:off x="823728" y="1384663"/>
          <a:ext cx="7470417" cy="3198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内容占位符 8"/>
          <p:cNvGraphicFramePr>
            <a:graphicFrameLocks/>
          </p:cNvGraphicFramePr>
          <p:nvPr>
            <p:extLst>
              <p:ext uri="{D42A27DB-BD31-4B8C-83A1-F6EECF244321}">
                <p14:modId xmlns:p14="http://schemas.microsoft.com/office/powerpoint/2010/main" val="3678587747"/>
              </p:ext>
            </p:extLst>
          </p:nvPr>
        </p:nvGraphicFramePr>
        <p:xfrm>
          <a:off x="5508568" y="3945647"/>
          <a:ext cx="7237874" cy="22433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7" name="图片 6"/>
          <p:cNvPicPr>
            <a:picLocks noChangeAspect="1"/>
          </p:cNvPicPr>
          <p:nvPr/>
        </p:nvPicPr>
        <p:blipFill>
          <a:blip r:embed="rId12"/>
          <a:stretch>
            <a:fillRect/>
          </a:stretch>
        </p:blipFill>
        <p:spPr>
          <a:xfrm>
            <a:off x="8498542" y="2498396"/>
            <a:ext cx="3501972" cy="1408615"/>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文本框 8"/>
          <p:cNvSpPr txBox="1"/>
          <p:nvPr/>
        </p:nvSpPr>
        <p:spPr>
          <a:xfrm>
            <a:off x="8498542" y="1818042"/>
            <a:ext cx="3173506" cy="646331"/>
          </a:xfrm>
          <a:prstGeom prst="rect">
            <a:avLst/>
          </a:prstGeom>
          <a:noFill/>
        </p:spPr>
        <p:txBody>
          <a:bodyPr wrap="square" rtlCol="0">
            <a:spAutoFit/>
          </a:bodyPr>
          <a:lstStyle/>
          <a:p>
            <a:r>
              <a:rPr lang="zh-CN" altLang="en-US" dirty="0" smtClean="0"/>
              <a:t>本文主要运用了</a:t>
            </a:r>
            <a:r>
              <a:rPr lang="en-US" altLang="zh-CN" dirty="0" smtClean="0"/>
              <a:t>RMF</a:t>
            </a:r>
            <a:r>
              <a:rPr lang="zh-CN" altLang="en-US" dirty="0" smtClean="0"/>
              <a:t>模型的压强表达式：</a:t>
            </a:r>
            <a:endParaRPr lang="zh-CN" altLang="en-US" dirty="0"/>
          </a:p>
        </p:txBody>
      </p:sp>
    </p:spTree>
    <p:extLst>
      <p:ext uri="{BB962C8B-B14F-4D97-AF65-F5344CB8AC3E}">
        <p14:creationId xmlns:p14="http://schemas.microsoft.com/office/powerpoint/2010/main" val="1068472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92393" y="261258"/>
            <a:ext cx="7729728" cy="1188720"/>
          </a:xfrm>
        </p:spPr>
        <p:style>
          <a:lnRef idx="2">
            <a:schemeClr val="accent1"/>
          </a:lnRef>
          <a:fillRef idx="1">
            <a:schemeClr val="lt1"/>
          </a:fillRef>
          <a:effectRef idx="0">
            <a:schemeClr val="accent1"/>
          </a:effectRef>
          <a:fontRef idx="minor">
            <a:schemeClr val="dk1"/>
          </a:fontRef>
        </p:style>
        <p:txBody>
          <a:bodyPr/>
          <a:lstStyle/>
          <a:p>
            <a:r>
              <a:rPr lang="zh-CN" altLang="en-US" dirty="0" smtClean="0"/>
              <a:t>四、相变曲线</a:t>
            </a:r>
            <a:r>
              <a:rPr lang="zh-CN" altLang="en-US" dirty="0"/>
              <a:t/>
            </a:r>
            <a:br>
              <a:rPr lang="zh-CN" altLang="en-US" dirty="0"/>
            </a:br>
            <a:r>
              <a:rPr lang="zh-CN" altLang="en-US" dirty="0" smtClean="0"/>
              <a:t>本文的理论研究方案</a:t>
            </a:r>
            <a:endParaRPr lang="zh-CN" altLang="en-US" dirty="0"/>
          </a:p>
        </p:txBody>
      </p:sp>
      <p:graphicFrame>
        <p:nvGraphicFramePr>
          <p:cNvPr id="8" name="内容占位符 7"/>
          <p:cNvGraphicFramePr>
            <a:graphicFrameLocks noGrp="1"/>
          </p:cNvGraphicFramePr>
          <p:nvPr>
            <p:ph idx="1"/>
            <p:extLst>
              <p:ext uri="{D42A27DB-BD31-4B8C-83A1-F6EECF244321}">
                <p14:modId xmlns:p14="http://schemas.microsoft.com/office/powerpoint/2010/main" val="1552593078"/>
              </p:ext>
            </p:extLst>
          </p:nvPr>
        </p:nvGraphicFramePr>
        <p:xfrm>
          <a:off x="1214846" y="1776548"/>
          <a:ext cx="10498182" cy="4153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3861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31136" y="233172"/>
            <a:ext cx="7729728" cy="1188720"/>
          </a:xfrm>
        </p:spPr>
        <p:style>
          <a:lnRef idx="2">
            <a:schemeClr val="accent1"/>
          </a:lnRef>
          <a:fillRef idx="1">
            <a:schemeClr val="lt1"/>
          </a:fillRef>
          <a:effectRef idx="0">
            <a:schemeClr val="accent1"/>
          </a:effectRef>
          <a:fontRef idx="minor">
            <a:schemeClr val="dk1"/>
          </a:fontRef>
        </p:style>
        <p:txBody>
          <a:bodyPr/>
          <a:lstStyle/>
          <a:p>
            <a:r>
              <a:rPr lang="zh-CN" altLang="en-US" dirty="0" smtClean="0"/>
              <a:t>四、相变曲线</a:t>
            </a:r>
            <a:r>
              <a:rPr lang="en-US" altLang="zh-CN" dirty="0" smtClean="0"/>
              <a:t/>
            </a:r>
            <a:br>
              <a:rPr lang="en-US" altLang="zh-CN" dirty="0" smtClean="0"/>
            </a:br>
            <a:r>
              <a:rPr lang="en-US" altLang="zh-CN" dirty="0" smtClean="0"/>
              <a:t>RMF </a:t>
            </a:r>
            <a:r>
              <a:rPr lang="en-US" altLang="zh-CN" dirty="0"/>
              <a:t>MIT</a:t>
            </a:r>
            <a:r>
              <a:rPr lang="zh-CN" altLang="zh-CN" dirty="0"/>
              <a:t>相变</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1861229104"/>
              </p:ext>
            </p:extLst>
          </p:nvPr>
        </p:nvGraphicFramePr>
        <p:xfrm>
          <a:off x="431074" y="1619794"/>
          <a:ext cx="11900263"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文本框 2"/>
          <p:cNvSpPr txBox="1"/>
          <p:nvPr/>
        </p:nvSpPr>
        <p:spPr>
          <a:xfrm>
            <a:off x="1075764" y="2431228"/>
            <a:ext cx="968189" cy="365760"/>
          </a:xfrm>
          <a:prstGeom prst="rect">
            <a:avLst/>
          </a:prstGeom>
          <a:noFill/>
        </p:spPr>
        <p:txBody>
          <a:bodyPr wrap="square" rtlCol="0">
            <a:spAutoFit/>
          </a:bodyPr>
          <a:lstStyle/>
          <a:p>
            <a:r>
              <a:rPr lang="en-US" altLang="zh-CN" dirty="0" smtClean="0"/>
              <a:t>168MeV</a:t>
            </a:r>
            <a:endParaRPr lang="zh-CN" altLang="en-US" dirty="0"/>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文本框 8"/>
          <p:cNvSpPr txBox="1"/>
          <p:nvPr/>
        </p:nvSpPr>
        <p:spPr>
          <a:xfrm>
            <a:off x="6901768" y="1648332"/>
            <a:ext cx="4152452" cy="646331"/>
          </a:xfrm>
          <a:prstGeom prst="rect">
            <a:avLst/>
          </a:prstGeom>
          <a:noFill/>
        </p:spPr>
        <p:txBody>
          <a:bodyPr wrap="square" rtlCol="0">
            <a:spAutoFit/>
          </a:bodyPr>
          <a:lstStyle/>
          <a:p>
            <a:r>
              <a:rPr lang="zh-CN" altLang="en-US" dirty="0" smtClean="0"/>
              <a:t>由吉布斯相变条件，并带入前面的压强公式。可以得到左式：</a:t>
            </a:r>
            <a:endParaRPr lang="zh-CN" altLang="en-US" dirty="0"/>
          </a:p>
        </p:txBody>
      </p:sp>
      <p:pic>
        <p:nvPicPr>
          <p:cNvPr id="10" name="图片 9"/>
          <p:cNvPicPr>
            <a:picLocks noChangeAspect="1"/>
          </p:cNvPicPr>
          <p:nvPr/>
        </p:nvPicPr>
        <p:blipFill>
          <a:blip r:embed="rId7"/>
          <a:stretch>
            <a:fillRect/>
          </a:stretch>
        </p:blipFill>
        <p:spPr>
          <a:xfrm>
            <a:off x="6901768" y="2323201"/>
            <a:ext cx="1536326" cy="1207113"/>
          </a:xfrm>
          <a:prstGeom prst="rect">
            <a:avLst/>
          </a:prstGeom>
        </p:spPr>
      </p:pic>
      <p:pic>
        <p:nvPicPr>
          <p:cNvPr id="8" name="图片 7"/>
          <p:cNvPicPr>
            <a:picLocks noChangeAspect="1"/>
          </p:cNvPicPr>
          <p:nvPr/>
        </p:nvPicPr>
        <p:blipFill>
          <a:blip r:embed="rId8"/>
          <a:stretch>
            <a:fillRect/>
          </a:stretch>
        </p:blipFill>
        <p:spPr>
          <a:xfrm>
            <a:off x="6901768" y="3622835"/>
            <a:ext cx="3483203" cy="140106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pic>
        <p:nvPicPr>
          <p:cNvPr id="11" name="图片 10"/>
          <p:cNvPicPr>
            <a:picLocks noChangeAspect="1"/>
          </p:cNvPicPr>
          <p:nvPr/>
        </p:nvPicPr>
        <p:blipFill>
          <a:blip r:embed="rId9"/>
          <a:stretch>
            <a:fillRect/>
          </a:stretch>
        </p:blipFill>
        <p:spPr>
          <a:xfrm>
            <a:off x="6635931" y="5116421"/>
            <a:ext cx="4859383" cy="52526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402099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31136" y="233172"/>
            <a:ext cx="7729728" cy="1188720"/>
          </a:xfrm>
        </p:spPr>
        <p:style>
          <a:lnRef idx="2">
            <a:schemeClr val="accent1"/>
          </a:lnRef>
          <a:fillRef idx="1">
            <a:schemeClr val="lt1"/>
          </a:fillRef>
          <a:effectRef idx="0">
            <a:schemeClr val="accent1"/>
          </a:effectRef>
          <a:fontRef idx="minor">
            <a:schemeClr val="dk1"/>
          </a:fontRef>
        </p:style>
        <p:txBody>
          <a:bodyPr/>
          <a:lstStyle/>
          <a:p>
            <a:r>
              <a:rPr lang="zh-CN" altLang="en-US" dirty="0" smtClean="0"/>
              <a:t>四、</a:t>
            </a:r>
            <a:r>
              <a:rPr lang="zh-CN" altLang="en-US" dirty="0"/>
              <a:t>相变曲线</a:t>
            </a:r>
            <a:r>
              <a:rPr lang="en-US" altLang="zh-CN" dirty="0"/>
              <a:t/>
            </a:r>
            <a:br>
              <a:rPr lang="en-US" altLang="zh-CN" dirty="0"/>
            </a:br>
            <a:r>
              <a:rPr lang="zh-CN" altLang="zh-CN" dirty="0" smtClean="0"/>
              <a:t>考虑</a:t>
            </a:r>
            <a:r>
              <a:rPr lang="en-US" altLang="zh-CN" dirty="0"/>
              <a:t>PNJL</a:t>
            </a:r>
            <a:r>
              <a:rPr lang="zh-CN" altLang="zh-CN" dirty="0"/>
              <a:t>模型的相变曲线</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238550405"/>
              </p:ext>
            </p:extLst>
          </p:nvPr>
        </p:nvGraphicFramePr>
        <p:xfrm>
          <a:off x="431074" y="1619794"/>
          <a:ext cx="11900263"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本框 4"/>
          <p:cNvSpPr txBox="1"/>
          <p:nvPr/>
        </p:nvSpPr>
        <p:spPr>
          <a:xfrm>
            <a:off x="7067773" y="1967777"/>
            <a:ext cx="4152452" cy="646331"/>
          </a:xfrm>
          <a:prstGeom prst="rect">
            <a:avLst/>
          </a:prstGeom>
          <a:noFill/>
        </p:spPr>
        <p:txBody>
          <a:bodyPr wrap="square" rtlCol="0">
            <a:spAutoFit/>
          </a:bodyPr>
          <a:lstStyle/>
          <a:p>
            <a:r>
              <a:rPr lang="zh-CN" altLang="en-US" dirty="0" smtClean="0"/>
              <a:t>由吉布斯相变条件，并带入前面的压强公式。可以得到上</a:t>
            </a:r>
            <a:r>
              <a:rPr lang="zh-CN" altLang="en-US" dirty="0"/>
              <a:t>页</a:t>
            </a:r>
            <a:r>
              <a:rPr lang="zh-CN" altLang="en-US" dirty="0" smtClean="0"/>
              <a:t>虚线：</a:t>
            </a:r>
            <a:endParaRPr lang="zh-CN" altLang="en-US" dirty="0"/>
          </a:p>
        </p:txBody>
      </p:sp>
      <p:pic>
        <p:nvPicPr>
          <p:cNvPr id="3" name="图片 2"/>
          <p:cNvPicPr>
            <a:picLocks noChangeAspect="1"/>
          </p:cNvPicPr>
          <p:nvPr/>
        </p:nvPicPr>
        <p:blipFill>
          <a:blip r:embed="rId7"/>
          <a:stretch>
            <a:fillRect/>
          </a:stretch>
        </p:blipFill>
        <p:spPr>
          <a:xfrm>
            <a:off x="6901768" y="2705558"/>
            <a:ext cx="1380083" cy="1084351"/>
          </a:xfrm>
          <a:prstGeom prst="rect">
            <a:avLst/>
          </a:prstGeom>
        </p:spPr>
      </p:pic>
      <p:sp>
        <p:nvSpPr>
          <p:cNvPr id="7" name="文本框 6"/>
          <p:cNvSpPr txBox="1"/>
          <p:nvPr/>
        </p:nvSpPr>
        <p:spPr>
          <a:xfrm>
            <a:off x="4795590" y="5376316"/>
            <a:ext cx="1449977" cy="369332"/>
          </a:xfrm>
          <a:prstGeom prst="rect">
            <a:avLst/>
          </a:prstGeom>
          <a:noFill/>
        </p:spPr>
        <p:txBody>
          <a:bodyPr wrap="square" rtlCol="0">
            <a:spAutoFit/>
          </a:bodyPr>
          <a:lstStyle/>
          <a:p>
            <a:r>
              <a:rPr lang="en-US" altLang="zh-CN" dirty="0" smtClean="0"/>
              <a:t>T=149.9MeV</a:t>
            </a:r>
          </a:p>
        </p:txBody>
      </p:sp>
      <p:sp>
        <p:nvSpPr>
          <p:cNvPr id="8" name="矩形 7"/>
          <p:cNvSpPr/>
          <p:nvPr/>
        </p:nvSpPr>
        <p:spPr>
          <a:xfrm>
            <a:off x="1964414" y="2290942"/>
            <a:ext cx="1401346" cy="369332"/>
          </a:xfrm>
          <a:prstGeom prst="rect">
            <a:avLst/>
          </a:prstGeom>
        </p:spPr>
        <p:txBody>
          <a:bodyPr wrap="none">
            <a:spAutoFit/>
          </a:bodyPr>
          <a:lstStyle/>
          <a:p>
            <a:r>
              <a:rPr lang="en-US" altLang="zh-CN" dirty="0" smtClean="0"/>
              <a:t>T=136.5MeV</a:t>
            </a:r>
          </a:p>
        </p:txBody>
      </p:sp>
      <p:pic>
        <p:nvPicPr>
          <p:cNvPr id="9" name="图片 8"/>
          <p:cNvPicPr>
            <a:picLocks noChangeAspect="1"/>
          </p:cNvPicPr>
          <p:nvPr/>
        </p:nvPicPr>
        <p:blipFill>
          <a:blip r:embed="rId8"/>
          <a:stretch>
            <a:fillRect/>
          </a:stretch>
        </p:blipFill>
        <p:spPr>
          <a:xfrm>
            <a:off x="6901768" y="3883801"/>
            <a:ext cx="3483203" cy="140106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pic>
        <p:nvPicPr>
          <p:cNvPr id="10" name="图片 9"/>
          <p:cNvPicPr>
            <a:picLocks noChangeAspect="1"/>
          </p:cNvPicPr>
          <p:nvPr/>
        </p:nvPicPr>
        <p:blipFill>
          <a:blip r:embed="rId9"/>
          <a:stretch>
            <a:fillRect/>
          </a:stretch>
        </p:blipFill>
        <p:spPr>
          <a:xfrm>
            <a:off x="6901768" y="5376316"/>
            <a:ext cx="4017030" cy="118122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2757155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zh-CN" altLang="en-US" dirty="0"/>
              <a:t>四、相变曲线</a:t>
            </a:r>
            <a:r>
              <a:rPr lang="en-US" altLang="zh-CN" dirty="0"/>
              <a:t/>
            </a:r>
            <a:br>
              <a:rPr lang="en-US" altLang="zh-CN" dirty="0"/>
            </a:br>
            <a:r>
              <a:rPr lang="zh-CN" altLang="zh-CN" dirty="0"/>
              <a:t>考虑</a:t>
            </a:r>
            <a:r>
              <a:rPr lang="en-US" altLang="zh-CN" dirty="0"/>
              <a:t>PNJL</a:t>
            </a:r>
            <a:r>
              <a:rPr lang="zh-CN" altLang="zh-CN" dirty="0"/>
              <a:t>模型的相变曲线</a:t>
            </a:r>
            <a:endParaRPr lang="zh-CN" altLang="en-US" dirty="0"/>
          </a:p>
        </p:txBody>
      </p:sp>
      <p:pic>
        <p:nvPicPr>
          <p:cNvPr id="6" name="内容占位符 5"/>
          <p:cNvPicPr>
            <a:picLocks noGrp="1" noChangeAspect="1"/>
          </p:cNvPicPr>
          <p:nvPr>
            <p:ph idx="1"/>
          </p:nvPr>
        </p:nvPicPr>
        <p:blipFill>
          <a:blip r:embed="rId2"/>
          <a:stretch>
            <a:fillRect/>
          </a:stretch>
        </p:blipFill>
        <p:spPr>
          <a:xfrm>
            <a:off x="1021977" y="2988210"/>
            <a:ext cx="4689566" cy="3124148"/>
          </a:xfrm>
          <a:ln>
            <a:solidFill>
              <a:srgbClr val="FFC000"/>
            </a:solidFill>
          </a:ln>
        </p:spPr>
      </p:pic>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7" name="图片 6"/>
          <p:cNvPicPr>
            <a:picLocks noChangeAspect="1"/>
          </p:cNvPicPr>
          <p:nvPr/>
        </p:nvPicPr>
        <p:blipFill>
          <a:blip r:embed="rId3"/>
          <a:stretch>
            <a:fillRect/>
          </a:stretch>
        </p:blipFill>
        <p:spPr>
          <a:xfrm>
            <a:off x="6487461" y="2988210"/>
            <a:ext cx="4921410" cy="3124148"/>
          </a:xfrm>
          <a:prstGeom prst="rect">
            <a:avLst/>
          </a:prstGeom>
          <a:ln>
            <a:solidFill>
              <a:srgbClr val="FFC000"/>
            </a:solidFill>
          </a:ln>
        </p:spPr>
      </p:pic>
      <p:sp>
        <p:nvSpPr>
          <p:cNvPr id="12" name="文本框 11"/>
          <p:cNvSpPr txBox="1"/>
          <p:nvPr/>
        </p:nvSpPr>
        <p:spPr>
          <a:xfrm>
            <a:off x="1021977" y="2218920"/>
            <a:ext cx="10582836" cy="369332"/>
          </a:xfrm>
          <a:prstGeom prst="rect">
            <a:avLst/>
          </a:prstGeom>
          <a:noFill/>
        </p:spPr>
        <p:txBody>
          <a:bodyPr wrap="square" rtlCol="0">
            <a:spAutoFit/>
          </a:bodyPr>
          <a:lstStyle/>
          <a:p>
            <a:r>
              <a:rPr lang="zh-CN" altLang="en-US" dirty="0" smtClean="0"/>
              <a:t>禁闭序参量和手征序参量在化学势为零时随温度变化图像。根据这两个参量我们可以确定一个相变曲线</a:t>
            </a:r>
            <a:endParaRPr lang="zh-CN" altLang="en-US" dirty="0"/>
          </a:p>
        </p:txBody>
      </p:sp>
    </p:spTree>
    <p:extLst>
      <p:ext uri="{BB962C8B-B14F-4D97-AF65-F5344CB8AC3E}">
        <p14:creationId xmlns:p14="http://schemas.microsoft.com/office/powerpoint/2010/main" val="573890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zh-CN" altLang="en-US" dirty="0"/>
              <a:t>四、相变曲线</a:t>
            </a:r>
            <a:r>
              <a:rPr lang="en-US" altLang="zh-CN" dirty="0"/>
              <a:t/>
            </a:r>
            <a:br>
              <a:rPr lang="en-US" altLang="zh-CN" dirty="0"/>
            </a:br>
            <a:r>
              <a:rPr lang="zh-CN" altLang="zh-CN" dirty="0"/>
              <a:t>考虑</a:t>
            </a:r>
            <a:r>
              <a:rPr lang="en-US" altLang="zh-CN" dirty="0"/>
              <a:t>PNJL</a:t>
            </a:r>
            <a:r>
              <a:rPr lang="zh-CN" altLang="zh-CN" dirty="0"/>
              <a:t>模型的相变曲线</a:t>
            </a:r>
            <a:endParaRPr lang="zh-CN" altLang="en-US" dirty="0"/>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文本框 11"/>
          <p:cNvSpPr txBox="1"/>
          <p:nvPr/>
        </p:nvSpPr>
        <p:spPr>
          <a:xfrm>
            <a:off x="1021977" y="2218920"/>
            <a:ext cx="10582836" cy="646331"/>
          </a:xfrm>
          <a:prstGeom prst="rect">
            <a:avLst/>
          </a:prstGeom>
          <a:noFill/>
        </p:spPr>
        <p:txBody>
          <a:bodyPr wrap="square" rtlCol="0">
            <a:spAutoFit/>
          </a:bodyPr>
          <a:lstStyle/>
          <a:p>
            <a:r>
              <a:rPr lang="zh-CN" altLang="en-US" dirty="0" smtClean="0"/>
              <a:t>下图给出了两个确定化学势的图。蓝线代表禁闭序参量随时间的导数，紫红色线代表手征序参量随时间的导数图。找到两条曲线的峰值对应的温度，除以</a:t>
            </a:r>
            <a:r>
              <a:rPr lang="en-US" altLang="zh-CN" dirty="0" smtClean="0"/>
              <a:t>2</a:t>
            </a:r>
            <a:r>
              <a:rPr lang="zh-CN" altLang="en-US" dirty="0" smtClean="0"/>
              <a:t>，即为相变温度。</a:t>
            </a:r>
            <a:endParaRPr lang="zh-CN" altLang="en-US" dirty="0"/>
          </a:p>
        </p:txBody>
      </p:sp>
      <p:pic>
        <p:nvPicPr>
          <p:cNvPr id="3" name="图片 2"/>
          <p:cNvPicPr>
            <a:picLocks noChangeAspect="1"/>
          </p:cNvPicPr>
          <p:nvPr/>
        </p:nvPicPr>
        <p:blipFill>
          <a:blip r:embed="rId2"/>
          <a:stretch>
            <a:fillRect/>
          </a:stretch>
        </p:blipFill>
        <p:spPr>
          <a:xfrm>
            <a:off x="552183" y="2988210"/>
            <a:ext cx="5012582" cy="3089948"/>
          </a:xfrm>
          <a:prstGeom prst="rect">
            <a:avLst/>
          </a:prstGeom>
        </p:spPr>
      </p:pic>
      <p:sp>
        <p:nvSpPr>
          <p:cNvPr id="8" name="文本框 7"/>
          <p:cNvSpPr txBox="1"/>
          <p:nvPr/>
        </p:nvSpPr>
        <p:spPr>
          <a:xfrm>
            <a:off x="2769326" y="3213463"/>
            <a:ext cx="1606731" cy="646331"/>
          </a:xfrm>
          <a:prstGeom prst="rect">
            <a:avLst/>
          </a:prstGeom>
          <a:noFill/>
        </p:spPr>
        <p:txBody>
          <a:bodyPr wrap="square" rtlCol="0">
            <a:spAutoFit/>
          </a:bodyPr>
          <a:lstStyle/>
          <a:p>
            <a:r>
              <a:rPr lang="en-US" altLang="zh-CN" dirty="0" smtClean="0"/>
              <a:t>T=168.95MeV μ=400/3</a:t>
            </a:r>
            <a:endParaRPr lang="zh-CN" altLang="en-US" dirty="0"/>
          </a:p>
        </p:txBody>
      </p:sp>
      <p:pic>
        <p:nvPicPr>
          <p:cNvPr id="9" name="图片 8"/>
          <p:cNvPicPr>
            <a:picLocks noChangeAspect="1"/>
          </p:cNvPicPr>
          <p:nvPr/>
        </p:nvPicPr>
        <p:blipFill>
          <a:blip r:embed="rId3"/>
          <a:stretch>
            <a:fillRect/>
          </a:stretch>
        </p:blipFill>
        <p:spPr>
          <a:xfrm>
            <a:off x="6043813" y="2988210"/>
            <a:ext cx="4990402" cy="3089948"/>
          </a:xfrm>
          <a:prstGeom prst="rect">
            <a:avLst/>
          </a:prstGeom>
        </p:spPr>
      </p:pic>
      <p:sp>
        <p:nvSpPr>
          <p:cNvPr id="11" name="文本框 10"/>
          <p:cNvSpPr txBox="1"/>
          <p:nvPr/>
        </p:nvSpPr>
        <p:spPr>
          <a:xfrm>
            <a:off x="9157498" y="3213462"/>
            <a:ext cx="1606731" cy="646331"/>
          </a:xfrm>
          <a:prstGeom prst="rect">
            <a:avLst/>
          </a:prstGeom>
          <a:noFill/>
        </p:spPr>
        <p:txBody>
          <a:bodyPr wrap="square" rtlCol="0">
            <a:spAutoFit/>
          </a:bodyPr>
          <a:lstStyle/>
          <a:p>
            <a:r>
              <a:rPr lang="en-US" altLang="zh-CN" dirty="0" smtClean="0"/>
              <a:t>T=117.3MeV μ=900/3</a:t>
            </a:r>
            <a:endParaRPr lang="zh-CN" altLang="en-US" dirty="0"/>
          </a:p>
        </p:txBody>
      </p:sp>
      <p:sp>
        <p:nvSpPr>
          <p:cNvPr id="13" name="文本框 12"/>
          <p:cNvSpPr txBox="1"/>
          <p:nvPr/>
        </p:nvSpPr>
        <p:spPr>
          <a:xfrm>
            <a:off x="804582" y="6078158"/>
            <a:ext cx="10582836" cy="369332"/>
          </a:xfrm>
          <a:prstGeom prst="rect">
            <a:avLst/>
          </a:prstGeom>
          <a:noFill/>
        </p:spPr>
        <p:txBody>
          <a:bodyPr wrap="square" rtlCol="0">
            <a:spAutoFit/>
          </a:bodyPr>
          <a:lstStyle/>
          <a:p>
            <a:r>
              <a:rPr lang="zh-CN" altLang="en-US" dirty="0" smtClean="0"/>
              <a:t>将此图与吉布斯相变图结合起来，我们得到如下相变图。</a:t>
            </a:r>
            <a:endParaRPr lang="zh-CN" altLang="en-US" dirty="0"/>
          </a:p>
        </p:txBody>
      </p:sp>
    </p:spTree>
    <p:extLst>
      <p:ext uri="{BB962C8B-B14F-4D97-AF65-F5344CB8AC3E}">
        <p14:creationId xmlns:p14="http://schemas.microsoft.com/office/powerpoint/2010/main" val="3442412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31136" y="233172"/>
            <a:ext cx="7729728" cy="1188720"/>
          </a:xfrm>
        </p:spPr>
        <p:style>
          <a:lnRef idx="2">
            <a:schemeClr val="accent1"/>
          </a:lnRef>
          <a:fillRef idx="1">
            <a:schemeClr val="lt1"/>
          </a:fillRef>
          <a:effectRef idx="0">
            <a:schemeClr val="accent1"/>
          </a:effectRef>
          <a:fontRef idx="minor">
            <a:schemeClr val="dk1"/>
          </a:fontRef>
        </p:style>
        <p:txBody>
          <a:bodyPr/>
          <a:lstStyle/>
          <a:p>
            <a:r>
              <a:rPr lang="zh-CN" altLang="en-US" dirty="0" smtClean="0"/>
              <a:t>四、</a:t>
            </a:r>
            <a:r>
              <a:rPr lang="zh-CN" altLang="en-US" dirty="0"/>
              <a:t>相变曲线</a:t>
            </a:r>
            <a:r>
              <a:rPr lang="en-US" altLang="zh-CN" dirty="0"/>
              <a:t/>
            </a:r>
            <a:br>
              <a:rPr lang="en-US" altLang="zh-CN" dirty="0"/>
            </a:br>
            <a:r>
              <a:rPr lang="zh-CN" altLang="zh-CN" dirty="0" smtClean="0"/>
              <a:t>考虑</a:t>
            </a:r>
            <a:r>
              <a:rPr lang="en-US" altLang="zh-CN" dirty="0"/>
              <a:t>PNJL</a:t>
            </a:r>
            <a:r>
              <a:rPr lang="zh-CN" altLang="zh-CN" dirty="0"/>
              <a:t>模型的相变曲线</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2559951540"/>
              </p:ext>
            </p:extLst>
          </p:nvPr>
        </p:nvGraphicFramePr>
        <p:xfrm>
          <a:off x="431074" y="1619794"/>
          <a:ext cx="11900263"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直接连接符 4"/>
          <p:cNvCxnSpPr/>
          <p:nvPr/>
        </p:nvCxnSpPr>
        <p:spPr>
          <a:xfrm>
            <a:off x="4349931" y="2220686"/>
            <a:ext cx="13063" cy="36706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2495006" y="2220686"/>
            <a:ext cx="13063" cy="367066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718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31136" y="117566"/>
            <a:ext cx="7729728" cy="1188720"/>
          </a:xfrm>
        </p:spPr>
        <p:style>
          <a:lnRef idx="2">
            <a:schemeClr val="accent1"/>
          </a:lnRef>
          <a:fillRef idx="1">
            <a:schemeClr val="lt1"/>
          </a:fillRef>
          <a:effectRef idx="0">
            <a:schemeClr val="accent1"/>
          </a:effectRef>
          <a:fontRef idx="minor">
            <a:schemeClr val="dk1"/>
          </a:fontRef>
        </p:style>
        <p:txBody>
          <a:bodyPr/>
          <a:lstStyle/>
          <a:p>
            <a:r>
              <a:rPr lang="zh-CN" altLang="en-US" dirty="0" smtClean="0"/>
              <a:t>五、总结</a:t>
            </a:r>
            <a:endParaRPr lang="zh-CN" altLang="zh-CN"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1826507352"/>
              </p:ext>
            </p:extLst>
          </p:nvPr>
        </p:nvGraphicFramePr>
        <p:xfrm>
          <a:off x="-992777" y="1421892"/>
          <a:ext cx="12192000" cy="5436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4532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31136" y="233172"/>
            <a:ext cx="7729728" cy="1188720"/>
          </a:xfrm>
        </p:spPr>
        <p:style>
          <a:lnRef idx="2">
            <a:schemeClr val="accent1"/>
          </a:lnRef>
          <a:fillRef idx="1">
            <a:schemeClr val="lt1"/>
          </a:fillRef>
          <a:effectRef idx="0">
            <a:schemeClr val="accent1"/>
          </a:effectRef>
          <a:fontRef idx="minor">
            <a:schemeClr val="dk1"/>
          </a:fontRef>
        </p:style>
        <p:txBody>
          <a:bodyPr/>
          <a:lstStyle/>
          <a:p>
            <a:r>
              <a:rPr lang="zh-CN" altLang="en-US" dirty="0" smtClean="0"/>
              <a:t>主要内容</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4139177751"/>
              </p:ext>
            </p:extLst>
          </p:nvPr>
        </p:nvGraphicFramePr>
        <p:xfrm>
          <a:off x="1633379" y="1998345"/>
          <a:ext cx="8925242" cy="3670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3040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39696" y="964692"/>
            <a:ext cx="7729728" cy="1188720"/>
          </a:xfrm>
        </p:spPr>
        <p:style>
          <a:lnRef idx="2">
            <a:schemeClr val="accent1"/>
          </a:lnRef>
          <a:fillRef idx="1">
            <a:schemeClr val="lt1"/>
          </a:fillRef>
          <a:effectRef idx="0">
            <a:schemeClr val="accent1"/>
          </a:effectRef>
          <a:fontRef idx="minor">
            <a:schemeClr val="dk1"/>
          </a:fontRef>
        </p:style>
        <p:txBody>
          <a:bodyPr/>
          <a:lstStyle/>
          <a:p>
            <a:r>
              <a:rPr lang="zh-CN" altLang="en-US" smtClean="0"/>
              <a:t>六、</a:t>
            </a:r>
            <a:r>
              <a:rPr lang="zh-CN" altLang="en-US" dirty="0" smtClean="0"/>
              <a:t>致谢</a:t>
            </a:r>
            <a:endParaRPr lang="zh-CN" altLang="en-US" dirty="0"/>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 name="内容占位符 2"/>
          <p:cNvGraphicFramePr>
            <a:graphicFrameLocks noGrp="1"/>
          </p:cNvGraphicFramePr>
          <p:nvPr>
            <p:ph idx="1"/>
            <p:extLst>
              <p:ext uri="{D42A27DB-BD31-4B8C-83A1-F6EECF244321}">
                <p14:modId xmlns:p14="http://schemas.microsoft.com/office/powerpoint/2010/main" val="3238257119"/>
              </p:ext>
            </p:extLst>
          </p:nvPr>
        </p:nvGraphicFramePr>
        <p:xfrm>
          <a:off x="951229" y="2414670"/>
          <a:ext cx="9708061" cy="3946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1707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621762" y="2416628"/>
            <a:ext cx="4712342" cy="1569660"/>
          </a:xfrm>
          <a:prstGeom prst="rect">
            <a:avLst/>
          </a:prstGeom>
        </p:spPr>
        <p:txBody>
          <a:bodyPr wrap="square">
            <a:spAutoFit/>
          </a:bodyPr>
          <a:lstStyle/>
          <a:p>
            <a:r>
              <a:rPr lang="en-US" altLang="zh-CN" sz="9600" dirty="0" smtClean="0">
                <a:ln w="0"/>
                <a:solidFill>
                  <a:schemeClr val="accent1"/>
                </a:solidFill>
                <a:effectLst>
                  <a:outerShdw blurRad="38100" dist="25400" dir="5400000" algn="ctr" rotWithShape="0">
                    <a:srgbClr val="6E747A">
                      <a:alpha val="43000"/>
                    </a:srgbClr>
                  </a:outerShdw>
                  <a:reflection blurRad="6350" stA="50000" endA="300" endPos="50000" dist="29997" dir="5400000" sy="-100000" algn="bl" rotWithShape="0"/>
                </a:effectLst>
              </a:rPr>
              <a:t>The end</a:t>
            </a:r>
            <a:endParaRPr lang="zh-CN" altLang="en-US" sz="9600" dirty="0">
              <a:ln w="0"/>
              <a:solidFill>
                <a:schemeClr val="accent1"/>
              </a:solidFill>
              <a:effectLst>
                <a:outerShdw blurRad="38100" dist="25400" dir="5400000" algn="ctr" rotWithShape="0">
                  <a:srgbClr val="6E747A">
                    <a:alpha val="43000"/>
                  </a:srgbClr>
                </a:outerShdw>
                <a:reflection blurRad="6350" stA="50000" endA="300" endPos="50000" dist="29997" dir="5400000" sy="-100000" algn="bl" rotWithShape="0"/>
              </a:effectLst>
            </a:endParaRPr>
          </a:p>
        </p:txBody>
      </p:sp>
    </p:spTree>
    <p:extLst>
      <p:ext uri="{BB962C8B-B14F-4D97-AF65-F5344CB8AC3E}">
        <p14:creationId xmlns:p14="http://schemas.microsoft.com/office/powerpoint/2010/main" val="1909454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87890" y="507492"/>
            <a:ext cx="7729728" cy="1188720"/>
          </a:xfrm>
        </p:spPr>
        <p:style>
          <a:lnRef idx="2">
            <a:schemeClr val="accent1"/>
          </a:lnRef>
          <a:fillRef idx="1">
            <a:schemeClr val="lt1"/>
          </a:fillRef>
          <a:effectRef idx="0">
            <a:schemeClr val="accent1"/>
          </a:effectRef>
          <a:fontRef idx="minor">
            <a:schemeClr val="dk1"/>
          </a:fontRef>
        </p:style>
        <p:txBody>
          <a:bodyPr>
            <a:normAutofit/>
          </a:bodyPr>
          <a:lstStyle/>
          <a:p>
            <a:pPr lvl="0"/>
            <a:r>
              <a:rPr lang="zh-CN" altLang="en-US" dirty="0"/>
              <a:t>一、夸克强子物质研究</a:t>
            </a:r>
            <a:r>
              <a:rPr lang="zh-CN" altLang="en-US" dirty="0" smtClean="0"/>
              <a:t>现状</a:t>
            </a:r>
            <a:r>
              <a:rPr lang="en-US" altLang="zh-CN" dirty="0" smtClean="0"/>
              <a:t/>
            </a:r>
            <a:br>
              <a:rPr lang="en-US" altLang="zh-CN" dirty="0" smtClean="0"/>
            </a:br>
            <a:r>
              <a:rPr lang="zh-CN" altLang="en-US" dirty="0" smtClean="0"/>
              <a:t>夸克强子相变图</a:t>
            </a:r>
            <a:endParaRPr lang="zh-CN" altLang="en-US" dirty="0"/>
          </a:p>
        </p:txBody>
      </p:sp>
      <p:graphicFrame>
        <p:nvGraphicFramePr>
          <p:cNvPr id="6" name="内容占位符 5"/>
          <p:cNvGraphicFramePr>
            <a:graphicFrameLocks noGrp="1"/>
          </p:cNvGraphicFramePr>
          <p:nvPr>
            <p:ph idx="1"/>
            <p:extLst>
              <p:ext uri="{D42A27DB-BD31-4B8C-83A1-F6EECF244321}">
                <p14:modId xmlns:p14="http://schemas.microsoft.com/office/powerpoint/2010/main" val="3703226764"/>
              </p:ext>
            </p:extLst>
          </p:nvPr>
        </p:nvGraphicFramePr>
        <p:xfrm>
          <a:off x="1593670" y="1854927"/>
          <a:ext cx="11430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2698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31136" y="233172"/>
            <a:ext cx="7729728" cy="1188720"/>
          </a:xfrm>
        </p:spPr>
        <p:style>
          <a:lnRef idx="2">
            <a:schemeClr val="accent1"/>
          </a:lnRef>
          <a:fillRef idx="1">
            <a:schemeClr val="lt1"/>
          </a:fillRef>
          <a:effectRef idx="0">
            <a:schemeClr val="accent1"/>
          </a:effectRef>
          <a:fontRef idx="minor">
            <a:schemeClr val="dk1"/>
          </a:fontRef>
        </p:style>
        <p:txBody>
          <a:bodyPr/>
          <a:lstStyle/>
          <a:p>
            <a:pPr lvl="0"/>
            <a:r>
              <a:rPr lang="zh-CN" altLang="en-US" dirty="0"/>
              <a:t>一、夸克强子物质研究</a:t>
            </a:r>
            <a:r>
              <a:rPr lang="zh-CN" altLang="en-US" dirty="0" smtClean="0"/>
              <a:t>现状</a:t>
            </a:r>
            <a:br>
              <a:rPr lang="zh-CN" altLang="en-US" dirty="0" smtClean="0"/>
            </a:br>
            <a:r>
              <a:rPr lang="zh-CN" altLang="en-US" dirty="0" smtClean="0"/>
              <a:t>实验基础</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363570217"/>
              </p:ext>
            </p:extLst>
          </p:nvPr>
        </p:nvGraphicFramePr>
        <p:xfrm>
          <a:off x="0" y="1421892"/>
          <a:ext cx="12192000" cy="4848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8528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31136" y="195943"/>
            <a:ext cx="7729728" cy="1188720"/>
          </a:xfrm>
        </p:spPr>
        <p:style>
          <a:lnRef idx="2">
            <a:schemeClr val="accent1"/>
          </a:lnRef>
          <a:fillRef idx="1">
            <a:schemeClr val="lt1"/>
          </a:fillRef>
          <a:effectRef idx="0">
            <a:schemeClr val="accent1"/>
          </a:effectRef>
          <a:fontRef idx="minor">
            <a:schemeClr val="dk1"/>
          </a:fontRef>
        </p:style>
        <p:txBody>
          <a:bodyPr/>
          <a:lstStyle/>
          <a:p>
            <a:r>
              <a:rPr lang="zh-CN" altLang="en-US" dirty="0" smtClean="0"/>
              <a:t>二、夸克相模型</a:t>
            </a:r>
            <a:br>
              <a:rPr lang="zh-CN" altLang="en-US" dirty="0" smtClean="0"/>
            </a:br>
            <a:r>
              <a:rPr lang="zh-CN" altLang="en-US" dirty="0" smtClean="0"/>
              <a:t>理论概述</a:t>
            </a:r>
            <a:endParaRPr lang="zh-CN" altLang="en-US" dirty="0"/>
          </a:p>
        </p:txBody>
      </p:sp>
      <p:graphicFrame>
        <p:nvGraphicFramePr>
          <p:cNvPr id="8" name="内容占位符 7"/>
          <p:cNvGraphicFramePr>
            <a:graphicFrameLocks noGrp="1"/>
          </p:cNvGraphicFramePr>
          <p:nvPr>
            <p:ph idx="1"/>
            <p:extLst>
              <p:ext uri="{D42A27DB-BD31-4B8C-83A1-F6EECF244321}">
                <p14:modId xmlns:p14="http://schemas.microsoft.com/office/powerpoint/2010/main" val="1143285197"/>
              </p:ext>
            </p:extLst>
          </p:nvPr>
        </p:nvGraphicFramePr>
        <p:xfrm>
          <a:off x="1115568" y="1750422"/>
          <a:ext cx="9960864" cy="4781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1200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31136" y="306692"/>
            <a:ext cx="7729728" cy="1188720"/>
          </a:xfrm>
        </p:spPr>
        <p:style>
          <a:lnRef idx="2">
            <a:schemeClr val="accent1"/>
          </a:lnRef>
          <a:fillRef idx="1">
            <a:schemeClr val="lt1"/>
          </a:fillRef>
          <a:effectRef idx="0">
            <a:schemeClr val="accent1"/>
          </a:effectRef>
          <a:fontRef idx="minor">
            <a:schemeClr val="dk1"/>
          </a:fontRef>
        </p:style>
        <p:txBody>
          <a:bodyPr>
            <a:normAutofit/>
          </a:bodyPr>
          <a:lstStyle/>
          <a:p>
            <a:pPr lvl="0"/>
            <a:r>
              <a:rPr lang="zh-CN" altLang="en-US" dirty="0"/>
              <a:t>二、夸克相模型</a:t>
            </a:r>
            <a:br>
              <a:rPr lang="zh-CN" altLang="en-US" dirty="0"/>
            </a:br>
            <a:r>
              <a:rPr lang="en-US" altLang="zh-CN" dirty="0" smtClean="0"/>
              <a:t>MIT</a:t>
            </a:r>
            <a:r>
              <a:rPr lang="zh-CN" altLang="en-US" dirty="0" smtClean="0"/>
              <a:t>口袋模型</a:t>
            </a:r>
            <a:endParaRPr lang="zh-CN" altLang="en-US" dirty="0"/>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7" name="图片 6"/>
          <p:cNvPicPr>
            <a:picLocks noChangeAspect="1"/>
          </p:cNvPicPr>
          <p:nvPr/>
        </p:nvPicPr>
        <p:blipFill>
          <a:blip r:embed="rId2"/>
          <a:stretch>
            <a:fillRect/>
          </a:stretch>
        </p:blipFill>
        <p:spPr>
          <a:xfrm>
            <a:off x="445433" y="2501333"/>
            <a:ext cx="11301134" cy="1221581"/>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内容占位符 7"/>
          <p:cNvSpPr>
            <a:spLocks noGrp="1"/>
          </p:cNvSpPr>
          <p:nvPr>
            <p:ph idx="1"/>
          </p:nvPr>
        </p:nvSpPr>
        <p:spPr>
          <a:xfrm>
            <a:off x="1377696" y="1802103"/>
            <a:ext cx="4718304" cy="392539"/>
          </a:xfrm>
        </p:spPr>
        <p:txBody>
          <a:bodyPr/>
          <a:lstStyle/>
          <a:p>
            <a:r>
              <a:rPr lang="zh-CN" altLang="en-US" dirty="0" smtClean="0"/>
              <a:t>本文主要用到的是</a:t>
            </a:r>
            <a:r>
              <a:rPr lang="en-US" altLang="zh-CN" dirty="0" smtClean="0"/>
              <a:t>MIT</a:t>
            </a:r>
            <a:r>
              <a:rPr lang="zh-CN" altLang="en-US" dirty="0" smtClean="0"/>
              <a:t>模型压强的表达式：</a:t>
            </a:r>
            <a:endParaRPr lang="zh-CN" altLang="en-US" dirty="0"/>
          </a:p>
        </p:txBody>
      </p:sp>
      <p:sp>
        <p:nvSpPr>
          <p:cNvPr id="3" name="椭圆 2"/>
          <p:cNvSpPr/>
          <p:nvPr/>
        </p:nvSpPr>
        <p:spPr>
          <a:xfrm>
            <a:off x="11351623" y="2808514"/>
            <a:ext cx="509451" cy="489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箭头连接符 5"/>
          <p:cNvCxnSpPr/>
          <p:nvPr/>
        </p:nvCxnSpPr>
        <p:spPr>
          <a:xfrm flipH="1">
            <a:off x="11325497" y="3317966"/>
            <a:ext cx="261257" cy="82296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9960864" y="4170215"/>
            <a:ext cx="1900210" cy="584775"/>
          </a:xfrm>
          <a:prstGeom prst="rect">
            <a:avLst/>
          </a:prstGeom>
          <a:noFill/>
        </p:spPr>
        <p:txBody>
          <a:bodyPr wrap="square" rtlCol="0">
            <a:spAutoFit/>
          </a:bodyPr>
          <a:lstStyle/>
          <a:p>
            <a:r>
              <a:rPr lang="zh-CN" altLang="en-US" sz="3200" dirty="0" smtClean="0">
                <a:solidFill>
                  <a:srgbClr val="FF0000"/>
                </a:solidFill>
              </a:rPr>
              <a:t>夸克禁闭</a:t>
            </a:r>
            <a:endParaRPr lang="zh-CN" altLang="en-US" sz="3200" dirty="0">
              <a:solidFill>
                <a:srgbClr val="FF0000"/>
              </a:solidFill>
            </a:endParaRPr>
          </a:p>
        </p:txBody>
      </p:sp>
      <p:sp>
        <p:nvSpPr>
          <p:cNvPr id="10" name="文本框 9"/>
          <p:cNvSpPr txBox="1"/>
          <p:nvPr/>
        </p:nvSpPr>
        <p:spPr>
          <a:xfrm>
            <a:off x="1013890" y="4184114"/>
            <a:ext cx="8946974" cy="2308324"/>
          </a:xfrm>
          <a:prstGeom prst="rect">
            <a:avLst/>
          </a:prstGeom>
          <a:noFill/>
        </p:spPr>
        <p:txBody>
          <a:bodyPr wrap="square" rtlCol="0">
            <a:spAutoFit/>
          </a:bodyPr>
          <a:lstStyle/>
          <a:p>
            <a:r>
              <a:rPr lang="zh-CN" altLang="en-US" dirty="0" smtClean="0"/>
              <a:t>夸克禁闭：在标准模型中，为了不违背泡利不相容，要确定一个夸克的状态就得定义一个新的量子数，色量子数。每个色量子数可取三个值。然而在自然界中，我们从未见到过单一存在的夸克。于是科学家们假设自然界中存在的夸克物质必须是无色的（这里对无色的规定是，三种不同颜色构成无色，色和它的反色构成无色。）。夸克物质必须组合在一起，才能达到整体成无色的要求。因此我们自然界中存在的夸克物质大多是由一个色和它的反色组成的介子或是三种不同颜色夸克组成的强子。</a:t>
            </a:r>
            <a:endParaRPr lang="en-US" altLang="zh-CN" dirty="0" smtClean="0"/>
          </a:p>
          <a:p>
            <a:endParaRPr lang="en-US" altLang="zh-CN" dirty="0"/>
          </a:p>
          <a:p>
            <a:r>
              <a:rPr lang="en-US" altLang="zh-CN" dirty="0" smtClean="0"/>
              <a:t>MIT</a:t>
            </a:r>
            <a:r>
              <a:rPr lang="zh-CN" altLang="en-US" dirty="0" smtClean="0"/>
              <a:t>模型对禁闭现象的描述，都包含在一个常数里面。这是早期最简单的一个模型。</a:t>
            </a:r>
            <a:endParaRPr lang="zh-CN" altLang="en-US" dirty="0"/>
          </a:p>
        </p:txBody>
      </p:sp>
    </p:spTree>
    <p:extLst>
      <p:ext uri="{BB962C8B-B14F-4D97-AF65-F5344CB8AC3E}">
        <p14:creationId xmlns:p14="http://schemas.microsoft.com/office/powerpoint/2010/main" val="2877703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31136" y="306692"/>
            <a:ext cx="7729728" cy="1188720"/>
          </a:xfrm>
        </p:spPr>
        <p:style>
          <a:lnRef idx="2">
            <a:schemeClr val="accent1"/>
          </a:lnRef>
          <a:fillRef idx="1">
            <a:schemeClr val="lt1"/>
          </a:fillRef>
          <a:effectRef idx="0">
            <a:schemeClr val="accent1"/>
          </a:effectRef>
          <a:fontRef idx="minor">
            <a:schemeClr val="dk1"/>
          </a:fontRef>
        </p:style>
        <p:txBody>
          <a:bodyPr>
            <a:normAutofit/>
          </a:bodyPr>
          <a:lstStyle/>
          <a:p>
            <a:pPr lvl="0"/>
            <a:r>
              <a:rPr lang="zh-CN" altLang="en-US" dirty="0"/>
              <a:t>二、夸克相模型</a:t>
            </a:r>
            <a:br>
              <a:rPr lang="zh-CN" altLang="en-US" dirty="0"/>
            </a:br>
            <a:r>
              <a:rPr lang="en-US" altLang="zh-CN" dirty="0" smtClean="0"/>
              <a:t>PNJL</a:t>
            </a:r>
            <a:r>
              <a:rPr lang="zh-CN" altLang="en-US" dirty="0" smtClean="0"/>
              <a:t>模型</a:t>
            </a:r>
            <a:endParaRPr lang="zh-CN" altLang="en-US" dirty="0"/>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内容占位符 2"/>
          <p:cNvSpPr txBox="1">
            <a:spLocks/>
          </p:cNvSpPr>
          <p:nvPr/>
        </p:nvSpPr>
        <p:spPr>
          <a:xfrm>
            <a:off x="1516162" y="1721521"/>
            <a:ext cx="9159675" cy="72123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altLang="zh-CN" dirty="0" smtClean="0"/>
              <a:t>NJL</a:t>
            </a:r>
            <a:r>
              <a:rPr lang="zh-CN" altLang="en-US" dirty="0" smtClean="0"/>
              <a:t>模型本身可以描述手征自发对称性破缺，但把粒子看作点粒子，没有胶子的自由度，不能对夸克禁闭进行描述。</a:t>
            </a:r>
            <a:r>
              <a:rPr lang="en-US" altLang="zh-CN" dirty="0" smtClean="0"/>
              <a:t>PNJL</a:t>
            </a:r>
            <a:r>
              <a:rPr lang="zh-CN" altLang="en-US" dirty="0" smtClean="0"/>
              <a:t>模型引入了如下序参量 。它的禁闭可以通过下面的公式解释。            </a:t>
            </a:r>
            <a:endParaRPr lang="zh-CN" altLang="en-US" dirty="0"/>
          </a:p>
        </p:txBody>
      </p:sp>
      <p:pic>
        <p:nvPicPr>
          <p:cNvPr id="10" name="图片 9"/>
          <p:cNvPicPr>
            <a:picLocks noChangeAspect="1"/>
          </p:cNvPicPr>
          <p:nvPr/>
        </p:nvPicPr>
        <p:blipFill>
          <a:blip r:embed="rId2"/>
          <a:stretch>
            <a:fillRect/>
          </a:stretch>
        </p:blipFill>
        <p:spPr>
          <a:xfrm>
            <a:off x="1689035" y="2448189"/>
            <a:ext cx="2163771" cy="621460"/>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图片 10"/>
          <p:cNvPicPr>
            <a:picLocks noChangeAspect="1"/>
          </p:cNvPicPr>
          <p:nvPr/>
        </p:nvPicPr>
        <p:blipFill>
          <a:blip r:embed="rId3"/>
          <a:stretch>
            <a:fillRect/>
          </a:stretch>
        </p:blipFill>
        <p:spPr>
          <a:xfrm>
            <a:off x="4025679" y="2402342"/>
            <a:ext cx="2238104" cy="702503"/>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图片 12"/>
          <p:cNvPicPr>
            <a:picLocks noChangeAspect="1"/>
          </p:cNvPicPr>
          <p:nvPr/>
        </p:nvPicPr>
        <p:blipFill>
          <a:blip r:embed="rId4"/>
          <a:stretch>
            <a:fillRect/>
          </a:stretch>
        </p:blipFill>
        <p:spPr>
          <a:xfrm>
            <a:off x="7435310" y="2375671"/>
            <a:ext cx="2231329" cy="737680"/>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线形标注 2 4"/>
          <p:cNvSpPr/>
          <p:nvPr/>
        </p:nvSpPr>
        <p:spPr>
          <a:xfrm>
            <a:off x="7435310" y="2520971"/>
            <a:ext cx="491725" cy="592117"/>
          </a:xfrm>
          <a:prstGeom prst="borderCallout2">
            <a:avLst>
              <a:gd name="adj1" fmla="val 18750"/>
              <a:gd name="adj2" fmla="val -8333"/>
              <a:gd name="adj3" fmla="val 18750"/>
              <a:gd name="adj4" fmla="val -16667"/>
              <a:gd name="adj5" fmla="val 119119"/>
              <a:gd name="adj6" fmla="val -105111"/>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669972" y="3175882"/>
            <a:ext cx="2286000" cy="646331"/>
          </a:xfrm>
          <a:prstGeom prst="rect">
            <a:avLst/>
          </a:prstGeom>
          <a:noFill/>
        </p:spPr>
        <p:txBody>
          <a:bodyPr wrap="square" rtlCol="0">
            <a:spAutoFit/>
          </a:bodyPr>
          <a:lstStyle/>
          <a:p>
            <a:r>
              <a:rPr lang="zh-CN" altLang="en-US" dirty="0" smtClean="0">
                <a:solidFill>
                  <a:srgbClr val="FF0000"/>
                </a:solidFill>
              </a:rPr>
              <a:t>为满足规范变换的要求，它趋近于</a:t>
            </a:r>
            <a:r>
              <a:rPr lang="en-US" altLang="zh-CN" dirty="0" smtClean="0">
                <a:solidFill>
                  <a:srgbClr val="FF0000"/>
                </a:solidFill>
              </a:rPr>
              <a:t>0.</a:t>
            </a:r>
            <a:endParaRPr lang="zh-CN" altLang="en-US" dirty="0">
              <a:solidFill>
                <a:srgbClr val="FF0000"/>
              </a:solidFill>
            </a:endParaRPr>
          </a:p>
        </p:txBody>
      </p:sp>
      <p:sp>
        <p:nvSpPr>
          <p:cNvPr id="15" name="线形标注 2 14"/>
          <p:cNvSpPr/>
          <p:nvPr/>
        </p:nvSpPr>
        <p:spPr>
          <a:xfrm>
            <a:off x="8758406" y="2369575"/>
            <a:ext cx="300446" cy="579957"/>
          </a:xfrm>
          <a:prstGeom prst="borderCallout2">
            <a:avLst>
              <a:gd name="adj1" fmla="val 18750"/>
              <a:gd name="adj2" fmla="val -8333"/>
              <a:gd name="adj3" fmla="val 18750"/>
              <a:gd name="adj4" fmla="val -16667"/>
              <a:gd name="adj5" fmla="val -4762"/>
              <a:gd name="adj6" fmla="val 481845"/>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0118601" y="2119589"/>
            <a:ext cx="1533468" cy="1200329"/>
          </a:xfrm>
          <a:prstGeom prst="rect">
            <a:avLst/>
          </a:prstGeom>
          <a:noFill/>
        </p:spPr>
        <p:txBody>
          <a:bodyPr wrap="square" rtlCol="0">
            <a:spAutoFit/>
          </a:bodyPr>
          <a:lstStyle/>
          <a:p>
            <a:r>
              <a:rPr lang="zh-CN" altLang="en-US" dirty="0" smtClean="0">
                <a:solidFill>
                  <a:srgbClr val="FF0000"/>
                </a:solidFill>
              </a:rPr>
              <a:t>即是自由能趋于无穷。从而实现夸克禁闭</a:t>
            </a:r>
            <a:endParaRPr lang="zh-CN" altLang="en-US" dirty="0">
              <a:solidFill>
                <a:srgbClr val="FF0000"/>
              </a:solidFill>
            </a:endParaRPr>
          </a:p>
        </p:txBody>
      </p:sp>
      <p:pic>
        <p:nvPicPr>
          <p:cNvPr id="17" name="图片 16"/>
          <p:cNvPicPr>
            <a:picLocks noChangeAspect="1"/>
          </p:cNvPicPr>
          <p:nvPr/>
        </p:nvPicPr>
        <p:blipFill>
          <a:blip r:embed="rId5"/>
          <a:stretch>
            <a:fillRect/>
          </a:stretch>
        </p:blipFill>
        <p:spPr>
          <a:xfrm>
            <a:off x="376384" y="4164275"/>
            <a:ext cx="5105661" cy="1848717"/>
          </a:xfrm>
          <a:prstGeom prst="rect">
            <a:avLst/>
          </a:prstGeom>
          <a:ln w="228600" cap="sq" cmpd="thickThin">
            <a:solidFill>
              <a:srgbClr val="FFC000"/>
            </a:solidFill>
            <a:prstDash val="solid"/>
            <a:miter lim="800000"/>
          </a:ln>
          <a:effectLst>
            <a:innerShdw blurRad="76200">
              <a:srgbClr val="000000"/>
            </a:innerShdw>
          </a:effectLst>
        </p:spPr>
      </p:pic>
      <p:sp>
        <p:nvSpPr>
          <p:cNvPr id="18"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2"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6" name="图片 25"/>
          <p:cNvPicPr>
            <a:picLocks noChangeAspect="1"/>
          </p:cNvPicPr>
          <p:nvPr/>
        </p:nvPicPr>
        <p:blipFill>
          <a:blip r:embed="rId6"/>
          <a:stretch>
            <a:fillRect/>
          </a:stretch>
        </p:blipFill>
        <p:spPr>
          <a:xfrm>
            <a:off x="5815516" y="3829014"/>
            <a:ext cx="4846740" cy="688908"/>
          </a:xfrm>
          <a:prstGeom prst="rect">
            <a:avLst/>
          </a:prstGeom>
        </p:spPr>
      </p:pic>
      <p:pic>
        <p:nvPicPr>
          <p:cNvPr id="27" name="图片 26"/>
          <p:cNvPicPr>
            <a:picLocks noChangeAspect="1"/>
          </p:cNvPicPr>
          <p:nvPr/>
        </p:nvPicPr>
        <p:blipFill>
          <a:blip r:embed="rId7"/>
          <a:stretch>
            <a:fillRect/>
          </a:stretch>
        </p:blipFill>
        <p:spPr>
          <a:xfrm>
            <a:off x="5792445" y="4623016"/>
            <a:ext cx="6078239" cy="603556"/>
          </a:xfrm>
          <a:prstGeom prst="rect">
            <a:avLst/>
          </a:prstGeom>
        </p:spPr>
      </p:pic>
      <p:pic>
        <p:nvPicPr>
          <p:cNvPr id="28" name="图片 27"/>
          <p:cNvPicPr>
            <a:picLocks noChangeAspect="1"/>
          </p:cNvPicPr>
          <p:nvPr/>
        </p:nvPicPr>
        <p:blipFill>
          <a:blip r:embed="rId8"/>
          <a:stretch>
            <a:fillRect/>
          </a:stretch>
        </p:blipFill>
        <p:spPr>
          <a:xfrm>
            <a:off x="5792445" y="5977454"/>
            <a:ext cx="5931922" cy="627942"/>
          </a:xfrm>
          <a:prstGeom prst="rect">
            <a:avLst/>
          </a:prstGeom>
        </p:spPr>
      </p:pic>
      <p:pic>
        <p:nvPicPr>
          <p:cNvPr id="29" name="图片 28"/>
          <p:cNvPicPr>
            <a:picLocks noChangeAspect="1"/>
          </p:cNvPicPr>
          <p:nvPr/>
        </p:nvPicPr>
        <p:blipFill>
          <a:blip r:embed="rId9"/>
          <a:stretch>
            <a:fillRect/>
          </a:stretch>
        </p:blipFill>
        <p:spPr>
          <a:xfrm>
            <a:off x="5853410" y="5388166"/>
            <a:ext cx="5956308" cy="432854"/>
          </a:xfrm>
          <a:prstGeom prst="rect">
            <a:avLst/>
          </a:prstGeom>
        </p:spPr>
      </p:pic>
      <p:sp>
        <p:nvSpPr>
          <p:cNvPr id="30" name="圆角矩形 29"/>
          <p:cNvSpPr/>
          <p:nvPr/>
        </p:nvSpPr>
        <p:spPr>
          <a:xfrm>
            <a:off x="953589" y="4284616"/>
            <a:ext cx="992777" cy="47026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76591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93781" y="172471"/>
            <a:ext cx="7729728" cy="1188720"/>
          </a:xfrm>
        </p:spPr>
        <p:style>
          <a:lnRef idx="2">
            <a:schemeClr val="accent1"/>
          </a:lnRef>
          <a:fillRef idx="1">
            <a:schemeClr val="lt1"/>
          </a:fillRef>
          <a:effectRef idx="0">
            <a:schemeClr val="accent1"/>
          </a:effectRef>
          <a:fontRef idx="minor">
            <a:schemeClr val="dk1"/>
          </a:fontRef>
        </p:style>
        <p:txBody>
          <a:bodyPr>
            <a:normAutofit/>
          </a:bodyPr>
          <a:lstStyle/>
          <a:p>
            <a:r>
              <a:rPr lang="zh-CN" altLang="en-US" dirty="0"/>
              <a:t>二、夸克相</a:t>
            </a:r>
            <a:r>
              <a:rPr lang="zh-CN" altLang="en-US" dirty="0" smtClean="0"/>
              <a:t>模型</a:t>
            </a:r>
            <a:r>
              <a:rPr lang="en-US" altLang="zh-CN" dirty="0"/>
              <a:t/>
            </a:r>
            <a:br>
              <a:rPr lang="en-US" altLang="zh-CN" dirty="0"/>
            </a:br>
            <a:r>
              <a:rPr lang="en-US" altLang="zh-CN" dirty="0" smtClean="0"/>
              <a:t>PNJL</a:t>
            </a:r>
            <a:r>
              <a:rPr lang="zh-CN" altLang="en-US" dirty="0" smtClean="0"/>
              <a:t>模型</a:t>
            </a:r>
            <a:endParaRPr lang="zh-CN" altLang="en-US" dirty="0"/>
          </a:p>
        </p:txBody>
      </p:sp>
      <p:sp>
        <p:nvSpPr>
          <p:cNvPr id="3" name="内容占位符 2"/>
          <p:cNvSpPr>
            <a:spLocks noGrp="1"/>
          </p:cNvSpPr>
          <p:nvPr>
            <p:ph idx="1"/>
          </p:nvPr>
        </p:nvSpPr>
        <p:spPr>
          <a:xfrm>
            <a:off x="1653886" y="1361191"/>
            <a:ext cx="3026665" cy="452109"/>
          </a:xfrm>
        </p:spPr>
        <p:txBody>
          <a:bodyPr>
            <a:normAutofit fontScale="85000" lnSpcReduction="10000"/>
          </a:bodyPr>
          <a:lstStyle/>
          <a:p>
            <a:pPr marL="0" indent="0">
              <a:buNone/>
            </a:pPr>
            <a:r>
              <a:rPr lang="zh-CN" altLang="en-US" dirty="0" smtClean="0"/>
              <a:t>压强和能量密度与格点数据比较：</a:t>
            </a:r>
            <a:endParaRPr lang="zh-CN" altLang="en-US" dirty="0"/>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8" name="图片 7"/>
          <p:cNvPicPr>
            <a:picLocks noChangeAspect="1"/>
          </p:cNvPicPr>
          <p:nvPr/>
        </p:nvPicPr>
        <p:blipFill>
          <a:blip r:embed="rId2"/>
          <a:stretch>
            <a:fillRect/>
          </a:stretch>
        </p:blipFill>
        <p:spPr>
          <a:xfrm>
            <a:off x="7611897" y="1533661"/>
            <a:ext cx="3290135" cy="2165659"/>
          </a:xfrm>
          <a:prstGeom prst="rect">
            <a:avLst/>
          </a:prstGeom>
          <a:ln>
            <a:solidFill>
              <a:srgbClr val="FFC000"/>
            </a:solidFill>
          </a:ln>
        </p:spPr>
      </p:pic>
      <p:pic>
        <p:nvPicPr>
          <p:cNvPr id="9" name="图片 8"/>
          <p:cNvPicPr>
            <a:picLocks noChangeAspect="1"/>
          </p:cNvPicPr>
          <p:nvPr/>
        </p:nvPicPr>
        <p:blipFill>
          <a:blip r:embed="rId3"/>
          <a:stretch>
            <a:fillRect/>
          </a:stretch>
        </p:blipFill>
        <p:spPr>
          <a:xfrm>
            <a:off x="7635624" y="3904555"/>
            <a:ext cx="3266408" cy="2143855"/>
          </a:xfrm>
          <a:prstGeom prst="rect">
            <a:avLst/>
          </a:prstGeom>
          <a:ln>
            <a:solidFill>
              <a:srgbClr val="FFC000"/>
            </a:solidFill>
          </a:ln>
        </p:spPr>
      </p:pic>
      <p:sp>
        <p:nvSpPr>
          <p:cNvPr id="7" name="文本框 6"/>
          <p:cNvSpPr txBox="1"/>
          <p:nvPr/>
        </p:nvSpPr>
        <p:spPr>
          <a:xfrm>
            <a:off x="6178010" y="2248520"/>
            <a:ext cx="1433887" cy="646331"/>
          </a:xfrm>
          <a:prstGeom prst="rect">
            <a:avLst/>
          </a:prstGeom>
          <a:noFill/>
        </p:spPr>
        <p:txBody>
          <a:bodyPr wrap="square" rtlCol="0">
            <a:spAutoFit/>
          </a:bodyPr>
          <a:lstStyle/>
          <a:p>
            <a:r>
              <a:rPr lang="zh-CN" altLang="en-US" dirty="0" smtClean="0"/>
              <a:t>纵坐标换算：乘</a:t>
            </a:r>
            <a:endParaRPr lang="en-US" altLang="zh-CN" dirty="0" smtClean="0"/>
          </a:p>
        </p:txBody>
      </p:sp>
      <p:sp>
        <p:nvSpPr>
          <p:cNvPr id="13" name="文本框 12"/>
          <p:cNvSpPr txBox="1"/>
          <p:nvPr/>
        </p:nvSpPr>
        <p:spPr>
          <a:xfrm>
            <a:off x="6178009" y="4586649"/>
            <a:ext cx="1433887" cy="646331"/>
          </a:xfrm>
          <a:prstGeom prst="rect">
            <a:avLst/>
          </a:prstGeom>
          <a:noFill/>
        </p:spPr>
        <p:txBody>
          <a:bodyPr wrap="square" rtlCol="0">
            <a:spAutoFit/>
          </a:bodyPr>
          <a:lstStyle/>
          <a:p>
            <a:r>
              <a:rPr lang="zh-CN" altLang="en-US" dirty="0" smtClean="0"/>
              <a:t>纵坐标换算：乘</a:t>
            </a:r>
            <a:endParaRPr lang="en-US" altLang="zh-CN" dirty="0" smtClean="0"/>
          </a:p>
        </p:txBody>
      </p:sp>
      <p:sp>
        <p:nvSpPr>
          <p:cNvPr id="11"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6" name="图片 15"/>
          <p:cNvPicPr>
            <a:picLocks noChangeAspect="1"/>
          </p:cNvPicPr>
          <p:nvPr/>
        </p:nvPicPr>
        <p:blipFill>
          <a:blip r:embed="rId4"/>
          <a:stretch>
            <a:fillRect/>
          </a:stretch>
        </p:blipFill>
        <p:spPr>
          <a:xfrm>
            <a:off x="6247150" y="5181458"/>
            <a:ext cx="1146147" cy="506012"/>
          </a:xfrm>
          <a:prstGeom prst="rect">
            <a:avLst/>
          </a:prstGeom>
        </p:spPr>
      </p:pic>
      <p:pic>
        <p:nvPicPr>
          <p:cNvPr id="17" name="图片 16"/>
          <p:cNvPicPr>
            <a:picLocks noChangeAspect="1"/>
          </p:cNvPicPr>
          <p:nvPr/>
        </p:nvPicPr>
        <p:blipFill>
          <a:blip r:embed="rId4"/>
          <a:stretch>
            <a:fillRect/>
          </a:stretch>
        </p:blipFill>
        <p:spPr>
          <a:xfrm>
            <a:off x="6199765" y="2893955"/>
            <a:ext cx="1146147" cy="506012"/>
          </a:xfrm>
          <a:prstGeom prst="rect">
            <a:avLst/>
          </a:prstGeom>
        </p:spPr>
      </p:pic>
      <p:pic>
        <p:nvPicPr>
          <p:cNvPr id="18" name="图片 17"/>
          <p:cNvPicPr>
            <a:picLocks noChangeAspect="1"/>
          </p:cNvPicPr>
          <p:nvPr/>
        </p:nvPicPr>
        <p:blipFill>
          <a:blip r:embed="rId5"/>
          <a:stretch>
            <a:fillRect/>
          </a:stretch>
        </p:blipFill>
        <p:spPr>
          <a:xfrm>
            <a:off x="844762" y="2002019"/>
            <a:ext cx="4938375" cy="3527411"/>
          </a:xfrm>
          <a:prstGeom prst="rect">
            <a:avLst/>
          </a:prstGeom>
        </p:spPr>
      </p:pic>
    </p:spTree>
    <p:extLst>
      <p:ext uri="{BB962C8B-B14F-4D97-AF65-F5344CB8AC3E}">
        <p14:creationId xmlns:p14="http://schemas.microsoft.com/office/powerpoint/2010/main" val="3076602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93781" y="172471"/>
            <a:ext cx="7729728" cy="1188720"/>
          </a:xfrm>
        </p:spPr>
        <p:style>
          <a:lnRef idx="2">
            <a:schemeClr val="accent1"/>
          </a:lnRef>
          <a:fillRef idx="1">
            <a:schemeClr val="lt1"/>
          </a:fillRef>
          <a:effectRef idx="0">
            <a:schemeClr val="accent1"/>
          </a:effectRef>
          <a:fontRef idx="minor">
            <a:schemeClr val="dk1"/>
          </a:fontRef>
        </p:style>
        <p:txBody>
          <a:bodyPr>
            <a:normAutofit/>
          </a:bodyPr>
          <a:lstStyle/>
          <a:p>
            <a:r>
              <a:rPr lang="zh-CN" altLang="en-US" dirty="0"/>
              <a:t>二、夸克相</a:t>
            </a:r>
            <a:r>
              <a:rPr lang="zh-CN" altLang="en-US" dirty="0" smtClean="0"/>
              <a:t>模型</a:t>
            </a:r>
            <a:r>
              <a:rPr lang="en-US" altLang="zh-CN" dirty="0"/>
              <a:t/>
            </a:r>
            <a:br>
              <a:rPr lang="en-US" altLang="zh-CN" dirty="0"/>
            </a:br>
            <a:r>
              <a:rPr lang="en-US" altLang="zh-CN" dirty="0" smtClean="0"/>
              <a:t>PNJL</a:t>
            </a:r>
            <a:r>
              <a:rPr lang="zh-CN" altLang="en-US" dirty="0"/>
              <a:t>模型</a:t>
            </a:r>
          </a:p>
        </p:txBody>
      </p:sp>
      <p:sp>
        <p:nvSpPr>
          <p:cNvPr id="3" name="内容占位符 2"/>
          <p:cNvSpPr>
            <a:spLocks noGrp="1"/>
          </p:cNvSpPr>
          <p:nvPr>
            <p:ph idx="1"/>
          </p:nvPr>
        </p:nvSpPr>
        <p:spPr>
          <a:xfrm>
            <a:off x="1653886" y="1361191"/>
            <a:ext cx="3026665" cy="452109"/>
          </a:xfrm>
        </p:spPr>
        <p:txBody>
          <a:bodyPr/>
          <a:lstStyle/>
          <a:p>
            <a:pPr marL="0" indent="0">
              <a:buNone/>
            </a:pPr>
            <a:r>
              <a:rPr lang="zh-CN" altLang="en-US" dirty="0" smtClean="0"/>
              <a:t>熵密度和格点数据比较：</a:t>
            </a:r>
            <a:endParaRPr lang="zh-CN" altLang="en-US" dirty="0"/>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5" name="图片 4"/>
          <p:cNvPicPr>
            <a:picLocks noChangeAspect="1"/>
          </p:cNvPicPr>
          <p:nvPr/>
        </p:nvPicPr>
        <p:blipFill>
          <a:blip r:embed="rId2"/>
          <a:stretch>
            <a:fillRect/>
          </a:stretch>
        </p:blipFill>
        <p:spPr>
          <a:xfrm>
            <a:off x="389407" y="2102963"/>
            <a:ext cx="4291144" cy="3060708"/>
          </a:xfrm>
          <a:prstGeom prst="rect">
            <a:avLst/>
          </a:prstGeom>
        </p:spPr>
      </p:pic>
      <p:pic>
        <p:nvPicPr>
          <p:cNvPr id="9" name="图片 8"/>
          <p:cNvPicPr>
            <a:picLocks noChangeAspect="1"/>
          </p:cNvPicPr>
          <p:nvPr/>
        </p:nvPicPr>
        <p:blipFill>
          <a:blip r:embed="rId3"/>
          <a:stretch>
            <a:fillRect/>
          </a:stretch>
        </p:blipFill>
        <p:spPr>
          <a:xfrm>
            <a:off x="6741118" y="2102963"/>
            <a:ext cx="4639452" cy="3060708"/>
          </a:xfrm>
          <a:prstGeom prst="rect">
            <a:avLst/>
          </a:prstGeom>
          <a:ln>
            <a:solidFill>
              <a:srgbClr val="FFC000"/>
            </a:solidFill>
          </a:ln>
        </p:spPr>
      </p:pic>
      <p:sp>
        <p:nvSpPr>
          <p:cNvPr id="7"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文本框 12"/>
          <p:cNvSpPr txBox="1"/>
          <p:nvPr/>
        </p:nvSpPr>
        <p:spPr>
          <a:xfrm>
            <a:off x="5157442" y="2102963"/>
            <a:ext cx="1433887" cy="646331"/>
          </a:xfrm>
          <a:prstGeom prst="rect">
            <a:avLst/>
          </a:prstGeom>
          <a:noFill/>
        </p:spPr>
        <p:txBody>
          <a:bodyPr wrap="square" rtlCol="0">
            <a:spAutoFit/>
          </a:bodyPr>
          <a:lstStyle/>
          <a:p>
            <a:r>
              <a:rPr lang="zh-CN" altLang="en-US" dirty="0" smtClean="0"/>
              <a:t>纵坐标换算：乘</a:t>
            </a:r>
            <a:endParaRPr lang="en-US" altLang="zh-CN" dirty="0" smtClean="0"/>
          </a:p>
        </p:txBody>
      </p:sp>
      <p:pic>
        <p:nvPicPr>
          <p:cNvPr id="11" name="图片 10"/>
          <p:cNvPicPr>
            <a:picLocks noChangeAspect="1"/>
          </p:cNvPicPr>
          <p:nvPr/>
        </p:nvPicPr>
        <p:blipFill>
          <a:blip r:embed="rId4"/>
          <a:stretch>
            <a:fillRect/>
          </a:stretch>
        </p:blipFill>
        <p:spPr>
          <a:xfrm>
            <a:off x="5157442" y="2749294"/>
            <a:ext cx="1213209" cy="536494"/>
          </a:xfrm>
          <a:prstGeom prst="rect">
            <a:avLst/>
          </a:prstGeom>
        </p:spPr>
      </p:pic>
    </p:spTree>
    <p:extLst>
      <p:ext uri="{BB962C8B-B14F-4D97-AF65-F5344CB8AC3E}">
        <p14:creationId xmlns:p14="http://schemas.microsoft.com/office/powerpoint/2010/main" val="3278351382"/>
      </p:ext>
    </p:extLst>
  </p:cSld>
  <p:clrMapOvr>
    <a:masterClrMapping/>
  </p:clrMapOvr>
</p:sld>
</file>

<file path=ppt/theme/theme1.xml><?xml version="1.0" encoding="utf-8"?>
<a:theme xmlns:a="http://schemas.openxmlformats.org/drawingml/2006/main" name="包裹">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docProps/app.xml><?xml version="1.0" encoding="utf-8"?>
<Properties xmlns="http://schemas.openxmlformats.org/officeDocument/2006/extended-properties" xmlns:vt="http://schemas.openxmlformats.org/officeDocument/2006/docPropsVTypes">
  <Template>TM10001115[[fn=包裹]]</Template>
  <TotalTime>699</TotalTime>
  <Words>1673</Words>
  <Application>Microsoft Office PowerPoint</Application>
  <PresentationFormat>宽屏</PresentationFormat>
  <Paragraphs>87</Paragraphs>
  <Slides>21</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21</vt:i4>
      </vt:variant>
    </vt:vector>
  </HeadingPairs>
  <TitlesOfParts>
    <vt:vector size="25" baseType="lpstr">
      <vt:lpstr>华文中宋</vt:lpstr>
      <vt:lpstr>Arial</vt:lpstr>
      <vt:lpstr>Gill Sans MT</vt:lpstr>
      <vt:lpstr>包裹</vt:lpstr>
      <vt:lpstr>基于相对论性质的夸克强子相变</vt:lpstr>
      <vt:lpstr>主要内容</vt:lpstr>
      <vt:lpstr>一、夸克强子物质研究现状 夸克强子相变图</vt:lpstr>
      <vt:lpstr>一、夸克强子物质研究现状 实验基础</vt:lpstr>
      <vt:lpstr>二、夸克相模型 理论概述</vt:lpstr>
      <vt:lpstr>二、夸克相模型 MIT口袋模型</vt:lpstr>
      <vt:lpstr>二、夸克相模型 PNJL模型</vt:lpstr>
      <vt:lpstr>二、夸克相模型 PNJL模型</vt:lpstr>
      <vt:lpstr>二、夸克相模型 PNJL模型</vt:lpstr>
      <vt:lpstr>二、夸克相模型 PNJL模型</vt:lpstr>
      <vt:lpstr>二、夸克相模型 PNJL模型</vt:lpstr>
      <vt:lpstr>三、强子相模型 </vt:lpstr>
      <vt:lpstr>四、相变曲线 本文的理论研究方案</vt:lpstr>
      <vt:lpstr>四、相变曲线 RMF MIT相变</vt:lpstr>
      <vt:lpstr>四、相变曲线 考虑PNJL模型的相变曲线</vt:lpstr>
      <vt:lpstr>四、相变曲线 考虑PNJL模型的相变曲线</vt:lpstr>
      <vt:lpstr>四、相变曲线 考虑PNJL模型的相变曲线</vt:lpstr>
      <vt:lpstr>四、相变曲线 考虑PNJL模型的相变曲线</vt:lpstr>
      <vt:lpstr>五、总结</vt:lpstr>
      <vt:lpstr>六、致谢</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基于相对论性质的夸克强子相变</dc:title>
  <dc:creator>hp</dc:creator>
  <cp:lastModifiedBy>hp</cp:lastModifiedBy>
  <cp:revision>51</cp:revision>
  <dcterms:created xsi:type="dcterms:W3CDTF">2016-04-26T06:30:33Z</dcterms:created>
  <dcterms:modified xsi:type="dcterms:W3CDTF">2016-10-20T09:03:40Z</dcterms:modified>
</cp:coreProperties>
</file>