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sldIdLst>
    <p:sldId id="316" r:id="rId3"/>
    <p:sldId id="256" r:id="rId4"/>
    <p:sldId id="257" r:id="rId5"/>
    <p:sldId id="263" r:id="rId6"/>
    <p:sldId id="289" r:id="rId7"/>
    <p:sldId id="290" r:id="rId8"/>
    <p:sldId id="291" r:id="rId9"/>
    <p:sldId id="344" r:id="rId10"/>
    <p:sldId id="345" r:id="rId11"/>
    <p:sldId id="367" r:id="rId12"/>
    <p:sldId id="368" r:id="rId13"/>
    <p:sldId id="369" r:id="rId14"/>
    <p:sldId id="370" r:id="rId15"/>
    <p:sldId id="371" r:id="rId16"/>
    <p:sldId id="313" r:id="rId17"/>
    <p:sldId id="294" r:id="rId18"/>
    <p:sldId id="293" r:id="rId19"/>
    <p:sldId id="259" r:id="rId20"/>
    <p:sldId id="261" r:id="rId21"/>
    <p:sldId id="262" r:id="rId22"/>
    <p:sldId id="265" r:id="rId23"/>
    <p:sldId id="266" r:id="rId24"/>
    <p:sldId id="267" r:id="rId25"/>
    <p:sldId id="269" r:id="rId26"/>
    <p:sldId id="270" r:id="rId27"/>
    <p:sldId id="276" r:id="rId28"/>
    <p:sldId id="271" r:id="rId29"/>
    <p:sldId id="272" r:id="rId30"/>
    <p:sldId id="273" r:id="rId31"/>
    <p:sldId id="283" r:id="rId32"/>
    <p:sldId id="274" r:id="rId33"/>
    <p:sldId id="284" r:id="rId34"/>
    <p:sldId id="275" r:id="rId35"/>
    <p:sldId id="277" r:id="rId36"/>
    <p:sldId id="286" r:id="rId37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13"/>
        <p:guide pos="2844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slide" Target="slides/slide2.xml"/><Relationship Id="rId39" Type="http://schemas.openxmlformats.org/officeDocument/2006/relationships/presProps" Target="presProps.xml"/><Relationship Id="rId38" Type="http://schemas.openxmlformats.org/officeDocument/2006/relationships/notesMaster" Target="notesMasters/notesMaster1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1.vml.rels><?xml version="1.0" encoding="UTF-8" standalone="yes"?>
<Relationships xmlns="http://schemas.openxmlformats.org/package/2006/relationships"><Relationship Id="rId4" Type="http://schemas.openxmlformats.org/officeDocument/2006/relationships/image" Target="../media/image57.wmf"/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4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14.vml.rels><?xml version="1.0" encoding="UTF-8" standalone="yes"?>
<Relationships xmlns="http://schemas.openxmlformats.org/package/2006/relationships"><Relationship Id="rId4" Type="http://schemas.openxmlformats.org/officeDocument/2006/relationships/image" Target="../media/image65.wmf"/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18.vml.rels><?xml version="1.0" encoding="UTF-8" standalone="yes"?>
<Relationships xmlns="http://schemas.openxmlformats.org/package/2006/relationships"><Relationship Id="rId6" Type="http://schemas.openxmlformats.org/officeDocument/2006/relationships/image" Target="../media/image81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4" Type="http://schemas.openxmlformats.org/officeDocument/2006/relationships/image" Target="../media/image24.wmf"/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7.wmf"/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5" Type="http://schemas.openxmlformats.org/officeDocument/2006/relationships/image" Target="../media/image41.wmf"/><Relationship Id="rId4" Type="http://schemas.openxmlformats.org/officeDocument/2006/relationships/image" Target="../media/image40.wmf"/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5" Type="http://schemas.openxmlformats.org/officeDocument/2006/relationships/image" Target="../media/image46.wmf"/><Relationship Id="rId4" Type="http://schemas.openxmlformats.org/officeDocument/2006/relationships/image" Target="../media/image45.wmf"/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9.vml.rels><?xml version="1.0" encoding="UTF-8" standalone="yes"?>
<Relationships xmlns="http://schemas.openxmlformats.org/package/2006/relationships"><Relationship Id="rId4" Type="http://schemas.openxmlformats.org/officeDocument/2006/relationships/image" Target="../media/image50.wmf"/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/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r>
              <a:rPr lang="zh-CN" strike="noStrike" noProof="1"/>
              <a:t>IOPP-9421</a:t>
            </a:r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/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r>
              <a:rPr lang="zh-CN" strike="noStrike" noProof="1"/>
              <a:t>IOPP-9421</a:t>
            </a:r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/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r>
              <a:rPr lang="zh-CN" strike="noStrike" noProof="1"/>
              <a:t>IOPP-9421</a:t>
            </a:r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/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r>
              <a:rPr lang="zh-CN" strike="noStrike" noProof="1"/>
              <a:t>IOPP-9421</a:t>
            </a:r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/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r>
              <a:rPr lang="zh-CN" strike="noStrike" noProof="1"/>
              <a:t>IOPP-9421</a:t>
            </a:r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/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r>
              <a:rPr lang="zh-CN" strike="noStrike" noProof="1"/>
              <a:t>IOPP-9421</a:t>
            </a:r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/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r>
              <a:rPr lang="zh-CN" strike="noStrike" noProof="1"/>
              <a:t>IOPP-9421</a:t>
            </a:r>
            <a:endParaRPr lang="zh-CN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/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r>
              <a:rPr lang="zh-CN" strike="noStrike" noProof="1"/>
              <a:t>IOPP-9421</a:t>
            </a:r>
            <a:endParaRPr lang="zh-CN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/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r>
              <a:rPr lang="zh-CN" strike="noStrike" noProof="1"/>
              <a:t>IOPP-9421</a:t>
            </a:r>
            <a:endParaRPr lang="zh-CN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/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r>
              <a:rPr lang="zh-CN" strike="noStrike" noProof="1"/>
              <a:t>IOPP-9421</a:t>
            </a:r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/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r>
              <a:rPr lang="zh-CN" strike="noStrike" noProof="1"/>
              <a:t>IOPP-9421</a:t>
            </a:r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fld id="{BB962C8B-B14F-4D97-AF65-F5344CB8AC3E}" type="datetime1">
              <a:rPr lang="zh-CN" altLang="en-US" strike="noStrike" noProof="1"/>
            </a:fld>
            <a:endParaRPr lang="zh-CN" altLang="en-US" strike="noStrike" noProof="1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r>
              <a:rPr lang="zh-CN" strike="noStrike" noProof="1"/>
              <a:t>IOPP-9421</a:t>
            </a:r>
            <a:endParaRPr lang="zh-CN" strike="noStrike" noProof="1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marL="0" lvl="0" indent="0" algn="ctr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2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8.wmf"/><Relationship Id="rId3" Type="http://schemas.openxmlformats.org/officeDocument/2006/relationships/oleObject" Target="../embeddings/oleObject8.bin"/><Relationship Id="rId2" Type="http://schemas.openxmlformats.org/officeDocument/2006/relationships/image" Target="../media/image17.wmf"/><Relationship Id="rId1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3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0.wmf"/><Relationship Id="rId3" Type="http://schemas.openxmlformats.org/officeDocument/2006/relationships/oleObject" Target="../embeddings/oleObject10.bin"/><Relationship Id="rId2" Type="http://schemas.openxmlformats.org/officeDocument/2006/relationships/image" Target="../media/image19.wmf"/><Relationship Id="rId1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4.wmf"/><Relationship Id="rId7" Type="http://schemas.openxmlformats.org/officeDocument/2006/relationships/oleObject" Target="../embeddings/oleObject15.bin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2.wmf"/><Relationship Id="rId3" Type="http://schemas.openxmlformats.org/officeDocument/2006/relationships/oleObject" Target="../embeddings/oleObject13.bin"/><Relationship Id="rId2" Type="http://schemas.openxmlformats.org/officeDocument/2006/relationships/image" Target="../media/image20.wmf"/><Relationship Id="rId10" Type="http://schemas.openxmlformats.org/officeDocument/2006/relationships/vmlDrawing" Target="../drawings/vmlDrawing4.vml"/><Relationship Id="rId1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jpeg"/><Relationship Id="rId8" Type="http://schemas.openxmlformats.org/officeDocument/2006/relationships/image" Target="../media/image27.wmf"/><Relationship Id="rId7" Type="http://schemas.openxmlformats.org/officeDocument/2006/relationships/oleObject" Target="../embeddings/oleObject19.bin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5.wmf"/><Relationship Id="rId3" Type="http://schemas.openxmlformats.org/officeDocument/2006/relationships/oleObject" Target="../embeddings/oleObject17.bin"/><Relationship Id="rId2" Type="http://schemas.openxmlformats.org/officeDocument/2006/relationships/image" Target="../media/image24.wmf"/><Relationship Id="rId15" Type="http://schemas.openxmlformats.org/officeDocument/2006/relationships/vmlDrawing" Target="../drawings/vmlDrawing5.vml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30.wmf"/><Relationship Id="rId12" Type="http://schemas.openxmlformats.org/officeDocument/2006/relationships/oleObject" Target="../embeddings/oleObject21.bin"/><Relationship Id="rId11" Type="http://schemas.openxmlformats.org/officeDocument/2006/relationships/image" Target="../media/image29.wmf"/><Relationship Id="rId10" Type="http://schemas.openxmlformats.org/officeDocument/2006/relationships/oleObject" Target="../embeddings/oleObject20.bin"/><Relationship Id="rId1" Type="http://schemas.openxmlformats.org/officeDocument/2006/relationships/oleObject" Target="../embeddings/oleObject16.bin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5.jpeg"/><Relationship Id="rId7" Type="http://schemas.openxmlformats.org/officeDocument/2006/relationships/image" Target="../media/image34.jpeg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2.wmf"/><Relationship Id="rId3" Type="http://schemas.openxmlformats.org/officeDocument/2006/relationships/oleObject" Target="../embeddings/oleObject23.bin"/><Relationship Id="rId2" Type="http://schemas.openxmlformats.org/officeDocument/2006/relationships/image" Target="../media/image31.wmf"/><Relationship Id="rId10" Type="http://schemas.openxmlformats.org/officeDocument/2006/relationships/vmlDrawing" Target="../drawings/vmlDrawing6.vml"/><Relationship Id="rId1" Type="http://schemas.openxmlformats.org/officeDocument/2006/relationships/oleObject" Target="../embeddings/oleObject2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ybrid_e200_smooth.mp4" TargetMode="External"/><Relationship Id="rId1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9.bin"/><Relationship Id="rId8" Type="http://schemas.openxmlformats.org/officeDocument/2006/relationships/image" Target="../media/image40.wmf"/><Relationship Id="rId7" Type="http://schemas.openxmlformats.org/officeDocument/2006/relationships/oleObject" Target="../embeddings/oleObject28.bin"/><Relationship Id="rId6" Type="http://schemas.openxmlformats.org/officeDocument/2006/relationships/image" Target="../media/image39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8.wmf"/><Relationship Id="rId3" Type="http://schemas.openxmlformats.org/officeDocument/2006/relationships/oleObject" Target="../embeddings/oleObject26.bin"/><Relationship Id="rId2" Type="http://schemas.openxmlformats.org/officeDocument/2006/relationships/image" Target="../media/image37.wmf"/><Relationship Id="rId13" Type="http://schemas.openxmlformats.org/officeDocument/2006/relationships/vmlDrawing" Target="../drawings/vmlDrawing7.v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1.png"/><Relationship Id="rId10" Type="http://schemas.openxmlformats.org/officeDocument/2006/relationships/image" Target="../media/image41.wmf"/><Relationship Id="rId1" Type="http://schemas.openxmlformats.org/officeDocument/2006/relationships/oleObject" Target="../embeddings/oleObject25.bin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4.bin"/><Relationship Id="rId8" Type="http://schemas.openxmlformats.org/officeDocument/2006/relationships/image" Target="../media/image45.wmf"/><Relationship Id="rId7" Type="http://schemas.openxmlformats.org/officeDocument/2006/relationships/oleObject" Target="../embeddings/oleObject33.bin"/><Relationship Id="rId6" Type="http://schemas.openxmlformats.org/officeDocument/2006/relationships/image" Target="../media/image44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43.wmf"/><Relationship Id="rId3" Type="http://schemas.openxmlformats.org/officeDocument/2006/relationships/oleObject" Target="../embeddings/oleObject31.bin"/><Relationship Id="rId2" Type="http://schemas.openxmlformats.org/officeDocument/2006/relationships/image" Target="../media/image42.wmf"/><Relationship Id="rId12" Type="http://schemas.openxmlformats.org/officeDocument/2006/relationships/vmlDrawing" Target="../drawings/vmlDrawing8.v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46.wmf"/><Relationship Id="rId1" Type="http://schemas.openxmlformats.org/officeDocument/2006/relationships/oleObject" Target="../embeddings/oleObject30.bin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50.wmf"/><Relationship Id="rId7" Type="http://schemas.openxmlformats.org/officeDocument/2006/relationships/oleObject" Target="../embeddings/oleObject38.bin"/><Relationship Id="rId6" Type="http://schemas.openxmlformats.org/officeDocument/2006/relationships/image" Target="../media/image49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48.wmf"/><Relationship Id="rId3" Type="http://schemas.openxmlformats.org/officeDocument/2006/relationships/oleObject" Target="../embeddings/oleObject36.bin"/><Relationship Id="rId2" Type="http://schemas.openxmlformats.org/officeDocument/2006/relationships/image" Target="../media/image47.wmf"/><Relationship Id="rId10" Type="http://schemas.openxmlformats.org/officeDocument/2006/relationships/vmlDrawing" Target="../drawings/vmlDrawing9.vml"/><Relationship Id="rId1" Type="http://schemas.openxmlformats.org/officeDocument/2006/relationships/oleObject" Target="../embeddings/oleObject35.bin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0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52.wmf"/><Relationship Id="rId3" Type="http://schemas.openxmlformats.org/officeDocument/2006/relationships/oleObject" Target="../embeddings/oleObject40.bin"/><Relationship Id="rId2" Type="http://schemas.openxmlformats.org/officeDocument/2006/relationships/image" Target="../media/image51.wmf"/><Relationship Id="rId1" Type="http://schemas.openxmlformats.org/officeDocument/2006/relationships/oleObject" Target="../embeddings/oleObject39.bin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png"/><Relationship Id="rId8" Type="http://schemas.openxmlformats.org/officeDocument/2006/relationships/image" Target="../media/image57.wmf"/><Relationship Id="rId7" Type="http://schemas.openxmlformats.org/officeDocument/2006/relationships/oleObject" Target="../embeddings/oleObject45.bin"/><Relationship Id="rId6" Type="http://schemas.openxmlformats.org/officeDocument/2006/relationships/image" Target="../media/image56.w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55.wmf"/><Relationship Id="rId3" Type="http://schemas.openxmlformats.org/officeDocument/2006/relationships/oleObject" Target="../embeddings/oleObject43.bin"/><Relationship Id="rId2" Type="http://schemas.openxmlformats.org/officeDocument/2006/relationships/image" Target="../media/image54.wmf"/><Relationship Id="rId11" Type="http://schemas.openxmlformats.org/officeDocument/2006/relationships/vmlDrawing" Target="../drawings/vmlDrawing11.vml"/><Relationship Id="rId10" Type="http://schemas.openxmlformats.org/officeDocument/2006/relationships/slideLayout" Target="../slideLayouts/slideLayout2.xml"/><Relationship Id="rId1" Type="http://schemas.openxmlformats.org/officeDocument/2006/relationships/oleObject" Target="../embeddings/oleObject42.bin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2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8.wmf"/><Relationship Id="rId4" Type="http://schemas.openxmlformats.org/officeDocument/2006/relationships/oleObject" Target="../embeddings/oleObject48.bin"/><Relationship Id="rId3" Type="http://schemas.openxmlformats.org/officeDocument/2006/relationships/oleObject" Target="../embeddings/oleObject47.bin"/><Relationship Id="rId2" Type="http://schemas.openxmlformats.org/officeDocument/2006/relationships/image" Target="../media/image42.wmf"/><Relationship Id="rId1" Type="http://schemas.openxmlformats.org/officeDocument/2006/relationships/oleObject" Target="../embeddings/oleObject46.bin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3.v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6" Type="http://schemas.openxmlformats.org/officeDocument/2006/relationships/image" Target="../media/image61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60.wmf"/><Relationship Id="rId3" Type="http://schemas.openxmlformats.org/officeDocument/2006/relationships/oleObject" Target="../embeddings/oleObject50.bin"/><Relationship Id="rId2" Type="http://schemas.openxmlformats.org/officeDocument/2006/relationships/image" Target="../media/image59.wmf"/><Relationship Id="rId1" Type="http://schemas.openxmlformats.org/officeDocument/2006/relationships/oleObject" Target="../embeddings/oleObject49.bin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65.wmf"/><Relationship Id="rId7" Type="http://schemas.openxmlformats.org/officeDocument/2006/relationships/oleObject" Target="../embeddings/oleObject55.bin"/><Relationship Id="rId6" Type="http://schemas.openxmlformats.org/officeDocument/2006/relationships/image" Target="../media/image64.w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63.wmf"/><Relationship Id="rId3" Type="http://schemas.openxmlformats.org/officeDocument/2006/relationships/oleObject" Target="../embeddings/oleObject53.bin"/><Relationship Id="rId2" Type="http://schemas.openxmlformats.org/officeDocument/2006/relationships/image" Target="../media/image62.wmf"/><Relationship Id="rId10" Type="http://schemas.openxmlformats.org/officeDocument/2006/relationships/vmlDrawing" Target="../drawings/vmlDrawing14.vml"/><Relationship Id="rId1" Type="http://schemas.openxmlformats.org/officeDocument/2006/relationships/oleObject" Target="../embeddings/oleObject52.bin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5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8.png"/><Relationship Id="rId3" Type="http://schemas.openxmlformats.org/officeDocument/2006/relationships/image" Target="../media/image67.png"/><Relationship Id="rId2" Type="http://schemas.openxmlformats.org/officeDocument/2006/relationships/image" Target="../media/image66.wmf"/><Relationship Id="rId1" Type="http://schemas.openxmlformats.org/officeDocument/2006/relationships/oleObject" Target="../embeddings/oleObject56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6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70.wmf"/><Relationship Id="rId3" Type="http://schemas.openxmlformats.org/officeDocument/2006/relationships/oleObject" Target="../embeddings/oleObject58.bin"/><Relationship Id="rId2" Type="http://schemas.openxmlformats.org/officeDocument/2006/relationships/image" Target="../media/image69.wmf"/><Relationship Id="rId1" Type="http://schemas.openxmlformats.org/officeDocument/2006/relationships/oleObject" Target="../embeddings/oleObject57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3.jpeg"/><Relationship Id="rId1" Type="http://schemas.openxmlformats.org/officeDocument/2006/relationships/image" Target="../media/image72.jpeg"/></Relationships>
</file>

<file path=ppt/slides/_rels/slide29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7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5.wmf"/><Relationship Id="rId3" Type="http://schemas.openxmlformats.org/officeDocument/2006/relationships/oleObject" Target="../embeddings/oleObject61.bin"/><Relationship Id="rId2" Type="http://schemas.openxmlformats.org/officeDocument/2006/relationships/image" Target="../media/image74.wmf"/><Relationship Id="rId1" Type="http://schemas.openxmlformats.org/officeDocument/2006/relationships/oleObject" Target="../embeddings/oleObject60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6.bin"/><Relationship Id="rId8" Type="http://schemas.openxmlformats.org/officeDocument/2006/relationships/image" Target="../media/image79.wmf"/><Relationship Id="rId7" Type="http://schemas.openxmlformats.org/officeDocument/2006/relationships/oleObject" Target="../embeddings/oleObject65.bin"/><Relationship Id="rId6" Type="http://schemas.openxmlformats.org/officeDocument/2006/relationships/image" Target="../media/image78.w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77.wmf"/><Relationship Id="rId3" Type="http://schemas.openxmlformats.org/officeDocument/2006/relationships/oleObject" Target="../embeddings/oleObject63.bin"/><Relationship Id="rId2" Type="http://schemas.openxmlformats.org/officeDocument/2006/relationships/image" Target="../media/image76.wmf"/><Relationship Id="rId16" Type="http://schemas.openxmlformats.org/officeDocument/2006/relationships/vmlDrawing" Target="../drawings/vmlDrawing18.vml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83.png"/><Relationship Id="rId13" Type="http://schemas.openxmlformats.org/officeDocument/2006/relationships/image" Target="../media/image82.png"/><Relationship Id="rId12" Type="http://schemas.openxmlformats.org/officeDocument/2006/relationships/image" Target="../media/image81.wmf"/><Relationship Id="rId11" Type="http://schemas.openxmlformats.org/officeDocument/2006/relationships/oleObject" Target="../embeddings/oleObject67.bin"/><Relationship Id="rId10" Type="http://schemas.openxmlformats.org/officeDocument/2006/relationships/image" Target="../media/image80.wmf"/><Relationship Id="rId1" Type="http://schemas.openxmlformats.org/officeDocument/2006/relationships/oleObject" Target="../embeddings/oleObject62.bin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image" Target="../media/image84.pn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image" Target="../media/image8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.bin"/><Relationship Id="rId8" Type="http://schemas.openxmlformats.org/officeDocument/2006/relationships/image" Target="../media/image12.wmf"/><Relationship Id="rId7" Type="http://schemas.openxmlformats.org/officeDocument/2006/relationships/oleObject" Target="../embeddings/oleObject4.bin"/><Relationship Id="rId6" Type="http://schemas.openxmlformats.org/officeDocument/2006/relationships/image" Target="../media/image11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9.wmf"/><Relationship Id="rId15" Type="http://schemas.openxmlformats.org/officeDocument/2006/relationships/vmlDrawing" Target="../drawings/vmlDrawing1.vml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1.png"/><Relationship Id="rId12" Type="http://schemas.openxmlformats.org/officeDocument/2006/relationships/image" Target="../media/image14.wmf"/><Relationship Id="rId11" Type="http://schemas.openxmlformats.org/officeDocument/2006/relationships/oleObject" Target="../embeddings/oleObject6.bin"/><Relationship Id="rId10" Type="http://schemas.openxmlformats.org/officeDocument/2006/relationships/image" Target="../media/image13.wmf"/><Relationship Id="rId1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4" name="图片 2" descr="下载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995" y="490855"/>
            <a:ext cx="3416300" cy="109347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" name="组合 7"/>
          <p:cNvGrpSpPr/>
          <p:nvPr/>
        </p:nvGrpSpPr>
        <p:grpSpPr>
          <a:xfrm>
            <a:off x="5479415" y="450850"/>
            <a:ext cx="3114040" cy="1341120"/>
            <a:chOff x="8581" y="774"/>
            <a:chExt cx="4904" cy="2112"/>
          </a:xfrm>
        </p:grpSpPr>
        <p:pic>
          <p:nvPicPr>
            <p:cNvPr id="7" name="图片 6" descr="maxresdefault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81" y="774"/>
              <a:ext cx="4905" cy="2079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9035" y="2310"/>
              <a:ext cx="4079" cy="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Britannic Bold" panose="020B0903060703020204" charset="0"/>
                </a:rPr>
                <a:t>IOPP 9421 Conference </a:t>
              </a:r>
              <a:endParaRPr lang="en-US" altLang="zh-CN">
                <a:solidFill>
                  <a:schemeClr val="bg1"/>
                </a:solidFill>
                <a:latin typeface="Britannic Bold" panose="020B0903060703020204" charset="0"/>
              </a:endParaRPr>
            </a:p>
          </p:txBody>
        </p:sp>
      </p:grpSp>
      <p:sp>
        <p:nvSpPr>
          <p:cNvPr id="4" name="标题 3"/>
          <p:cNvSpPr/>
          <p:nvPr>
            <p:ph type="ctrTitle"/>
          </p:nvPr>
        </p:nvSpPr>
        <p:spPr>
          <a:xfrm>
            <a:off x="1143000" y="2552065"/>
            <a:ext cx="6858000" cy="1816735"/>
          </a:xfrm>
        </p:spPr>
        <p:txBody>
          <a:bodyPr/>
          <a:p>
            <a:r>
              <a:rPr lang="en-US" altLang="zh-CN"/>
              <a:t>The 2</a:t>
            </a:r>
            <a:r>
              <a:rPr lang="en-US" altLang="zh-CN" baseline="30000"/>
              <a:t>st  </a:t>
            </a:r>
            <a:r>
              <a:rPr lang="en-US" altLang="zh-CN">
                <a:sym typeface="+mn-ea"/>
              </a:rPr>
              <a:t>International</a:t>
            </a:r>
            <a:br>
              <a:rPr lang="en-US" altLang="zh-CN">
                <a:sym typeface="+mn-ea"/>
              </a:rPr>
            </a:br>
            <a:r>
              <a:rPr lang="en-US" altLang="zh-CN">
                <a:sym typeface="+mn-ea"/>
              </a:rPr>
              <a:t>Iopp </a:t>
            </a:r>
            <a:r>
              <a:rPr lang="en-US" altLang="zh-CN"/>
              <a:t>9421 Conference</a:t>
            </a:r>
            <a:endParaRPr lang="en-US" altLang="zh-CN"/>
          </a:p>
        </p:txBody>
      </p:sp>
      <p:sp>
        <p:nvSpPr>
          <p:cNvPr id="5" name="文本框 4"/>
          <p:cNvSpPr txBox="1"/>
          <p:nvPr/>
        </p:nvSpPr>
        <p:spPr>
          <a:xfrm>
            <a:off x="2414905" y="4620260"/>
            <a:ext cx="4461510" cy="10668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>
                <a:latin typeface="Britannic Bold" panose="020B0903060703020204" charset="0"/>
              </a:rPr>
              <a:t>IOPP, Room 9410.</a:t>
            </a:r>
            <a:endParaRPr lang="en-US" altLang="zh-CN" sz="3200">
              <a:latin typeface="Britannic Bold" panose="020B0903060703020204" charset="0"/>
            </a:endParaRPr>
          </a:p>
          <a:p>
            <a:pPr algn="ctr"/>
            <a:r>
              <a:rPr lang="en-US" altLang="zh-CN" sz="3200">
                <a:latin typeface="Britannic Bold" panose="020B0903060703020204" charset="0"/>
              </a:rPr>
              <a:t>Nov.19—</a:t>
            </a:r>
            <a:r>
              <a:rPr lang="en-US" altLang="zh-CN" sz="3200">
                <a:latin typeface="Britannic Bold" panose="020B0903060703020204" charset="0"/>
                <a:sym typeface="+mn-ea"/>
              </a:rPr>
              <a:t>Nov</a:t>
            </a:r>
            <a:r>
              <a:rPr lang="en-US" altLang="zh-CN" sz="3200">
                <a:latin typeface="Britannic Bold" panose="020B0903060703020204" charset="0"/>
              </a:rPr>
              <a:t>.20</a:t>
            </a:r>
            <a:endParaRPr lang="en-US" altLang="zh-CN" sz="3200">
              <a:latin typeface="Britannic Bold" panose="020B0903060703020204" charset="0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/>
            </a:fld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r>
              <a:rPr lang="zh-CN" strike="noStrike" noProof="1"/>
              <a:t>IOPP-9421</a:t>
            </a:r>
            <a:endParaRPr lang="zh-CN" strike="noStrike" noProof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/>
            </a:fld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r>
              <a:rPr lang="zh-CN" strike="noStrike" noProof="1"/>
              <a:t>IOPP-9421</a:t>
            </a:r>
            <a:endParaRPr lang="zh-CN" strike="noStrike" noProof="1"/>
          </a:p>
        </p:txBody>
      </p:sp>
      <p:sp>
        <p:nvSpPr>
          <p:cNvPr id="17" name="文本框 16"/>
          <p:cNvSpPr txBox="1"/>
          <p:nvPr/>
        </p:nvSpPr>
        <p:spPr>
          <a:xfrm>
            <a:off x="4226560" y="4121150"/>
            <a:ext cx="2865755" cy="365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altLang="zh-CN" i="1">
                <a:latin typeface="Times New Roman" panose="02020603050405020304" charset="0"/>
              </a:rPr>
              <a:t>v</a:t>
            </a:r>
            <a:r>
              <a:rPr lang="zh-CN" altLang="en-US">
                <a:latin typeface="Times New Roman" panose="02020603050405020304" charset="0"/>
              </a:rPr>
              <a:t>不是常值</a:t>
            </a:r>
            <a:r>
              <a:rPr lang="zh-CN" altLang="en-US" i="1">
                <a:latin typeface="Times New Roman" panose="02020603050405020304" charset="0"/>
              </a:rPr>
              <a:t>，</a:t>
            </a:r>
            <a:r>
              <a:rPr lang="zh-CN" altLang="en-US">
                <a:latin typeface="Times New Roman" panose="02020603050405020304" charset="0"/>
              </a:rPr>
              <a:t>而是</a:t>
            </a:r>
            <a:r>
              <a:rPr lang="en-US" altLang="zh-CN" i="1">
                <a:solidFill>
                  <a:srgbClr val="FF0000"/>
                </a:solidFill>
                <a:latin typeface="Times New Roman" panose="02020603050405020304" charset="0"/>
              </a:rPr>
              <a:t>t</a:t>
            </a:r>
            <a:r>
              <a:rPr lang="zh-CN" altLang="en-US">
                <a:latin typeface="Times New Roman" panose="02020603050405020304" charset="0"/>
              </a:rPr>
              <a:t>的函数</a:t>
            </a:r>
            <a:endParaRPr lang="zh-CN" altLang="en-US">
              <a:latin typeface="Times New Roman" panose="02020603050405020304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05460" y="1112520"/>
            <a:ext cx="7708900" cy="4316730"/>
            <a:chOff x="796" y="1752"/>
            <a:chExt cx="12140" cy="6798"/>
          </a:xfrm>
        </p:grpSpPr>
        <p:grpSp>
          <p:nvGrpSpPr>
            <p:cNvPr id="7" name="组合 6"/>
            <p:cNvGrpSpPr/>
            <p:nvPr/>
          </p:nvGrpSpPr>
          <p:grpSpPr>
            <a:xfrm>
              <a:off x="1096" y="3853"/>
              <a:ext cx="9701" cy="955"/>
              <a:chOff x="1096" y="3309"/>
              <a:chExt cx="9701" cy="955"/>
            </a:xfrm>
          </p:grpSpPr>
          <p:graphicFrame>
            <p:nvGraphicFramePr>
              <p:cNvPr id="5" name="对象 4">
                <a:hlinkClick r:id="" action="ppaction://ole?verb="/>
              </p:cNvPr>
              <p:cNvGraphicFramePr>
                <a:graphicFrameLocks noChangeAspect="1"/>
              </p:cNvGraphicFramePr>
              <p:nvPr/>
            </p:nvGraphicFramePr>
            <p:xfrm>
              <a:off x="1096" y="3309"/>
              <a:ext cx="984" cy="95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5" name="" r:id="rId1" imgW="405765" imgH="393700" progId="Equation.KSEE3">
                      <p:embed/>
                    </p:oleObj>
                  </mc:Choice>
                  <mc:Fallback>
                    <p:oleObj name="" r:id="rId1" imgW="405765" imgH="393700" progId="Equation.KSEE3">
                      <p:embed/>
                      <p:pic>
                        <p:nvPicPr>
                          <p:cNvPr id="0" name="图片 1024"/>
                          <p:cNvPicPr/>
                          <p:nvPr/>
                        </p:nvPicPr>
                        <p:blipFill>
                          <a:blip r:embed="rId2"/>
                          <a:stretch>
                            <a:fillRect/>
                          </a:stretch>
                        </p:blipFill>
                        <p:spPr>
                          <a:xfrm>
                            <a:off x="1096" y="3309"/>
                            <a:ext cx="984" cy="95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" name="文本框 5"/>
              <p:cNvSpPr txBox="1"/>
              <p:nvPr/>
            </p:nvSpPr>
            <p:spPr>
              <a:xfrm>
                <a:off x="2073" y="3532"/>
                <a:ext cx="8724" cy="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/>
                  <a:t>中的 </a:t>
                </a:r>
                <a:r>
                  <a:rPr lang="en-US" altLang="zh-CN" i="1">
                    <a:latin typeface="Times New Roman" panose="02020603050405020304" charset="0"/>
                  </a:rPr>
                  <a:t>v </a:t>
                </a:r>
                <a:r>
                  <a:rPr lang="zh-CN" altLang="en-US"/>
                  <a:t>为瞬时惯性系</a:t>
                </a:r>
                <a:r>
                  <a:rPr lang="zh-CN" altLang="en-US">
                    <a:sym typeface="+mn-ea"/>
                  </a:rPr>
                  <a:t>（</a:t>
                </a:r>
                <a:r>
                  <a:rPr lang="zh-CN" altLang="en-US">
                    <a:cs typeface="Times New Roman" panose="02020603050405020304" charset="0"/>
                    <a:sym typeface="+mn-ea"/>
                  </a:rPr>
                  <a:t>Σ</a:t>
                </a:r>
                <a:r>
                  <a:rPr lang="en-US" altLang="zh-CN">
                    <a:cs typeface="Times New Roman" panose="02020603050405020304" charset="0"/>
                    <a:sym typeface="+mn-ea"/>
                  </a:rPr>
                  <a:t>' </a:t>
                </a:r>
                <a:r>
                  <a:rPr lang="zh-CN" altLang="en-US">
                    <a:cs typeface="Times New Roman" panose="02020603050405020304" charset="0"/>
                    <a:sym typeface="+mn-ea"/>
                  </a:rPr>
                  <a:t>系</a:t>
                </a:r>
                <a:r>
                  <a:rPr lang="zh-CN" altLang="en-US">
                    <a:sym typeface="+mn-ea"/>
                  </a:rPr>
                  <a:t>）</a:t>
                </a:r>
                <a:r>
                  <a:rPr lang="zh-CN" altLang="en-US"/>
                  <a:t>相对于 </a:t>
                </a:r>
                <a:r>
                  <a:rPr lang="zh-CN" altLang="en-US">
                    <a:cs typeface="Times New Roman" panose="02020603050405020304" charset="0"/>
                    <a:sym typeface="+mn-ea"/>
                  </a:rPr>
                  <a:t>Σ</a:t>
                </a:r>
                <a:r>
                  <a:rPr lang="en-US" altLang="zh-CN">
                    <a:cs typeface="Times New Roman" panose="02020603050405020304" charset="0"/>
                    <a:sym typeface="+mn-ea"/>
                  </a:rPr>
                  <a:t> </a:t>
                </a:r>
                <a:r>
                  <a:rPr lang="zh-CN" altLang="en-US">
                    <a:cs typeface="Times New Roman" panose="02020603050405020304" charset="0"/>
                    <a:sym typeface="+mn-ea"/>
                  </a:rPr>
                  <a:t>系</a:t>
                </a:r>
                <a:r>
                  <a:rPr lang="zh-CN" altLang="en-US"/>
                  <a:t>的速度</a:t>
                </a:r>
                <a:r>
                  <a:rPr lang="en-US" altLang="zh-CN"/>
                  <a:t>.  </a:t>
                </a:r>
                <a:endParaRPr lang="en-US" altLang="zh-CN"/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796" y="1752"/>
              <a:ext cx="12140" cy="6798"/>
              <a:chOff x="796" y="777"/>
              <a:chExt cx="12140" cy="6798"/>
            </a:xfrm>
          </p:grpSpPr>
          <p:sp>
            <p:nvSpPr>
              <p:cNvPr id="4" name="文本框 3"/>
              <p:cNvSpPr txBox="1"/>
              <p:nvPr/>
            </p:nvSpPr>
            <p:spPr>
              <a:xfrm>
                <a:off x="796" y="777"/>
                <a:ext cx="12140" cy="1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/>
                  <a:t>物体 </a:t>
                </a:r>
                <a:r>
                  <a:rPr lang="zh-CN" altLang="en-US">
                    <a:cs typeface="Times New Roman" panose="02020603050405020304" charset="0"/>
                    <a:sym typeface="+mn-ea"/>
                  </a:rPr>
                  <a:t>Σ</a:t>
                </a:r>
                <a:r>
                  <a:rPr lang="en-US" altLang="zh-CN">
                    <a:cs typeface="Times New Roman" panose="02020603050405020304" charset="0"/>
                    <a:sym typeface="+mn-ea"/>
                  </a:rPr>
                  <a:t>' </a:t>
                </a:r>
                <a:r>
                  <a:rPr lang="zh-CN" altLang="en-US">
                    <a:cs typeface="Times New Roman" panose="02020603050405020304" charset="0"/>
                    <a:sym typeface="+mn-ea"/>
                  </a:rPr>
                  <a:t>系</a:t>
                </a:r>
                <a:r>
                  <a:rPr lang="zh-CN" altLang="en-US"/>
                  <a:t>相对于瞬时惯性系（ </a:t>
                </a:r>
                <a:r>
                  <a:rPr lang="zh-CN" altLang="en-US">
                    <a:cs typeface="Times New Roman" panose="02020603050405020304" charset="0"/>
                    <a:sym typeface="+mn-ea"/>
                  </a:rPr>
                  <a:t>Σ</a:t>
                </a:r>
                <a:r>
                  <a:rPr lang="en-US" altLang="zh-CN">
                    <a:cs typeface="Times New Roman" panose="02020603050405020304" charset="0"/>
                    <a:sym typeface="+mn-ea"/>
                  </a:rPr>
                  <a:t>' </a:t>
                </a:r>
                <a:r>
                  <a:rPr lang="zh-CN" altLang="en-US">
                    <a:cs typeface="Times New Roman" panose="02020603050405020304" charset="0"/>
                    <a:sym typeface="+mn-ea"/>
                  </a:rPr>
                  <a:t>系</a:t>
                </a:r>
                <a:r>
                  <a:rPr lang="zh-CN" altLang="en-US"/>
                  <a:t>）静止（不妨设 </a:t>
                </a:r>
                <a:r>
                  <a:rPr lang="en-US" altLang="zh-CN" i="1">
                    <a:latin typeface="Times New Roman" panose="02020603050405020304" charset="0"/>
                  </a:rPr>
                  <a:t>t=0 </a:t>
                </a:r>
                <a:r>
                  <a:rPr lang="zh-CN" altLang="en-US"/>
                  <a:t>时刻），加速度为常值 </a:t>
                </a:r>
                <a:r>
                  <a:rPr lang="en-US" altLang="zh-CN" i="1">
                    <a:latin typeface="Times New Roman" panose="02020603050405020304" charset="0"/>
                  </a:rPr>
                  <a:t>g</a:t>
                </a:r>
                <a:r>
                  <a:rPr lang="en-US" altLang="zh-CN">
                    <a:latin typeface="Times New Roman" panose="02020603050405020304" charset="0"/>
                  </a:rPr>
                  <a:t> </a:t>
                </a:r>
                <a:r>
                  <a:rPr lang="zh-CN" altLang="en-US">
                    <a:latin typeface="Times New Roman" panose="02020603050405020304" charset="0"/>
                  </a:rPr>
                  <a:t>加速度（</a:t>
                </a:r>
                <a:r>
                  <a:rPr lang="zh-CN" altLang="en-US">
                    <a:cs typeface="Times New Roman" panose="02020603050405020304" charset="0"/>
                    <a:sym typeface="+mn-ea"/>
                  </a:rPr>
                  <a:t>Σ</a:t>
                </a:r>
                <a:r>
                  <a:rPr lang="en-US" altLang="zh-CN">
                    <a:cs typeface="Times New Roman" panose="02020603050405020304" charset="0"/>
                    <a:sym typeface="+mn-ea"/>
                  </a:rPr>
                  <a:t>' </a:t>
                </a:r>
                <a:r>
                  <a:rPr lang="zh-CN" altLang="en-US">
                    <a:cs typeface="Times New Roman" panose="02020603050405020304" charset="0"/>
                    <a:sym typeface="+mn-ea"/>
                  </a:rPr>
                  <a:t>系中</a:t>
                </a:r>
                <a:r>
                  <a:rPr lang="zh-CN" altLang="en-US">
                    <a:latin typeface="Times New Roman" panose="02020603050405020304" charset="0"/>
                  </a:rPr>
                  <a:t>），在 </a:t>
                </a:r>
                <a:r>
                  <a:rPr lang="zh-CN" altLang="en-US">
                    <a:cs typeface="Times New Roman" panose="02020603050405020304" charset="0"/>
                    <a:sym typeface="+mn-ea"/>
                  </a:rPr>
                  <a:t>Σ</a:t>
                </a:r>
                <a:r>
                  <a:rPr lang="en-US" altLang="zh-CN">
                    <a:cs typeface="Times New Roman" panose="02020603050405020304" charset="0"/>
                    <a:sym typeface="+mn-ea"/>
                  </a:rPr>
                  <a:t> </a:t>
                </a:r>
                <a:r>
                  <a:rPr lang="zh-CN" altLang="en-US">
                    <a:cs typeface="Times New Roman" panose="02020603050405020304" charset="0"/>
                    <a:sym typeface="+mn-ea"/>
                  </a:rPr>
                  <a:t>系中的观察者看来，由</a:t>
                </a:r>
                <a:r>
                  <a:rPr lang="zh-CN" altLang="en-US">
                    <a:latin typeface="Times New Roman" panose="02020603050405020304" charset="0"/>
                  </a:rPr>
                  <a:t>逆变公式，加速度为：</a:t>
                </a:r>
                <a:endParaRPr lang="zh-CN" altLang="en-US">
                  <a:latin typeface="Times New Roman" panose="02020603050405020304" charset="0"/>
                </a:endParaRPr>
              </a:p>
            </p:txBody>
          </p:sp>
          <p:graphicFrame>
            <p:nvGraphicFramePr>
              <p:cNvPr id="14" name="对象 13">
                <a:hlinkClick r:id="" action="ppaction://ole?verb="/>
              </p:cNvPr>
              <p:cNvGraphicFramePr>
                <a:graphicFrameLocks noChangeAspect="1"/>
              </p:cNvGraphicFramePr>
              <p:nvPr/>
            </p:nvGraphicFramePr>
            <p:xfrm>
              <a:off x="1968" y="1791"/>
              <a:ext cx="10682" cy="92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0" name="" r:id="rId3" imgW="2781300" imgH="241300" progId="Equation.KSEE3">
                      <p:embed/>
                    </p:oleObj>
                  </mc:Choice>
                  <mc:Fallback>
                    <p:oleObj name="" r:id="rId3" imgW="2781300" imgH="241300" progId="Equation.KSEE3">
                      <p:embed/>
                      <p:pic>
                        <p:nvPicPr>
                          <p:cNvPr id="0" name="图片 1029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1968" y="1791"/>
                            <a:ext cx="10682" cy="92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5" name="直接箭头连接符 14"/>
              <p:cNvCxnSpPr/>
              <p:nvPr/>
            </p:nvCxnSpPr>
            <p:spPr>
              <a:xfrm flipV="1">
                <a:off x="10149" y="2792"/>
                <a:ext cx="1020" cy="2608"/>
              </a:xfrm>
              <a:prstGeom prst="straightConnector1">
                <a:avLst/>
              </a:prstGeom>
              <a:ln w="12700" cmpd="sng">
                <a:solidFill>
                  <a:schemeClr val="accent1">
                    <a:shade val="50000"/>
                  </a:schemeClr>
                </a:solidFill>
                <a:prstDash val="solid"/>
                <a:tailEnd type="arrow" w="med" len="med"/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直角双向箭头 18"/>
              <p:cNvSpPr/>
              <p:nvPr/>
            </p:nvSpPr>
            <p:spPr>
              <a:xfrm>
                <a:off x="9921" y="6327"/>
                <a:ext cx="399" cy="1031"/>
              </a:xfrm>
              <a:prstGeom prst="leftUpArrow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cxnSp>
            <p:nvCxnSpPr>
              <p:cNvPr id="20" name="直接箭头连接符 19"/>
              <p:cNvCxnSpPr/>
              <p:nvPr/>
            </p:nvCxnSpPr>
            <p:spPr>
              <a:xfrm flipV="1">
                <a:off x="2988" y="3612"/>
                <a:ext cx="113" cy="1587"/>
              </a:xfrm>
              <a:prstGeom prst="straightConnector1">
                <a:avLst/>
              </a:prstGeom>
              <a:ln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" name="文本框 20"/>
              <p:cNvSpPr txBox="1"/>
              <p:nvPr/>
            </p:nvSpPr>
            <p:spPr>
              <a:xfrm>
                <a:off x="1078" y="5308"/>
                <a:ext cx="3089" cy="100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p>
                <a:r>
                  <a:rPr lang="zh-CN" altLang="en-US">
                    <a:latin typeface="Times New Roman" panose="02020603050405020304" charset="0"/>
                  </a:rPr>
                  <a:t>固定加速度物体</a:t>
                </a:r>
                <a:r>
                  <a:rPr lang="en-US" altLang="zh-CN" i="1">
                    <a:latin typeface="Times New Roman" panose="02020603050405020304" charset="0"/>
                  </a:rPr>
                  <a:t>t=0</a:t>
                </a:r>
                <a:r>
                  <a:rPr lang="zh-CN" altLang="en-US"/>
                  <a:t>时刻，</a:t>
                </a:r>
                <a:r>
                  <a:rPr lang="en-US" altLang="zh-CN" i="1">
                    <a:latin typeface="Times New Roman" panose="02020603050405020304" charset="0"/>
                  </a:rPr>
                  <a:t>v=0</a:t>
                </a:r>
                <a:endParaRPr lang="en-US" altLang="zh-CN" i="1">
                  <a:latin typeface="Times New Roman" panose="02020603050405020304" charset="0"/>
                </a:endParaRPr>
              </a:p>
            </p:txBody>
          </p:sp>
          <p:cxnSp>
            <p:nvCxnSpPr>
              <p:cNvPr id="22" name="直接箭头连接符 21"/>
              <p:cNvCxnSpPr/>
              <p:nvPr/>
            </p:nvCxnSpPr>
            <p:spPr>
              <a:xfrm flipH="1" flipV="1">
                <a:off x="4463" y="2591"/>
                <a:ext cx="3061" cy="2608"/>
              </a:xfrm>
              <a:prstGeom prst="straightConnector1">
                <a:avLst/>
              </a:prstGeom>
              <a:ln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箭头连接符 22"/>
              <p:cNvCxnSpPr/>
              <p:nvPr/>
            </p:nvCxnSpPr>
            <p:spPr>
              <a:xfrm flipH="1">
                <a:off x="4248" y="5812"/>
                <a:ext cx="2268" cy="0"/>
              </a:xfrm>
              <a:prstGeom prst="straightConnector1">
                <a:avLst/>
              </a:prstGeom>
              <a:ln w="28575" cmpd="sng">
                <a:solidFill>
                  <a:schemeClr val="accent1">
                    <a:shade val="50000"/>
                  </a:schemeClr>
                </a:solidFill>
                <a:prstDash val="solid"/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4" name="文本框 23"/>
              <p:cNvSpPr txBox="1"/>
              <p:nvPr/>
            </p:nvSpPr>
            <p:spPr>
              <a:xfrm>
                <a:off x="1112" y="6999"/>
                <a:ext cx="10105" cy="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/>
                  <a:t>结论：在</a:t>
                </a:r>
                <a:r>
                  <a:rPr lang="zh-CN" altLang="en-US">
                    <a:cs typeface="Times New Roman" panose="02020603050405020304" charset="0"/>
                    <a:sym typeface="+mn-ea"/>
                  </a:rPr>
                  <a:t>Σ</a:t>
                </a:r>
                <a:r>
                  <a:rPr lang="en-US" altLang="zh-CN">
                    <a:cs typeface="Times New Roman" panose="02020603050405020304" charset="0"/>
                    <a:sym typeface="+mn-ea"/>
                  </a:rPr>
                  <a:t> </a:t>
                </a:r>
                <a:r>
                  <a:rPr lang="zh-CN" altLang="en-US">
                    <a:cs typeface="Times New Roman" panose="02020603050405020304" charset="0"/>
                    <a:sym typeface="+mn-ea"/>
                  </a:rPr>
                  <a:t>系</a:t>
                </a:r>
                <a:r>
                  <a:rPr lang="zh-CN" altLang="en-US"/>
                  <a:t>中看到该物体的加速度随 </a:t>
                </a:r>
                <a:r>
                  <a:rPr lang="en-US" altLang="zh-CN" i="1">
                    <a:latin typeface="Times New Roman" panose="02020603050405020304" charset="0"/>
                  </a:rPr>
                  <a:t>t </a:t>
                </a:r>
                <a:r>
                  <a:rPr lang="zh-CN" altLang="en-US"/>
                  <a:t>增大而减小。</a:t>
                </a:r>
                <a:endParaRPr lang="zh-CN" altLang="en-US"/>
              </a:p>
            </p:txBody>
          </p:sp>
        </p:grpSp>
      </p:grpSp>
      <p:pic>
        <p:nvPicPr>
          <p:cNvPr id="2052" name="图片 2" descr="下载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2315" y="114935"/>
            <a:ext cx="1905000" cy="60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" name="文本框 26"/>
          <p:cNvSpPr txBox="1"/>
          <p:nvPr/>
        </p:nvSpPr>
        <p:spPr>
          <a:xfrm>
            <a:off x="450215" y="338455"/>
            <a:ext cx="2937510" cy="4572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sym typeface="+mn-ea"/>
              </a:rPr>
              <a:t>相对论中的加速度：</a:t>
            </a:r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/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r>
              <a:rPr lang="zh-CN" strike="noStrike" noProof="1"/>
              <a:t>IOPP-9421</a:t>
            </a:r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457200" y="387985"/>
            <a:ext cx="551561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黑体" panose="02010609060101010101" charset="-122"/>
                <a:ea typeface="黑体" panose="02010609060101010101" charset="-122"/>
              </a:rPr>
              <a:t>共动观察者的观测量 </a:t>
            </a:r>
            <a:r>
              <a:rPr lang="en-US" altLang="zh-CN" sz="2400" b="1">
                <a:latin typeface="黑体" panose="02010609060101010101" charset="-122"/>
                <a:ea typeface="黑体" panose="02010609060101010101" charset="-122"/>
              </a:rPr>
              <a:t>I</a:t>
            </a:r>
            <a:endParaRPr lang="en-US" altLang="zh-CN" sz="24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16330" y="998220"/>
            <a:ext cx="681799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当知道在 </a:t>
            </a:r>
            <a:r>
              <a:rPr lang="zh-CN" altLang="en-US">
                <a:cs typeface="Times New Roman" panose="02020603050405020304" charset="0"/>
                <a:sym typeface="+mn-ea"/>
              </a:rPr>
              <a:t>Σ</a:t>
            </a:r>
            <a:r>
              <a:rPr lang="en-US" altLang="zh-CN">
                <a:cs typeface="Times New Roman" panose="02020603050405020304" charset="0"/>
                <a:sym typeface="+mn-ea"/>
              </a:rPr>
              <a:t> </a:t>
            </a:r>
            <a:r>
              <a:rPr lang="zh-CN" altLang="en-US">
                <a:cs typeface="Times New Roman" panose="02020603050405020304" charset="0"/>
                <a:sym typeface="+mn-ea"/>
              </a:rPr>
              <a:t>系中（从</a:t>
            </a:r>
            <a:r>
              <a:rPr lang="zh-CN" altLang="en-US" i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i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t</a:t>
            </a:r>
            <a:r>
              <a:rPr lang="en-US" altLang="zh-CN" i="1" baseline="-25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0</a:t>
            </a:r>
            <a:r>
              <a:rPr lang="en-US" altLang="zh-CN" i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=0</a:t>
            </a:r>
            <a:r>
              <a:rPr lang="en-US" altLang="zh-CN">
                <a:cs typeface="Times New Roman" panose="02020603050405020304" charset="0"/>
                <a:sym typeface="+mn-ea"/>
              </a:rPr>
              <a:t> </a:t>
            </a:r>
            <a:r>
              <a:rPr lang="zh-CN" altLang="en-US">
                <a:cs typeface="Times New Roman" panose="02020603050405020304" charset="0"/>
                <a:sym typeface="+mn-ea"/>
              </a:rPr>
              <a:t>到任意 </a:t>
            </a:r>
            <a:r>
              <a:rPr lang="en-US" altLang="zh-CN" i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t </a:t>
            </a:r>
            <a:r>
              <a:rPr lang="zh-CN" altLang="en-US">
                <a:cs typeface="Times New Roman" panose="02020603050405020304" charset="0"/>
                <a:sym typeface="+mn-ea"/>
              </a:rPr>
              <a:t>观测到）的物体末速度为 </a:t>
            </a:r>
            <a:r>
              <a:rPr lang="en-US" altLang="zh-CN" i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v</a:t>
            </a:r>
            <a:r>
              <a:rPr lang="en-US" altLang="zh-CN" i="1" baseline="-25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f</a:t>
            </a:r>
            <a:endParaRPr lang="en-US" altLang="zh-CN" i="1" baseline="-250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353185" y="1649095"/>
            <a:ext cx="5848350" cy="1042670"/>
            <a:chOff x="1759" y="2563"/>
            <a:chExt cx="9210" cy="1642"/>
          </a:xfrm>
        </p:grpSpPr>
        <p:graphicFrame>
          <p:nvGraphicFramePr>
            <p:cNvPr id="9" name="对象 8">
              <a:hlinkClick r:id="" action="ppaction://ole?verb="/>
            </p:cNvPr>
            <p:cNvGraphicFramePr>
              <a:graphicFrameLocks noChangeAspect="1"/>
            </p:cNvGraphicFramePr>
            <p:nvPr/>
          </p:nvGraphicFramePr>
          <p:xfrm>
            <a:off x="4233" y="2563"/>
            <a:ext cx="6736" cy="16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" name="" r:id="rId1" imgW="2920365" imgH="711200" progId="Equation.KSEE3">
                    <p:embed/>
                  </p:oleObj>
                </mc:Choice>
                <mc:Fallback>
                  <p:oleObj name="" r:id="rId1" imgW="2920365" imgH="711200" progId="Equation.KSEE3">
                    <p:embed/>
                    <p:pic>
                      <p:nvPicPr>
                        <p:cNvPr id="0" name="图片 2048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4233" y="2563"/>
                          <a:ext cx="6736" cy="164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文本框 9"/>
            <p:cNvSpPr txBox="1"/>
            <p:nvPr/>
          </p:nvSpPr>
          <p:spPr>
            <a:xfrm>
              <a:off x="1759" y="2864"/>
              <a:ext cx="2187" cy="57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p>
              <a:pPr algn="ctr"/>
              <a:r>
                <a:rPr lang="zh-CN" altLang="en-US"/>
                <a:t>此刻的时间</a:t>
              </a:r>
              <a:endParaRPr lang="zh-CN" altLang="en-US"/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940435" y="3108960"/>
            <a:ext cx="1741805" cy="64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zh-CN" altLang="en-US"/>
              <a:t>此刻的固有时（外光锥中）</a:t>
            </a:r>
            <a:endParaRPr lang="zh-CN" altLang="en-US"/>
          </a:p>
        </p:txBody>
      </p:sp>
      <p:graphicFrame>
        <p:nvGraphicFramePr>
          <p:cNvPr id="15" name="对象 1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924175" y="3108960"/>
          <a:ext cx="4114800" cy="1610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" r:id="rId3" imgW="2920365" imgH="1143000" progId="Equation.KSEE3">
                  <p:embed/>
                </p:oleObj>
              </mc:Choice>
              <mc:Fallback>
                <p:oleObj name="" r:id="rId3" imgW="2920365" imgH="1143000" progId="Equation.KSEE3">
                  <p:embed/>
                  <p:pic>
                    <p:nvPicPr>
                      <p:cNvPr id="0" name="图片 204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24175" y="3108960"/>
                        <a:ext cx="4114800" cy="16103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文本框 15"/>
          <p:cNvSpPr txBox="1"/>
          <p:nvPr/>
        </p:nvSpPr>
        <p:spPr>
          <a:xfrm>
            <a:off x="940435" y="4834890"/>
            <a:ext cx="1741805" cy="64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zh-CN" altLang="en-US"/>
              <a:t>此刻的位置（外光锥中）</a:t>
            </a:r>
            <a:endParaRPr lang="zh-CN" altLang="en-US"/>
          </a:p>
        </p:txBody>
      </p:sp>
      <p:graphicFrame>
        <p:nvGraphicFramePr>
          <p:cNvPr id="17" name="对象 1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923858" y="4834573"/>
          <a:ext cx="5136515" cy="931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" r:id="rId5" imgW="3644900" imgH="660400" progId="Equation.KSEE3">
                  <p:embed/>
                </p:oleObj>
              </mc:Choice>
              <mc:Fallback>
                <p:oleObj name="" r:id="rId5" imgW="3644900" imgH="660400" progId="Equation.KSEE3">
                  <p:embed/>
                  <p:pic>
                    <p:nvPicPr>
                      <p:cNvPr id="0" name="图片 204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23858" y="4834573"/>
                        <a:ext cx="5136515" cy="9315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/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r>
              <a:rPr lang="zh-CN" strike="noStrike" noProof="1"/>
              <a:t>IOPP-9421</a:t>
            </a:r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457200" y="387985"/>
            <a:ext cx="551561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黑体" panose="02010609060101010101" charset="-122"/>
                <a:ea typeface="黑体" panose="02010609060101010101" charset="-122"/>
              </a:rPr>
              <a:t>共动观察者的观测量 </a:t>
            </a:r>
            <a:r>
              <a:rPr lang="en-US" altLang="zh-CN" sz="2400" b="1">
                <a:latin typeface="黑体" panose="02010609060101010101" charset="-122"/>
                <a:ea typeface="黑体" panose="02010609060101010101" charset="-122"/>
              </a:rPr>
              <a:t>II</a:t>
            </a:r>
            <a:endParaRPr lang="en-US" altLang="zh-CN" sz="24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77520" y="1029970"/>
            <a:ext cx="382079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固有时与速度的逆关系：</a:t>
            </a:r>
            <a:endParaRPr lang="zh-CN" altLang="en-US"/>
          </a:p>
        </p:txBody>
      </p:sp>
      <p:graphicFrame>
        <p:nvGraphicFramePr>
          <p:cNvPr id="15" name="对象 1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383155" y="1530985"/>
          <a:ext cx="4377690" cy="1610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" r:id="rId1" imgW="2920365" imgH="1143000" progId="Equation.KSEE3">
                  <p:embed/>
                </p:oleObj>
              </mc:Choice>
              <mc:Fallback>
                <p:oleObj name="" r:id="rId1" imgW="2920365" imgH="1143000" progId="Equation.KSEE3">
                  <p:embed/>
                  <p:pic>
                    <p:nvPicPr>
                      <p:cNvPr id="0" name="图片 204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383155" y="1530985"/>
                        <a:ext cx="4377690" cy="16103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333308" y="3267710"/>
          <a:ext cx="3618865" cy="554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3" imgW="2413000" imgH="393700" progId="Equation.KSEE3">
                  <p:embed/>
                </p:oleObj>
              </mc:Choice>
              <mc:Fallback>
                <p:oleObj name="" r:id="rId3" imgW="2413000" imgH="393700" progId="Equation.KSEE3">
                  <p:embed/>
                  <p:pic>
                    <p:nvPicPr>
                      <p:cNvPr id="0" name="图片 204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33308" y="3267710"/>
                        <a:ext cx="3618865" cy="554990"/>
                      </a:xfrm>
                      <a:prstGeom prst="rect">
                        <a:avLst/>
                      </a:prstGeom>
                      <a:ln w="158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右箭头 10"/>
          <p:cNvSpPr/>
          <p:nvPr/>
        </p:nvSpPr>
        <p:spPr>
          <a:xfrm>
            <a:off x="1365250" y="3457575"/>
            <a:ext cx="791845" cy="1752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600710" y="4153535"/>
            <a:ext cx="7209790" cy="64008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/>
              <a:t>结论：当在 </a:t>
            </a:r>
            <a:r>
              <a:rPr lang="zh-CN" altLang="en-US">
                <a:cs typeface="Times New Roman" panose="02020603050405020304" charset="0"/>
                <a:sym typeface="+mn-ea"/>
              </a:rPr>
              <a:t>Σ</a:t>
            </a:r>
            <a:r>
              <a:rPr lang="en-US" altLang="zh-CN">
                <a:cs typeface="Times New Roman" panose="02020603050405020304" charset="0"/>
                <a:sym typeface="+mn-ea"/>
              </a:rPr>
              <a:t> </a:t>
            </a:r>
            <a:r>
              <a:rPr lang="zh-CN" altLang="en-US">
                <a:cs typeface="Times New Roman" panose="02020603050405020304" charset="0"/>
                <a:sym typeface="+mn-ea"/>
              </a:rPr>
              <a:t>系</a:t>
            </a:r>
            <a:r>
              <a:rPr lang="zh-CN" altLang="en-US"/>
              <a:t>中观测时，当固有时            时，观测到的做匀加速运动的物体末态速度极值为 </a:t>
            </a:r>
            <a:r>
              <a:rPr lang="en-US" altLang="zh-CN" i="1">
                <a:latin typeface="Times New Roman" panose="02020603050405020304" charset="0"/>
              </a:rPr>
              <a:t>c </a:t>
            </a:r>
            <a:r>
              <a:rPr lang="zh-CN" altLang="en-US">
                <a:latin typeface="Times New Roman" panose="02020603050405020304" charset="0"/>
              </a:rPr>
              <a:t>而不会超过光速</a:t>
            </a:r>
            <a:r>
              <a:rPr lang="zh-CN" altLang="en-US">
                <a:sym typeface="+mn-ea"/>
              </a:rPr>
              <a:t> </a:t>
            </a:r>
            <a:r>
              <a:rPr lang="en-US" altLang="zh-CN" i="1">
                <a:latin typeface="Times New Roman" panose="02020603050405020304" charset="0"/>
                <a:sym typeface="+mn-ea"/>
              </a:rPr>
              <a:t>c </a:t>
            </a:r>
            <a:r>
              <a:rPr lang="zh-CN" altLang="en-US" i="1">
                <a:latin typeface="Times New Roman" panose="02020603050405020304" charset="0"/>
              </a:rPr>
              <a:t>。</a:t>
            </a:r>
            <a:endParaRPr lang="zh-CN" altLang="en-US" i="1">
              <a:latin typeface="Times New Roman" panose="02020603050405020304" charset="0"/>
            </a:endParaRPr>
          </a:p>
        </p:txBody>
      </p:sp>
      <p:graphicFrame>
        <p:nvGraphicFramePr>
          <p:cNvPr id="13" name="对象 1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380230" y="4238625"/>
          <a:ext cx="654050" cy="205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" r:id="rId5" imgW="444500" imgH="139700" progId="Equation.KSEE3">
                  <p:embed/>
                </p:oleObj>
              </mc:Choice>
              <mc:Fallback>
                <p:oleObj name="" r:id="rId5" imgW="444500" imgH="139700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80230" y="4238625"/>
                        <a:ext cx="654050" cy="2057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文本框 13"/>
          <p:cNvSpPr txBox="1"/>
          <p:nvPr/>
        </p:nvSpPr>
        <p:spPr>
          <a:xfrm>
            <a:off x="570865" y="4921885"/>
            <a:ext cx="706628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带入末速度到时间与位置信息中，可得到与固有时相关的时间和位置为</a:t>
            </a:r>
            <a:r>
              <a:rPr lang="en-US" altLang="zh-CN"/>
              <a:t>:</a:t>
            </a:r>
            <a:endParaRPr lang="en-US" altLang="zh-CN"/>
          </a:p>
        </p:txBody>
      </p:sp>
      <p:graphicFrame>
        <p:nvGraphicFramePr>
          <p:cNvPr id="16" name="对象 1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383155" y="5473700"/>
          <a:ext cx="3870325" cy="641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" r:id="rId7" imgW="2679700" imgH="444500" progId="Equation.KSEE3">
                  <p:embed/>
                </p:oleObj>
              </mc:Choice>
              <mc:Fallback>
                <p:oleObj name="" r:id="rId7" imgW="2679700" imgH="444500" progId="Equation.KSEE3">
                  <p:embed/>
                  <p:pic>
                    <p:nvPicPr>
                      <p:cNvPr id="0" name="图片 307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83155" y="5473700"/>
                        <a:ext cx="3870325" cy="641985"/>
                      </a:xfrm>
                      <a:prstGeom prst="rect">
                        <a:avLst/>
                      </a:prstGeom>
                      <a:ln w="15875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/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r>
              <a:rPr lang="zh-CN" strike="noStrike" noProof="1"/>
              <a:t>IOPP-9421</a:t>
            </a:r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457200" y="387985"/>
            <a:ext cx="551561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黑体" panose="02010609060101010101" charset="-122"/>
                <a:ea typeface="黑体" panose="02010609060101010101" charset="-122"/>
              </a:rPr>
              <a:t>共动观察者的观测量 </a:t>
            </a:r>
            <a:r>
              <a:rPr lang="en-US" altLang="zh-CN" sz="2400" b="1">
                <a:latin typeface="黑体" panose="02010609060101010101" charset="-122"/>
                <a:ea typeface="黑体" panose="02010609060101010101" charset="-122"/>
              </a:rPr>
              <a:t>III</a:t>
            </a:r>
            <a:endParaRPr lang="en-US" altLang="zh-CN" sz="24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77520" y="1029970"/>
            <a:ext cx="382079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ym typeface="+mn-ea"/>
              </a:rPr>
              <a:t> </a:t>
            </a:r>
            <a:r>
              <a:rPr lang="zh-CN" altLang="en-US">
                <a:cs typeface="Times New Roman" panose="02020603050405020304" charset="0"/>
                <a:sym typeface="+mn-ea"/>
              </a:rPr>
              <a:t>Σ</a:t>
            </a:r>
            <a:r>
              <a:rPr lang="en-US" altLang="zh-CN">
                <a:cs typeface="Times New Roman" panose="02020603050405020304" charset="0"/>
                <a:sym typeface="+mn-ea"/>
              </a:rPr>
              <a:t> </a:t>
            </a:r>
            <a:r>
              <a:rPr lang="zh-CN" altLang="en-US">
                <a:cs typeface="Times New Roman" panose="02020603050405020304" charset="0"/>
                <a:sym typeface="+mn-ea"/>
              </a:rPr>
              <a:t>系</a:t>
            </a:r>
            <a:r>
              <a:rPr lang="zh-CN" altLang="en-US"/>
              <a:t>时空图：</a:t>
            </a:r>
            <a:endParaRPr lang="zh-CN" altLang="en-US"/>
          </a:p>
        </p:txBody>
      </p:sp>
      <p:graphicFrame>
        <p:nvGraphicFramePr>
          <p:cNvPr id="16" name="对象 1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580640" y="1638935"/>
          <a:ext cx="3870325" cy="641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" r:id="rId1" imgW="2679700" imgH="444500" progId="Equation.KSEE3">
                  <p:embed/>
                </p:oleObj>
              </mc:Choice>
              <mc:Fallback>
                <p:oleObj name="" r:id="rId1" imgW="2679700" imgH="444500" progId="Equation.KSEE3">
                  <p:embed/>
                  <p:pic>
                    <p:nvPicPr>
                      <p:cNvPr id="0" name="图片 307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580640" y="1638935"/>
                        <a:ext cx="3870325" cy="641985"/>
                      </a:xfrm>
                      <a:prstGeom prst="rect">
                        <a:avLst/>
                      </a:prstGeom>
                      <a:ln w="15875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组合 10"/>
          <p:cNvGrpSpPr/>
          <p:nvPr/>
        </p:nvGrpSpPr>
        <p:grpSpPr>
          <a:xfrm>
            <a:off x="575945" y="2520950"/>
            <a:ext cx="7206615" cy="1188720"/>
            <a:chOff x="907" y="3970"/>
            <a:chExt cx="11349" cy="1872"/>
          </a:xfrm>
        </p:grpSpPr>
        <p:sp>
          <p:nvSpPr>
            <p:cNvPr id="9" name="文本框 8"/>
            <p:cNvSpPr txBox="1"/>
            <p:nvPr/>
          </p:nvSpPr>
          <p:spPr>
            <a:xfrm>
              <a:off x="907" y="3970"/>
              <a:ext cx="11349" cy="1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200000"/>
                </a:lnSpc>
              </a:pPr>
              <a:r>
                <a:rPr lang="zh-CN" altLang="en-US">
                  <a:sym typeface="+mn-ea"/>
                </a:rPr>
                <a:t> </a:t>
              </a:r>
              <a:r>
                <a:rPr lang="zh-CN" altLang="en-US">
                  <a:cs typeface="Times New Roman" panose="02020603050405020304" charset="0"/>
                  <a:sym typeface="+mn-ea"/>
                </a:rPr>
                <a:t>Σ</a:t>
              </a:r>
              <a:r>
                <a:rPr lang="en-US" altLang="zh-CN">
                  <a:cs typeface="Times New Roman" panose="02020603050405020304" charset="0"/>
                  <a:sym typeface="+mn-ea"/>
                </a:rPr>
                <a:t> </a:t>
              </a:r>
              <a:r>
                <a:rPr lang="zh-CN" altLang="en-US">
                  <a:cs typeface="Times New Roman" panose="02020603050405020304" charset="0"/>
                  <a:sym typeface="+mn-ea"/>
                </a:rPr>
                <a:t>系中当            时，</a:t>
              </a:r>
              <a:r>
                <a:rPr lang="en-US" altLang="zh-CN" i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t=0, x=0, </a:t>
              </a:r>
              <a:r>
                <a:rPr lang="zh-CN" altLang="en-US">
                  <a:cs typeface="Times New Roman" panose="02020603050405020304" charset="0"/>
                  <a:sym typeface="+mn-ea"/>
                </a:rPr>
                <a:t>当选取合适的坐标原点时（往</a:t>
              </a:r>
              <a:r>
                <a:rPr lang="en-US" altLang="zh-CN" i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-x</a:t>
              </a:r>
              <a:r>
                <a:rPr lang="zh-CN" altLang="en-US">
                  <a:cs typeface="Times New Roman" panose="02020603050405020304" charset="0"/>
                  <a:sym typeface="+mn-ea"/>
                </a:rPr>
                <a:t>方向平移          单位）得到在</a:t>
              </a:r>
              <a:r>
                <a:rPr lang="zh-CN" altLang="en-US">
                  <a:sym typeface="+mn-ea"/>
                </a:rPr>
                <a:t> </a:t>
              </a:r>
              <a:r>
                <a:rPr lang="zh-CN" altLang="en-US">
                  <a:cs typeface="Times New Roman" panose="02020603050405020304" charset="0"/>
                  <a:sym typeface="+mn-ea"/>
                </a:rPr>
                <a:t>Σ</a:t>
              </a:r>
              <a:r>
                <a:rPr lang="en-US" altLang="zh-CN">
                  <a:cs typeface="Times New Roman" panose="02020603050405020304" charset="0"/>
                  <a:sym typeface="+mn-ea"/>
                </a:rPr>
                <a:t> </a:t>
              </a:r>
              <a:r>
                <a:rPr lang="zh-CN" altLang="en-US">
                  <a:cs typeface="Times New Roman" panose="02020603050405020304" charset="0"/>
                  <a:sym typeface="+mn-ea"/>
                </a:rPr>
                <a:t>系描述匀加速运动的方程</a:t>
              </a:r>
              <a:r>
                <a:rPr lang="zh-CN" altLang="en-US">
                  <a:cs typeface="Times New Roman" panose="02020603050405020304" charset="0"/>
                  <a:sym typeface="+mn-ea"/>
                </a:rPr>
                <a:t>：</a:t>
              </a:r>
              <a:endParaRPr lang="zh-CN" altLang="en-US">
                <a:cs typeface="Times New Roman" panose="02020603050405020304" charset="0"/>
                <a:sym typeface="+mn-ea"/>
              </a:endParaRPr>
            </a:p>
          </p:txBody>
        </p:sp>
        <p:graphicFrame>
          <p:nvGraphicFramePr>
            <p:cNvPr id="13" name="对象 12">
              <a:hlinkClick r:id="" action="ppaction://ole?verb="/>
            </p:cNvPr>
            <p:cNvGraphicFramePr>
              <a:graphicFrameLocks noChangeAspect="1"/>
            </p:cNvGraphicFramePr>
            <p:nvPr/>
          </p:nvGraphicFramePr>
          <p:xfrm>
            <a:off x="2700" y="4418"/>
            <a:ext cx="910" cy="4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3" name="" r:id="rId3" imgW="342900" imgH="177165" progId="Equation.KSEE3">
                    <p:embed/>
                  </p:oleObj>
                </mc:Choice>
                <mc:Fallback>
                  <p:oleObj name="" r:id="rId3" imgW="342900" imgH="177165" progId="Equation.KSEE3">
                    <p:embed/>
                    <p:pic>
                      <p:nvPicPr>
                        <p:cNvPr id="0" name="图片 3072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700" y="4418"/>
                          <a:ext cx="910" cy="47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对象 9">
              <a:hlinkClick r:id="" action="ppaction://ole?verb="/>
            </p:cNvPr>
            <p:cNvGraphicFramePr>
              <a:graphicFrameLocks noChangeAspect="1"/>
            </p:cNvGraphicFramePr>
            <p:nvPr/>
          </p:nvGraphicFramePr>
          <p:xfrm>
            <a:off x="1475" y="5176"/>
            <a:ext cx="722" cy="4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7" name="" r:id="rId5" imgW="342900" imgH="228600" progId="Equation.KSEE3">
                    <p:embed/>
                  </p:oleObj>
                </mc:Choice>
                <mc:Fallback>
                  <p:oleObj name="" r:id="rId5" imgW="342900" imgH="228600" progId="Equation.KSEE3">
                    <p:embed/>
                    <p:pic>
                      <p:nvPicPr>
                        <p:cNvPr id="0" name="图片 4096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475" y="5176"/>
                          <a:ext cx="722" cy="48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4" name="对象 1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323975" y="3870960"/>
          <a:ext cx="2903855" cy="1373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" r:id="rId7" imgW="1879600" imgH="889000" progId="Equation.KSEE3">
                  <p:embed/>
                </p:oleObj>
              </mc:Choice>
              <mc:Fallback>
                <p:oleObj name="" r:id="rId7" imgW="1879600" imgH="889000" progId="Equation.KSEE3">
                  <p:embed/>
                  <p:pic>
                    <p:nvPicPr>
                      <p:cNvPr id="0" name="图片 409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23975" y="3870960"/>
                        <a:ext cx="2903855" cy="1373505"/>
                      </a:xfrm>
                      <a:prstGeom prst="rect">
                        <a:avLst/>
                      </a:prstGeom>
                      <a:ln w="1905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组合 21"/>
          <p:cNvGrpSpPr/>
          <p:nvPr/>
        </p:nvGrpSpPr>
        <p:grpSpPr>
          <a:xfrm>
            <a:off x="575945" y="3870960"/>
            <a:ext cx="7280275" cy="2225040"/>
            <a:chOff x="907" y="6096"/>
            <a:chExt cx="11465" cy="3504"/>
          </a:xfrm>
        </p:grpSpPr>
        <p:pic>
          <p:nvPicPr>
            <p:cNvPr id="15" name="图片 14" descr="下载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759" y="6096"/>
              <a:ext cx="4113" cy="3504"/>
            </a:xfrm>
            <a:prstGeom prst="rect">
              <a:avLst/>
            </a:prstGeom>
          </p:spPr>
        </p:pic>
        <p:graphicFrame>
          <p:nvGraphicFramePr>
            <p:cNvPr id="17" name="对象 16">
              <a:hlinkClick r:id="" action="ppaction://ole?verb="/>
            </p:cNvPr>
            <p:cNvGraphicFramePr>
              <a:graphicFrameLocks noChangeAspect="1"/>
            </p:cNvGraphicFramePr>
            <p:nvPr/>
          </p:nvGraphicFramePr>
          <p:xfrm>
            <a:off x="2615" y="8603"/>
            <a:ext cx="3802" cy="9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8" name="" r:id="rId10" imgW="1562100" imgH="393700" progId="Equation.KSEE3">
                    <p:embed/>
                  </p:oleObj>
                </mc:Choice>
                <mc:Fallback>
                  <p:oleObj name="" r:id="rId10" imgW="1562100" imgH="393700" progId="Equation.KSEE3">
                    <p:embed/>
                    <p:pic>
                      <p:nvPicPr>
                        <p:cNvPr id="0" name="图片 4097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615" y="8603"/>
                          <a:ext cx="3802" cy="958"/>
                        </a:xfrm>
                        <a:prstGeom prst="rect">
                          <a:avLst/>
                        </a:prstGeom>
                        <a:ln w="19050">
                          <a:solidFill>
                            <a:srgbClr val="FF0000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文本框 17"/>
            <p:cNvSpPr txBox="1"/>
            <p:nvPr/>
          </p:nvSpPr>
          <p:spPr>
            <a:xfrm>
              <a:off x="907" y="8762"/>
              <a:ext cx="1429" cy="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>
                  <a:sym typeface="+mn-ea"/>
                </a:rPr>
                <a:t>渐近线：</a:t>
              </a:r>
              <a:endParaRPr lang="zh-CN"/>
            </a:p>
          </p:txBody>
        </p:sp>
        <p:cxnSp>
          <p:nvCxnSpPr>
            <p:cNvPr id="19" name="直接箭头连接符 18"/>
            <p:cNvCxnSpPr/>
            <p:nvPr/>
          </p:nvCxnSpPr>
          <p:spPr>
            <a:xfrm flipH="1" flipV="1">
              <a:off x="10262" y="7895"/>
              <a:ext cx="1588" cy="1020"/>
            </a:xfrm>
            <a:prstGeom prst="straightConnector1">
              <a:avLst/>
            </a:prstGeom>
            <a:ln w="15875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1" name="对象 20">
              <a:hlinkClick r:id="" action="ppaction://ole?verb="/>
            </p:cNvPr>
            <p:cNvGraphicFramePr>
              <a:graphicFrameLocks noChangeAspect="1"/>
            </p:cNvGraphicFramePr>
            <p:nvPr/>
          </p:nvGraphicFramePr>
          <p:xfrm>
            <a:off x="11936" y="8429"/>
            <a:ext cx="436" cy="9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9" name="" r:id="rId12" imgW="203200" imgH="444500" progId="Equation.KSEE3">
                    <p:embed/>
                  </p:oleObj>
                </mc:Choice>
                <mc:Fallback>
                  <p:oleObj name="" r:id="rId12" imgW="203200" imgH="444500" progId="Equation.KSEE3">
                    <p:embed/>
                    <p:pic>
                      <p:nvPicPr>
                        <p:cNvPr id="0" name="图片 4098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11936" y="8429"/>
                          <a:ext cx="436" cy="95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/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r>
              <a:rPr lang="zh-CN" strike="noStrike" noProof="1"/>
              <a:t>IOPP-9421</a:t>
            </a:r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457200" y="387985"/>
            <a:ext cx="551561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黑体" panose="02010609060101010101" charset="-122"/>
                <a:ea typeface="黑体" panose="02010609060101010101" charset="-122"/>
              </a:rPr>
              <a:t>共动观察者的观测量 </a:t>
            </a:r>
            <a:r>
              <a:rPr lang="en-US" altLang="zh-CN" sz="2400" b="1">
                <a:latin typeface="黑体" panose="02010609060101010101" charset="-122"/>
                <a:ea typeface="黑体" panose="02010609060101010101" charset="-122"/>
              </a:rPr>
              <a:t>IV</a:t>
            </a:r>
            <a:endParaRPr lang="en-US" altLang="zh-CN" sz="24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79755" y="924560"/>
            <a:ext cx="4075430" cy="22860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双生子佯谬：</a:t>
            </a:r>
            <a:endParaRPr lang="zh-CN" altLang="en-US" sz="1600"/>
          </a:p>
          <a:p>
            <a:r>
              <a:rPr lang="zh-CN" altLang="en-US" sz="1600"/>
              <a:t>乘坐飞船的</a:t>
            </a:r>
            <a:r>
              <a:rPr lang="en-US" altLang="zh-CN" sz="1600"/>
              <a:t>G</a:t>
            </a:r>
            <a:r>
              <a:rPr lang="zh-CN" altLang="en-US" sz="1600"/>
              <a:t>不可能总相对于某一惯性系静止，否则他将一去不复返，不能再与</a:t>
            </a:r>
            <a:r>
              <a:rPr lang="en-US" altLang="zh-CN" sz="1600"/>
              <a:t>B</a:t>
            </a:r>
            <a:r>
              <a:rPr lang="zh-CN" altLang="en-US" sz="1600"/>
              <a:t>相会。</a:t>
            </a:r>
            <a:endParaRPr lang="zh-CN" altLang="en-US" sz="1600"/>
          </a:p>
          <a:p>
            <a:r>
              <a:rPr lang="zh-CN" altLang="en-US" sz="1600"/>
              <a:t>若 </a:t>
            </a:r>
            <a:r>
              <a:rPr lang="en-US" altLang="zh-CN" sz="1600"/>
              <a:t>B </a:t>
            </a:r>
            <a:r>
              <a:rPr lang="zh-CN" altLang="en-US" sz="1600"/>
              <a:t>待在地球，</a:t>
            </a:r>
            <a:r>
              <a:rPr lang="en-US" altLang="zh-CN" sz="1600"/>
              <a:t>G</a:t>
            </a:r>
            <a:r>
              <a:rPr lang="zh-CN" altLang="en-US" sz="1600"/>
              <a:t>乘坐飞船做直线运动从地球开始以重力 </a:t>
            </a:r>
            <a:r>
              <a:rPr lang="en-US" altLang="zh-CN" sz="1600"/>
              <a:t>g </a:t>
            </a:r>
            <a:r>
              <a:rPr lang="zh-CN" altLang="en-US" sz="1600"/>
              <a:t>的加速度匀加速</a:t>
            </a:r>
            <a:r>
              <a:rPr lang="en-US" altLang="zh-CN" sz="1600">
                <a:solidFill>
                  <a:srgbClr val="FF0000"/>
                </a:solidFill>
              </a:rPr>
              <a:t>2</a:t>
            </a:r>
            <a:r>
              <a:rPr lang="zh-CN" altLang="en-US" sz="1600"/>
              <a:t>年，再以</a:t>
            </a:r>
            <a:r>
              <a:rPr lang="en-US" altLang="zh-CN" sz="1600"/>
              <a:t>g</a:t>
            </a:r>
            <a:r>
              <a:rPr lang="zh-CN" altLang="en-US" sz="1600"/>
              <a:t>匀减速</a:t>
            </a:r>
            <a:r>
              <a:rPr lang="en-US" altLang="zh-CN" sz="1600">
                <a:solidFill>
                  <a:srgbClr val="FF0000"/>
                </a:solidFill>
              </a:rPr>
              <a:t>2</a:t>
            </a:r>
            <a:r>
              <a:rPr lang="zh-CN" altLang="en-US" sz="1600"/>
              <a:t>年到达旅行地点；到达后，立即以</a:t>
            </a:r>
            <a:r>
              <a:rPr lang="en-US" altLang="zh-CN" sz="1600"/>
              <a:t>g</a:t>
            </a:r>
            <a:r>
              <a:rPr lang="zh-CN" altLang="en-US" sz="1600"/>
              <a:t>加速</a:t>
            </a:r>
            <a:r>
              <a:rPr lang="en-US" altLang="zh-CN" sz="1600">
                <a:solidFill>
                  <a:srgbClr val="FF0000"/>
                </a:solidFill>
              </a:rPr>
              <a:t>2</a:t>
            </a:r>
            <a:r>
              <a:rPr lang="zh-CN" altLang="en-US" sz="1600"/>
              <a:t>年，接着以 </a:t>
            </a:r>
            <a:r>
              <a:rPr lang="en-US" altLang="zh-CN" sz="1600"/>
              <a:t>g </a:t>
            </a:r>
            <a:r>
              <a:rPr lang="zh-CN" altLang="en-US" sz="1600"/>
              <a:t>减速</a:t>
            </a:r>
            <a:r>
              <a:rPr lang="en-US" altLang="zh-CN" sz="1600">
                <a:solidFill>
                  <a:srgbClr val="FF0000"/>
                </a:solidFill>
              </a:rPr>
              <a:t>2</a:t>
            </a:r>
            <a:r>
              <a:rPr lang="zh-CN" altLang="en-US" sz="1600"/>
              <a:t>年回到地球，飞船上的</a:t>
            </a:r>
            <a:r>
              <a:rPr lang="en-US" altLang="zh-CN" sz="1600"/>
              <a:t>G</a:t>
            </a:r>
            <a:r>
              <a:rPr lang="zh-CN" altLang="en-US" sz="1600"/>
              <a:t>认为她飞行了</a:t>
            </a:r>
            <a:r>
              <a:rPr lang="en-US" altLang="zh-CN" sz="1600">
                <a:solidFill>
                  <a:srgbClr val="FF0000"/>
                </a:solidFill>
              </a:rPr>
              <a:t>8</a:t>
            </a:r>
            <a:r>
              <a:rPr lang="zh-CN" altLang="en-US" sz="1600"/>
              <a:t>年，那么地球上的</a:t>
            </a:r>
            <a:r>
              <a:rPr lang="en-US" altLang="zh-CN" sz="1600"/>
              <a:t>B</a:t>
            </a:r>
            <a:r>
              <a:rPr lang="zh-CN" altLang="en-US" sz="1600"/>
              <a:t>计算要等待了多久？</a:t>
            </a:r>
            <a:endParaRPr lang="zh-CN" altLang="en-US" sz="1600"/>
          </a:p>
        </p:txBody>
      </p:sp>
      <p:graphicFrame>
        <p:nvGraphicFramePr>
          <p:cNvPr id="9" name="对象 8"/>
          <p:cNvGraphicFramePr/>
          <p:nvPr/>
        </p:nvGraphicFramePr>
        <p:xfrm>
          <a:off x="4730750" y="641350"/>
          <a:ext cx="2668270" cy="4053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1" imgW="3695700" imgH="5572125" progId="Paint.Picture">
                  <p:embed/>
                </p:oleObj>
              </mc:Choice>
              <mc:Fallback>
                <p:oleObj name="" r:id="rId1" imgW="3695700" imgH="5572125" progId="Paint.Picture">
                  <p:embed/>
                  <p:pic>
                    <p:nvPicPr>
                      <p:cNvPr id="0" name="图片 9"/>
                      <p:cNvPicPr/>
                      <p:nvPr/>
                    </p:nvPicPr>
                    <p:blipFill>
                      <a:blip r:embed="rId2"/>
                    </p:blipFill>
                    <p:spPr>
                      <a:xfrm>
                        <a:off x="4730750" y="641350"/>
                        <a:ext cx="2668270" cy="40538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579755" y="3454400"/>
            <a:ext cx="359029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E</a:t>
            </a:r>
            <a:r>
              <a:rPr lang="zh-CN" altLang="en-US"/>
              <a:t>点出发，</a:t>
            </a:r>
            <a:r>
              <a:rPr lang="en-US" altLang="zh-CN"/>
              <a:t>D</a:t>
            </a:r>
            <a:r>
              <a:rPr lang="zh-CN" altLang="en-US"/>
              <a:t>点加速完毕，</a:t>
            </a:r>
            <a:r>
              <a:rPr lang="en-US" altLang="zh-CN"/>
              <a:t>G</a:t>
            </a:r>
            <a:r>
              <a:rPr lang="zh-CN" altLang="en-US"/>
              <a:t>点减速完毕，到达；</a:t>
            </a:r>
            <a:r>
              <a:rPr lang="en-US" altLang="zh-CN"/>
              <a:t>H</a:t>
            </a:r>
            <a:r>
              <a:rPr lang="zh-CN" altLang="en-US"/>
              <a:t>点加速完毕，</a:t>
            </a:r>
            <a:r>
              <a:rPr lang="en-US" altLang="zh-CN"/>
              <a:t>F</a:t>
            </a:r>
            <a:r>
              <a:rPr lang="zh-CN" altLang="en-US"/>
              <a:t>点回到地球。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674370" y="4427220"/>
            <a:ext cx="106934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对</a:t>
            </a:r>
            <a:r>
              <a:rPr lang="en-US" altLang="zh-CN"/>
              <a:t>ED</a:t>
            </a:r>
            <a:r>
              <a:rPr lang="zh-CN" altLang="en-US"/>
              <a:t>段，</a:t>
            </a:r>
            <a:endParaRPr lang="zh-CN" altLang="en-US"/>
          </a:p>
        </p:txBody>
      </p:sp>
      <p:graphicFrame>
        <p:nvGraphicFramePr>
          <p:cNvPr id="13" name="对象 1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723390" y="4436745"/>
          <a:ext cx="2593975" cy="334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" r:id="rId3" imgW="1777365" imgH="228600" progId="Equation.KSEE3">
                  <p:embed/>
                </p:oleObj>
              </mc:Choice>
              <mc:Fallback>
                <p:oleObj name="" r:id="rId3" imgW="1777365" imgH="228600" progId="Equation.KSEE3">
                  <p:embed/>
                  <p:pic>
                    <p:nvPicPr>
                      <p:cNvPr id="0" name="图片 512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23390" y="4436745"/>
                        <a:ext cx="2593975" cy="334010"/>
                      </a:xfrm>
                      <a:prstGeom prst="rect">
                        <a:avLst/>
                      </a:prstGeom>
                      <a:ln w="158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74370" y="4855210"/>
          <a:ext cx="3676015" cy="1390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" r:id="rId5" imgW="2959100" imgH="1117600" progId="Equation.KSEE3">
                  <p:embed/>
                </p:oleObj>
              </mc:Choice>
              <mc:Fallback>
                <p:oleObj name="" r:id="rId5" imgW="2959100" imgH="1117600" progId="Equation.KSEE3">
                  <p:embed/>
                  <p:pic>
                    <p:nvPicPr>
                      <p:cNvPr id="0" name="图片 512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4370" y="4855210"/>
                        <a:ext cx="3676015" cy="1390015"/>
                      </a:xfrm>
                      <a:prstGeom prst="rect">
                        <a:avLst/>
                      </a:prstGeom>
                      <a:ln w="15875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5102225" y="5007610"/>
            <a:ext cx="2907030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君生我未生，我生君已老； 恨不生同时，日日与君好；</a:t>
            </a:r>
            <a:endParaRPr lang="zh-CN" altLang="en-US"/>
          </a:p>
          <a:p>
            <a:r>
              <a:rPr lang="zh-CN" altLang="en-US"/>
              <a:t>我生君未生，君生我已老；我离君天涯，君隔我海角。</a:t>
            </a:r>
            <a:endParaRPr lang="zh-CN" altLang="en-US"/>
          </a:p>
        </p:txBody>
      </p:sp>
      <p:pic>
        <p:nvPicPr>
          <p:cNvPr id="16" name="图片 15" descr="sj0511yzk0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97420" y="757555"/>
            <a:ext cx="1642745" cy="2097405"/>
          </a:xfrm>
          <a:prstGeom prst="rect">
            <a:avLst/>
          </a:prstGeom>
        </p:spPr>
      </p:pic>
      <p:pic>
        <p:nvPicPr>
          <p:cNvPr id="17" name="图片 16" descr="U5237P1157DT201107212137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82460" y="3091815"/>
            <a:ext cx="1957705" cy="147066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文本框 1"/>
          <p:cNvSpPr txBox="1"/>
          <p:nvPr/>
        </p:nvSpPr>
        <p:spPr>
          <a:xfrm>
            <a:off x="214313" y="485775"/>
            <a:ext cx="8351837" cy="6032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>
              <a:lnSpc>
                <a:spcPct val="120000"/>
              </a:lnSpc>
            </a:pPr>
            <a:r>
              <a:rPr lang="en-US" altLang="zh-CN" sz="2800">
                <a:sym typeface="+mn-ea"/>
              </a:rPr>
              <a:t>1.1 Rindler coordinates (Minkovswki Vacuum)</a:t>
            </a:r>
            <a:endParaRPr lang="en-US" altLang="zh-CN" sz="2800" b="1">
              <a:latin typeface="Century Gothic" panose="020B0502020202020204" charset="0"/>
              <a:ea typeface="宋体" panose="02010600030101010101" pitchFamily="2" charset="-122"/>
            </a:endParaRPr>
          </a:p>
        </p:txBody>
      </p:sp>
      <p:pic>
        <p:nvPicPr>
          <p:cNvPr id="9" name="图片 8" descr="timescale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06855" y="1149985"/>
            <a:ext cx="6068695" cy="4902835"/>
          </a:xfrm>
          <a:prstGeom prst="rect">
            <a:avLst/>
          </a:prstGeom>
        </p:spPr>
      </p:pic>
      <p:sp>
        <p:nvSpPr>
          <p:cNvPr id="11" name="文本框 10">
            <a:hlinkClick r:id="rId2" action="ppaction://hlinkfile"/>
          </p:cNvPr>
          <p:cNvSpPr txBox="1"/>
          <p:nvPr/>
        </p:nvSpPr>
        <p:spPr>
          <a:xfrm>
            <a:off x="2834005" y="6112510"/>
            <a:ext cx="328803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Heavy Ion Collision figure</a:t>
            </a:r>
            <a:endParaRPr lang="en-US" altLang="zh-CN"/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4572000" y="1917065"/>
            <a:ext cx="1008380" cy="36004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H="1" flipV="1">
            <a:off x="2484120" y="1917065"/>
            <a:ext cx="2087880" cy="36004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/>
            </a:fld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r>
              <a:rPr lang="zh-CN" strike="noStrike" noProof="1"/>
              <a:t>IOPP-9421</a:t>
            </a:r>
            <a:endParaRPr lang="zh-CN" strike="noStrike" noProof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57835" y="1957070"/>
            <a:ext cx="7169785" cy="14630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Landau Hydrodynamic and Hwa-Bjorken Hydrodynamic solution</a:t>
            </a:r>
            <a:endParaRPr lang="en-US" altLang="zh-CN"/>
          </a:p>
          <a:p>
            <a:endParaRPr lang="en-US" altLang="zh-CN">
              <a:latin typeface="Times New Roman" panose="02020603050405020304" charset="0"/>
            </a:endParaRPr>
          </a:p>
          <a:p>
            <a:r>
              <a:rPr lang="en-US" altLang="zh-CN">
                <a:latin typeface="Times New Roman" panose="02020603050405020304" charset="0"/>
              </a:rPr>
              <a:t> L. D. Landau, Izv. Akad. Nauk Ser. Fiz. 17, 51 (1953);</a:t>
            </a:r>
            <a:endParaRPr lang="en-US" altLang="zh-CN">
              <a:latin typeface="Times New Roman" panose="02020603050405020304" charset="0"/>
            </a:endParaRPr>
          </a:p>
          <a:p>
            <a:r>
              <a:rPr lang="en-US" altLang="zh-CN">
                <a:latin typeface="Times New Roman" panose="02020603050405020304" charset="0"/>
              </a:rPr>
              <a:t> R. C. Hwa, Phys. Rev. D 10, 2260 (1974)</a:t>
            </a:r>
            <a:endParaRPr lang="en-US" altLang="zh-CN">
              <a:latin typeface="Times New Roman" panose="02020603050405020304" charset="0"/>
            </a:endParaRPr>
          </a:p>
          <a:p>
            <a:r>
              <a:rPr lang="en-US" altLang="zh-CN">
                <a:latin typeface="Times New Roman" panose="02020603050405020304" charset="0"/>
              </a:rPr>
              <a:t> J. D. Bjorken, Phys. Rev. D 27, 140 (1983).</a:t>
            </a:r>
            <a:endParaRPr lang="en-US" altLang="zh-CN">
              <a:latin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4313" y="485775"/>
            <a:ext cx="8351837" cy="6032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>
              <a:lnSpc>
                <a:spcPct val="120000"/>
              </a:lnSpc>
            </a:pPr>
            <a:r>
              <a:rPr lang="en-US" altLang="zh-CN" sz="2800">
                <a:sym typeface="+mn-ea"/>
              </a:rPr>
              <a:t>1.2 Metric and covariant derivative;</a:t>
            </a:r>
            <a:endParaRPr lang="en-US" altLang="zh-CN" sz="2800" b="1">
              <a:latin typeface="Century Gothic" panose="020B0502020202020204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7675" y="1252220"/>
            <a:ext cx="716978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</a:rPr>
              <a:t>Useful Background about perfect fluid hydrodynamic solution:</a:t>
            </a:r>
            <a:endParaRPr lang="en-US" altLang="zh-CN" sz="2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73075" y="3576955"/>
            <a:ext cx="7169785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Why hrdrodynamic can be used in heavy ion collision?</a:t>
            </a:r>
            <a:endParaRPr lang="en-US" altLang="zh-CN"/>
          </a:p>
          <a:p>
            <a:endParaRPr lang="en-US" altLang="zh-CN">
              <a:latin typeface="Times New Roman" panose="02020603050405020304" charset="0"/>
            </a:endParaRPr>
          </a:p>
          <a:p>
            <a:r>
              <a:rPr lang="en-US" altLang="zh-CN">
                <a:latin typeface="Times New Roman" panose="02020603050405020304" charset="0"/>
              </a:rPr>
              <a:t>P. F. Kolb, and U. Heinz, arXiv: 0305084 [nucl-th].</a:t>
            </a:r>
            <a:endParaRPr lang="en-US" altLang="zh-CN">
              <a:latin typeface="Times New Roman" panose="02020603050405020304" charset="0"/>
            </a:endParaRPr>
          </a:p>
        </p:txBody>
      </p:sp>
      <p:pic>
        <p:nvPicPr>
          <p:cNvPr id="2052" name="图片 2" descr="下载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29425" y="427355"/>
            <a:ext cx="1905000" cy="60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/>
            </a:fld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r>
              <a:rPr lang="zh-CN" strike="noStrike" noProof="1"/>
              <a:t>IOPP-9421</a:t>
            </a:r>
            <a:endParaRPr lang="zh-CN" strike="noStrike" noProof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8194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187450" y="1628775"/>
          <a:ext cx="3902075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" r:id="rId1" imgW="1854200" imgH="609600" progId="Equation.KSEE3">
                  <p:embed/>
                </p:oleObj>
              </mc:Choice>
              <mc:Fallback>
                <p:oleObj name="" r:id="rId1" imgW="1854200" imgH="609600" progId="Equation.KSEE3">
                  <p:embed/>
                  <p:pic>
                    <p:nvPicPr>
                      <p:cNvPr id="0" name="图片 310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187450" y="1628775"/>
                        <a:ext cx="3902075" cy="11144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5" name="文本框 5"/>
          <p:cNvSpPr txBox="1"/>
          <p:nvPr/>
        </p:nvSpPr>
        <p:spPr>
          <a:xfrm>
            <a:off x="684213" y="1049338"/>
            <a:ext cx="8389937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en-US" altLang="zh-CN" sz="2400">
                <a:latin typeface="Century Gothic" panose="020B0502020202020204" charset="0"/>
                <a:ea typeface="宋体" panose="02010600030101010101" pitchFamily="2" charset="-122"/>
              </a:rPr>
              <a:t>The definiTion of the Rindler coordinates :</a:t>
            </a:r>
            <a:endParaRPr lang="en-US" altLang="zh-CN" sz="2400">
              <a:latin typeface="Century Gothic" panose="020B0502020202020204" charset="0"/>
              <a:ea typeface="宋体" panose="02010600030101010101" pitchFamily="2" charset="-122"/>
            </a:endParaRPr>
          </a:p>
        </p:txBody>
      </p:sp>
      <p:graphicFrame>
        <p:nvGraphicFramePr>
          <p:cNvPr id="8196" name="对象 1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030288" y="2749550"/>
          <a:ext cx="5260975" cy="326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" r:id="rId3" imgW="2451100" imgH="1752600" progId="Equation.KSEE3">
                  <p:embed/>
                </p:oleObj>
              </mc:Choice>
              <mc:Fallback>
                <p:oleObj name="" r:id="rId3" imgW="2451100" imgH="1752600" progId="Equation.KSEE3">
                  <p:embed/>
                  <p:pic>
                    <p:nvPicPr>
                      <p:cNvPr id="0" name="图片 310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30288" y="2749550"/>
                        <a:ext cx="5260975" cy="32670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对象 1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911850" y="2743200"/>
          <a:ext cx="2395538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" r:id="rId5" imgW="673100" imgH="177800" progId="Equation.KSEE3">
                  <p:embed/>
                </p:oleObj>
              </mc:Choice>
              <mc:Fallback>
                <p:oleObj name="" r:id="rId5" imgW="673100" imgH="177800" progId="Equation.KSEE3">
                  <p:embed/>
                  <p:pic>
                    <p:nvPicPr>
                      <p:cNvPr id="0" name="图片 310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11850" y="2743200"/>
                        <a:ext cx="2395538" cy="579438"/>
                      </a:xfrm>
                      <a:prstGeom prst="rect">
                        <a:avLst/>
                      </a:prstGeom>
                      <a:noFill/>
                      <a:ln w="28575" cap="flat" cmpd="sng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文本框 17"/>
          <p:cNvSpPr txBox="1"/>
          <p:nvPr/>
        </p:nvSpPr>
        <p:spPr>
          <a:xfrm>
            <a:off x="5508625" y="1708150"/>
            <a:ext cx="3203575" cy="823913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 lvl="0" indent="0"/>
            <a:r>
              <a:rPr lang="zh-CN" altLang="en-US" sz="2400">
                <a:solidFill>
                  <a:srgbClr val="FF0000"/>
                </a:solidFill>
                <a:latin typeface="Century Gothic" panose="020B0502020202020204" charset="0"/>
                <a:ea typeface="宋体" panose="02010600030101010101" pitchFamily="2" charset="-122"/>
              </a:rPr>
              <a:t>Ω</a:t>
            </a:r>
            <a:r>
              <a:rPr lang="zh-CN" altLang="en-US" sz="2400">
                <a:latin typeface="Century Gothic" panose="020B0502020202020204" charset="0"/>
                <a:ea typeface="宋体" panose="02010600030101010101" pitchFamily="2" charset="-122"/>
              </a:rPr>
              <a:t> </a:t>
            </a:r>
            <a:r>
              <a:rPr lang="en-US" altLang="zh-CN" sz="2400">
                <a:latin typeface="Century Gothic" panose="020B0502020202020204" charset="0"/>
                <a:ea typeface="宋体" panose="02010600030101010101" pitchFamily="2" charset="-122"/>
              </a:rPr>
              <a:t>stands for the rapidity of the flow.</a:t>
            </a:r>
            <a:endParaRPr lang="en-US" altLang="zh-CN" sz="2400">
              <a:latin typeface="Century Gothic" panose="020B0502020202020204" charset="0"/>
              <a:ea typeface="宋体" panose="02010600030101010101" pitchFamily="2" charset="-122"/>
            </a:endParaRPr>
          </a:p>
        </p:txBody>
      </p:sp>
      <p:sp>
        <p:nvSpPr>
          <p:cNvPr id="8199" name="文本框 18"/>
          <p:cNvSpPr txBox="1"/>
          <p:nvPr/>
        </p:nvSpPr>
        <p:spPr>
          <a:xfrm>
            <a:off x="684213" y="6092825"/>
            <a:ext cx="7453312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en-US" altLang="zh-CN" sz="2400">
                <a:latin typeface="Century Gothic" panose="020B0502020202020204" charset="0"/>
                <a:ea typeface="宋体" panose="02010600030101010101" pitchFamily="2" charset="-122"/>
              </a:rPr>
              <a:t>The domain of the variables is </a:t>
            </a:r>
            <a:endParaRPr lang="en-US" altLang="zh-CN" sz="2400">
              <a:latin typeface="Century Gothic" panose="020B0502020202020204" charset="0"/>
              <a:ea typeface="宋体" panose="02010600030101010101" pitchFamily="2" charset="-122"/>
            </a:endParaRPr>
          </a:p>
        </p:txBody>
      </p:sp>
      <p:graphicFrame>
        <p:nvGraphicFramePr>
          <p:cNvPr id="8200" name="对象 19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233988" y="6132513"/>
          <a:ext cx="3394075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" r:id="rId7" imgW="1537970" imgH="203200" progId="Equation.KSEE3">
                  <p:embed/>
                </p:oleObj>
              </mc:Choice>
              <mc:Fallback>
                <p:oleObj name="" r:id="rId7" imgW="1537970" imgH="203200" progId="Equation.KSEE3">
                  <p:embed/>
                  <p:pic>
                    <p:nvPicPr>
                      <p:cNvPr id="0" name="图片 311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33988" y="6132513"/>
                        <a:ext cx="3394075" cy="4492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1" name="对象 2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956300" y="3565525"/>
          <a:ext cx="2322513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" r:id="rId9" imgW="876935" imgH="393700" progId="Equation.KSEE3">
                  <p:embed/>
                </p:oleObj>
              </mc:Choice>
              <mc:Fallback>
                <p:oleObj name="" r:id="rId9" imgW="876935" imgH="393700" progId="Equation.KSEE3">
                  <p:embed/>
                  <p:pic>
                    <p:nvPicPr>
                      <p:cNvPr id="0" name="图片 310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956300" y="3565525"/>
                        <a:ext cx="2322513" cy="771525"/>
                      </a:xfrm>
                      <a:prstGeom prst="rect">
                        <a:avLst/>
                      </a:prstGeom>
                      <a:noFill/>
                      <a:ln w="28575" cap="flat" cmpd="sng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214313" y="485775"/>
            <a:ext cx="8351837" cy="6032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>
              <a:lnSpc>
                <a:spcPct val="120000"/>
              </a:lnSpc>
            </a:pPr>
            <a:r>
              <a:rPr lang="en-US" altLang="zh-CN" sz="2800">
                <a:sym typeface="+mn-ea"/>
              </a:rPr>
              <a:t>1.2 Metric and covariant derivative;</a:t>
            </a:r>
            <a:endParaRPr lang="en-US" altLang="zh-CN" sz="2800" b="1">
              <a:latin typeface="Century Gothic" panose="020B0502020202020204" charset="0"/>
              <a:ea typeface="宋体" panose="02010600030101010101" pitchFamily="2" charset="-122"/>
            </a:endParaRPr>
          </a:p>
        </p:txBody>
      </p:sp>
      <p:pic>
        <p:nvPicPr>
          <p:cNvPr id="2052" name="图片 2" descr="下载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29425" y="427355"/>
            <a:ext cx="1905000" cy="60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/>
            </a:fld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r>
              <a:rPr lang="zh-CN" strike="noStrike" noProof="1"/>
              <a:t>IOPP-9421</a:t>
            </a:r>
            <a:endParaRPr lang="zh-CN" strike="noStrike" noProof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122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" r:id="rId1" imgW="114300" imgH="216535" progId="Equation.KSEE3">
                  <p:embed/>
                </p:oleObj>
              </mc:Choice>
              <mc:Fallback>
                <p:oleObj name="" r:id="rId1" imgW="114300" imgH="216535" progId="Equation.KSEE3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对象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411413" y="1989138"/>
          <a:ext cx="3452812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3" imgW="1513840" imgH="241300" progId="Equation.KSEE3">
                  <p:embed/>
                </p:oleObj>
              </mc:Choice>
              <mc:Fallback>
                <p:oleObj name="" r:id="rId3" imgW="1513840" imgH="241300" progId="Equation.KSEE3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11413" y="1989138"/>
                        <a:ext cx="3452812" cy="5302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文本框 7"/>
          <p:cNvSpPr txBox="1"/>
          <p:nvPr/>
        </p:nvSpPr>
        <p:spPr>
          <a:xfrm>
            <a:off x="747713" y="1268413"/>
            <a:ext cx="7567613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p>
            <a:pPr lvl="0" fontAlgn="base"/>
            <a:r>
              <a:rPr lang="en-US" altLang="zh-CN" sz="2400" strike="noStrike" noProof="1">
                <a:latin typeface="Century Gothic" panose="020B0502020202020204" charset="0"/>
                <a:ea typeface="宋体" panose="02010600030101010101" pitchFamily="2" charset="-122"/>
                <a:cs typeface="+mn-ea"/>
              </a:rPr>
              <a:t>The </a:t>
            </a:r>
            <a:r>
              <a:rPr lang="en-US" altLang="zh-CN" sz="2400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ea typeface="宋体" panose="02010600030101010101" pitchFamily="2" charset="-122"/>
                <a:cs typeface="+mn-ea"/>
              </a:rPr>
              <a:t>energy-momentum</a:t>
            </a:r>
            <a:r>
              <a:rPr lang="en-US" altLang="zh-CN" sz="2400" strike="noStrike" noProof="1">
                <a:latin typeface="Century Gothic" panose="020B0502020202020204" charset="0"/>
                <a:ea typeface="宋体" panose="02010600030101010101" pitchFamily="2" charset="-122"/>
                <a:cs typeface="+mn-ea"/>
              </a:rPr>
              <a:t> tensor (prefect fluid):</a:t>
            </a:r>
            <a:endParaRPr lang="en-US" altLang="zh-CN" sz="2400" strike="noStrike" noProof="1">
              <a:latin typeface="Century Gothic" panose="020B0502020202020204" charset="0"/>
              <a:ea typeface="宋体" panose="02010600030101010101" pitchFamily="2" charset="-122"/>
            </a:endParaRPr>
          </a:p>
        </p:txBody>
      </p:sp>
      <p:sp>
        <p:nvSpPr>
          <p:cNvPr id="5125" name="文本框 8"/>
          <p:cNvSpPr txBox="1"/>
          <p:nvPr/>
        </p:nvSpPr>
        <p:spPr>
          <a:xfrm>
            <a:off x="747713" y="2657475"/>
            <a:ext cx="7567613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p>
            <a:pPr lvl="0" fontAlgn="base"/>
            <a:r>
              <a:rPr lang="en-US" altLang="zh-CN" sz="2400" strike="noStrike" noProof="1">
                <a:latin typeface="Century Gothic" panose="020B0502020202020204" charset="0"/>
                <a:ea typeface="宋体" panose="02010600030101010101" pitchFamily="2" charset="-122"/>
                <a:cs typeface="+mn-ea"/>
              </a:rPr>
              <a:t>The </a:t>
            </a:r>
            <a:r>
              <a:rPr lang="en-US" altLang="zh-CN" sz="2400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ea typeface="宋体" panose="02010600030101010101" pitchFamily="2" charset="-122"/>
                <a:cs typeface="+mn-ea"/>
              </a:rPr>
              <a:t>metric tensor</a:t>
            </a:r>
            <a:r>
              <a:rPr lang="en-US" altLang="zh-CN" sz="2400" strike="noStrike" noProof="1">
                <a:latin typeface="Century Gothic" panose="020B0502020202020204" charset="0"/>
                <a:ea typeface="宋体" panose="02010600030101010101" pitchFamily="2" charset="-122"/>
                <a:cs typeface="+mn-ea"/>
              </a:rPr>
              <a:t>:</a:t>
            </a:r>
            <a:endParaRPr lang="en-US" altLang="zh-CN" sz="2400" strike="noStrike" noProof="1">
              <a:latin typeface="Century Gothic" panose="020B0502020202020204" charset="0"/>
              <a:ea typeface="宋体" panose="02010600030101010101" pitchFamily="2" charset="-122"/>
            </a:endParaRPr>
          </a:p>
        </p:txBody>
      </p:sp>
      <p:graphicFrame>
        <p:nvGraphicFramePr>
          <p:cNvPr id="5126" name="对象 9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484438" y="3140075"/>
          <a:ext cx="3508375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5" imgW="1449705" imgH="241300" progId="Equation.KSEE3">
                  <p:embed/>
                </p:oleObj>
              </mc:Choice>
              <mc:Fallback>
                <p:oleObj name="" r:id="rId5" imgW="1449705" imgH="241300" progId="Equation.KSEE3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84438" y="3140075"/>
                        <a:ext cx="3508375" cy="5540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文本框 12"/>
          <p:cNvSpPr txBox="1"/>
          <p:nvPr/>
        </p:nvSpPr>
        <p:spPr>
          <a:xfrm>
            <a:off x="747713" y="3822700"/>
            <a:ext cx="7567613" cy="12493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p>
            <a:pPr lvl="0" fontAlgn="base"/>
            <a:r>
              <a:rPr lang="en-US" altLang="zh-CN" sz="2400" i="1" strike="noStrike" noProof="1">
                <a:latin typeface="Times New Roman" panose="02020603050405020304" charset="0"/>
                <a:ea typeface="宋体" panose="02010600030101010101" pitchFamily="2" charset="-122"/>
                <a:cs typeface="+mn-ea"/>
                <a:sym typeface="Arial" panose="020B0604020202020204" pitchFamily="34" charset="0"/>
              </a:rPr>
              <a:t>u</a:t>
            </a:r>
            <a:r>
              <a:rPr lang="en-US" altLang="zh-CN" sz="2400" strike="noStrike" baseline="30000" noProof="1">
                <a:latin typeface="Century Gothic" panose="020B0502020202020204" charset="0"/>
                <a:ea typeface="宋体" panose="02010600030101010101" pitchFamily="2" charset="-122"/>
                <a:cs typeface="+mn-ea"/>
                <a:sym typeface="Arial" panose="020B0604020202020204" pitchFamily="34" charset="0"/>
              </a:rPr>
              <a:t>μ </a:t>
            </a:r>
            <a:r>
              <a:rPr lang="en-US" altLang="zh-CN" sz="2400" strike="noStrike" noProof="1">
                <a:latin typeface="Century Gothic" panose="020B0502020202020204" charset="0"/>
                <a:ea typeface="宋体" panose="02010600030101010101" pitchFamily="2" charset="-122"/>
                <a:cs typeface="+mn-ea"/>
                <a:sym typeface="宋体" panose="02010600030101010101" pitchFamily="2" charset="-122"/>
              </a:rPr>
              <a:t>and </a:t>
            </a:r>
            <a:r>
              <a:rPr lang="en-US" altLang="zh-CN" sz="2400" i="1" strike="noStrike" noProof="1">
                <a:latin typeface="Century Gothic" panose="020B0502020202020204" charset="0"/>
                <a:ea typeface="宋体" panose="02010600030101010101" pitchFamily="2" charset="-122"/>
                <a:cs typeface="+mn-ea"/>
                <a:sym typeface="宋体" panose="02010600030101010101" pitchFamily="2" charset="-122"/>
              </a:rPr>
              <a:t>ε</a:t>
            </a:r>
            <a:r>
              <a:rPr lang="en-US" altLang="zh-CN" sz="2400" strike="noStrike" noProof="1">
                <a:latin typeface="Century Gothic" panose="020B0502020202020204" charset="0"/>
                <a:ea typeface="宋体" panose="02010600030101010101" pitchFamily="2" charset="-122"/>
                <a:cs typeface="+mn-ea"/>
                <a:sym typeface="宋体" panose="02010600030101010101" pitchFamily="2" charset="-122"/>
              </a:rPr>
              <a:t>, and  </a:t>
            </a:r>
            <a:r>
              <a:rPr lang="en-US" altLang="zh-CN" sz="2400" i="1" strike="noStrike" noProof="1">
                <a:latin typeface="Times New Roman" panose="02020603050405020304" charset="0"/>
                <a:ea typeface="宋体" panose="02010600030101010101" pitchFamily="2" charset="-122"/>
                <a:cs typeface="+mn-ea"/>
                <a:sym typeface="宋体" panose="02010600030101010101" pitchFamily="2" charset="-122"/>
              </a:rPr>
              <a:t>p</a:t>
            </a:r>
            <a:r>
              <a:rPr lang="en-US" altLang="zh-CN" sz="2400" strike="noStrike" noProof="1">
                <a:latin typeface="Century Gothic" panose="020B0502020202020204" charset="0"/>
                <a:ea typeface="宋体" panose="02010600030101010101" pitchFamily="2" charset="-122"/>
                <a:cs typeface="+mn-ea"/>
                <a:sym typeface="宋体" panose="02010600030101010101" pitchFamily="2" charset="-122"/>
              </a:rPr>
              <a:t>  are, respectively, the </a:t>
            </a:r>
            <a:r>
              <a:rPr lang="en-US" altLang="zh-CN" sz="2400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ea typeface="宋体" panose="02010600030101010101" pitchFamily="2" charset="-122"/>
                <a:cs typeface="+mn-ea"/>
                <a:sym typeface="宋体" panose="02010600030101010101" pitchFamily="2" charset="-122"/>
              </a:rPr>
              <a:t>4-velocity</a:t>
            </a:r>
            <a:r>
              <a:rPr lang="en-US" altLang="zh-CN" sz="2400" strike="noStrike" noProof="1">
                <a:latin typeface="Century Gothic" panose="020B0502020202020204" charset="0"/>
                <a:ea typeface="宋体" panose="02010600030101010101" pitchFamily="2" charset="-122"/>
                <a:cs typeface="+mn-ea"/>
                <a:sym typeface="宋体" panose="02010600030101010101" pitchFamily="2" charset="-122"/>
              </a:rPr>
              <a:t>, </a:t>
            </a:r>
            <a:r>
              <a:rPr lang="en-US" altLang="zh-CN" sz="2400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ea typeface="宋体" panose="02010600030101010101" pitchFamily="2" charset="-122"/>
                <a:cs typeface="+mn-ea"/>
                <a:sym typeface="宋体" panose="02010600030101010101" pitchFamily="2" charset="-122"/>
              </a:rPr>
              <a:t>energy density</a:t>
            </a:r>
            <a:r>
              <a:rPr lang="en-US" altLang="zh-CN" sz="2400" strike="noStrike" noProof="1">
                <a:latin typeface="Century Gothic" panose="020B0502020202020204" charset="0"/>
                <a:ea typeface="宋体" panose="02010600030101010101" pitchFamily="2" charset="-122"/>
                <a:cs typeface="+mn-ea"/>
                <a:sym typeface="宋体" panose="02010600030101010101" pitchFamily="2" charset="-122"/>
              </a:rPr>
              <a:t>, and </a:t>
            </a:r>
            <a:r>
              <a:rPr lang="en-US" altLang="zh-CN" sz="2400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ea typeface="宋体" panose="02010600030101010101" pitchFamily="2" charset="-122"/>
                <a:cs typeface="+mn-ea"/>
                <a:sym typeface="宋体" panose="02010600030101010101" pitchFamily="2" charset="-122"/>
              </a:rPr>
              <a:t>pressure of fluid</a:t>
            </a:r>
            <a:r>
              <a:rPr lang="en-US" altLang="zh-CN" sz="2400" strike="noStrike" noProof="1">
                <a:latin typeface="Century Gothic" panose="020B0502020202020204" charset="0"/>
                <a:ea typeface="宋体" panose="02010600030101010101" pitchFamily="2" charset="-122"/>
                <a:cs typeface="+mn-ea"/>
                <a:sym typeface="宋体" panose="02010600030101010101" pitchFamily="2" charset="-122"/>
              </a:rPr>
              <a:t>. </a:t>
            </a:r>
            <a:r>
              <a:rPr lang="en-US" altLang="zh-CN" sz="2800" strike="noStrike" noProof="1">
                <a:latin typeface="Century Gothic" panose="020B0502020202020204" charset="0"/>
                <a:ea typeface="宋体" panose="02010600030101010101" pitchFamily="2" charset="-122"/>
                <a:cs typeface="+mn-ea"/>
                <a:sym typeface="宋体" panose="02010600030101010101" pitchFamily="2" charset="-122"/>
              </a:rPr>
              <a:t>ε</a:t>
            </a:r>
            <a:r>
              <a:rPr lang="en-US" altLang="zh-CN" sz="2400" strike="noStrike" noProof="1">
                <a:latin typeface="Century Gothic" panose="020B0502020202020204" charset="0"/>
                <a:ea typeface="宋体" panose="02010600030101010101" pitchFamily="2" charset="-122"/>
                <a:cs typeface="+mn-ea"/>
                <a:sym typeface="宋体" panose="02010600030101010101" pitchFamily="2" charset="-122"/>
              </a:rPr>
              <a:t> and p are related by the </a:t>
            </a:r>
            <a:r>
              <a:rPr lang="en-US" altLang="zh-CN" sz="2400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ea typeface="宋体" panose="02010600030101010101" pitchFamily="2" charset="-122"/>
                <a:cs typeface="+mn-ea"/>
                <a:sym typeface="宋体" panose="02010600030101010101" pitchFamily="2" charset="-122"/>
              </a:rPr>
              <a:t>equation of state</a:t>
            </a:r>
            <a:r>
              <a:rPr lang="en-US" altLang="zh-CN" sz="2400" strike="noStrike" noProof="1">
                <a:latin typeface="Century Gothic" panose="020B0502020202020204" charset="0"/>
                <a:ea typeface="宋体" panose="02010600030101010101" pitchFamily="2" charset="-122"/>
                <a:cs typeface="+mn-ea"/>
                <a:sym typeface="宋体" panose="02010600030101010101" pitchFamily="2" charset="-122"/>
              </a:rPr>
              <a:t>(</a:t>
            </a:r>
            <a:r>
              <a:rPr lang="en-US" altLang="zh-CN" sz="2400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ea typeface="宋体" panose="02010600030101010101" pitchFamily="2" charset="-122"/>
                <a:cs typeface="+mn-ea"/>
                <a:sym typeface="宋体" panose="02010600030101010101" pitchFamily="2" charset="-122"/>
              </a:rPr>
              <a:t>EoS</a:t>
            </a:r>
            <a:r>
              <a:rPr lang="en-US" altLang="zh-CN" sz="2400" strike="noStrike" noProof="1">
                <a:latin typeface="Century Gothic" panose="020B0502020202020204" charset="0"/>
                <a:ea typeface="宋体" panose="02010600030101010101" pitchFamily="2" charset="-122"/>
                <a:cs typeface="+mn-ea"/>
                <a:sym typeface="宋体" panose="02010600030101010101" pitchFamily="2" charset="-122"/>
              </a:rPr>
              <a:t>): </a:t>
            </a:r>
            <a:endParaRPr lang="en-US" altLang="zh-CN" sz="2400" strike="noStrike" baseline="30000" noProof="1">
              <a:latin typeface="Century Gothic" panose="020B050202020202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graphicFrame>
        <p:nvGraphicFramePr>
          <p:cNvPr id="5128" name="对象 1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384550" y="5176838"/>
          <a:ext cx="1657350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7" imgW="433070" imgH="165100" progId="Equation.KSEE3">
                  <p:embed/>
                </p:oleObj>
              </mc:Choice>
              <mc:Fallback>
                <p:oleObj name="" r:id="rId7" imgW="433070" imgH="165100" progId="Equation.KSEE3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84550" y="5176838"/>
                        <a:ext cx="1657350" cy="4810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29" name="组合 17"/>
          <p:cNvGrpSpPr/>
          <p:nvPr/>
        </p:nvGrpSpPr>
        <p:grpSpPr>
          <a:xfrm>
            <a:off x="976313" y="5661025"/>
            <a:ext cx="6170612" cy="457200"/>
            <a:chOff x="1654" y="8962"/>
            <a:chExt cx="9719" cy="720"/>
          </a:xfrm>
        </p:grpSpPr>
        <p:sp>
          <p:nvSpPr>
            <p:cNvPr id="5130" name="文本框 14"/>
            <p:cNvSpPr txBox="1"/>
            <p:nvPr/>
          </p:nvSpPr>
          <p:spPr>
            <a:xfrm>
              <a:off x="3311" y="8962"/>
              <a:ext cx="8062" cy="72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anchor="t">
              <a:spAutoFit/>
            </a:bodyPr>
            <a:p>
              <a:pPr lvl="0" fontAlgn="base"/>
              <a:r>
                <a:rPr lang="en-US" altLang="zh-CN" sz="2400" strike="noStrike" noProof="1">
                  <a:latin typeface="Century Gothic" panose="020B0502020202020204" charset="0"/>
                  <a:ea typeface="宋体" panose="02010600030101010101" pitchFamily="2" charset="-122"/>
                  <a:cs typeface="+mn-ea"/>
                </a:rPr>
                <a:t>is the </a:t>
              </a:r>
              <a:r>
                <a:rPr lang="en-US" altLang="zh-CN" sz="2400" strike="noStrike" noProof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entury Gothic" panose="020B0502020202020204" charset="0"/>
                  <a:ea typeface="宋体" panose="02010600030101010101" pitchFamily="2" charset="-122"/>
                  <a:cs typeface="+mn-ea"/>
                </a:rPr>
                <a:t>speed of sound</a:t>
              </a:r>
              <a:r>
                <a:rPr lang="en-US" altLang="zh-CN" sz="2400" strike="noStrike" noProof="1">
                  <a:latin typeface="Century Gothic" panose="020B0502020202020204" charset="0"/>
                  <a:ea typeface="宋体" panose="02010600030101010101" pitchFamily="2" charset="-122"/>
                  <a:cs typeface="+mn-ea"/>
                </a:rPr>
                <a:t>.</a:t>
              </a:r>
              <a:endParaRPr lang="en-US" altLang="zh-CN" sz="2400" strike="noStrike" noProof="1">
                <a:latin typeface="Century Gothic" panose="020B0502020202020204" charset="0"/>
                <a:ea typeface="宋体" panose="02010600030101010101" pitchFamily="2" charset="-122"/>
              </a:endParaRPr>
            </a:p>
          </p:txBody>
        </p:sp>
        <p:graphicFrame>
          <p:nvGraphicFramePr>
            <p:cNvPr id="5131" name="对象 15">
              <a:hlinkClick r:id="" action="ppaction://ole?verb="/>
            </p:cNvPr>
            <p:cNvGraphicFramePr>
              <a:graphicFrameLocks noChangeAspect="1"/>
            </p:cNvGraphicFramePr>
            <p:nvPr/>
          </p:nvGraphicFramePr>
          <p:xfrm>
            <a:off x="1654" y="8966"/>
            <a:ext cx="1615" cy="6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2" name="" r:id="rId9" imgW="673735" imgH="254000" progId="Equation.KSEE3">
                    <p:embed/>
                  </p:oleObj>
                </mc:Choice>
                <mc:Fallback>
                  <p:oleObj name="" r:id="rId9" imgW="673735" imgH="254000" progId="Equation.KSEE3">
                    <p:embed/>
                    <p:pic>
                      <p:nvPicPr>
                        <p:cNvPr id="0" name="图片 3081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654" y="8966"/>
                          <a:ext cx="1615" cy="69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文本框 2"/>
          <p:cNvSpPr txBox="1"/>
          <p:nvPr/>
        </p:nvSpPr>
        <p:spPr>
          <a:xfrm>
            <a:off x="214630" y="485775"/>
            <a:ext cx="8697595" cy="6032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>
              <a:lnSpc>
                <a:spcPct val="120000"/>
              </a:lnSpc>
            </a:pPr>
            <a:r>
              <a:rPr lang="en-US" altLang="zh-CN" sz="2800">
                <a:sym typeface="+mn-ea"/>
              </a:rPr>
              <a:t>1.3 Hydrodynamic equation with Rindler coordinates;</a:t>
            </a:r>
            <a:endParaRPr lang="en-US" altLang="zh-CN" sz="2800" b="1">
              <a:latin typeface="Century Gothic" panose="020B0502020202020204" charset="0"/>
              <a:ea typeface="宋体" panose="02010600030101010101" pitchFamily="2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/>
            </a:fld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r>
              <a:rPr lang="zh-CN" strike="noStrike" noProof="1"/>
              <a:t>IOPP-9421</a:t>
            </a:r>
            <a:endParaRPr lang="zh-CN" strike="noStrike" noProof="1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文本框 1"/>
          <p:cNvSpPr txBox="1"/>
          <p:nvPr/>
        </p:nvSpPr>
        <p:spPr>
          <a:xfrm>
            <a:off x="646113" y="549275"/>
            <a:ext cx="6761162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 algn="just"/>
            <a:r>
              <a:rPr lang="en-US" altLang="zh-CN" sz="2400">
                <a:latin typeface="Century Gothic" panose="020B0502020202020204" charset="0"/>
                <a:ea typeface="宋体" panose="02010600030101010101" pitchFamily="2" charset="-122"/>
              </a:rPr>
              <a:t>The energy-momentum conservation law  </a:t>
            </a:r>
            <a:endParaRPr lang="en-US" altLang="zh-CN" sz="2400">
              <a:latin typeface="Century Gothic" panose="020B0502020202020204" charset="0"/>
              <a:ea typeface="宋体" panose="02010600030101010101" pitchFamily="2" charset="-122"/>
            </a:endParaRPr>
          </a:p>
        </p:txBody>
      </p:sp>
      <p:graphicFrame>
        <p:nvGraphicFramePr>
          <p:cNvPr id="6146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276600" y="1131888"/>
          <a:ext cx="1795463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" r:id="rId1" imgW="648335" imgH="241300" progId="Equation.KSEE3">
                  <p:embed/>
                </p:oleObj>
              </mc:Choice>
              <mc:Fallback>
                <p:oleObj name="" r:id="rId1" imgW="648335" imgH="241300" progId="Equation.KSEE3">
                  <p:embed/>
                  <p:pic>
                    <p:nvPicPr>
                      <p:cNvPr id="0" name="图片 308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276600" y="1131888"/>
                        <a:ext cx="1795463" cy="536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1"/>
          <p:cNvSpPr txBox="1"/>
          <p:nvPr/>
        </p:nvSpPr>
        <p:spPr>
          <a:xfrm>
            <a:off x="684213" y="1844675"/>
            <a:ext cx="7494588" cy="82232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p>
            <a:pPr lvl="0" algn="just" fontAlgn="base"/>
            <a:r>
              <a:rPr lang="en-US" altLang="zh-CN" sz="2400" strike="noStrike" noProof="1">
                <a:latin typeface="Century Gothic" panose="020B0502020202020204" charset="0"/>
                <a:ea typeface="宋体" panose="02010600030101010101" pitchFamily="2" charset="-122"/>
                <a:cs typeface="+mn-ea"/>
              </a:rPr>
              <a:t>The relativistic </a:t>
            </a:r>
            <a:r>
              <a:rPr lang="en-US" altLang="zh-CN" sz="2400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ea typeface="宋体" panose="02010600030101010101" pitchFamily="2" charset="-122"/>
                <a:cs typeface="+mn-ea"/>
              </a:rPr>
              <a:t>Euler equation</a:t>
            </a:r>
            <a:r>
              <a:rPr lang="en-US" altLang="zh-CN" sz="2400" strike="noStrike" noProof="1">
                <a:latin typeface="Century Gothic" panose="020B0502020202020204" charset="0"/>
                <a:ea typeface="宋体" panose="02010600030101010101" pitchFamily="2" charset="-122"/>
                <a:cs typeface="+mn-ea"/>
              </a:rPr>
              <a:t> and </a:t>
            </a:r>
            <a:r>
              <a:rPr lang="en-US" altLang="zh-CN" sz="2400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ea typeface="宋体" panose="02010600030101010101" pitchFamily="2" charset="-122"/>
                <a:cs typeface="+mn-ea"/>
              </a:rPr>
              <a:t>the energy conservation equation</a:t>
            </a:r>
            <a:r>
              <a:rPr lang="en-US" altLang="zh-CN" sz="2400" strike="noStrike" noProof="1">
                <a:latin typeface="Century Gothic" panose="020B0502020202020204" charset="0"/>
                <a:ea typeface="宋体" panose="02010600030101010101" pitchFamily="2" charset="-122"/>
                <a:cs typeface="+mn-ea"/>
              </a:rPr>
              <a:t> as below:</a:t>
            </a:r>
            <a:endParaRPr lang="en-US" altLang="zh-CN" sz="2400" strike="noStrike" noProof="1">
              <a:latin typeface="Century Gothic" panose="020B0502020202020204" charset="0"/>
              <a:ea typeface="宋体" panose="02010600030101010101" pitchFamily="2" charset="-122"/>
            </a:endParaRPr>
          </a:p>
        </p:txBody>
      </p:sp>
      <p:graphicFrame>
        <p:nvGraphicFramePr>
          <p:cNvPr id="6148" name="对象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124075" y="2865438"/>
          <a:ext cx="417036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" r:id="rId3" imgW="1841500" imgH="254000" progId="Equation.KSEE3">
                  <p:embed/>
                </p:oleObj>
              </mc:Choice>
              <mc:Fallback>
                <p:oleObj name="" r:id="rId3" imgW="1841500" imgH="254000" progId="Equation.KSEE3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4075" y="2865438"/>
                        <a:ext cx="4170363" cy="5762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844800" y="3586163"/>
          <a:ext cx="2513013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5" imgW="1092835" imgH="254000" progId="Equation.KSEE3">
                  <p:embed/>
                </p:oleObj>
              </mc:Choice>
              <mc:Fallback>
                <p:oleObj name="" r:id="rId5" imgW="1092835" imgH="254000" progId="Equation.KSEE3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44800" y="3586163"/>
                        <a:ext cx="2513013" cy="584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1"/>
          <p:cNvSpPr txBox="1"/>
          <p:nvPr/>
        </p:nvSpPr>
        <p:spPr>
          <a:xfrm>
            <a:off x="684213" y="4365625"/>
            <a:ext cx="7694613" cy="82232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p>
            <a:pPr lvl="0" algn="just" fontAlgn="base"/>
            <a:r>
              <a:rPr lang="en-US" altLang="zh-CN" sz="2400" strike="noStrike" noProof="1">
                <a:latin typeface="Century Gothic" panose="020B0502020202020204" charset="0"/>
                <a:ea typeface="宋体" panose="02010600030101010101" pitchFamily="2" charset="-122"/>
                <a:cs typeface="+mn-ea"/>
              </a:rPr>
              <a:t>The general form of </a:t>
            </a:r>
            <a:r>
              <a:rPr lang="en-US" altLang="zh-CN" sz="2400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ea typeface="宋体" panose="02010600030101010101" pitchFamily="2" charset="-122"/>
                <a:cs typeface="+mn-ea"/>
              </a:rPr>
              <a:t>the charge conservation equations</a:t>
            </a:r>
            <a:r>
              <a:rPr lang="en-US" altLang="zh-CN" sz="2400" strike="noStrike" noProof="1">
                <a:latin typeface="Century Gothic" panose="020B0502020202020204" charset="0"/>
                <a:ea typeface="宋体" panose="02010600030101010101" pitchFamily="2" charset="-122"/>
                <a:cs typeface="+mn-ea"/>
              </a:rPr>
              <a:t> is as follows </a:t>
            </a:r>
            <a:endParaRPr lang="en-US" altLang="zh-CN" sz="2400" strike="noStrike" noProof="1">
              <a:latin typeface="Century Gothic" panose="020B0502020202020204" charset="0"/>
              <a:ea typeface="宋体" panose="02010600030101010101" pitchFamily="2" charset="-122"/>
            </a:endParaRPr>
          </a:p>
        </p:txBody>
      </p:sp>
      <p:graphicFrame>
        <p:nvGraphicFramePr>
          <p:cNvPr id="6151" name="对象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987675" y="5445125"/>
          <a:ext cx="2374900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" r:id="rId7" imgW="1118235" imgH="342900" progId="Equation.KSEE3">
                  <p:embed/>
                </p:oleObj>
              </mc:Choice>
              <mc:Fallback>
                <p:oleObj name="" r:id="rId7" imgW="1118235" imgH="342900" progId="Equation.KSEE3">
                  <p:embed/>
                  <p:pic>
                    <p:nvPicPr>
                      <p:cNvPr id="0" name="图片 308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87675" y="5445125"/>
                        <a:ext cx="2374900" cy="7286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/>
            </a:fld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r>
              <a:rPr lang="zh-CN" strike="noStrike" noProof="1"/>
              <a:t>IOPP-9421</a:t>
            </a:r>
            <a:endParaRPr lang="zh-CN" strike="noStrike" noProof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9" name="标题 3073"/>
          <p:cNvSpPr>
            <a:spLocks noGrp="1"/>
          </p:cNvSpPr>
          <p:nvPr>
            <p:ph type="ctrTitle"/>
          </p:nvPr>
        </p:nvSpPr>
        <p:spPr>
          <a:xfrm>
            <a:off x="611188" y="1268413"/>
            <a:ext cx="8024812" cy="1470025"/>
          </a:xfrm>
        </p:spPr>
        <p:txBody>
          <a:bodyPr anchor="ctr"/>
          <a:p>
            <a:pPr defTabSz="914400">
              <a:buNone/>
            </a:pPr>
            <a:r>
              <a:rPr lang="en-US" altLang="en-US" sz="3200" kern="1200" baseline="0">
                <a:latin typeface="Century Gothic" panose="020B0502020202020204" charset="0"/>
                <a:ea typeface="+mj-ea"/>
                <a:cs typeface="+mj-cs"/>
              </a:rPr>
              <a:t>Rindler </a:t>
            </a:r>
            <a:r>
              <a:rPr lang="zh-CN" altLang="en-US" sz="3200" kern="1200" baseline="0">
                <a:latin typeface="Century Gothic" panose="020B0502020202020204" charset="0"/>
                <a:ea typeface="+mj-ea"/>
                <a:cs typeface="+mj-cs"/>
              </a:rPr>
              <a:t>坐标图景与匀加速流体力学解 </a:t>
            </a:r>
            <a:r>
              <a:rPr lang="en-US" altLang="zh-CN" sz="3200" kern="1200" baseline="0">
                <a:latin typeface="Century Gothic" panose="020B0502020202020204" charset="0"/>
                <a:ea typeface="+mj-ea"/>
                <a:cs typeface="+mj-cs"/>
              </a:rPr>
              <a:t>II</a:t>
            </a:r>
            <a:endParaRPr lang="en-US" altLang="zh-CN" sz="3200" kern="1200" baseline="0">
              <a:latin typeface="Century Gothic" panose="020B0502020202020204" charset="0"/>
              <a:ea typeface="+mj-ea"/>
              <a:cs typeface="+mj-cs"/>
            </a:endParaRPr>
          </a:p>
        </p:txBody>
      </p:sp>
      <p:sp>
        <p:nvSpPr>
          <p:cNvPr id="2050" name="副标题 3074"/>
          <p:cNvSpPr>
            <a:spLocks noGrp="1"/>
          </p:cNvSpPr>
          <p:nvPr>
            <p:ph type="subTitle" idx="1"/>
          </p:nvPr>
        </p:nvSpPr>
        <p:spPr>
          <a:xfrm>
            <a:off x="827088" y="5229225"/>
            <a:ext cx="7677150" cy="1503363"/>
          </a:xfrm>
        </p:spPr>
        <p:txBody>
          <a:bodyPr anchor="t"/>
          <a:p>
            <a:pPr defTabSz="914400">
              <a:buNone/>
            </a:pPr>
            <a:r>
              <a:rPr lang="en-US" altLang="en-US" sz="2800">
                <a:latin typeface="Century Gothic" panose="020B0502020202020204" charset="0"/>
                <a:sym typeface="+mn-ea"/>
              </a:rPr>
              <a:t>Ze-fang Jiang, </a:t>
            </a:r>
            <a:r>
              <a:rPr lang="en-US" altLang="en-US" sz="2800" kern="1200" baseline="0">
                <a:latin typeface="Century Gothic" panose="020B0502020202020204" charset="0"/>
                <a:ea typeface="+mn-ea"/>
                <a:cs typeface="+mn-cs"/>
              </a:rPr>
              <a:t>Chun-bin Yang </a:t>
            </a:r>
            <a:endParaRPr lang="en-US" altLang="en-US" sz="2800" kern="1200" baseline="0">
              <a:latin typeface="Century Gothic" panose="020B0502020202020204" charset="0"/>
              <a:ea typeface="+mn-ea"/>
              <a:cs typeface="+mn-cs"/>
            </a:endParaRPr>
          </a:p>
          <a:p>
            <a:pPr defTabSz="914400">
              <a:buNone/>
            </a:pPr>
            <a:r>
              <a:rPr lang="en-US" altLang="en-US" sz="2800">
                <a:latin typeface="Century Gothic" panose="020B0502020202020204" charset="0"/>
                <a:sym typeface="Arial" panose="020B0604020202020204" pitchFamily="34" charset="0"/>
              </a:rPr>
              <a:t>Csörgő</a:t>
            </a:r>
            <a:r>
              <a:rPr lang="en-US" altLang="en-US" sz="2800">
                <a:latin typeface="Century Gothic" panose="020B0502020202020204" charset="0"/>
                <a:sym typeface="+mn-ea"/>
              </a:rPr>
              <a:t> Tamás, </a:t>
            </a:r>
            <a:r>
              <a:rPr lang="en-US" altLang="en-US" sz="2800" kern="1200" baseline="0">
                <a:latin typeface="Century Gothic" panose="020B0502020202020204" charset="0"/>
                <a:ea typeface="+mn-ea"/>
                <a:cs typeface="+mn-cs"/>
              </a:rPr>
              <a:t> Mate Csan</a:t>
            </a:r>
            <a:r>
              <a:rPr lang="en-US" altLang="en-US" sz="2800" kern="1200" baseline="0">
                <a:latin typeface="Century Gothic" panose="020B0502020202020204" charset="0"/>
                <a:ea typeface="+mn-ea"/>
                <a:cs typeface="+mn-cs"/>
                <a:sym typeface="Arial" panose="020B0604020202020204" pitchFamily="34" charset="0"/>
              </a:rPr>
              <a:t>á</a:t>
            </a:r>
            <a:r>
              <a:rPr lang="en-US" altLang="en-US" sz="2800" kern="1200" baseline="0">
                <a:latin typeface="Century Gothic" panose="020B0502020202020204" charset="0"/>
                <a:ea typeface="+mn-ea"/>
                <a:cs typeface="+mn-cs"/>
              </a:rPr>
              <a:t>d</a:t>
            </a:r>
            <a:endParaRPr lang="en-US" altLang="en-US" sz="2800" kern="1200" baseline="0">
              <a:latin typeface="Century Gothic" panose="020B0502020202020204" charset="0"/>
              <a:ea typeface="+mn-ea"/>
              <a:cs typeface="+mn-cs"/>
            </a:endParaRPr>
          </a:p>
        </p:txBody>
      </p:sp>
      <p:pic>
        <p:nvPicPr>
          <p:cNvPr id="2051" name="图片 1" descr="wigner_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5913" y="401638"/>
            <a:ext cx="1563687" cy="576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2" name="图片 2" descr="下载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9425" y="427355"/>
            <a:ext cx="19050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3" name="图片 3" descr="20131210_img_LH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138" y="2925763"/>
            <a:ext cx="5780087" cy="20431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/>
            </a:fld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r>
              <a:rPr lang="zh-CN" strike="noStrike" noProof="1"/>
              <a:t>IOPP-9421</a:t>
            </a:r>
            <a:endParaRPr lang="zh-CN" strike="noStrike" noProof="1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7169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339975" y="2092325"/>
          <a:ext cx="4727575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" imgW="2222500" imgH="419100" progId="Equation.KSEE3">
                  <p:embed/>
                </p:oleObj>
              </mc:Choice>
              <mc:Fallback>
                <p:oleObj name="" r:id="rId1" imgW="2222500" imgH="419100" progId="Equation.KSEE3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339975" y="2092325"/>
                        <a:ext cx="4727575" cy="8921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0" name="文本框 3"/>
          <p:cNvSpPr txBox="1"/>
          <p:nvPr/>
        </p:nvSpPr>
        <p:spPr>
          <a:xfrm>
            <a:off x="261938" y="836613"/>
            <a:ext cx="8993187" cy="822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en-US" altLang="zh-CN" sz="2400">
                <a:latin typeface="Century Gothic" panose="020B0502020202020204" charset="0"/>
                <a:ea typeface="宋体" panose="02010600030101010101" pitchFamily="2" charset="-122"/>
              </a:rPr>
              <a:t>Write down these equations also in a three-dimensional notation. </a:t>
            </a:r>
            <a:endParaRPr lang="en-US" altLang="zh-CN" sz="2400">
              <a:latin typeface="Century Gothic" panose="020B0502020202020204" charset="0"/>
              <a:ea typeface="宋体" panose="02010600030101010101" pitchFamily="2" charset="-122"/>
            </a:endParaRPr>
          </a:p>
        </p:txBody>
      </p:sp>
      <p:graphicFrame>
        <p:nvGraphicFramePr>
          <p:cNvPr id="7171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66725" y="2898775"/>
          <a:ext cx="7080250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3" imgW="3327400" imgH="419100" progId="Equation.KSEE3">
                  <p:embed/>
                </p:oleObj>
              </mc:Choice>
              <mc:Fallback>
                <p:oleObj name="" r:id="rId3" imgW="3327400" imgH="419100" progId="Equation.KSEE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6725" y="2898775"/>
                        <a:ext cx="7080250" cy="8905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对象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66725" y="3860800"/>
          <a:ext cx="6216650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" r:id="rId5" imgW="2920365" imgH="431800" progId="Equation.KSEE3">
                  <p:embed/>
                </p:oleObj>
              </mc:Choice>
              <mc:Fallback>
                <p:oleObj name="" r:id="rId5" imgW="2920365" imgH="431800" progId="Equation.KSEE3">
                  <p:embed/>
                  <p:pic>
                    <p:nvPicPr>
                      <p:cNvPr id="0" name="图片 311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6725" y="3860800"/>
                        <a:ext cx="6216650" cy="9191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317500" y="5229225"/>
            <a:ext cx="8993188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base"/>
            <a:r>
              <a:rPr lang="en-US" altLang="zh-CN" sz="2400" strike="noStrike" noProof="1">
                <a:latin typeface="Century Gothic" panose="020B0502020202020204" charset="0"/>
                <a:ea typeface="宋体" panose="02010600030101010101" pitchFamily="2" charset="-122"/>
                <a:cs typeface="+mn-ea"/>
              </a:rPr>
              <a:t>The </a:t>
            </a:r>
            <a:r>
              <a:rPr lang="en-US" altLang="zh-CN" sz="2400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ea typeface="宋体" panose="02010600030101010101" pitchFamily="2" charset="-122"/>
                <a:cs typeface="+mn-ea"/>
              </a:rPr>
              <a:t>thermodynamical quantities </a:t>
            </a:r>
            <a:r>
              <a:rPr lang="en-US" altLang="zh-CN" sz="2400" strike="noStrike" noProof="1">
                <a:latin typeface="Century Gothic" panose="020B0502020202020204" charset="0"/>
                <a:ea typeface="宋体" panose="02010600030101010101" pitchFamily="2" charset="-122"/>
                <a:cs typeface="+mn-ea"/>
              </a:rPr>
              <a:t>obey genreal rules.</a:t>
            </a:r>
            <a:endParaRPr lang="en-US" altLang="zh-CN" sz="2400" strike="noStrike" noProof="1">
              <a:latin typeface="Century Gothic" panose="020B0502020202020204" charset="0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/>
            </a:fld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r>
              <a:rPr lang="zh-CN" strike="noStrike" noProof="1"/>
              <a:t>IOPP-9421</a:t>
            </a:r>
            <a:endParaRPr lang="zh-CN" strike="noStrike" noProof="1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文本框 5"/>
          <p:cNvSpPr txBox="1"/>
          <p:nvPr/>
        </p:nvSpPr>
        <p:spPr>
          <a:xfrm>
            <a:off x="539750" y="523875"/>
            <a:ext cx="8391525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en-US" altLang="zh-CN" sz="2400">
                <a:latin typeface="Century Gothic" panose="020B0502020202020204" charset="0"/>
                <a:ea typeface="宋体" panose="02010600030101010101" pitchFamily="2" charset="-122"/>
              </a:rPr>
              <a:t>Using the assumption : </a:t>
            </a:r>
            <a:endParaRPr lang="en-US" altLang="zh-CN" sz="2400">
              <a:latin typeface="Century Gothic" panose="020B0502020202020204" charset="0"/>
              <a:ea typeface="宋体" panose="02010600030101010101" pitchFamily="2" charset="-122"/>
            </a:endParaRPr>
          </a:p>
        </p:txBody>
      </p:sp>
      <p:sp>
        <p:nvSpPr>
          <p:cNvPr id="9218" name="文本框 4"/>
          <p:cNvSpPr txBox="1"/>
          <p:nvPr/>
        </p:nvSpPr>
        <p:spPr>
          <a:xfrm>
            <a:off x="577850" y="1704975"/>
            <a:ext cx="8389938" cy="8239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 algn="just"/>
            <a:r>
              <a:rPr lang="en-US" altLang="zh-CN" sz="2400">
                <a:latin typeface="Century Gothic" panose="020B0502020202020204" charset="0"/>
                <a:ea typeface="宋体" panose="02010600030101010101" pitchFamily="2" charset="-122"/>
              </a:rPr>
              <a:t>Rewetring  and rerranging the Euler and energy conservation equations : </a:t>
            </a:r>
            <a:endParaRPr lang="en-US" altLang="zh-CN" sz="2400">
              <a:latin typeface="Century Gothic" panose="020B0502020202020204" charset="0"/>
              <a:ea typeface="宋体" panose="02010600030101010101" pitchFamily="2" charset="-122"/>
            </a:endParaRPr>
          </a:p>
        </p:txBody>
      </p:sp>
      <p:graphicFrame>
        <p:nvGraphicFramePr>
          <p:cNvPr id="9219" name="对象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875088" y="1120775"/>
          <a:ext cx="115887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" r:id="rId1" imgW="508635" imgH="203200" progId="Equation.KSEE3">
                  <p:embed/>
                </p:oleObj>
              </mc:Choice>
              <mc:Fallback>
                <p:oleObj name="" r:id="rId1" imgW="508635" imgH="203200" progId="Equation.KSEE3">
                  <p:embed/>
                  <p:pic>
                    <p:nvPicPr>
                      <p:cNvPr id="0" name="图片 311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875088" y="1120775"/>
                        <a:ext cx="1158875" cy="4349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对象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555875" y="2492375"/>
          <a:ext cx="43307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" r:id="rId3" imgW="2133600" imgH="419100" progId="Equation.KSEE3">
                  <p:embed/>
                </p:oleObj>
              </mc:Choice>
              <mc:Fallback>
                <p:oleObj name="" r:id="rId3" imgW="2133600" imgH="419100" progId="Equation.KSEE3">
                  <p:embed/>
                  <p:pic>
                    <p:nvPicPr>
                      <p:cNvPr id="0" name="图片 310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55875" y="2492375"/>
                        <a:ext cx="4330700" cy="828675"/>
                      </a:xfrm>
                      <a:prstGeom prst="rect">
                        <a:avLst/>
                      </a:prstGeom>
                      <a:noFill/>
                      <a:ln w="28575" cap="flat" cmpd="dbl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对象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200275" y="3462338"/>
          <a:ext cx="5091113" cy="120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" r:id="rId5" imgW="2590800" imgH="660400" progId="Equation.KSEE3">
                  <p:embed/>
                </p:oleObj>
              </mc:Choice>
              <mc:Fallback>
                <p:oleObj name="" r:id="rId5" imgW="2590800" imgH="660400" progId="Equation.KSEE3">
                  <p:embed/>
                  <p:pic>
                    <p:nvPicPr>
                      <p:cNvPr id="0" name="图片 310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00275" y="3462338"/>
                        <a:ext cx="5091113" cy="1204912"/>
                      </a:xfrm>
                      <a:prstGeom prst="rect">
                        <a:avLst/>
                      </a:prstGeom>
                      <a:noFill/>
                      <a:ln w="28575" cap="flat" cmpd="dbl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文本框 9"/>
          <p:cNvSpPr txBox="1"/>
          <p:nvPr/>
        </p:nvSpPr>
        <p:spPr>
          <a:xfrm>
            <a:off x="577850" y="4778375"/>
            <a:ext cx="8389938" cy="822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 algn="just"/>
            <a:r>
              <a:rPr lang="en-US" altLang="zh-CN" sz="2400">
                <a:latin typeface="Century Gothic" panose="020B0502020202020204" charset="0"/>
                <a:ea typeface="宋体" panose="02010600030101010101" pitchFamily="2" charset="-122"/>
              </a:rPr>
              <a:t>The solution is easily obtained as (Inside the forward lightcone)</a:t>
            </a:r>
            <a:endParaRPr lang="en-US" altLang="zh-CN" sz="2400">
              <a:latin typeface="Century Gothic" panose="020B0502020202020204" charset="0"/>
              <a:ea typeface="宋体" panose="02010600030101010101" pitchFamily="2" charset="-122"/>
            </a:endParaRPr>
          </a:p>
        </p:txBody>
      </p:sp>
      <p:graphicFrame>
        <p:nvGraphicFramePr>
          <p:cNvPr id="9223" name="对象 1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566863" y="5665788"/>
          <a:ext cx="6256337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" r:id="rId7" imgW="2209800" imgH="419100" progId="Equation.KSEE3">
                  <p:embed/>
                </p:oleObj>
              </mc:Choice>
              <mc:Fallback>
                <p:oleObj name="" r:id="rId7" imgW="2209800" imgH="419100" progId="Equation.KSEE3">
                  <p:embed/>
                  <p:pic>
                    <p:nvPicPr>
                      <p:cNvPr id="0" name="图片 310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66863" y="5665788"/>
                        <a:ext cx="6256337" cy="922337"/>
                      </a:xfrm>
                      <a:prstGeom prst="rect">
                        <a:avLst/>
                      </a:prstGeom>
                      <a:noFill/>
                      <a:ln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2" name="图片 2" descr="下载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29425" y="427355"/>
            <a:ext cx="1905000" cy="60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/>
            </a:fld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r>
              <a:rPr lang="zh-CN" strike="noStrike" noProof="1"/>
              <a:t>IOPP-9421</a:t>
            </a:r>
            <a:endParaRPr lang="zh-CN" strike="noStrike" noProof="1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文本框 9"/>
          <p:cNvSpPr txBox="1"/>
          <p:nvPr/>
        </p:nvSpPr>
        <p:spPr>
          <a:xfrm>
            <a:off x="190500" y="330200"/>
            <a:ext cx="894715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en-US" altLang="zh-CN" sz="2400">
                <a:sym typeface="+mn-ea"/>
              </a:rPr>
              <a:t>1.4 Accelerating solution of relativistic hydrodynamics</a:t>
            </a:r>
            <a:endParaRPr lang="en-US" altLang="zh-CN" sz="2400" b="1">
              <a:latin typeface="Century Gothic" panose="020B0502020202020204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3538" y="836613"/>
            <a:ext cx="8364538" cy="16986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base">
              <a:lnSpc>
                <a:spcPct val="110000"/>
              </a:lnSpc>
            </a:pPr>
            <a:r>
              <a:rPr lang="en-US" altLang="zh-CN" sz="2400" strike="noStrike" noProof="1">
                <a:latin typeface="Century Gothic" panose="020B0502020202020204" charset="0"/>
                <a:ea typeface="宋体" panose="02010600030101010101" pitchFamily="2" charset="-122"/>
                <a:cs typeface="+mn-ea"/>
              </a:rPr>
              <a:t>    The only possible non-trivial solution  in  above  case,    which are </a:t>
            </a:r>
            <a:r>
              <a:rPr lang="en-US" altLang="zh-CN" sz="2400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ea typeface="宋体" panose="02010600030101010101" pitchFamily="2" charset="-122"/>
                <a:cs typeface="+mn-ea"/>
              </a:rPr>
              <a:t>4</a:t>
            </a:r>
            <a:r>
              <a:rPr lang="en-US" altLang="zh-CN" sz="2400" strike="noStrike" noProof="1">
                <a:latin typeface="Century Gothic" panose="020B0502020202020204" charset="0"/>
                <a:ea typeface="宋体" panose="02010600030101010101" pitchFamily="2" charset="-122"/>
                <a:cs typeface="+mn-ea"/>
              </a:rPr>
              <a:t> different sets of the paremeters  </a:t>
            </a:r>
            <a:r>
              <a:rPr lang="en-US" altLang="zh-CN" sz="2400" i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λ, κ, d</a:t>
            </a:r>
            <a:r>
              <a:rPr lang="en-US" altLang="zh-CN" sz="2400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ea typeface="宋体" panose="02010600030101010101" pitchFamily="2" charset="-122"/>
                <a:cs typeface="Times New Roman" panose="02020603050405020304" charset="0"/>
              </a:rPr>
              <a:t> and </a:t>
            </a:r>
            <a:r>
              <a:rPr lang="en-US" altLang="zh-CN" sz="2400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K </a:t>
            </a:r>
            <a:r>
              <a:rPr lang="en-US" altLang="zh-CN" sz="2400" strike="noStrike" noProof="1">
                <a:latin typeface="Century Gothic" panose="020B0502020202020204" charset="0"/>
                <a:ea typeface="宋体" panose="02010600030101010101" pitchFamily="2" charset="-122"/>
                <a:cs typeface="Times New Roman" panose="02020603050405020304" charset="0"/>
              </a:rPr>
              <a:t>the possible cases as follows (</a:t>
            </a:r>
            <a:r>
              <a:rPr lang="zh-CN" altLang="en-US" sz="2400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λ </a:t>
            </a:r>
            <a:r>
              <a:rPr lang="en-US" altLang="zh-CN" sz="2400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= 1</a:t>
            </a:r>
            <a:r>
              <a:rPr lang="en-US" altLang="zh-CN" sz="2400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is the Hwa-Bjorken solution in 1+1 dimensions.</a:t>
            </a:r>
            <a:r>
              <a:rPr lang="en-US" altLang="zh-CN" sz="2400" strike="noStrike" noProof="1">
                <a:latin typeface="Century Gothic" panose="020B0502020202020204" charset="0"/>
                <a:ea typeface="宋体" panose="02010600030101010101" pitchFamily="2" charset="-122"/>
                <a:cs typeface="Times New Roman" panose="02020603050405020304" charset="0"/>
              </a:rPr>
              <a:t>):</a:t>
            </a:r>
            <a:endParaRPr lang="en-US" altLang="zh-CN" sz="2400" strike="noStrike" noProof="1">
              <a:latin typeface="Century Gothic" panose="020B0502020202020204" charset="0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8300" y="4965700"/>
            <a:ext cx="8391525" cy="822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 fontAlgn="base"/>
            <a:r>
              <a:rPr lang="en-US" altLang="zh-CN" sz="2400" strike="noStrike" noProof="1">
                <a:latin typeface="Century Gothic" panose="020B0502020202020204" charset="0"/>
                <a:ea typeface="宋体" panose="02010600030101010101" pitchFamily="2" charset="-122"/>
                <a:cs typeface="+mn-ea"/>
              </a:rPr>
              <a:t>     In all cases, the </a:t>
            </a:r>
            <a:r>
              <a:rPr lang="en-US" altLang="zh-CN" sz="2400" strike="noStrike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ea typeface="宋体" panose="02010600030101010101" pitchFamily="2" charset="-122"/>
                <a:cs typeface="+mn-ea"/>
              </a:rPr>
              <a:t>velocity field</a:t>
            </a:r>
            <a:r>
              <a:rPr lang="en-US" altLang="zh-CN" sz="2400" strike="noStrike" noProof="1">
                <a:latin typeface="Century Gothic" panose="020B0502020202020204" charset="0"/>
                <a:ea typeface="宋体" panose="02010600030101010101" pitchFamily="2" charset="-122"/>
                <a:cs typeface="+mn-ea"/>
              </a:rPr>
              <a:t> and the </a:t>
            </a:r>
            <a:r>
              <a:rPr lang="en-US" altLang="zh-CN" sz="2400" strike="noStrike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ea typeface="宋体" panose="02010600030101010101" pitchFamily="2" charset="-122"/>
                <a:cs typeface="+mn-ea"/>
              </a:rPr>
              <a:t>pressure</a:t>
            </a:r>
            <a:r>
              <a:rPr lang="en-US" altLang="zh-CN" sz="2400" strike="noStrike" noProof="1">
                <a:latin typeface="Century Gothic" panose="020B0502020202020204" charset="0"/>
                <a:ea typeface="宋体" panose="02010600030101010101" pitchFamily="2" charset="-122"/>
                <a:cs typeface="+mn-ea"/>
              </a:rPr>
              <a:t> is expressed as : </a:t>
            </a:r>
            <a:endParaRPr lang="en-US" altLang="zh-CN" sz="2400" strike="noStrike" noProof="1">
              <a:latin typeface="Century Gothic" panose="020B0502020202020204" charset="0"/>
            </a:endParaRPr>
          </a:p>
        </p:txBody>
      </p:sp>
      <p:graphicFrame>
        <p:nvGraphicFramePr>
          <p:cNvPr id="7" name="表格 6"/>
          <p:cNvGraphicFramePr/>
          <p:nvPr/>
        </p:nvGraphicFramePr>
        <p:xfrm>
          <a:off x="1403350" y="2589213"/>
          <a:ext cx="6397625" cy="236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9525"/>
                <a:gridCol w="1279525"/>
                <a:gridCol w="1279525"/>
                <a:gridCol w="1279525"/>
                <a:gridCol w="1279525"/>
              </a:tblGrid>
              <a:tr h="4572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    Case</a:t>
                      </a:r>
                      <a:endParaRPr lang="en-US" altLang="zh-CN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cs typeface="Times New Roman" panose="02020603050405020304" charset="0"/>
                        </a:rPr>
                        <a:t>λ</a:t>
                      </a:r>
                      <a:endParaRPr lang="zh-CN" altLang="en-US" sz="2400">
                        <a:solidFill>
                          <a:schemeClr val="tx1"/>
                        </a:solidFill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chemeClr val="accent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altLang="zh-CN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Century Gothic" panose="020B0502020202020204" charset="0"/>
                          <a:cs typeface="Times New Roman" panose="02020603050405020304" charset="0"/>
                          <a:sym typeface="+mn-ea"/>
                        </a:rPr>
                        <a:t>κ</a:t>
                      </a:r>
                      <a:endParaRPr lang="en-US" altLang="zh-CN" sz="2400" b="0">
                        <a:solidFill>
                          <a:schemeClr val="tx1"/>
                        </a:solidFill>
                        <a:latin typeface="Century Gothic" panose="020B0502020202020204" charset="0"/>
                        <a:cs typeface="Times New Roman" panose="02020603050405020304" charset="0"/>
                        <a:sym typeface="+mn-ea"/>
                      </a:endParaRPr>
                    </a:p>
                  </a:txBody>
                  <a:tcPr>
                    <a:solidFill>
                      <a:schemeClr val="accent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ϕ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>
                    <a:solidFill>
                      <a:schemeClr val="accent1">
                        <a:alpha val="62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a.)</a:t>
                      </a:r>
                      <a:endParaRPr lang="en-US" altLang="zh-CN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altLang="zh-CN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1">
                          <a:solidFill>
                            <a:schemeClr val="tx1"/>
                          </a:solidFill>
                          <a:uFillTx/>
                          <a:sym typeface="+mn-ea"/>
                        </a:rPr>
                        <a:t>R</a:t>
                      </a:r>
                      <a:endParaRPr lang="en-US" altLang="zh-CN" sz="1800" b="1">
                        <a:solidFill>
                          <a:schemeClr val="tx1"/>
                        </a:solidFill>
                        <a:uFillTx/>
                        <a:sym typeface="+mn-ea"/>
                      </a:endParaRPr>
                    </a:p>
                  </a:txBody>
                  <a:tcPr>
                    <a:solidFill>
                      <a:schemeClr val="accent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altLang="zh-CN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altLang="zh-CN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62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olidFill>
                            <a:schemeClr val="tx1"/>
                          </a:solidFill>
                          <a:sym typeface="+mn-ea"/>
                        </a:rPr>
                        <a:t>b.)</a:t>
                      </a:r>
                      <a:endParaRPr lang="en-US" altLang="zh-CN" sz="18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solidFill>
                      <a:schemeClr val="accent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1/2</a:t>
                      </a:r>
                      <a:endParaRPr lang="en-US" altLang="zh-CN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1">
                          <a:solidFill>
                            <a:schemeClr val="tx1"/>
                          </a:solidFill>
                          <a:uFillTx/>
                          <a:sym typeface="+mn-ea"/>
                        </a:rPr>
                        <a:t>R</a:t>
                      </a:r>
                      <a:endParaRPr lang="en-US" altLang="zh-CN" sz="1800" b="1">
                        <a:solidFill>
                          <a:schemeClr val="tx1"/>
                        </a:solidFill>
                        <a:uFillTx/>
                        <a:sym typeface="+mn-ea"/>
                      </a:endParaRPr>
                    </a:p>
                  </a:txBody>
                  <a:tcPr>
                    <a:solidFill>
                      <a:schemeClr val="accent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altLang="zh-CN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altLang="zh-CN" sz="1800">
                          <a:solidFill>
                            <a:schemeClr val="tx1"/>
                          </a:solidFill>
                          <a:latin typeface="Century Gothic" panose="020B0502020202020204" charset="0"/>
                          <a:cs typeface="Times New Roman" panose="02020603050405020304" charset="0"/>
                          <a:sym typeface="+mn-ea"/>
                        </a:rPr>
                        <a:t>κ</a:t>
                      </a:r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+1)/</a:t>
                      </a:r>
                      <a:r>
                        <a:rPr lang="en-US" altLang="zh-CN" sz="1800">
                          <a:solidFill>
                            <a:schemeClr val="tx1"/>
                          </a:solidFill>
                          <a:latin typeface="Century Gothic" panose="020B0502020202020204" charset="0"/>
                          <a:cs typeface="Times New Roman" panose="02020603050405020304" charset="0"/>
                          <a:sym typeface="+mn-ea"/>
                        </a:rPr>
                        <a:t>κ</a:t>
                      </a:r>
                      <a:endParaRPr lang="en-US" altLang="zh-CN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62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olidFill>
                            <a:schemeClr val="tx1"/>
                          </a:solidFill>
                          <a:sym typeface="+mn-ea"/>
                        </a:rPr>
                        <a:t>c.)</a:t>
                      </a:r>
                      <a:endParaRPr lang="en-US" altLang="zh-CN" sz="18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solidFill>
                      <a:schemeClr val="accent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3/2</a:t>
                      </a:r>
                      <a:endParaRPr lang="en-US" altLang="zh-CN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US" altLang="zh-C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(4d-1)/3</a:t>
                      </a:r>
                      <a:endParaRPr lang="en-US" altLang="zh-CN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olidFill>
                            <a:schemeClr val="tx1"/>
                          </a:solidFill>
                          <a:sym typeface="+mn-ea"/>
                        </a:rPr>
                        <a:t>(</a:t>
                      </a:r>
                      <a:r>
                        <a:rPr lang="en-US" altLang="zh-CN" sz="1800">
                          <a:solidFill>
                            <a:schemeClr val="tx1"/>
                          </a:solidFill>
                          <a:latin typeface="Century Gothic" panose="020B0502020202020204" charset="0"/>
                          <a:cs typeface="Times New Roman" panose="02020603050405020304" charset="0"/>
                          <a:sym typeface="+mn-ea"/>
                        </a:rPr>
                        <a:t>κ</a:t>
                      </a:r>
                      <a:r>
                        <a:rPr lang="en-US" altLang="zh-CN" sz="1800">
                          <a:solidFill>
                            <a:schemeClr val="tx1"/>
                          </a:solidFill>
                          <a:sym typeface="+mn-ea"/>
                        </a:rPr>
                        <a:t>+1)/</a:t>
                      </a:r>
                      <a:r>
                        <a:rPr lang="en-US" altLang="zh-CN" sz="1800">
                          <a:solidFill>
                            <a:schemeClr val="tx1"/>
                          </a:solidFill>
                          <a:latin typeface="Century Gothic" panose="020B0502020202020204" charset="0"/>
                          <a:cs typeface="Times New Roman" panose="02020603050405020304" charset="0"/>
                          <a:sym typeface="+mn-ea"/>
                        </a:rPr>
                        <a:t>κ</a:t>
                      </a: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62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olidFill>
                            <a:schemeClr val="tx1"/>
                          </a:solidFill>
                          <a:sym typeface="+mn-ea"/>
                        </a:rPr>
                        <a:t>d.)</a:t>
                      </a:r>
                      <a:endParaRPr lang="en-US" altLang="zh-CN" sz="18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solidFill>
                      <a:schemeClr val="accent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altLang="zh-CN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US" altLang="zh-C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US" altLang="zh-C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altLang="zh-CN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62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olidFill>
                            <a:schemeClr val="tx1"/>
                          </a:solidFill>
                          <a:sym typeface="+mn-ea"/>
                        </a:rPr>
                        <a:t>e.)</a:t>
                      </a:r>
                      <a:endParaRPr lang="en-US" altLang="zh-CN" sz="18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solidFill>
                      <a:schemeClr val="accent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chemeClr val="tx1"/>
                          </a:solidFill>
                          <a:uFillTx/>
                        </a:rPr>
                        <a:t>R</a:t>
                      </a:r>
                      <a:endParaRPr lang="en-US" altLang="zh-CN" b="1">
                        <a:solidFill>
                          <a:schemeClr val="tx1"/>
                        </a:solidFill>
                        <a:uFillTx/>
                      </a:endParaRPr>
                    </a:p>
                  </a:txBody>
                  <a:tcPr>
                    <a:solidFill>
                      <a:schemeClr val="accent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US" altLang="zh-CN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altLang="zh-CN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altLang="zh-CN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62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288" name="对象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" r:id="rId1" imgW="114300" imgH="216535" progId="Equation.KSEE3">
                  <p:embed/>
                </p:oleObj>
              </mc:Choice>
              <mc:Fallback>
                <p:oleObj name="" r:id="rId1" imgW="114300" imgH="216535" progId="Equation.KSEE3">
                  <p:embed/>
                  <p:pic>
                    <p:nvPicPr>
                      <p:cNvPr id="0" name="图片 310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9" name="对象 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" r:id="rId3" imgW="114300" imgH="216535" progId="Equation.KSEE3">
                  <p:embed/>
                </p:oleObj>
              </mc:Choice>
              <mc:Fallback>
                <p:oleObj name="" r:id="rId3" imgW="114300" imgH="216535" progId="Equation.KSEE3">
                  <p:embed/>
                  <p:pic>
                    <p:nvPicPr>
                      <p:cNvPr id="0" name="图片 310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0" name="对象 1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501775" y="5813425"/>
          <a:ext cx="6243638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" r:id="rId4" imgW="2857500" imgH="419100" progId="Equation.KSEE3">
                  <p:embed/>
                </p:oleObj>
              </mc:Choice>
              <mc:Fallback>
                <p:oleObj name="" r:id="rId4" imgW="2857500" imgH="419100" progId="Equation.KSEE3">
                  <p:embed/>
                  <p:pic>
                    <p:nvPicPr>
                      <p:cNvPr id="0" name="图片 3102"/>
                      <p:cNvPicPr/>
                      <p:nvPr/>
                    </p:nvPicPr>
                    <p:blipFill>
                      <a:blip r:embed="rId5">
                        <a:lum contrast="29999"/>
                      </a:blip>
                      <a:stretch>
                        <a:fillRect/>
                      </a:stretch>
                    </p:blipFill>
                    <p:spPr>
                      <a:xfrm>
                        <a:off x="1501775" y="5813425"/>
                        <a:ext cx="6243638" cy="841375"/>
                      </a:xfrm>
                      <a:prstGeom prst="rect">
                        <a:avLst/>
                      </a:prstGeom>
                      <a:noFill/>
                      <a:ln w="2857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/>
            </a:fld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r>
              <a:rPr lang="zh-CN" strike="noStrike" noProof="1"/>
              <a:t>IOPP-9421</a:t>
            </a:r>
            <a:endParaRPr lang="zh-CN" strike="noStrike" noProof="1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文本框 4"/>
          <p:cNvSpPr txBox="1"/>
          <p:nvPr/>
        </p:nvSpPr>
        <p:spPr>
          <a:xfrm>
            <a:off x="60325" y="476250"/>
            <a:ext cx="8389938" cy="520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en-US" altLang="zh-CN" sz="2800" b="1">
                <a:latin typeface="Century Gothic" panose="020B0502020202020204" charset="0"/>
                <a:ea typeface="宋体" panose="02010600030101010101" pitchFamily="2" charset="-122"/>
              </a:rPr>
              <a:t>     2.1 The rapidity distribution</a:t>
            </a:r>
            <a:endParaRPr lang="en-US" altLang="zh-CN" sz="2800" b="1">
              <a:latin typeface="Century Gothic" panose="020B0502020202020204" charset="0"/>
              <a:ea typeface="宋体" panose="02010600030101010101" pitchFamily="2" charset="-122"/>
            </a:endParaRPr>
          </a:p>
        </p:txBody>
      </p:sp>
      <p:sp>
        <p:nvSpPr>
          <p:cNvPr id="11266" name="文本框 3"/>
          <p:cNvSpPr txBox="1"/>
          <p:nvPr/>
        </p:nvSpPr>
        <p:spPr>
          <a:xfrm>
            <a:off x="179388" y="1131888"/>
            <a:ext cx="8391525" cy="12493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 algn="just"/>
            <a:r>
              <a:rPr lang="en-US" altLang="zh-CN" sz="2400">
                <a:latin typeface="Century Gothic" panose="020B0502020202020204" charset="0"/>
                <a:ea typeface="宋体" panose="02010600030101010101" pitchFamily="2" charset="-122"/>
              </a:rPr>
              <a:t>     Freeze-out condition: the freeze-out hypersurface is pseudo-orthogonal to the four velocity field </a:t>
            </a:r>
            <a:r>
              <a:rPr lang="en-US" altLang="zh-CN" sz="2400" i="1">
                <a:latin typeface="Times New Roman" panose="02020603050405020304" charset="0"/>
                <a:ea typeface="宋体" panose="02010600030101010101" pitchFamily="2" charset="-122"/>
              </a:rPr>
              <a:t>u</a:t>
            </a:r>
            <a:r>
              <a:rPr lang="en-US" altLang="zh-CN" sz="2400" i="1" baseline="30000">
                <a:latin typeface="Times New Roman" panose="02020603050405020304" charset="0"/>
                <a:ea typeface="宋体" panose="02010600030101010101" pitchFamily="2" charset="-122"/>
              </a:rPr>
              <a:t>u</a:t>
            </a:r>
            <a:r>
              <a:rPr lang="en-US" altLang="zh-CN" sz="2400" baseline="30000">
                <a:latin typeface="Century Gothic" panose="020B0502020202020204" charset="0"/>
                <a:ea typeface="宋体" panose="02010600030101010101" pitchFamily="2" charset="-122"/>
              </a:rPr>
              <a:t> </a:t>
            </a:r>
            <a:r>
              <a:rPr lang="en-US" altLang="zh-CN" sz="2400">
                <a:latin typeface="Century Gothic" panose="020B0502020202020204" charset="0"/>
                <a:ea typeface="宋体" panose="02010600030101010101" pitchFamily="2" charset="-122"/>
                <a:sym typeface="Arial" panose="020B0604020202020204" pitchFamily="34" charset="0"/>
              </a:rPr>
              <a:t>, and the temperature at </a:t>
            </a:r>
            <a:r>
              <a:rPr lang="en-US" altLang="zh-CN" sz="2800" i="1">
                <a:latin typeface="Century Gothic" panose="020B0502020202020204" charset="0"/>
                <a:ea typeface="宋体" panose="02010600030101010101" pitchFamily="2" charset="-122"/>
                <a:sym typeface="Arial" panose="020B0604020202020204" pitchFamily="34" charset="0"/>
              </a:rPr>
              <a:t>η</a:t>
            </a:r>
            <a:r>
              <a:rPr lang="en-US" altLang="zh-CN" sz="2800">
                <a:latin typeface="Century Gothic" panose="020B0502020202020204" charset="0"/>
                <a:ea typeface="宋体" panose="02010600030101010101" pitchFamily="2" charset="-122"/>
                <a:sym typeface="Arial" panose="020B0604020202020204" pitchFamily="34" charset="0"/>
              </a:rPr>
              <a:t> </a:t>
            </a:r>
            <a:r>
              <a:rPr lang="en-US" altLang="zh-CN" sz="2400">
                <a:latin typeface="Century Gothic" panose="020B0502020202020204" charset="0"/>
                <a:ea typeface="宋体" panose="02010600030101010101" pitchFamily="2" charset="-122"/>
                <a:sym typeface="Arial" panose="020B0604020202020204" pitchFamily="34" charset="0"/>
              </a:rPr>
              <a:t>= 0 reachs a given </a:t>
            </a:r>
            <a:r>
              <a:rPr lang="en-US" altLang="zh-CN" sz="2400" i="1">
                <a:latin typeface="Times New Roman" panose="02020603050405020304" charset="0"/>
                <a:ea typeface="宋体" panose="02010600030101010101" pitchFamily="2" charset="-122"/>
                <a:sym typeface="Arial" panose="020B0604020202020204" pitchFamily="34" charset="0"/>
              </a:rPr>
              <a:t>T</a:t>
            </a:r>
            <a:r>
              <a:rPr lang="en-US" altLang="zh-CN" sz="2400" i="1" baseline="-25000">
                <a:latin typeface="Times New Roman" panose="02020603050405020304" charset="0"/>
                <a:ea typeface="宋体" panose="02010600030101010101" pitchFamily="2" charset="-122"/>
                <a:sym typeface="Arial" panose="020B0604020202020204" pitchFamily="34" charset="0"/>
              </a:rPr>
              <a:t>f</a:t>
            </a:r>
            <a:r>
              <a:rPr lang="en-US" altLang="zh-CN" sz="2400" baseline="-25000">
                <a:latin typeface="Century Gothic" panose="020B0502020202020204" charset="0"/>
                <a:ea typeface="宋体" panose="02010600030101010101" pitchFamily="2" charset="-122"/>
                <a:sym typeface="Arial" panose="020B0604020202020204" pitchFamily="34" charset="0"/>
              </a:rPr>
              <a:t>  </a:t>
            </a:r>
            <a:r>
              <a:rPr lang="en-US" altLang="zh-CN" sz="2400" baseline="-25000">
                <a:latin typeface="Century Gothic" panose="020B0502020202020204" charset="0"/>
                <a:ea typeface="宋体" panose="02010600030101010101" pitchFamily="2" charset="-122"/>
              </a:rPr>
              <a:t> </a:t>
            </a:r>
            <a:r>
              <a:rPr lang="en-US" altLang="zh-CN" sz="2400">
                <a:latin typeface="Century Gothic" panose="020B0502020202020204" charset="0"/>
                <a:ea typeface="宋体" panose="02010600030101010101" pitchFamily="2" charset="-122"/>
                <a:sym typeface="宋体" panose="02010600030101010101" pitchFamily="2" charset="-122"/>
              </a:rPr>
              <a:t>valve. </a:t>
            </a:r>
            <a:endParaRPr lang="en-US" altLang="zh-CN" sz="2400" baseline="-25000">
              <a:latin typeface="Century Gothic" panose="020B0502020202020204" charset="0"/>
              <a:ea typeface="宋体" panose="02010600030101010101" pitchFamily="2" charset="-122"/>
            </a:endParaRPr>
          </a:p>
        </p:txBody>
      </p:sp>
      <p:graphicFrame>
        <p:nvGraphicFramePr>
          <p:cNvPr id="11267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844800" y="2503488"/>
          <a:ext cx="297180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" r:id="rId1" imgW="1397635" imgH="419100" progId="Equation.KSEE3">
                  <p:embed/>
                </p:oleObj>
              </mc:Choice>
              <mc:Fallback>
                <p:oleObj name="" r:id="rId1" imgW="1397635" imgH="419100" progId="Equation.KSEE3">
                  <p:embed/>
                  <p:pic>
                    <p:nvPicPr>
                      <p:cNvPr id="0" name="图片 311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844800" y="2503488"/>
                        <a:ext cx="2971800" cy="8921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文本框 6"/>
          <p:cNvSpPr txBox="1"/>
          <p:nvPr/>
        </p:nvSpPr>
        <p:spPr>
          <a:xfrm>
            <a:off x="179388" y="3444875"/>
            <a:ext cx="8391525" cy="822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 algn="just"/>
            <a:r>
              <a:rPr lang="en-US" altLang="zh-CN" sz="2400">
                <a:latin typeface="Century Gothic" panose="020B0502020202020204" charset="0"/>
                <a:ea typeface="宋体" panose="02010600030101010101" pitchFamily="2" charset="-122"/>
              </a:rPr>
              <a:t>    The expression of rapidity distribution in the 1+1 dimensional is as below:</a:t>
            </a:r>
            <a:endParaRPr lang="en-US" altLang="zh-CN" sz="2400" baseline="-25000">
              <a:latin typeface="Century Gothic" panose="020B0502020202020204" charset="0"/>
              <a:ea typeface="宋体" panose="02010600030101010101" pitchFamily="2" charset="-122"/>
            </a:endParaRPr>
          </a:p>
        </p:txBody>
      </p:sp>
      <p:graphicFrame>
        <p:nvGraphicFramePr>
          <p:cNvPr id="11269" name="对象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057400" y="4421188"/>
          <a:ext cx="5138738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" r:id="rId3" imgW="2336800" imgH="545465" progId="Equation.KSEE3">
                  <p:embed/>
                </p:oleObj>
              </mc:Choice>
              <mc:Fallback>
                <p:oleObj name="" r:id="rId3" imgW="2336800" imgH="545465" progId="Equation.KSEE3">
                  <p:embed/>
                  <p:pic>
                    <p:nvPicPr>
                      <p:cNvPr id="0" name="图片 311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7400" y="4421188"/>
                        <a:ext cx="5138738" cy="1085850"/>
                      </a:xfrm>
                      <a:prstGeom prst="rect">
                        <a:avLst/>
                      </a:prstGeom>
                      <a:noFill/>
                      <a:ln w="28575" cap="flat" cmpd="dbl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0" name="文本框 10"/>
          <p:cNvSpPr txBox="1"/>
          <p:nvPr/>
        </p:nvSpPr>
        <p:spPr>
          <a:xfrm>
            <a:off x="179388" y="5832475"/>
            <a:ext cx="8391525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 algn="just"/>
            <a:r>
              <a:rPr lang="en-US" altLang="zh-CN" sz="2400">
                <a:latin typeface="Century Gothic" panose="020B0502020202020204" charset="0"/>
                <a:ea typeface="宋体" panose="02010600030101010101" pitchFamily="2" charset="-122"/>
              </a:rPr>
              <a:t>     with </a:t>
            </a:r>
            <a:endParaRPr lang="en-US" altLang="zh-CN" sz="2400" baseline="-25000">
              <a:latin typeface="Century Gothic" panose="020B0502020202020204" charset="0"/>
              <a:ea typeface="宋体" panose="02010600030101010101" pitchFamily="2" charset="-122"/>
            </a:endParaRPr>
          </a:p>
        </p:txBody>
      </p:sp>
      <p:graphicFrame>
        <p:nvGraphicFramePr>
          <p:cNvPr id="11271" name="对象 1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481138" y="5668963"/>
          <a:ext cx="1509712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" r:id="rId5" imgW="686435" imgH="393700" progId="Equation.KSEE3">
                  <p:embed/>
                </p:oleObj>
              </mc:Choice>
              <mc:Fallback>
                <p:oleObj name="" r:id="rId5" imgW="686435" imgH="393700" progId="Equation.KSEE3">
                  <p:embed/>
                  <p:pic>
                    <p:nvPicPr>
                      <p:cNvPr id="0" name="图片 311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81138" y="5668963"/>
                        <a:ext cx="1509712" cy="7842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2" name="图片 2" descr="下载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9425" y="427355"/>
            <a:ext cx="1905000" cy="60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/>
            </a:fld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r>
              <a:rPr lang="zh-CN" strike="noStrike" noProof="1"/>
              <a:t>IOPP-9421</a:t>
            </a:r>
            <a:endParaRPr lang="zh-CN" strike="noStrike" noProof="1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文本框 4"/>
          <p:cNvSpPr txBox="1"/>
          <p:nvPr/>
        </p:nvSpPr>
        <p:spPr>
          <a:xfrm>
            <a:off x="60325" y="476250"/>
            <a:ext cx="8389938" cy="520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en-US" altLang="zh-CN" sz="2800" b="1">
                <a:latin typeface="Century Gothic" panose="020B0502020202020204" charset="0"/>
                <a:ea typeface="宋体" panose="02010600030101010101" pitchFamily="2" charset="-122"/>
              </a:rPr>
              <a:t>     2.2 The energy density estimation</a:t>
            </a:r>
            <a:endParaRPr lang="en-US" altLang="zh-CN" sz="2800" b="1">
              <a:latin typeface="Century Gothic" panose="020B0502020202020204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33363" y="1146175"/>
            <a:ext cx="8389938" cy="822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 fontAlgn="base"/>
            <a:r>
              <a:rPr lang="en-US" altLang="zh-CN" sz="2400" strike="noStrike" noProof="1">
                <a:latin typeface="Century Gothic" panose="020B0502020202020204" charset="0"/>
                <a:ea typeface="宋体" panose="02010600030101010101" pitchFamily="2" charset="-122"/>
                <a:cs typeface="+mn-ea"/>
              </a:rPr>
              <a:t>    Follow </a:t>
            </a:r>
            <a:r>
              <a:rPr lang="en-US" altLang="zh-CN" sz="2400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ea typeface="宋体" panose="02010600030101010101" pitchFamily="2" charset="-122"/>
                <a:cs typeface="+mn-ea"/>
              </a:rPr>
              <a:t>Bjorken's</a:t>
            </a:r>
            <a:r>
              <a:rPr lang="en-US" altLang="zh-CN" sz="2400" strike="noStrike" noProof="1">
                <a:latin typeface="Century Gothic" panose="020B0502020202020204" charset="0"/>
                <a:ea typeface="宋体" panose="02010600030101010101" pitchFamily="2" charset="-122"/>
                <a:cs typeface="+mn-ea"/>
              </a:rPr>
              <a:t> method, the initial energy density for acclerationless, boost-invariant Hwa-Bjorken flows  </a:t>
            </a:r>
            <a:endParaRPr lang="en-US" altLang="zh-CN" sz="2400" strike="noStrike" baseline="-25000" noProof="1">
              <a:latin typeface="Century Gothic" panose="020B0502020202020204" charset="0"/>
            </a:endParaRPr>
          </a:p>
        </p:txBody>
      </p:sp>
      <p:graphicFrame>
        <p:nvGraphicFramePr>
          <p:cNvPr id="12291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641475" y="2039938"/>
          <a:ext cx="5238750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" r:id="rId1" imgW="2209800" imgH="431800" progId="Equation.KSEE3">
                  <p:embed/>
                </p:oleObj>
              </mc:Choice>
              <mc:Fallback>
                <p:oleObj name="" r:id="rId1" imgW="2209800" imgH="431800" progId="Equation.KSEE3">
                  <p:embed/>
                  <p:pic>
                    <p:nvPicPr>
                      <p:cNvPr id="0" name="图片 311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641475" y="2039938"/>
                        <a:ext cx="5238750" cy="8905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711200" y="3122613"/>
            <a:ext cx="6276975" cy="395288"/>
          </a:xfrm>
          <a:prstGeom prst="rect">
            <a:avLst/>
          </a:prstGeom>
          <a:noFill/>
          <a:ln w="28575" cmpd="sng">
            <a:solidFill>
              <a:schemeClr val="accent4"/>
            </a:solidFill>
            <a:prstDash val="solid"/>
          </a:ln>
        </p:spPr>
        <p:txBody>
          <a:bodyPr wrap="square" rtlCol="0">
            <a:spAutoFit/>
          </a:bodyPr>
          <a:p>
            <a:pPr fontAlgn="base"/>
            <a:r>
              <a:rPr lang="en-US" altLang="zh-CN" sz="2000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J. D. Bjroken, Phys. Rev. D 27, 140 (1983)</a:t>
            </a:r>
            <a:endParaRPr lang="en-US" altLang="zh-CN" sz="2000" strike="noStrike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293" name="文本框 7"/>
          <p:cNvSpPr txBox="1"/>
          <p:nvPr/>
        </p:nvSpPr>
        <p:spPr>
          <a:xfrm>
            <a:off x="190500" y="3816350"/>
            <a:ext cx="8391525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 algn="just"/>
            <a:r>
              <a:rPr lang="en-US" altLang="zh-CN" sz="2400">
                <a:latin typeface="Century Gothic" panose="020B0502020202020204" charset="0"/>
                <a:ea typeface="宋体" panose="02010600030101010101" pitchFamily="2" charset="-122"/>
              </a:rPr>
              <a:t>    For an accelerating flow, the initial energy density    </a:t>
            </a:r>
            <a:endParaRPr lang="en-US" altLang="zh-CN" sz="2400" baseline="-25000">
              <a:latin typeface="Century Gothic" panose="020B0502020202020204" charset="0"/>
              <a:ea typeface="宋体" panose="02010600030101010101" pitchFamily="2" charset="-122"/>
            </a:endParaRPr>
          </a:p>
        </p:txBody>
      </p:sp>
      <p:graphicFrame>
        <p:nvGraphicFramePr>
          <p:cNvPr id="12294" name="对象 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865313" y="4503738"/>
          <a:ext cx="4578350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" r:id="rId3" imgW="1930400" imgH="469900" progId="Equation.KSEE3">
                  <p:embed/>
                </p:oleObj>
              </mc:Choice>
              <mc:Fallback>
                <p:oleObj name="" r:id="rId3" imgW="1930400" imgH="469900" progId="Equation.KSEE3">
                  <p:embed/>
                  <p:pic>
                    <p:nvPicPr>
                      <p:cNvPr id="0" name="图片 311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65313" y="4503738"/>
                        <a:ext cx="4578350" cy="968375"/>
                      </a:xfrm>
                      <a:prstGeom prst="rect">
                        <a:avLst/>
                      </a:prstGeom>
                      <a:noFill/>
                      <a:ln w="28575" cap="flat" cmpd="sng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295" name="组合 15"/>
          <p:cNvGrpSpPr/>
          <p:nvPr/>
        </p:nvGrpSpPr>
        <p:grpSpPr>
          <a:xfrm>
            <a:off x="155575" y="5805488"/>
            <a:ext cx="8391525" cy="836612"/>
            <a:chOff x="245" y="9142"/>
            <a:chExt cx="13214" cy="1317"/>
          </a:xfrm>
        </p:grpSpPr>
        <p:sp>
          <p:nvSpPr>
            <p:cNvPr id="12296" name="文本框 10"/>
            <p:cNvSpPr txBox="1"/>
            <p:nvPr/>
          </p:nvSpPr>
          <p:spPr>
            <a:xfrm>
              <a:off x="245" y="9142"/>
              <a:ext cx="13214" cy="12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lvl="0" indent="0" algn="just"/>
              <a:r>
                <a:rPr lang="en-US" altLang="zh-CN" sz="2400">
                  <a:latin typeface="Century Gothic" panose="020B0502020202020204" charset="0"/>
                  <a:ea typeface="宋体" panose="02010600030101010101" pitchFamily="2" charset="-122"/>
                </a:rPr>
                <a:t>     Here      is the proper-time of thermalization, and</a:t>
              </a:r>
              <a:endParaRPr lang="en-US" altLang="zh-CN" sz="2400">
                <a:latin typeface="Century Gothic" panose="020B0502020202020204" charset="0"/>
                <a:ea typeface="宋体" panose="02010600030101010101" pitchFamily="2" charset="-122"/>
              </a:endParaRPr>
            </a:p>
            <a:p>
              <a:pPr lvl="0" indent="0" algn="just"/>
              <a:r>
                <a:rPr lang="en-US" altLang="zh-CN" sz="2400">
                  <a:latin typeface="Century Gothic" panose="020B0502020202020204" charset="0"/>
                  <a:ea typeface="宋体" panose="02010600030101010101" pitchFamily="2" charset="-122"/>
                </a:rPr>
                <a:t>          is the proper-time of freeze-out.</a:t>
              </a:r>
              <a:endParaRPr lang="en-US" altLang="zh-CN" sz="2400" baseline="-25000">
                <a:latin typeface="Century Gothic" panose="020B0502020202020204" charset="0"/>
                <a:ea typeface="宋体" panose="02010600030101010101" pitchFamily="2" charset="-122"/>
              </a:endParaRPr>
            </a:p>
          </p:txBody>
        </p:sp>
        <p:graphicFrame>
          <p:nvGraphicFramePr>
            <p:cNvPr id="12297" name="对象 11">
              <a:hlinkClick r:id="" action="ppaction://ole?verb="/>
            </p:cNvPr>
            <p:cNvGraphicFramePr>
              <a:graphicFrameLocks noChangeAspect="1"/>
            </p:cNvGraphicFramePr>
            <p:nvPr/>
          </p:nvGraphicFramePr>
          <p:xfrm>
            <a:off x="2248" y="9142"/>
            <a:ext cx="617" cy="7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2" name="" r:id="rId5" imgW="165100" imgH="229235" progId="Equation.KSEE3">
                    <p:embed/>
                  </p:oleObj>
                </mc:Choice>
                <mc:Fallback>
                  <p:oleObj name="" r:id="rId5" imgW="165100" imgH="229235" progId="Equation.KSEE3">
                    <p:embed/>
                    <p:pic>
                      <p:nvPicPr>
                        <p:cNvPr id="0" name="图片 3091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248" y="9142"/>
                          <a:ext cx="617" cy="74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98" name="对象 13">
              <a:hlinkClick r:id="" action="ppaction://ole?verb="/>
            </p:cNvPr>
            <p:cNvGraphicFramePr>
              <a:graphicFrameLocks noChangeAspect="1"/>
            </p:cNvGraphicFramePr>
            <p:nvPr/>
          </p:nvGraphicFramePr>
          <p:xfrm>
            <a:off x="1091" y="9674"/>
            <a:ext cx="663" cy="7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8" name="" r:id="rId7" imgW="177800" imgH="241935" progId="Equation.KSEE3">
                    <p:embed/>
                  </p:oleObj>
                </mc:Choice>
                <mc:Fallback>
                  <p:oleObj name="" r:id="rId7" imgW="177800" imgH="241935" progId="Equation.KSEE3">
                    <p:embed/>
                    <p:pic>
                      <p:nvPicPr>
                        <p:cNvPr id="0" name="图片 3087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091" y="9674"/>
                          <a:ext cx="663" cy="78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/>
            </a:fld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r>
              <a:rPr lang="zh-CN" strike="noStrike" noProof="1"/>
              <a:t>IOPP-9421</a:t>
            </a:r>
            <a:endParaRPr lang="zh-CN" strike="noStrike" noProof="1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文本框 4"/>
          <p:cNvSpPr txBox="1"/>
          <p:nvPr/>
        </p:nvSpPr>
        <p:spPr>
          <a:xfrm>
            <a:off x="260350" y="382588"/>
            <a:ext cx="8542338" cy="9445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 algn="just"/>
            <a:r>
              <a:rPr lang="en-US" altLang="zh-CN" sz="2800">
                <a:latin typeface="Century Gothic" panose="020B0502020202020204" charset="0"/>
                <a:ea typeface="宋体" panose="02010600030101010101" pitchFamily="2" charset="-122"/>
              </a:rPr>
              <a:t>    The conclusion of 200 GeV AUAU collision at RHIC eneriges.</a:t>
            </a:r>
            <a:endParaRPr lang="en-US" altLang="zh-CN" sz="2800">
              <a:latin typeface="Century Gothic" panose="020B0502020202020204" charset="0"/>
              <a:ea typeface="宋体" panose="02010600030101010101" pitchFamily="2" charset="-122"/>
            </a:endParaRPr>
          </a:p>
        </p:txBody>
      </p:sp>
      <p:graphicFrame>
        <p:nvGraphicFramePr>
          <p:cNvPr id="13314" name="对象 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255520" y="4516755"/>
          <a:ext cx="478663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" r:id="rId1" imgW="2540000" imgH="508000" progId="Equation.KSEE3">
                  <p:embed/>
                </p:oleObj>
              </mc:Choice>
              <mc:Fallback>
                <p:oleObj name="" r:id="rId1" imgW="2540000" imgH="508000" progId="Equation.KSEE3">
                  <p:embed/>
                  <p:pic>
                    <p:nvPicPr>
                      <p:cNvPr id="0" name="图片 308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255520" y="4516755"/>
                        <a:ext cx="4786630" cy="1047750"/>
                      </a:xfrm>
                      <a:prstGeom prst="rect">
                        <a:avLst/>
                      </a:prstGeom>
                      <a:noFill/>
                      <a:ln w="28575" cap="flat" cmpd="sng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5" name="图片 1" descr="E11-BRAHM-P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05" y="1383030"/>
            <a:ext cx="4357370" cy="31229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图片 2" descr="E11-PI-200-0-6%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805" y="1382395"/>
            <a:ext cx="3960495" cy="31235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797878" y="5625465"/>
            <a:ext cx="7467600" cy="395288"/>
          </a:xfrm>
          <a:prstGeom prst="rect">
            <a:avLst/>
          </a:prstGeom>
          <a:noFill/>
          <a:ln w="28575" cmpd="sng">
            <a:solidFill>
              <a:schemeClr val="accent4"/>
            </a:solidFill>
            <a:prstDash val="solid"/>
          </a:ln>
        </p:spPr>
        <p:txBody>
          <a:bodyPr wrap="square" rtlCol="0">
            <a:spAutoFit/>
          </a:bodyPr>
          <a:p>
            <a:pPr fontAlgn="base"/>
            <a:r>
              <a:rPr lang="en-US" altLang="zh-CN" sz="2000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I. G. Bearden el al [BRAHMS], Phys. Rev. Lett 94, 162301 (2005)</a:t>
            </a:r>
            <a:endParaRPr lang="en-US" altLang="zh-CN" sz="2000" strike="noStrike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26110" y="6120765"/>
            <a:ext cx="8362950" cy="365760"/>
          </a:xfrm>
          <a:prstGeom prst="rect">
            <a:avLst/>
          </a:prstGeom>
          <a:noFill/>
          <a:ln w="28575" cmpd="sng">
            <a:solidFill>
              <a:schemeClr val="accent4"/>
            </a:solidFill>
            <a:prstDash val="solid"/>
          </a:ln>
        </p:spPr>
        <p:txBody>
          <a:bodyPr wrap="square" rtlCol="0">
            <a:spAutoFit/>
          </a:bodyPr>
          <a:p>
            <a:pPr fontAlgn="base"/>
            <a:r>
              <a:rPr lang="en-US" altLang="zh-CN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 M. Csanad, T. Csorgo, Ze-Fang. Jiang and Chun-Bin. Yang, arXiv:1609.07176.</a:t>
            </a:r>
            <a:endParaRPr lang="en-US" altLang="zh-CN" strike="noStrike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/>
            </a:fld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r>
              <a:rPr lang="zh-CN" strike="noStrike" noProof="1"/>
              <a:t>IOPP-9421</a:t>
            </a:r>
            <a:endParaRPr lang="zh-CN" strike="noStrike" noProof="1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文本框 3"/>
          <p:cNvSpPr txBox="1"/>
          <p:nvPr/>
        </p:nvSpPr>
        <p:spPr>
          <a:xfrm>
            <a:off x="1260475" y="2492375"/>
            <a:ext cx="6575425" cy="10699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 algn="ctr"/>
            <a:r>
              <a:rPr lang="en-US" altLang="zh-CN" sz="3200" b="1">
                <a:latin typeface="Century Gothic" panose="020B0502020202020204" charset="0"/>
                <a:ea typeface="宋体" panose="02010600030101010101" pitchFamily="2" charset="-122"/>
              </a:rPr>
              <a:t>Part 2.  Initial energy density of pp collision at the LHC</a:t>
            </a:r>
            <a:endParaRPr lang="en-US" altLang="zh-CN" sz="3200" b="1">
              <a:latin typeface="Century Gothic" panose="020B0502020202020204" charset="0"/>
              <a:ea typeface="宋体" panose="02010600030101010101" pitchFamily="2" charset="-122"/>
            </a:endParaRPr>
          </a:p>
        </p:txBody>
      </p:sp>
      <p:pic>
        <p:nvPicPr>
          <p:cNvPr id="14338" name="图片 1" descr="wigner_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5913" y="401638"/>
            <a:ext cx="1563687" cy="576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图片 2" descr="下载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9425" y="428625"/>
            <a:ext cx="1905000" cy="60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/>
            </a:fld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r>
              <a:rPr lang="zh-CN" strike="noStrike" noProof="1"/>
              <a:t>IOPP-9421</a:t>
            </a:r>
            <a:endParaRPr lang="zh-CN" strike="noStrike" noProof="1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文本框 4"/>
          <p:cNvSpPr txBox="1"/>
          <p:nvPr/>
        </p:nvSpPr>
        <p:spPr>
          <a:xfrm>
            <a:off x="33338" y="463550"/>
            <a:ext cx="8389937" cy="520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en-US" altLang="zh-CN" sz="2800" b="1">
                <a:latin typeface="Century Gothic" panose="020B0502020202020204" charset="0"/>
                <a:ea typeface="宋体" panose="02010600030101010101" pitchFamily="2" charset="-122"/>
              </a:rPr>
              <a:t>     1. The pseudo-rapidity distribution </a:t>
            </a:r>
            <a:endParaRPr lang="en-US" altLang="zh-CN" sz="2800" b="1">
              <a:latin typeface="Century Gothic" panose="020B0502020202020204" charset="0"/>
              <a:ea typeface="宋体" panose="02010600030101010101" pitchFamily="2" charset="-122"/>
            </a:endParaRPr>
          </a:p>
        </p:txBody>
      </p:sp>
      <p:sp>
        <p:nvSpPr>
          <p:cNvPr id="15362" name="文本框 3"/>
          <p:cNvSpPr txBox="1"/>
          <p:nvPr/>
        </p:nvSpPr>
        <p:spPr>
          <a:xfrm>
            <a:off x="233363" y="1238250"/>
            <a:ext cx="8389937" cy="8239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 algn="just"/>
            <a:r>
              <a:rPr lang="en-US" altLang="zh-CN" sz="2400">
                <a:latin typeface="Century Gothic" panose="020B0502020202020204" charset="0"/>
                <a:ea typeface="宋体" panose="02010600030101010101" pitchFamily="2" charset="-122"/>
              </a:rPr>
              <a:t>    The relation between rapidity can be writen as follows:  </a:t>
            </a:r>
            <a:endParaRPr lang="en-US" altLang="zh-CN" sz="2400" baseline="-25000">
              <a:latin typeface="Century Gothic" panose="020B0502020202020204" charset="0"/>
              <a:ea typeface="宋体" panose="02010600030101010101" pitchFamily="2" charset="-122"/>
            </a:endParaRPr>
          </a:p>
        </p:txBody>
      </p:sp>
      <p:graphicFrame>
        <p:nvGraphicFramePr>
          <p:cNvPr id="15363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377950" y="2143125"/>
          <a:ext cx="6073775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" r:id="rId1" imgW="3187700" imgH="533400" progId="Equation.KSEE3">
                  <p:embed/>
                </p:oleObj>
              </mc:Choice>
              <mc:Fallback>
                <p:oleObj name="" r:id="rId1" imgW="3187700" imgH="533400" progId="Equation.KSEE3">
                  <p:embed/>
                  <p:pic>
                    <p:nvPicPr>
                      <p:cNvPr id="0" name="图片 308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377950" y="2143125"/>
                        <a:ext cx="6073775" cy="1016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文本框 8"/>
          <p:cNvSpPr txBox="1"/>
          <p:nvPr/>
        </p:nvSpPr>
        <p:spPr>
          <a:xfrm>
            <a:off x="323850" y="3429000"/>
            <a:ext cx="8391525" cy="822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 algn="just"/>
            <a:r>
              <a:rPr lang="en-US" altLang="zh-CN" sz="2400">
                <a:latin typeface="Century Gothic" panose="020B0502020202020204" charset="0"/>
                <a:ea typeface="宋体" panose="02010600030101010101" pitchFamily="2" charset="-122"/>
              </a:rPr>
              <a:t>    The relation between rapidity with pseudo-rapidity can be writen as follows:  </a:t>
            </a:r>
            <a:endParaRPr lang="en-US" altLang="zh-CN" sz="2400" baseline="-25000">
              <a:latin typeface="Century Gothic" panose="020B0502020202020204" charset="0"/>
              <a:ea typeface="宋体" panose="02010600030101010101" pitchFamily="2" charset="-122"/>
            </a:endParaRPr>
          </a:p>
        </p:txBody>
      </p:sp>
      <p:graphicFrame>
        <p:nvGraphicFramePr>
          <p:cNvPr id="15365" name="对象 9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232025" y="4248150"/>
          <a:ext cx="4216400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" r:id="rId3" imgW="1777365" imgH="545465" progId="Equation.KSEE3">
                  <p:embed/>
                </p:oleObj>
              </mc:Choice>
              <mc:Fallback>
                <p:oleObj name="" r:id="rId3" imgW="1777365" imgH="545465" progId="Equation.KSEE3">
                  <p:embed/>
                  <p:pic>
                    <p:nvPicPr>
                      <p:cNvPr id="0" name="图片 309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32025" y="4248150"/>
                        <a:ext cx="4216400" cy="985838"/>
                      </a:xfrm>
                      <a:prstGeom prst="rect">
                        <a:avLst/>
                      </a:prstGeom>
                      <a:noFill/>
                      <a:ln w="28575" cap="flat" cmpd="sng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6" name="文本框 11"/>
          <p:cNvSpPr txBox="1"/>
          <p:nvPr/>
        </p:nvSpPr>
        <p:spPr>
          <a:xfrm>
            <a:off x="360363" y="5324475"/>
            <a:ext cx="8391525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 algn="just"/>
            <a:r>
              <a:rPr lang="en-US" altLang="zh-CN" sz="2400">
                <a:latin typeface="Century Gothic" panose="020B0502020202020204" charset="0"/>
                <a:ea typeface="宋体" panose="02010600030101010101" pitchFamily="2" charset="-122"/>
              </a:rPr>
              <a:t>    From</a:t>
            </a:r>
            <a:r>
              <a:rPr lang="en-US" altLang="zh-CN" sz="2400">
                <a:solidFill>
                  <a:srgbClr val="FF0000"/>
                </a:solidFill>
                <a:latin typeface="Century Gothic" panose="020B0502020202020204" charset="0"/>
                <a:ea typeface="宋体" panose="02010600030101010101" pitchFamily="2" charset="-122"/>
              </a:rPr>
              <a:t> Buda-Lund</a:t>
            </a:r>
            <a:r>
              <a:rPr lang="en-US" altLang="zh-CN" sz="2400">
                <a:latin typeface="Century Gothic" panose="020B0502020202020204" charset="0"/>
                <a:ea typeface="宋体" panose="02010600030101010101" pitchFamily="2" charset="-122"/>
              </a:rPr>
              <a:t> model</a:t>
            </a:r>
            <a:endParaRPr lang="en-US" altLang="zh-CN" sz="2400" baseline="-25000">
              <a:latin typeface="Century Gothic" panose="020B0502020202020204" charset="0"/>
              <a:ea typeface="宋体" panose="02010600030101010101" pitchFamily="2" charset="-122"/>
            </a:endParaRPr>
          </a:p>
        </p:txBody>
      </p:sp>
      <p:graphicFrame>
        <p:nvGraphicFramePr>
          <p:cNvPr id="15367" name="对象 1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276350" y="5876925"/>
          <a:ext cx="692943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" r:id="rId5" imgW="3834765" imgH="647700" progId="Equation.KSEE3">
                  <p:embed/>
                </p:oleObj>
              </mc:Choice>
              <mc:Fallback>
                <p:oleObj name="" r:id="rId5" imgW="3834765" imgH="647700" progId="Equation.KSEE3">
                  <p:embed/>
                  <p:pic>
                    <p:nvPicPr>
                      <p:cNvPr id="0" name="图片 308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76350" y="5876925"/>
                        <a:ext cx="6929438" cy="739775"/>
                      </a:xfrm>
                      <a:prstGeom prst="rect">
                        <a:avLst/>
                      </a:prstGeom>
                      <a:noFill/>
                      <a:ln w="28575" cap="flat" cmpd="sng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/>
            </a:fld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r>
              <a:rPr lang="zh-CN" strike="noStrike" noProof="1"/>
              <a:t>IOPP-9421</a:t>
            </a:r>
            <a:endParaRPr lang="zh-CN" strike="noStrike" noProof="1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文本框 4"/>
          <p:cNvSpPr txBox="1"/>
          <p:nvPr/>
        </p:nvSpPr>
        <p:spPr>
          <a:xfrm>
            <a:off x="60325" y="396875"/>
            <a:ext cx="8926513" cy="9445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en-US" altLang="zh-CN" sz="2800">
                <a:latin typeface="Century Gothic" panose="020B0502020202020204" charset="0"/>
                <a:ea typeface="宋体" panose="02010600030101010101" pitchFamily="2" charset="-122"/>
              </a:rPr>
              <a:t>    The pseudo-rapidity distribution at CMS+TOTEM</a:t>
            </a:r>
            <a:endParaRPr lang="en-US" altLang="zh-CN" sz="2800">
              <a:latin typeface="Century Gothic" panose="020B0502020202020204" charset="0"/>
              <a:ea typeface="宋体" panose="02010600030101010101" pitchFamily="2" charset="-122"/>
            </a:endParaRPr>
          </a:p>
          <a:p>
            <a:pPr lvl="0" indent="0"/>
            <a:r>
              <a:rPr lang="en-US" altLang="zh-CN" sz="2800">
                <a:latin typeface="Century Gothic" panose="020B0502020202020204" charset="0"/>
                <a:ea typeface="宋体" panose="02010600030101010101" pitchFamily="2" charset="-122"/>
              </a:rPr>
              <a:t> 7 TeV and 8 TeV pp collision data.</a:t>
            </a:r>
            <a:endParaRPr lang="en-US" altLang="zh-CN" sz="2800">
              <a:latin typeface="Century Gothic" panose="020B0502020202020204" charset="0"/>
              <a:ea typeface="宋体" panose="02010600030101010101" pitchFamily="2" charset="-122"/>
            </a:endParaRPr>
          </a:p>
        </p:txBody>
      </p:sp>
      <p:pic>
        <p:nvPicPr>
          <p:cNvPr id="16386" name="图片 5" descr="E322-7TEV-1-091-ERRORBA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5425" y="1531938"/>
            <a:ext cx="4005263" cy="3516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7" name="图片 6" descr="E322-8TEV-1-085-ERROEBA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7850" y="1482725"/>
            <a:ext cx="4143375" cy="3600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文本框 12"/>
          <p:cNvSpPr txBox="1"/>
          <p:nvPr/>
        </p:nvSpPr>
        <p:spPr>
          <a:xfrm>
            <a:off x="327025" y="5045075"/>
            <a:ext cx="8477250" cy="1736725"/>
          </a:xfrm>
          <a:prstGeom prst="rect">
            <a:avLst/>
          </a:prstGeom>
          <a:noFill/>
          <a:ln w="28575" cmpd="sng">
            <a:solidFill>
              <a:schemeClr val="accent4"/>
            </a:solidFill>
            <a:prstDash val="solid"/>
          </a:ln>
        </p:spPr>
        <p:txBody>
          <a:bodyPr wrap="square" rtlCol="0">
            <a:spAutoFit/>
          </a:bodyPr>
          <a:p>
            <a:pPr fontAlgn="base">
              <a:lnSpc>
                <a:spcPct val="110000"/>
              </a:lnSpc>
            </a:pPr>
            <a:r>
              <a:rPr lang="en-US" altLang="zh-CN" sz="2000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1. V. Khachatryan, el al [CMS], Phys. Rev. Lett 105, 022002 (2010);</a:t>
            </a:r>
            <a:endParaRPr lang="en-US" altLang="zh-CN" sz="2000" strike="noStrike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  <a:p>
            <a:pPr fontAlgn="base">
              <a:lnSpc>
                <a:spcPct val="110000"/>
              </a:lnSpc>
            </a:pPr>
            <a:r>
              <a:rPr lang="en-US" altLang="zh-CN" sz="2000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2.</a:t>
            </a:r>
            <a:r>
              <a:rPr lang="en-US" altLang="zh-CN" sz="2000" strike="noStrike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The TOTEM Collaboration, Eur. Phys. Lett,  98 (2012) 31002.</a:t>
            </a:r>
            <a:endParaRPr lang="en-US" altLang="zh-CN" sz="2000" strike="noStrike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  <a:p>
            <a:pPr fontAlgn="base">
              <a:lnSpc>
                <a:spcPct val="110000"/>
              </a:lnSpc>
            </a:pPr>
            <a:r>
              <a:rPr lang="en-US" altLang="zh-CN" sz="2000" strike="noStrike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3. G. Antchev, el al[TOTEM], arXiv: 1411.4963 (2014);</a:t>
            </a:r>
            <a:endParaRPr lang="en-US" altLang="zh-CN" sz="2000" strike="noStrike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fontAlgn="base">
              <a:lnSpc>
                <a:spcPct val="110000"/>
              </a:lnSpc>
            </a:pPr>
            <a:r>
              <a:rPr lang="en-US" altLang="zh-CN" sz="2000" strike="noStrike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4. The CMS and TOTEM Collaborations, Eur. Phys. J. C (2014) 74:3053;</a:t>
            </a:r>
            <a:endParaRPr lang="en-US" altLang="zh-CN" sz="2000" strike="noStrike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fontAlgn="base"/>
            <a:endParaRPr lang="en-US" altLang="zh-CN" sz="2000" strike="noStrike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/>
            </a:fld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r>
              <a:rPr lang="zh-CN" strike="noStrike" noProof="1"/>
              <a:t>IOPP-9421</a:t>
            </a:r>
            <a:endParaRPr lang="zh-CN" strike="noStrike" noProof="1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文本框 4"/>
          <p:cNvSpPr txBox="1"/>
          <p:nvPr/>
        </p:nvSpPr>
        <p:spPr>
          <a:xfrm>
            <a:off x="60325" y="530225"/>
            <a:ext cx="8926513" cy="9445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en-US" altLang="zh-CN" sz="2800">
                <a:latin typeface="Century Gothic" panose="020B0502020202020204" charset="0"/>
                <a:ea typeface="宋体" panose="02010600030101010101" pitchFamily="2" charset="-122"/>
              </a:rPr>
              <a:t>    The energy density estimation at CMS+TOTEM</a:t>
            </a:r>
            <a:endParaRPr lang="en-US" altLang="zh-CN" sz="2800">
              <a:latin typeface="Century Gothic" panose="020B0502020202020204" charset="0"/>
              <a:ea typeface="宋体" panose="02010600030101010101" pitchFamily="2" charset="-122"/>
            </a:endParaRPr>
          </a:p>
          <a:p>
            <a:pPr lvl="0" indent="0"/>
            <a:r>
              <a:rPr lang="en-US" altLang="zh-CN" sz="2800">
                <a:latin typeface="Century Gothic" panose="020B0502020202020204" charset="0"/>
                <a:ea typeface="宋体" panose="02010600030101010101" pitchFamily="2" charset="-122"/>
              </a:rPr>
              <a:t> 7 TeV and 8 TeV pp collision.</a:t>
            </a:r>
            <a:endParaRPr lang="en-US" altLang="zh-CN" sz="2800">
              <a:latin typeface="Century Gothic" panose="020B0502020202020204" charset="0"/>
              <a:ea typeface="宋体" panose="02010600030101010101" pitchFamily="2" charset="-122"/>
            </a:endParaRPr>
          </a:p>
        </p:txBody>
      </p:sp>
      <p:graphicFrame>
        <p:nvGraphicFramePr>
          <p:cNvPr id="17410" name="对象 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403350" y="4119563"/>
          <a:ext cx="6535738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" r:id="rId1" imgW="2755900" imgH="469900" progId="Equation.KSEE3">
                  <p:embed/>
                </p:oleObj>
              </mc:Choice>
              <mc:Fallback>
                <p:oleObj name="" r:id="rId1" imgW="2755900" imgH="469900" progId="Equation.KSEE3">
                  <p:embed/>
                  <p:pic>
                    <p:nvPicPr>
                      <p:cNvPr id="0" name="图片 309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403350" y="4119563"/>
                        <a:ext cx="6535738" cy="968375"/>
                      </a:xfrm>
                      <a:prstGeom prst="rect">
                        <a:avLst/>
                      </a:prstGeom>
                      <a:noFill/>
                      <a:ln w="28575" cap="flat" cmpd="sng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835150" y="1971675"/>
          <a:ext cx="3313113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" r:id="rId3" imgW="1397635" imgH="508000" progId="Equation.KSEE3">
                  <p:embed/>
                </p:oleObj>
              </mc:Choice>
              <mc:Fallback>
                <p:oleObj name="" r:id="rId3" imgW="1397635" imgH="508000" progId="Equation.KSEE3">
                  <p:embed/>
                  <p:pic>
                    <p:nvPicPr>
                      <p:cNvPr id="0" name="图片 309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35150" y="1971675"/>
                        <a:ext cx="3313113" cy="987425"/>
                      </a:xfrm>
                      <a:prstGeom prst="rect">
                        <a:avLst/>
                      </a:prstGeom>
                      <a:noFill/>
                      <a:ln w="38100" cap="flat" cmpd="sng">
                        <a:solidFill>
                          <a:srgbClr val="FF0000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直接箭头连接符 15"/>
          <p:cNvCxnSpPr/>
          <p:nvPr/>
        </p:nvCxnSpPr>
        <p:spPr>
          <a:xfrm flipH="1">
            <a:off x="4716463" y="2492375"/>
            <a:ext cx="1150938" cy="26988"/>
          </a:xfrm>
          <a:prstGeom prst="straightConnector1">
            <a:avLst/>
          </a:prstGeom>
          <a:ln>
            <a:solidFill>
              <a:srgbClr val="FF0000"/>
            </a:solidFill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413" name="文本框 16"/>
          <p:cNvSpPr txBox="1"/>
          <p:nvPr/>
        </p:nvSpPr>
        <p:spPr>
          <a:xfrm>
            <a:off x="5875338" y="2111375"/>
            <a:ext cx="2762250" cy="7032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en-US" altLang="zh-CN" sz="2000" b="1">
                <a:latin typeface="Century Gothic" panose="020B0502020202020204" charset="0"/>
                <a:ea typeface="宋体" panose="02010600030101010101" pitchFamily="2" charset="-122"/>
              </a:rPr>
              <a:t>Estimation made by Bjorken</a:t>
            </a:r>
            <a:endParaRPr lang="en-US" altLang="zh-CN" sz="2000" b="1">
              <a:latin typeface="Century Gothic" panose="020B0502020202020204" charset="0"/>
              <a:ea typeface="宋体" panose="02010600030101010101" pitchFamily="2" charset="-122"/>
            </a:endParaRPr>
          </a:p>
        </p:txBody>
      </p:sp>
      <p:cxnSp>
        <p:nvCxnSpPr>
          <p:cNvPr id="18" name="直接箭头连接符 17"/>
          <p:cNvCxnSpPr/>
          <p:nvPr/>
        </p:nvCxnSpPr>
        <p:spPr>
          <a:xfrm flipV="1">
            <a:off x="2266950" y="4813300"/>
            <a:ext cx="288925" cy="574675"/>
          </a:xfrm>
          <a:prstGeom prst="straightConnector1">
            <a:avLst/>
          </a:prstGeom>
          <a:ln>
            <a:solidFill>
              <a:schemeClr val="tx1"/>
            </a:solidFill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415" name="文本框 18"/>
          <p:cNvSpPr txBox="1"/>
          <p:nvPr/>
        </p:nvSpPr>
        <p:spPr>
          <a:xfrm>
            <a:off x="250825" y="5461000"/>
            <a:ext cx="2762250" cy="398463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 lvl="0" indent="0"/>
            <a:r>
              <a:rPr lang="en-US" altLang="zh-CN" sz="2000" b="1">
                <a:latin typeface="Century Gothic" panose="020B0502020202020204" charset="0"/>
                <a:ea typeface="宋体" panose="02010600030101010101" pitchFamily="2" charset="-122"/>
              </a:rPr>
              <a:t>Effect of the pressure</a:t>
            </a:r>
            <a:endParaRPr lang="en-US" altLang="zh-CN" sz="2000" b="1">
              <a:latin typeface="Century Gothic" panose="020B0502020202020204" charset="0"/>
              <a:ea typeface="宋体" panose="02010600030101010101" pitchFamily="2" charset="-122"/>
            </a:endParaRPr>
          </a:p>
        </p:txBody>
      </p:sp>
      <p:cxnSp>
        <p:nvCxnSpPr>
          <p:cNvPr id="20" name="直接箭头连接符 19"/>
          <p:cNvCxnSpPr/>
          <p:nvPr/>
        </p:nvCxnSpPr>
        <p:spPr>
          <a:xfrm flipV="1">
            <a:off x="3851275" y="4983163"/>
            <a:ext cx="0" cy="693738"/>
          </a:xfrm>
          <a:prstGeom prst="straightConnector1">
            <a:avLst/>
          </a:prstGeom>
          <a:ln>
            <a:solidFill>
              <a:schemeClr val="tx1"/>
            </a:solidFill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417" name="文本框 20"/>
          <p:cNvSpPr txBox="1"/>
          <p:nvPr/>
        </p:nvSpPr>
        <p:spPr>
          <a:xfrm>
            <a:off x="3070225" y="5751513"/>
            <a:ext cx="2987675" cy="703262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 lvl="0" indent="0"/>
            <a:r>
              <a:rPr lang="en-US" altLang="zh-CN" sz="2000" b="1">
                <a:latin typeface="Century Gothic" panose="020B0502020202020204" charset="0"/>
                <a:ea typeface="宋体" panose="02010600030101010101" pitchFamily="2" charset="-122"/>
              </a:rPr>
              <a:t>The expansion of intial volume element</a:t>
            </a:r>
            <a:endParaRPr lang="en-US" altLang="zh-CN" sz="2000" b="1">
              <a:latin typeface="Century Gothic" panose="020B0502020202020204" charset="0"/>
              <a:ea typeface="宋体" panose="02010600030101010101" pitchFamily="2" charset="-122"/>
            </a:endParaRPr>
          </a:p>
        </p:txBody>
      </p:sp>
      <p:cxnSp>
        <p:nvCxnSpPr>
          <p:cNvPr id="22" name="直接箭头连接符 21"/>
          <p:cNvCxnSpPr/>
          <p:nvPr/>
        </p:nvCxnSpPr>
        <p:spPr>
          <a:xfrm flipH="1" flipV="1">
            <a:off x="5580063" y="4813300"/>
            <a:ext cx="1584325" cy="503238"/>
          </a:xfrm>
          <a:prstGeom prst="straightConnector1">
            <a:avLst/>
          </a:prstGeom>
          <a:ln>
            <a:solidFill>
              <a:schemeClr val="tx1"/>
            </a:solidFill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419" name="文本框 23"/>
          <p:cNvSpPr txBox="1"/>
          <p:nvPr/>
        </p:nvSpPr>
        <p:spPr>
          <a:xfrm>
            <a:off x="6200775" y="5316538"/>
            <a:ext cx="2762250" cy="703262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 lvl="0" indent="0"/>
            <a:r>
              <a:rPr lang="en-US" altLang="zh-CN" sz="2000" b="1">
                <a:latin typeface="Century Gothic" panose="020B0502020202020204" charset="0"/>
                <a:ea typeface="宋体" panose="02010600030101010101" pitchFamily="2" charset="-122"/>
              </a:rPr>
              <a:t>Pressure/energy/non-ideal EoS</a:t>
            </a:r>
            <a:endParaRPr lang="en-US" altLang="zh-CN" sz="2000" b="1">
              <a:latin typeface="Century Gothic" panose="020B0502020202020204" charset="0"/>
              <a:ea typeface="宋体" panose="02010600030101010101" pitchFamily="2" charset="-122"/>
            </a:endParaRPr>
          </a:p>
        </p:txBody>
      </p:sp>
      <p:sp>
        <p:nvSpPr>
          <p:cNvPr id="27" name="文本框 3"/>
          <p:cNvSpPr txBox="1"/>
          <p:nvPr/>
        </p:nvSpPr>
        <p:spPr>
          <a:xfrm>
            <a:off x="249238" y="3181350"/>
            <a:ext cx="8389938" cy="82232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p>
            <a:pPr lvl="0" algn="just" fontAlgn="base"/>
            <a:r>
              <a:rPr lang="en-US" altLang="zh-CN" sz="2400" strike="noStrike" noProof="1">
                <a:latin typeface="Century Gothic" panose="020B0502020202020204" charset="0"/>
                <a:ea typeface="宋体" panose="02010600030101010101" pitchFamily="2" charset="-122"/>
                <a:cs typeface="+mn-ea"/>
              </a:rPr>
              <a:t>    The initial energy density are </a:t>
            </a:r>
            <a:r>
              <a:rPr lang="en-US" altLang="zh-CN" sz="2400" strike="noStrike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ea typeface="宋体" panose="02010600030101010101" pitchFamily="2" charset="-122"/>
                <a:cs typeface="+mn-ea"/>
              </a:rPr>
              <a:t>under-eatimatied</a:t>
            </a:r>
            <a:r>
              <a:rPr lang="en-US" altLang="zh-CN" sz="2400" strike="noStrike" noProof="1">
                <a:latin typeface="Century Gothic" panose="020B0502020202020204" charset="0"/>
                <a:ea typeface="宋体" panose="02010600030101010101" pitchFamily="2" charset="-122"/>
                <a:cs typeface="+mn-ea"/>
              </a:rPr>
              <a:t> by </a:t>
            </a:r>
            <a:r>
              <a:rPr lang="en-US" altLang="zh-CN" sz="2400" strike="noStrike" noProof="1">
                <a:latin typeface="Century Gothic" panose="020B0502020202020204" charset="0"/>
                <a:ea typeface="宋体" panose="02010600030101010101" pitchFamily="2" charset="-122"/>
                <a:cs typeface="+mn-ea"/>
                <a:sym typeface="+mn-ea"/>
              </a:rPr>
              <a:t>Bjorken formula, the corrected are</a:t>
            </a:r>
            <a:r>
              <a:rPr lang="en-US" altLang="zh-CN" sz="2400" strike="noStrike" noProof="1">
                <a:latin typeface="Century Gothic" panose="020B0502020202020204" charset="0"/>
                <a:ea typeface="宋体" panose="02010600030101010101" pitchFamily="2" charset="-122"/>
                <a:cs typeface="+mn-ea"/>
              </a:rPr>
              <a:t>:</a:t>
            </a:r>
            <a:endParaRPr lang="en-US" altLang="zh-CN" sz="2400" strike="noStrike" baseline="-25000" noProof="1">
              <a:latin typeface="Century Gothic" panose="020B0502020202020204" charset="0"/>
              <a:ea typeface="宋体" panose="02010600030101010101" pitchFamily="2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/>
            </a:fld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r>
              <a:rPr lang="zh-CN" strike="noStrike" noProof="1"/>
              <a:t>IOPP-9421</a:t>
            </a:r>
            <a:endParaRPr lang="zh-CN" strike="noStrike" noProof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3" name="文本框 3"/>
          <p:cNvSpPr txBox="1"/>
          <p:nvPr/>
        </p:nvSpPr>
        <p:spPr>
          <a:xfrm>
            <a:off x="1619250" y="620713"/>
            <a:ext cx="5554663" cy="7016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 algn="ctr"/>
            <a:r>
              <a:rPr lang="en-US" altLang="zh-CN" sz="4000">
                <a:latin typeface="Century Gothic" panose="020B0502020202020204" charset="0"/>
                <a:ea typeface="宋体" panose="02010600030101010101" pitchFamily="2" charset="-122"/>
              </a:rPr>
              <a:t>Outline</a:t>
            </a:r>
            <a:endParaRPr lang="en-US" altLang="zh-CN" sz="4000">
              <a:latin typeface="Century Gothic" panose="020B0502020202020204" charset="0"/>
              <a:ea typeface="宋体" panose="02010600030101010101" pitchFamily="2" charset="-122"/>
            </a:endParaRPr>
          </a:p>
        </p:txBody>
      </p:sp>
      <p:sp>
        <p:nvSpPr>
          <p:cNvPr id="4098" name="文本框 5"/>
          <p:cNvSpPr txBox="1"/>
          <p:nvPr/>
        </p:nvSpPr>
        <p:spPr>
          <a:xfrm>
            <a:off x="900113" y="1341438"/>
            <a:ext cx="7267575" cy="41783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p>
            <a:pPr marL="285750" lvl="0" indent="-285750" fontAlgn="base">
              <a:buFont typeface="Wingdings" panose="05000000000000000000" charset="0"/>
              <a:buChar char="Ø"/>
            </a:pPr>
            <a:r>
              <a:rPr lang="en-US" altLang="zh-CN" sz="2800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  <a:ea typeface="宋体" panose="02010600030101010101" pitchFamily="2" charset="-122"/>
                <a:cs typeface="+mn-ea"/>
              </a:rPr>
              <a:t> A detailed description of accelerating solutions of relativistic perfect fluid hydrodynamics;</a:t>
            </a:r>
            <a:endParaRPr lang="en-US" altLang="zh-CN" sz="2800" b="1" strike="noStrike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charset="0"/>
              <a:ea typeface="宋体" panose="02010600030101010101" pitchFamily="2" charset="-122"/>
            </a:endParaRPr>
          </a:p>
          <a:p>
            <a:pPr lvl="0" fontAlgn="base">
              <a:buFont typeface="Wingdings" panose="05000000000000000000" charset="0"/>
            </a:pPr>
            <a:r>
              <a:rPr lang="en-US" altLang="zh-CN" strike="noStrike" noProof="1">
                <a:solidFill>
                  <a:schemeClr val="accent4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    (</a:t>
            </a:r>
            <a:r>
              <a:rPr lang="en-US" altLang="zh-CN" strike="noStrike" noProof="1">
                <a:solidFill>
                  <a:schemeClr val="accent4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T. Csörgő, </a:t>
            </a:r>
            <a:r>
              <a:rPr lang="en-US" altLang="zh-CN" strike="noStrike" noProof="1">
                <a:solidFill>
                  <a:schemeClr val="accent4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M. I. Nagy, M. Csanád. Phys. Lett. </a:t>
            </a:r>
            <a:r>
              <a:rPr lang="en-US" altLang="zh-CN" b="1" strike="noStrike" noProof="1">
                <a:solidFill>
                  <a:schemeClr val="accent4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B663</a:t>
            </a:r>
            <a:r>
              <a:rPr lang="en-US" altLang="zh-CN" strike="noStrike" noProof="1">
                <a:solidFill>
                  <a:schemeClr val="accent4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 (2008) 306)</a:t>
            </a:r>
            <a:endParaRPr lang="en-US" altLang="zh-CN" strike="noStrike" noProof="1">
              <a:solidFill>
                <a:schemeClr val="accent4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fontAlgn="base">
              <a:buFont typeface="Wingdings" panose="05000000000000000000" charset="0"/>
            </a:pPr>
            <a:r>
              <a:rPr lang="en-US" altLang="zh-CN" strike="noStrike" noProof="1">
                <a:solidFill>
                  <a:schemeClr val="accent4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    </a:t>
            </a:r>
            <a:r>
              <a:rPr lang="en-US" altLang="zh-CN" strike="noStrike" noProof="1">
                <a:solidFill>
                  <a:schemeClr val="accent4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(M. I. Nagy, T. Csörgő, M. Csanád. Phys. Rev. </a:t>
            </a:r>
            <a:r>
              <a:rPr lang="en-US" altLang="zh-CN" b="1" strike="noStrike" noProof="1">
                <a:solidFill>
                  <a:schemeClr val="accent4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C77 </a:t>
            </a:r>
            <a:r>
              <a:rPr lang="en-US" altLang="zh-CN" strike="noStrike" noProof="1">
                <a:solidFill>
                  <a:schemeClr val="accent4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(2008), 024908)</a:t>
            </a:r>
            <a:endParaRPr lang="en-US" altLang="zh-CN" strike="noStrike" noProof="1">
              <a:solidFill>
                <a:schemeClr val="accent4"/>
              </a:solidFill>
              <a:cs typeface="+mn-ea"/>
              <a:sym typeface="+mn-ea"/>
            </a:endParaRPr>
          </a:p>
          <a:p>
            <a:pPr lvl="0" fontAlgn="base">
              <a:buFont typeface="Wingdings" panose="05000000000000000000" charset="0"/>
            </a:pPr>
            <a:endParaRPr lang="en-US" altLang="zh-CN" strike="noStrike" noProof="1">
              <a:solidFill>
                <a:schemeClr val="accent4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285750" lvl="0" indent="-285750" fontAlgn="base">
              <a:buFont typeface="Wingdings" panose="05000000000000000000" charset="0"/>
              <a:buChar char="Ø"/>
            </a:pPr>
            <a:r>
              <a:rPr lang="en-US" altLang="zh-CN" sz="2800" b="1" strike="noStrike" noProof="1">
                <a:solidFill>
                  <a:schemeClr val="accent4"/>
                </a:solidFill>
                <a:latin typeface="Century Gothic" panose="020B0502020202020204" charset="0"/>
                <a:ea typeface="宋体" panose="02010600030101010101" pitchFamily="2" charset="-122"/>
                <a:cs typeface="+mn-ea"/>
                <a:sym typeface="+mn-ea"/>
              </a:rPr>
              <a:t> Pseudorapidity distribution and Initial energy density of </a:t>
            </a:r>
            <a:r>
              <a:rPr lang="en-US" altLang="zh-CN" sz="2800" b="1" strike="noStrike" noProof="1">
                <a:solidFill>
                  <a:schemeClr val="accent4"/>
                </a:solidFill>
                <a:latin typeface="Century Gothic" panose="020B0502020202020204" charset="0"/>
                <a:ea typeface="宋体" panose="02010600030101010101" pitchFamily="2" charset="-122"/>
                <a:cs typeface="+mn-ea"/>
              </a:rPr>
              <a:t>Charged particle at CERN-LHC Energies;</a:t>
            </a:r>
            <a:endParaRPr lang="en-US" altLang="zh-CN" sz="2800" b="1" strike="noStrike" noProof="1">
              <a:solidFill>
                <a:schemeClr val="accent4"/>
              </a:solidFill>
              <a:latin typeface="Century Gothic" panose="020B0502020202020204" charset="0"/>
              <a:ea typeface="宋体" panose="02010600030101010101" pitchFamily="2" charset="-122"/>
            </a:endParaRPr>
          </a:p>
          <a:p>
            <a:pPr marL="285750" lvl="0" indent="-285750" fontAlgn="base">
              <a:buFont typeface="Wingdings" panose="05000000000000000000" charset="0"/>
              <a:buChar char="Ø"/>
            </a:pPr>
            <a:endParaRPr lang="en-US" altLang="zh-CN" strike="noStrike" noProof="1">
              <a:solidFill>
                <a:schemeClr val="accent4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285750" lvl="0" indent="-285750" fontAlgn="base">
              <a:buFont typeface="Wingdings" panose="05000000000000000000" charset="0"/>
              <a:buChar char="Ø"/>
            </a:pPr>
            <a:r>
              <a:rPr lang="en-US" altLang="zh-CN" sz="2800" b="1" strike="noStrike" noProof="1">
                <a:solidFill>
                  <a:schemeClr val="accent4"/>
                </a:solidFill>
                <a:latin typeface="Century Gothic" panose="020B0502020202020204" charset="0"/>
                <a:ea typeface="宋体" panose="02010600030101010101" pitchFamily="2" charset="-122"/>
                <a:cs typeface="+mn-ea"/>
              </a:rPr>
              <a:t> Outlook.</a:t>
            </a:r>
            <a:endParaRPr lang="en-US" altLang="zh-CN" sz="2800" b="1" strike="noStrike" noProof="1">
              <a:solidFill>
                <a:schemeClr val="accent4"/>
              </a:solidFill>
              <a:latin typeface="Century Gothic" panose="020B0502020202020204" charset="0"/>
              <a:ea typeface="宋体" panose="02010600030101010101" pitchFamily="2" charset="-122"/>
            </a:endParaRPr>
          </a:p>
        </p:txBody>
      </p:sp>
      <p:pic>
        <p:nvPicPr>
          <p:cNvPr id="2052" name="图片 2" descr="下载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29425" y="427355"/>
            <a:ext cx="1905000" cy="60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/>
            </a:fld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r>
              <a:rPr lang="zh-CN" strike="noStrike" noProof="1"/>
              <a:t>IOPP-9421</a:t>
            </a:r>
            <a:endParaRPr lang="zh-CN" strike="noStrike" noProof="1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表格 3"/>
          <p:cNvGraphicFramePr/>
          <p:nvPr/>
        </p:nvGraphicFramePr>
        <p:xfrm>
          <a:off x="682625" y="5048250"/>
          <a:ext cx="7823200" cy="142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6805"/>
                <a:gridCol w="1106805"/>
                <a:gridCol w="1106805"/>
                <a:gridCol w="934085"/>
                <a:gridCol w="1063625"/>
                <a:gridCol w="949960"/>
                <a:gridCol w="1555115"/>
              </a:tblGrid>
              <a:tr h="474345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b="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 i="1">
                          <a:solidFill>
                            <a:schemeClr val="tx1"/>
                          </a:solidFill>
                          <a:cs typeface="Times New Roman" panose="02020603050405020304" charset="0"/>
                        </a:rPr>
                        <a:t>λ</a:t>
                      </a:r>
                      <a:endParaRPr lang="zh-CN" altLang="en-US" sz="2000" b="1" i="1">
                        <a:solidFill>
                          <a:schemeClr val="tx1"/>
                        </a:solidFill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47371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7 TeV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 0.902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1.20989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1.3001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1.118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0.12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5.895(NSD)</a:t>
                      </a:r>
                      <a:endParaRPr lang="en-US" altLang="zh-CN"/>
                    </a:p>
                  </a:txBody>
                  <a:tcPr/>
                </a:tc>
              </a:tr>
              <a:tr h="47434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8 TeV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0.902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1.16283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1.2367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1.101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0.12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5.38(Inelastic)</a:t>
                      </a:r>
                      <a:endParaRPr lang="en-US" altLang="zh-CN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8467" name="组合 11"/>
          <p:cNvGrpSpPr/>
          <p:nvPr/>
        </p:nvGrpSpPr>
        <p:grpSpPr>
          <a:xfrm>
            <a:off x="1198563" y="5011738"/>
            <a:ext cx="7059612" cy="604837"/>
            <a:chOff x="2551" y="8530"/>
            <a:chExt cx="9664" cy="766"/>
          </a:xfrm>
        </p:grpSpPr>
        <p:graphicFrame>
          <p:nvGraphicFramePr>
            <p:cNvPr id="18468" name="对象 4">
              <a:hlinkClick r:id="" action="ppaction://ole?verb="/>
            </p:cNvPr>
            <p:cNvGraphicFramePr>
              <a:graphicFrameLocks noChangeAspect="1"/>
            </p:cNvGraphicFramePr>
            <p:nvPr/>
          </p:nvGraphicFramePr>
          <p:xfrm>
            <a:off x="2551" y="8629"/>
            <a:ext cx="590" cy="5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6" name="" r:id="rId1" imgW="254000" imgH="228600" progId="Equation.KSEE3">
                    <p:embed/>
                  </p:oleObj>
                </mc:Choice>
                <mc:Fallback>
                  <p:oleObj name="" r:id="rId1" imgW="254000" imgH="228600" progId="Equation.KSEE3">
                    <p:embed/>
                    <p:pic>
                      <p:nvPicPr>
                        <p:cNvPr id="0" name="图片 3095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2551" y="8629"/>
                          <a:ext cx="590" cy="53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69" name="对象 5">
              <a:hlinkClick r:id="" action="ppaction://ole?verb="/>
            </p:cNvPr>
            <p:cNvGraphicFramePr>
              <a:graphicFrameLocks noChangeAspect="1"/>
            </p:cNvGraphicFramePr>
            <p:nvPr/>
          </p:nvGraphicFramePr>
          <p:xfrm>
            <a:off x="4025" y="8530"/>
            <a:ext cx="613" cy="7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7" name="" r:id="rId3" imgW="203200" imgH="241300" progId="Equation.KSEE3">
                    <p:embed/>
                  </p:oleObj>
                </mc:Choice>
                <mc:Fallback>
                  <p:oleObj name="" r:id="rId3" imgW="203200" imgH="241300" progId="Equation.KSEE3">
                    <p:embed/>
                    <p:pic>
                      <p:nvPicPr>
                        <p:cNvPr id="0" name="图片 3096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025" y="8530"/>
                          <a:ext cx="613" cy="72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70" name="对象 6">
              <a:hlinkClick r:id="" action="ppaction://ole?verb="/>
            </p:cNvPr>
            <p:cNvGraphicFramePr>
              <a:graphicFrameLocks noChangeAspect="1"/>
            </p:cNvGraphicFramePr>
            <p:nvPr/>
          </p:nvGraphicFramePr>
          <p:xfrm>
            <a:off x="5614" y="8585"/>
            <a:ext cx="447" cy="6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3" name="" r:id="rId5" imgW="165100" imgH="229235" progId="Equation.KSEE3">
                    <p:embed/>
                  </p:oleObj>
                </mc:Choice>
                <mc:Fallback>
                  <p:oleObj name="" r:id="rId5" imgW="165100" imgH="229235" progId="Equation.KSEE3">
                    <p:embed/>
                    <p:pic>
                      <p:nvPicPr>
                        <p:cNvPr id="0" name="图片 3092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614" y="8585"/>
                          <a:ext cx="447" cy="61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71" name="对象 8">
              <a:hlinkClick r:id="" action="ppaction://ole?verb="/>
            </p:cNvPr>
            <p:cNvGraphicFramePr>
              <a:graphicFrameLocks noChangeAspect="1"/>
            </p:cNvGraphicFramePr>
            <p:nvPr/>
          </p:nvGraphicFramePr>
          <p:xfrm>
            <a:off x="6747" y="8585"/>
            <a:ext cx="721" cy="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0" name="" r:id="rId7" imgW="266700" imgH="228600" progId="Equation.KSEE3">
                    <p:embed/>
                  </p:oleObj>
                </mc:Choice>
                <mc:Fallback>
                  <p:oleObj name="" r:id="rId7" imgW="266700" imgH="228600" progId="Equation.KSEE3">
                    <p:embed/>
                    <p:pic>
                      <p:nvPicPr>
                        <p:cNvPr id="0" name="图片 3099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747" y="8585"/>
                          <a:ext cx="721" cy="61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72" name="对象 10">
              <a:hlinkClick r:id="" action="ppaction://ole?verb="/>
            </p:cNvPr>
            <p:cNvGraphicFramePr>
              <a:graphicFrameLocks noChangeAspect="1"/>
            </p:cNvGraphicFramePr>
            <p:nvPr/>
          </p:nvGraphicFramePr>
          <p:xfrm>
            <a:off x="9485" y="8568"/>
            <a:ext cx="447" cy="6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8" name="" r:id="rId9" imgW="165100" imgH="241300" progId="Equation.KSEE3">
                    <p:embed/>
                  </p:oleObj>
                </mc:Choice>
                <mc:Fallback>
                  <p:oleObj name="" r:id="rId9" imgW="165100" imgH="241300" progId="Equation.KSEE3">
                    <p:embed/>
                    <p:pic>
                      <p:nvPicPr>
                        <p:cNvPr id="0" name="图片 3097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9485" y="8568"/>
                          <a:ext cx="447" cy="65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73" name="对象 13">
              <a:hlinkClick r:id="" action="ppaction://ole?verb="/>
            </p:cNvPr>
            <p:cNvGraphicFramePr>
              <a:graphicFrameLocks noChangeAspect="1"/>
            </p:cNvGraphicFramePr>
            <p:nvPr/>
          </p:nvGraphicFramePr>
          <p:xfrm>
            <a:off x="10534" y="8660"/>
            <a:ext cx="1681" cy="6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9" name="" r:id="rId11" imgW="736600" imgH="279400" progId="Equation.KSEE3">
                    <p:embed/>
                  </p:oleObj>
                </mc:Choice>
                <mc:Fallback>
                  <p:oleObj name="" r:id="rId11" imgW="736600" imgH="279400" progId="Equation.KSEE3">
                    <p:embed/>
                    <p:pic>
                      <p:nvPicPr>
                        <p:cNvPr id="0" name="图片 3098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0534" y="8660"/>
                          <a:ext cx="1681" cy="63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474" name="文本框 4"/>
          <p:cNvSpPr txBox="1"/>
          <p:nvPr/>
        </p:nvSpPr>
        <p:spPr>
          <a:xfrm>
            <a:off x="60325" y="490538"/>
            <a:ext cx="8926513" cy="517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en-US" altLang="zh-CN" sz="2800">
                <a:latin typeface="Century Gothic" panose="020B0502020202020204" charset="0"/>
                <a:ea typeface="宋体" panose="02010600030101010101" pitchFamily="2" charset="-122"/>
              </a:rPr>
              <a:t> CMS+TOTEM 7 TeV and 8 TeV pp collision.</a:t>
            </a:r>
            <a:endParaRPr lang="en-US" altLang="zh-CN" sz="2800">
              <a:latin typeface="Century Gothic" panose="020B0502020202020204" charset="0"/>
              <a:ea typeface="宋体" panose="02010600030101010101" pitchFamily="2" charset="-122"/>
            </a:endParaRPr>
          </a:p>
        </p:txBody>
      </p:sp>
      <p:pic>
        <p:nvPicPr>
          <p:cNvPr id="18475" name="图片 15" descr="E325-Fig1-7-Bottom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463" y="1381125"/>
            <a:ext cx="4068762" cy="3460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76" name="图片 18" descr="E325-Fig1-8-Bottom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83075" y="1381760"/>
            <a:ext cx="4451350" cy="3398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/>
            </a:fld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r>
              <a:rPr lang="zh-CN" strike="noStrike" noProof="1"/>
              <a:t>IOPP-9421</a:t>
            </a:r>
            <a:endParaRPr lang="zh-CN" strike="noStrike" noProof="1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文本框 4"/>
          <p:cNvSpPr txBox="1"/>
          <p:nvPr/>
        </p:nvSpPr>
        <p:spPr>
          <a:xfrm>
            <a:off x="107950" y="350838"/>
            <a:ext cx="8926513" cy="9445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en-US" altLang="zh-CN" sz="2800">
                <a:latin typeface="Century Gothic" panose="020B0502020202020204" charset="0"/>
                <a:ea typeface="宋体" panose="02010600030101010101" pitchFamily="2" charset="-122"/>
              </a:rPr>
              <a:t>    The initial energy density, Temperature and pressureestimate at CERN-LHC</a:t>
            </a:r>
            <a:endParaRPr lang="en-US" altLang="zh-CN" sz="2800">
              <a:latin typeface="Century Gothic" panose="020B0502020202020204" charset="0"/>
              <a:ea typeface="宋体" panose="02010600030101010101" pitchFamily="2" charset="-122"/>
            </a:endParaRPr>
          </a:p>
        </p:txBody>
      </p:sp>
      <p:sp>
        <p:nvSpPr>
          <p:cNvPr id="19458" name="文本框 4"/>
          <p:cNvSpPr txBox="1"/>
          <p:nvPr/>
        </p:nvSpPr>
        <p:spPr>
          <a:xfrm>
            <a:off x="5076825" y="5156200"/>
            <a:ext cx="3467100" cy="519113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 lvl="0" indent="0"/>
            <a:r>
              <a:rPr lang="en-US" altLang="zh-CN" sz="2800">
                <a:latin typeface="Century Gothic" panose="020B0502020202020204" charset="0"/>
                <a:ea typeface="宋体" panose="02010600030101010101" pitchFamily="2" charset="-122"/>
              </a:rPr>
              <a:t> CMS+TOTEM 7 TeV </a:t>
            </a:r>
            <a:endParaRPr lang="en-US" altLang="zh-CN" sz="2800">
              <a:latin typeface="Century Gothic" panose="020B0502020202020204" charset="0"/>
              <a:ea typeface="宋体" panose="02010600030101010101" pitchFamily="2" charset="-122"/>
            </a:endParaRPr>
          </a:p>
        </p:txBody>
      </p:sp>
      <p:pic>
        <p:nvPicPr>
          <p:cNvPr id="19459" name="图片 19" descr="7iniT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888" y="1438275"/>
            <a:ext cx="4259262" cy="2940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0" name="图片 20" descr="7ini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4838" y="1431925"/>
            <a:ext cx="4570412" cy="2970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1" name="图片 21" descr="7ini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287" y="4108450"/>
            <a:ext cx="4381500" cy="2752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/>
            </a:fld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r>
              <a:rPr lang="zh-CN" strike="noStrike" noProof="1"/>
              <a:t>IOPP-9421</a:t>
            </a:r>
            <a:endParaRPr lang="zh-CN" strike="noStrike" noProof="1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文本框 4"/>
          <p:cNvSpPr txBox="1"/>
          <p:nvPr/>
        </p:nvSpPr>
        <p:spPr>
          <a:xfrm>
            <a:off x="107950" y="350838"/>
            <a:ext cx="8926513" cy="9445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en-US" altLang="zh-CN" sz="2800">
                <a:latin typeface="Century Gothic" panose="020B0502020202020204" charset="0"/>
                <a:ea typeface="宋体" panose="02010600030101010101" pitchFamily="2" charset="-122"/>
              </a:rPr>
              <a:t>    The initial energy density, Temperature and pressureestimate at CERN-LHC</a:t>
            </a:r>
            <a:endParaRPr lang="en-US" altLang="zh-CN" sz="2800">
              <a:latin typeface="Century Gothic" panose="020B0502020202020204" charset="0"/>
              <a:ea typeface="宋体" panose="02010600030101010101" pitchFamily="2" charset="-122"/>
            </a:endParaRPr>
          </a:p>
        </p:txBody>
      </p:sp>
      <p:pic>
        <p:nvPicPr>
          <p:cNvPr id="20482" name="图片 3" descr="8inie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338" y="1660525"/>
            <a:ext cx="4257675" cy="2711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3" name="图片 4" descr="8init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3" y="1679575"/>
            <a:ext cx="4192587" cy="2724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4" name="图片 5" descr="8inip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63" y="4162425"/>
            <a:ext cx="4408487" cy="2593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5" name="文本框 4"/>
          <p:cNvSpPr txBox="1"/>
          <p:nvPr/>
        </p:nvSpPr>
        <p:spPr>
          <a:xfrm>
            <a:off x="5076825" y="5156200"/>
            <a:ext cx="3467100" cy="519113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 lvl="0" indent="0"/>
            <a:r>
              <a:rPr lang="en-US" altLang="zh-CN" sz="2800">
                <a:latin typeface="Century Gothic" panose="020B0502020202020204" charset="0"/>
                <a:ea typeface="宋体" panose="02010600030101010101" pitchFamily="2" charset="-122"/>
              </a:rPr>
              <a:t> CMS+TOTEM 8 TeV </a:t>
            </a:r>
            <a:endParaRPr lang="en-US" altLang="zh-CN" sz="2800">
              <a:latin typeface="Century Gothic" panose="020B0502020202020204" charset="0"/>
              <a:ea typeface="宋体" panose="02010600030101010101" pitchFamily="2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/>
            </a:fld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r>
              <a:rPr lang="zh-CN" strike="noStrike" noProof="1"/>
              <a:t>IOPP-9421</a:t>
            </a:r>
            <a:endParaRPr lang="zh-CN" strike="noStrike" noProof="1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文本框 3"/>
          <p:cNvSpPr txBox="1"/>
          <p:nvPr/>
        </p:nvSpPr>
        <p:spPr>
          <a:xfrm>
            <a:off x="1260475" y="2492375"/>
            <a:ext cx="6575425" cy="5810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 algn="ctr"/>
            <a:r>
              <a:rPr lang="en-US" altLang="zh-CN" sz="3200" b="1">
                <a:latin typeface="Century Gothic" panose="020B0502020202020204" charset="0"/>
                <a:ea typeface="宋体" panose="02010600030101010101" pitchFamily="2" charset="-122"/>
              </a:rPr>
              <a:t>Part 3. Outlook</a:t>
            </a:r>
            <a:endParaRPr lang="en-US" altLang="zh-CN" sz="3200" b="1">
              <a:latin typeface="Century Gothic" panose="020B0502020202020204" charset="0"/>
              <a:ea typeface="宋体" panose="02010600030101010101" pitchFamily="2" charset="-122"/>
            </a:endParaRPr>
          </a:p>
        </p:txBody>
      </p:sp>
      <p:pic>
        <p:nvPicPr>
          <p:cNvPr id="21506" name="图片 1" descr="wigner_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5913" y="401638"/>
            <a:ext cx="1563687" cy="576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7" name="图片 2" descr="下载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9425" y="428625"/>
            <a:ext cx="1905000" cy="60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/>
            </a:fld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r>
              <a:rPr lang="zh-CN" strike="noStrike" noProof="1"/>
              <a:t>IOPP-9421</a:t>
            </a:r>
            <a:endParaRPr lang="zh-CN" strike="noStrike" noProof="1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文本框 4"/>
          <p:cNvSpPr txBox="1"/>
          <p:nvPr/>
        </p:nvSpPr>
        <p:spPr>
          <a:xfrm>
            <a:off x="179388" y="2155825"/>
            <a:ext cx="8926512" cy="19685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>
              <a:lnSpc>
                <a:spcPct val="110000"/>
              </a:lnSpc>
            </a:pPr>
            <a:r>
              <a:rPr lang="en-US" altLang="zh-CN" sz="2800">
                <a:latin typeface="Century Gothic" panose="020B0502020202020204" charset="0"/>
                <a:ea typeface="宋体" panose="02010600030101010101" pitchFamily="2" charset="-122"/>
              </a:rPr>
              <a:t>    1. Heavy ion collision initial energy density estimate.</a:t>
            </a:r>
            <a:endParaRPr lang="en-US" altLang="zh-CN" sz="2800">
              <a:latin typeface="Century Gothic" panose="020B0502020202020204" charset="0"/>
              <a:ea typeface="宋体" panose="02010600030101010101" pitchFamily="2" charset="-122"/>
            </a:endParaRPr>
          </a:p>
          <a:p>
            <a:pPr lvl="0" indent="0">
              <a:lnSpc>
                <a:spcPct val="110000"/>
              </a:lnSpc>
            </a:pPr>
            <a:r>
              <a:rPr lang="en-US" altLang="zh-CN" sz="2800">
                <a:latin typeface="Century Gothic" panose="020B0502020202020204" charset="0"/>
                <a:ea typeface="宋体" panose="02010600030101010101" pitchFamily="2" charset="-122"/>
              </a:rPr>
              <a:t>    2. Critial point for QGP.</a:t>
            </a:r>
            <a:endParaRPr lang="en-US" altLang="zh-CN" sz="2800">
              <a:latin typeface="Century Gothic" panose="020B0502020202020204" charset="0"/>
              <a:ea typeface="宋体" panose="02010600030101010101" pitchFamily="2" charset="-122"/>
            </a:endParaRPr>
          </a:p>
          <a:p>
            <a:pPr lvl="0" indent="0">
              <a:lnSpc>
                <a:spcPct val="110000"/>
              </a:lnSpc>
            </a:pPr>
            <a:r>
              <a:rPr lang="en-US" altLang="zh-CN" sz="2800">
                <a:latin typeface="Century Gothic" panose="020B0502020202020204" charset="0"/>
                <a:ea typeface="宋体" panose="02010600030101010101" pitchFamily="2" charset="-122"/>
              </a:rPr>
              <a:t>    3. Other Hydrodynamic conclusion.</a:t>
            </a:r>
            <a:endParaRPr lang="en-US" altLang="zh-CN" sz="2800">
              <a:latin typeface="Century Gothic" panose="020B0502020202020204" charset="0"/>
              <a:ea typeface="宋体" panose="02010600030101010101" pitchFamily="2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/>
            </a:fld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r>
              <a:rPr lang="zh-CN" strike="noStrike" noProof="1"/>
              <a:t>IOPP-9421</a:t>
            </a:r>
            <a:endParaRPr lang="zh-CN" strike="noStrike" noProof="1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3" name="图片 1" descr="wigner_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5913" y="401638"/>
            <a:ext cx="1563687" cy="576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4" name="图片 2" descr="下载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9425" y="428625"/>
            <a:ext cx="1905000" cy="60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5" name="标题 1"/>
          <p:cNvSpPr>
            <a:spLocks noGrp="1"/>
          </p:cNvSpPr>
          <p:nvPr>
            <p:ph type="ctrTitle"/>
          </p:nvPr>
        </p:nvSpPr>
        <p:spPr>
          <a:xfrm>
            <a:off x="1076325" y="2716213"/>
            <a:ext cx="6858000" cy="1085850"/>
          </a:xfrm>
        </p:spPr>
        <p:txBody>
          <a:bodyPr anchor="b"/>
          <a:p>
            <a:pPr defTabSz="914400">
              <a:buNone/>
            </a:pPr>
            <a:r>
              <a:rPr lang="en-US" altLang="zh-CN" sz="5400" kern="1200" baseline="0">
                <a:latin typeface="+mj-lt"/>
                <a:ea typeface="+mj-ea"/>
                <a:cs typeface="+mj-cs"/>
              </a:rPr>
              <a:t>Thank you </a:t>
            </a:r>
            <a:endParaRPr lang="en-US" altLang="zh-CN" sz="5400" kern="1200" baseline="0">
              <a:latin typeface="+mj-lt"/>
              <a:ea typeface="+mj-ea"/>
              <a:cs typeface="+mj-cs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/>
            </a:fld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r>
              <a:rPr lang="zh-CN" strike="noStrike" noProof="1"/>
              <a:t>IOPP-9421</a:t>
            </a:r>
            <a:endParaRPr lang="zh-CN" strike="noStrike" noProof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文本框 3"/>
          <p:cNvSpPr txBox="1"/>
          <p:nvPr/>
        </p:nvSpPr>
        <p:spPr>
          <a:xfrm>
            <a:off x="1631950" y="2082165"/>
            <a:ext cx="6575425" cy="5810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 algn="ctr"/>
            <a:r>
              <a:rPr lang="en-US" altLang="zh-CN" sz="3200" b="1">
                <a:latin typeface="Century Gothic" panose="020B0502020202020204" charset="0"/>
                <a:ea typeface="宋体" panose="02010600030101010101" pitchFamily="2" charset="-122"/>
              </a:rPr>
              <a:t>Part 1.  Hydrodynamic solution</a:t>
            </a:r>
            <a:endParaRPr lang="en-US" altLang="zh-CN" sz="3200" b="1">
              <a:latin typeface="Century Gothic" panose="020B0502020202020204" charset="0"/>
              <a:ea typeface="宋体" panose="02010600030101010101" pitchFamily="2" charset="-122"/>
            </a:endParaRPr>
          </a:p>
        </p:txBody>
      </p:sp>
      <p:pic>
        <p:nvPicPr>
          <p:cNvPr id="4098" name="图片 1" descr="wigner_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5913" y="401638"/>
            <a:ext cx="1563687" cy="576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图片 2" descr="下载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9425" y="428625"/>
            <a:ext cx="1905000" cy="60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79600" y="3319145"/>
            <a:ext cx="6106795" cy="16154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latin typeface="Times New Roman" panose="02020603050405020304" charset="0"/>
              </a:rPr>
              <a:t>1.1 Rindler coordinates (Minkovswki Vacuum);</a:t>
            </a:r>
            <a:endParaRPr lang="en-US" altLang="zh-CN" sz="2000">
              <a:latin typeface="Times New Roman" panose="02020603050405020304" charset="0"/>
            </a:endParaRPr>
          </a:p>
          <a:p>
            <a:r>
              <a:rPr lang="en-US" altLang="zh-CN" sz="2000">
                <a:latin typeface="Times New Roman" panose="02020603050405020304" charset="0"/>
              </a:rPr>
              <a:t>1.2 Metric and covariant derivative;</a:t>
            </a:r>
            <a:endParaRPr lang="en-US" altLang="zh-CN" sz="2000">
              <a:latin typeface="Times New Roman" panose="02020603050405020304" charset="0"/>
            </a:endParaRPr>
          </a:p>
          <a:p>
            <a:r>
              <a:rPr lang="en-US" altLang="zh-CN" sz="2000">
                <a:latin typeface="Times New Roman" panose="02020603050405020304" charset="0"/>
              </a:rPr>
              <a:t>1.3 Hydrodynamic equation with Rindler coordinates;</a:t>
            </a:r>
            <a:endParaRPr lang="en-US" altLang="zh-CN" sz="2000">
              <a:latin typeface="Times New Roman" panose="02020603050405020304" charset="0"/>
            </a:endParaRPr>
          </a:p>
          <a:p>
            <a:r>
              <a:rPr lang="en-US" altLang="zh-CN" sz="2000">
                <a:latin typeface="Times New Roman" panose="02020603050405020304" charset="0"/>
              </a:rPr>
              <a:t>1.4 Accelerating solution of relativistic perfect fluid hydrodynamics.</a:t>
            </a:r>
            <a:endParaRPr lang="zh-CN" altLang="en-US" sz="2000">
              <a:latin typeface="Times New Roman" panose="0202060305040502030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/>
            </a:fld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r>
              <a:rPr lang="zh-CN" strike="noStrike" noProof="1"/>
              <a:t>IOPP-9421</a:t>
            </a:r>
            <a:endParaRPr lang="zh-CN" strike="noStrike" noProof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文本框 1"/>
          <p:cNvSpPr txBox="1"/>
          <p:nvPr/>
        </p:nvSpPr>
        <p:spPr>
          <a:xfrm>
            <a:off x="214313" y="485775"/>
            <a:ext cx="8351837" cy="6032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>
              <a:lnSpc>
                <a:spcPct val="120000"/>
              </a:lnSpc>
            </a:pPr>
            <a:r>
              <a:rPr lang="en-US" altLang="zh-CN" sz="2800">
                <a:sym typeface="+mn-ea"/>
              </a:rPr>
              <a:t>1.1 Rindler coordinates (Minkovswki Vacuum)</a:t>
            </a:r>
            <a:endParaRPr lang="en-US" altLang="zh-CN" sz="2800" b="1">
              <a:latin typeface="Century Gothic" panose="020B0502020202020204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7050" y="1261110"/>
            <a:ext cx="3756660" cy="367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What is the </a:t>
            </a:r>
            <a:r>
              <a:rPr lang="en-US" altLang="zh-CN" b="1" i="1">
                <a:latin typeface="Century Gothic" panose="020B0502020202020204" charset="0"/>
              </a:rPr>
              <a:t>Rindler coordinates</a:t>
            </a:r>
            <a:r>
              <a:rPr lang="en-US" altLang="zh-CN"/>
              <a:t>?</a:t>
            </a:r>
            <a:endParaRPr lang="en-US" altLang="zh-CN"/>
          </a:p>
        </p:txBody>
      </p:sp>
      <p:sp>
        <p:nvSpPr>
          <p:cNvPr id="5" name="文本框 4"/>
          <p:cNvSpPr txBox="1"/>
          <p:nvPr/>
        </p:nvSpPr>
        <p:spPr>
          <a:xfrm>
            <a:off x="678815" y="1744980"/>
            <a:ext cx="3604895" cy="20116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1.</a:t>
            </a:r>
            <a:r>
              <a:rPr lang="zh-CN" altLang="en-US"/>
              <a:t>In relativistic physics, the</a:t>
            </a:r>
            <a:r>
              <a:rPr lang="zh-CN" altLang="en-US" b="1">
                <a:solidFill>
                  <a:srgbClr val="FF0000"/>
                </a:solidFill>
              </a:rPr>
              <a:t> Rindler coordinate chart</a:t>
            </a:r>
            <a:r>
              <a:rPr lang="zh-CN" altLang="en-US"/>
              <a:t> is an important and useful coordinate chart representing part of </a:t>
            </a:r>
            <a:r>
              <a:rPr lang="zh-CN" altLang="en-US">
                <a:solidFill>
                  <a:srgbClr val="FF0000"/>
                </a:solidFill>
              </a:rPr>
              <a:t>flat spacetime</a:t>
            </a:r>
            <a:r>
              <a:rPr lang="zh-CN" altLang="en-US"/>
              <a:t>, also called the Minkowski vacuum. 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10" name="图片 9" descr="WolfgangRindle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31890" y="2942590"/>
            <a:ext cx="2219960" cy="309943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057265" y="6149975"/>
            <a:ext cx="229870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latin typeface="Times New Roman" panose="02020603050405020304" charset="0"/>
              </a:rPr>
              <a:t>Wolfgang Rindler</a:t>
            </a:r>
            <a:endParaRPr lang="en-US" altLang="zh-CN" b="1">
              <a:latin typeface="Times New Roman" panose="02020603050405020304" charset="0"/>
            </a:endParaRPr>
          </a:p>
        </p:txBody>
      </p:sp>
      <p:pic>
        <p:nvPicPr>
          <p:cNvPr id="12" name="图片 11" descr="imag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455" y="1161415"/>
            <a:ext cx="2797810" cy="202438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58495" y="3785870"/>
            <a:ext cx="5192395" cy="1737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2.</a:t>
            </a:r>
            <a:r>
              <a:rPr lang="zh-CN" altLang="en-US">
                <a:sym typeface="+mn-ea"/>
              </a:rPr>
              <a:t>The Rindler coordinate frame describes</a:t>
            </a:r>
            <a:r>
              <a:rPr lang="zh-CN" altLang="en-US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a uniformly accelerating frame of reference</a:t>
            </a:r>
            <a:r>
              <a:rPr lang="zh-CN" altLang="en-US">
                <a:sym typeface="+mn-ea"/>
              </a:rPr>
              <a:t> in Minkowski space. In special relativity, a uniformly accelerating particle undergoes 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hyperbolic motion</a:t>
            </a:r>
            <a:r>
              <a:rPr lang="zh-CN" altLang="en-US">
                <a:sym typeface="+mn-ea"/>
              </a:rPr>
              <a:t>.</a:t>
            </a:r>
            <a:endParaRPr lang="zh-CN" altLang="en-US"/>
          </a:p>
          <a:p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678815" y="5333365"/>
            <a:ext cx="5378450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>
                <a:latin typeface="Times New Roman" panose="02020603050405020304" charset="0"/>
              </a:rPr>
              <a:t>Reference:</a:t>
            </a:r>
            <a:endParaRPr lang="en-US" altLang="zh-CN" sz="1600">
              <a:latin typeface="Times New Roman" panose="02020603050405020304" charset="0"/>
            </a:endParaRPr>
          </a:p>
          <a:p>
            <a:r>
              <a:rPr lang="zh-CN" altLang="en-US" sz="1600">
                <a:latin typeface="Times New Roman" panose="02020603050405020304" charset="0"/>
              </a:rPr>
              <a:t>Einstein, Albert; Rosen, Nathan (1935). "A Particle Problem in the General Theory of Relativity". Physical Review. 48: 73.</a:t>
            </a:r>
            <a:endParaRPr lang="zh-CN" altLang="en-US" sz="1600">
              <a:latin typeface="Times New Roman" panose="02020603050405020304" charset="0"/>
            </a:endParaRPr>
          </a:p>
          <a:p>
            <a:r>
              <a:rPr lang="zh-CN" altLang="en-US" sz="1600">
                <a:latin typeface="Times New Roman" panose="02020603050405020304" charset="0"/>
              </a:rPr>
              <a:t>Rindler, Wolfgang (1969). Essential Relativity. New York, Van Nostrand Reinhold Co. doi:10.1007/978-1-4757-1135-6. ISBN 978-0-387-90201-2.</a:t>
            </a:r>
            <a:endParaRPr lang="zh-CN" altLang="en-US" sz="1600">
              <a:latin typeface="Times New Roman" panose="02020603050405020304" charset="0"/>
            </a:endParaRPr>
          </a:p>
        </p:txBody>
      </p:sp>
      <p:pic>
        <p:nvPicPr>
          <p:cNvPr id="2052" name="图片 2" descr="下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760" y="97790"/>
            <a:ext cx="1905000" cy="60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/>
            </a:fld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r>
              <a:rPr lang="zh-CN" strike="noStrike" noProof="1"/>
              <a:t>IOPP-9421</a:t>
            </a:r>
            <a:endParaRPr lang="zh-CN" strike="noStrike" noProof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文本框 1"/>
          <p:cNvSpPr txBox="1"/>
          <p:nvPr/>
        </p:nvSpPr>
        <p:spPr>
          <a:xfrm>
            <a:off x="214313" y="485775"/>
            <a:ext cx="8351837" cy="6032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>
              <a:lnSpc>
                <a:spcPct val="120000"/>
              </a:lnSpc>
            </a:pPr>
            <a:r>
              <a:rPr lang="en-US" altLang="zh-CN" sz="2800">
                <a:sym typeface="+mn-ea"/>
              </a:rPr>
              <a:t>1.1 Rindler coordinates (Minkovswki Vacuum)</a:t>
            </a:r>
            <a:endParaRPr lang="en-US" altLang="zh-CN" sz="2800" b="1">
              <a:latin typeface="Century Gothic" panose="020B0502020202020204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7050" y="1484630"/>
            <a:ext cx="3903345" cy="3689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What is the </a:t>
            </a:r>
            <a:r>
              <a:rPr lang="en-US" altLang="zh-CN" b="1" i="1">
                <a:latin typeface="Century Gothic" panose="020B0502020202020204" charset="0"/>
              </a:rPr>
              <a:t>acceleration Observer</a:t>
            </a:r>
            <a:r>
              <a:rPr lang="en-US" altLang="zh-CN"/>
              <a:t>?</a:t>
            </a:r>
            <a:endParaRPr lang="en-US" altLang="zh-CN"/>
          </a:p>
        </p:txBody>
      </p:sp>
      <p:sp>
        <p:nvSpPr>
          <p:cNvPr id="2" name="文本框 1"/>
          <p:cNvSpPr txBox="1"/>
          <p:nvPr/>
        </p:nvSpPr>
        <p:spPr>
          <a:xfrm>
            <a:off x="527050" y="2130425"/>
            <a:ext cx="3756660" cy="6432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What is the </a:t>
            </a:r>
            <a:r>
              <a:rPr lang="en-US" altLang="zh-CN" b="1" i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charset="0"/>
              </a:rPr>
              <a:t>proper acceleration</a:t>
            </a:r>
            <a:endParaRPr lang="en-US" altLang="zh-CN" b="1" i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charset="0"/>
            </a:endParaRPr>
          </a:p>
          <a:p>
            <a:r>
              <a:rPr lang="en-US" altLang="zh-CN"/>
              <a:t>(along the hyperbola)?</a:t>
            </a:r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527050" y="3108960"/>
            <a:ext cx="3756660" cy="6432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What is the </a:t>
            </a:r>
            <a:r>
              <a:rPr lang="en-US" altLang="zh-CN" b="1" i="1">
                <a:latin typeface="Century Gothic" panose="020B0502020202020204" charset="0"/>
              </a:rPr>
              <a:t>difference between Newton's inertial frame</a:t>
            </a:r>
            <a:r>
              <a:rPr lang="en-US" altLang="zh-CN"/>
              <a:t>?</a:t>
            </a:r>
            <a:endParaRPr lang="en-US" altLang="zh-CN"/>
          </a:p>
        </p:txBody>
      </p:sp>
      <p:pic>
        <p:nvPicPr>
          <p:cNvPr id="6" name="图片 5" descr="1135293344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4555" y="1393190"/>
            <a:ext cx="4190365" cy="474472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539750" y="5004435"/>
            <a:ext cx="3695065" cy="10668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latin typeface="Times New Roman" panose="02020603050405020304" charset="0"/>
              </a:rPr>
              <a:t>Koks, Don: Explorations in Mathematical Physics (2006), pp. 240-252</a:t>
            </a:r>
            <a:endParaRPr lang="zh-CN" altLang="en-US" sz="1600">
              <a:latin typeface="Times New Roman" panose="02020603050405020304" charset="0"/>
            </a:endParaRPr>
          </a:p>
          <a:p>
            <a:r>
              <a:rPr lang="zh-CN" altLang="en-US" sz="1600">
                <a:latin typeface="Times New Roman" panose="02020603050405020304" charset="0"/>
              </a:rPr>
              <a:t>http://astroreview.com/issue/2012/article/black-hole-horizons-and-how-they-begin</a:t>
            </a:r>
            <a:endParaRPr lang="zh-CN" altLang="en-US" sz="1600">
              <a:latin typeface="Times New Roman" panose="02020603050405020304" charset="0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/>
            </a:fld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r>
              <a:rPr lang="zh-CN" strike="noStrike" noProof="1"/>
              <a:t>IOPP-9421</a:t>
            </a:r>
            <a:endParaRPr lang="zh-CN" strike="noStrike" noProof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文本框 1"/>
          <p:cNvSpPr txBox="1"/>
          <p:nvPr/>
        </p:nvSpPr>
        <p:spPr>
          <a:xfrm>
            <a:off x="214313" y="485775"/>
            <a:ext cx="8351837" cy="6032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>
              <a:lnSpc>
                <a:spcPct val="120000"/>
              </a:lnSpc>
            </a:pPr>
            <a:r>
              <a:rPr lang="en-US" altLang="zh-CN" sz="2800">
                <a:sym typeface="+mn-ea"/>
              </a:rPr>
              <a:t>1.1 Rindler coordinates (Minkovswki Vacuum)</a:t>
            </a:r>
            <a:endParaRPr lang="en-US" altLang="zh-CN" sz="2800" b="1">
              <a:latin typeface="Century Gothic" panose="020B0502020202020204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30250" y="1484630"/>
            <a:ext cx="703770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Rindler Chart ,  And why  apply to hydrodynamic </a:t>
            </a:r>
            <a:endParaRPr lang="en-US" altLang="zh-CN"/>
          </a:p>
        </p:txBody>
      </p:sp>
      <p:pic>
        <p:nvPicPr>
          <p:cNvPr id="5" name="图片 4" descr="Rindle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2495" y="2014220"/>
            <a:ext cx="7770495" cy="330581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823210" y="5462905"/>
            <a:ext cx="328803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Lightcone Rindler Chart</a:t>
            </a:r>
            <a:endParaRPr lang="en-US" altLang="zh-CN"/>
          </a:p>
          <a:p>
            <a:r>
              <a:rPr lang="en-US" altLang="zh-CN"/>
              <a:t>acceleration parameter g=1/r</a:t>
            </a:r>
            <a:endParaRPr lang="en-US" altLang="zh-CN"/>
          </a:p>
        </p:txBody>
      </p:sp>
      <p:pic>
        <p:nvPicPr>
          <p:cNvPr id="2052" name="图片 2" descr="下载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3585" y="114935"/>
            <a:ext cx="1905000" cy="60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/>
            </a:fld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549390" y="6102985"/>
            <a:ext cx="2133600" cy="476250"/>
          </a:xfrm>
        </p:spPr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r>
              <a:rPr lang="zh-CN" strike="noStrike" noProof="1"/>
              <a:t>IOPP-9421</a:t>
            </a:r>
            <a:endParaRPr lang="zh-CN" strike="noStrike" noProof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对象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183255" y="1498600"/>
          <a:ext cx="2051685" cy="1651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" imgW="927100" imgH="850900" progId="Equation.KSEE3">
                  <p:embed/>
                </p:oleObj>
              </mc:Choice>
              <mc:Fallback>
                <p:oleObj name="" r:id="rId1" imgW="927100" imgH="850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183255" y="1498600"/>
                        <a:ext cx="2051685" cy="1651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584835" y="514350"/>
            <a:ext cx="810133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双曲线运动</a:t>
            </a:r>
            <a:r>
              <a:rPr lang="zh-CN" altLang="en-US"/>
              <a:t>是变速直线运动？</a:t>
            </a:r>
            <a:endParaRPr lang="zh-CN" altLang="en-US"/>
          </a:p>
          <a:p>
            <a:r>
              <a:rPr lang="zh-CN" altLang="en-US"/>
              <a:t>    运动沿惯性系 </a:t>
            </a:r>
            <a:r>
              <a:rPr lang="zh-CN" altLang="en-US">
                <a:cs typeface="Times New Roman" panose="02020603050405020304" charset="0"/>
              </a:rPr>
              <a:t>Σ 系的 </a:t>
            </a:r>
            <a:r>
              <a:rPr lang="en-US" altLang="zh-CN" i="1">
                <a:latin typeface="Times New Roman" panose="02020603050405020304" charset="0"/>
                <a:cs typeface="Times New Roman" panose="02020603050405020304" charset="0"/>
              </a:rPr>
              <a:t>x </a:t>
            </a:r>
            <a:r>
              <a:rPr lang="zh-CN" altLang="en-US">
                <a:cs typeface="Times New Roman" panose="02020603050405020304" charset="0"/>
              </a:rPr>
              <a:t>轴方向，</a:t>
            </a:r>
            <a:r>
              <a:rPr lang="zh-CN" altLang="en-US">
                <a:cs typeface="Times New Roman" panose="02020603050405020304" charset="0"/>
                <a:sym typeface="+mn-ea"/>
              </a:rPr>
              <a:t>Σ</a:t>
            </a:r>
            <a:r>
              <a:rPr lang="en-US" altLang="zh-CN">
                <a:cs typeface="Times New Roman" panose="02020603050405020304" charset="0"/>
                <a:sym typeface="+mn-ea"/>
              </a:rPr>
              <a:t>' </a:t>
            </a:r>
            <a:r>
              <a:rPr lang="zh-CN" altLang="en-US">
                <a:cs typeface="Times New Roman" panose="02020603050405020304" charset="0"/>
                <a:sym typeface="+mn-ea"/>
              </a:rPr>
              <a:t>系为沿 Σ 系 </a:t>
            </a:r>
            <a:r>
              <a:rPr lang="en-US" altLang="zh-CN" i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x</a:t>
            </a:r>
            <a:r>
              <a:rPr lang="en-US" altLang="zh-CN">
                <a:cs typeface="Times New Roman" panose="02020603050405020304" charset="0"/>
                <a:sym typeface="+mn-ea"/>
              </a:rPr>
              <a:t> </a:t>
            </a:r>
            <a:r>
              <a:rPr lang="zh-CN" altLang="en-US">
                <a:cs typeface="Times New Roman" panose="02020603050405020304" charset="0"/>
                <a:sym typeface="+mn-ea"/>
              </a:rPr>
              <a:t>轴以速度 </a:t>
            </a:r>
            <a:r>
              <a:rPr lang="en-US" altLang="zh-CN" i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v</a:t>
            </a:r>
            <a:r>
              <a:rPr lang="en-US" altLang="zh-CN">
                <a:cs typeface="Times New Roman" panose="02020603050405020304" charset="0"/>
                <a:sym typeface="+mn-ea"/>
              </a:rPr>
              <a:t> </a:t>
            </a:r>
            <a:r>
              <a:rPr lang="zh-CN" altLang="en-US">
                <a:cs typeface="Times New Roman" panose="02020603050405020304" charset="0"/>
                <a:sym typeface="+mn-ea"/>
              </a:rPr>
              <a:t>运动的某一瞬时惯性系。由洛伦兹变换关系：</a:t>
            </a:r>
            <a:endParaRPr lang="zh-CN" altLang="en-US">
              <a:cs typeface="Times New Roman" panose="02020603050405020304" charset="0"/>
              <a:sym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702945" y="2981325"/>
            <a:ext cx="5307330" cy="670560"/>
            <a:chOff x="1219" y="5373"/>
            <a:chExt cx="8358" cy="1056"/>
          </a:xfrm>
        </p:grpSpPr>
        <p:sp>
          <p:nvSpPr>
            <p:cNvPr id="6" name="文本框 5"/>
            <p:cNvSpPr txBox="1"/>
            <p:nvPr/>
          </p:nvSpPr>
          <p:spPr>
            <a:xfrm>
              <a:off x="1219" y="5566"/>
              <a:ext cx="4228" cy="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其中</a:t>
              </a:r>
              <a:endParaRPr lang="zh-CN" altLang="en-US"/>
            </a:p>
          </p:txBody>
        </p:sp>
        <p:graphicFrame>
          <p:nvGraphicFramePr>
            <p:cNvPr id="7" name="对象 6">
              <a:hlinkClick r:id="" action="ppaction://ole?verb="/>
            </p:cNvPr>
            <p:cNvGraphicFramePr>
              <a:graphicFrameLocks noChangeAspect="1"/>
            </p:cNvGraphicFramePr>
            <p:nvPr/>
          </p:nvGraphicFramePr>
          <p:xfrm>
            <a:off x="2203" y="5373"/>
            <a:ext cx="3028" cy="10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" r:id="rId3" imgW="1346200" imgH="469900" progId="Equation.KSEE3">
                    <p:embed/>
                  </p:oleObj>
                </mc:Choice>
                <mc:Fallback>
                  <p:oleObj name="" r:id="rId3" imgW="1346200" imgH="469900" progId="Equation.KSEE3">
                    <p:embed/>
                    <p:pic>
                      <p:nvPicPr>
                        <p:cNvPr id="0" name="图片 1025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203" y="5373"/>
                          <a:ext cx="3028" cy="105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文本框 7"/>
            <p:cNvSpPr txBox="1"/>
            <p:nvPr/>
          </p:nvSpPr>
          <p:spPr>
            <a:xfrm>
              <a:off x="5349" y="5566"/>
              <a:ext cx="4228" cy="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i="1">
                  <a:latin typeface="Times New Roman" panose="02020603050405020304" charset="0"/>
                </a:rPr>
                <a:t>c</a:t>
              </a:r>
              <a:r>
                <a:rPr lang="en-US" altLang="zh-CN"/>
                <a:t> </a:t>
              </a:r>
              <a:r>
                <a:rPr lang="zh-CN" altLang="en-US"/>
                <a:t>是光速。</a:t>
              </a:r>
              <a:endParaRPr lang="zh-CN" altLang="en-US"/>
            </a:p>
          </p:txBody>
        </p:sp>
      </p:grpSp>
      <p:graphicFrame>
        <p:nvGraphicFramePr>
          <p:cNvPr id="11" name="对象 1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135380" y="3459480"/>
          <a:ext cx="3996055" cy="641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" r:id="rId5" imgW="2451100" imgH="393700" progId="Equation.KSEE3">
                  <p:embed/>
                </p:oleObj>
              </mc:Choice>
              <mc:Fallback>
                <p:oleObj name="" r:id="rId5" imgW="2451100" imgH="393700" progId="Equation.KSEE3">
                  <p:embed/>
                  <p:pic>
                    <p:nvPicPr>
                      <p:cNvPr id="0" name="图片 102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35380" y="3459480"/>
                        <a:ext cx="3996055" cy="6419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组合 15"/>
          <p:cNvGrpSpPr/>
          <p:nvPr/>
        </p:nvGrpSpPr>
        <p:grpSpPr>
          <a:xfrm>
            <a:off x="1090930" y="4010025"/>
            <a:ext cx="6260465" cy="915035"/>
            <a:chOff x="4150" y="6955"/>
            <a:chExt cx="9859" cy="1441"/>
          </a:xfrm>
        </p:grpSpPr>
        <p:graphicFrame>
          <p:nvGraphicFramePr>
            <p:cNvPr id="10" name="对象 9">
              <a:hlinkClick r:id="" action="ppaction://ole?verb="/>
            </p:cNvPr>
            <p:cNvGraphicFramePr>
              <a:graphicFrameLocks noChangeAspect="1"/>
            </p:cNvGraphicFramePr>
            <p:nvPr/>
          </p:nvGraphicFramePr>
          <p:xfrm>
            <a:off x="4150" y="6955"/>
            <a:ext cx="5638" cy="14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" r:id="rId7" imgW="2286000" imgH="584200" progId="Equation.KSEE3">
                    <p:embed/>
                  </p:oleObj>
                </mc:Choice>
                <mc:Fallback>
                  <p:oleObj name="" r:id="rId7" imgW="2286000" imgH="584200" progId="Equation.KSEE3">
                    <p:embed/>
                    <p:pic>
                      <p:nvPicPr>
                        <p:cNvPr id="0" name="图片 1026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150" y="6955"/>
                          <a:ext cx="5638" cy="144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文本框 11"/>
            <p:cNvSpPr txBox="1"/>
            <p:nvPr/>
          </p:nvSpPr>
          <p:spPr>
            <a:xfrm>
              <a:off x="10210" y="7158"/>
              <a:ext cx="3799" cy="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FF0000"/>
                  </a:solidFill>
                </a:rPr>
                <a:t>速度</a:t>
              </a:r>
              <a:r>
                <a:rPr lang="zh-CN" altLang="en-US"/>
                <a:t>变换公式；</a:t>
              </a:r>
              <a:endParaRPr lang="zh-CN" altLang="en-US"/>
            </a:p>
          </p:txBody>
        </p:sp>
      </p:grpSp>
      <p:graphicFrame>
        <p:nvGraphicFramePr>
          <p:cNvPr id="13" name="对象 1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043940" y="5227955"/>
          <a:ext cx="2195830" cy="643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" r:id="rId9" imgW="1536700" imgH="393700" progId="Equation.KSEE3">
                  <p:embed/>
                </p:oleObj>
              </mc:Choice>
              <mc:Fallback>
                <p:oleObj name="" r:id="rId9" imgW="1536700" imgH="393700" progId="Equation.KSEE3">
                  <p:embed/>
                  <p:pic>
                    <p:nvPicPr>
                      <p:cNvPr id="0" name="图片 102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43940" y="5227955"/>
                        <a:ext cx="2195830" cy="6432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486785" y="4892675"/>
          <a:ext cx="2790190" cy="1784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" r:id="rId11" imgW="1866900" imgH="1193800" progId="Equation.KSEE3">
                  <p:embed/>
                </p:oleObj>
              </mc:Choice>
              <mc:Fallback>
                <p:oleObj name="" r:id="rId11" imgW="1866900" imgH="1193800" progId="Equation.KSEE3">
                  <p:embed/>
                  <p:pic>
                    <p:nvPicPr>
                      <p:cNvPr id="0" name="图片 1029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486785" y="4892675"/>
                        <a:ext cx="2790190" cy="17849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6511925" y="5356860"/>
            <a:ext cx="241236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相对论下的</a:t>
            </a:r>
            <a:r>
              <a:rPr lang="zh-CN" altLang="en-US">
                <a:solidFill>
                  <a:srgbClr val="FF0000"/>
                </a:solidFill>
              </a:rPr>
              <a:t>加速度</a:t>
            </a:r>
            <a:r>
              <a:rPr lang="zh-CN" altLang="en-US"/>
              <a:t>变换公式；</a:t>
            </a:r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/>
            </a:fld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  <p:pic>
        <p:nvPicPr>
          <p:cNvPr id="2052" name="图片 2" descr="下载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93585" y="114935"/>
            <a:ext cx="1905000" cy="60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626745" y="398780"/>
            <a:ext cx="4560570" cy="5486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黑体" panose="02010609060101010101" charset="-122"/>
                <a:ea typeface="黑体" panose="02010609060101010101" charset="-122"/>
              </a:rPr>
              <a:t>相对论加速度变换公式与牛顿经典力学的区别与对比：</a:t>
            </a:r>
            <a:endParaRPr lang="zh-CN" altLang="en-US" sz="2400" b="1"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牛顿经典力学遵从伽利略</a:t>
            </a:r>
            <a:r>
              <a:rPr lang="zh-CN" altLang="en-US" b="1"/>
              <a:t>相对性原理</a:t>
            </a:r>
            <a:r>
              <a:rPr lang="zh-CN" altLang="en-US"/>
              <a:t>，不同的惯性系对同一运动物体的</a:t>
            </a:r>
            <a:r>
              <a:rPr lang="zh-CN" altLang="en-US" b="1">
                <a:solidFill>
                  <a:srgbClr val="FF0000"/>
                </a:solidFill>
              </a:rPr>
              <a:t>速度描述不同</a:t>
            </a:r>
            <a:r>
              <a:rPr lang="zh-CN" altLang="en-US"/>
              <a:t>，但对</a:t>
            </a:r>
            <a:r>
              <a:rPr lang="zh-CN" altLang="en-US" b="1">
                <a:solidFill>
                  <a:srgbClr val="FF0000"/>
                </a:solidFill>
              </a:rPr>
              <a:t>加速度的描述是相同</a:t>
            </a:r>
            <a:r>
              <a:rPr lang="zh-CN" altLang="en-US"/>
              <a:t>的。在一个惯性系中看到的匀加速运动，在其他惯性系中也都认为是匀加速运动，而且其</a:t>
            </a:r>
            <a:r>
              <a:rPr lang="zh-CN" altLang="en-US" b="1">
                <a:solidFill>
                  <a:srgbClr val="FF0000"/>
                </a:solidFill>
              </a:rPr>
              <a:t>加速度数值都一致相同</a:t>
            </a:r>
            <a:r>
              <a:rPr lang="zh-CN" altLang="en-US"/>
              <a:t>。</a:t>
            </a:r>
            <a:endParaRPr lang="zh-CN" altLang="en-US"/>
          </a:p>
          <a:p>
            <a:pPr>
              <a:buFont typeface="Arial" panose="020B0604020202020204" pitchFamily="34" charset="0"/>
            </a:pP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相对论中，无论从运动学或动力学的角度考虑，</a:t>
            </a:r>
            <a:r>
              <a:rPr lang="zh-CN" altLang="en-US" b="1">
                <a:solidFill>
                  <a:srgbClr val="FF0000"/>
                </a:solidFill>
              </a:rPr>
              <a:t>没有哪一个惯性系能观察到加速度为定值的运动</a:t>
            </a:r>
            <a:r>
              <a:rPr lang="zh-CN" altLang="en-US"/>
              <a:t>，否则</a:t>
            </a:r>
            <a:r>
              <a:rPr lang="zh-CN" altLang="en-US" b="1">
                <a:solidFill>
                  <a:srgbClr val="FF0000"/>
                </a:solidFill>
              </a:rPr>
              <a:t>超光速</a:t>
            </a:r>
            <a:r>
              <a:rPr lang="zh-CN" altLang="en-US"/>
              <a:t>成为可能。在相对论中提到的匀加速运动，是</a:t>
            </a:r>
            <a:r>
              <a:rPr lang="zh-CN" altLang="en-US" b="1">
                <a:solidFill>
                  <a:srgbClr val="FF0000"/>
                </a:solidFill>
              </a:rPr>
              <a:t>对作变速直线运动物体的无穷多个瞬时惯性系来讲，各瞬间相对物体静止的每个瞬时惯性系中看到的加速度都相同</a:t>
            </a:r>
            <a:r>
              <a:rPr lang="zh-CN" altLang="en-US"/>
              <a:t>。这种匀加速运动就是我们讨论的双曲线运动</a:t>
            </a:r>
            <a:r>
              <a:rPr lang="en-US" altLang="zh-CN"/>
              <a:t>(</a:t>
            </a:r>
            <a:r>
              <a:rPr lang="zh-CN" altLang="en-US"/>
              <a:t>匀加速运动</a:t>
            </a:r>
            <a:r>
              <a:rPr lang="en-US" altLang="zh-CN"/>
              <a:t>)</a:t>
            </a:r>
            <a:r>
              <a:rPr lang="zh-CN" altLang="en-US"/>
              <a:t>。</a:t>
            </a:r>
            <a:endParaRPr lang="zh-CN" altLang="en-US"/>
          </a:p>
        </p:txBody>
      </p:sp>
      <p:pic>
        <p:nvPicPr>
          <p:cNvPr id="3" name="图片 2" descr="Newton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06720" y="765810"/>
            <a:ext cx="3006725" cy="2482215"/>
          </a:xfrm>
          <a:prstGeom prst="rect">
            <a:avLst/>
          </a:prstGeom>
        </p:spPr>
      </p:pic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/>
            </a:fld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r>
              <a:rPr lang="zh-CN" strike="noStrike" noProof="1"/>
              <a:t>IOPP-9421</a:t>
            </a:r>
            <a:endParaRPr lang="zh-CN" strike="noStrike" noProof="1"/>
          </a:p>
        </p:txBody>
      </p:sp>
      <p:pic>
        <p:nvPicPr>
          <p:cNvPr id="2052" name="图片 2" descr="下载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3585" y="114935"/>
            <a:ext cx="19050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8" descr="imag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1630" y="3372485"/>
            <a:ext cx="3176905" cy="237934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7367</Words>
  <Application>WPS 演示</Application>
  <PresentationFormat/>
  <Paragraphs>563</Paragraphs>
  <Slides>35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67</vt:i4>
      </vt:variant>
      <vt:variant>
        <vt:lpstr>幻灯片标题</vt:lpstr>
      </vt:variant>
      <vt:variant>
        <vt:i4>35</vt:i4>
      </vt:variant>
    </vt:vector>
  </HeadingPairs>
  <TitlesOfParts>
    <vt:vector size="115" baseType="lpstr">
      <vt:lpstr>Arial</vt:lpstr>
      <vt:lpstr>宋体</vt:lpstr>
      <vt:lpstr>Wingdings</vt:lpstr>
      <vt:lpstr>Britannic Bold</vt:lpstr>
      <vt:lpstr>Century Gothic</vt:lpstr>
      <vt:lpstr>Wingdings</vt:lpstr>
      <vt:lpstr>Times New Roman</vt:lpstr>
      <vt:lpstr>黑体</vt:lpstr>
      <vt:lpstr>微软雅黑</vt:lpstr>
      <vt:lpstr>Calibri</vt:lpstr>
      <vt:lpstr>Arial Unicode MS</vt:lpstr>
      <vt:lpstr>Brush Script MT</vt:lpstr>
      <vt:lpstr>默认设计模板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Paint.Picture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The 2st  International Iopp 9421 Conference</vt:lpstr>
      <vt:lpstr>Rindler 坐标图景与匀加速流体力学解 II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 you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 Hydrodynamic derivations</dc:title>
  <dc:creator>Administrator</dc:creator>
  <cp:lastModifiedBy>Administrator</cp:lastModifiedBy>
  <cp:revision>195</cp:revision>
  <dcterms:created xsi:type="dcterms:W3CDTF">2016-03-06T16:30:00Z</dcterms:created>
  <dcterms:modified xsi:type="dcterms:W3CDTF">2016-11-03T10:23:14Z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2052-10.1.0.6029</vt:lpwstr>
  </property>
</Properties>
</file>