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25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04" d="100"/>
          <a:sy n="104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2016/12/6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Boost-Invariant (2+1)-dimensional Anisotropic Hydrodynamics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4760" y="3952480"/>
            <a:ext cx="219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Wu </a:t>
            </a:r>
            <a:r>
              <a:rPr lang="en-US" altLang="zh-CN" dirty="0" err="1" smtClean="0"/>
              <a:t>Xiangyu</a:t>
            </a:r>
            <a:r>
              <a:rPr lang="en-US" altLang="zh-CN" smtClean="0"/>
              <a:t> (</a:t>
            </a:r>
            <a:r>
              <a:rPr lang="en-US" altLang="zh-CN" dirty="0" smtClean="0"/>
              <a:t>CCNU)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56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36" y="101823"/>
            <a:ext cx="687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C12EE"/>
                </a:solidFill>
              </a:rPr>
              <a:t>Dynamical Equations</a:t>
            </a:r>
            <a:endParaRPr lang="en-US" altLang="zh-CN" sz="2400" dirty="0">
              <a:solidFill>
                <a:srgbClr val="3C12E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Boltzmann equation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15816" y="836712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=−</m:t>
                      </m:r>
                      <m:r>
                        <a:rPr lang="en-US" altLang="zh-CN" b="0" i="1" smtClean="0">
                          <a:latin typeface="Cambria Math"/>
                        </a:rPr>
                        <m:t>𝐶</m:t>
                      </m:r>
                      <m:r>
                        <a:rPr lang="en-US" altLang="zh-CN" b="0" i="1" smtClean="0">
                          <a:latin typeface="Cambria Math"/>
                        </a:rPr>
                        <m:t>[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836712"/>
                <a:ext cx="367240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14847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Nth moment integral operator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2080" y="1340768"/>
                <a:ext cx="3096344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zh-CN" altLang="en-US" b="0" i="1" dirty="0" smtClean="0">
                              <a:latin typeface="Cambria Math"/>
                            </a:rPr>
                            <m:t>𝜒</m:t>
                          </m:r>
                        </m:e>
                      </m:nary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⋯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80" y="1340768"/>
                <a:ext cx="3096344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2348880"/>
            <a:ext cx="509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Zeroth moment of the Boltzmann equation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2783635"/>
                <a:ext cx="2448272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zh-CN" altLang="en-US" b="0" i="1" dirty="0" smtClean="0">
                              <a:latin typeface="Cambria Math"/>
                            </a:rPr>
                            <m:t>𝜒</m:t>
                          </m:r>
                        </m:e>
                      </m:nary>
                      <m:sSup>
                        <m:sSup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sSub>
                        <m:sSub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dirty="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𝑓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3635"/>
                <a:ext cx="2448272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4904" y="2783636"/>
                <a:ext cx="3096344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zh-CN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904" y="2783636"/>
                <a:ext cx="3096344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0" y="2991866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91866"/>
                <a:ext cx="309634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6216" y="2991866"/>
                <a:ext cx="3096344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altLang="zh-CN" b="0" i="1" dirty="0" smtClean="0">
                          <a:latin typeface="Cambria Math"/>
                        </a:rPr>
                        <m:t>𝐶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[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𝑓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])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91866"/>
                <a:ext cx="3096344" cy="376770"/>
              </a:xfrm>
              <a:prstGeom prst="rect">
                <a:avLst/>
              </a:prstGeom>
              <a:blipFill rotWithShape="1">
                <a:blip r:embed="rId7"/>
                <a:stretch>
                  <a:fillRect t="-1613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946228" y="5257536"/>
            <a:ext cx="504056" cy="27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028224" y="3041963"/>
            <a:ext cx="504056" cy="27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0328" y="4617053"/>
            <a:ext cx="509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First  moment of the Boltzmann equation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6824" y="4986385"/>
                <a:ext cx="4284476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zh-CN" altLang="en-US" b="0" i="1" dirty="0" smtClean="0">
                              <a:latin typeface="Cambria Math"/>
                            </a:rPr>
                            <m:t>𝜒</m:t>
                          </m:r>
                        </m:e>
                      </m:nary>
                      <m:sSup>
                        <m:sSup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sSup>
                        <m:sSup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sSub>
                        <m:sSub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dirty="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𝑓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zh-CN" altLang="en-US" b="0" i="1" dirty="0" smtClean="0">
                              <a:latin typeface="Cambria Math"/>
                            </a:rPr>
                            <m:t>𝜒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/>
                                </a:rPr>
                                <m:t>𝑢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/>
                                </a:rPr>
                                <m:t>𝑣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24" y="4986385"/>
                <a:ext cx="4284476" cy="8188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箭头 15"/>
          <p:cNvSpPr/>
          <p:nvPr/>
        </p:nvSpPr>
        <p:spPr>
          <a:xfrm>
            <a:off x="2303564" y="3054787"/>
            <a:ext cx="504056" cy="27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24400" y="5164780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164780"/>
                <a:ext cx="309634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9568" y="6084004"/>
            <a:ext cx="509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 using collision invariant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544" y="3717032"/>
                <a:ext cx="1916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Rewrite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7032"/>
                <a:ext cx="191659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866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箭头 19"/>
          <p:cNvSpPr/>
          <p:nvPr/>
        </p:nvSpPr>
        <p:spPr>
          <a:xfrm>
            <a:off x="2324544" y="3763410"/>
            <a:ext cx="504056" cy="27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83908" y="3710440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𝐷𝑛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𝑛</m:t>
                      </m:r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08" y="3710440"/>
                <a:ext cx="309634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17442" y="3717032"/>
                <a:ext cx="31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Where D=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   </m:t>
                    </m:r>
                    <m:r>
                      <a:rPr lang="zh-CN" altLang="en-US" b="0" i="1" smtClean="0">
                        <a:latin typeface="Cambria Math"/>
                      </a:rPr>
                      <m:t>𝜃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42" y="3717032"/>
                <a:ext cx="315377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544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3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6" y="254223"/>
            <a:ext cx="30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Ideal Hydrodynamics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5816" y="1052736"/>
                <a:ext cx="41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=(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r>
                        <a:rPr lang="en-US" altLang="zh-CN" b="0" i="1" smtClean="0"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052736"/>
                <a:ext cx="417646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9552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Energy-momentum tensor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11864" y="1628800"/>
                <a:ext cx="5688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64" y="1628800"/>
                <a:ext cx="568863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627220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7220"/>
                <a:ext cx="1800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箭头 6"/>
          <p:cNvSpPr/>
          <p:nvPr/>
        </p:nvSpPr>
        <p:spPr>
          <a:xfrm>
            <a:off x="2335208" y="1638635"/>
            <a:ext cx="504056" cy="27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3832" y="2233440"/>
                <a:ext cx="7938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One takes projections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𝑢𝑣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=0</m:t>
                    </m:r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parallel and perpendicular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32" y="2233440"/>
                <a:ext cx="7938608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14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6841" y="2831092"/>
                <a:ext cx="3276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r>
                        <a:rPr lang="zh-CN" altLang="en-US" b="0" i="1" smtClean="0">
                          <a:latin typeface="Cambria Math"/>
                        </a:rPr>
                        <m:t>𝜀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1" y="2831092"/>
                <a:ext cx="327636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608" y="3212282"/>
                <a:ext cx="4958292" cy="39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/>
                            <m:sup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sSub>
                        <m:sSubPr>
                          <m:ctrlPr>
                            <a:rPr lang="el-GR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/>
                            <m:sup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l-GR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/>
                            <m:sup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8" y="3212282"/>
                <a:ext cx="4958292" cy="396391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5608" y="58772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 there are (</a:t>
            </a:r>
            <a:r>
              <a:rPr lang="en-US" altLang="zh-CN" dirty="0"/>
              <a:t>3</a:t>
            </a:r>
            <a:r>
              <a:rPr lang="en-US" altLang="zh-CN" dirty="0" smtClean="0"/>
              <a:t>+1(EOS)) unknown equations and 4 unknown variables</a:t>
            </a:r>
            <a:r>
              <a:rPr lang="en-US" altLang="zh-CN" dirty="0"/>
              <a:t>.</a:t>
            </a:r>
            <a:r>
              <a:rPr lang="en-US" altLang="zh-CN" dirty="0" smtClean="0"/>
              <a:t> Problem can be solved.  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608" y="360867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Changing to </a:t>
            </a:r>
            <a:r>
              <a:rPr lang="en-US" altLang="zh-CN" dirty="0" smtClean="0"/>
              <a:t>Merlin coordinate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2292" y="3583473"/>
                <a:ext cx="2016224" cy="39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/>
                            </a:rPr>
                            <m:t>𝜏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292" y="3583473"/>
                <a:ext cx="2016224" cy="394532"/>
              </a:xfrm>
              <a:prstGeom prst="rect">
                <a:avLst/>
              </a:prstGeom>
              <a:blipFill rotWithShape="1"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39552" y="4437112"/>
                <a:ext cx="3211713" cy="396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𝑃</m:t>
                          </m:r>
                        </m:e>
                      </m:d>
                      <m:sSub>
                        <m:sSubPr>
                          <m:ctrlPr>
                            <a:rPr lang="el-GR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/>
                            <m:sup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l-GR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/>
                            <m:sup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CN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7112"/>
                <a:ext cx="3211713" cy="396391"/>
              </a:xfrm>
              <a:prstGeom prst="rect">
                <a:avLst/>
              </a:prstGeom>
              <a:blipFill rotWithShape="1"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箭头 14"/>
          <p:cNvSpPr/>
          <p:nvPr/>
        </p:nvSpPr>
        <p:spPr>
          <a:xfrm>
            <a:off x="3751265" y="4423433"/>
            <a:ext cx="743880" cy="372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23205" y="4047040"/>
            <a:ext cx="4392488" cy="1134869"/>
            <a:chOff x="683568" y="4077072"/>
            <a:chExt cx="4392488" cy="1134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83568" y="4077072"/>
                  <a:ext cx="4392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𝐷𝑃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4077072"/>
                  <a:ext cx="439248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83568" y="4451348"/>
                  <a:ext cx="4392488" cy="391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𝐷𝑃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4451348"/>
                  <a:ext cx="4392488" cy="39126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3568" y="4842609"/>
                  <a:ext cx="4392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𝐷𝑃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4842609"/>
                  <a:ext cx="439248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2414"/>
            <a:ext cx="79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C12EE"/>
                </a:solidFill>
              </a:rPr>
              <a:t>Azimuthally-Symmetric Anisotropic Hydrodynamics</a:t>
            </a:r>
            <a:endParaRPr lang="en-US" altLang="zh-CN" sz="2400" dirty="0">
              <a:solidFill>
                <a:srgbClr val="3C12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887534"/>
                <a:ext cx="698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Rotational symmetry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plane is broken.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87534"/>
                <a:ext cx="698477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85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3576" y="13407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Energy-momentum tensor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952" y="1755991"/>
                <a:ext cx="7704856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dirty="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1" dirty="0" smtClean="0">
                          <a:latin typeface="Cambria Math"/>
                        </a:rPr>
                        <m:t>𝜃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/>
                          <a:ea typeface="Cambria Math"/>
                        </a:rPr>
                        <m:t>D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i="1" dirty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0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b="0" i="1" dirty="0" smtClean="0">
                              <a:latin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dirty="0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52" y="1755991"/>
                <a:ext cx="7704856" cy="6399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9280" y="2492896"/>
                <a:ext cx="7704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As before we take projections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𝑢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𝑢𝑣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parallel and perpendicular to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492896"/>
                <a:ext cx="77048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3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552" y="2875816"/>
                <a:ext cx="6348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r>
                        <a:rPr lang="zh-CN" altLang="en-US" b="0" i="1" smtClean="0">
                          <a:latin typeface="Cambria Math"/>
                        </a:rPr>
                        <m:t>𝜀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52" y="2875816"/>
                <a:ext cx="634820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584" y="3284984"/>
                <a:ext cx="7128792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</a:rPr>
                        <m:t>Δ</m:t>
                      </m:r>
                      <m:sPre>
                        <m:sPre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  <m:sup>
                          <m:r>
                            <a:rPr lang="zh-CN" alt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𝑢𝑣</m:t>
                              </m:r>
                            </m:sup>
                          </m:sSup>
                        </m:e>
                      </m:sPre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zh-CN" alt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altLang="zh-CN" b="0" i="0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zh-CN" alt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84984"/>
                <a:ext cx="7128792" cy="6399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1952" y="392496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Changing to </a:t>
            </a:r>
            <a:r>
              <a:rPr lang="en-US" altLang="zh-CN" dirty="0" smtClean="0"/>
              <a:t>Merlin coordinate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9300" y="4320874"/>
            <a:ext cx="103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Parallel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1720" y="4217257"/>
                <a:ext cx="3672408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𝐷</m:t>
                      </m:r>
                      <m:r>
                        <a:rPr lang="zh-CN" altLang="en-US" b="0" i="1" dirty="0" smtClean="0">
                          <a:latin typeface="Cambria Math"/>
                        </a:rPr>
                        <m:t>𝜀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1" dirty="0" smtClean="0">
                          <a:latin typeface="Cambria Math"/>
                        </a:rPr>
                        <m:t>𝜃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17257"/>
                <a:ext cx="3672408" cy="5667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9300" y="4786382"/>
            <a:ext cx="15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Transverse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1680" y="4687003"/>
                <a:ext cx="5916064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87003"/>
                <a:ext cx="5916064" cy="5667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5230940"/>
                <a:ext cx="5916064" cy="574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230940"/>
                <a:ext cx="5916064" cy="5743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5705792"/>
                <a:ext cx="5916064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/>
                            </a:rPr>
                            <m:t>𝜏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zh-CN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705792"/>
                <a:ext cx="5916064" cy="5667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1952" y="6381328"/>
                <a:ext cx="4872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zh-CN" altLang="en-US" dirty="0" smtClean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52" y="6381328"/>
                <a:ext cx="487213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126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9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2414"/>
            <a:ext cx="79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C12EE"/>
                </a:solidFill>
              </a:rPr>
              <a:t>Distribution function for azimuthally-symmetric systems</a:t>
            </a:r>
            <a:endParaRPr lang="en-US" altLang="zh-CN" sz="2400" dirty="0">
              <a:solidFill>
                <a:srgbClr val="3C12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028" y="908720"/>
                <a:ext cx="4846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Consider the one-particle distribution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8" y="908720"/>
                <a:ext cx="484679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0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0061" y="1467018"/>
                <a:ext cx="5735766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𝑅𝑆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 (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𝑃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,</m:t>
                      </m:r>
                      <m:r>
                        <a:rPr lang="zh-CN" altLang="en-US" b="0" i="1" dirty="0" smtClean="0">
                          <a:latin typeface="Cambria Math"/>
                        </a:rPr>
                        <m:t>𝜉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CN" b="0" i="1" dirty="0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𝑖𝑠𝑜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dirty="0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  <m:sup/>
                              </m:sSubSup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dirty="0" smtClean="0">
                                      <a:latin typeface="Cambria Math"/>
                                      <a:ea typeface="Cambria Math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𝑢𝑣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dirty="0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 dirty="0">
                              <a:latin typeface="Cambria Math"/>
                            </a:rPr>
                            <m:t>𝑖𝑠𝑜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𝑃</m:t>
                          </m:r>
                          <m:sPre>
                            <m:sPre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zh-CN" altLang="en-US" b="0" i="1" dirty="0" smtClean="0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𝑃</m:t>
                              </m:r>
                              <m:sPre>
                                <m:sPre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sPre>
                            </m:e>
                          </m:sPre>
                          <m:r>
                            <a:rPr lang="en-US" altLang="zh-CN" b="0" i="1" dirty="0" smtClean="0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b="0" i="1" dirty="0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61" y="1467018"/>
                <a:ext cx="5735766" cy="10705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6926163" cy="28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7944" y="2564904"/>
                <a:ext cx="4846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Anisotropy parameter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/>
                      </a:rPr>
                      <m:t> </m:t>
                    </m:r>
                    <m:r>
                      <a:rPr lang="zh-CN" altLang="en-US" i="1" dirty="0">
                        <a:latin typeface="Cambria Math"/>
                      </a:rPr>
                      <m:t>𝜉</m:t>
                    </m:r>
                  </m:oMath>
                </a14:m>
                <a:r>
                  <a:rPr lang="zh-CN" altLang="en-US" dirty="0" smtClean="0"/>
                  <a:t>   </a:t>
                </a:r>
                <a:r>
                  <a:rPr lang="en-US" altLang="zh-CN" dirty="0" smtClean="0"/>
                  <a:t>and hard momentum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564904"/>
                <a:ext cx="484679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06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1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2414"/>
            <a:ext cx="79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C12EE"/>
                </a:solidFill>
              </a:rPr>
              <a:t>Number density and Energy-Momentum Tensor</a:t>
            </a:r>
            <a:endParaRPr lang="en-US" altLang="zh-CN" sz="2400" dirty="0">
              <a:solidFill>
                <a:srgbClr val="3C12E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28" y="1087276"/>
            <a:ext cx="173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Number density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3768" y="868612"/>
                <a:ext cx="4248472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/>
                            </a:rPr>
                            <m:t>𝜉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b="0" i="1" dirty="0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zh-CN" altLang="en-US" b="0" i="1" dirty="0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𝑅𝑆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𝑖𝑠𝑜</m:t>
                                  </m:r>
                                </m:sub>
                              </m:s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b="0" i="1" dirty="0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zh-CN" altLang="en-US" b="0" i="1" dirty="0" smtClean="0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868612"/>
                <a:ext cx="4248472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1655910"/>
            <a:ext cx="336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Energy-momentum tensor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0414" y="1840576"/>
                <a:ext cx="3744416" cy="83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CN" altLang="en-US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zh-CN" altLang="en-US" b="0" i="1" smtClean="0">
                          <a:latin typeface="Cambria Math"/>
                        </a:rPr>
                        <m:t>𝜏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𝑝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14" y="1840576"/>
                <a:ext cx="3744416" cy="838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028" y="3249568"/>
                <a:ext cx="453650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𝑥𝑥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𝑦𝑦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 (</m:t>
                      </m:r>
                      <m:r>
                        <a:rPr lang="zh-CN" altLang="en-US" b="0" i="1" smtClean="0">
                          <a:latin typeface="Cambria Math"/>
                        </a:rPr>
                        <m:t>𝜉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𝑖𝑠𝑜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28" y="3249568"/>
                <a:ext cx="4536504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906" y="2880112"/>
                <a:ext cx="3348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/>
                            </a:rPr>
                            <m:t>𝜏𝜏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𝑅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zh-CN" altLang="en-US" b="0" i="1" smtClean="0">
                          <a:latin typeface="Cambria Math"/>
                        </a:rPr>
                        <m:t>𝜉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𝑖𝑠𝑜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6" y="2880112"/>
                <a:ext cx="334861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652" y="3860504"/>
                <a:ext cx="4176464" cy="48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=−</m:t>
                      </m:r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</m:e>
                      </m:sPre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 (</m:t>
                      </m:r>
                      <m:r>
                        <a:rPr lang="zh-CN" altLang="en-US" b="0" i="1" smtClean="0">
                          <a:latin typeface="Cambria Math"/>
                        </a:rPr>
                        <m:t>𝜉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𝑖𝑠𝑜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2" y="3860504"/>
                <a:ext cx="4176464" cy="482376"/>
              </a:xfrm>
              <a:prstGeom prst="rect">
                <a:avLst/>
              </a:prstGeom>
              <a:blipFill rotWithShape="1">
                <a:blip r:embed="rId6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4830" y="3142551"/>
                <a:ext cx="27796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𝑖𝑠𝑜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i="1" dirty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r>
                          <a:rPr lang="zh-CN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𝑖𝑠𝑜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𝑖𝑠𝑜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the isotropic number density ,isotropic density and energy density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830" y="3142551"/>
                <a:ext cx="2779618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978" b="-7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3676" y="5085184"/>
                <a:ext cx="3744416" cy="80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1+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𝑎𝑟𝑐𝑡𝑎𝑛</m:t>
                          </m:r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𝜉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𝜉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6" y="5085184"/>
                <a:ext cx="3744416" cy="8034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4116" y="5200931"/>
                <a:ext cx="3744416" cy="718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𝜉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1+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116" y="5200931"/>
                <a:ext cx="3744416" cy="7183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5949280"/>
                <a:ext cx="3744416" cy="67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zh-CN" altLang="en-US" i="1">
                              <a:latin typeface="Cambria Math"/>
                            </a:rPr>
                            <m:t>𝜉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𝜉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1+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𝜉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949280"/>
                <a:ext cx="3744416" cy="6755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0432" y="4509120"/>
            <a:ext cx="173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78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2414"/>
            <a:ext cx="79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C12EE"/>
                </a:solidFill>
              </a:rPr>
              <a:t>Dynamical Equations of Motion</a:t>
            </a:r>
            <a:endParaRPr lang="en-US" altLang="zh-CN" sz="2400" dirty="0">
              <a:solidFill>
                <a:srgbClr val="3C12E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28" y="980728"/>
            <a:ext cx="303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Relaxation time approximation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4008" y="1399236"/>
                <a:ext cx="449421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𝑅𝑆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𝑅𝑆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𝜁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r>
                        <a:rPr lang="en-US" altLang="zh-CN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08" y="1399236"/>
                <a:ext cx="4494216" cy="390748"/>
              </a:xfrm>
              <a:prstGeom prst="rect">
                <a:avLst/>
              </a:prstGeom>
              <a:blipFill rotWithShape="1">
                <a:blip r:embed="rId2"/>
                <a:stretch>
                  <a:fillRect r="-271"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2436" y="1945160"/>
            <a:ext cx="509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Zeroth moment of the Boltzmann equation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014" y="3068960"/>
            <a:ext cx="509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Energy-momentum conservation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600" y="2416174"/>
                <a:ext cx="6577136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1+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𝜁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r>
                        <a:rPr lang="zh-CN" altLang="en-US" i="1">
                          <a:latin typeface="Cambria Math"/>
                        </a:rPr>
                        <m:t>𝜁</m:t>
                      </m:r>
                      <m:r>
                        <a:rPr lang="en-US" altLang="zh-CN" b="0" i="1" smtClean="0">
                          <a:latin typeface="Cambria Math"/>
                        </a:rPr>
                        <m:t>−6</m:t>
                      </m:r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𝑙𝑜𝑔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−2</m:t>
                      </m:r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r>
                        <a:rPr lang="en-US" altLang="zh-CN" b="0" i="1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𝜁</m:t>
                          </m:r>
                        </m:e>
                      </m:rad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16174"/>
                <a:ext cx="6577136" cy="658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3409970"/>
                <a:ext cx="786446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𝜁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r>
                        <a:rPr lang="zh-CN" altLang="en-US" i="1">
                          <a:latin typeface="Cambria Math"/>
                        </a:rPr>
                        <m:t>𝜁</m:t>
                      </m:r>
                      <m:r>
                        <a:rPr lang="en-US" altLang="zh-CN" b="0" i="0" smtClean="0"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R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𝜁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D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log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en-US" altLang="zh-CN" b="0" i="0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R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R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d>
                          <m:r>
                            <a:rPr lang="en-US" altLang="zh-CN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 smtClean="0"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09970"/>
                <a:ext cx="7864464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106349"/>
                <a:ext cx="9361040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d>
                          <m:r>
                            <a:rPr lang="en-US" altLang="zh-CN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𝜁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acc>
                      <m:r>
                        <a:rPr lang="zh-CN" altLang="en-US" b="0" i="1" dirty="0" smtClean="0">
                          <a:latin typeface="Cambria Math"/>
                        </a:rPr>
                        <m:t>𝜁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/>
                            </a:rPr>
                            <m:t>𝜉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dirty="0" smtClean="0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zh-CN" altLang="en-US" b="0" i="1" dirty="0" smtClean="0">
                              <a:latin typeface="Cambria Math"/>
                            </a:rPr>
                            <m:t>𝜏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𝜁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𝜁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)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6349"/>
                <a:ext cx="9361040" cy="5667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6512" y="4581128"/>
                <a:ext cx="9361040" cy="72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𝑢</m:t>
                      </m:r>
                      <m:sPre>
                        <m:sPre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/>
                                    </a:rPr>
                                    <m:t>𝜁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/>
                                    </a:rPr>
                                    <m:t>𝜁</m:t>
                                  </m:r>
                                </m:e>
                              </m:d>
                            </m:e>
                          </m:d>
                        </m:e>
                      </m:sPre>
                      <m:r>
                        <a:rPr lang="en-US" altLang="zh-CN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𝑅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𝜁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zh-CN" altLang="en-US" i="1">
                          <a:latin typeface="Cambria Math"/>
                        </a:rPr>
                        <m:t>𝜁</m:t>
                      </m:r>
                      <m:r>
                        <a:rPr lang="en-US" altLang="zh-CN" b="0" i="0" smtClean="0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zh-CN" altLang="en-US" i="1">
                          <a:latin typeface="Cambria Math"/>
                        </a:rPr>
                        <m:t>𝜁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𝑙𝑜𝑔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581128"/>
                <a:ext cx="9361040" cy="7202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9014" y="5157192"/>
            <a:ext cx="88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3122" y="5591496"/>
                <a:ext cx="2457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dirty="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zh-CN" altLang="en-US" b="0" i="1" dirty="0" smtClean="0">
                              <a:latin typeface="Cambria Math"/>
                            </a:rPr>
                            <m:t>𝜏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22" y="5591496"/>
                <a:ext cx="24574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2388" y="5415133"/>
                <a:ext cx="2457456" cy="72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/>
                            </a:rPr>
                            <m:t>𝜏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88" y="5415133"/>
                <a:ext cx="2457456" cy="722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2478" y="5620070"/>
                <a:ext cx="2457456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zh-CN" altLang="en-US" b="0" i="1" dirty="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zh-CN" altLang="en-US" i="1" dirty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478" y="5620070"/>
                <a:ext cx="2457456" cy="391261"/>
              </a:xfrm>
              <a:prstGeom prst="rect">
                <a:avLst/>
              </a:prstGeom>
              <a:blipFill rotWithShape="1"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5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6" y="254223"/>
            <a:ext cx="801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Ideal </a:t>
            </a:r>
            <a:r>
              <a:rPr lang="en-US" altLang="zh-CN" sz="2400" dirty="0" smtClean="0">
                <a:solidFill>
                  <a:srgbClr val="3C12EE"/>
                </a:solidFill>
              </a:rPr>
              <a:t>Boost Invariant Dynamics with Transverse Expansion </a:t>
            </a:r>
            <a:endParaRPr lang="en-US" altLang="zh-CN" sz="2400" dirty="0">
              <a:solidFill>
                <a:srgbClr val="3C12E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966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4-Velocity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36880" y="896678"/>
                <a:ext cx="612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=(</m:t>
                      </m:r>
                      <m:r>
                        <a:rPr lang="en-US" altLang="zh-CN" b="0" i="1" smtClean="0">
                          <a:latin typeface="Cambria Math"/>
                        </a:rPr>
                        <m:t>𝑐𝑜𝑠h</m:t>
                      </m:r>
                      <m:r>
                        <a:rPr lang="zh-CN" altLang="en-US" b="0" i="1" smtClean="0">
                          <a:latin typeface="Cambria Math"/>
                        </a:rPr>
                        <m:t>𝜓</m:t>
                      </m:r>
                      <m:r>
                        <a:rPr lang="en-US" altLang="zh-CN" b="0" i="1" smtClean="0">
                          <a:latin typeface="Cambria Math"/>
                        </a:rPr>
                        <m:t>𝑐𝑜𝑠h</m:t>
                      </m:r>
                      <m:r>
                        <a:rPr lang="zh-CN" altLang="en-US" b="0" i="1" smtClean="0">
                          <a:latin typeface="Cambria Math"/>
                        </a:rPr>
                        <m:t>𝜂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𝑠𝑖𝑛h</m:t>
                      </m:r>
                      <m:r>
                        <a:rPr lang="zh-CN" altLang="en-US" b="0" i="1" smtClean="0">
                          <a:latin typeface="Cambria Math"/>
                        </a:rPr>
                        <m:t>𝜓</m:t>
                      </m:r>
                      <m:r>
                        <a:rPr lang="en-US" altLang="zh-CN" b="0" i="1" smtClean="0">
                          <a:latin typeface="Cambria Math"/>
                        </a:rPr>
                        <m:t>𝑐𝑜𝑠</m:t>
                      </m:r>
                      <m:r>
                        <a:rPr lang="zh-CN" altLang="en-US" b="0" i="1" smtClean="0">
                          <a:latin typeface="Cambria Math"/>
                        </a:rPr>
                        <m:t>𝜙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𝑠𝑖𝑛h</m:t>
                      </m:r>
                      <m:r>
                        <a:rPr lang="zh-CN" altLang="en-US" b="0" i="1" smtClean="0">
                          <a:latin typeface="Cambria Math"/>
                        </a:rPr>
                        <m:t>𝜓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𝑠𝑖𝑛</m:t>
                      </m:r>
                      <m:r>
                        <a:rPr lang="zh-CN" altLang="en-US" b="0" i="1" smtClean="0">
                          <a:latin typeface="Cambria Math"/>
                        </a:rPr>
                        <m:t>𝜙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𝑐𝑜𝑠h</m:t>
                      </m:r>
                      <m:r>
                        <a:rPr lang="zh-CN" altLang="en-US" b="0" i="1" smtClean="0">
                          <a:latin typeface="Cambria Math"/>
                        </a:rPr>
                        <m:t>𝜓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𝑠𝑖𝑛h</m:t>
                      </m:r>
                      <m:r>
                        <a:rPr lang="zh-CN" altLang="en-US" b="0" i="1" smtClean="0">
                          <a:latin typeface="Cambria Math"/>
                        </a:rPr>
                        <m:t>𝜂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80" y="896678"/>
                <a:ext cx="612068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412776"/>
                <a:ext cx="3912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Relabel the components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391223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04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008" y="1832812"/>
                <a:ext cx="3744416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r>
                        <a:rPr lang="en-US" altLang="zh-CN" b="0" i="0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𝑐𝑜𝑠h</m:t>
                      </m:r>
                      <m:r>
                        <a:rPr lang="zh-CN" altLang="en-US" b="0" i="1" smtClean="0">
                          <a:latin typeface="Cambria Math"/>
                        </a:rPr>
                        <m:t>𝜂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sinh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/>
                          <a:ea typeface="Cambria Math"/>
                        </a:rPr>
                        <m:t>η</m:t>
                      </m:r>
                      <m:r>
                        <a:rPr lang="en-US" altLang="zh-CN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8" y="1832812"/>
                <a:ext cx="3744416" cy="391261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1432" y="1808477"/>
                <a:ext cx="5040560" cy="439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Where the constraint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u</m:t>
                    </m:r>
                    <m:sPre>
                      <m:sPre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</a:rPr>
                          <m:t>=1+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  <m:sPre>
                          <m:sPre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</m:e>
                        </m:sPre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  <m:sPre>
                          <m:sPre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  <m:e/>
                        </m:sPre>
                      </m:e>
                    </m:sPre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432" y="1808477"/>
                <a:ext cx="5040560" cy="439929"/>
              </a:xfrm>
              <a:prstGeom prst="rect">
                <a:avLst/>
              </a:prstGeom>
              <a:blipFill rotWithShape="1">
                <a:blip r:embed="rId5"/>
                <a:stretch>
                  <a:fillRect l="-967" b="-18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560" y="249226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Changing to </a:t>
            </a:r>
            <a:r>
              <a:rPr lang="en-US" altLang="zh-CN" dirty="0" smtClean="0"/>
              <a:t>Merlin coordinate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8024" y="2522524"/>
                <a:ext cx="2016224" cy="39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/>
                            </a:rPr>
                            <m:t>𝜏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22524"/>
                <a:ext cx="2016224" cy="394532"/>
              </a:xfrm>
              <a:prstGeom prst="rect">
                <a:avLst/>
              </a:prstGeom>
              <a:blipFill rotWithShape="1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18008" y="4112729"/>
                <a:ext cx="3211713" cy="396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𝑃</m:t>
                          </m:r>
                        </m:e>
                      </m:d>
                      <m:sSub>
                        <m:sSubPr>
                          <m:ctrlPr>
                            <a:rPr lang="el-GR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/>
                            <m:sup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l-GR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/>
                            <m:sup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CN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8" y="4112729"/>
                <a:ext cx="3211713" cy="396391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4113280" y="3726635"/>
            <a:ext cx="4392488" cy="1134869"/>
            <a:chOff x="683568" y="4077072"/>
            <a:chExt cx="4392488" cy="1134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83568" y="4077072"/>
                  <a:ext cx="4392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𝐷𝑃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4077072"/>
                  <a:ext cx="439248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83568" y="4451348"/>
                  <a:ext cx="4392488" cy="391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𝐷𝑃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4451348"/>
                  <a:ext cx="4392488" cy="39126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3568" y="4842609"/>
                  <a:ext cx="4392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𝐷𝑃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4842609"/>
                  <a:ext cx="439248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右箭头 15"/>
          <p:cNvSpPr/>
          <p:nvPr/>
        </p:nvSpPr>
        <p:spPr>
          <a:xfrm>
            <a:off x="3741340" y="4110265"/>
            <a:ext cx="743880" cy="372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2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736" y="1018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Motivation</a:t>
            </a:r>
            <a:endParaRPr lang="zh-CN" altLang="en-US" sz="2000" dirty="0">
              <a:solidFill>
                <a:srgbClr val="3C12E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208" y="980728"/>
            <a:ext cx="410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Ideal Hydrodynamics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168" y="4767535"/>
            <a:ext cx="869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</a:t>
            </a:r>
            <a:r>
              <a:rPr lang="en-US" altLang="zh-CN" sz="2400" dirty="0" smtClean="0"/>
              <a:t>onception setup: relaxing the isotropy in the momentum space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424" y="3605166"/>
            <a:ext cx="869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Weakness: isotropy in the momentum space</a:t>
            </a:r>
          </a:p>
        </p:txBody>
      </p:sp>
      <p:sp>
        <p:nvSpPr>
          <p:cNvPr id="8" name="右箭头 7"/>
          <p:cNvSpPr/>
          <p:nvPr/>
        </p:nvSpPr>
        <p:spPr>
          <a:xfrm>
            <a:off x="3203848" y="10527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83968" y="96591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Soft collective flow and single spectra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1967607"/>
                <a:ext cx="5857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Now:        Viscous Hydrodynamics       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𝜂</m:t>
                    </m:r>
                    <m:r>
                      <a:rPr lang="en-US" altLang="zh-CN" sz="2400" b="0" i="1" smtClean="0">
                        <a:latin typeface="Cambria Math"/>
                      </a:rPr>
                      <m:t>/</m:t>
                    </m:r>
                    <m:r>
                      <a:rPr lang="en-US" altLang="zh-CN" sz="24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67607"/>
                <a:ext cx="585774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6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0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Tensor basis </a:t>
            </a:r>
          </a:p>
          <a:p>
            <a:r>
              <a:rPr lang="en-US" altLang="zh-CN" dirty="0" smtClean="0"/>
              <a:t>Ideal Hydrodynamics</a:t>
            </a:r>
          </a:p>
          <a:p>
            <a:r>
              <a:rPr lang="en-US" altLang="zh-CN" dirty="0" smtClean="0"/>
              <a:t>Azimuthally-Symmetric Anisotropic Hydrodynamics</a:t>
            </a:r>
          </a:p>
          <a:p>
            <a:r>
              <a:rPr lang="en-US" altLang="zh-CN" dirty="0" smtClean="0"/>
              <a:t>Initial Conditions </a:t>
            </a:r>
          </a:p>
          <a:p>
            <a:r>
              <a:rPr lang="en-US" altLang="zh-CN" dirty="0" smtClean="0"/>
              <a:t>Numerical Methods</a:t>
            </a:r>
          </a:p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2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736" y="1018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Motivation</a:t>
            </a:r>
            <a:endParaRPr lang="zh-CN" altLang="en-US" sz="2000" dirty="0">
              <a:solidFill>
                <a:srgbClr val="3C12EE"/>
              </a:solidFill>
            </a:endParaRPr>
          </a:p>
        </p:txBody>
      </p:sp>
      <p:pic>
        <p:nvPicPr>
          <p:cNvPr id="1027" name="Picture 3" descr="E:\book\相对论流体力学paper\2+1\hybrid_e200_smooth.mp4_14808363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6" y="3861048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56984" cy="283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5996" y="38610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Ideal Hydrodynamics   </a:t>
            </a:r>
          </a:p>
        </p:txBody>
      </p:sp>
      <p:sp>
        <p:nvSpPr>
          <p:cNvPr id="2" name="矩形 1"/>
          <p:cNvSpPr/>
          <p:nvPr/>
        </p:nvSpPr>
        <p:spPr>
          <a:xfrm>
            <a:off x="4563420" y="4462945"/>
            <a:ext cx="319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Viscous Hydrodynamics 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4557700" y="5013175"/>
            <a:ext cx="4319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Weakness: 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isotropy in the momentum space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3238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736" y="101823"/>
            <a:ext cx="30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Approximate solutions</a:t>
            </a:r>
            <a:endParaRPr lang="zh-CN" altLang="en-US" sz="2400" dirty="0">
              <a:solidFill>
                <a:srgbClr val="3C12E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480" y="692696"/>
            <a:ext cx="1554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Dirk’s method: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268760"/>
                <a:ext cx="8136904" cy="10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l-GR" altLang="zh-CN" sz="2000" i="1">
                              <a:latin typeface="Cambria Math"/>
                              <a:ea typeface="Cambria Math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/>
                        </a:rPr>
                        <m:t>(1+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altLang="zh-CN" sz="20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𝑢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CN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𝑢𝑣</m:t>
                          </m:r>
                          <m:r>
                            <a:rPr lang="zh-CN" altLang="en-US" sz="200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00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sup>
                      </m:sSup>
                      <m:r>
                        <a:rPr lang="en-US" altLang="zh-CN" sz="200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CN" sz="200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CN" sz="20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136904" cy="1087798"/>
              </a:xfrm>
              <a:prstGeom prst="rect">
                <a:avLst/>
              </a:prstGeom>
              <a:blipFill rotWithShape="1">
                <a:blip r:embed="rId3"/>
                <a:stretch>
                  <a:fillRect l="-300" t="-1117" r="-300" b="-12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446002" y="2710661"/>
                <a:ext cx="7756482" cy="70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p>
                        <m:d>
                          <m:dPr>
                            <m:begChr m:val="⟨"/>
                            <m:endChr m:val="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p>
                        <m:d>
                          <m:dPr>
                            <m:begChr m:val=""/>
                            <m:endChr m:val="⟩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∆</m:t>
                    </m:r>
                    <m:sPre>
                      <m:sPre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sPre>
                  </m:oMath>
                </a14:m>
                <a:r>
                  <a:rPr lang="en-US" altLang="zh-CN" dirty="0" smtClean="0"/>
                  <a:t> stands for symmetrized tensors, orthogonal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</m:oMath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                                                </a:t>
                </a:r>
                <a:r>
                  <a:rPr lang="en-US" altLang="zh-CN" dirty="0" smtClean="0"/>
                  <a:t>       irreducible </a:t>
                </a:r>
                <a:r>
                  <a:rPr lang="en-US" altLang="zh-CN" dirty="0" smtClean="0"/>
                  <a:t>tensor basis</a:t>
                </a:r>
                <a:endParaRPr lang="en-US" altLang="zh-CN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02" y="2710661"/>
                <a:ext cx="7756482" cy="704232"/>
              </a:xfrm>
              <a:prstGeom prst="rect">
                <a:avLst/>
              </a:prstGeom>
              <a:blipFill rotWithShape="1">
                <a:blip r:embed="rId4"/>
                <a:stretch>
                  <a:fillRect l="-628" t="-46087" b="-1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70400" y="3635732"/>
            <a:ext cx="3401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An alternative equivalent method:</a:t>
            </a:r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539552" y="3573016"/>
            <a:ext cx="2356093" cy="871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60819" y="4483413"/>
                <a:ext cx="2601674" cy="38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𝑢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zh-CN" dirty="0" smtClean="0"/>
                  <a:t> 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19" y="4483413"/>
                <a:ext cx="2601674" cy="385747"/>
              </a:xfrm>
              <a:prstGeom prst="rect">
                <a:avLst/>
              </a:prstGeom>
              <a:blipFill rotWithShape="1">
                <a:blip r:embed="rId5"/>
                <a:stretch>
                  <a:fillRect t="-109375" b="-17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33880" y="5435932"/>
                <a:ext cx="5400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a set </a:t>
                </a:r>
                <a:r>
                  <a:rPr lang="en-US" altLang="zh-CN" smtClean="0"/>
                  <a:t>of space-like </a:t>
                </a:r>
                <a:r>
                  <a:rPr lang="en-US" altLang="zh-CN" dirty="0" smtClean="0"/>
                  <a:t>and orthogonal vectors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80" y="5435932"/>
                <a:ext cx="540026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17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3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736" y="101823"/>
            <a:ext cx="30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Tensor basis</a:t>
            </a:r>
            <a:endParaRPr lang="zh-CN" altLang="en-US" sz="2400" dirty="0">
              <a:solidFill>
                <a:srgbClr val="3C12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044359" y="1412776"/>
                <a:ext cx="2895793" cy="386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</a:rPr>
                        <m:t>𝑢</m:t>
                      </m:r>
                      <m:sPre>
                        <m:sPre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i="1">
                              <a:latin typeface="Cambria Math"/>
                            </a:rPr>
                            <m:t>0,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(1,0,0,0)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9" y="1412776"/>
                <a:ext cx="2895793" cy="386709"/>
              </a:xfrm>
              <a:prstGeom prst="rect">
                <a:avLst/>
              </a:prstGeom>
              <a:blipFill rotWithShape="1"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052823" y="1916832"/>
                <a:ext cx="2887329" cy="386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sPre>
                        <m:sPre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i="1">
                              <a:latin typeface="Cambria Math"/>
                            </a:rPr>
                            <m:t>0,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(0,1,0,0)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23" y="1916832"/>
                <a:ext cx="2887329" cy="386709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050194" y="2420888"/>
                <a:ext cx="2889958" cy="386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sPre>
                        <m:sPre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i="1">
                              <a:latin typeface="Cambria Math"/>
                            </a:rPr>
                            <m:t>0,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0,0,1,0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94" y="2420888"/>
                <a:ext cx="2889958" cy="386709"/>
              </a:xfrm>
              <a:prstGeom prst="rect">
                <a:avLst/>
              </a:prstGeom>
              <a:blipFill rotWithShape="1"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059832" y="2898275"/>
                <a:ext cx="2873094" cy="386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</a:rPr>
                        <m:t>𝑧</m:t>
                      </m:r>
                      <m:sPre>
                        <m:sPre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i="1">
                              <a:latin typeface="Cambria Math"/>
                            </a:rPr>
                            <m:t>0,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(0,0,0,1)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898275"/>
                <a:ext cx="2873094" cy="386709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8736" y="932820"/>
            <a:ext cx="290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general tensor (4-vector)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8736" y="3573016"/>
            <a:ext cx="290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Metric tensor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87824" y="3933056"/>
                <a:ext cx="2808312" cy="871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𝑋</m:t>
                                  </m:r>
                                  <m:sPre>
                                    <m:sPrePr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p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sPre>
                                        <m:sPrePr>
                                          <m:ctrlP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p>
                                        <m:e/>
                                      </m:sPre>
                                    </m:e>
                                  </m:sPre>
                                </m:e>
                              </m:nary>
                            </m:e>
                          </m:sPre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933056"/>
                <a:ext cx="2808312" cy="8711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8736" y="4948208"/>
            <a:ext cx="218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Projection operator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15816" y="5373216"/>
                <a:ext cx="2808312" cy="871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altLang="zh-CN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/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𝑢𝑣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sup>
                                <m:e/>
                              </m:sPre>
                            </m:e>
                          </m:sPre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373216"/>
                <a:ext cx="2808312" cy="8711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0312" y="980728"/>
                <a:ext cx="8683688" cy="4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A general rank two tensor can be decomposed using the 4-vectors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/>
                      </a:rPr>
                      <m:t>X</m:t>
                    </m:r>
                    <m:sPre>
                      <m:sPrePr>
                        <m:ctrlPr>
                          <a:rPr lang="en-US" altLang="zh-CN" sz="2000" i="1" dirty="0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zh-CN" altLang="en-US" sz="2000" i="1" dirty="0" smtClean="0">
                            <a:latin typeface="Cambria Math"/>
                          </a:rPr>
                          <m:t>𝛼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/>
                          </a:rPr>
                          <m:t>𝑢</m:t>
                        </m:r>
                      </m:sup>
                      <m:e/>
                    </m:sPre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2" y="980728"/>
                <a:ext cx="8683688" cy="422167"/>
              </a:xfrm>
              <a:prstGeom prst="rect">
                <a:avLst/>
              </a:prstGeom>
              <a:blipFill rotWithShape="1">
                <a:blip r:embed="rId2"/>
                <a:stretch>
                  <a:fillRect l="-772" t="-1449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3136" y="254223"/>
            <a:ext cx="30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C12EE"/>
                </a:solidFill>
              </a:rPr>
              <a:t>2</a:t>
            </a:r>
            <a:r>
              <a:rPr lang="en-US" altLang="zh-CN" sz="2400" baseline="30000" dirty="0" smtClean="0">
                <a:solidFill>
                  <a:srgbClr val="3C12EE"/>
                </a:solidFill>
              </a:rPr>
              <a:t>nd</a:t>
            </a:r>
            <a:r>
              <a:rPr lang="en-US" altLang="zh-CN" sz="2400" dirty="0" smtClean="0">
                <a:solidFill>
                  <a:srgbClr val="3C12EE"/>
                </a:solidFill>
              </a:rPr>
              <a:t>-rank Tensors</a:t>
            </a:r>
            <a:endParaRPr lang="zh-CN" altLang="en-US" sz="2400" dirty="0">
              <a:solidFill>
                <a:srgbClr val="3C12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72816"/>
                <a:ext cx="7344816" cy="1386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CN" alt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𝑣</m:t>
                                  </m:r>
                                </m:sup>
                                <m:e/>
                              </m:sPre>
                            </m:e>
                          </m:sPr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𝑖𝑖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sPre>
                                        <m:sPrePr>
                                          <m:ctrlP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p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sPre>
                                            <m:sPrePr>
                                              <m:ctrlP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</m:ctrlPr>
                                            </m:sPrePr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eqArr>
                                                    <m:eqArrPr>
                                                      <m:ctrlPr>
                                                        <a:rPr lang="zh-CN" alt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eqArrPr>
                                                    <m:e>
                                                      <m:r>
                                                        <m:rPr>
                                                          <m:brk m:alnAt="23"/>
                                                        </m:rPr>
                                                        <a:rPr lang="zh-CN" altLang="en-US" b="0" i="1" smtClean="0">
                                                          <a:latin typeface="Cambria Math"/>
                                                        </a:rPr>
                                                        <m:t>𝛼</m:t>
                                                      </m:r>
                                                      <m:r>
                                                        <a:rPr lang="en-US" altLang="zh-CN" b="0" i="1" smtClean="0">
                                                          <a:latin typeface="Cambria Math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zh-CN" altLang="en-US" b="0" i="1" smtClean="0">
                                                          <a:latin typeface="Cambria Math"/>
                                                        </a:rPr>
                                                        <m:t>𝛽</m:t>
                                                      </m:r>
                                                      <m:r>
                                                        <a:rPr lang="en-US" altLang="zh-CN" b="0" i="1" smtClean="0">
                                                          <a:latin typeface="Cambria Math"/>
                                                        </a:rPr>
                                                        <m:t>=0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zh-CN" altLang="en-US" b="0" i="1" smtClean="0">
                                                          <a:latin typeface="Cambria Math"/>
                                                        </a:rPr>
                                                        <m:t>𝛼</m:t>
                                                      </m:r>
                                                      <m:r>
                                                        <a:rPr lang="zh-CN" altLang="en-US" b="0" i="1" smtClean="0">
                                                          <a:latin typeface="Cambria Math"/>
                                                        </a:rPr>
                                                        <m:t>≠</m:t>
                                                      </m:r>
                                                      <m:r>
                                                        <a:rPr lang="zh-CN" altLang="en-US" b="0" i="1" smtClean="0">
                                                          <a:latin typeface="Cambria Math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</m:eqArr>
                                                </m:sub>
                                                <m:sup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b="0" i="1" smtClean="0">
                                                          <a:latin typeface="Cambria Math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b="0" i="1" smtClean="0">
                                                          <a:latin typeface="Cambria Math"/>
                                                        </a:rPr>
                                                        <m:t>𝛼𝛽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𝑋</m:t>
                                                  </m:r>
                                                  <m:sPre>
                                                    <m:sPrePr>
                                                      <m:ctrlPr>
                                                        <a:rPr lang="en-US" altLang="zh-CN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PrePr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𝛼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CN" b="0" i="1" smtClean="0">
                                                          <a:latin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sup>
                                                    <m:e>
                                                      <m:r>
                                                        <a:rPr lang="en-US" altLang="zh-CN" b="0" i="1" smtClean="0">
                                                          <a:latin typeface="Cambria Math"/>
                                                        </a:rPr>
                                                        <m:t>𝑋</m:t>
                                                      </m:r>
                                                      <m:sPre>
                                                        <m:sPrePr>
                                                          <m:ctrlPr>
                                                            <a:rPr lang="en-US" altLang="zh-CN" b="0" i="1" smtClean="0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PrePr>
                                                        <m:sub>
                                                          <m:r>
                                                            <a:rPr lang="en-US" altLang="zh-CN" i="1">
                                                              <a:latin typeface="Cambria Math"/>
                                                              <a:ea typeface="Cambria Math"/>
                                                            </a:rPr>
                                                            <m:t>𝛽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altLang="zh-CN" b="0" i="1" smtClean="0">
                                                              <a:latin typeface="Cambria Math"/>
                                                            </a:rPr>
                                                            <m:t>𝑣</m:t>
                                                          </m:r>
                                                        </m:sup>
                                                        <m:e/>
                                                      </m:sPre>
                                                    </m:e>
                                                  </m:sPre>
                                                </m:e>
                                              </m:nary>
                                            </m:e>
                                          </m:sPre>
                                        </m:e>
                                      </m:sPre>
                                    </m:e>
                                  </m:nary>
                                </m:e>
                              </m:sPre>
                            </m:e>
                          </m:sPre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344816" cy="13866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16" y="2793674"/>
                <a:ext cx="6048672" cy="110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Pre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𝑔</m:t>
                          </m:r>
                          <m:sPre>
                            <m:sPre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CN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𝑋</m:t>
                                  </m:r>
                                  <m:sPre>
                                    <m:sPre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𝑢</m:t>
                                      </m:r>
                                    </m:sup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𝑋</m:t>
                                      </m:r>
                                      <m:sPre>
                                        <m:sPre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p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eqArr>
                                                <m:eqArrPr>
                                                  <m:ctrlPr>
                                                    <a:rPr lang="zh-CN" alt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eqArrPr>
                                                <m:e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zh-CN" altLang="en-US" i="1">
                                                      <a:latin typeface="Cambria Math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zh-CN" altLang="en-US" i="1">
                                                      <a:latin typeface="Cambria Math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=0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zh-CN" altLang="en-US" i="1">
                                                      <a:latin typeface="Cambria Math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zh-CN" altLang="en-US" i="1">
                                                      <a:latin typeface="Cambria Math"/>
                                                    </a:rPr>
                                                    <m:t>≠</m:t>
                                                  </m:r>
                                                  <m:r>
                                                    <a:rPr lang="zh-CN" altLang="en-US" i="1">
                                                      <a:latin typeface="Cambria Math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eqAr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i="1">
                                                      <a:latin typeface="Cambria Math"/>
                                                    </a:rPr>
                                                    <m:t>𝛼𝛽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  <m:sPre>
                                                <m:sPrePr>
                                                  <m:ctrlP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</m:ctrlPr>
                                                </m:sPre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𝛼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</m:sup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𝑋</m:t>
                                                  </m:r>
                                                  <m:sPre>
                                                    <m:sPrePr>
                                                      <m:ctrlP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PrePr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𝛽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sup>
                                                    <m:e/>
                                                  </m:sPre>
                                                </m:e>
                                              </m:sPre>
                                            </m:e>
                                          </m:nary>
                                        </m:e>
                                      </m:sPre>
                                    </m:e>
                                  </m:sPre>
                                </m:e>
                              </m:nary>
                            </m:e>
                          </m:sPre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93674"/>
                <a:ext cx="6048672" cy="1109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7584" y="3861048"/>
                <a:ext cx="5976664" cy="110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𝑣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zh-CN" altLang="en-US" b="0" i="1" smtClean="0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zh-CN" altLang="en-US" b="0" i="1" smtClean="0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b="0" i="1" smtClean="0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  <m:e>
                                          <m:r>
                                            <a:rPr lang="zh-CN" altLang="en-US" b="0" i="1" smtClean="0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zh-CN" altLang="en-US" b="0" i="1" smtClean="0">
                                              <a:latin typeface="Cambria Math"/>
                                            </a:rPr>
                                            <m:t>≠</m:t>
                                          </m:r>
                                          <m:r>
                                            <a:rPr lang="zh-CN" altLang="en-US" b="0" i="1" smtClean="0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</m:eqAr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b="0" i="1" smtClean="0">
                                              <a:latin typeface="Cambria Math"/>
                                            </a:rPr>
                                            <m:t>𝛼𝛽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sPre>
                                        <m:sPrePr>
                                          <m:ctrlP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p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sPre>
                                            <m:sPrePr>
                                              <m:ctrlP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</m:ctrlPr>
                                            </m:sPrePr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𝛽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sup>
                                            <m:e/>
                                          </m:sPre>
                                        </m:e>
                                      </m:sPre>
                                    </m:e>
                                  </m:nary>
                                </m:e>
                              </m:sPre>
                            </m:e>
                          </m:sPre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1048"/>
                <a:ext cx="5976664" cy="1109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0312" y="4869160"/>
            <a:ext cx="305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If It is a two tensor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5085184"/>
                <a:ext cx="6984776" cy="110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00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sup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zh-CN" altLang="en-US" i="1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zh-CN" altLang="en-US" i="1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  <m:e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CN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&gt;</m:t>
                                          </m:r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</m:eqAr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𝛼𝛽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𝑋</m:t>
                                      </m:r>
                                      <m:sPre>
                                        <m:sPre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p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sPre>
                                            <m:sPrePr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sPrePr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𝛽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  <m:sPre>
                                                <m:sPrePr>
                                                  <m:ctrlP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Pre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𝛽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</m:sup>
                                                <m:e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sPre>
                                              <m:sPre>
                                                <m:sPrePr>
                                                  <m:ctrlP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Pre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𝛼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sup>
                                                <m:e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sPre>
                                            </m:e>
                                          </m:sPre>
                                        </m:e>
                                      </m:sPre>
                                    </m:e>
                                  </m:nary>
                                </m:e>
                              </m:sPre>
                            </m:e>
                          </m:sPre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85184"/>
                <a:ext cx="6984776" cy="1109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7544" y="619484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 there are only ten independent terms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54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136" y="254223"/>
            <a:ext cx="30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Ideal Hydrodynamics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5024" y="1311400"/>
                <a:ext cx="6984776" cy="110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00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sup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zh-CN" altLang="en-US" i="1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zh-CN" altLang="en-US" i="1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  <m:e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CN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&gt;</m:t>
                                          </m:r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</m:eqAr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/>
                                            </a:rPr>
                                            <m:t>𝛼𝛽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𝑋</m:t>
                                      </m:r>
                                      <m:sPre>
                                        <m:sPre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p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sPre>
                                            <m:sPrePr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sPrePr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𝛽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  <m:sPre>
                                                <m:sPrePr>
                                                  <m:ctrlP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Pre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𝛽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</m:sup>
                                                <m:e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sPre>
                                              <m:sPre>
                                                <m:sPrePr>
                                                  <m:ctrlP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Pre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𝛼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sup>
                                                <m:e>
                                                  <m:r>
                                                    <a:rPr lang="en-US" altLang="zh-CN" b="0" i="1" smtClean="0">
                                                      <a:latin typeface="Cambria Math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sPre>
                                            </m:e>
                                          </m:sPre>
                                        </m:e>
                                      </m:sPre>
                                    </m:e>
                                  </m:nary>
                                </m:e>
                              </m:sPre>
                            </m:e>
                          </m:sPre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4" y="1311400"/>
                <a:ext cx="6984776" cy="1109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60" y="9807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Energy-momentum tensor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764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the rest frame , we have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1700" y="2870612"/>
                <a:ext cx="5120580" cy="42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00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  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</a:rPr>
                        <m:t>  </m:t>
                      </m:r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𝑖𝑖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𝐿𝑅𝐹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𝑖𝑗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=0  </m:t>
                              </m:r>
                            </m:e>
                          </m:sPre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=1,2,3</m:t>
                          </m:r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00" y="2870612"/>
                <a:ext cx="5120580" cy="429477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5024" y="3530572"/>
            <a:ext cx="28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  we can get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7122" y="3899904"/>
                <a:ext cx="6297246" cy="441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00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  </m:t>
                          </m:r>
                        </m:e>
                      </m:sPre>
                      <m:r>
                        <a:rPr lang="en-US" altLang="zh-CN" b="0" i="1" smtClean="0">
                          <a:latin typeface="Cambria Math"/>
                        </a:rPr>
                        <m:t>  </m:t>
                      </m:r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𝑖𝑖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𝐿𝑅𝐹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𝑖𝑗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=0  </m:t>
                              </m:r>
                            </m:e>
                          </m:sPre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=1,2,3</m:t>
                          </m:r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122" y="3899904"/>
                <a:ext cx="6297246" cy="441468"/>
              </a:xfrm>
              <a:prstGeom prst="rect">
                <a:avLst/>
              </a:prstGeom>
              <a:blipFill rotWithShape="1">
                <a:blip r:embed="rId4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948" y="4366744"/>
                <a:ext cx="5470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Using the conventional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X</m:t>
                    </m:r>
                    <m:sPre>
                      <m:sPre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48" y="4366744"/>
                <a:ext cx="547022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0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99792" y="5157192"/>
                <a:ext cx="41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=(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r>
                        <a:rPr lang="en-US" altLang="zh-CN" b="0" i="1" smtClean="0"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57192"/>
                <a:ext cx="417646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0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736" y="101823"/>
            <a:ext cx="687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C12EE"/>
                </a:solidFill>
              </a:rPr>
              <a:t>Azimuthally-Symmetric Anisotropic Hydrodynamics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616" y="7960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Considering momentum-space particle distribution is azimuthally symmetric.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372205"/>
                <a:ext cx="3024336" cy="37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00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72205"/>
                <a:ext cx="3024336" cy="3749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5512" y="1383958"/>
                <a:ext cx="3024336" cy="37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𝑥𝑥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12" y="1383958"/>
                <a:ext cx="3024336" cy="3749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1829953"/>
                <a:ext cx="3024336" cy="39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𝑦𝑦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29953"/>
                <a:ext cx="3024336" cy="396583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65792" y="1844824"/>
                <a:ext cx="3024336" cy="37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𝐿𝑅𝐹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𝑧𝑧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92" y="1844824"/>
                <a:ext cx="3024336" cy="3749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2483604"/>
                <a:ext cx="741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Due to azimuthal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dirty="0" smtClean="0"/>
                  <a:t>,the energy-momentum tensor 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83604"/>
                <a:ext cx="74168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4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2956302"/>
                <a:ext cx="7416824" cy="90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zh-CN" altLang="en-US" b="0" i="1" smtClean="0">
                          <a:latin typeface="Cambria Math"/>
                        </a:rPr>
                        <m:t>𝜀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zh-CN" altLang="en-US" i="1">
                          <a:latin typeface="Cambria Math"/>
                        </a:rPr>
                        <m:t>𝜀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sPre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sPre>
                              <m:sPre>
                                <m:sPre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𝑣</m:t>
                                  </m:r>
                                </m:sup>
                                <m:e/>
                              </m:sPre>
                            </m:e>
                          </m:sPre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56302"/>
                <a:ext cx="7416824" cy="900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3717032"/>
                <a:ext cx="7416824" cy="39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</m:e>
                      </m:sPre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𝑢𝑣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sPre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  <m:e/>
                          </m:sPre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17032"/>
                <a:ext cx="7416824" cy="391774"/>
              </a:xfrm>
              <a:prstGeom prst="rect">
                <a:avLst/>
              </a:prstGeom>
              <a:blipFill rotWithShape="1"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4211796"/>
                <a:ext cx="741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Relabeling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latin typeface="Cambria Math"/>
                      </a:rPr>
                      <m:t>X</m:t>
                    </m:r>
                    <m:sPre>
                      <m:sPre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sPre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</a:rPr>
                      <m:t>X</m:t>
                    </m:r>
                    <m:sPre>
                      <m:sPrePr>
                        <m:ctrlPr>
                          <a:rPr lang="en-US" altLang="zh-CN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sPre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11796"/>
                <a:ext cx="741682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740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4837426"/>
                <a:ext cx="7416824" cy="39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𝑢𝑣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𝑢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e>
                      </m:sPre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𝑢𝑣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sPre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  <m:e/>
                          </m:sPre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37426"/>
                <a:ext cx="7416824" cy="391774"/>
              </a:xfrm>
              <a:prstGeom prst="rect">
                <a:avLst/>
              </a:prstGeom>
              <a:blipFill rotWithShape="1"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36" y="101823"/>
            <a:ext cx="687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C12EE"/>
                </a:solidFill>
              </a:rPr>
              <a:t>Explicit Forms of the Basis Vectors</a:t>
            </a:r>
            <a:endParaRPr lang="en-US" altLang="zh-CN" sz="2400" dirty="0">
              <a:solidFill>
                <a:srgbClr val="3C12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7128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Ensure the four-vector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altLang="zh-CN" dirty="0" smtClean="0"/>
                  <a:t> has no transverse components in all frames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12879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8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3588" y="1321781"/>
                <a:ext cx="6048672" cy="41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𝐿𝐴𝐵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𝑙𝑅𝐹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𝑋</m:t>
                              </m:r>
                              <m:sPre>
                                <m:sPre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𝐿𝑅𝐹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  <m:e/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321781"/>
                <a:ext cx="6048672" cy="415627"/>
              </a:xfrm>
              <a:prstGeom prst="rect">
                <a:avLst/>
              </a:prstGeom>
              <a:blipFill rotWithShape="1"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1916832"/>
                <a:ext cx="8424936" cy="101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/>
                        </a:rPr>
                        <m:t>𝑋</m:t>
                      </m:r>
                      <m:sPre>
                        <m:sPrePr>
                          <m:ctrlPr>
                            <a:rPr lang="en-US" altLang="zh-CN" sz="1600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CN" sz="16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altLang="zh-CN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/>
                              <a:ea typeface="Cambria Math"/>
                            </a:rPr>
                            <m:t>𝐿𝐴𝐵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𝑜𝑠h𝑦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𝑠𝑖𝑛h𝑦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 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𝑠𝑖𝑛h𝑦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𝑐𝑜𝑠h𝑦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altLang="zh-CN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  <m:r>
                                            <a:rPr lang="zh-CN" altLang="en-US" sz="1600" b="0" i="1" smtClean="0"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  <m:r>
                                            <a:rPr lang="zh-CN" altLang="en-US" sz="1600" b="0" i="1" smtClean="0"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  <m:r>
                                            <a:rPr lang="zh-CN" altLang="en-US" sz="1600" b="0" i="1" smtClean="0"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CN" sz="1600" i="1"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  <m:r>
                                            <a:rPr lang="zh-CN" altLang="en-US" sz="1600" i="1"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altLang="zh-CN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𝑜𝑠h</m:t>
                                          </m:r>
                                          <m:r>
                                            <a:rPr lang="zh-CN" altLang="en-US" sz="1600" b="0" i="1" smtClean="0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𝑠𝑖𝑛h</m:t>
                                          </m:r>
                                          <m:r>
                                            <a:rPr lang="zh-CN" altLang="en-US" sz="1600" b="0" i="1" smtClean="0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𝑠𝑖𝑛h</m:t>
                                          </m:r>
                                          <m:r>
                                            <a:rPr lang="zh-CN" altLang="en-US" sz="1600" b="0" i="1" smtClean="0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altLang="zh-CN" sz="1600" i="1">
                                              <a:latin typeface="Cambria Math"/>
                                            </a:rPr>
                                            <m:t>𝑜𝑠h</m:t>
                                          </m:r>
                                          <m:r>
                                            <a:rPr lang="zh-CN" altLang="en-US" sz="1600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CN" sz="1600" b="0" i="1" smtClean="0">
                              <a:latin typeface="Cambria Math"/>
                            </a:rPr>
                            <m:t>𝑋</m:t>
                          </m:r>
                          <m:sPre>
                            <m:sPrePr>
                              <m:ctrlPr>
                                <a:rPr lang="en-US" altLang="zh-CN" sz="16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altLang="zh-CN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</a:rPr>
                                <m:t>𝐿𝑅𝐹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  <m:e/>
                          </m:sPre>
                        </m:e>
                      </m:sPre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8424936" cy="10120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1032208" y="3233301"/>
            <a:ext cx="2088232" cy="1274078"/>
            <a:chOff x="539552" y="3244334"/>
            <a:chExt cx="2088232" cy="1274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9552" y="3244334"/>
                  <a:ext cx="20882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𝑐𝑜𝑠h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𝑐𝑜𝑠h𝑦</m:t>
                        </m:r>
                      </m:oMath>
                    </m:oMathPara>
                  </a14:m>
                  <a:endParaRPr lang="en-US" altLang="zh-CN" dirty="0" smtClean="0"/>
                </a:p>
                <a:p>
                  <a:r>
                    <a:rPr lang="en-US" altLang="zh-CN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𝑠𝑖𝑛</m:t>
                      </m:r>
                      <m:r>
                        <a:rPr lang="en-US" altLang="zh-CN" i="1">
                          <a:latin typeface="Cambria Math"/>
                        </a:rPr>
                        <m:t>h</m:t>
                      </m:r>
                      <m:r>
                        <a:rPr lang="zh-CN" altLang="en-US" i="1">
                          <a:latin typeface="Cambria Math"/>
                        </a:rPr>
                        <m:t>𝜓</m:t>
                      </m:r>
                      <m:r>
                        <a:rPr lang="en-US" altLang="zh-CN" i="1">
                          <a:latin typeface="Cambria Math"/>
                        </a:rPr>
                        <m:t>𝑐𝑜𝑠</m:t>
                      </m:r>
                      <m:r>
                        <a:rPr lang="zh-CN" altLang="en-US" i="1" smtClean="0">
                          <a:latin typeface="Cambria Math"/>
                        </a:rPr>
                        <m:t>𝜙</m:t>
                      </m:r>
                    </m:oMath>
                  </a14:m>
                  <a:endParaRPr lang="en-US" altLang="zh-CN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244334"/>
                  <a:ext cx="2088232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39552" y="3861048"/>
                  <a:ext cx="18657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𝑠𝑖𝑛h</m:t>
                        </m:r>
                        <m:r>
                          <a:rPr lang="zh-CN" altLang="en-US" i="1">
                            <a:latin typeface="Cambria Math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</m:t>
                        </m:r>
                        <m:r>
                          <a:rPr lang="zh-CN" altLang="en-US" i="1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861048"/>
                  <a:ext cx="186570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39552" y="4149080"/>
                  <a:ext cx="1988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</m:t>
                        </m:r>
                        <m:r>
                          <a:rPr lang="en-US" altLang="zh-CN" i="1">
                            <a:latin typeface="Cambria Math"/>
                          </a:rPr>
                          <m:t>h</m:t>
                        </m:r>
                        <m:r>
                          <a:rPr lang="zh-CN" altLang="en-US" i="1">
                            <a:latin typeface="Cambria Math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𝑠𝑖𝑛h𝑦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149080"/>
                  <a:ext cx="198817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/>
          <p:cNvGrpSpPr/>
          <p:nvPr/>
        </p:nvGrpSpPr>
        <p:grpSpPr>
          <a:xfrm>
            <a:off x="4193672" y="3284984"/>
            <a:ext cx="2394552" cy="1222395"/>
            <a:chOff x="4193672" y="3284984"/>
            <a:chExt cx="2394552" cy="1222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283968" y="328498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𝑠𝑖𝑛h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𝑐𝑜𝑠h𝑦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3284984"/>
                  <a:ext cx="230425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211960" y="356372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𝑐𝑜𝑠h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3563724"/>
                  <a:ext cx="230425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193672" y="3850015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𝑐𝑜𝑠h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72" y="3850015"/>
                  <a:ext cx="230425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93672" y="4138047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𝑠𝑖𝑛h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𝑠𝑖𝑛h𝑦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72" y="4138047"/>
                  <a:ext cx="230425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/>
          <p:cNvGrpSpPr/>
          <p:nvPr/>
        </p:nvGrpSpPr>
        <p:grpSpPr>
          <a:xfrm>
            <a:off x="376508" y="4646758"/>
            <a:ext cx="2554984" cy="1456764"/>
            <a:chOff x="323528" y="4797152"/>
            <a:chExt cx="2554984" cy="1456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3528" y="4797152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4797152"/>
                  <a:ext cx="23042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74256" y="516648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256" y="5166484"/>
                  <a:ext cx="23042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01872" y="5503550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72" y="5503550"/>
                  <a:ext cx="230425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23528" y="588458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5884584"/>
                  <a:ext cx="230425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/>
          <p:cNvGrpSpPr/>
          <p:nvPr/>
        </p:nvGrpSpPr>
        <p:grpSpPr>
          <a:xfrm>
            <a:off x="4161664" y="4646758"/>
            <a:ext cx="1836204" cy="1443406"/>
            <a:chOff x="4161664" y="4646758"/>
            <a:chExt cx="1836204" cy="1443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161664" y="4646758"/>
                  <a:ext cx="18362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𝑠𝑖𝑛h𝑦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1664" y="4646758"/>
                  <a:ext cx="183620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4406761" y="5016725"/>
                  <a:ext cx="8930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6761" y="5016725"/>
                  <a:ext cx="89306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4404844" y="5353156"/>
                  <a:ext cx="8930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844" y="5353156"/>
                  <a:ext cx="893065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161664" y="5720832"/>
                  <a:ext cx="18362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𝑐𝑜𝑠h𝑦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1664" y="5720832"/>
                  <a:ext cx="1836204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323528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0736" y="6237312"/>
            <a:ext cx="161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Boost invariant 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>
            <a:off x="1935372" y="6309320"/>
            <a:ext cx="590716" cy="22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14573" y="6237312"/>
                <a:ext cx="1692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573" y="6237312"/>
                <a:ext cx="1692188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0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3632</Words>
  <Application>Microsoft Office PowerPoint</Application>
  <PresentationFormat>全屏显示(4:3)</PresentationFormat>
  <Paragraphs>178</Paragraphs>
  <Slides>17</Slides>
  <Notes>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Boost-Invariant (2+1)-dimensional Anisotropic Hydrodynamics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Boost-Invariant (2+1)-dimensional Anisotropic Hydrodynamics</dc:title>
  <dc:creator>Wuxiangyu</dc:creator>
  <cp:lastModifiedBy>USER-</cp:lastModifiedBy>
  <cp:revision>125</cp:revision>
  <dcterms:created xsi:type="dcterms:W3CDTF">2016-12-04T03:14:06Z</dcterms:created>
  <dcterms:modified xsi:type="dcterms:W3CDTF">2016-12-07T04:02:58Z</dcterms:modified>
</cp:coreProperties>
</file>