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7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824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0B7B1-9BBF-BC49-95E6-543543365853}" type="datetimeFigureOut">
              <a:rPr lang="en-US" smtClean="0"/>
              <a:t>8/26/17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3641A-C667-7849-9486-C63AE1F8D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3641A-C667-7849-9486-C63AE1F8DC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2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8/26/17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8/26/17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8/26/17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8/26/17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8/26/17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8/26/17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C30FDD-EF18-2D49-988E-099AE279D0F9}" type="datetimeFigureOut">
              <a:rPr lang="en-US" smtClean="0"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jlab.org/conferences/hyp2018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jectory-Resonance-Pole.png"/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03" y="3359256"/>
            <a:ext cx="4587497" cy="3175959"/>
          </a:xfrm>
          <a:prstGeom prst="rect">
            <a:avLst/>
          </a:prstGeom>
        </p:spPr>
      </p:pic>
      <p:pic>
        <p:nvPicPr>
          <p:cNvPr id="7" name="Picture 6" descr="Fiiting_10PAC_Days.png"/>
          <p:cNvPicPr>
            <a:picLocks noChangeAspect="1"/>
          </p:cNvPicPr>
          <p:nvPr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353365"/>
            <a:ext cx="4556504" cy="31818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7463" y="3580074"/>
            <a:ext cx="5637010" cy="147594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L. Tang</a:t>
            </a:r>
          </a:p>
          <a:p>
            <a:pPr algn="ctr"/>
            <a:r>
              <a:rPr lang="en-US" b="1" dirty="0" smtClean="0"/>
              <a:t>Hampton University / JLAB</a:t>
            </a:r>
          </a:p>
          <a:p>
            <a:pPr algn="ctr"/>
            <a:r>
              <a:rPr lang="en-US" b="1" dirty="0" smtClean="0"/>
              <a:t>On behalf of Hall A collaboration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651000"/>
            <a:ext cx="9143999" cy="1354668"/>
          </a:xfrm>
        </p:spPr>
        <p:txBody>
          <a:bodyPr/>
          <a:lstStyle/>
          <a:p>
            <a:pPr marL="182880" indent="0" algn="ctr">
              <a:spcAft>
                <a:spcPts val="600"/>
              </a:spcAft>
              <a:buNone/>
            </a:pPr>
            <a:r>
              <a:rPr lang="en-US" sz="3800" i="1" dirty="0">
                <a:effectLst/>
                <a:latin typeface="Calibri"/>
                <a:cs typeface="Calibri"/>
              </a:rPr>
              <a:t>Determining the Unknown </a:t>
            </a:r>
            <a:r>
              <a:rPr lang="en-US" sz="3800" i="1" dirty="0" err="1" smtClean="0">
                <a:effectLst/>
                <a:latin typeface="Calibri"/>
                <a:cs typeface="Calibri"/>
              </a:rPr>
              <a:t>Λn</a:t>
            </a:r>
            <a:r>
              <a:rPr lang="en-US" sz="3800" i="1" dirty="0" smtClean="0">
                <a:effectLst/>
                <a:latin typeface="Calibri"/>
                <a:cs typeface="Calibri"/>
              </a:rPr>
              <a:t> </a:t>
            </a:r>
            <a:r>
              <a:rPr lang="en-US" sz="3800" i="1" dirty="0">
                <a:effectLst/>
                <a:latin typeface="Calibri"/>
                <a:cs typeface="Calibri"/>
              </a:rPr>
              <a:t>Interaction by Investigating the </a:t>
            </a:r>
            <a:r>
              <a:rPr lang="en-US" sz="3800" i="1" dirty="0" err="1">
                <a:effectLst/>
                <a:latin typeface="Calibri"/>
                <a:cs typeface="Calibri"/>
              </a:rPr>
              <a:t>Λnn</a:t>
            </a:r>
            <a:r>
              <a:rPr lang="en-US" sz="3800" i="1" dirty="0">
                <a:effectLst/>
                <a:latin typeface="Calibri"/>
                <a:cs typeface="Calibri"/>
              </a:rPr>
              <a:t> Resonance 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9143999" cy="135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000090"/>
                </a:solidFill>
              </a:rPr>
              <a:t>Production of </a:t>
            </a:r>
            <a:r>
              <a:rPr lang="en-US" sz="4000" b="1" dirty="0" err="1" smtClean="0">
                <a:solidFill>
                  <a:srgbClr val="000090"/>
                </a:solidFill>
              </a:rPr>
              <a:t>Hypernuclei</a:t>
            </a:r>
            <a:r>
              <a:rPr lang="en-US" sz="4000" b="1" dirty="0" smtClean="0">
                <a:solidFill>
                  <a:srgbClr val="000090"/>
                </a:solidFill>
              </a:rPr>
              <a:t> at </a:t>
            </a:r>
            <a:r>
              <a:rPr lang="en-US" sz="4000" b="1" dirty="0" err="1" smtClean="0">
                <a:solidFill>
                  <a:srgbClr val="000090"/>
                </a:solidFill>
              </a:rPr>
              <a:t>JLab</a:t>
            </a:r>
            <a:r>
              <a:rPr lang="en-US" sz="4000" b="1" dirty="0" smtClean="0">
                <a:solidFill>
                  <a:srgbClr val="000090"/>
                </a:solidFill>
              </a:rPr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000090"/>
                </a:solidFill>
              </a:rPr>
              <a:t>with CW Electron Beam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" y="6421014"/>
            <a:ext cx="9143999" cy="43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i="1" dirty="0" smtClean="0">
                <a:solidFill>
                  <a:srgbClr val="FF0000"/>
                </a:solidFill>
              </a:rPr>
              <a:t>APFB 2017, Guilin, China, August 26 - 30, 2017</a:t>
            </a:r>
          </a:p>
        </p:txBody>
      </p:sp>
    </p:spTree>
    <p:extLst>
      <p:ext uri="{BB962C8B-B14F-4D97-AF65-F5344CB8AC3E}">
        <p14:creationId xmlns:p14="http://schemas.microsoft.com/office/powerpoint/2010/main" val="20978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62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EXPECTED RESULT - SIMULATIONS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148627" y="5606640"/>
            <a:ext cx="8877146" cy="1251360"/>
          </a:xfrm>
        </p:spPr>
        <p:txBody>
          <a:bodyPr>
            <a:normAutofit/>
          </a:bodyPr>
          <a:lstStyle/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sz="2000" dirty="0" smtClean="0">
                <a:latin typeface="Calibri"/>
                <a:cs typeface="Calibri"/>
              </a:rPr>
              <a:t>With about 60 counts, a peak should be observed - </a:t>
            </a:r>
            <a:r>
              <a:rPr lang="en-US" sz="2000" b="1" i="1" dirty="0" smtClean="0">
                <a:solidFill>
                  <a:srgbClr val="FF0000"/>
                </a:solidFill>
                <a:latin typeface="Century"/>
                <a:cs typeface="Century"/>
              </a:rPr>
              <a:t>Minimum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sz="2000" dirty="0" smtClean="0">
                <a:latin typeface="Calibri"/>
                <a:cs typeface="Calibri"/>
              </a:rPr>
              <a:t>With 120 counts, a solid determination on </a:t>
            </a:r>
            <a:r>
              <a:rPr lang="en-US" sz="2000" b="1" i="1" dirty="0">
                <a:solidFill>
                  <a:srgbClr val="FF0000"/>
                </a:solidFill>
                <a:latin typeface="Century"/>
                <a:cs typeface="Century"/>
              </a:rPr>
              <a:t>B</a:t>
            </a:r>
            <a:r>
              <a:rPr lang="en-US" sz="2000" b="1" i="1" baseline="-25000" dirty="0">
                <a:solidFill>
                  <a:srgbClr val="FF0000"/>
                </a:solidFill>
                <a:latin typeface="Century"/>
                <a:cs typeface="Century"/>
              </a:rPr>
              <a:t>Λ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and </a:t>
            </a:r>
            <a:r>
              <a:rPr lang="en-US" sz="2000" b="1" i="1" dirty="0" err="1" smtClean="0">
                <a:solidFill>
                  <a:srgbClr val="FF0000"/>
                </a:solidFill>
                <a:latin typeface="Century"/>
                <a:cs typeface="Century"/>
              </a:rPr>
              <a:t>Γ</a:t>
            </a:r>
            <a:r>
              <a:rPr lang="en-US" sz="2000" dirty="0" smtClean="0">
                <a:latin typeface="Calibri"/>
                <a:cs typeface="Calibri"/>
              </a:rPr>
              <a:t>  can be achieved with reasonable statistical uncertainty.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770067"/>
            <a:ext cx="9144000" cy="4462855"/>
            <a:chOff x="0" y="661987"/>
            <a:chExt cx="9144000" cy="4462855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661987"/>
              <a:ext cx="9144000" cy="4107033"/>
              <a:chOff x="0" y="851127"/>
              <a:chExt cx="9144000" cy="4107033"/>
            </a:xfrm>
          </p:grpSpPr>
          <p:pic>
            <p:nvPicPr>
              <p:cNvPr id="5" name="Picture 4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29407"/>
                <a:ext cx="9144000" cy="372875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0" y="851127"/>
                <a:ext cx="4472351" cy="40011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At the level of ~ 60 counts</a:t>
                </a:r>
                <a:endParaRPr lang="en-US" sz="20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337236" y="854917"/>
                <a:ext cx="4806764" cy="40011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alibri"/>
                    <a:cs typeface="Calibri"/>
                  </a:rPr>
                  <a:t>At the level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of ~ 120 counts</a:t>
                </a:r>
                <a:endParaRPr lang="en-US" sz="20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0" y="4755510"/>
              <a:ext cx="914400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 smtClean="0">
                  <a:latin typeface="Calibri"/>
                  <a:cs typeface="Calibri"/>
                </a:rPr>
                <a:t>Assumptions:</a:t>
              </a:r>
              <a:r>
                <a:rPr lang="en-US" dirty="0" smtClean="0">
                  <a:latin typeface="Calibri"/>
                  <a:cs typeface="Calibri"/>
                </a:rPr>
                <a:t>  Gaussian peak @ </a:t>
              </a:r>
              <a:r>
                <a:rPr lang="en-US" b="1" i="1" dirty="0" smtClean="0">
                  <a:solidFill>
                    <a:srgbClr val="FF0000"/>
                  </a:solidFill>
                  <a:latin typeface="Century"/>
                  <a:cs typeface="Century"/>
                </a:rPr>
                <a:t>B</a:t>
              </a:r>
              <a:r>
                <a:rPr lang="en-US" b="1" i="1" baseline="-25000" dirty="0" smtClean="0">
                  <a:solidFill>
                    <a:srgbClr val="FF0000"/>
                  </a:solidFill>
                  <a:latin typeface="Century"/>
                  <a:cs typeface="Century"/>
                </a:rPr>
                <a:t>Λ</a:t>
              </a:r>
              <a:r>
                <a:rPr lang="en-US" dirty="0" smtClean="0">
                  <a:latin typeface="Calibri"/>
                  <a:cs typeface="Calibri"/>
                </a:rPr>
                <a:t> = 0.5 MeV, </a:t>
              </a:r>
              <a:r>
                <a:rPr lang="en-US" b="1" i="1" dirty="0" err="1" smtClean="0">
                  <a:solidFill>
                    <a:srgbClr val="FF0000"/>
                  </a:solidFill>
                  <a:latin typeface="Century"/>
                  <a:cs typeface="Century"/>
                </a:rPr>
                <a:t>Γ</a:t>
              </a:r>
              <a:r>
                <a:rPr lang="en-US" dirty="0" smtClean="0">
                  <a:latin typeface="Century"/>
                  <a:cs typeface="Century"/>
                </a:rPr>
                <a:t> </a:t>
              </a:r>
              <a:r>
                <a:rPr lang="en-US" dirty="0" smtClean="0">
                  <a:latin typeface="Calibri"/>
                  <a:cs typeface="Calibri"/>
                </a:rPr>
                <a:t>= 0.5 MeV, energy resolution 2 MeV FWHM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979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62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UNCERTAINTIES – SIMULATIONS</a:t>
            </a:r>
            <a:endParaRPr lang="en-US" sz="4000" dirty="0">
              <a:latin typeface="Calibri"/>
              <a:cs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6893" y="729537"/>
            <a:ext cx="8626741" cy="4147562"/>
            <a:chOff x="263917" y="864637"/>
            <a:chExt cx="8626741" cy="4147562"/>
          </a:xfrm>
        </p:grpSpPr>
        <p:pic>
          <p:nvPicPr>
            <p:cNvPr id="5" name="Pictur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17" y="1200736"/>
              <a:ext cx="8626739" cy="3811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70233" y="864637"/>
              <a:ext cx="447235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/>
                  <a:cs typeface="Calibri"/>
                </a:rPr>
                <a:t>At the level of ~ 60 counts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37237" y="868427"/>
              <a:ext cx="455342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/>
                  <a:cs typeface="Calibri"/>
                </a:rPr>
                <a:t>At the level of ~ 120 counts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069586"/>
              </p:ext>
            </p:extLst>
          </p:nvPr>
        </p:nvGraphicFramePr>
        <p:xfrm>
          <a:off x="121605" y="5106771"/>
          <a:ext cx="8904168" cy="1567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7086"/>
                <a:gridCol w="2243112"/>
                <a:gridCol w="2193970"/>
              </a:tblGrid>
              <a:tr h="522385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Century"/>
                          <a:cs typeface="Century"/>
                        </a:rPr>
                        <a:t>Statistics</a:t>
                      </a:r>
                      <a:r>
                        <a:rPr lang="en-US" sz="2400" b="0" baseline="0" dirty="0" smtClean="0">
                          <a:latin typeface="Century"/>
                          <a:cs typeface="Century"/>
                        </a:rPr>
                        <a:t> / Uncertainty</a:t>
                      </a:r>
                      <a:endParaRPr lang="en-US" sz="2400" b="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err="1" smtClean="0">
                          <a:latin typeface="Century"/>
                          <a:cs typeface="Century"/>
                        </a:rPr>
                        <a:t>δB</a:t>
                      </a:r>
                      <a:r>
                        <a:rPr lang="en-US" sz="2400" b="0" i="1" baseline="-25000" dirty="0" err="1" smtClean="0">
                          <a:latin typeface="Century"/>
                          <a:cs typeface="Century"/>
                        </a:rPr>
                        <a:t>Λ</a:t>
                      </a:r>
                      <a:endParaRPr lang="en-US" sz="2400" b="0" i="1" baseline="-2500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err="1" smtClean="0">
                          <a:latin typeface="Century"/>
                          <a:cs typeface="Century"/>
                        </a:rPr>
                        <a:t>δΓ</a:t>
                      </a:r>
                      <a:endParaRPr lang="en-US" sz="2400" b="0" i="1" dirty="0">
                        <a:latin typeface="Century"/>
                        <a:cs typeface="Century"/>
                      </a:endParaRPr>
                    </a:p>
                  </a:txBody>
                  <a:tcPr/>
                </a:tc>
              </a:tr>
              <a:tr h="522385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Century"/>
                          <a:cs typeface="Century"/>
                        </a:rPr>
                        <a:t>60 counts</a:t>
                      </a:r>
                      <a:endParaRPr lang="en-US" sz="240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entury"/>
                          <a:cs typeface="Century"/>
                        </a:rPr>
                        <a:t>± 0.18 MeV</a:t>
                      </a:r>
                      <a:endParaRPr lang="en-US" sz="240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entury"/>
                          <a:cs typeface="Century"/>
                        </a:rPr>
                        <a:t>± 0.20 MeV</a:t>
                      </a:r>
                    </a:p>
                  </a:txBody>
                  <a:tcPr/>
                </a:tc>
              </a:tr>
              <a:tr h="5223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latin typeface="Century"/>
                          <a:cs typeface="Century"/>
                        </a:rPr>
                        <a:t>120 counts</a:t>
                      </a:r>
                      <a:endParaRPr lang="en-US" sz="2400" dirty="0" smtClean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entury"/>
                          <a:cs typeface="Century"/>
                        </a:rPr>
                        <a:t>± 0.09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entury"/>
                          <a:cs typeface="Century"/>
                        </a:rPr>
                        <a:t>± 0.07 MeV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4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62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UNCERTAINTY VS IMPACT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78" y="760857"/>
            <a:ext cx="6809865" cy="40757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148627" y="4971671"/>
            <a:ext cx="8877146" cy="1769805"/>
          </a:xfrm>
        </p:spPr>
        <p:txBody>
          <a:bodyPr>
            <a:normAutofit/>
          </a:bodyPr>
          <a:lstStyle/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dirty="0" smtClean="0">
                <a:latin typeface="Calibri"/>
                <a:cs typeface="Calibri"/>
              </a:rPr>
              <a:t>Uncertainty size is </a:t>
            </a:r>
            <a:r>
              <a:rPr lang="en-US" b="1" i="1" u="sng" dirty="0" smtClean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lang="en-US" dirty="0" smtClean="0">
                <a:latin typeface="Calibri"/>
                <a:cs typeface="Calibri"/>
              </a:rPr>
              <a:t> for judging the correctness of baryonic models.</a:t>
            </a:r>
            <a:endParaRPr lang="en-US" b="1" i="1" dirty="0" smtClean="0">
              <a:solidFill>
                <a:srgbClr val="FF0000"/>
              </a:solidFill>
              <a:latin typeface="Century"/>
              <a:cs typeface="Century"/>
            </a:endParaRP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dirty="0" smtClean="0">
                <a:latin typeface="Calibri"/>
                <a:cs typeface="Calibri"/>
              </a:rPr>
              <a:t>It marks a </a:t>
            </a:r>
            <a:r>
              <a:rPr lang="en-US" b="1" i="1" u="sng" dirty="0" smtClean="0">
                <a:solidFill>
                  <a:srgbClr val="FF0000"/>
                </a:solidFill>
                <a:latin typeface="Calibri"/>
                <a:cs typeface="Calibri"/>
              </a:rPr>
              <a:t>REGION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that determines the strength and low energy property of the </a:t>
            </a:r>
            <a:r>
              <a:rPr lang="en-US" i="1" dirty="0" err="1" smtClean="0">
                <a:solidFill>
                  <a:schemeClr val="tx1"/>
                </a:solidFill>
                <a:latin typeface="Calibri"/>
                <a:cs typeface="Calibri"/>
              </a:rPr>
              <a:t>Λn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interaction.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dirty="0" smtClean="0">
                <a:latin typeface="Calibri"/>
                <a:cs typeface="Calibri"/>
              </a:rPr>
              <a:t>Further significant reduction comes from improving </a:t>
            </a:r>
            <a:r>
              <a:rPr lang="en-US" b="1" i="1" u="sng" dirty="0" smtClean="0">
                <a:solidFill>
                  <a:srgbClr val="FF0000"/>
                </a:solidFill>
                <a:latin typeface="Calibri"/>
                <a:cs typeface="Calibri"/>
              </a:rPr>
              <a:t>Energy </a:t>
            </a:r>
            <a:r>
              <a:rPr lang="en-US" b="1" i="1" u="sng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lang="en-US" b="1" i="1" u="sng" dirty="0" smtClean="0">
                <a:solidFill>
                  <a:srgbClr val="FF0000"/>
                </a:solidFill>
                <a:latin typeface="Calibri"/>
                <a:cs typeface="Calibri"/>
              </a:rPr>
              <a:t>esolution</a:t>
            </a:r>
            <a:r>
              <a:rPr lang="en-US" dirty="0" smtClean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999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" y="0"/>
            <a:ext cx="9143999" cy="7196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SUMMARY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378327" y="762002"/>
            <a:ext cx="8404238" cy="4021666"/>
          </a:xfrm>
        </p:spPr>
        <p:txBody>
          <a:bodyPr>
            <a:normAutofit/>
          </a:bodyPr>
          <a:lstStyle/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sz="2800" i="1" dirty="0" err="1" smtClean="0">
                <a:solidFill>
                  <a:schemeClr val="tx1"/>
                </a:solidFill>
                <a:latin typeface="Calibri"/>
                <a:cs typeface="Calibri"/>
              </a:rPr>
              <a:t>Λnn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 resonance can be a unique tool to determine the unknown </a:t>
            </a:r>
            <a:r>
              <a:rPr lang="en-US" sz="2800" i="1" dirty="0" err="1" smtClean="0">
                <a:solidFill>
                  <a:schemeClr val="tx1"/>
                </a:solidFill>
                <a:latin typeface="Calibri"/>
                <a:cs typeface="Calibri"/>
              </a:rPr>
              <a:t>Λn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 interaction.</a:t>
            </a:r>
          </a:p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A </a:t>
            </a:r>
            <a:r>
              <a:rPr lang="en-US" sz="2800" dirty="0" err="1" smtClean="0">
                <a:solidFill>
                  <a:schemeClr val="tx1"/>
                </a:solidFill>
                <a:latin typeface="Calibri"/>
                <a:cs typeface="Calibri"/>
              </a:rPr>
              <a:t>JLab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 experiment using the (</a:t>
            </a:r>
            <a:r>
              <a:rPr lang="en-US" sz="2800" dirty="0" err="1" smtClean="0">
                <a:solidFill>
                  <a:schemeClr val="tx1"/>
                </a:solidFill>
                <a:latin typeface="Calibri"/>
                <a:cs typeface="Calibri"/>
              </a:rPr>
              <a:t>e,e’K</a:t>
            </a:r>
            <a:r>
              <a:rPr lang="en-US" sz="2800" baseline="30000" dirty="0" smtClean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) reaction is the only possible experiment to determinate the </a:t>
            </a:r>
            <a:r>
              <a:rPr lang="en-US" sz="2800" i="1" dirty="0" err="1">
                <a:solidFill>
                  <a:schemeClr val="tx1"/>
                </a:solidFill>
                <a:latin typeface="Calibri"/>
                <a:cs typeface="Calibri"/>
              </a:rPr>
              <a:t>Λn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interaction for the first time experimentally.</a:t>
            </a:r>
          </a:p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sz="2800" i="1" dirty="0" smtClean="0">
                <a:solidFill>
                  <a:schemeClr val="tx1"/>
                </a:solidFill>
                <a:latin typeface="Calibri"/>
                <a:cs typeface="Calibri"/>
              </a:rPr>
              <a:t>The 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experiment will be carried out in October, 2018.</a:t>
            </a:r>
          </a:p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The result may be the only experimental source to investigate 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the </a:t>
            </a:r>
            <a:r>
              <a:rPr lang="en-US" sz="2800" i="1" dirty="0" err="1">
                <a:solidFill>
                  <a:schemeClr val="tx1"/>
                </a:solidFill>
                <a:latin typeface="Calibri"/>
                <a:cs typeface="Calibri"/>
              </a:rPr>
              <a:t>Λn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 interaction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 for long time.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981222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90"/>
                </a:solidFill>
                <a:latin typeface="Calibri"/>
                <a:cs typeface="Calibri"/>
              </a:rPr>
              <a:t>Welcome to HYP2018, June 24 – 29, 2018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https://www.jlab.org/conferences/hyp2018/</a:t>
            </a:r>
            <a:endParaRPr lang="en-US" sz="32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/>
            <a:r>
              <a:rPr lang="en-US" sz="3200" dirty="0" smtClean="0">
                <a:solidFill>
                  <a:srgbClr val="000090"/>
                </a:solidFill>
                <a:latin typeface="Calibri"/>
                <a:cs typeface="Calibri"/>
              </a:rPr>
              <a:t>Norfolk, Virginia, U.S.A</a:t>
            </a:r>
            <a:endParaRPr lang="en-US" sz="32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42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3999" cy="72953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600" dirty="0" smtClean="0">
                <a:effectLst/>
                <a:latin typeface="Calibri"/>
                <a:cs typeface="Calibri"/>
              </a:rPr>
              <a:t>EFFECT FROM 15% </a:t>
            </a:r>
            <a:r>
              <a:rPr lang="en-US" sz="3600" i="1" baseline="30000" dirty="0" smtClean="0">
                <a:effectLst/>
                <a:latin typeface="Calibri"/>
                <a:cs typeface="Calibri"/>
              </a:rPr>
              <a:t>3</a:t>
            </a:r>
            <a:r>
              <a:rPr lang="en-US" sz="3600" i="1" dirty="0" smtClean="0">
                <a:effectLst/>
                <a:latin typeface="Calibri"/>
                <a:cs typeface="Calibri"/>
              </a:rPr>
              <a:t>He</a:t>
            </a:r>
            <a:r>
              <a:rPr lang="en-US" sz="3600" dirty="0" smtClean="0">
                <a:effectLst/>
                <a:latin typeface="Calibri"/>
                <a:cs typeface="Calibri"/>
              </a:rPr>
              <a:t> CONTEMINATION </a:t>
            </a:r>
            <a:endParaRPr lang="en-US" sz="3600" dirty="0">
              <a:latin typeface="Calibri"/>
              <a:cs typeface="Calibri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72838" y="944430"/>
            <a:ext cx="7363842" cy="5517753"/>
            <a:chOff x="972838" y="863370"/>
            <a:chExt cx="7363842" cy="5517753"/>
          </a:xfrm>
        </p:grpSpPr>
        <p:grpSp>
          <p:nvGrpSpPr>
            <p:cNvPr id="15" name="Group 14"/>
            <p:cNvGrpSpPr/>
            <p:nvPr/>
          </p:nvGrpSpPr>
          <p:grpSpPr>
            <a:xfrm>
              <a:off x="972838" y="863370"/>
              <a:ext cx="7363842" cy="5517753"/>
              <a:chOff x="972838" y="863370"/>
              <a:chExt cx="7363842" cy="551775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972838" y="863370"/>
                <a:ext cx="7363842" cy="5517753"/>
                <a:chOff x="972838" y="863370"/>
                <a:chExt cx="7363842" cy="5517753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72838" y="863370"/>
                  <a:ext cx="7363842" cy="5517753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alphaModFix amt="50000"/>
                </a:blip>
                <a:stretch>
                  <a:fillRect/>
                </a:stretch>
              </p:blipFill>
              <p:spPr>
                <a:xfrm>
                  <a:off x="2202398" y="3580143"/>
                  <a:ext cx="5364118" cy="1502806"/>
                </a:xfrm>
                <a:prstGeom prst="rect">
                  <a:avLst/>
                </a:prstGeom>
              </p:spPr>
            </p:pic>
          </p:grpSp>
          <p:sp>
            <p:nvSpPr>
              <p:cNvPr id="14" name="TextBox 13"/>
              <p:cNvSpPr txBox="1"/>
              <p:nvPr/>
            </p:nvSpPr>
            <p:spPr>
              <a:xfrm>
                <a:off x="4242654" y="5903858"/>
                <a:ext cx="11890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891628" y="1868166"/>
              <a:ext cx="16078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baseline="30000" dirty="0" smtClean="0"/>
                <a:t>3</a:t>
              </a:r>
              <a:r>
                <a:rPr lang="en-US" sz="2000" i="1" baseline="-25000" dirty="0" smtClean="0"/>
                <a:t>Λ</a:t>
              </a:r>
              <a:r>
                <a:rPr lang="en-US" sz="2000" i="1" dirty="0" smtClean="0"/>
                <a:t>H </a:t>
              </a:r>
              <a:r>
                <a:rPr lang="en-US" sz="2000" i="1" dirty="0" err="1" smtClean="0"/>
                <a:t>g.s</a:t>
              </a:r>
              <a:r>
                <a:rPr lang="en-US" sz="2000" i="1" dirty="0" smtClean="0"/>
                <a:t>. </a:t>
              </a:r>
            </a:p>
            <a:p>
              <a:pPr algn="ctr"/>
              <a:r>
                <a:rPr lang="en-US" sz="2000" i="1" dirty="0" smtClean="0"/>
                <a:t>or FSI</a:t>
              </a:r>
            </a:p>
            <a:p>
              <a:pPr algn="ctr"/>
              <a:r>
                <a:rPr lang="en-US" sz="1600" i="1" dirty="0" smtClean="0"/>
                <a:t>(T</a:t>
              </a:r>
              <a:r>
                <a:rPr lang="en-US" sz="1600" i="1" baseline="-25000" dirty="0" smtClean="0"/>
                <a:t>2</a:t>
              </a:r>
              <a:r>
                <a:rPr lang="en-US" sz="1600" i="1" dirty="0" smtClean="0"/>
                <a:t> kinematics)</a:t>
              </a:r>
              <a:endParaRPr lang="en-US" sz="1600" i="1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364257" y="1661727"/>
              <a:ext cx="1918654" cy="432319"/>
              <a:chOff x="4512885" y="1675237"/>
              <a:chExt cx="1918654" cy="43231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526398" y="1675237"/>
                <a:ext cx="1905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err="1" smtClean="0"/>
                  <a:t>Λnn</a:t>
                </a:r>
                <a:r>
                  <a:rPr lang="en-US" sz="2000" i="1" dirty="0" smtClean="0"/>
                  <a:t> Resonance</a:t>
                </a:r>
                <a:endParaRPr lang="en-US" sz="2000" i="1" dirty="0"/>
              </a:p>
            </p:txBody>
          </p:sp>
          <p:sp>
            <p:nvSpPr>
              <p:cNvPr id="18" name="Line Callout 1 17"/>
              <p:cNvSpPr/>
              <p:nvPr/>
            </p:nvSpPr>
            <p:spPr>
              <a:xfrm>
                <a:off x="4512885" y="1702257"/>
                <a:ext cx="1891631" cy="405299"/>
              </a:xfrm>
              <a:prstGeom prst="borderCallout1">
                <a:avLst>
                  <a:gd name="adj1" fmla="val 54436"/>
                  <a:gd name="adj2" fmla="val -614"/>
                  <a:gd name="adj3" fmla="val 186029"/>
                  <a:gd name="adj4" fmla="val -37128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Line Callout 1 18"/>
            <p:cNvSpPr/>
            <p:nvPr/>
          </p:nvSpPr>
          <p:spPr>
            <a:xfrm>
              <a:off x="1972699" y="1922208"/>
              <a:ext cx="1459257" cy="901376"/>
            </a:xfrm>
            <a:prstGeom prst="borderCallout1">
              <a:avLst>
                <a:gd name="adj1" fmla="val 101103"/>
                <a:gd name="adj2" fmla="val 49286"/>
                <a:gd name="adj3" fmla="val 256851"/>
                <a:gd name="adj4" fmla="val 84715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678797" y="2962475"/>
              <a:ext cx="1698696" cy="469058"/>
              <a:chOff x="4512885" y="1675237"/>
              <a:chExt cx="1698696" cy="43231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26399" y="1675237"/>
                <a:ext cx="16851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err="1" smtClean="0"/>
                  <a:t>Λ</a:t>
                </a:r>
                <a:r>
                  <a:rPr lang="en-US" sz="2000" i="1" dirty="0"/>
                  <a:t> </a:t>
                </a:r>
                <a:r>
                  <a:rPr lang="en-US" sz="2000" i="1" dirty="0" smtClean="0"/>
                  <a:t>quasi-free</a:t>
                </a:r>
                <a:endParaRPr lang="en-US" sz="2000" i="1" dirty="0"/>
              </a:p>
            </p:txBody>
          </p:sp>
          <p:sp>
            <p:nvSpPr>
              <p:cNvPr id="23" name="Line Callout 1 22"/>
              <p:cNvSpPr/>
              <p:nvPr/>
            </p:nvSpPr>
            <p:spPr>
              <a:xfrm>
                <a:off x="4512885" y="1702257"/>
                <a:ext cx="1658161" cy="405299"/>
              </a:xfrm>
              <a:prstGeom prst="borderCallout1">
                <a:avLst>
                  <a:gd name="adj1" fmla="val 101886"/>
                  <a:gd name="adj2" fmla="val 50814"/>
                  <a:gd name="adj3" fmla="val 292295"/>
                  <a:gd name="adj4" fmla="val 67168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887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36" y="932188"/>
            <a:ext cx="6876913" cy="4674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2838" y="634969"/>
            <a:ext cx="3513025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 smtClean="0"/>
              <a:t>3</a:t>
            </a:r>
            <a:r>
              <a:rPr lang="en-US" sz="1600" dirty="0" smtClean="0"/>
              <a:t>He(</a:t>
            </a:r>
            <a:r>
              <a:rPr lang="en-US" sz="1600" dirty="0" err="1" smtClean="0"/>
              <a:t>e,e’K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)(</a:t>
            </a:r>
            <a:r>
              <a:rPr lang="en-US" sz="1600" baseline="30000" dirty="0" smtClean="0"/>
              <a:t>3</a:t>
            </a:r>
            <a:r>
              <a:rPr lang="en-US" sz="1600" baseline="-25000" dirty="0" smtClean="0"/>
              <a:t>Λ</a:t>
            </a:r>
            <a:r>
              <a:rPr lang="en-US" sz="1600" dirty="0" smtClean="0"/>
              <a:t>H, </a:t>
            </a:r>
            <a:r>
              <a:rPr lang="en-US" sz="1600" dirty="0" err="1" smtClean="0"/>
              <a:t>Λd</a:t>
            </a:r>
            <a:r>
              <a:rPr lang="en-US" sz="1600" dirty="0" smtClean="0"/>
              <a:t> &amp; </a:t>
            </a:r>
            <a:r>
              <a:rPr lang="en-US" sz="1600" dirty="0" err="1" smtClean="0"/>
              <a:t>Λpn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476124" y="638760"/>
            <a:ext cx="3374137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/>
              <a:t>4</a:t>
            </a:r>
            <a:r>
              <a:rPr lang="en-US" sz="1600" dirty="0" smtClean="0"/>
              <a:t>He(</a:t>
            </a:r>
            <a:r>
              <a:rPr lang="en-US" sz="1600" dirty="0" err="1" smtClean="0"/>
              <a:t>e,e’K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)</a:t>
            </a:r>
            <a:r>
              <a:rPr lang="en-US" sz="1600" baseline="30000" dirty="0"/>
              <a:t> </a:t>
            </a:r>
            <a:r>
              <a:rPr lang="en-US" sz="1600" baseline="30000" dirty="0" smtClean="0"/>
              <a:t>4</a:t>
            </a:r>
            <a:r>
              <a:rPr lang="en-US" sz="1600" baseline="-25000" dirty="0" smtClean="0"/>
              <a:t>Λ</a:t>
            </a:r>
            <a:r>
              <a:rPr lang="en-US" sz="1600" dirty="0" smtClean="0"/>
              <a:t>H</a:t>
            </a:r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3999" cy="72953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200" dirty="0" smtClean="0">
                <a:effectLst/>
                <a:latin typeface="Calibri"/>
                <a:cs typeface="Calibri"/>
              </a:rPr>
              <a:t>PUBLISHED E91-016 RESULT ON PRL (2004)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256" y="5647169"/>
            <a:ext cx="7553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Red vertical line:	Threshold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Red solid line:		Simulation on </a:t>
            </a:r>
            <a:r>
              <a:rPr lang="en-US" dirty="0" err="1" smtClean="0"/>
              <a:t>Λ</a:t>
            </a:r>
            <a:r>
              <a:rPr lang="en-US" dirty="0" smtClean="0"/>
              <a:t> quasi-free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Cross points:		Data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Blue solid line:		Quasi-free plus a suggested fitted Gaussian peak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3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81333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INTRODUCTION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135116" y="891658"/>
            <a:ext cx="8836611" cy="5966342"/>
          </a:xfrm>
        </p:spPr>
        <p:txBody>
          <a:bodyPr>
            <a:normAutofit/>
          </a:bodyPr>
          <a:lstStyle/>
          <a:p>
            <a:pPr marL="512763" indent="-512763">
              <a:spcBef>
                <a:spcPts val="0"/>
              </a:spcBef>
              <a:spcAft>
                <a:spcPts val="1400"/>
              </a:spcAft>
              <a:buFont typeface="Wingdings" charset="2"/>
              <a:buChar char="²"/>
            </a:pPr>
            <a:r>
              <a:rPr lang="en-US" sz="2400" dirty="0" smtClean="0"/>
              <a:t>Understanding the </a:t>
            </a:r>
            <a:r>
              <a:rPr lang="en-US" sz="2400" dirty="0" err="1" smtClean="0"/>
              <a:t>bayronic</a:t>
            </a:r>
            <a:r>
              <a:rPr lang="en-US" sz="2400" dirty="0" smtClean="0"/>
              <a:t> interaction with all flavors is one of the essential goals of nuclear physics.</a:t>
            </a:r>
          </a:p>
          <a:p>
            <a:pPr marL="512763" indent="-512763">
              <a:spcBef>
                <a:spcPts val="0"/>
              </a:spcBef>
              <a:spcAft>
                <a:spcPts val="1400"/>
              </a:spcAft>
              <a:buFont typeface="Wingdings" charset="2"/>
              <a:buChar char="²"/>
            </a:pPr>
            <a:r>
              <a:rPr lang="en-US" sz="2400" dirty="0" smtClean="0"/>
              <a:t>For</a:t>
            </a:r>
            <a:r>
              <a:rPr lang="en-US" sz="2400" i="1" dirty="0" smtClean="0"/>
              <a:t> NN</a:t>
            </a:r>
            <a:r>
              <a:rPr lang="en-US" sz="2400" dirty="0" smtClean="0"/>
              <a:t> interaction, there are plenty of scattering data, while for the </a:t>
            </a:r>
            <a:r>
              <a:rPr lang="en-US" sz="2400" i="1" dirty="0" smtClean="0"/>
              <a:t>YN</a:t>
            </a:r>
            <a:r>
              <a:rPr lang="en-US" sz="2400" dirty="0" smtClean="0"/>
              <a:t> and </a:t>
            </a:r>
            <a:r>
              <a:rPr lang="en-US" sz="2400" i="1" dirty="0" smtClean="0"/>
              <a:t>YY</a:t>
            </a:r>
            <a:r>
              <a:rPr lang="en-US" sz="2400" dirty="0" smtClean="0"/>
              <a:t> interactions scattering data are extremely limited or none.  </a:t>
            </a:r>
            <a:r>
              <a:rPr lang="en-US" sz="2400" i="1" dirty="0" smtClean="0">
                <a:solidFill>
                  <a:srgbClr val="FF0000"/>
                </a:solidFill>
              </a:rPr>
              <a:t>For the </a:t>
            </a:r>
            <a:r>
              <a:rPr lang="en-US" sz="2400" i="1" dirty="0" err="1" smtClean="0">
                <a:solidFill>
                  <a:srgbClr val="FF0000"/>
                </a:solidFill>
              </a:rPr>
              <a:t>JLab</a:t>
            </a:r>
            <a:r>
              <a:rPr lang="en-US" sz="2400" i="1" dirty="0" smtClean="0">
                <a:solidFill>
                  <a:srgbClr val="FF0000"/>
                </a:solidFill>
              </a:rPr>
              <a:t> program on </a:t>
            </a:r>
            <a:r>
              <a:rPr lang="en-US" sz="2400" i="1" dirty="0" err="1" smtClean="0">
                <a:solidFill>
                  <a:srgbClr val="FF0000"/>
                </a:solidFill>
              </a:rPr>
              <a:t>hypernuclei</a:t>
            </a:r>
            <a:r>
              <a:rPr lang="en-US" sz="2400" i="1" dirty="0" smtClean="0">
                <a:solidFill>
                  <a:srgbClr val="FF0000"/>
                </a:solidFill>
              </a:rPr>
              <a:t> we focus on the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ΛN</a:t>
            </a:r>
            <a:r>
              <a:rPr lang="en-US" sz="2400" i="1" u="sng" dirty="0" smtClean="0">
                <a:solidFill>
                  <a:srgbClr val="FF0000"/>
                </a:solidFill>
              </a:rPr>
              <a:t> interaction</a:t>
            </a:r>
            <a:r>
              <a:rPr lang="en-US" sz="2400" i="1" dirty="0" smtClean="0">
                <a:solidFill>
                  <a:srgbClr val="FF0000"/>
                </a:solidFill>
              </a:rPr>
              <a:t>.</a:t>
            </a:r>
          </a:p>
          <a:p>
            <a:pPr marL="512763" indent="-512763">
              <a:spcBef>
                <a:spcPts val="0"/>
              </a:spcBef>
              <a:spcAft>
                <a:spcPts val="1400"/>
              </a:spcAft>
              <a:buFont typeface="Wingdings" charset="2"/>
              <a:buChar char="²"/>
            </a:pPr>
            <a:r>
              <a:rPr lang="en-US" sz="2400" dirty="0" smtClean="0"/>
              <a:t>Experimental data from study of </a:t>
            </a:r>
            <a:r>
              <a:rPr lang="en-US" sz="2400" dirty="0" err="1" smtClean="0"/>
              <a:t>hypernuclei</a:t>
            </a:r>
            <a:r>
              <a:rPr lang="en-US" sz="2400" dirty="0" smtClean="0"/>
              <a:t> have so far made significant contribution in acquiring indirect or supplemental information on the </a:t>
            </a:r>
            <a:r>
              <a:rPr lang="en-US" sz="2400" i="1" dirty="0" smtClean="0"/>
              <a:t>ΛN</a:t>
            </a:r>
            <a:r>
              <a:rPr lang="en-US" sz="2400" dirty="0" smtClean="0"/>
              <a:t> interact, </a:t>
            </a:r>
            <a:r>
              <a:rPr lang="en-US" sz="2400" i="1" dirty="0" smtClean="0">
                <a:solidFill>
                  <a:srgbClr val="0000FF"/>
                </a:solidFill>
              </a:rPr>
              <a:t>such as the high precision spectroscopy obtained from the </a:t>
            </a:r>
            <a:r>
              <a:rPr lang="en-US" sz="2400" i="1" dirty="0" err="1" smtClean="0">
                <a:solidFill>
                  <a:srgbClr val="0000FF"/>
                </a:solidFill>
              </a:rPr>
              <a:t>JLab</a:t>
            </a:r>
            <a:r>
              <a:rPr lang="en-US" sz="2400" i="1" dirty="0" smtClean="0">
                <a:solidFill>
                  <a:srgbClr val="0000FF"/>
                </a:solidFill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</a:rPr>
              <a:t>hypernuclear</a:t>
            </a:r>
            <a:r>
              <a:rPr lang="en-US" sz="2400" i="1" dirty="0" smtClean="0">
                <a:solidFill>
                  <a:srgbClr val="0000FF"/>
                </a:solidFill>
              </a:rPr>
              <a:t> experiments</a:t>
            </a:r>
            <a:r>
              <a:rPr lang="en-US" sz="2400" dirty="0" smtClean="0"/>
              <a:t>.</a:t>
            </a:r>
          </a:p>
          <a:p>
            <a:pPr marL="512763" indent="-512763">
              <a:spcBef>
                <a:spcPts val="0"/>
              </a:spcBef>
              <a:spcAft>
                <a:spcPts val="1000"/>
              </a:spcAft>
              <a:buFont typeface="Wingdings" charset="2"/>
              <a:buChar char="²"/>
            </a:pPr>
            <a:r>
              <a:rPr lang="en-US" sz="2400" dirty="0" smtClean="0"/>
              <a:t>However, the standing puzzles (</a:t>
            </a:r>
            <a:r>
              <a:rPr lang="en-US" sz="2400" i="1" dirty="0" smtClean="0">
                <a:solidFill>
                  <a:srgbClr val="0000FF"/>
                </a:solidFill>
              </a:rPr>
              <a:t>such as Charge-Symmetry-Breaking and “Hyperon Puzzle” on neutron star’s mass</a:t>
            </a:r>
            <a:r>
              <a:rPr lang="en-US" sz="2400" dirty="0" smtClean="0"/>
              <a:t>) may still be better resolved by </a:t>
            </a:r>
            <a:r>
              <a:rPr lang="en-US" sz="2400" dirty="0" smtClean="0">
                <a:solidFill>
                  <a:srgbClr val="FF0000"/>
                </a:solidFill>
              </a:rPr>
              <a:t>direct </a:t>
            </a:r>
            <a:r>
              <a:rPr lang="en-US" sz="2400" b="1" i="1" dirty="0" smtClean="0">
                <a:solidFill>
                  <a:srgbClr val="FF0000"/>
                </a:solidFill>
              </a:rPr>
              <a:t>ΛN</a:t>
            </a:r>
            <a:r>
              <a:rPr lang="en-US" sz="2400" dirty="0" smtClean="0">
                <a:solidFill>
                  <a:srgbClr val="FF0000"/>
                </a:solidFill>
              </a:rPr>
              <a:t> interaction data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192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239276" y="1810335"/>
            <a:ext cx="4904724" cy="4093523"/>
            <a:chOff x="0" y="905168"/>
            <a:chExt cx="4904724" cy="42286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96957"/>
              <a:ext cx="4904724" cy="3836832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0" y="905168"/>
              <a:ext cx="4904724" cy="4616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u="sng" dirty="0" err="1" smtClean="0">
                  <a:latin typeface="Calibri"/>
                  <a:cs typeface="Calibri"/>
                </a:rPr>
                <a:t>Λ</a:t>
              </a:r>
              <a:r>
                <a:rPr lang="en-US" sz="2400" i="1" u="sng" dirty="0" smtClean="0">
                  <a:latin typeface="Calibri"/>
                  <a:cs typeface="Calibri"/>
                </a:rPr>
                <a:t>-p Scattering</a:t>
              </a:r>
              <a:r>
                <a:rPr lang="en-US" sz="2400" i="1" dirty="0" smtClean="0">
                  <a:latin typeface="Calibri"/>
                  <a:cs typeface="Calibri"/>
                </a:rPr>
                <a:t> </a:t>
              </a:r>
              <a:endParaRPr lang="en-US" sz="2400" i="1" dirty="0">
                <a:latin typeface="Calibri"/>
                <a:cs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13304" y="2401654"/>
              <a:ext cx="3296839" cy="9538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~ A few hundred events</a:t>
              </a:r>
            </a:p>
            <a:p>
              <a:r>
                <a:rPr lang="en-US" dirty="0" smtClean="0">
                  <a:latin typeface="Calibri"/>
                  <a:cs typeface="Calibri"/>
                </a:rPr>
                <a:t>Uncertainty &gt;20% at low energy</a:t>
              </a:r>
            </a:p>
            <a:p>
              <a:r>
                <a:rPr lang="en-US" dirty="0" smtClean="0">
                  <a:latin typeface="Calibri"/>
                  <a:cs typeface="Calibri"/>
                </a:rPr>
                <a:t>(</a:t>
              </a:r>
              <a:r>
                <a:rPr lang="en-US" i="1" dirty="0" smtClean="0">
                  <a:latin typeface="Calibri"/>
                  <a:cs typeface="Calibri"/>
                </a:rPr>
                <a:t>Need further improve</a:t>
              </a:r>
              <a:r>
                <a:rPr lang="en-US" dirty="0" smtClean="0">
                  <a:latin typeface="Calibri"/>
                  <a:cs typeface="Calibri"/>
                </a:rPr>
                <a:t>)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4205393"/>
            <a:ext cx="4212252" cy="1661993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Calibri"/>
              <a:cs typeface="Calibri"/>
            </a:endParaRPr>
          </a:p>
          <a:p>
            <a:pPr algn="ctr"/>
            <a:r>
              <a:rPr lang="en-US" sz="2400" i="1" u="sng" dirty="0" err="1" smtClean="0">
                <a:latin typeface="Calibri"/>
                <a:cs typeface="Calibri"/>
              </a:rPr>
              <a:t>Λ</a:t>
            </a:r>
            <a:r>
              <a:rPr lang="en-US" sz="2400" i="1" u="sng" dirty="0" smtClean="0">
                <a:latin typeface="Calibri"/>
                <a:cs typeface="Calibri"/>
              </a:rPr>
              <a:t>-n Scattering</a:t>
            </a:r>
          </a:p>
          <a:p>
            <a:pPr algn="ctr"/>
            <a:endParaRPr lang="en-US" dirty="0">
              <a:latin typeface="Calibri"/>
              <a:cs typeface="Calibri"/>
            </a:endParaRPr>
          </a:p>
          <a:p>
            <a:pPr algn="ctr"/>
            <a:r>
              <a:rPr lang="en-US" sz="3200" b="1" i="1" dirty="0" smtClean="0">
                <a:solidFill>
                  <a:srgbClr val="0000FF"/>
                </a:solidFill>
                <a:latin typeface="Calibri"/>
                <a:cs typeface="Calibri"/>
              </a:rPr>
              <a:t>None!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817916"/>
            <a:ext cx="4212253" cy="236988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latin typeface="Calibri"/>
                <a:cs typeface="Calibri"/>
              </a:rPr>
              <a:t>N</a:t>
            </a:r>
            <a:r>
              <a:rPr lang="en-US" sz="2400" i="1" u="sng" dirty="0" smtClean="0">
                <a:latin typeface="Calibri"/>
                <a:cs typeface="Calibri"/>
              </a:rPr>
              <a:t>-</a:t>
            </a:r>
            <a:r>
              <a:rPr lang="en-US" sz="2400" i="1" u="sng" dirty="0">
                <a:latin typeface="Calibri"/>
                <a:cs typeface="Calibri"/>
              </a:rPr>
              <a:t>N</a:t>
            </a:r>
            <a:r>
              <a:rPr lang="en-US" sz="2400" i="1" u="sng" dirty="0" smtClean="0">
                <a:latin typeface="Calibri"/>
                <a:cs typeface="Calibri"/>
              </a:rPr>
              <a:t> Scattering</a:t>
            </a:r>
          </a:p>
          <a:p>
            <a:pPr algn="ctr"/>
            <a:endParaRPr lang="en-US" sz="1200" dirty="0">
              <a:latin typeface="Calibri"/>
              <a:cs typeface="Calibri"/>
            </a:endParaRP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&gt; 4000 events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+ low energy part</a:t>
            </a:r>
          </a:p>
          <a:p>
            <a:pPr algn="ctr"/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 smtClean="0">
                <a:solidFill>
                  <a:srgbClr val="0000FF"/>
                </a:solidFill>
                <a:latin typeface="Calibri"/>
                <a:cs typeface="Calibri"/>
              </a:rPr>
              <a:t>This made NN interaction much better understood</a:t>
            </a:r>
          </a:p>
          <a:p>
            <a:pPr algn="ctr"/>
            <a:r>
              <a:rPr lang="en-US" sz="1000" dirty="0" smtClean="0">
                <a:latin typeface="Calibri"/>
                <a:cs typeface="Calibri"/>
              </a:rPr>
              <a:t> 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3999" cy="70707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MODELING THE </a:t>
            </a:r>
            <a:r>
              <a:rPr lang="en-US" sz="4000" i="1" dirty="0" smtClean="0">
                <a:effectLst/>
                <a:latin typeface="Calibri"/>
                <a:cs typeface="Calibri"/>
              </a:rPr>
              <a:t>B-B</a:t>
            </a:r>
            <a:r>
              <a:rPr lang="en-US" sz="4000" dirty="0" smtClean="0">
                <a:effectLst/>
                <a:latin typeface="Calibri"/>
                <a:cs typeface="Calibri"/>
              </a:rPr>
              <a:t> INTERACTION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627" y="689008"/>
            <a:ext cx="8890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APPROACH</a:t>
            </a:r>
            <a:r>
              <a:rPr lang="en-US" sz="2000" dirty="0" smtClean="0">
                <a:solidFill>
                  <a:srgbClr val="FF0000"/>
                </a:solidFill>
              </a:rPr>
              <a:t>:  Combined analysis with input from available </a:t>
            </a:r>
            <a:r>
              <a:rPr lang="en-US" sz="2000" b="1" i="1" dirty="0" smtClean="0">
                <a:solidFill>
                  <a:srgbClr val="FF0000"/>
                </a:solidFill>
              </a:rPr>
              <a:t>NN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b="1" i="1" dirty="0" smtClean="0">
                <a:solidFill>
                  <a:srgbClr val="FF0000"/>
                </a:solidFill>
              </a:rPr>
              <a:t>YN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b="1" i="1" dirty="0" smtClean="0">
                <a:solidFill>
                  <a:srgbClr val="FF0000"/>
                </a:solidFill>
              </a:rPr>
              <a:t>YY</a:t>
            </a:r>
            <a:r>
              <a:rPr lang="en-US" sz="2000" dirty="0" smtClean="0">
                <a:solidFill>
                  <a:srgbClr val="FF0000"/>
                </a:solidFill>
              </a:rPr>
              <a:t> scattering data, </a:t>
            </a:r>
            <a:r>
              <a:rPr lang="en-US" sz="2000" b="1" i="1" dirty="0" smtClean="0">
                <a:solidFill>
                  <a:srgbClr val="FF0000"/>
                </a:solidFill>
              </a:rPr>
              <a:t>nuclear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hypernuclear</a:t>
            </a:r>
            <a:r>
              <a:rPr lang="en-US" sz="2000" dirty="0" smtClean="0">
                <a:solidFill>
                  <a:srgbClr val="FF0000"/>
                </a:solidFill>
              </a:rPr>
              <a:t> data on </a:t>
            </a:r>
            <a:r>
              <a:rPr lang="en-US" sz="2000" i="1" dirty="0" smtClean="0">
                <a:solidFill>
                  <a:srgbClr val="FF0000"/>
                </a:solidFill>
              </a:rPr>
              <a:t>BE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i="1" dirty="0" smtClean="0">
                <a:solidFill>
                  <a:srgbClr val="FF0000"/>
                </a:solidFill>
              </a:rPr>
              <a:t>U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, plus hadron physics (</a:t>
            </a:r>
            <a:r>
              <a:rPr lang="en-US" sz="2000" i="1" dirty="0" smtClean="0">
                <a:solidFill>
                  <a:srgbClr val="FF0000"/>
                </a:solidFill>
              </a:rPr>
              <a:t>Experiments and Theory on flavors, quarks, QCD dynamics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791" y="6027003"/>
            <a:ext cx="8566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Based on the </a:t>
            </a:r>
            <a:r>
              <a:rPr lang="en-US" sz="2400" b="1" i="1" dirty="0" smtClean="0">
                <a:solidFill>
                  <a:srgbClr val="FF0000"/>
                </a:solidFill>
              </a:rPr>
              <a:t>NN</a:t>
            </a:r>
            <a:r>
              <a:rPr lang="en-US" sz="2400" dirty="0" smtClean="0">
                <a:solidFill>
                  <a:srgbClr val="FF0000"/>
                </a:solidFill>
              </a:rPr>
              <a:t> interaction, the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Λn</a:t>
            </a:r>
            <a:r>
              <a:rPr lang="en-US" sz="2400" dirty="0" smtClean="0">
                <a:solidFill>
                  <a:srgbClr val="FF0000"/>
                </a:solidFill>
              </a:rPr>
              <a:t> interaction is treated to have the same property as that of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Λp</a:t>
            </a:r>
            <a:r>
              <a:rPr lang="en-US" sz="2400" dirty="0" smtClean="0">
                <a:solidFill>
                  <a:srgbClr val="FF0000"/>
                </a:solidFill>
              </a:rPr>
              <a:t> interaction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6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70707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CHARGE SYMMETRY BREAKING (CSB)</a:t>
            </a:r>
            <a:endParaRPr lang="en-US" sz="4000" dirty="0">
              <a:latin typeface="Calibri"/>
              <a:cs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053491" y="725627"/>
            <a:ext cx="5105897" cy="3642927"/>
            <a:chOff x="4206223" y="793176"/>
            <a:chExt cx="4953165" cy="3642927"/>
          </a:xfrm>
        </p:grpSpPr>
        <p:grpSp>
          <p:nvGrpSpPr>
            <p:cNvPr id="17" name="Group 16"/>
            <p:cNvGrpSpPr/>
            <p:nvPr/>
          </p:nvGrpSpPr>
          <p:grpSpPr>
            <a:xfrm>
              <a:off x="4206223" y="793176"/>
              <a:ext cx="4953165" cy="3642927"/>
              <a:chOff x="4206223" y="793176"/>
              <a:chExt cx="4953165" cy="3642927"/>
            </a:xfrm>
          </p:grpSpPr>
          <p:sp>
            <p:nvSpPr>
              <p:cNvPr id="15" name="TextBox 14"/>
              <p:cNvSpPr txBox="1"/>
              <p:nvPr/>
            </p:nvSpPr>
            <p:spPr>
              <a:xfrm rot="5400000">
                <a:off x="7121935" y="1880445"/>
                <a:ext cx="3120800" cy="95410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5600" dirty="0">
                  <a:latin typeface="Calibri"/>
                  <a:cs typeface="Calibri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211308" y="3897494"/>
                <a:ext cx="4932692" cy="53860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50" dirty="0" smtClean="0">
                    <a:latin typeface="Calibri"/>
                    <a:cs typeface="Calibri"/>
                  </a:rPr>
                  <a:t>*3)  T.O. Yamamoto </a:t>
                </a:r>
                <a:r>
                  <a:rPr lang="en-US" sz="1450" i="1" dirty="0" smtClean="0">
                    <a:latin typeface="Calibri"/>
                    <a:cs typeface="Calibri"/>
                  </a:rPr>
                  <a:t>et al</a:t>
                </a:r>
                <a:r>
                  <a:rPr lang="en-US" sz="1450" dirty="0" smtClean="0">
                    <a:latin typeface="Calibri"/>
                    <a:cs typeface="Calibri"/>
                  </a:rPr>
                  <a:t>., Phys. Rev. </a:t>
                </a:r>
                <a:r>
                  <a:rPr lang="en-US" sz="1450" dirty="0" err="1" smtClean="0">
                    <a:latin typeface="Calibri"/>
                    <a:cs typeface="Calibri"/>
                  </a:rPr>
                  <a:t>Lett</a:t>
                </a:r>
                <a:r>
                  <a:rPr lang="en-US" sz="1450" dirty="0" smtClean="0">
                    <a:latin typeface="Calibri"/>
                    <a:cs typeface="Calibri"/>
                  </a:rPr>
                  <a:t>. </a:t>
                </a:r>
                <a:r>
                  <a:rPr lang="en-US" sz="1450" b="1" dirty="0" smtClean="0">
                    <a:latin typeface="Calibri"/>
                    <a:cs typeface="Calibri"/>
                  </a:rPr>
                  <a:t>115</a:t>
                </a:r>
                <a:r>
                  <a:rPr lang="en-US" sz="1450" dirty="0" smtClean="0">
                    <a:latin typeface="Calibri"/>
                    <a:cs typeface="Calibri"/>
                  </a:rPr>
                  <a:t>, 222501 (2015).</a:t>
                </a:r>
              </a:p>
              <a:p>
                <a:r>
                  <a:rPr lang="en-US" sz="1450" dirty="0" smtClean="0">
                    <a:latin typeface="Calibri"/>
                    <a:cs typeface="Calibri"/>
                  </a:rPr>
                  <a:t>*4)  A. </a:t>
                </a:r>
                <a:r>
                  <a:rPr lang="en-US" sz="1450" dirty="0" err="1" smtClean="0">
                    <a:latin typeface="Calibri"/>
                    <a:cs typeface="Calibri"/>
                  </a:rPr>
                  <a:t>Esser</a:t>
                </a:r>
                <a:r>
                  <a:rPr lang="en-US" sz="1450" dirty="0" smtClean="0">
                    <a:latin typeface="Calibri"/>
                    <a:cs typeface="Calibri"/>
                  </a:rPr>
                  <a:t> </a:t>
                </a:r>
                <a:r>
                  <a:rPr lang="en-US" sz="1450" i="1" dirty="0" smtClean="0">
                    <a:latin typeface="Calibri"/>
                    <a:cs typeface="Calibri"/>
                  </a:rPr>
                  <a:t>et al</a:t>
                </a:r>
                <a:r>
                  <a:rPr lang="en-US" sz="1450" dirty="0" smtClean="0">
                    <a:latin typeface="Calibri"/>
                    <a:cs typeface="Calibri"/>
                  </a:rPr>
                  <a:t>., Phys. Rev. </a:t>
                </a:r>
                <a:r>
                  <a:rPr lang="en-US" sz="1450" dirty="0" err="1" smtClean="0">
                    <a:latin typeface="Calibri"/>
                    <a:cs typeface="Calibri"/>
                  </a:rPr>
                  <a:t>Lett</a:t>
                </a:r>
                <a:r>
                  <a:rPr lang="en-US" sz="1450" dirty="0" smtClean="0">
                    <a:latin typeface="Calibri"/>
                    <a:cs typeface="Calibri"/>
                  </a:rPr>
                  <a:t>. </a:t>
                </a:r>
                <a:r>
                  <a:rPr lang="en-US" sz="1450" b="1" dirty="0" smtClean="0">
                    <a:latin typeface="Calibri"/>
                    <a:cs typeface="Calibri"/>
                  </a:rPr>
                  <a:t>114</a:t>
                </a:r>
                <a:r>
                  <a:rPr lang="en-US" sz="1450" dirty="0" smtClean="0">
                    <a:latin typeface="Calibri"/>
                    <a:cs typeface="Calibri"/>
                  </a:rPr>
                  <a:t> 232501 (2015).</a:t>
                </a:r>
                <a:endParaRPr lang="en-US" sz="1450" dirty="0">
                  <a:latin typeface="Calibri"/>
                  <a:cs typeface="Calibri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7453" y="1270122"/>
                <a:ext cx="3457621" cy="2645045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608826" y="793176"/>
                <a:ext cx="3993441" cy="49244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i="1" dirty="0" smtClean="0">
                    <a:latin typeface="Calibri"/>
                    <a:cs typeface="Calibri"/>
                  </a:rPr>
                  <a:t>Λ-N Interaction</a:t>
                </a:r>
                <a:endParaRPr lang="en-US" sz="2600" b="1" i="1" dirty="0">
                  <a:latin typeface="Calibri"/>
                  <a:cs typeface="Calibri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2931456" y="2071859"/>
                <a:ext cx="3134310" cy="58477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570566" y="2840884"/>
              <a:ext cx="283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800000"/>
                  </a:solidFill>
                </a:rPr>
                <a:t>-</a:t>
              </a:r>
              <a:endParaRPr lang="en-US" sz="2400" b="1" dirty="0">
                <a:solidFill>
                  <a:srgbClr val="8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77724" y="3542127"/>
              <a:ext cx="283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800000"/>
                  </a:solidFill>
                </a:rPr>
                <a:t>-</a:t>
              </a:r>
              <a:endParaRPr lang="en-US" sz="2400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-1" y="4471801"/>
            <a:ext cx="410753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</a:rPr>
              <a:t>This leads to:</a:t>
            </a:r>
          </a:p>
          <a:p>
            <a:pPr marL="457200" indent="-457200">
              <a:buAutoNum type="arabicPeriod"/>
            </a:pPr>
            <a:r>
              <a:rPr lang="en-US" sz="2000" b="1" i="1" dirty="0" smtClean="0">
                <a:solidFill>
                  <a:srgbClr val="800000"/>
                </a:solidFill>
                <a:latin typeface="Calibri"/>
                <a:cs typeface="Calibri"/>
              </a:rPr>
              <a:t>Good approximation w/o CSB.</a:t>
            </a:r>
          </a:p>
          <a:p>
            <a:pPr marL="457200" indent="-457200">
              <a:buAutoNum type="arabicPeriod"/>
            </a:pPr>
            <a:r>
              <a:rPr lang="en-US" sz="2000" b="1" i="1" dirty="0" smtClean="0">
                <a:solidFill>
                  <a:srgbClr val="800000"/>
                </a:solidFill>
                <a:latin typeface="Calibri"/>
                <a:cs typeface="Calibri"/>
              </a:rPr>
              <a:t>Common for B-B interactions,</a:t>
            </a:r>
          </a:p>
          <a:p>
            <a:r>
              <a:rPr lang="en-US" sz="2000" b="1" i="1" dirty="0">
                <a:solidFill>
                  <a:srgbClr val="800000"/>
                </a:solidFill>
                <a:latin typeface="Calibri"/>
                <a:cs typeface="Calibri"/>
              </a:rPr>
              <a:t>	</a:t>
            </a:r>
            <a:r>
              <a:rPr lang="en-US" sz="2000" b="1" i="1" dirty="0" smtClean="0">
                <a:solidFill>
                  <a:srgbClr val="800000"/>
                </a:solidFill>
                <a:latin typeface="Calibri"/>
                <a:cs typeface="Calibri"/>
              </a:rPr>
              <a:t>i.e. </a:t>
            </a:r>
            <a:r>
              <a:rPr lang="en-US" sz="2000" b="1" i="1" dirty="0" err="1" smtClean="0">
                <a:solidFill>
                  <a:srgbClr val="800000"/>
                </a:solidFill>
                <a:latin typeface="Calibri"/>
                <a:cs typeface="Calibri"/>
              </a:rPr>
              <a:t>Λp</a:t>
            </a:r>
            <a:r>
              <a:rPr lang="en-US" sz="2000" b="1" i="1" dirty="0" smtClean="0">
                <a:solidFill>
                  <a:srgbClr val="800000"/>
                </a:solidFill>
                <a:latin typeface="Calibri"/>
                <a:cs typeface="Calibri"/>
              </a:rPr>
              <a:t> and </a:t>
            </a:r>
            <a:r>
              <a:rPr lang="en-US" sz="2000" b="1" i="1" dirty="0" err="1" smtClean="0">
                <a:solidFill>
                  <a:srgbClr val="800000"/>
                </a:solidFill>
                <a:latin typeface="Calibri"/>
                <a:cs typeface="Calibri"/>
              </a:rPr>
              <a:t>Λn</a:t>
            </a:r>
            <a:r>
              <a:rPr lang="en-US" sz="2000" b="1" i="1" dirty="0" smtClean="0">
                <a:solidFill>
                  <a:srgbClr val="800000"/>
                </a:solidFill>
                <a:latin typeface="Calibri"/>
                <a:cs typeface="Calibri"/>
              </a:rPr>
              <a:t> interactions are</a:t>
            </a:r>
          </a:p>
          <a:p>
            <a:r>
              <a:rPr lang="en-US" sz="2000" b="1" i="1" dirty="0">
                <a:solidFill>
                  <a:srgbClr val="800000"/>
                </a:solidFill>
                <a:latin typeface="Calibri"/>
                <a:cs typeface="Calibri"/>
              </a:rPr>
              <a:t>	</a:t>
            </a:r>
            <a:r>
              <a:rPr lang="en-US" sz="2000" b="1" i="1" dirty="0" smtClean="0">
                <a:solidFill>
                  <a:srgbClr val="800000"/>
                </a:solidFill>
                <a:latin typeface="Calibri"/>
                <a:cs typeface="Calibri"/>
              </a:rPr>
              <a:t>treated basically identical.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364259" y="4493787"/>
            <a:ext cx="4779741" cy="1707292"/>
            <a:chOff x="4229141" y="4926105"/>
            <a:chExt cx="4914859" cy="183732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9141" y="4926105"/>
              <a:ext cx="2796909" cy="183732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025500" y="4928042"/>
              <a:ext cx="2118500" cy="183127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sz="1450" dirty="0" smtClean="0">
                <a:latin typeface="Calibri"/>
                <a:cs typeface="Calibri"/>
              </a:endParaRPr>
            </a:p>
            <a:p>
              <a:endParaRPr lang="en-US" sz="1000" dirty="0" smtClean="0">
                <a:latin typeface="Calibri"/>
                <a:cs typeface="Calibri"/>
              </a:endParaRPr>
            </a:p>
            <a:p>
              <a:r>
                <a:rPr lang="en-US" sz="1450" dirty="0" smtClean="0">
                  <a:latin typeface="Calibri"/>
                  <a:cs typeface="Calibri"/>
                </a:rPr>
                <a:t>D. </a:t>
              </a:r>
              <a:r>
                <a:rPr lang="en-US" sz="1450" dirty="0" err="1" smtClean="0">
                  <a:latin typeface="Calibri"/>
                  <a:cs typeface="Calibri"/>
                </a:rPr>
                <a:t>Gazda</a:t>
              </a:r>
              <a:r>
                <a:rPr lang="en-US" sz="1450" dirty="0" smtClean="0">
                  <a:latin typeface="Calibri"/>
                  <a:cs typeface="Calibri"/>
                </a:rPr>
                <a:t>, A. Gal, </a:t>
              </a:r>
              <a:r>
                <a:rPr lang="en-US" sz="1450" dirty="0" err="1" smtClean="0">
                  <a:latin typeface="Calibri"/>
                  <a:cs typeface="Calibri"/>
                </a:rPr>
                <a:t>Nucl</a:t>
              </a:r>
              <a:r>
                <a:rPr lang="en-US" sz="1450" dirty="0" smtClean="0">
                  <a:latin typeface="Calibri"/>
                  <a:cs typeface="Calibri"/>
                </a:rPr>
                <a:t>. Phys. A </a:t>
              </a:r>
              <a:r>
                <a:rPr lang="en-US" sz="1450" b="1" dirty="0" smtClean="0">
                  <a:latin typeface="Calibri"/>
                  <a:cs typeface="Calibri"/>
                </a:rPr>
                <a:t>954</a:t>
              </a:r>
              <a:r>
                <a:rPr lang="en-US" sz="1450" dirty="0" smtClean="0">
                  <a:latin typeface="Calibri"/>
                  <a:cs typeface="Calibri"/>
                </a:rPr>
                <a:t>, 161 (2016).</a:t>
              </a:r>
            </a:p>
            <a:p>
              <a:endParaRPr lang="en-US" sz="800" dirty="0" smtClean="0">
                <a:latin typeface="Calibri"/>
                <a:cs typeface="Calibri"/>
              </a:endParaRPr>
            </a:p>
            <a:p>
              <a:r>
                <a:rPr lang="en-US" sz="1450" dirty="0" smtClean="0">
                  <a:latin typeface="Calibri"/>
                  <a:cs typeface="Calibri"/>
                </a:rPr>
                <a:t>A. Gal, Phys. </a:t>
              </a:r>
              <a:r>
                <a:rPr lang="en-US" sz="1450" dirty="0" err="1" smtClean="0">
                  <a:latin typeface="Calibri"/>
                  <a:cs typeface="Calibri"/>
                </a:rPr>
                <a:t>Lett</a:t>
              </a:r>
              <a:r>
                <a:rPr lang="en-US" sz="1450" dirty="0" smtClean="0">
                  <a:latin typeface="Calibri"/>
                  <a:cs typeface="Calibri"/>
                </a:rPr>
                <a:t>. B </a:t>
              </a:r>
              <a:r>
                <a:rPr lang="en-US" sz="1450" b="1" dirty="0" smtClean="0">
                  <a:latin typeface="Calibri"/>
                  <a:cs typeface="Calibri"/>
                </a:rPr>
                <a:t>744</a:t>
              </a:r>
              <a:r>
                <a:rPr lang="en-US" sz="1450" dirty="0" smtClean="0">
                  <a:latin typeface="Calibri"/>
                  <a:cs typeface="Calibri"/>
                </a:rPr>
                <a:t> 352 (2015).</a:t>
              </a:r>
            </a:p>
            <a:p>
              <a:endParaRPr lang="en-US" sz="1450" dirty="0" smtClean="0">
                <a:latin typeface="Calibri"/>
                <a:cs typeface="Calibri"/>
              </a:endParaRPr>
            </a:p>
            <a:p>
              <a:endParaRPr lang="en-US" sz="800" dirty="0">
                <a:latin typeface="Calibri"/>
                <a:cs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0" y="729538"/>
            <a:ext cx="4174000" cy="3656838"/>
            <a:chOff x="0" y="797088"/>
            <a:chExt cx="4174000" cy="3656838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797088"/>
              <a:ext cx="4161584" cy="3656838"/>
              <a:chOff x="0" y="824924"/>
              <a:chExt cx="4019628" cy="365610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320" y="1258195"/>
                <a:ext cx="3523700" cy="2696432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0" y="824924"/>
                <a:ext cx="4019628" cy="49244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i="1" dirty="0" smtClean="0">
                    <a:latin typeface="Calibri"/>
                    <a:cs typeface="Calibri"/>
                  </a:rPr>
                  <a:t>N-N Interaction</a:t>
                </a:r>
                <a:endParaRPr lang="en-US" sz="2600" b="1" i="1" dirty="0">
                  <a:latin typeface="Calibri"/>
                  <a:cs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0" y="3942416"/>
                <a:ext cx="4019628" cy="53860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50" dirty="0" smtClean="0">
                    <a:latin typeface="Calibri"/>
                    <a:cs typeface="Calibri"/>
                  </a:rPr>
                  <a:t>*1)  J.H.E. </a:t>
                </a:r>
                <a:r>
                  <a:rPr lang="en-US" sz="1450" dirty="0" err="1" smtClean="0">
                    <a:latin typeface="Calibri"/>
                    <a:cs typeface="Calibri"/>
                  </a:rPr>
                  <a:t>Mattauch</a:t>
                </a:r>
                <a:r>
                  <a:rPr lang="en-US" sz="1450" dirty="0" smtClean="0">
                    <a:latin typeface="Calibri"/>
                    <a:cs typeface="Calibri"/>
                  </a:rPr>
                  <a:t> </a:t>
                </a:r>
                <a:r>
                  <a:rPr lang="en-US" sz="1450" i="1" dirty="0" smtClean="0">
                    <a:latin typeface="Calibri"/>
                    <a:cs typeface="Calibri"/>
                  </a:rPr>
                  <a:t>et al</a:t>
                </a:r>
                <a:r>
                  <a:rPr lang="en-US" sz="1450" dirty="0" smtClean="0">
                    <a:latin typeface="Calibri"/>
                    <a:cs typeface="Calibri"/>
                  </a:rPr>
                  <a:t>., </a:t>
                </a:r>
                <a:r>
                  <a:rPr lang="en-US" sz="1450" dirty="0" err="1" smtClean="0">
                    <a:latin typeface="Calibri"/>
                    <a:cs typeface="Calibri"/>
                  </a:rPr>
                  <a:t>Nucl</a:t>
                </a:r>
                <a:r>
                  <a:rPr lang="en-US" sz="1450" dirty="0" smtClean="0">
                    <a:latin typeface="Calibri"/>
                    <a:cs typeface="Calibri"/>
                  </a:rPr>
                  <a:t>. Phys. </a:t>
                </a:r>
                <a:r>
                  <a:rPr lang="en-US" sz="1450" b="1" dirty="0" smtClean="0">
                    <a:latin typeface="Calibri"/>
                    <a:cs typeface="Calibri"/>
                  </a:rPr>
                  <a:t>67</a:t>
                </a:r>
                <a:r>
                  <a:rPr lang="en-US" sz="1450" dirty="0" smtClean="0">
                    <a:latin typeface="Calibri"/>
                    <a:cs typeface="Calibri"/>
                  </a:rPr>
                  <a:t>, 1 (1965).</a:t>
                </a:r>
              </a:p>
              <a:p>
                <a:r>
                  <a:rPr lang="en-US" sz="1450" dirty="0" smtClean="0">
                    <a:latin typeface="Calibri"/>
                    <a:cs typeface="Calibri"/>
                  </a:rPr>
                  <a:t>*2)  R.A. Brandenburg </a:t>
                </a:r>
                <a:r>
                  <a:rPr lang="en-US" sz="1450" i="1" dirty="0" smtClean="0">
                    <a:latin typeface="Calibri"/>
                    <a:cs typeface="Calibri"/>
                  </a:rPr>
                  <a:t>et al</a:t>
                </a:r>
                <a:r>
                  <a:rPr lang="en-US" sz="1450" dirty="0" smtClean="0">
                    <a:latin typeface="Calibri"/>
                    <a:cs typeface="Calibri"/>
                  </a:rPr>
                  <a:t>., NPA </a:t>
                </a:r>
                <a:r>
                  <a:rPr lang="en-US" sz="1450" b="1" dirty="0" smtClean="0">
                    <a:latin typeface="Calibri"/>
                    <a:cs typeface="Calibri"/>
                  </a:rPr>
                  <a:t>294</a:t>
                </a:r>
                <a:r>
                  <a:rPr lang="en-US" sz="1450" dirty="0" smtClean="0">
                    <a:latin typeface="Calibri"/>
                    <a:cs typeface="Calibri"/>
                  </a:rPr>
                  <a:t>, 305 (1978).</a:t>
                </a:r>
                <a:endParaRPr lang="en-US" sz="145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rot="5400000">
              <a:off x="-1159593" y="2375490"/>
              <a:ext cx="271929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5400000">
              <a:off x="2665014" y="2422416"/>
              <a:ext cx="2833305" cy="18466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600" dirty="0">
                <a:latin typeface="Calibri"/>
                <a:cs typeface="Calibri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0" y="6328785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Experimental data of </a:t>
            </a:r>
            <a:r>
              <a:rPr lang="en-US" sz="2200" b="1" i="1" dirty="0" err="1" smtClean="0">
                <a:solidFill>
                  <a:srgbClr val="FF0000"/>
                </a:solidFill>
              </a:rPr>
              <a:t>Λn</a:t>
            </a:r>
            <a:r>
              <a:rPr lang="en-US" sz="2200" b="1" dirty="0" smtClean="0">
                <a:solidFill>
                  <a:srgbClr val="FF0000"/>
                </a:solidFill>
              </a:rPr>
              <a:t> interaction becomes extremely valuable 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4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4306" y="791664"/>
            <a:ext cx="8398257" cy="4098946"/>
            <a:chOff x="384306" y="791664"/>
            <a:chExt cx="8398257" cy="4098946"/>
          </a:xfrm>
        </p:grpSpPr>
        <p:grpSp>
          <p:nvGrpSpPr>
            <p:cNvPr id="7" name="Group 6"/>
            <p:cNvGrpSpPr/>
            <p:nvPr/>
          </p:nvGrpSpPr>
          <p:grpSpPr>
            <a:xfrm>
              <a:off x="600493" y="1129081"/>
              <a:ext cx="7983182" cy="3761529"/>
              <a:chOff x="235678" y="1358901"/>
              <a:chExt cx="8787960" cy="427693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5678" y="1358901"/>
                <a:ext cx="8787960" cy="3957278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35678" y="5266504"/>
                <a:ext cx="878796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/>
                  <a:t>C. </a:t>
                </a:r>
                <a:r>
                  <a:rPr lang="en-US" i="1" dirty="0" err="1"/>
                  <a:t>Rappold</a:t>
                </a:r>
                <a:r>
                  <a:rPr lang="en-US" i="1" dirty="0"/>
                  <a:t> et al., Phys. Rev. C </a:t>
                </a:r>
                <a:r>
                  <a:rPr lang="en-US" b="1" i="1" dirty="0"/>
                  <a:t>88</a:t>
                </a:r>
                <a:r>
                  <a:rPr lang="en-US" i="1" dirty="0"/>
                  <a:t>, 041001(R) (2013)</a:t>
                </a:r>
                <a:r>
                  <a:rPr lang="en-US" i="1" dirty="0" smtClean="0">
                    <a:effectLst/>
                  </a:rPr>
                  <a:t> </a:t>
                </a:r>
                <a:endParaRPr lang="en-US" i="1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84306" y="791664"/>
              <a:ext cx="839825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i="1" baseline="30000" dirty="0" smtClean="0"/>
                <a:t>6</a:t>
              </a:r>
              <a:r>
                <a:rPr lang="en-US" i="1" dirty="0" smtClean="0"/>
                <a:t>Li (2A </a:t>
              </a:r>
              <a:r>
                <a:rPr lang="en-US" i="1" dirty="0" err="1" smtClean="0"/>
                <a:t>GeV</a:t>
              </a:r>
              <a:r>
                <a:rPr lang="en-US" i="1" dirty="0" smtClean="0"/>
                <a:t>) on </a:t>
              </a:r>
              <a:r>
                <a:rPr lang="en-US" i="1" baseline="30000" dirty="0" smtClean="0"/>
                <a:t>12</a:t>
              </a:r>
              <a:r>
                <a:rPr lang="en-US" i="1" dirty="0" smtClean="0"/>
                <a:t>C target and study the invariant mass of final state particles</a:t>
              </a:r>
              <a:endParaRPr lang="en-US" i="1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70707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DISCOVERY OF A </a:t>
            </a:r>
            <a:r>
              <a:rPr lang="en-US" sz="4000" i="1" dirty="0" err="1" smtClean="0">
                <a:solidFill>
                  <a:srgbClr val="FF0000"/>
                </a:solidFill>
                <a:effectLst/>
                <a:latin typeface="Calibri"/>
                <a:cs typeface="Calibri"/>
              </a:rPr>
              <a:t>Λnn</a:t>
            </a:r>
            <a:r>
              <a:rPr lang="en-US" sz="4000" dirty="0" smtClean="0">
                <a:effectLst/>
                <a:latin typeface="Calibri"/>
                <a:cs typeface="Calibri"/>
              </a:rPr>
              <a:t> SYSTEM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6746065" y="2851577"/>
            <a:ext cx="3801072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JJ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-1384168" y="2855369"/>
            <a:ext cx="3801072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JJ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6721" y="5025710"/>
            <a:ext cx="868798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It was claimed to a bound state.</a:t>
            </a:r>
          </a:p>
          <a:p>
            <a:endParaRPr lang="en-US" sz="600" dirty="0" smtClean="0"/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All theoretical analyses applying the current </a:t>
            </a:r>
            <a:r>
              <a:rPr lang="en-US" i="1" dirty="0" smtClean="0"/>
              <a:t>YN</a:t>
            </a:r>
            <a:r>
              <a:rPr lang="en-US" dirty="0" smtClean="0"/>
              <a:t> interaction modes ruled it out.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Question 1:  </a:t>
            </a:r>
            <a:r>
              <a:rPr lang="en-US" dirty="0" smtClean="0">
                <a:solidFill>
                  <a:srgbClr val="FF0000"/>
                </a:solidFill>
              </a:rPr>
              <a:t>Can it be a physical resonance?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Question 2:  </a:t>
            </a:r>
            <a:r>
              <a:rPr lang="en-US" dirty="0" smtClean="0">
                <a:solidFill>
                  <a:srgbClr val="FF0000"/>
                </a:solidFill>
              </a:rPr>
              <a:t>If it is a resonance, does it provide us for the first time the 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	    experimental information about </a:t>
            </a:r>
            <a:r>
              <a:rPr lang="en-US" b="1" i="1" dirty="0" err="1" smtClean="0">
                <a:solidFill>
                  <a:srgbClr val="FF0000"/>
                </a:solidFill>
              </a:rPr>
              <a:t>Λn</a:t>
            </a:r>
            <a:r>
              <a:rPr lang="en-US" dirty="0" smtClean="0">
                <a:solidFill>
                  <a:srgbClr val="FF0000"/>
                </a:solidFill>
              </a:rPr>
              <a:t> interaction?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9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6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6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6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6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1"/>
            <a:ext cx="9143999" cy="10267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200" dirty="0" smtClean="0">
                <a:effectLst/>
                <a:latin typeface="Calibri"/>
                <a:cs typeface="Calibri"/>
              </a:rPr>
              <a:t>THEORY INVESTIGATION ON </a:t>
            </a:r>
            <a:r>
              <a:rPr lang="en-US" sz="3200" i="1" dirty="0" err="1" smtClean="0">
                <a:solidFill>
                  <a:srgbClr val="FF0000"/>
                </a:solidFill>
                <a:effectLst/>
                <a:latin typeface="Calibri"/>
                <a:cs typeface="Calibri"/>
              </a:rPr>
              <a:t>Λnn</a:t>
            </a:r>
            <a:r>
              <a:rPr lang="en-US" sz="3200" dirty="0" smtClean="0">
                <a:effectLst/>
                <a:latin typeface="Calibri"/>
                <a:cs typeface="Calibri"/>
              </a:rPr>
              <a:t> RESONANCE</a:t>
            </a:r>
          </a:p>
          <a:p>
            <a:pPr marL="182880" indent="0" algn="ctr">
              <a:buFont typeface="Georgia" pitchFamily="18" charset="0"/>
              <a:buNone/>
            </a:pPr>
            <a:endParaRPr lang="en-US" sz="200" b="0" dirty="0" smtClean="0">
              <a:effectLst/>
              <a:latin typeface="Calibri"/>
              <a:cs typeface="Calibri"/>
            </a:endParaRPr>
          </a:p>
          <a:p>
            <a:pPr marL="182880" indent="0" algn="ctr">
              <a:buNone/>
            </a:pPr>
            <a:r>
              <a:rPr lang="en-US" sz="2000" b="0" dirty="0" err="1">
                <a:effectLst/>
              </a:rPr>
              <a:t>Iraj</a:t>
            </a:r>
            <a:r>
              <a:rPr lang="en-US" sz="2000" b="0" dirty="0">
                <a:effectLst/>
              </a:rPr>
              <a:t> R. </a:t>
            </a:r>
            <a:r>
              <a:rPr lang="en-US" sz="2000" b="0" dirty="0" err="1">
                <a:effectLst/>
              </a:rPr>
              <a:t>Afnan</a:t>
            </a:r>
            <a:r>
              <a:rPr lang="en-US" sz="2000" b="0" dirty="0">
                <a:effectLst/>
              </a:rPr>
              <a:t> and Benjamin F. Gibson, Phys. Rev. C 92, 054608 (2015) </a:t>
            </a:r>
            <a:endParaRPr lang="en-US" sz="2000" b="0" dirty="0" smtClean="0">
              <a:effectLst/>
              <a:latin typeface="Calibri"/>
              <a:cs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61514" y="999739"/>
            <a:ext cx="4482487" cy="4215111"/>
            <a:chOff x="-1" y="1107818"/>
            <a:chExt cx="4310213" cy="4215111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1405037"/>
              <a:ext cx="4310212" cy="3917892"/>
              <a:chOff x="0" y="1053778"/>
              <a:chExt cx="5053352" cy="4363722"/>
            </a:xfrm>
          </p:grpSpPr>
          <p:pic>
            <p:nvPicPr>
              <p:cNvPr id="7" name="Picture 6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053778"/>
                <a:ext cx="5053352" cy="436372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094163" y="5025711"/>
                <a:ext cx="1024556" cy="377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</a:t>
                </a:r>
                <a:r>
                  <a:rPr lang="en-US" sz="16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MeV</a:t>
                </a:r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endPara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6200000">
                <a:off x="-229317" y="2205916"/>
                <a:ext cx="797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</a:t>
                </a:r>
                <a:r>
                  <a:rPr lang="en-US" sz="16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MeV</a:t>
                </a:r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endPara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-1" y="1107818"/>
              <a:ext cx="4310212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A </a:t>
              </a:r>
              <a:r>
                <a:rPr lang="en-US" sz="2000" i="1" dirty="0" err="1" smtClean="0"/>
                <a:t>Λnn</a:t>
              </a:r>
              <a:r>
                <a:rPr lang="en-US" sz="2000" dirty="0" smtClean="0"/>
                <a:t> </a:t>
              </a:r>
              <a:r>
                <a:rPr lang="en-US" sz="2000" i="1" dirty="0" smtClean="0"/>
                <a:t>3-body system</a:t>
              </a:r>
              <a:endParaRPr lang="en-US" sz="2000" i="1" dirty="0"/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13248"/>
            <a:ext cx="4833788" cy="4282661"/>
          </a:xfrm>
        </p:spPr>
        <p:txBody>
          <a:bodyPr>
            <a:normAutofit lnSpcReduction="10000"/>
          </a:bodyPr>
          <a:lstStyle/>
          <a:p>
            <a:pPr marL="284163" indent="-238125">
              <a:buFont typeface="Wingdings" charset="2"/>
              <a:buChar char="§"/>
            </a:pPr>
            <a:r>
              <a:rPr lang="en-US" sz="2000" dirty="0" smtClean="0">
                <a:latin typeface="Calibri"/>
                <a:cs typeface="Calibri"/>
              </a:rPr>
              <a:t>Pairwise interactions of rank one, </a:t>
            </a:r>
            <a:r>
              <a:rPr lang="en-US" sz="2000" i="1" dirty="0" smtClean="0">
                <a:latin typeface="Calibri"/>
                <a:cs typeface="Calibri"/>
              </a:rPr>
              <a:t>i.e.</a:t>
            </a:r>
            <a:r>
              <a:rPr lang="en-US" sz="2000" dirty="0" smtClean="0">
                <a:latin typeface="Calibri"/>
                <a:cs typeface="Calibri"/>
              </a:rPr>
              <a:t> separated potentials for </a:t>
            </a:r>
            <a:r>
              <a:rPr lang="en-US" sz="2000" i="1" dirty="0" err="1" smtClean="0">
                <a:latin typeface="Calibri"/>
                <a:cs typeface="Calibri"/>
              </a:rPr>
              <a:t>nn</a:t>
            </a:r>
            <a:r>
              <a:rPr lang="en-US" sz="2000" dirty="0" smtClean="0">
                <a:latin typeface="Calibri"/>
                <a:cs typeface="Calibri"/>
              </a:rPr>
              <a:t> and </a:t>
            </a:r>
            <a:r>
              <a:rPr lang="en-US" sz="2000" i="1" dirty="0" err="1" smtClean="0">
                <a:latin typeface="Calibri"/>
                <a:cs typeface="Calibri"/>
              </a:rPr>
              <a:t>Λn</a:t>
            </a:r>
            <a:r>
              <a:rPr lang="en-US" sz="2000" dirty="0" smtClean="0">
                <a:latin typeface="Calibri"/>
                <a:cs typeface="Calibri"/>
              </a:rPr>
              <a:t> interactions.</a:t>
            </a:r>
          </a:p>
          <a:p>
            <a:pPr marL="284163" indent="-238125">
              <a:buFont typeface="Wingdings" charset="2"/>
              <a:buChar char="§"/>
            </a:pPr>
            <a:r>
              <a:rPr lang="en-US" sz="2000" dirty="0" smtClean="0">
                <a:latin typeface="Calibri"/>
                <a:cs typeface="Calibri"/>
              </a:rPr>
              <a:t>Four different baryonic potential models were used to fit for the effective range parameters of the </a:t>
            </a:r>
            <a:r>
              <a:rPr lang="en-US" sz="2000" i="1" dirty="0" err="1" smtClean="0">
                <a:latin typeface="Calibri"/>
                <a:cs typeface="Calibri"/>
              </a:rPr>
              <a:t>nn</a:t>
            </a:r>
            <a:r>
              <a:rPr lang="en-US" sz="2000" dirty="0" smtClean="0">
                <a:latin typeface="Calibri"/>
                <a:cs typeface="Calibri"/>
              </a:rPr>
              <a:t> and </a:t>
            </a:r>
            <a:r>
              <a:rPr lang="en-US" sz="2000" i="1" dirty="0" err="1" smtClean="0">
                <a:latin typeface="Calibri"/>
                <a:cs typeface="Calibri"/>
              </a:rPr>
              <a:t>Λp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interactions from the existing scattering data.</a:t>
            </a:r>
          </a:p>
          <a:p>
            <a:pPr marL="284163" indent="-238125">
              <a:buFont typeface="Wingdings" charset="2"/>
              <a:buChar char="§"/>
            </a:pPr>
            <a:r>
              <a:rPr lang="en-US" sz="2000" dirty="0" smtClean="0">
                <a:latin typeface="Calibri"/>
                <a:cs typeface="Calibri"/>
              </a:rPr>
              <a:t>Solving the </a:t>
            </a:r>
            <a:r>
              <a:rPr lang="en-US" sz="2000" i="1" dirty="0" err="1">
                <a:latin typeface="Calibri"/>
                <a:cs typeface="Calibri"/>
              </a:rPr>
              <a:t>Λnn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Faddeev</a:t>
            </a:r>
            <a:r>
              <a:rPr lang="en-US" sz="2000" dirty="0">
                <a:latin typeface="Calibri"/>
                <a:cs typeface="Calibri"/>
              </a:rPr>
              <a:t> equations into the second complex energy (</a:t>
            </a:r>
            <a:r>
              <a:rPr lang="en-US" sz="2000" i="1" dirty="0">
                <a:latin typeface="Calibri"/>
                <a:cs typeface="Calibri"/>
              </a:rPr>
              <a:t>E</a:t>
            </a:r>
            <a:r>
              <a:rPr lang="en-US" sz="2000" dirty="0">
                <a:latin typeface="Calibri"/>
                <a:cs typeface="Calibri"/>
              </a:rPr>
              <a:t>) plane </a:t>
            </a:r>
            <a:r>
              <a:rPr lang="en-US" sz="2000" dirty="0" smtClean="0">
                <a:latin typeface="Calibri"/>
                <a:cs typeface="Calibri"/>
              </a:rPr>
              <a:t>and examining </a:t>
            </a:r>
            <a:r>
              <a:rPr lang="en-US" sz="2000" dirty="0">
                <a:latin typeface="Calibri"/>
                <a:cs typeface="Calibri"/>
              </a:rPr>
              <a:t>the </a:t>
            </a:r>
            <a:r>
              <a:rPr lang="en-US" sz="2000" dirty="0" smtClean="0">
                <a:latin typeface="Calibri"/>
                <a:cs typeface="Calibri"/>
              </a:rPr>
              <a:t>eigenvalue.</a:t>
            </a:r>
          </a:p>
          <a:p>
            <a:pPr marL="284163" indent="-238125">
              <a:buFont typeface="Wingdings" charset="2"/>
              <a:buChar char="§"/>
            </a:pPr>
            <a:r>
              <a:rPr lang="en-US" sz="2000" dirty="0">
                <a:latin typeface="Calibri"/>
                <a:cs typeface="Calibri"/>
              </a:rPr>
              <a:t>Assume </a:t>
            </a:r>
            <a:r>
              <a:rPr lang="en-US" sz="2000" i="1" dirty="0" err="1">
                <a:latin typeface="Calibri"/>
                <a:cs typeface="Calibri"/>
              </a:rPr>
              <a:t>Λn</a:t>
            </a:r>
            <a:r>
              <a:rPr lang="en-US" sz="2000" dirty="0">
                <a:latin typeface="Calibri"/>
                <a:cs typeface="Calibri"/>
              </a:rPr>
              <a:t> and </a:t>
            </a:r>
            <a:r>
              <a:rPr lang="en-US" sz="2000" i="1" dirty="0" err="1">
                <a:latin typeface="Calibri"/>
                <a:cs typeface="Calibri"/>
              </a:rPr>
              <a:t>Λp</a:t>
            </a:r>
            <a:r>
              <a:rPr lang="en-US" sz="2000" i="1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interactions are the </a:t>
            </a:r>
            <a:r>
              <a:rPr lang="en-US" sz="2000" dirty="0" smtClean="0">
                <a:latin typeface="Calibri"/>
                <a:cs typeface="Calibri"/>
              </a:rPr>
              <a:t>same to begin</a:t>
            </a:r>
            <a:r>
              <a:rPr lang="en-US" sz="2000" i="1" dirty="0" smtClean="0">
                <a:latin typeface="Calibri"/>
                <a:cs typeface="Calibri"/>
              </a:rPr>
              <a:t>.</a:t>
            </a:r>
            <a:r>
              <a:rPr lang="en-US" sz="2000" dirty="0" smtClean="0">
                <a:latin typeface="Calibri"/>
                <a:cs typeface="Calibri"/>
              </a:rPr>
              <a:t> Continuously scaling up </a:t>
            </a:r>
            <a:r>
              <a:rPr lang="en-US" sz="2000" i="1" dirty="0" err="1">
                <a:latin typeface="Calibri"/>
                <a:cs typeface="Calibri"/>
              </a:rPr>
              <a:t>Λn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strength, 2.5% per step, to obtain an eigenvalue spectrum.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539772" y="3269413"/>
            <a:ext cx="1080932" cy="729540"/>
            <a:chOff x="5539772" y="3269413"/>
            <a:chExt cx="1080932" cy="729540"/>
          </a:xfrm>
        </p:grpSpPr>
        <p:sp>
          <p:nvSpPr>
            <p:cNvPr id="14" name="Oval 13"/>
            <p:cNvSpPr/>
            <p:nvPr/>
          </p:nvSpPr>
          <p:spPr>
            <a:xfrm>
              <a:off x="5945122" y="3674713"/>
              <a:ext cx="675582" cy="324240"/>
            </a:xfrm>
            <a:prstGeom prst="ellipse">
              <a:avLst/>
            </a:prstGeom>
            <a:noFill/>
            <a:ln w="28575" cmpd="sng">
              <a:solidFill>
                <a:srgbClr val="80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39772" y="3269413"/>
              <a:ext cx="783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800000"/>
                  </a:solidFill>
                </a:rPr>
                <a:t>Start</a:t>
              </a:r>
              <a:endParaRPr lang="en-US" sz="1600" b="1" dirty="0">
                <a:solidFill>
                  <a:srgbClr val="800000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5" idx="2"/>
              <a:endCxn id="14" idx="1"/>
            </p:cNvCxnSpPr>
            <p:nvPr/>
          </p:nvCxnSpPr>
          <p:spPr>
            <a:xfrm>
              <a:off x="5931610" y="3607967"/>
              <a:ext cx="112449" cy="114230"/>
            </a:xfrm>
            <a:prstGeom prst="straightConnector1">
              <a:avLst/>
            </a:prstGeom>
            <a:ln w="28575" cmpd="sng">
              <a:solidFill>
                <a:srgbClr val="8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323585" y="3971932"/>
            <a:ext cx="1702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Sub-threshold</a:t>
            </a:r>
          </a:p>
          <a:p>
            <a:pPr algn="ctr"/>
            <a:r>
              <a:rPr lang="en-US" sz="1400" i="1" dirty="0" smtClean="0"/>
              <a:t>resonance</a:t>
            </a:r>
            <a:endParaRPr lang="en-US" sz="1400" i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6962265" y="2030285"/>
            <a:ext cx="1198764" cy="2017550"/>
            <a:chOff x="6962265" y="2030285"/>
            <a:chExt cx="1198764" cy="2017550"/>
          </a:xfrm>
        </p:grpSpPr>
        <p:sp>
          <p:nvSpPr>
            <p:cNvPr id="27" name="Freeform 26"/>
            <p:cNvSpPr/>
            <p:nvPr/>
          </p:nvSpPr>
          <p:spPr>
            <a:xfrm>
              <a:off x="7188191" y="2972194"/>
              <a:ext cx="229697" cy="743049"/>
            </a:xfrm>
            <a:custGeom>
              <a:avLst/>
              <a:gdLst>
                <a:gd name="connsiteX0" fmla="*/ 13511 w 229697"/>
                <a:gd name="connsiteY0" fmla="*/ 743049 h 743049"/>
                <a:gd name="connsiteX1" fmla="*/ 0 w 229697"/>
                <a:gd name="connsiteY1" fmla="*/ 121590 h 743049"/>
                <a:gd name="connsiteX2" fmla="*/ 229697 w 229697"/>
                <a:gd name="connsiteY2" fmla="*/ 0 h 743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697" h="743049">
                  <a:moveTo>
                    <a:pt x="13511" y="743049"/>
                  </a:moveTo>
                  <a:lnTo>
                    <a:pt x="0" y="121590"/>
                  </a:lnTo>
                  <a:lnTo>
                    <a:pt x="229697" y="0"/>
                  </a:lnTo>
                </a:path>
              </a:pathLst>
            </a:custGeom>
            <a:ln w="28575" cmpd="sng">
              <a:solidFill>
                <a:srgbClr val="8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29824" y="2030285"/>
              <a:ext cx="11312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Real</a:t>
              </a:r>
            </a:p>
            <a:p>
              <a:pPr algn="ctr"/>
              <a:r>
                <a:rPr lang="en-US" sz="1400" i="1" dirty="0" smtClean="0"/>
                <a:t>resonance</a:t>
              </a:r>
              <a:endParaRPr lang="en-US" sz="1400" i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62265" y="3678503"/>
              <a:ext cx="590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800000"/>
                  </a:solidFill>
                </a:rPr>
                <a:t>5%</a:t>
              </a:r>
              <a:endParaRPr lang="en-US" b="1" i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755957" y="1567158"/>
            <a:ext cx="1229559" cy="750684"/>
            <a:chOff x="5755957" y="1567158"/>
            <a:chExt cx="1229559" cy="750684"/>
          </a:xfrm>
        </p:grpSpPr>
        <p:sp>
          <p:nvSpPr>
            <p:cNvPr id="34" name="TextBox 33"/>
            <p:cNvSpPr txBox="1"/>
            <p:nvPr/>
          </p:nvSpPr>
          <p:spPr>
            <a:xfrm>
              <a:off x="5755957" y="1733066"/>
              <a:ext cx="99986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800000"/>
                  </a:solidFill>
                </a:rPr>
                <a:t>&gt;25%</a:t>
              </a:r>
            </a:p>
            <a:p>
              <a:pPr algn="ctr"/>
              <a:r>
                <a:rPr lang="en-US" sz="1600" b="1" dirty="0" smtClean="0">
                  <a:solidFill>
                    <a:srgbClr val="800000"/>
                  </a:solidFill>
                </a:rPr>
                <a:t>(Bound)</a:t>
              </a:r>
              <a:endParaRPr lang="en-US" sz="1600" b="1" dirty="0">
                <a:solidFill>
                  <a:srgbClr val="800000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6593679" y="1567158"/>
              <a:ext cx="391837" cy="310728"/>
            </a:xfrm>
            <a:prstGeom prst="straightConnector1">
              <a:avLst/>
            </a:prstGeom>
            <a:ln w="28575" cmpd="sng">
              <a:solidFill>
                <a:srgbClr val="8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ontent Placeholder 2"/>
          <p:cNvSpPr txBox="1">
            <a:spLocks/>
          </p:cNvSpPr>
          <p:nvPr/>
        </p:nvSpPr>
        <p:spPr>
          <a:xfrm>
            <a:off x="0" y="5336438"/>
            <a:ext cx="9143999" cy="1521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indent="-404813">
              <a:spcBef>
                <a:spcPts val="0"/>
              </a:spcBef>
              <a:spcAft>
                <a:spcPts val="1000"/>
              </a:spcAft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The observed </a:t>
            </a:r>
            <a:r>
              <a:rPr lang="en-US" sz="2000" i="1" dirty="0" err="1" smtClean="0">
                <a:solidFill>
                  <a:srgbClr val="FF0000"/>
                </a:solidFill>
              </a:rPr>
              <a:t>Λnn</a:t>
            </a:r>
            <a:r>
              <a:rPr lang="en-US" sz="2000" dirty="0" smtClean="0">
                <a:solidFill>
                  <a:srgbClr val="FF0000"/>
                </a:solidFill>
              </a:rPr>
              <a:t> system is likely to be pure </a:t>
            </a:r>
            <a:r>
              <a:rPr lang="en-US" sz="2000" i="1" dirty="0" smtClean="0">
                <a:solidFill>
                  <a:srgbClr val="FF0000"/>
                </a:solidFill>
              </a:rPr>
              <a:t>T=1</a:t>
            </a:r>
            <a:r>
              <a:rPr lang="en-US" sz="2000" dirty="0" smtClean="0">
                <a:solidFill>
                  <a:srgbClr val="FF0000"/>
                </a:solidFill>
              </a:rPr>
              <a:t> 3-body resonance</a:t>
            </a:r>
          </a:p>
          <a:p>
            <a:pPr marL="404813" indent="-404813">
              <a:spcBef>
                <a:spcPts val="0"/>
              </a:spcBef>
              <a:spcAft>
                <a:spcPts val="1000"/>
              </a:spcAft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By measuring the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BE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Width</a:t>
            </a:r>
            <a:r>
              <a:rPr lang="en-US" sz="2000" dirty="0" smtClean="0">
                <a:solidFill>
                  <a:srgbClr val="FF0000"/>
                </a:solidFill>
              </a:rPr>
              <a:t> of the resonance peak, the </a:t>
            </a:r>
            <a:r>
              <a:rPr lang="en-US" sz="2000" i="1" dirty="0" err="1" smtClean="0">
                <a:solidFill>
                  <a:srgbClr val="FF0000"/>
                </a:solidFill>
              </a:rPr>
              <a:t>Λn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interaction strength relative to </a:t>
            </a:r>
            <a:r>
              <a:rPr lang="en-US" sz="2000" i="1" dirty="0" err="1" smtClean="0">
                <a:solidFill>
                  <a:srgbClr val="FF0000"/>
                </a:solidFill>
              </a:rPr>
              <a:t>Λp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interaction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can be determined for the first time by an experimental data.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3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6186" y="851128"/>
            <a:ext cx="8620424" cy="6006872"/>
          </a:xfrm>
        </p:spPr>
        <p:txBody>
          <a:bodyPr>
            <a:normAutofit/>
          </a:bodyPr>
          <a:lstStyle/>
          <a:p>
            <a:pPr marL="458788" indent="-458788">
              <a:spcBef>
                <a:spcPts val="0"/>
              </a:spcBef>
              <a:spcAft>
                <a:spcPts val="1400"/>
              </a:spcAft>
              <a:buFont typeface="Wingdings" charset="2"/>
              <a:buChar char="v"/>
            </a:pPr>
            <a:r>
              <a:rPr lang="en-US" sz="2800" dirty="0" smtClean="0">
                <a:latin typeface="Calibri"/>
                <a:cs typeface="Calibri"/>
              </a:rPr>
              <a:t>Production:  </a:t>
            </a:r>
            <a:r>
              <a:rPr lang="en-US" sz="2800" i="1" baseline="30000" dirty="0" smtClean="0">
                <a:latin typeface="Calibri"/>
                <a:cs typeface="Calibri"/>
              </a:rPr>
              <a:t>3</a:t>
            </a:r>
            <a:r>
              <a:rPr lang="en-US" sz="2800" i="1" dirty="0" smtClean="0">
                <a:latin typeface="Calibri"/>
                <a:cs typeface="Calibri"/>
              </a:rPr>
              <a:t>H</a:t>
            </a:r>
            <a:r>
              <a:rPr lang="en-US" sz="2800" dirty="0" smtClean="0">
                <a:latin typeface="Calibri"/>
                <a:cs typeface="Calibri"/>
              </a:rPr>
              <a:t>(</a:t>
            </a:r>
            <a:r>
              <a:rPr lang="en-US" sz="2800" i="1" dirty="0" smtClean="0">
                <a:latin typeface="Calibri"/>
                <a:cs typeface="Calibri"/>
              </a:rPr>
              <a:t>e, </a:t>
            </a:r>
            <a:r>
              <a:rPr lang="en-US" sz="2800" i="1" dirty="0" err="1" smtClean="0">
                <a:latin typeface="Calibri"/>
                <a:cs typeface="Calibri"/>
              </a:rPr>
              <a:t>e’K</a:t>
            </a:r>
            <a:r>
              <a:rPr lang="en-US" sz="2800" i="1" baseline="30000" dirty="0" smtClean="0">
                <a:latin typeface="Calibri"/>
                <a:cs typeface="Calibri"/>
              </a:rPr>
              <a:t>+</a:t>
            </a:r>
            <a:r>
              <a:rPr lang="en-US" sz="2800" dirty="0" smtClean="0">
                <a:latin typeface="Calibri"/>
                <a:cs typeface="Calibri"/>
              </a:rPr>
              <a:t>)(</a:t>
            </a:r>
            <a:r>
              <a:rPr lang="en-US" sz="2800" i="1" dirty="0" err="1" smtClean="0">
                <a:latin typeface="Calibri"/>
                <a:cs typeface="Calibri"/>
              </a:rPr>
              <a:t>Λnn</a:t>
            </a:r>
            <a:r>
              <a:rPr lang="en-US" sz="2800" dirty="0" smtClean="0">
                <a:latin typeface="Calibri"/>
                <a:cs typeface="Calibri"/>
              </a:rPr>
              <a:t>)</a:t>
            </a:r>
            <a:r>
              <a:rPr lang="en-US" sz="2800" i="1" dirty="0" smtClean="0">
                <a:latin typeface="Calibri"/>
                <a:cs typeface="Calibri"/>
              </a:rPr>
              <a:t> </a:t>
            </a:r>
            <a:r>
              <a:rPr lang="en-US" sz="2800" dirty="0" smtClean="0">
                <a:latin typeface="Calibri"/>
                <a:cs typeface="Calibri"/>
              </a:rPr>
              <a:t>reaction.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sz="2800" dirty="0" smtClean="0">
                <a:latin typeface="Calibri"/>
                <a:cs typeface="Calibri"/>
              </a:rPr>
              <a:t>With good CEBAF beam quality (</a:t>
            </a:r>
            <a:r>
              <a:rPr lang="en-US" sz="2800" i="1" dirty="0" err="1" smtClean="0">
                <a:latin typeface="Calibri"/>
                <a:cs typeface="Calibri"/>
              </a:rPr>
              <a:t>δE</a:t>
            </a:r>
            <a:r>
              <a:rPr lang="en-US" sz="2800" i="1" dirty="0" smtClean="0">
                <a:latin typeface="Calibri"/>
                <a:cs typeface="Calibri"/>
              </a:rPr>
              <a:t>/E ≈ 10</a:t>
            </a:r>
            <a:r>
              <a:rPr lang="en-US" sz="2800" i="1" baseline="30000" dirty="0" smtClean="0">
                <a:latin typeface="Calibri"/>
                <a:cs typeface="Calibri"/>
              </a:rPr>
              <a:t>-4</a:t>
            </a:r>
            <a:r>
              <a:rPr lang="en-US" sz="2800" dirty="0" smtClean="0">
                <a:latin typeface="Calibri"/>
                <a:cs typeface="Calibri"/>
              </a:rPr>
              <a:t>), excellent HRS spectrometer resolutions on </a:t>
            </a:r>
            <a:r>
              <a:rPr lang="en-US" sz="2800" dirty="0">
                <a:latin typeface="Calibri"/>
                <a:cs typeface="Calibri"/>
              </a:rPr>
              <a:t>momentum (</a:t>
            </a:r>
            <a:r>
              <a:rPr lang="en-US" sz="2800" i="1" dirty="0" err="1" smtClean="0">
                <a:latin typeface="Calibri"/>
                <a:cs typeface="Calibri"/>
              </a:rPr>
              <a:t>δp</a:t>
            </a:r>
            <a:r>
              <a:rPr lang="en-US" sz="2800" i="1" dirty="0" smtClean="0">
                <a:latin typeface="Calibri"/>
                <a:cs typeface="Calibri"/>
              </a:rPr>
              <a:t>/p </a:t>
            </a:r>
            <a:r>
              <a:rPr lang="en-US" sz="2800" i="1" dirty="0">
                <a:latin typeface="Calibri"/>
                <a:cs typeface="Calibri"/>
              </a:rPr>
              <a:t>≈ 10</a:t>
            </a:r>
            <a:r>
              <a:rPr lang="en-US" sz="2800" i="1" baseline="30000" dirty="0">
                <a:latin typeface="Calibri"/>
                <a:cs typeface="Calibri"/>
              </a:rPr>
              <a:t>-4</a:t>
            </a:r>
            <a:r>
              <a:rPr lang="en-US" sz="2800" dirty="0">
                <a:latin typeface="Calibri"/>
                <a:cs typeface="Calibri"/>
              </a:rPr>
              <a:t>) </a:t>
            </a:r>
            <a:r>
              <a:rPr lang="en-US" sz="2800" dirty="0" smtClean="0">
                <a:latin typeface="Calibri"/>
                <a:cs typeface="Calibri"/>
              </a:rPr>
              <a:t>and </a:t>
            </a:r>
            <a:r>
              <a:rPr lang="en-US" sz="2800" dirty="0">
                <a:latin typeface="Calibri"/>
                <a:cs typeface="Calibri"/>
              </a:rPr>
              <a:t>angle (</a:t>
            </a:r>
            <a:r>
              <a:rPr lang="en-US" sz="2800" i="1" dirty="0" err="1" smtClean="0">
                <a:latin typeface="Calibri"/>
                <a:cs typeface="Calibri"/>
              </a:rPr>
              <a:t>δϑ</a:t>
            </a:r>
            <a:r>
              <a:rPr lang="en-US" sz="2800" i="1" dirty="0" smtClean="0">
                <a:latin typeface="Calibri"/>
                <a:cs typeface="Calibri"/>
              </a:rPr>
              <a:t> ≤ 5</a:t>
            </a:r>
            <a:r>
              <a:rPr lang="en-US" sz="2800" i="1" baseline="30000" dirty="0" smtClean="0">
                <a:latin typeface="Calibri"/>
                <a:cs typeface="Calibri"/>
              </a:rPr>
              <a:t> </a:t>
            </a:r>
            <a:r>
              <a:rPr lang="en-US" sz="2800" i="1" dirty="0" err="1" smtClean="0">
                <a:latin typeface="Calibri"/>
                <a:cs typeface="Calibri"/>
              </a:rPr>
              <a:t>mr</a:t>
            </a:r>
            <a:r>
              <a:rPr lang="en-US" sz="2800" dirty="0" smtClean="0">
                <a:latin typeface="Calibri"/>
                <a:cs typeface="Calibri"/>
              </a:rPr>
              <a:t>)</a:t>
            </a:r>
            <a:r>
              <a:rPr lang="en-US" sz="2800" dirty="0">
                <a:latin typeface="Calibri"/>
                <a:cs typeface="Calibri"/>
              </a:rPr>
              <a:t>, </a:t>
            </a:r>
            <a:r>
              <a:rPr lang="en-US" sz="2800" dirty="0" smtClean="0">
                <a:latin typeface="Calibri"/>
                <a:cs typeface="Calibri"/>
              </a:rPr>
              <a:t>and simultaneous production of </a:t>
            </a:r>
            <a:r>
              <a:rPr lang="en-US" sz="2800" i="1" dirty="0" err="1">
                <a:latin typeface="Calibri"/>
                <a:cs typeface="Calibri"/>
              </a:rPr>
              <a:t>Λ</a:t>
            </a:r>
            <a:r>
              <a:rPr lang="en-US" sz="2800" dirty="0">
                <a:latin typeface="Calibri"/>
                <a:cs typeface="Calibri"/>
              </a:rPr>
              <a:t> and </a:t>
            </a:r>
            <a:r>
              <a:rPr lang="en-US" sz="2800" i="1" dirty="0">
                <a:latin typeface="Calibri"/>
                <a:cs typeface="Calibri"/>
              </a:rPr>
              <a:t>Σ</a:t>
            </a:r>
            <a:r>
              <a:rPr lang="en-US" sz="2800" i="1" baseline="30000" dirty="0">
                <a:latin typeface="Calibri"/>
                <a:cs typeface="Calibri"/>
              </a:rPr>
              <a:t>0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smtClean="0">
                <a:latin typeface="Calibri"/>
                <a:cs typeface="Calibri"/>
              </a:rPr>
              <a:t>from a </a:t>
            </a:r>
            <a:r>
              <a:rPr lang="en-US" sz="2800" i="1" dirty="0" smtClean="0">
                <a:latin typeface="Calibri"/>
                <a:cs typeface="Calibri"/>
              </a:rPr>
              <a:t>H</a:t>
            </a:r>
            <a:r>
              <a:rPr lang="en-US" sz="2800" i="1" baseline="-250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 target, </a:t>
            </a:r>
          </a:p>
          <a:p>
            <a:pPr marL="742950" indent="0">
              <a:spcBef>
                <a:spcPts val="0"/>
              </a:spcBef>
              <a:spcAft>
                <a:spcPts val="0"/>
              </a:spcAft>
              <a:buNone/>
              <a:tabLst>
                <a:tab pos="458788" algn="l"/>
                <a:tab pos="566738" algn="l"/>
              </a:tabLst>
            </a:pPr>
            <a:r>
              <a:rPr lang="en-US" sz="2800" i="1" dirty="0" err="1" smtClean="0">
                <a:solidFill>
                  <a:srgbClr val="FF0000"/>
                </a:solidFill>
                <a:latin typeface="Calibri"/>
                <a:cs typeface="Calibri"/>
              </a:rPr>
              <a:t>Δ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lang="en-US" sz="2800" i="1" baseline="-25000" dirty="0" smtClean="0">
                <a:solidFill>
                  <a:srgbClr val="FF0000"/>
                </a:solidFill>
                <a:latin typeface="Calibri"/>
                <a:cs typeface="Calibri"/>
              </a:rPr>
              <a:t>sys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 &lt; ±0.1 MeV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(absolute mass)</a:t>
            </a:r>
          </a:p>
          <a:p>
            <a:pPr marL="742950" indent="0">
              <a:spcBef>
                <a:spcPts val="0"/>
              </a:spcBef>
              <a:spcAft>
                <a:spcPts val="1400"/>
              </a:spcAft>
              <a:buNone/>
              <a:tabLst>
                <a:tab pos="458788" algn="l"/>
                <a:tab pos="566738" algn="l"/>
              </a:tabLst>
            </a:pP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nergy resolution (peak width) &lt; 1.8 MeV FWHM</a:t>
            </a:r>
            <a:r>
              <a:rPr lang="en-US" sz="2800" dirty="0" smtClean="0">
                <a:latin typeface="Calibri"/>
                <a:cs typeface="Calibri"/>
              </a:rPr>
              <a:t>.</a:t>
            </a:r>
          </a:p>
          <a:p>
            <a:pPr marL="458788" indent="-458788">
              <a:spcBef>
                <a:spcPts val="0"/>
              </a:spcBef>
              <a:spcAft>
                <a:spcPts val="1400"/>
              </a:spcAft>
              <a:buFont typeface="Wingdings" charset="2"/>
              <a:buChar char="v"/>
            </a:pPr>
            <a:r>
              <a:rPr lang="en-US" sz="2800" b="1" i="1" dirty="0" smtClean="0">
                <a:latin typeface="Calibri"/>
                <a:cs typeface="Calibri"/>
              </a:rPr>
              <a:t>The opportunity is unique and not possible elsewhere</a:t>
            </a:r>
            <a:r>
              <a:rPr lang="en-US" sz="2800" b="1" dirty="0" smtClean="0">
                <a:latin typeface="Calibri"/>
                <a:cs typeface="Calibri"/>
              </a:rPr>
              <a:t>.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sz="2800" dirty="0">
                <a:latin typeface="Calibri"/>
                <a:cs typeface="Calibri"/>
              </a:rPr>
              <a:t>A </a:t>
            </a:r>
            <a:r>
              <a:rPr lang="en-US" sz="2800" i="1" dirty="0">
                <a:latin typeface="Calibri"/>
                <a:cs typeface="Calibri"/>
              </a:rPr>
              <a:t>T</a:t>
            </a:r>
            <a:r>
              <a:rPr lang="en-US" sz="2800" i="1" baseline="-25000" dirty="0">
                <a:latin typeface="Calibri"/>
                <a:cs typeface="Calibri"/>
              </a:rPr>
              <a:t>2</a:t>
            </a:r>
            <a:r>
              <a:rPr lang="en-US" sz="2800" dirty="0">
                <a:latin typeface="Calibri"/>
                <a:cs typeface="Calibri"/>
              </a:rPr>
              <a:t> target will be available for the </a:t>
            </a:r>
            <a:r>
              <a:rPr lang="en-US" sz="2800" dirty="0" smtClean="0">
                <a:latin typeface="Calibri"/>
                <a:cs typeface="Calibri"/>
              </a:rPr>
              <a:t>five approved experiments in Hall A:              </a:t>
            </a:r>
            <a:endParaRPr lang="en-US" sz="2800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458788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E12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-10-103, E12-11-112, E12-14-</a:t>
            </a:r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109 (single arm)</a:t>
            </a:r>
            <a:endParaRPr lang="en-US" sz="2800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458788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E12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-14-</a:t>
            </a:r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011 and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E12-17-003 (coincidence)</a:t>
            </a:r>
            <a:endParaRPr lang="en-US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74788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A UNIQUE EXPERIMENT </a:t>
            </a:r>
            <a:r>
              <a:rPr lang="en-US" sz="4000" dirty="0" smtClean="0">
                <a:solidFill>
                  <a:srgbClr val="FF0000"/>
                </a:solidFill>
                <a:effectLst/>
                <a:latin typeface="Calibri"/>
                <a:cs typeface="Calibri"/>
              </a:rPr>
              <a:t>ONLY</a:t>
            </a:r>
            <a:r>
              <a:rPr lang="en-US" sz="4000" dirty="0" smtClean="0">
                <a:effectLst/>
                <a:latin typeface="Calibri"/>
                <a:cs typeface="Calibri"/>
              </a:rPr>
              <a:t> AT JLAB</a:t>
            </a:r>
            <a:endParaRPr lang="en-US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070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6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6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6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6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6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6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897662"/>
              </p:ext>
            </p:extLst>
          </p:nvPr>
        </p:nvGraphicFramePr>
        <p:xfrm>
          <a:off x="268111" y="4628445"/>
          <a:ext cx="8579556" cy="2137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1514"/>
                <a:gridCol w="2478042"/>
              </a:tblGrid>
              <a:tr h="427484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+mn-lt"/>
                          <a:cs typeface="Calibri"/>
                        </a:rPr>
                        <a:t>Beam energy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(2-passes, 2.2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 pass)/Current</a:t>
                      </a:r>
                      <a:endParaRPr lang="en-US" sz="1800" b="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4.3 </a:t>
                      </a:r>
                      <a:r>
                        <a:rPr lang="en-US" sz="1800" b="0" dirty="0" err="1" smtClean="0"/>
                        <a:t>GeV</a:t>
                      </a:r>
                      <a:r>
                        <a:rPr lang="en-US" sz="1800" b="0" dirty="0" smtClean="0"/>
                        <a:t>/20 </a:t>
                      </a:r>
                      <a:r>
                        <a:rPr lang="en-US" sz="1800" b="0" dirty="0" err="1" smtClean="0"/>
                        <a:t>μA</a:t>
                      </a:r>
                      <a:endParaRPr lang="en-US" sz="1800" b="0" dirty="0"/>
                    </a:p>
                  </a:txBody>
                  <a:tcPr/>
                </a:tc>
              </a:tr>
              <a:tr h="427484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e’ HRS central momentum (acceptance)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2.224 </a:t>
                      </a:r>
                      <a:r>
                        <a:rPr lang="en-US" sz="18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 (±4.5%)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7484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e’ HRS central angle (acceptance)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12.5° (6 </a:t>
                      </a:r>
                      <a:r>
                        <a:rPr lang="en-US" sz="18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msr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7484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1800" kern="1200" baseline="300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HRS central momentum (acceptance)</a:t>
                      </a:r>
                      <a:endParaRPr lang="en-US" sz="18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 </a:t>
                      </a:r>
                      <a:r>
                        <a:rPr lang="en-US" sz="1800" kern="1200" dirty="0" err="1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 (±4.5%)</a:t>
                      </a:r>
                      <a:endParaRPr lang="en-US" sz="18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427484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1800" kern="1200" baseline="300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HRS central angle (acceptance)</a:t>
                      </a:r>
                      <a:endParaRPr lang="en-US" sz="18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12.75° (6 </a:t>
                      </a:r>
                      <a:r>
                        <a:rPr lang="en-US" sz="1800" kern="1200" dirty="0" err="1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msr</a:t>
                      </a:r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556" y="4079695"/>
            <a:ext cx="832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Calibri"/>
                <a:cs typeface="Calibri"/>
              </a:rPr>
              <a:t>Kinematics configuration (</a:t>
            </a:r>
            <a:r>
              <a:rPr lang="en-US" sz="2800" b="1" i="1" dirty="0" smtClean="0">
                <a:solidFill>
                  <a:srgbClr val="000090"/>
                </a:solidFill>
                <a:latin typeface="Calibri"/>
                <a:cs typeface="Calibri"/>
              </a:rPr>
              <a:t>q</a:t>
            </a:r>
            <a:r>
              <a:rPr lang="en-US" sz="2800" b="1" dirty="0" smtClean="0">
                <a:solidFill>
                  <a:srgbClr val="000090"/>
                </a:solidFill>
                <a:latin typeface="Calibri"/>
                <a:cs typeface="Calibri"/>
              </a:rPr>
              <a:t> ≈ 383 MeV/c)</a:t>
            </a:r>
            <a:endParaRPr lang="en-US" sz="28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t="12834"/>
          <a:stretch>
            <a:fillRect/>
          </a:stretch>
        </p:blipFill>
        <p:spPr bwMode="auto">
          <a:xfrm>
            <a:off x="4565506" y="1425223"/>
            <a:ext cx="4578494" cy="248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-1" y="874811"/>
            <a:ext cx="4577066" cy="3048078"/>
            <a:chOff x="4566933" y="3809922"/>
            <a:chExt cx="4577066" cy="3048078"/>
          </a:xfrm>
        </p:grpSpPr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4566933" y="3809922"/>
              <a:ext cx="4577066" cy="3048078"/>
              <a:chOff x="1927" y="1327"/>
              <a:chExt cx="12095" cy="10482"/>
            </a:xfrm>
          </p:grpSpPr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>
                <a:off x="2012" y="1327"/>
                <a:ext cx="12010" cy="10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sz="1400" b="1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C</a:t>
                </a:r>
                <a:r>
                  <a:rPr lang="en-US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ontinuous </a:t>
                </a:r>
                <a:r>
                  <a:rPr lang="en-US" sz="1400" b="1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E</a:t>
                </a:r>
                <a:r>
                  <a:rPr lang="en-US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lectron </a:t>
                </a:r>
                <a:r>
                  <a:rPr lang="en-US" sz="1400" b="1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B</a:t>
                </a:r>
                <a:r>
                  <a:rPr lang="en-US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eam </a:t>
                </a:r>
                <a:r>
                  <a:rPr lang="en-US" sz="1400" b="1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A</a:t>
                </a:r>
                <a:r>
                  <a:rPr lang="en-US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ccelerator </a:t>
                </a:r>
                <a:r>
                  <a:rPr lang="en-US" sz="1400" b="1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F</a:t>
                </a:r>
                <a:r>
                  <a:rPr lang="en-US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acility (</a:t>
                </a:r>
                <a:r>
                  <a:rPr lang="en-US" sz="1400" b="1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CEBAF</a:t>
                </a:r>
                <a:r>
                  <a:rPr lang="en-US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)</a:t>
                </a:r>
              </a:p>
            </p:txBody>
          </p:sp>
          <p:grpSp>
            <p:nvGrpSpPr>
              <p:cNvPr id="12" name="Group 4"/>
              <p:cNvGrpSpPr>
                <a:grpSpLocks/>
              </p:cNvGrpSpPr>
              <p:nvPr/>
            </p:nvGrpSpPr>
            <p:grpSpPr bwMode="auto">
              <a:xfrm>
                <a:off x="1927" y="2306"/>
                <a:ext cx="12095" cy="9503"/>
                <a:chOff x="463" y="432"/>
                <a:chExt cx="4838" cy="3801"/>
              </a:xfrm>
            </p:grpSpPr>
            <p:pic>
              <p:nvPicPr>
                <p:cNvPr id="13" name="Picture 5" descr="aerial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63" y="432"/>
                  <a:ext cx="4838" cy="3801"/>
                </a:xfrm>
                <a:prstGeom prst="rect">
                  <a:avLst/>
                </a:prstGeom>
                <a:noFill/>
              </p:spPr>
            </p:pic>
            <p:sp>
              <p:nvSpPr>
                <p:cNvPr id="1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688" y="2900"/>
                  <a:ext cx="392" cy="4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sz="14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1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632" y="3072"/>
                  <a:ext cx="385" cy="4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sz="14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1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204" y="2865"/>
                  <a:ext cx="360" cy="4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sz="14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1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005" y="1893"/>
                  <a:ext cx="645" cy="4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sz="14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MCC</a:t>
                  </a:r>
                </a:p>
              </p:txBody>
            </p:sp>
            <p:sp>
              <p:nvSpPr>
                <p:cNvPr id="1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775" y="1104"/>
                  <a:ext cx="192" cy="105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3119" y="1056"/>
                  <a:ext cx="240" cy="110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448" y="2688"/>
                  <a:ext cx="1036" cy="105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3359" y="2160"/>
                  <a:ext cx="433" cy="172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3504" y="2688"/>
                  <a:ext cx="1344" cy="86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88" y="1183"/>
                  <a:ext cx="656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4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North</a:t>
                  </a:r>
                </a:p>
                <a:p>
                  <a:pPr algn="ctr" eaLnBrk="0" hangingPunct="0"/>
                  <a:r>
                    <a:rPr lang="en-US" sz="1400" dirty="0" err="1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Linac</a:t>
                  </a:r>
                  <a:endParaRPr lang="en-US" sz="1400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317" y="1227"/>
                  <a:ext cx="643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4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South</a:t>
                  </a:r>
                </a:p>
                <a:p>
                  <a:pPr algn="ctr" eaLnBrk="0" hangingPunct="0"/>
                  <a:r>
                    <a:rPr lang="en-US" sz="1400" dirty="0" err="1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Linac</a:t>
                  </a:r>
                  <a:endParaRPr lang="en-US" sz="1400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cxnSp>
              <p:nvCxnSpPr>
                <p:cNvPr id="25" name="AutoShape 18"/>
                <p:cNvCxnSpPr>
                  <a:cxnSpLocks noChangeShapeType="1"/>
                  <a:stCxn id="18" idx="0"/>
                  <a:endCxn id="19" idx="0"/>
                </p:cNvCxnSpPr>
                <p:nvPr/>
              </p:nvCxnSpPr>
              <p:spPr bwMode="auto">
                <a:xfrm rot="16200000" flipH="1">
                  <a:off x="2566" y="1381"/>
                  <a:ext cx="1" cy="1584"/>
                </a:xfrm>
                <a:prstGeom prst="curvedConnector3">
                  <a:avLst>
                    <a:gd name="adj1" fmla="val 47299995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679" y="2160"/>
                  <a:ext cx="96" cy="62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296" y="2832"/>
                  <a:ext cx="781" cy="4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sz="14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Injector</a:t>
                  </a:r>
                </a:p>
              </p:txBody>
            </p:sp>
            <p:sp>
              <p:nvSpPr>
                <p:cNvPr id="2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422" y="1008"/>
                  <a:ext cx="562" cy="4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sz="14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FEL</a:t>
                  </a:r>
                </a:p>
              </p:txBody>
            </p:sp>
            <p:sp>
              <p:nvSpPr>
                <p:cNvPr id="2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183" y="497"/>
                  <a:ext cx="1027" cy="4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sz="14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East Arc</a:t>
                  </a:r>
                </a:p>
              </p:txBody>
            </p:sp>
            <p:sp>
              <p:nvSpPr>
                <p:cNvPr id="3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107" y="2618"/>
                  <a:ext cx="974" cy="4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sz="14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West Arc</a:t>
                  </a:r>
                </a:p>
              </p:txBody>
            </p:sp>
            <p:cxnSp>
              <p:nvCxnSpPr>
                <p:cNvPr id="31" name="AutoShape 24"/>
                <p:cNvCxnSpPr>
                  <a:cxnSpLocks noChangeShapeType="1"/>
                  <a:stCxn id="18" idx="1"/>
                  <a:endCxn id="19" idx="1"/>
                </p:cNvCxnSpPr>
                <p:nvPr/>
              </p:nvCxnSpPr>
              <p:spPr bwMode="auto">
                <a:xfrm rot="16200000">
                  <a:off x="2519" y="491"/>
                  <a:ext cx="48" cy="1153"/>
                </a:xfrm>
                <a:prstGeom prst="curvedConnector3">
                  <a:avLst>
                    <a:gd name="adj1" fmla="val 46875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cxnSp>
          <p:nvCxnSpPr>
            <p:cNvPr id="9" name="Straight Arrow Connector 8"/>
            <p:cNvCxnSpPr/>
            <p:nvPr/>
          </p:nvCxnSpPr>
          <p:spPr>
            <a:xfrm flipV="1">
              <a:off x="6003340" y="4279157"/>
              <a:ext cx="45905" cy="239717"/>
            </a:xfrm>
            <a:prstGeom prst="straightConnector1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 cmpd="sng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5927616" y="4016520"/>
              <a:ext cx="3405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D</a:t>
              </a:r>
              <a:endPara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614332" y="944207"/>
            <a:ext cx="4529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Hall A and HRS spectrometers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0" y="0"/>
            <a:ext cx="9143999" cy="74788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EXPERIMENT E12-17-003 IN HALL A</a:t>
            </a:r>
            <a:endParaRPr lang="en-US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840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62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200" dirty="0" smtClean="0">
                <a:effectLst/>
                <a:latin typeface="Calibri"/>
                <a:cs typeface="Calibri"/>
              </a:rPr>
              <a:t>HALL C E91-016: PROVIDED KNOWN INFOMATION</a:t>
            </a:r>
            <a:endParaRPr lang="en-US" sz="3200" dirty="0">
              <a:latin typeface="Calibri"/>
              <a:cs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1604" y="756558"/>
            <a:ext cx="4563633" cy="3850343"/>
            <a:chOff x="121604" y="756558"/>
            <a:chExt cx="4563633" cy="3850343"/>
          </a:xfrm>
        </p:grpSpPr>
        <p:grpSp>
          <p:nvGrpSpPr>
            <p:cNvPr id="4" name="Group 3"/>
            <p:cNvGrpSpPr/>
            <p:nvPr/>
          </p:nvGrpSpPr>
          <p:grpSpPr>
            <a:xfrm>
              <a:off x="121604" y="756558"/>
              <a:ext cx="4563633" cy="3850343"/>
              <a:chOff x="-1" y="-65484"/>
              <a:chExt cx="5889000" cy="588899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" y="-65484"/>
                <a:ext cx="5889000" cy="5888999"/>
              </a:xfrm>
              <a:prstGeom prst="rect">
                <a:avLst/>
              </a:prstGeom>
            </p:spPr>
          </p:pic>
          <p:sp>
            <p:nvSpPr>
              <p:cNvPr id="6" name="Text Box 4"/>
              <p:cNvSpPr txBox="1"/>
              <p:nvPr/>
            </p:nvSpPr>
            <p:spPr>
              <a:xfrm>
                <a:off x="1708159" y="2565849"/>
                <a:ext cx="466235" cy="53522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 dirty="0" err="1">
                    <a:solidFill>
                      <a:srgbClr val="0000FF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Λ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7" name="Text Box 5"/>
              <p:cNvSpPr txBox="1"/>
              <p:nvPr/>
            </p:nvSpPr>
            <p:spPr>
              <a:xfrm>
                <a:off x="2697214" y="4230007"/>
                <a:ext cx="514577" cy="52574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 dirty="0">
                    <a:solidFill>
                      <a:srgbClr val="0000FF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Σ</a:t>
                </a:r>
                <a:r>
                  <a:rPr lang="en-US" sz="1600" b="1" kern="1200" baseline="30000" dirty="0">
                    <a:solidFill>
                      <a:srgbClr val="0000FF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0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8" name="Text Box 6"/>
              <p:cNvSpPr txBox="1"/>
              <p:nvPr/>
            </p:nvSpPr>
            <p:spPr>
              <a:xfrm>
                <a:off x="2936712" y="4680922"/>
                <a:ext cx="542736" cy="5615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 dirty="0" err="1">
                    <a:solidFill>
                      <a:srgbClr val="0000FF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Σ</a:t>
                </a:r>
                <a:r>
                  <a:rPr lang="en-US" sz="1600" b="1" kern="1200" baseline="30000" dirty="0">
                    <a:solidFill>
                      <a:srgbClr val="0000FF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-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053908" y="797087"/>
              <a:ext cx="2499652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baseline="30000" dirty="0" smtClean="0">
                  <a:latin typeface="Calibri"/>
                  <a:cs typeface="Calibri"/>
                </a:rPr>
                <a:t>3</a:t>
              </a:r>
              <a:r>
                <a:rPr lang="en-US" sz="1600" i="1" dirty="0" smtClean="0">
                  <a:latin typeface="Calibri"/>
                  <a:cs typeface="Calibri"/>
                </a:rPr>
                <a:t>He(</a:t>
              </a:r>
              <a:r>
                <a:rPr lang="en-US" sz="1600" i="1" dirty="0" err="1" smtClean="0">
                  <a:latin typeface="Calibri"/>
                  <a:cs typeface="Calibri"/>
                </a:rPr>
                <a:t>e,e’K</a:t>
              </a:r>
              <a:r>
                <a:rPr lang="en-US" sz="1600" i="1" baseline="30000" dirty="0" smtClean="0">
                  <a:latin typeface="Calibri"/>
                  <a:cs typeface="Calibri"/>
                </a:rPr>
                <a:t>+</a:t>
              </a:r>
              <a:r>
                <a:rPr lang="en-US" sz="1600" i="1" dirty="0" smtClean="0">
                  <a:latin typeface="Calibri"/>
                  <a:cs typeface="Calibri"/>
                </a:rPr>
                <a:t>) Reaction</a:t>
              </a:r>
              <a:endParaRPr lang="en-US" sz="1600" i="1" dirty="0">
                <a:latin typeface="Calibri"/>
                <a:cs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0768" y="4309682"/>
              <a:ext cx="4161584" cy="2616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Calibri"/>
                  <a:cs typeface="Calibri"/>
                </a:rPr>
                <a:t>Missing Mass (</a:t>
              </a:r>
              <a:r>
                <a:rPr lang="en-US" sz="1100" dirty="0" err="1" smtClean="0">
                  <a:latin typeface="Calibri"/>
                  <a:cs typeface="Calibri"/>
                </a:rPr>
                <a:t>GeV</a:t>
              </a:r>
              <a:r>
                <a:rPr lang="en-US" sz="1100" dirty="0" smtClean="0">
                  <a:latin typeface="Calibri"/>
                  <a:cs typeface="Calibri"/>
                </a:rPr>
                <a:t>)</a:t>
              </a:r>
              <a:endParaRPr lang="en-US" sz="1100" dirty="0">
                <a:latin typeface="Calibri"/>
                <a:cs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78187" y="1783315"/>
            <a:ext cx="2675303" cy="1445568"/>
            <a:chOff x="1783537" y="1715766"/>
            <a:chExt cx="2675303" cy="1445568"/>
          </a:xfrm>
        </p:grpSpPr>
        <p:sp>
          <p:nvSpPr>
            <p:cNvPr id="13" name="TextBox 12"/>
            <p:cNvSpPr txBox="1"/>
            <p:nvPr/>
          </p:nvSpPr>
          <p:spPr>
            <a:xfrm>
              <a:off x="2472629" y="1715766"/>
              <a:ext cx="1986211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rgbClr val="FF0000"/>
                  </a:solidFill>
                </a:rPr>
                <a:t>Λd</a:t>
              </a:r>
              <a:r>
                <a:rPr lang="en-US" i="1" dirty="0" smtClean="0">
                  <a:solidFill>
                    <a:srgbClr val="FF0000"/>
                  </a:solidFill>
                </a:rPr>
                <a:t>,  T = 0 and 1</a:t>
              </a:r>
            </a:p>
            <a:p>
              <a:r>
                <a:rPr lang="en-US" i="1" dirty="0" err="1" smtClean="0">
                  <a:solidFill>
                    <a:srgbClr val="FF0000"/>
                  </a:solidFill>
                </a:rPr>
                <a:t>Λpn</a:t>
              </a:r>
              <a:r>
                <a:rPr lang="en-US" i="1" dirty="0" smtClean="0">
                  <a:solidFill>
                    <a:srgbClr val="FF0000"/>
                  </a:solidFill>
                </a:rPr>
                <a:t>, T = 1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1783537" y="2350735"/>
              <a:ext cx="689092" cy="8105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ontent Placeholder 2"/>
          <p:cNvSpPr>
            <a:spLocks noGrp="1"/>
          </p:cNvSpPr>
          <p:nvPr>
            <p:ph sz="quarter" idx="13"/>
          </p:nvPr>
        </p:nvSpPr>
        <p:spPr>
          <a:xfrm>
            <a:off x="4702050" y="756558"/>
            <a:ext cx="4441950" cy="3850343"/>
          </a:xfrm>
        </p:spPr>
        <p:txBody>
          <a:bodyPr>
            <a:normAutofit lnSpcReduction="10000"/>
          </a:bodyPr>
          <a:lstStyle/>
          <a:p>
            <a:pPr marL="338138" indent="-338138">
              <a:spcBef>
                <a:spcPts val="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000" i="1" dirty="0" smtClean="0">
                <a:latin typeface="Calibri"/>
                <a:cs typeface="Calibri"/>
              </a:rPr>
              <a:t>Q</a:t>
            </a:r>
            <a:r>
              <a:rPr lang="en-US" sz="2000" i="1" baseline="30000" dirty="0" smtClean="0">
                <a:latin typeface="Calibri"/>
                <a:cs typeface="Calibri"/>
              </a:rPr>
              <a:t>2</a:t>
            </a:r>
            <a:r>
              <a:rPr lang="en-US" sz="2000" dirty="0" smtClean="0">
                <a:latin typeface="Calibri"/>
                <a:cs typeface="Calibri"/>
              </a:rPr>
              <a:t> and </a:t>
            </a:r>
            <a:r>
              <a:rPr lang="en-US" sz="2000" b="1" i="1" dirty="0" smtClean="0">
                <a:latin typeface="Calibri"/>
                <a:cs typeface="Calibri"/>
              </a:rPr>
              <a:t>q</a:t>
            </a:r>
            <a:r>
              <a:rPr lang="en-US" sz="2000" dirty="0" smtClean="0">
                <a:latin typeface="Calibri"/>
                <a:cs typeface="Calibri"/>
              </a:rPr>
              <a:t> to </a:t>
            </a:r>
            <a:r>
              <a:rPr lang="en-US" sz="2000" dirty="0" err="1" smtClean="0">
                <a:latin typeface="Calibri"/>
                <a:cs typeface="Calibri"/>
              </a:rPr>
              <a:t>Λ</a:t>
            </a:r>
            <a:r>
              <a:rPr lang="en-US" sz="2000" dirty="0" smtClean="0">
                <a:latin typeface="Calibri"/>
                <a:cs typeface="Calibri"/>
              </a:rPr>
              <a:t> are identical to the proposed experiment.</a:t>
            </a:r>
          </a:p>
          <a:p>
            <a:pPr marL="338138" indent="-338138">
              <a:spcBef>
                <a:spcPts val="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000" i="1" dirty="0">
                <a:latin typeface="Calibri"/>
                <a:cs typeface="Calibri"/>
              </a:rPr>
              <a:t>T = </a:t>
            </a:r>
            <a:r>
              <a:rPr lang="en-US" sz="2000" i="1" dirty="0" smtClean="0">
                <a:latin typeface="Calibri"/>
                <a:cs typeface="Calibri"/>
              </a:rPr>
              <a:t>1 </a:t>
            </a:r>
            <a:r>
              <a:rPr lang="en-US" sz="2000" i="1" dirty="0" err="1" smtClean="0">
                <a:latin typeface="Calibri"/>
                <a:cs typeface="Calibri"/>
              </a:rPr>
              <a:t>Λpn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and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i="1" dirty="0" err="1" smtClean="0">
                <a:latin typeface="Calibri"/>
                <a:cs typeface="Calibri"/>
              </a:rPr>
              <a:t>Λnn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systems are identical.</a:t>
            </a:r>
          </a:p>
          <a:p>
            <a:pPr marL="338138" indent="-338138">
              <a:spcBef>
                <a:spcPts val="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000" i="1" dirty="0" smtClean="0">
                <a:latin typeface="Calibri"/>
                <a:cs typeface="Calibri"/>
              </a:rPr>
              <a:t>T</a:t>
            </a:r>
            <a:r>
              <a:rPr lang="en-US" sz="2000" i="1" baseline="-25000" dirty="0" smtClean="0">
                <a:latin typeface="Calibri"/>
                <a:cs typeface="Calibri"/>
              </a:rPr>
              <a:t>2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target: </a:t>
            </a:r>
            <a:r>
              <a:rPr lang="en-US" sz="2000" i="1" dirty="0" err="1" smtClean="0">
                <a:latin typeface="Calibri"/>
                <a:cs typeface="Calibri"/>
              </a:rPr>
              <a:t>Λ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and Σ</a:t>
            </a:r>
            <a:r>
              <a:rPr lang="en-US" sz="2000" i="1" baseline="30000" dirty="0" smtClean="0">
                <a:latin typeface="Calibri"/>
                <a:cs typeface="Calibri"/>
              </a:rPr>
              <a:t>0</a:t>
            </a:r>
            <a:r>
              <a:rPr lang="en-US" sz="2000" dirty="0" smtClean="0">
                <a:latin typeface="Calibri"/>
                <a:cs typeface="Calibri"/>
              </a:rPr>
              <a:t> productions are reduced by 2 while </a:t>
            </a:r>
            <a:r>
              <a:rPr lang="en-US" sz="2000" dirty="0" err="1" smtClean="0">
                <a:latin typeface="Calibri"/>
                <a:cs typeface="Calibri"/>
              </a:rPr>
              <a:t>Σ</a:t>
            </a:r>
            <a:r>
              <a:rPr lang="en-US" sz="2000" i="1" baseline="30000" dirty="0" smtClean="0">
                <a:latin typeface="Calibri"/>
                <a:cs typeface="Calibri"/>
              </a:rPr>
              <a:t>-</a:t>
            </a:r>
            <a:r>
              <a:rPr lang="en-US" sz="2000" dirty="0" smtClean="0">
                <a:latin typeface="Calibri"/>
                <a:cs typeface="Calibri"/>
              </a:rPr>
              <a:t> increases by 2.</a:t>
            </a:r>
          </a:p>
          <a:p>
            <a:pPr marL="338138" indent="-338138">
              <a:spcBef>
                <a:spcPts val="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000" i="1" dirty="0" err="1" smtClean="0">
                <a:latin typeface="Calibri"/>
                <a:cs typeface="Calibri"/>
              </a:rPr>
              <a:t>Λnn</a:t>
            </a:r>
            <a:r>
              <a:rPr lang="en-US" sz="2000" dirty="0" smtClean="0">
                <a:latin typeface="Calibri"/>
                <a:cs typeface="Calibri"/>
              </a:rPr>
              <a:t> resonance is expected to locate within ~1 MeV above threshold, no quasi-free distribution influence.</a:t>
            </a:r>
          </a:p>
          <a:p>
            <a:pPr marL="338138" indent="-338138">
              <a:spcBef>
                <a:spcPts val="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000" dirty="0" smtClean="0">
                <a:latin typeface="Calibri"/>
                <a:cs typeface="Calibri"/>
              </a:rPr>
              <a:t>The known information from E91-016 helped to a reliable estimate on yield, singles rate, and ACC rate.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35116" y="4998690"/>
            <a:ext cx="8904169" cy="1859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 smtClean="0">
                <a:solidFill>
                  <a:srgbClr val="000090"/>
                </a:solidFill>
                <a:latin typeface="Calibri"/>
                <a:cs typeface="Calibri"/>
              </a:rPr>
              <a:t>Expected Resonance Yield Rate</a:t>
            </a:r>
            <a:endParaRPr lang="en-US" sz="2400" b="1" dirty="0">
              <a:solidFill>
                <a:srgbClr val="000090"/>
              </a:solidFill>
              <a:latin typeface="Calibri"/>
              <a:cs typeface="Calibri"/>
            </a:endParaRP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²"/>
            </a:pP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Ratio of </a:t>
            </a:r>
            <a:r>
              <a:rPr lang="en-US" sz="2000" b="1" i="1" dirty="0" smtClean="0">
                <a:solidFill>
                  <a:srgbClr val="000090"/>
                </a:solidFill>
                <a:latin typeface="Calibri"/>
                <a:cs typeface="Calibri"/>
              </a:rPr>
              <a:t>FSI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 events over the entire </a:t>
            </a:r>
            <a:r>
              <a:rPr lang="en-US" sz="2000" b="1" i="1" dirty="0" err="1" smtClean="0">
                <a:solidFill>
                  <a:srgbClr val="000090"/>
                </a:solidFill>
                <a:latin typeface="Calibri"/>
                <a:cs typeface="Calibri"/>
              </a:rPr>
              <a:t>Λ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 production:  ≥ 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3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%  (excluding 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Σ</a:t>
            </a:r>
            <a:r>
              <a:rPr lang="en-US" sz="2000" b="1" i="1" baseline="30000" dirty="0" smtClean="0">
                <a:solidFill>
                  <a:srgbClr val="000090"/>
                </a:solidFill>
                <a:latin typeface="Calibri"/>
                <a:cs typeface="Calibri"/>
              </a:rPr>
              <a:t>0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 and </a:t>
            </a:r>
            <a:r>
              <a:rPr lang="en-US" sz="2000" b="1" dirty="0" err="1">
                <a:solidFill>
                  <a:srgbClr val="000090"/>
                </a:solidFill>
                <a:latin typeface="Calibri"/>
                <a:cs typeface="Calibri"/>
              </a:rPr>
              <a:t>Σ</a:t>
            </a:r>
            <a:r>
              <a:rPr lang="en-US" sz="2000" b="1" i="1" baseline="30000" dirty="0" smtClean="0">
                <a:solidFill>
                  <a:srgbClr val="000090"/>
                </a:solidFill>
                <a:latin typeface="Calibri"/>
                <a:cs typeface="Calibri"/>
              </a:rPr>
              <a:t>-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).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²"/>
            </a:pP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The entire </a:t>
            </a:r>
            <a:r>
              <a:rPr lang="en-US" sz="2000" b="1" i="1" dirty="0" smtClean="0">
                <a:solidFill>
                  <a:srgbClr val="000090"/>
                </a:solidFill>
                <a:latin typeface="Calibri"/>
                <a:cs typeface="Calibri"/>
              </a:rPr>
              <a:t>FSI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  should be pulled into the expected resonance.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²"/>
            </a:pP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Taking 3% as the minimum, ~</a:t>
            </a:r>
            <a:r>
              <a:rPr lang="en-US" sz="2000" b="1" u="sng" dirty="0" smtClean="0">
                <a:solidFill>
                  <a:srgbClr val="000090"/>
                </a:solidFill>
                <a:latin typeface="Calibri"/>
                <a:cs typeface="Calibri"/>
              </a:rPr>
              <a:t>120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 counts from </a:t>
            </a:r>
            <a:r>
              <a:rPr lang="en-US" sz="2000" b="1" u="sng" dirty="0" smtClean="0">
                <a:solidFill>
                  <a:srgbClr val="000090"/>
                </a:solidFill>
                <a:latin typeface="Calibri"/>
                <a:cs typeface="Calibri"/>
              </a:rPr>
              <a:t>10 approved PAC days</a:t>
            </a:r>
            <a:r>
              <a:rPr lang="en-US" sz="2000" dirty="0">
                <a:solidFill>
                  <a:srgbClr val="000090"/>
                </a:solidFill>
                <a:latin typeface="Calibri"/>
                <a:cs typeface="Calibri"/>
              </a:rPr>
              <a:t>.</a:t>
            </a:r>
            <a:endParaRPr lang="en-US" sz="20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595331"/>
            <a:ext cx="47989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A. </a:t>
            </a:r>
            <a:r>
              <a:rPr lang="en-US" sz="1200" dirty="0" err="1">
                <a:latin typeface="Calibri"/>
                <a:cs typeface="Calibri"/>
              </a:rPr>
              <a:t>Uzzle</a:t>
            </a:r>
            <a:r>
              <a:rPr lang="en-US" sz="1200" dirty="0">
                <a:latin typeface="Calibri"/>
                <a:cs typeface="Calibri"/>
              </a:rPr>
              <a:t>, </a:t>
            </a:r>
            <a:r>
              <a:rPr lang="en-US" sz="1200" dirty="0" smtClean="0">
                <a:latin typeface="Calibri"/>
                <a:cs typeface="Calibri"/>
              </a:rPr>
              <a:t>Ph.D. dissertation and F. </a:t>
            </a:r>
            <a:r>
              <a:rPr lang="en-US" sz="1200" dirty="0" err="1" smtClean="0">
                <a:latin typeface="Calibri"/>
                <a:cs typeface="Calibri"/>
              </a:rPr>
              <a:t>Dohrmann</a:t>
            </a:r>
            <a:r>
              <a:rPr lang="en-US" sz="1200" dirty="0" smtClean="0">
                <a:latin typeface="Calibri"/>
                <a:cs typeface="Calibri"/>
              </a:rPr>
              <a:t> </a:t>
            </a:r>
            <a:r>
              <a:rPr lang="en-US" sz="1200" i="1" dirty="0" smtClean="0">
                <a:latin typeface="Calibri"/>
                <a:cs typeface="Calibri"/>
              </a:rPr>
              <a:t>et al.</a:t>
            </a:r>
            <a:r>
              <a:rPr lang="en-US" sz="1200" dirty="0" smtClean="0">
                <a:latin typeface="Calibri"/>
                <a:cs typeface="Calibri"/>
              </a:rPr>
              <a:t>, PRL </a:t>
            </a:r>
            <a:r>
              <a:rPr lang="en-US" sz="1200" b="1" dirty="0" smtClean="0">
                <a:latin typeface="Calibri"/>
                <a:cs typeface="Calibri"/>
              </a:rPr>
              <a:t>93</a:t>
            </a:r>
            <a:r>
              <a:rPr lang="en-US" sz="1200" dirty="0" smtClean="0">
                <a:latin typeface="Calibri"/>
                <a:cs typeface="Calibri"/>
              </a:rPr>
              <a:t>, 242501 (2004).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9325" y="1175368"/>
            <a:ext cx="162141" cy="3012990"/>
          </a:xfrm>
          <a:prstGeom prst="rect">
            <a:avLst/>
          </a:prstGeom>
          <a:solidFill>
            <a:schemeClr val="accent6">
              <a:lumMod val="40000"/>
              <a:lumOff val="60000"/>
              <a:alpha val="29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ea typeface="Times New Roman"/>
                <a:cs typeface="Times New Roman"/>
              </a:rPr>
              <a:t> 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375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6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6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6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6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6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6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16461</TotalTime>
  <Words>1509</Words>
  <Application>Microsoft Macintosh PowerPoint</Application>
  <PresentationFormat>On-screen Show (4:3)</PresentationFormat>
  <Paragraphs>181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Slipstream</vt:lpstr>
      <vt:lpstr>Determining the Unknown Λn Interaction by Investigating the Λnn Resonance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Science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the Unknown Λn Interaction by Investigating the Λnn Resonance </dc:title>
  <dc:creator>tangl</dc:creator>
  <cp:lastModifiedBy>tangl</cp:lastModifiedBy>
  <cp:revision>139</cp:revision>
  <cp:lastPrinted>2017-08-26T03:34:28Z</cp:lastPrinted>
  <dcterms:created xsi:type="dcterms:W3CDTF">2017-06-09T18:16:16Z</dcterms:created>
  <dcterms:modified xsi:type="dcterms:W3CDTF">2017-08-26T19:48:49Z</dcterms:modified>
</cp:coreProperties>
</file>