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Apple SD 산돌고딕 Neo 옅은체"/>
          <a:ea typeface="Apple SD 산돌고딕 Neo 옅은체"/>
          <a:cs typeface="Apple SD 산돌고딕 Neo 옅은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Apple SD 산돌고딕 Neo 옅은체"/>
          <a:ea typeface="Apple SD 산돌고딕 Neo 옅은체"/>
          <a:cs typeface="Apple SD 산돌고딕 Neo 옅은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Apple SD 산돌고딕 Neo 옅은체"/>
          <a:ea typeface="Apple SD 산돌고딕 Neo 옅은체"/>
          <a:cs typeface="Apple SD 산돌고딕 Neo 옅은체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Apple SD 산돌고딕 Neo 옅은체"/>
          <a:ea typeface="Apple SD 산돌고딕 Neo 옅은체"/>
          <a:cs typeface="Apple SD 산돌고딕 Neo 옅은체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Apple SD 산돌고딕 Neo 옅은체"/>
          <a:ea typeface="Apple SD 산돌고딕 Neo 옅은체"/>
          <a:cs typeface="Apple SD 산돌고딕 Neo 옅은체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Apple SD 산돌고딕 Neo 옅은체"/>
          <a:ea typeface="Apple SD 산돌고딕 Neo 옅은체"/>
          <a:cs typeface="Apple SD 산돌고딕 Neo 옅은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Apple SD 산돌고딕 Neo 옅은체"/>
          <a:ea typeface="Apple SD 산돌고딕 Neo 옅은체"/>
          <a:cs typeface="Apple SD 산돌고딕 Neo 옅은체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Apple SD 산돌고딕 Neo 옅은체"/>
          <a:ea typeface="Apple SD 산돌고딕 Neo 옅은체"/>
          <a:cs typeface="Apple SD 산돌고딕 Neo 옅은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3DC5C2F9-1CAC-4260-A1DD-9FCDBB87749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6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457200" indent="0" algn="ctr">
              <a:buSzTx/>
              <a:buNone/>
            </a:lvl2pPr>
            <a:lvl3pPr marL="914400" indent="0" algn="ctr">
              <a:buSzTx/>
              <a:buNone/>
            </a:lvl3pPr>
            <a:lvl4pPr marL="1371600" indent="0" algn="ctr">
              <a:buSzTx/>
              <a:buNone/>
            </a:lvl4pPr>
            <a:lvl5pPr marL="1828800" indent="0" algn="ctr">
              <a:buSzTx/>
              <a:buNone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8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중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095500"/>
            <a:ext cx="7366000" cy="26797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sz="half" idx="13"/>
          </p:nvPr>
        </p:nvSpPr>
        <p:spPr>
          <a:xfrm>
            <a:off x="1778000" y="1282700"/>
            <a:ext cx="5612015" cy="314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제목 텍스트"/>
          <p:cNvSpPr txBox="1">
            <a:spLocks noGrp="1"/>
          </p:cNvSpPr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0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으로 반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이미지"/>
          <p:cNvSpPr>
            <a:spLocks noGrp="1"/>
          </p:cNvSpPr>
          <p:nvPr>
            <p:ph type="pic" sz="half" idx="13"/>
          </p:nvPr>
        </p:nvSpPr>
        <p:spPr>
          <a:xfrm>
            <a:off x="1778000" y="1282700"/>
            <a:ext cx="5612015" cy="31496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제목 텍스트"/>
          <p:cNvSpPr txBox="1">
            <a:spLocks noGrp="1"/>
          </p:cNvSpPr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1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이미지"/>
          <p:cNvSpPr>
            <a:spLocks noGrp="1"/>
          </p:cNvSpPr>
          <p:nvPr>
            <p:ph type="pic" sz="half" idx="13"/>
          </p:nvPr>
        </p:nvSpPr>
        <p:spPr>
          <a:xfrm>
            <a:off x="4876800" y="1206500"/>
            <a:ext cx="3228036" cy="4292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제목 텍스트"/>
          <p:cNvSpPr txBox="1">
            <a:spLocks noGrp="1"/>
          </p:cNvSpPr>
          <p:nvPr>
            <p:ph type="title"/>
          </p:nvPr>
        </p:nvSpPr>
        <p:spPr>
          <a:xfrm>
            <a:off x="444500" y="990600"/>
            <a:ext cx="4127500" cy="2324100"/>
          </a:xfrm>
          <a:prstGeom prst="rect">
            <a:avLst/>
          </a:prstGeom>
        </p:spPr>
        <p:txBody>
          <a:bodyPr anchor="b"/>
          <a:lstStyle>
            <a:lvl1pPr defTabSz="406400">
              <a:defRPr sz="48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44500" y="3378200"/>
            <a:ext cx="4127500" cy="2324100"/>
          </a:xfrm>
          <a:prstGeom prst="rect">
            <a:avLst/>
          </a:prstGeom>
        </p:spPr>
        <p:txBody>
          <a:bodyPr/>
          <a:lstStyle>
            <a:lvl1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으로 반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이미지"/>
          <p:cNvSpPr>
            <a:spLocks noGrp="1"/>
          </p:cNvSpPr>
          <p:nvPr>
            <p:ph type="pic" sz="half" idx="13"/>
          </p:nvPr>
        </p:nvSpPr>
        <p:spPr>
          <a:xfrm>
            <a:off x="4876800" y="1206500"/>
            <a:ext cx="3228036" cy="42926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제목 텍스트"/>
          <p:cNvSpPr txBox="1">
            <a:spLocks noGrp="1"/>
          </p:cNvSpPr>
          <p:nvPr>
            <p:ph type="title"/>
          </p:nvPr>
        </p:nvSpPr>
        <p:spPr>
          <a:xfrm>
            <a:off x="444500" y="990600"/>
            <a:ext cx="4127500" cy="2324100"/>
          </a:xfrm>
          <a:prstGeom prst="rect">
            <a:avLst/>
          </a:prstGeom>
        </p:spPr>
        <p:txBody>
          <a:bodyPr anchor="b"/>
          <a:lstStyle>
            <a:lvl1pPr defTabSz="406400">
              <a:defRPr sz="48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3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44500" y="3378200"/>
            <a:ext cx="4127500" cy="2324100"/>
          </a:xfrm>
          <a:prstGeom prst="rect">
            <a:avLst/>
          </a:prstGeom>
        </p:spPr>
        <p:txBody>
          <a:bodyPr/>
          <a:lstStyle>
            <a:lvl1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이미지"/>
          <p:cNvSpPr>
            <a:spLocks noGrp="1"/>
          </p:cNvSpPr>
          <p:nvPr>
            <p:ph type="pic" sz="quarter" idx="13"/>
          </p:nvPr>
        </p:nvSpPr>
        <p:spPr>
          <a:xfrm>
            <a:off x="5054600" y="2032000"/>
            <a:ext cx="2882900" cy="3843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42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</p:spPr>
        <p:txBody>
          <a:bodyPr anchor="ctr"/>
          <a:lstStyle>
            <a:lvl1pPr marL="6404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4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 - 왼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51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</p:spPr>
        <p:txBody>
          <a:bodyPr anchor="ctr"/>
          <a:lstStyle>
            <a:lvl1pPr marL="6404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 - 오른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6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5461000" y="1943100"/>
            <a:ext cx="2794000" cy="4025900"/>
          </a:xfrm>
          <a:prstGeom prst="rect">
            <a:avLst/>
          </a:prstGeom>
        </p:spPr>
        <p:txBody>
          <a:bodyPr anchor="ctr"/>
          <a:lstStyle>
            <a:lvl1pPr marL="6404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기본 디자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제목 텍스트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 lIns="50800" tIns="50800" rIns="50800" bIns="50800"/>
          <a:lstStyle>
            <a:lvl1pPr marL="39687" marR="40639"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69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50800" tIns="50800" rIns="50800" bIns="50800"/>
          <a:lstStyle>
            <a:lvl1pPr marL="382587" marR="40639">
              <a:spcBef>
                <a:spcPts val="800"/>
              </a:spcBef>
              <a:buFont typeface="Thonburi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  <a:lvl2pPr marL="731837" marR="40639">
              <a:spcBef>
                <a:spcPts val="700"/>
              </a:spcBef>
              <a:buFont typeface="Thonburi"/>
              <a:defRPr>
                <a:latin typeface="Lucida Grande"/>
                <a:ea typeface="Lucida Grande"/>
                <a:cs typeface="Lucida Grande"/>
                <a:sym typeface="Lucida Grande"/>
              </a:defRPr>
            </a:lvl2pPr>
            <a:lvl3pPr marL="1131887" marR="40639">
              <a:spcBef>
                <a:spcPts val="600"/>
              </a:spcBef>
              <a:buFont typeface="Thonburi"/>
              <a:defRPr>
                <a:latin typeface="Lucida Grande"/>
                <a:ea typeface="Lucida Grande"/>
                <a:cs typeface="Lucida Grande"/>
                <a:sym typeface="Lucida Grande"/>
              </a:defRPr>
            </a:lvl3pPr>
            <a:lvl4pPr marL="1589087" marR="40639">
              <a:spcBef>
                <a:spcPts val="500"/>
              </a:spcBef>
              <a:buFont typeface="Thonburi"/>
              <a:defRPr>
                <a:latin typeface="Lucida Grande"/>
                <a:ea typeface="Lucida Grande"/>
                <a:cs typeface="Lucida Grande"/>
                <a:sym typeface="Lucida Grande"/>
              </a:defRPr>
            </a:lvl4pPr>
            <a:lvl5pPr marL="2046287" marR="40639">
              <a:spcBef>
                <a:spcPts val="500"/>
              </a:spcBef>
              <a:buFont typeface="Geeza Pro Regular"/>
              <a:defRPr>
                <a:latin typeface="Lucida Grande"/>
                <a:ea typeface="Lucida Grande"/>
                <a:cs typeface="Lucida Grande"/>
                <a:sym typeface="Lucida Grande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7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7449629" y="6245225"/>
            <a:ext cx="339155" cy="317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/>
          <a:lstStyle>
            <a:lvl1pPr algn="ctr" defTabSz="584200"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78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  <a:lvl2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2pPr>
            <a:lvl3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3pPr>
            <a:lvl4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4pPr>
            <a:lvl5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79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73045" y="6429375"/>
            <a:ext cx="313755" cy="2921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73045" y="6429375"/>
            <a:ext cx="31375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빈 화면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73045" y="6429375"/>
            <a:ext cx="31375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빈 화면 복사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73045" y="6429375"/>
            <a:ext cx="31375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제목 텍스트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0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00132" y="6442075"/>
            <a:ext cx="286668" cy="27358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빈 화면 복사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73045" y="6429375"/>
            <a:ext cx="31375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빈 화면 복사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73045" y="6429375"/>
            <a:ext cx="31375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 및 내용 복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3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73045" y="6429375"/>
            <a:ext cx="313755" cy="292100"/>
          </a:xfrm>
          <a:prstGeom prst="rect">
            <a:avLst/>
          </a:prstGeom>
          <a:ln w="12700">
            <a:miter lim="400000"/>
          </a:ln>
        </p:spPr>
        <p:txBody>
          <a:bodyPr>
            <a:spAutoFit/>
          </a:bodyPr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기본 디자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제목 텍스트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39687" marR="40639"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38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382587" marR="40639">
              <a:spcBef>
                <a:spcPts val="800"/>
              </a:spcBef>
              <a:buFont typeface="Thonburi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  <a:lvl2pPr marL="731837" marR="40639">
              <a:spcBef>
                <a:spcPts val="700"/>
              </a:spcBef>
              <a:buFont typeface="Thonburi"/>
              <a:defRPr>
                <a:latin typeface="Lucida Grande"/>
                <a:ea typeface="Lucida Grande"/>
                <a:cs typeface="Lucida Grande"/>
                <a:sym typeface="Lucida Grande"/>
              </a:defRPr>
            </a:lvl2pPr>
            <a:lvl3pPr marL="1131887" marR="40639">
              <a:spcBef>
                <a:spcPts val="600"/>
              </a:spcBef>
              <a:buFont typeface="Thonburi"/>
              <a:defRPr>
                <a:latin typeface="Lucida Grande"/>
                <a:ea typeface="Lucida Grande"/>
                <a:cs typeface="Lucida Grande"/>
                <a:sym typeface="Lucida Grande"/>
              </a:defRPr>
            </a:lvl3pPr>
            <a:lvl4pPr marL="1589087" marR="40639">
              <a:spcBef>
                <a:spcPts val="500"/>
              </a:spcBef>
              <a:buFont typeface="Thonburi"/>
              <a:defRPr>
                <a:latin typeface="Lucida Grande"/>
                <a:ea typeface="Lucida Grande"/>
                <a:cs typeface="Lucida Grande"/>
                <a:sym typeface="Lucida Grande"/>
              </a:defRPr>
            </a:lvl4pPr>
            <a:lvl5pPr marL="2046287" marR="40639">
              <a:spcBef>
                <a:spcPts val="500"/>
              </a:spcBef>
              <a:buFont typeface="Geeza Pro Regular"/>
              <a:defRPr>
                <a:latin typeface="Lucida Grande"/>
                <a:ea typeface="Lucida Grande"/>
                <a:cs typeface="Lucida Grande"/>
                <a:sym typeface="Lucida Grande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9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7449629" y="6245225"/>
            <a:ext cx="339155" cy="317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algn="ctr" defTabSz="584200"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4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  <a:lvl2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2pPr>
            <a:lvl3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3pPr>
            <a:lvl4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4pPr>
            <a:lvl5pPr>
              <a:buFont typeface="Lucida Grande"/>
              <a:defRPr>
                <a:latin typeface="Lucida Grande"/>
                <a:ea typeface="Lucida Grande"/>
                <a:cs typeface="Lucida Grande"/>
                <a:sym typeface="Lucida Grande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4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73045" y="6429375"/>
            <a:ext cx="313755" cy="292100"/>
          </a:xfrm>
          <a:prstGeom prst="rect">
            <a:avLst/>
          </a:prstGeom>
          <a:ln w="12700">
            <a:miter lim="400000"/>
          </a:ln>
        </p:spPr>
        <p:txBody>
          <a:bodyPr>
            <a:spAutoFit/>
          </a:bodyPr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56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 typeface="Arial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5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00132" y="6442075"/>
            <a:ext cx="286668" cy="273584"/>
          </a:xfrm>
          <a:prstGeom prst="rect">
            <a:avLst/>
          </a:prstGeom>
          <a:ln w="12700">
            <a:miter lim="400000"/>
          </a:ln>
        </p:spPr>
        <p:txBody>
          <a:bodyPr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제목 텍스트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>
                <a:uFillTx/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6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07340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>
            <a:spAutoFit/>
          </a:bodyPr>
          <a:lstStyle>
            <a:lvl1pPr>
              <a:defRPr>
                <a:uFillTx/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>
                <a:uFillTx/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73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buClrTx/>
              <a:buSzTx/>
              <a:buFontTx/>
              <a:buNone/>
              <a:defRPr>
                <a:uFillTx/>
                <a:latin typeface="굴림"/>
                <a:ea typeface="굴림"/>
                <a:cs typeface="굴림"/>
                <a:sym typeface="굴림"/>
              </a:defRPr>
            </a:lvl1pPr>
            <a:lvl2pPr marL="0" indent="457200" algn="ctr">
              <a:spcBef>
                <a:spcPts val="700"/>
              </a:spcBef>
              <a:buClrTx/>
              <a:buSzTx/>
              <a:buFontTx/>
              <a:buNone/>
              <a:defRPr sz="3200">
                <a:uFillTx/>
                <a:latin typeface="굴림"/>
                <a:ea typeface="굴림"/>
                <a:cs typeface="굴림"/>
                <a:sym typeface="굴림"/>
              </a:defRPr>
            </a:lvl2pPr>
            <a:lvl3pPr marL="0" indent="914400" algn="ctr">
              <a:spcBef>
                <a:spcPts val="700"/>
              </a:spcBef>
              <a:buClrTx/>
              <a:buSzTx/>
              <a:buFontTx/>
              <a:buNone/>
              <a:defRPr sz="3200">
                <a:uFillTx/>
                <a:latin typeface="굴림"/>
                <a:ea typeface="굴림"/>
                <a:cs typeface="굴림"/>
                <a:sym typeface="굴림"/>
              </a:defRPr>
            </a:lvl3pPr>
            <a:lvl4pPr marL="0" indent="1371600" algn="ctr">
              <a:spcBef>
                <a:spcPts val="700"/>
              </a:spcBef>
              <a:buClrTx/>
              <a:buSzTx/>
              <a:buFontTx/>
              <a:buNone/>
              <a:defRPr sz="3200">
                <a:uFillTx/>
                <a:latin typeface="굴림"/>
                <a:ea typeface="굴림"/>
                <a:cs typeface="굴림"/>
                <a:sym typeface="굴림"/>
              </a:defRPr>
            </a:lvl4pPr>
            <a:lvl5pPr marL="0" indent="1828800" algn="ctr">
              <a:spcBef>
                <a:spcPts val="700"/>
              </a:spcBef>
              <a:buClrTx/>
              <a:buSzTx/>
              <a:buFontTx/>
              <a:buNone/>
              <a:defRPr sz="3200">
                <a:uFillTx/>
                <a:latin typeface="굴림"/>
                <a:ea typeface="굴림"/>
                <a:cs typeface="굴림"/>
                <a:sym typeface="굴림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7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07340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>
            <a:spAutoFit/>
          </a:bodyPr>
          <a:lstStyle>
            <a:lvl1pPr>
              <a:defRPr>
                <a:uFillTx/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69725" y="1830584"/>
            <a:ext cx="7804549" cy="4420198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296333" indent="-296333" defTabSz="410764">
              <a:spcBef>
                <a:spcPts val="29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2" indent="-296332" defTabSz="410764">
              <a:spcBef>
                <a:spcPts val="2900"/>
              </a:spcBef>
              <a:buClrTx/>
              <a:buSzPct val="75000"/>
              <a:buFontTx/>
              <a:buChar char="•"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2" indent="-296332" defTabSz="410764">
              <a:spcBef>
                <a:spcPts val="2900"/>
              </a:spcBef>
              <a:buClrTx/>
              <a:buSzPct val="75000"/>
              <a:buFontTx/>
              <a:defRPr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2" defTabSz="410764">
              <a:spcBef>
                <a:spcPts val="2900"/>
              </a:spcBef>
              <a:buClrTx/>
              <a:buSzPct val="75000"/>
              <a:buFontTx/>
              <a:buChar char="•"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410764">
              <a:spcBef>
                <a:spcPts val="2900"/>
              </a:spcBef>
              <a:buClrTx/>
              <a:buSzPct val="75000"/>
              <a:buFontTx/>
              <a:buChar char="•"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82" name="제목 텍스트"/>
          <p:cNvSpPr txBox="1">
            <a:spLocks noGrp="1"/>
          </p:cNvSpPr>
          <p:nvPr>
            <p:ph type="title"/>
          </p:nvPr>
        </p:nvSpPr>
        <p:spPr>
          <a:xfrm>
            <a:off x="535781" y="-10837"/>
            <a:ext cx="7804548" cy="905714"/>
          </a:xfrm>
          <a:prstGeom prst="rect">
            <a:avLst/>
          </a:prstGeom>
        </p:spPr>
        <p:txBody>
          <a:bodyPr lIns="35717" tIns="35717" rIns="35717" bIns="35717"/>
          <a:lstStyle>
            <a:lvl1pPr algn="just" defTabSz="410764">
              <a:defRPr sz="380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8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0733" y="6505277"/>
            <a:ext cx="253605" cy="249237"/>
          </a:xfrm>
          <a:prstGeom prst="rect">
            <a:avLst/>
          </a:prstGeom>
          <a:ln w="12700">
            <a:miter lim="400000"/>
          </a:ln>
        </p:spPr>
        <p:txBody>
          <a:bodyPr lIns="35717" tIns="35717" rIns="35717" bIns="35717">
            <a:spAutoFit/>
          </a:bodyPr>
          <a:lstStyle>
            <a:lvl1pPr algn="ctr" defTabSz="410764">
              <a:defRPr sz="1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제목 텍스트"/>
          <p:cNvSpPr txBox="1">
            <a:spLocks noGrp="1"/>
          </p:cNvSpPr>
          <p:nvPr>
            <p:ph type="title"/>
          </p:nvPr>
        </p:nvSpPr>
        <p:spPr>
          <a:xfrm>
            <a:off x="892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defTabSz="410764">
              <a:defRPr sz="58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9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92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410764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10764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10764"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10764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10764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9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9267" y="6509742"/>
            <a:ext cx="236537" cy="249237"/>
          </a:xfrm>
          <a:prstGeom prst="rect">
            <a:avLst/>
          </a:prstGeom>
          <a:ln w="12700">
            <a:miter lim="400000"/>
          </a:ln>
        </p:spPr>
        <p:txBody>
          <a:bodyPr lIns="35717" tIns="35717" rIns="35717" bIns="35717">
            <a:spAutoFit/>
          </a:bodyPr>
          <a:lstStyle>
            <a:lvl1pPr algn="ctr" defTabSz="410764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제목 텍스트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00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</p:spPr>
        <p:txBody>
          <a:bodyPr/>
          <a:lstStyle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0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09334" y="6403975"/>
            <a:ext cx="277466" cy="317500"/>
          </a:xfrm>
          <a:prstGeom prst="rect">
            <a:avLst/>
          </a:prstGeom>
          <a:ln w="12700">
            <a:miter lim="400000"/>
          </a:ln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55700"/>
            <a:ext cx="7366000" cy="2324100"/>
          </a:xfrm>
          <a:prstGeom prst="rect">
            <a:avLst/>
          </a:prstGeom>
        </p:spPr>
        <p:txBody>
          <a:bodyPr anchor="b"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45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0600"/>
            <a:ext cx="7366000" cy="800100"/>
          </a:xfrm>
          <a:prstGeom prst="rect">
            <a:avLst/>
          </a:prstGeom>
        </p:spPr>
        <p:txBody>
          <a:bodyPr/>
          <a:lstStyle>
            <a:lvl1pPr marL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6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5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</p:spPr>
        <p:txBody>
          <a:bodyPr anchor="ctr"/>
          <a:lstStyle>
            <a:lvl1pPr marL="698500" indent="-444500" defTabSz="406400">
              <a:spcBef>
                <a:spcPts val="1600"/>
              </a:spcBef>
              <a:buClrTx/>
              <a:buSzPct val="171000"/>
              <a:buFontTx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041400" indent="-444500" defTabSz="406400">
              <a:spcBef>
                <a:spcPts val="16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84300" indent="-444500" defTabSz="406400">
              <a:spcBef>
                <a:spcPts val="1600"/>
              </a:spcBef>
              <a:buClrTx/>
              <a:buSzPct val="171000"/>
              <a:buFontTx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739900" indent="-444500" defTabSz="406400">
              <a:spcBef>
                <a:spcPts val="1600"/>
              </a:spcBef>
              <a:buClrTx/>
              <a:buSzPct val="171000"/>
              <a:buFontTx/>
              <a:buChar char="•"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82800" indent="-444500" defTabSz="406400">
              <a:spcBef>
                <a:spcPts val="1600"/>
              </a:spcBef>
              <a:buClrTx/>
              <a:buSzPct val="171000"/>
              <a:buFontTx/>
              <a:buChar char="•"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 - 2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6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</p:spPr>
        <p:txBody>
          <a:bodyPr numCol="2" spcCol="368300"/>
          <a:lstStyle>
            <a:lvl1pPr marL="6404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7366000" cy="5080000"/>
          </a:xfrm>
          <a:prstGeom prst="rect">
            <a:avLst/>
          </a:prstGeom>
        </p:spPr>
        <p:txBody>
          <a:bodyPr anchor="ctr"/>
          <a:lstStyle>
            <a:lvl1pPr marL="698500" indent="-444500" defTabSz="406400">
              <a:spcBef>
                <a:spcPts val="3300"/>
              </a:spcBef>
              <a:buClrTx/>
              <a:buSzPct val="171000"/>
              <a:buFontTx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041400" indent="-444500" defTabSz="406400">
              <a:spcBef>
                <a:spcPts val="33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84300" indent="-444500" defTabSz="406400">
              <a:spcBef>
                <a:spcPts val="3300"/>
              </a:spcBef>
              <a:buClrTx/>
              <a:buSzPct val="171000"/>
              <a:buFontTx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739900" indent="-444500" defTabSz="406400">
              <a:spcBef>
                <a:spcPts val="3300"/>
              </a:spcBef>
              <a:buClrTx/>
              <a:buSzPct val="171000"/>
              <a:buFontTx/>
              <a:buChar char="•"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82800" indent="-444500" defTabSz="406400">
              <a:spcBef>
                <a:spcPts val="3300"/>
              </a:spcBef>
              <a:buClrTx/>
              <a:buSzPct val="171000"/>
              <a:buFontTx/>
              <a:buChar char="•"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/>
          <a:lstStyle>
            <a:lvl1pPr algn="ctr" defTabSz="406400">
              <a:defRPr sz="12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09334" y="6403975"/>
            <a:ext cx="277466" cy="317500"/>
          </a:xfrm>
          <a:prstGeom prst="rect">
            <a:avLst/>
          </a:prstGeom>
        </p:spPr>
        <p:txBody>
          <a:bodyPr wrap="none" lIns="38100" tIns="38100" rIns="38100" bIns="38100">
            <a:normAutofit/>
          </a:bodyPr>
          <a:lstStyle>
            <a:lvl1pPr algn="r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1pPr>
      <a:lvl2pPr marL="0" marR="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2pPr>
      <a:lvl3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3pPr>
      <a:lvl4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4pPr>
      <a:lvl5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5pPr>
      <a:lvl6pPr marL="0" marR="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6pPr>
      <a:lvl7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7pPr>
      <a:lvl8pPr marL="0" marR="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9pPr>
    </p:titleStyle>
    <p:bodyStyle>
      <a:lvl1pPr marL="342900" marR="0" indent="-3429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Comic Sans M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1pPr>
      <a:lvl2pPr marL="783771" marR="0" indent="-326571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Comic Sans M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2pPr>
      <a:lvl3pPr marL="1219200" marR="0" indent="-3048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Comic Sans M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3pPr>
      <a:lvl4pPr marL="17373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Comic Sans M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4pPr>
      <a:lvl5pPr marL="21945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Comic Sans M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5pPr>
      <a:lvl6pPr marL="3365500" marR="0" indent="-9144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Comic Sans M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6pPr>
      <a:lvl7pPr marL="3721100" marR="0" indent="-9144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Comic Sans M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7pPr>
      <a:lvl8pPr marL="4076700" marR="0" indent="-9144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Comic Sans M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8pPr>
      <a:lvl9pPr marL="4432300" marR="0" indent="-9144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Comic Sans M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0.png"/><Relationship Id="rId5" Type="http://schemas.openxmlformats.org/officeDocument/2006/relationships/image" Target="../media/image64.png"/><Relationship Id="rId6" Type="http://schemas.openxmlformats.org/officeDocument/2006/relationships/image" Target="../media/image58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image" Target="../media/image91.png"/><Relationship Id="rId23" Type="http://schemas.openxmlformats.org/officeDocument/2006/relationships/image" Target="../media/image92.png"/><Relationship Id="rId24" Type="http://schemas.openxmlformats.org/officeDocument/2006/relationships/image" Target="../media/image93.png"/><Relationship Id="rId25" Type="http://schemas.openxmlformats.org/officeDocument/2006/relationships/image" Target="../media/image94.png"/><Relationship Id="rId26" Type="http://schemas.openxmlformats.org/officeDocument/2006/relationships/image" Target="../media/image95.png"/><Relationship Id="rId27" Type="http://schemas.openxmlformats.org/officeDocument/2006/relationships/image" Target="../media/image96.png"/><Relationship Id="rId28" Type="http://schemas.openxmlformats.org/officeDocument/2006/relationships/image" Target="../media/image97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9.png"/><Relationship Id="rId12" Type="http://schemas.openxmlformats.org/officeDocument/2006/relationships/image" Target="../media/image120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4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0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3" Type="http://schemas.openxmlformats.org/officeDocument/2006/relationships/image" Target="../media/image132.png"/><Relationship Id="rId14" Type="http://schemas.openxmlformats.org/officeDocument/2006/relationships/image" Target="../media/image133.png"/><Relationship Id="rId15" Type="http://schemas.openxmlformats.org/officeDocument/2006/relationships/image" Target="../media/image134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3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png"/><Relationship Id="rId20" Type="http://schemas.openxmlformats.org/officeDocument/2006/relationships/image" Target="../media/image154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image" Target="../media/image149.png"/><Relationship Id="rId16" Type="http://schemas.openxmlformats.org/officeDocument/2006/relationships/image" Target="../media/image150.png"/><Relationship Id="rId17" Type="http://schemas.openxmlformats.org/officeDocument/2006/relationships/image" Target="../media/image151.png"/><Relationship Id="rId18" Type="http://schemas.openxmlformats.org/officeDocument/2006/relationships/image" Target="../media/image152.png"/><Relationship Id="rId19" Type="http://schemas.openxmlformats.org/officeDocument/2006/relationships/image" Target="../media/image153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1.png"/><Relationship Id="rId3" Type="http://schemas.openxmlformats.org/officeDocument/2006/relationships/image" Target="../media/image141.png"/><Relationship Id="rId4" Type="http://schemas.openxmlformats.org/officeDocument/2006/relationships/image" Target="../media/image110.png"/><Relationship Id="rId5" Type="http://schemas.openxmlformats.org/officeDocument/2006/relationships/image" Target="../media/image108.png"/><Relationship Id="rId6" Type="http://schemas.openxmlformats.org/officeDocument/2006/relationships/image" Target="../media/image107.png"/><Relationship Id="rId7" Type="http://schemas.openxmlformats.org/officeDocument/2006/relationships/image" Target="../media/image109.png"/><Relationship Id="rId8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4" Type="http://schemas.openxmlformats.org/officeDocument/2006/relationships/image" Target="../media/image44.png"/><Relationship Id="rId5" Type="http://schemas.openxmlformats.org/officeDocument/2006/relationships/image" Target="../media/image157.png"/><Relationship Id="rId6" Type="http://schemas.openxmlformats.org/officeDocument/2006/relationships/image" Target="../media/image58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13.png"/><Relationship Id="rId10" Type="http://schemas.openxmlformats.org/officeDocument/2006/relationships/image" Target="../media/image152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2.png"/><Relationship Id="rId12" Type="http://schemas.openxmlformats.org/officeDocument/2006/relationships/image" Target="../media/image173.png"/><Relationship Id="rId13" Type="http://schemas.openxmlformats.org/officeDocument/2006/relationships/image" Target="../media/image174.png"/><Relationship Id="rId14" Type="http://schemas.openxmlformats.org/officeDocument/2006/relationships/image" Target="../media/image140.png"/><Relationship Id="rId15" Type="http://schemas.openxmlformats.org/officeDocument/2006/relationships/image" Target="../media/image175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60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44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58.png"/><Relationship Id="rId10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3.png"/><Relationship Id="rId12" Type="http://schemas.openxmlformats.org/officeDocument/2006/relationships/image" Target="../media/image184.png"/><Relationship Id="rId13" Type="http://schemas.openxmlformats.org/officeDocument/2006/relationships/image" Target="../media/image185.png"/><Relationship Id="rId14" Type="http://schemas.openxmlformats.org/officeDocument/2006/relationships/image" Target="../media/image186.png"/><Relationship Id="rId15" Type="http://schemas.openxmlformats.org/officeDocument/2006/relationships/image" Target="../media/image187.png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6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39.png"/><Relationship Id="rId8" Type="http://schemas.openxmlformats.org/officeDocument/2006/relationships/image" Target="../media/image180.png"/><Relationship Id="rId9" Type="http://schemas.openxmlformats.org/officeDocument/2006/relationships/image" Target="../media/image181.png"/><Relationship Id="rId10" Type="http://schemas.openxmlformats.org/officeDocument/2006/relationships/image" Target="../media/image182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9.png"/><Relationship Id="rId3" Type="http://schemas.openxmlformats.org/officeDocument/2006/relationships/image" Target="../media/image190.png"/><Relationship Id="rId4" Type="http://schemas.openxmlformats.org/officeDocument/2006/relationships/image" Target="../media/image6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Relationship Id="rId9" Type="http://schemas.openxmlformats.org/officeDocument/2006/relationships/image" Target="../media/image193.png"/><Relationship Id="rId10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4" Type="http://schemas.openxmlformats.org/officeDocument/2006/relationships/image" Target="../media/image156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6" Type="http://schemas.openxmlformats.org/officeDocument/2006/relationships/image" Target="../media/image202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9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그룹"/>
          <p:cNvGrpSpPr/>
          <p:nvPr/>
        </p:nvGrpSpPr>
        <p:grpSpPr>
          <a:xfrm>
            <a:off x="1708150" y="3010441"/>
            <a:ext cx="5727700" cy="1701927"/>
            <a:chOff x="0" y="0"/>
            <a:chExt cx="5727700" cy="1701926"/>
          </a:xfrm>
        </p:grpSpPr>
        <p:sp>
          <p:nvSpPr>
            <p:cNvPr id="310" name="Hyun-Chul Kim"/>
            <p:cNvSpPr txBox="1"/>
            <p:nvPr/>
          </p:nvSpPr>
          <p:spPr>
            <a:xfrm>
              <a:off x="0" y="0"/>
              <a:ext cx="5727700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marL="457200" indent="-457200" algn="ctr" defTabSz="406400">
                <a:spcBef>
                  <a:spcPts val="1600"/>
                </a:spcBef>
                <a:buClr>
                  <a:srgbClr val="011279"/>
                </a:buClr>
                <a:buFont typeface="Comic Sans MS"/>
                <a:defRPr sz="2800" b="1">
                  <a:solidFill>
                    <a:srgbClr val="F5EC00"/>
                  </a:solidFill>
                  <a:effectLst>
                    <a:outerShdw blurRad="38100" dist="38100" dir="2700000" rotWithShape="0">
                      <a:srgbClr val="CBCBCB"/>
                    </a:outerShdw>
                  </a:effectLst>
                  <a:uFill>
                    <a:solidFill>
                      <a:srgbClr val="F5EC00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pPr>
                <a:defRPr b="0">
                  <a:effectLst/>
                  <a:uFillTx/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rPr b="1">
                  <a:effectLst>
                    <a:outerShdw blurRad="38100" dist="38100" dir="2700000" rotWithShape="0">
                      <a:srgbClr val="CBCBCB"/>
                    </a:outerShdw>
                  </a:effectLst>
                  <a:uFill>
                    <a:solidFill>
                      <a:srgbClr val="F5EC00"/>
                    </a:solidFill>
                  </a:uFill>
                  <a:latin typeface="+mn-lt"/>
                  <a:ea typeface="+mn-ea"/>
                  <a:cs typeface="+mn-cs"/>
                  <a:sym typeface="Comic Sans MS"/>
                </a:rPr>
                <a:t>Hyun-Chul Kim</a:t>
              </a:r>
            </a:p>
          </p:txBody>
        </p:sp>
        <p:sp>
          <p:nvSpPr>
            <p:cNvPr id="311" name="Department of Physics…"/>
            <p:cNvSpPr txBox="1"/>
            <p:nvPr/>
          </p:nvSpPr>
          <p:spPr>
            <a:xfrm>
              <a:off x="1045072" y="714374"/>
              <a:ext cx="3524895" cy="987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/>
            <a:p>
              <a:pPr marL="457200" indent="-457200" algn="ctr" defTabSz="406400">
                <a:spcBef>
                  <a:spcPts val="500"/>
                </a:spcBef>
                <a:buClr>
                  <a:srgbClr val="004479"/>
                </a:buClr>
                <a:buFont typeface="Comic Sans MS"/>
                <a:defRPr sz="2800">
                  <a:solidFill>
                    <a:srgbClr val="F5EC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rPr sz="2400">
                  <a:uFill>
                    <a:solidFill>
                      <a:srgbClr val="F5EC00"/>
                    </a:solidFill>
                  </a:uFill>
                  <a:latin typeface="+mn-lt"/>
                  <a:ea typeface="+mn-ea"/>
                  <a:cs typeface="+mn-cs"/>
                  <a:sym typeface="Comic Sans MS"/>
                </a:rPr>
                <a:t>Department of Physics </a:t>
              </a:r>
            </a:p>
            <a:p>
              <a:pPr marL="457200" indent="-457200" algn="ctr" defTabSz="406400">
                <a:spcBef>
                  <a:spcPts val="500"/>
                </a:spcBef>
                <a:buClr>
                  <a:srgbClr val="004479"/>
                </a:buClr>
                <a:buFont typeface="Comic Sans MS"/>
                <a:defRPr sz="2800">
                  <a:solidFill>
                    <a:srgbClr val="F5EC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rPr sz="2400">
                  <a:uFill>
                    <a:solidFill>
                      <a:srgbClr val="F5EC00"/>
                    </a:solidFill>
                  </a:uFill>
                  <a:latin typeface="+mn-lt"/>
                  <a:ea typeface="+mn-ea"/>
                  <a:cs typeface="+mn-cs"/>
                  <a:sym typeface="Comic Sans MS"/>
                </a:rPr>
                <a:t>Inha University</a:t>
              </a:r>
            </a:p>
          </p:txBody>
        </p:sp>
      </p:grpSp>
      <p:pic>
        <p:nvPicPr>
          <p:cNvPr id="313" name="image2.gif" descr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986410" cy="774701"/>
          </a:xfrm>
          <a:prstGeom prst="rect">
            <a:avLst/>
          </a:prstGeom>
          <a:ln w="12700"/>
        </p:spPr>
      </p:pic>
      <p:pic>
        <p:nvPicPr>
          <p:cNvPr id="314" name="image3.gif" descr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2462" y="0"/>
            <a:ext cx="2051540" cy="800100"/>
          </a:xfrm>
          <a:prstGeom prst="rect">
            <a:avLst/>
          </a:prstGeom>
          <a:ln w="12700"/>
        </p:spPr>
      </p:pic>
      <p:pic>
        <p:nvPicPr>
          <p:cNvPr id="315" name="선" descr="선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219" y="2565807"/>
            <a:ext cx="8255001" cy="127010"/>
          </a:xfrm>
          <a:prstGeom prst="rect">
            <a:avLst/>
          </a:prstGeom>
          <a:effectLst>
            <a:outerShdw blurRad="38100" dist="50800" dir="3660000" rotWithShape="0">
              <a:srgbClr val="E3EDB8">
                <a:alpha val="40000"/>
              </a:srgbClr>
            </a:outerShdw>
          </a:effectLst>
        </p:spPr>
      </p:pic>
      <p:grpSp>
        <p:nvGrpSpPr>
          <p:cNvPr id="318" name="그룹"/>
          <p:cNvGrpSpPr/>
          <p:nvPr/>
        </p:nvGrpSpPr>
        <p:grpSpPr>
          <a:xfrm>
            <a:off x="305618" y="875578"/>
            <a:ext cx="8420101" cy="1813846"/>
            <a:chOff x="24949" y="-367207"/>
            <a:chExt cx="8420100" cy="1813844"/>
          </a:xfrm>
        </p:grpSpPr>
        <p:sp>
          <p:nvSpPr>
            <p:cNvPr id="316" name="s, pentaquarks or excited heavy baryons, or both?"/>
            <p:cNvSpPr txBox="1"/>
            <p:nvPr/>
          </p:nvSpPr>
          <p:spPr>
            <a:xfrm>
              <a:off x="24949" y="-367207"/>
              <a:ext cx="8420100" cy="181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ts val="6000"/>
                </a:lnSpc>
                <a:spcBef>
                  <a:spcPts val="1200"/>
                </a:spcBef>
                <a:defRPr sz="3600" b="1">
                  <a:solidFill>
                    <a:srgbClr val="FFFBB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s, pentaquarks or excited heavy baryons, or both? </a:t>
              </a:r>
            </a:p>
          </p:txBody>
        </p:sp>
        <p:pic>
          <p:nvPicPr>
            <p:cNvPr id="317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2827" y="133315"/>
              <a:ext cx="482601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9" name="APFB2017@Guilin, 25-29 August, 2017, China"/>
          <p:cNvSpPr txBox="1"/>
          <p:nvPr/>
        </p:nvSpPr>
        <p:spPr>
          <a:xfrm>
            <a:off x="745554" y="6380177"/>
            <a:ext cx="645616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APFB2017@Guilin, 25-29 August, 2017, China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557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558" name="Excited baryons"/>
            <p:cNvSpPr txBox="1"/>
            <p:nvPr/>
          </p:nvSpPr>
          <p:spPr>
            <a:xfrm>
              <a:off x="580146" y="171332"/>
              <a:ext cx="8961609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Excited baryons</a:t>
              </a:r>
            </a:p>
          </p:txBody>
        </p:sp>
      </p:grpSp>
      <p:pic>
        <p:nvPicPr>
          <p:cNvPr id="56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5997" y="1041447"/>
            <a:ext cx="3402693" cy="3357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3" name="그룹"/>
          <p:cNvGrpSpPr/>
          <p:nvPr/>
        </p:nvGrpSpPr>
        <p:grpSpPr>
          <a:xfrm>
            <a:off x="133381" y="1738489"/>
            <a:ext cx="5311233" cy="3928297"/>
            <a:chOff x="0" y="0"/>
            <a:chExt cx="5311231" cy="3928296"/>
          </a:xfrm>
        </p:grpSpPr>
        <p:sp>
          <p:nvSpPr>
            <p:cNvPr id="561" name="선"/>
            <p:cNvSpPr/>
            <p:nvPr/>
          </p:nvSpPr>
          <p:spPr>
            <a:xfrm>
              <a:off x="1533456" y="3730578"/>
              <a:ext cx="327799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2" name="원"/>
            <p:cNvSpPr/>
            <p:nvPr/>
          </p:nvSpPr>
          <p:spPr>
            <a:xfrm>
              <a:off x="1789144" y="3532860"/>
              <a:ext cx="399406" cy="395437"/>
            </a:xfrm>
            <a:prstGeom prst="ellipse">
              <a:avLst/>
            </a:prstGeom>
            <a:solidFill>
              <a:srgbClr val="FF2B0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3" name="원"/>
            <p:cNvSpPr/>
            <p:nvPr/>
          </p:nvSpPr>
          <p:spPr>
            <a:xfrm>
              <a:off x="2972748" y="3532860"/>
              <a:ext cx="399406" cy="395437"/>
            </a:xfrm>
            <a:prstGeom prst="ellipse">
              <a:avLst/>
            </a:prstGeom>
            <a:solidFill>
              <a:srgbClr val="1C961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4" name="원"/>
            <p:cNvSpPr/>
            <p:nvPr/>
          </p:nvSpPr>
          <p:spPr>
            <a:xfrm>
              <a:off x="4156352" y="3532860"/>
              <a:ext cx="399406" cy="395437"/>
            </a:xfrm>
            <a:prstGeom prst="ellipse">
              <a:avLst/>
            </a:prstGeom>
            <a:solidFill>
              <a:srgbClr val="1652F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5" name="선"/>
            <p:cNvSpPr/>
            <p:nvPr/>
          </p:nvSpPr>
          <p:spPr>
            <a:xfrm>
              <a:off x="1533456" y="3106428"/>
              <a:ext cx="327799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6" name="원"/>
            <p:cNvSpPr/>
            <p:nvPr/>
          </p:nvSpPr>
          <p:spPr>
            <a:xfrm>
              <a:off x="1789144" y="2908710"/>
              <a:ext cx="399406" cy="395437"/>
            </a:xfrm>
            <a:prstGeom prst="ellipse">
              <a:avLst/>
            </a:prstGeom>
            <a:solidFill>
              <a:srgbClr val="FF2B0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7" name="원"/>
            <p:cNvSpPr/>
            <p:nvPr/>
          </p:nvSpPr>
          <p:spPr>
            <a:xfrm>
              <a:off x="2972748" y="2908710"/>
              <a:ext cx="399406" cy="395437"/>
            </a:xfrm>
            <a:prstGeom prst="ellipse">
              <a:avLst/>
            </a:prstGeom>
            <a:solidFill>
              <a:srgbClr val="1C961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8" name="원"/>
            <p:cNvSpPr/>
            <p:nvPr/>
          </p:nvSpPr>
          <p:spPr>
            <a:xfrm>
              <a:off x="4156352" y="2908710"/>
              <a:ext cx="399406" cy="395437"/>
            </a:xfrm>
            <a:prstGeom prst="ellipse">
              <a:avLst/>
            </a:prstGeom>
            <a:solidFill>
              <a:srgbClr val="1652F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9" name="선"/>
            <p:cNvSpPr/>
            <p:nvPr/>
          </p:nvSpPr>
          <p:spPr>
            <a:xfrm>
              <a:off x="1533456" y="2482278"/>
              <a:ext cx="327799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0" name="원"/>
            <p:cNvSpPr/>
            <p:nvPr/>
          </p:nvSpPr>
          <p:spPr>
            <a:xfrm>
              <a:off x="1789144" y="2284559"/>
              <a:ext cx="399406" cy="395438"/>
            </a:xfrm>
            <a:prstGeom prst="ellipse">
              <a:avLst/>
            </a:prstGeom>
            <a:solidFill>
              <a:srgbClr val="FF2B0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1" name="원"/>
            <p:cNvSpPr/>
            <p:nvPr/>
          </p:nvSpPr>
          <p:spPr>
            <a:xfrm>
              <a:off x="2972748" y="2284559"/>
              <a:ext cx="399406" cy="395438"/>
            </a:xfrm>
            <a:prstGeom prst="ellipse">
              <a:avLst/>
            </a:prstGeom>
            <a:solidFill>
              <a:srgbClr val="1C961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2" name="원"/>
            <p:cNvSpPr/>
            <p:nvPr/>
          </p:nvSpPr>
          <p:spPr>
            <a:xfrm>
              <a:off x="4156352" y="2284559"/>
              <a:ext cx="399406" cy="395438"/>
            </a:xfrm>
            <a:prstGeom prst="ellipse">
              <a:avLst/>
            </a:prstGeom>
            <a:solidFill>
              <a:srgbClr val="1652F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573" name="선" descr="선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33670" y="1979646"/>
              <a:ext cx="4277562" cy="76201"/>
            </a:xfrm>
            <a:prstGeom prst="rect">
              <a:avLst/>
            </a:prstGeom>
            <a:effectLst/>
          </p:spPr>
        </p:pic>
        <p:sp>
          <p:nvSpPr>
            <p:cNvPr id="575" name="선"/>
            <p:cNvSpPr/>
            <p:nvPr/>
          </p:nvSpPr>
          <p:spPr>
            <a:xfrm>
              <a:off x="1533456" y="1553214"/>
              <a:ext cx="327799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6" name="원"/>
            <p:cNvSpPr/>
            <p:nvPr/>
          </p:nvSpPr>
          <p:spPr>
            <a:xfrm>
              <a:off x="1789144" y="1355495"/>
              <a:ext cx="399406" cy="395438"/>
            </a:xfrm>
            <a:prstGeom prst="ellipse">
              <a:avLst/>
            </a:prstGeom>
            <a:solidFill>
              <a:srgbClr val="FF2B0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7" name="원"/>
            <p:cNvSpPr/>
            <p:nvPr/>
          </p:nvSpPr>
          <p:spPr>
            <a:xfrm>
              <a:off x="2972748" y="1355495"/>
              <a:ext cx="399406" cy="395438"/>
            </a:xfrm>
            <a:prstGeom prst="ellipse">
              <a:avLst/>
            </a:prstGeom>
            <a:solidFill>
              <a:srgbClr val="1C961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8" name="원"/>
            <p:cNvSpPr/>
            <p:nvPr/>
          </p:nvSpPr>
          <p:spPr>
            <a:xfrm>
              <a:off x="4156352" y="1355495"/>
              <a:ext cx="399406" cy="395438"/>
            </a:xfrm>
            <a:prstGeom prst="ellipse">
              <a:avLst/>
            </a:prstGeom>
            <a:solidFill>
              <a:srgbClr val="1652F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9" name="선"/>
            <p:cNvSpPr/>
            <p:nvPr/>
          </p:nvSpPr>
          <p:spPr>
            <a:xfrm>
              <a:off x="1533456" y="809168"/>
              <a:ext cx="327799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80" name="선"/>
            <p:cNvSpPr/>
            <p:nvPr/>
          </p:nvSpPr>
          <p:spPr>
            <a:xfrm>
              <a:off x="1533456" y="0"/>
              <a:ext cx="327799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581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74668"/>
              <a:ext cx="1444667" cy="335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2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245" y="1344481"/>
              <a:ext cx="1402177" cy="33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84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0179" y="956457"/>
            <a:ext cx="2194251" cy="33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72416" y="3175786"/>
            <a:ext cx="17018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Excited light baryons are under investigation."/>
          <p:cNvSpPr txBox="1"/>
          <p:nvPr/>
        </p:nvSpPr>
        <p:spPr>
          <a:xfrm>
            <a:off x="371069" y="6028095"/>
            <a:ext cx="617994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Excited light baryons are under investigation.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Hyperon mass splitting"/>
          <p:cNvSpPr txBox="1">
            <a:spLocks noGrp="1"/>
          </p:cNvSpPr>
          <p:nvPr>
            <p:ph type="title"/>
          </p:nvPr>
        </p:nvSpPr>
        <p:spPr>
          <a:xfrm>
            <a:off x="535780" y="-8931"/>
            <a:ext cx="7079265" cy="901901"/>
          </a:xfrm>
          <a:prstGeom prst="rect">
            <a:avLst/>
          </a:prstGeom>
        </p:spPr>
        <p:txBody>
          <a:bodyPr/>
          <a:lstStyle/>
          <a:p>
            <a:r>
              <a:t>Hyperon mass splitting</a:t>
            </a:r>
          </a:p>
        </p:txBody>
      </p:sp>
      <p:grpSp>
        <p:nvGrpSpPr>
          <p:cNvPr id="591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589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590" name="Collective Hamiltonian for excited baryons"/>
            <p:cNvSpPr txBox="1"/>
            <p:nvPr/>
          </p:nvSpPr>
          <p:spPr>
            <a:xfrm>
              <a:off x="580146" y="171332"/>
              <a:ext cx="8961609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Collective Hamiltonian for excited baryons</a:t>
              </a:r>
            </a:p>
          </p:txBody>
        </p:sp>
      </p:grpSp>
      <p:pic>
        <p:nvPicPr>
          <p:cNvPr id="59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049" y="1125385"/>
            <a:ext cx="3544467" cy="332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234" y="1774110"/>
            <a:ext cx="4275824" cy="866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169" y="3146185"/>
            <a:ext cx="8102869" cy="801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90972" y="4278764"/>
            <a:ext cx="3073650" cy="6570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8" name="그룹"/>
          <p:cNvGrpSpPr/>
          <p:nvPr/>
        </p:nvGrpSpPr>
        <p:grpSpPr>
          <a:xfrm>
            <a:off x="5238963" y="3106007"/>
            <a:ext cx="3431770" cy="949403"/>
            <a:chOff x="0" y="0"/>
            <a:chExt cx="3431769" cy="949401"/>
          </a:xfrm>
        </p:grpSpPr>
        <p:sp>
          <p:nvSpPr>
            <p:cNvPr id="596" name="직사각형"/>
            <p:cNvSpPr/>
            <p:nvPr/>
          </p:nvSpPr>
          <p:spPr>
            <a:xfrm>
              <a:off x="647010" y="0"/>
              <a:ext cx="2784760" cy="949402"/>
            </a:xfrm>
            <a:prstGeom prst="rect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597" name="직사각형"/>
            <p:cNvSpPr/>
            <p:nvPr/>
          </p:nvSpPr>
          <p:spPr>
            <a:xfrm>
              <a:off x="0" y="215757"/>
              <a:ext cx="374611" cy="450727"/>
            </a:xfrm>
            <a:prstGeom prst="rect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601" name="그룹"/>
          <p:cNvGrpSpPr/>
          <p:nvPr/>
        </p:nvGrpSpPr>
        <p:grpSpPr>
          <a:xfrm>
            <a:off x="4203864" y="1451568"/>
            <a:ext cx="3878144" cy="804107"/>
            <a:chOff x="0" y="0"/>
            <a:chExt cx="4004025" cy="804106"/>
          </a:xfrm>
        </p:grpSpPr>
        <p:sp>
          <p:nvSpPr>
            <p:cNvPr id="599" name="직사각형"/>
            <p:cNvSpPr/>
            <p:nvPr/>
          </p:nvSpPr>
          <p:spPr>
            <a:xfrm>
              <a:off x="0" y="291734"/>
              <a:ext cx="392346" cy="512372"/>
            </a:xfrm>
            <a:prstGeom prst="rect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   </a:t>
              </a:r>
            </a:p>
          </p:txBody>
        </p:sp>
        <p:pic>
          <p:nvPicPr>
            <p:cNvPr id="600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95604" y="0"/>
              <a:ext cx="1708421" cy="244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2" name="Wave functions for excited baryons"/>
          <p:cNvSpPr txBox="1"/>
          <p:nvPr/>
        </p:nvSpPr>
        <p:spPr>
          <a:xfrm>
            <a:off x="365420" y="5155446"/>
            <a:ext cx="5979770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spcBef>
                <a:spcPts val="700"/>
              </a:spcBef>
              <a:buClr>
                <a:srgbClr val="0056D6"/>
              </a:buClr>
              <a:buFont typeface="Comic Sans MS"/>
              <a:defRPr sz="24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W</a:t>
            </a:r>
            <a:r>
              <a:rPr>
                <a:uFill>
                  <a:solidFill>
                    <a:srgbClr val="0056D6"/>
                  </a:solidFill>
                </a:uFill>
                <a:latin typeface="+mn-lt"/>
                <a:ea typeface="+mn-ea"/>
                <a:cs typeface="+mn-cs"/>
                <a:sym typeface="Comic Sans MS"/>
              </a:rPr>
              <a:t>ave functions for excited baryons</a:t>
            </a:r>
          </a:p>
        </p:txBody>
      </p:sp>
      <p:pic>
        <p:nvPicPr>
          <p:cNvPr id="603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0927" y="5866458"/>
            <a:ext cx="8558174" cy="676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직사각형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606" name="직사각형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1A0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40639" marR="40639" defTabSz="914400"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607" name="Heavy baryons"/>
          <p:cNvSpPr txBox="1"/>
          <p:nvPr/>
        </p:nvSpPr>
        <p:spPr>
          <a:xfrm>
            <a:off x="237331" y="125412"/>
            <a:ext cx="777789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9687" marR="40639" algn="ctr" defTabSz="914400">
              <a:spcBef>
                <a:spcPts val="1900"/>
              </a:spcBef>
              <a:buClr>
                <a:srgbClr val="FFFC41"/>
              </a:buClr>
              <a:buFont typeface="Lucida Grande"/>
              <a:defRPr sz="3200" b="1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r>
              <a:t>Heavy baryons</a:t>
            </a:r>
          </a:p>
        </p:txBody>
      </p:sp>
      <p:sp>
        <p:nvSpPr>
          <p:cNvPr id="608" name="Valence quarks are bound by the meson mean fields.…"/>
          <p:cNvSpPr txBox="1"/>
          <p:nvPr/>
        </p:nvSpPr>
        <p:spPr>
          <a:xfrm>
            <a:off x="217908" y="900112"/>
            <a:ext cx="870818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46944" indent="-246944">
              <a:buSzPct val="45000"/>
              <a:buBlip>
                <a:blip r:embed="rId2"/>
              </a:buBlip>
              <a:defRPr sz="2200">
                <a:latin typeface="+mn-lt"/>
                <a:ea typeface="+mn-ea"/>
                <a:cs typeface="+mn-cs"/>
                <a:sym typeface="Comic Sans MS"/>
              </a:defRPr>
            </a:pPr>
            <a:r>
              <a:t>Valence quarks are bound by the meson mean fields.</a:t>
            </a:r>
          </a:p>
          <a:p>
            <a:pPr marL="246944" indent="-246944">
              <a:buSzPct val="45000"/>
              <a:buBlip>
                <a:blip r:embed="rId2"/>
              </a:buBlip>
              <a:defRPr sz="2200">
                <a:latin typeface="+mn-lt"/>
                <a:ea typeface="+mn-ea"/>
                <a:cs typeface="+mn-cs"/>
                <a:sym typeface="Comic Sans MS"/>
              </a:defRPr>
            </a:pPr>
            <a:r>
              <a:t>Light quarks govern a heavy-light quark system.</a:t>
            </a:r>
          </a:p>
          <a:p>
            <a:pPr marL="246944" indent="-246944">
              <a:buSzPct val="45000"/>
              <a:buBlip>
                <a:blip r:embed="rId2"/>
              </a:buBlip>
              <a:defRPr sz="22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+mn-lt"/>
                <a:ea typeface="+mn-ea"/>
                <a:cs typeface="+mn-cs"/>
                <a:sym typeface="Comic Sans MS"/>
              </a:defRPr>
            </a:pPr>
            <a:r>
              <a:t>Heavy quarks can be considered as merely </a:t>
            </a:r>
            <a:r>
              <a:rPr b="1">
                <a:solidFill>
                  <a:schemeClr val="accent5"/>
                </a:solidFill>
              </a:rPr>
              <a:t>static color sources.</a:t>
            </a:r>
          </a:p>
        </p:txBody>
      </p:sp>
      <p:pic>
        <p:nvPicPr>
          <p:cNvPr id="60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233" y="2346674"/>
            <a:ext cx="4008277" cy="6930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2" name="그룹"/>
          <p:cNvGrpSpPr/>
          <p:nvPr/>
        </p:nvGrpSpPr>
        <p:grpSpPr>
          <a:xfrm>
            <a:off x="409825" y="3772230"/>
            <a:ext cx="4846669" cy="749239"/>
            <a:chOff x="0" y="0"/>
            <a:chExt cx="4846668" cy="749237"/>
          </a:xfrm>
        </p:grpSpPr>
        <p:sp>
          <p:nvSpPr>
            <p:cNvPr id="610" name="Right hypercharge"/>
            <p:cNvSpPr txBox="1"/>
            <p:nvPr/>
          </p:nvSpPr>
          <p:spPr>
            <a:xfrm>
              <a:off x="0" y="49530"/>
              <a:ext cx="2604939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Right hypercharge</a:t>
              </a:r>
            </a:p>
          </p:txBody>
        </p:sp>
        <p:pic>
          <p:nvPicPr>
            <p:cNvPr id="611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88661" y="0"/>
              <a:ext cx="1958008" cy="749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3" name="A heavy quark: Static color source to make a heavy baryon color singlet."/>
          <p:cNvSpPr txBox="1"/>
          <p:nvPr/>
        </p:nvSpPr>
        <p:spPr>
          <a:xfrm>
            <a:off x="355844" y="4980300"/>
            <a:ext cx="82325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A heavy quark: Static color source to make a heavy baryon color singlet.</a:t>
            </a:r>
          </a:p>
        </p:txBody>
      </p:sp>
      <p:sp>
        <p:nvSpPr>
          <p:cNvPr id="614" name="Ground-state heavy baryons"/>
          <p:cNvSpPr txBox="1"/>
          <p:nvPr/>
        </p:nvSpPr>
        <p:spPr>
          <a:xfrm>
            <a:off x="4894800" y="2436812"/>
            <a:ext cx="331931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Ground-state heavy baryons</a:t>
            </a:r>
          </a:p>
        </p:txBody>
      </p:sp>
      <p:sp>
        <p:nvSpPr>
          <p:cNvPr id="615" name="D. Diakonov, arXiv:1003.2157 [hep-ph]."/>
          <p:cNvSpPr txBox="1"/>
          <p:nvPr/>
        </p:nvSpPr>
        <p:spPr>
          <a:xfrm>
            <a:off x="4634530" y="6419091"/>
            <a:ext cx="431459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2400"/>
              </a:spcBef>
              <a:defRPr sz="1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D. Diakonov, arXiv:1003.2157 [hep-ph].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직사각형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618" name="직사각형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1A0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40639" marR="40639" defTabSz="914400"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619" name="Heavy baryons"/>
          <p:cNvSpPr txBox="1"/>
          <p:nvPr/>
        </p:nvSpPr>
        <p:spPr>
          <a:xfrm>
            <a:off x="237331" y="125412"/>
            <a:ext cx="777789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9687" marR="40639" algn="ctr" defTabSz="914400">
              <a:spcBef>
                <a:spcPts val="1900"/>
              </a:spcBef>
              <a:buClr>
                <a:srgbClr val="FFFC41"/>
              </a:buClr>
              <a:buFont typeface="Lucida Grande"/>
              <a:defRPr sz="3200" b="1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r>
              <a:t>Heavy baryons</a:t>
            </a:r>
          </a:p>
        </p:txBody>
      </p:sp>
      <p:pic>
        <p:nvPicPr>
          <p:cNvPr id="620" name="Heavy_Quark.png" descr="Heavy_Quar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444" y="1446260"/>
            <a:ext cx="8111971" cy="4378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3" name="그룹"/>
          <p:cNvGrpSpPr/>
          <p:nvPr/>
        </p:nvGrpSpPr>
        <p:grpSpPr>
          <a:xfrm>
            <a:off x="240729" y="1027649"/>
            <a:ext cx="6738343" cy="5584085"/>
            <a:chOff x="0" y="-31750"/>
            <a:chExt cx="6738342" cy="5584083"/>
          </a:xfrm>
        </p:grpSpPr>
        <p:pic>
          <p:nvPicPr>
            <p:cNvPr id="621" name="직사각형" descr="직사각형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785" y="-31750"/>
              <a:ext cx="5355636" cy="4947823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622" name="Nc-1 light quarks govern a singly heavy baryon."/>
            <p:cNvSpPr txBox="1"/>
            <p:nvPr/>
          </p:nvSpPr>
          <p:spPr>
            <a:xfrm>
              <a:off x="0" y="5031633"/>
              <a:ext cx="6738343" cy="52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Nc-1 light quarks govern a singly heavy baryon.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그룹"/>
          <p:cNvGrpSpPr/>
          <p:nvPr/>
        </p:nvGrpSpPr>
        <p:grpSpPr>
          <a:xfrm>
            <a:off x="-395596" y="-26534"/>
            <a:ext cx="9550674" cy="862385"/>
            <a:chOff x="0" y="11670"/>
            <a:chExt cx="9550672" cy="862383"/>
          </a:xfrm>
        </p:grpSpPr>
        <p:sp>
          <p:nvSpPr>
            <p:cNvPr id="625" name="그룹"/>
            <p:cNvSpPr/>
            <p:nvPr/>
          </p:nvSpPr>
          <p:spPr>
            <a:xfrm>
              <a:off x="0" y="11670"/>
              <a:ext cx="9550673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6" name="Collective Hamiltonian"/>
            <p:cNvSpPr txBox="1"/>
            <p:nvPr/>
          </p:nvSpPr>
          <p:spPr>
            <a:xfrm>
              <a:off x="1544334" y="119012"/>
              <a:ext cx="426007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1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Collective Hamiltonian</a:t>
              </a:r>
            </a:p>
          </p:txBody>
        </p:sp>
      </p:grpSp>
      <p:sp>
        <p:nvSpPr>
          <p:cNvPr id="628" name="Nc-1 quarks represent heavy-baryon spectra."/>
          <p:cNvSpPr txBox="1"/>
          <p:nvPr/>
        </p:nvSpPr>
        <p:spPr>
          <a:xfrm>
            <a:off x="148646" y="846452"/>
            <a:ext cx="648492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Nc-1 quarks represent heavy-baryon spectra.</a:t>
            </a:r>
          </a:p>
        </p:txBody>
      </p:sp>
      <p:pic>
        <p:nvPicPr>
          <p:cNvPr id="62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471" y="1519051"/>
            <a:ext cx="1558285" cy="596283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The lowest rotationally excited states"/>
          <p:cNvSpPr txBox="1"/>
          <p:nvPr/>
        </p:nvSpPr>
        <p:spPr>
          <a:xfrm>
            <a:off x="53418" y="2278336"/>
            <a:ext cx="502932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71638" indent="-271638">
              <a:buSzPct val="45000"/>
              <a:buBlip>
                <a:blip r:embed="rId3"/>
              </a:buBlip>
              <a:defRPr sz="2200"/>
            </a:lvl1pPr>
          </a:lstStyle>
          <a:p>
            <a:r>
              <a:t>The lowest rotationally excited states </a:t>
            </a:r>
          </a:p>
        </p:txBody>
      </p:sp>
      <p:pic>
        <p:nvPicPr>
          <p:cNvPr id="631" name="HeavyBaryonRepresentations.png" descr="HeavyBaryonRepresentation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7239" y="3836026"/>
            <a:ext cx="6686133" cy="2826980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Grand spin:"/>
          <p:cNvSpPr txBox="1"/>
          <p:nvPr/>
        </p:nvSpPr>
        <p:spPr>
          <a:xfrm>
            <a:off x="3205408" y="1613992"/>
            <a:ext cx="14273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lvl1pPr>
          </a:lstStyle>
          <a:p>
            <a:r>
              <a:t>Grand spin:</a:t>
            </a:r>
          </a:p>
        </p:txBody>
      </p:sp>
      <p:pic>
        <p:nvPicPr>
          <p:cNvPr id="63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67506" y="1703935"/>
            <a:ext cx="2097354" cy="226515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T=0 for a anti-triplet: J=0 for it. Combining a charm quark with spin 1/2,  we have one anti-triplet.…"/>
          <p:cNvSpPr txBox="1"/>
          <p:nvPr/>
        </p:nvSpPr>
        <p:spPr>
          <a:xfrm>
            <a:off x="145558" y="2735579"/>
            <a:ext cx="7547038" cy="138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lnSpc>
                <a:spcPct val="120000"/>
              </a:lnSpc>
              <a:buSzPct val="80000"/>
              <a:buBlip>
                <a:blip r:embed="rId6"/>
              </a:buBlip>
              <a:defRPr sz="1800"/>
            </a:pPr>
            <a:r>
              <a:t>T=0 for a anti-triplet: J=0 for it. Combining a charm quark with spin 1/2, </a:t>
            </a:r>
            <a:br/>
            <a:r>
              <a:t>we have one anti-triplet. </a:t>
            </a:r>
          </a:p>
          <a:p>
            <a:pPr marL="228600" indent="-228600">
              <a:lnSpc>
                <a:spcPct val="120000"/>
              </a:lnSpc>
              <a:buSzPct val="80000"/>
              <a:buBlip>
                <a:blip r:embed="rId6"/>
              </a:buBlip>
              <a:defRPr sz="1800"/>
            </a:pPr>
            <a:r>
              <a:t> T=1 for a sextet: J=1. We have </a:t>
            </a:r>
            <a:r>
              <a:rPr>
                <a:solidFill>
                  <a:srgbClr val="DE2A09"/>
                </a:solidFill>
              </a:rPr>
              <a:t>two </a:t>
            </a:r>
            <a:r>
              <a:t>sextets with a charm quark.</a:t>
            </a:r>
            <a:br/>
            <a:r>
              <a:t>(1/2, 3/2).</a:t>
            </a:r>
          </a:p>
        </p:txBody>
      </p:sp>
      <p:pic>
        <p:nvPicPr>
          <p:cNvPr id="635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41060" y="4229861"/>
            <a:ext cx="979884" cy="27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26747" y="2353207"/>
            <a:ext cx="1799550" cy="274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그룹"/>
          <p:cNvGrpSpPr/>
          <p:nvPr/>
        </p:nvGrpSpPr>
        <p:grpSpPr>
          <a:xfrm>
            <a:off x="-395596" y="-26534"/>
            <a:ext cx="9576260" cy="862385"/>
            <a:chOff x="0" y="11670"/>
            <a:chExt cx="9576258" cy="862383"/>
          </a:xfrm>
        </p:grpSpPr>
        <p:sp>
          <p:nvSpPr>
            <p:cNvPr id="638" name="그룹"/>
            <p:cNvSpPr/>
            <p:nvPr/>
          </p:nvSpPr>
          <p:spPr>
            <a:xfrm>
              <a:off x="0" y="11670"/>
              <a:ext cx="9576259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9" name="Collective Hamiltonian"/>
            <p:cNvSpPr txBox="1"/>
            <p:nvPr/>
          </p:nvSpPr>
          <p:spPr>
            <a:xfrm>
              <a:off x="1544334" y="119012"/>
              <a:ext cx="426007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1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Collective Hamiltonian</a:t>
              </a:r>
            </a:p>
          </p:txBody>
        </p:sp>
      </p:grpSp>
      <p:grpSp>
        <p:nvGrpSpPr>
          <p:cNvPr id="643" name="그룹"/>
          <p:cNvGrpSpPr/>
          <p:nvPr/>
        </p:nvGrpSpPr>
        <p:grpSpPr>
          <a:xfrm>
            <a:off x="379794" y="5048532"/>
            <a:ext cx="8657367" cy="1168887"/>
            <a:chOff x="0" y="0"/>
            <a:chExt cx="8657366" cy="1168885"/>
          </a:xfrm>
        </p:grpSpPr>
        <p:pic>
          <p:nvPicPr>
            <p:cNvPr id="641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418" y="690268"/>
              <a:ext cx="7403342" cy="478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2" name="Moments of Inertia and Sigma pi-N term: sum over valence quark states:"/>
            <p:cNvSpPr txBox="1"/>
            <p:nvPr/>
          </p:nvSpPr>
          <p:spPr>
            <a:xfrm>
              <a:off x="0" y="0"/>
              <a:ext cx="8657367" cy="4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Moments of Inertia and Sigma pi-N term: sum over valence quark states:</a:t>
              </a:r>
            </a:p>
          </p:txBody>
        </p:sp>
      </p:grpSp>
      <p:grpSp>
        <p:nvGrpSpPr>
          <p:cNvPr id="647" name="그룹"/>
          <p:cNvGrpSpPr/>
          <p:nvPr/>
        </p:nvGrpSpPr>
        <p:grpSpPr>
          <a:xfrm>
            <a:off x="371408" y="1206784"/>
            <a:ext cx="7779595" cy="2593052"/>
            <a:chOff x="0" y="0"/>
            <a:chExt cx="7779593" cy="2593051"/>
          </a:xfrm>
        </p:grpSpPr>
        <p:pic>
          <p:nvPicPr>
            <p:cNvPr id="644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44181"/>
              <a:ext cx="5189915" cy="891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5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664" y="1871628"/>
              <a:ext cx="7748930" cy="721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6" name="Modifying Collective rotational Hamiltonian"/>
            <p:cNvSpPr txBox="1"/>
            <p:nvPr/>
          </p:nvSpPr>
          <p:spPr>
            <a:xfrm>
              <a:off x="167758" y="0"/>
              <a:ext cx="6235304" cy="52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Modifying Collective rotational Hamiltonian</a:t>
              </a:r>
            </a:p>
          </p:txBody>
        </p:sp>
      </p:grpSp>
      <p:grpSp>
        <p:nvGrpSpPr>
          <p:cNvPr id="651" name="그룹"/>
          <p:cNvGrpSpPr/>
          <p:nvPr/>
        </p:nvGrpSpPr>
        <p:grpSpPr>
          <a:xfrm>
            <a:off x="1487226" y="3070367"/>
            <a:ext cx="4659805" cy="1307570"/>
            <a:chOff x="0" y="0"/>
            <a:chExt cx="4659803" cy="1307569"/>
          </a:xfrm>
        </p:grpSpPr>
        <p:sp>
          <p:nvSpPr>
            <p:cNvPr id="648" name="사각형"/>
            <p:cNvSpPr/>
            <p:nvPr/>
          </p:nvSpPr>
          <p:spPr>
            <a:xfrm>
              <a:off x="0" y="0"/>
              <a:ext cx="702309" cy="70090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49" name="선"/>
            <p:cNvSpPr/>
            <p:nvPr/>
          </p:nvSpPr>
          <p:spPr>
            <a:xfrm>
              <a:off x="696035" y="696794"/>
              <a:ext cx="539007" cy="297345"/>
            </a:xfrm>
            <a:prstGeom prst="line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50" name="Nc-1 soliton mass (B=2/3)"/>
            <p:cNvSpPr/>
            <p:nvPr/>
          </p:nvSpPr>
          <p:spPr>
            <a:xfrm>
              <a:off x="1277190" y="863069"/>
              <a:ext cx="3382614" cy="44450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06400">
                <a:defRPr sz="22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Nc-1 soliton mass (B=2/3)</a:t>
              </a:r>
            </a:p>
          </p:txBody>
        </p:sp>
      </p:grpSp>
      <p:grpSp>
        <p:nvGrpSpPr>
          <p:cNvPr id="655" name="그룹"/>
          <p:cNvGrpSpPr/>
          <p:nvPr/>
        </p:nvGrpSpPr>
        <p:grpSpPr>
          <a:xfrm>
            <a:off x="6806032" y="2886675"/>
            <a:ext cx="1558285" cy="1694936"/>
            <a:chOff x="0" y="0"/>
            <a:chExt cx="1558284" cy="1694935"/>
          </a:xfrm>
        </p:grpSpPr>
        <p:pic>
          <p:nvPicPr>
            <p:cNvPr id="652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098652"/>
              <a:ext cx="1558285" cy="596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3" name="사각형"/>
            <p:cNvSpPr/>
            <p:nvPr/>
          </p:nvSpPr>
          <p:spPr>
            <a:xfrm>
              <a:off x="772266" y="0"/>
              <a:ext cx="592807" cy="597902"/>
            </a:xfrm>
            <a:prstGeom prst="rect">
              <a:avLst/>
            </a:prstGeom>
            <a:noFill/>
            <a:ln w="254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54" name="선"/>
            <p:cNvSpPr/>
            <p:nvPr/>
          </p:nvSpPr>
          <p:spPr>
            <a:xfrm flipH="1">
              <a:off x="1068669" y="566921"/>
              <a:ext cx="1" cy="530428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그룹"/>
          <p:cNvGrpSpPr/>
          <p:nvPr/>
        </p:nvGrpSpPr>
        <p:grpSpPr>
          <a:xfrm>
            <a:off x="-395596" y="-26534"/>
            <a:ext cx="9624537" cy="862385"/>
            <a:chOff x="0" y="11670"/>
            <a:chExt cx="9624535" cy="862383"/>
          </a:xfrm>
        </p:grpSpPr>
        <p:sp>
          <p:nvSpPr>
            <p:cNvPr id="657" name="그룹"/>
            <p:cNvSpPr/>
            <p:nvPr/>
          </p:nvSpPr>
          <p:spPr>
            <a:xfrm>
              <a:off x="0" y="11670"/>
              <a:ext cx="9624536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8" name="SU(3) symmetry breaking"/>
            <p:cNvSpPr txBox="1"/>
            <p:nvPr/>
          </p:nvSpPr>
          <p:spPr>
            <a:xfrm>
              <a:off x="1544334" y="119012"/>
              <a:ext cx="498037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1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SU(3) symmetry breaking</a:t>
              </a:r>
            </a:p>
          </p:txBody>
        </p:sp>
      </p:grpSp>
      <p:pic>
        <p:nvPicPr>
          <p:cNvPr id="66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500" y="1609493"/>
            <a:ext cx="4992460" cy="944521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The collective Hamiltonian for SU(3) symmetry breaking"/>
          <p:cNvSpPr txBox="1"/>
          <p:nvPr/>
        </p:nvSpPr>
        <p:spPr>
          <a:xfrm>
            <a:off x="243254" y="987207"/>
            <a:ext cx="772510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46944" indent="-246944">
              <a:buSzPct val="45000"/>
              <a:buBlip>
                <a:blip r:embed="rId3"/>
              </a:buBlip>
              <a:defRPr sz="2200"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r>
              <a:t>The collective Hamiltonian for SU(3) symmetry breaking</a:t>
            </a:r>
          </a:p>
        </p:txBody>
      </p:sp>
      <p:sp>
        <p:nvSpPr>
          <p:cNvPr id="662" name="In the light-quark sector, we have fixed already these dynamical parameters as"/>
          <p:cNvSpPr txBox="1"/>
          <p:nvPr/>
        </p:nvSpPr>
        <p:spPr>
          <a:xfrm>
            <a:off x="60424" y="2693699"/>
            <a:ext cx="90231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In the light-quark sector, we have fixed already these dynamical parameters as </a:t>
            </a:r>
          </a:p>
        </p:txBody>
      </p:sp>
      <p:grpSp>
        <p:nvGrpSpPr>
          <p:cNvPr id="665" name="그룹"/>
          <p:cNvGrpSpPr/>
          <p:nvPr/>
        </p:nvGrpSpPr>
        <p:grpSpPr>
          <a:xfrm>
            <a:off x="356373" y="3399523"/>
            <a:ext cx="5730254" cy="3141642"/>
            <a:chOff x="0" y="0"/>
            <a:chExt cx="5730252" cy="3141640"/>
          </a:xfrm>
        </p:grpSpPr>
        <p:pic>
          <p:nvPicPr>
            <p:cNvPr id="663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730253" cy="2159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4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7460" y="2337011"/>
              <a:ext cx="2866491" cy="804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6" name="G. S. Yang,  HChK, PTP, 128, 397 (2012)."/>
          <p:cNvSpPr txBox="1"/>
          <p:nvPr/>
        </p:nvSpPr>
        <p:spPr>
          <a:xfrm>
            <a:off x="5445080" y="6465599"/>
            <a:ext cx="3615104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ts val="3000"/>
              </a:lnSpc>
              <a:spcBef>
                <a:spcPts val="12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G. S. Yang,  HChK, PTP, 128, 397 (2012).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그룹"/>
          <p:cNvGrpSpPr/>
          <p:nvPr/>
        </p:nvGrpSpPr>
        <p:grpSpPr>
          <a:xfrm>
            <a:off x="-395596" y="-26534"/>
            <a:ext cx="9732397" cy="862385"/>
            <a:chOff x="0" y="11670"/>
            <a:chExt cx="9732395" cy="862383"/>
          </a:xfrm>
        </p:grpSpPr>
        <p:sp>
          <p:nvSpPr>
            <p:cNvPr id="668" name="그룹"/>
            <p:cNvSpPr/>
            <p:nvPr/>
          </p:nvSpPr>
          <p:spPr>
            <a:xfrm>
              <a:off x="0" y="11670"/>
              <a:ext cx="9732396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9" name="Hyperfine mass splittings (only new parameter)"/>
            <p:cNvSpPr txBox="1"/>
            <p:nvPr/>
          </p:nvSpPr>
          <p:spPr>
            <a:xfrm>
              <a:off x="654591" y="157112"/>
              <a:ext cx="7685038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26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Hyperfine mass splittings (only new parameter)</a:t>
              </a:r>
            </a:p>
          </p:txBody>
        </p:sp>
      </p:grpSp>
      <p:grpSp>
        <p:nvGrpSpPr>
          <p:cNvPr id="771" name="그룹"/>
          <p:cNvGrpSpPr/>
          <p:nvPr/>
        </p:nvGrpSpPr>
        <p:grpSpPr>
          <a:xfrm>
            <a:off x="477455" y="976300"/>
            <a:ext cx="5958254" cy="3012584"/>
            <a:chOff x="2242644" y="2175"/>
            <a:chExt cx="5958252" cy="3012583"/>
          </a:xfrm>
        </p:grpSpPr>
        <p:sp>
          <p:nvSpPr>
            <p:cNvPr id="671" name="선"/>
            <p:cNvSpPr/>
            <p:nvPr/>
          </p:nvSpPr>
          <p:spPr>
            <a:xfrm flipH="1" flipV="1">
              <a:off x="3537700" y="266684"/>
              <a:ext cx="5034" cy="21588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2" name="Y"/>
            <p:cNvSpPr txBox="1"/>
            <p:nvPr/>
          </p:nvSpPr>
          <p:spPr>
            <a:xfrm>
              <a:off x="3401782" y="4827"/>
              <a:ext cx="287696" cy="41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673" name="삼각형"/>
            <p:cNvSpPr/>
            <p:nvPr/>
          </p:nvSpPr>
          <p:spPr>
            <a:xfrm>
              <a:off x="3028008" y="571882"/>
              <a:ext cx="1019385" cy="847342"/>
            </a:xfrm>
            <a:prstGeom prst="triangl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4" name="⅔"/>
            <p:cNvSpPr txBox="1"/>
            <p:nvPr/>
          </p:nvSpPr>
          <p:spPr>
            <a:xfrm>
              <a:off x="3612518" y="504874"/>
              <a:ext cx="322110" cy="401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⅔</a:t>
              </a:r>
            </a:p>
          </p:txBody>
        </p:sp>
        <p:sp>
          <p:nvSpPr>
            <p:cNvPr id="675" name="-⅓"/>
            <p:cNvSpPr txBox="1"/>
            <p:nvPr/>
          </p:nvSpPr>
          <p:spPr>
            <a:xfrm>
              <a:off x="3469877" y="1358871"/>
              <a:ext cx="407456" cy="41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>
                  <a:latin typeface="맑은 고딕"/>
                  <a:ea typeface="맑은 고딕"/>
                  <a:cs typeface="맑은 고딕"/>
                  <a:sym typeface="맑은 고딕"/>
                </a:defRPr>
              </a:pPr>
              <a:r>
                <a:t>-⅓</a:t>
              </a:r>
            </a:p>
          </p:txBody>
        </p:sp>
        <p:grpSp>
          <p:nvGrpSpPr>
            <p:cNvPr id="678" name="그룹"/>
            <p:cNvGrpSpPr/>
            <p:nvPr/>
          </p:nvGrpSpPr>
          <p:grpSpPr>
            <a:xfrm>
              <a:off x="3106406" y="229996"/>
              <a:ext cx="495069" cy="415757"/>
              <a:chOff x="0" y="0"/>
              <a:chExt cx="495068" cy="415756"/>
            </a:xfrm>
          </p:grpSpPr>
          <p:sp>
            <p:nvSpPr>
              <p:cNvPr id="676" name="직사각형"/>
              <p:cNvSpPr/>
              <p:nvPr/>
            </p:nvSpPr>
            <p:spPr>
              <a:xfrm>
                <a:off x="0" y="0"/>
                <a:ext cx="495069" cy="334312"/>
              </a:xfrm>
              <a:prstGeom prst="rect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677" name="직사각형"/>
              <p:cNvSpPr txBox="1"/>
              <p:nvPr/>
            </p:nvSpPr>
            <p:spPr>
              <a:xfrm>
                <a:off x="0" y="0"/>
                <a:ext cx="495069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sp>
          <p:nvSpPr>
            <p:cNvPr id="679" name="삼각형"/>
            <p:cNvSpPr/>
            <p:nvPr/>
          </p:nvSpPr>
          <p:spPr>
            <a:xfrm rot="10800000">
              <a:off x="3535617" y="571881"/>
              <a:ext cx="1019385" cy="847342"/>
            </a:xfrm>
            <a:prstGeom prst="triangl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0" name="삼각형"/>
            <p:cNvSpPr/>
            <p:nvPr/>
          </p:nvSpPr>
          <p:spPr>
            <a:xfrm rot="10800000">
              <a:off x="2517942" y="568894"/>
              <a:ext cx="1019385" cy="847342"/>
            </a:xfrm>
            <a:prstGeom prst="triangl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1" name="삼각형"/>
            <p:cNvSpPr/>
            <p:nvPr/>
          </p:nvSpPr>
          <p:spPr>
            <a:xfrm rot="10800000">
              <a:off x="3024953" y="1416235"/>
              <a:ext cx="1019384" cy="847342"/>
            </a:xfrm>
            <a:prstGeom prst="triangl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682" name="https://lh3.googleusercontent.com/-x4znwcxcDgU/Uio2SssWeFI/AAAAAAAAABI/c4fJmJxfAu8/s0-d/blue%2Bsphere%2Bfrom%2Bopenclipart.org.png" descr="https://lh3.googleusercontent.com/-x4znwcxcDgU/Uio2SssWeFI/AAAAAAAAABI/c4fJmJxfAu8/s0-d/blue%2Bsphere%2Bfrom%2Bopenclipart.or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51898" y="488041"/>
              <a:ext cx="185922" cy="1869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3" name="http://images.clipshrine.com/download/wheel/large-shiny-blue-sphere-33.3-16947.png" descr="http://images.clipshrine.com/download/wheel/large-shiny-blue-sphere-33.3-1694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28279" y="1330009"/>
              <a:ext cx="180911" cy="178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4" name="http://images.clipshrine.com/download/wheel/large-shiny-blue-sphere-33.3-16947.png" descr="http://images.clipshrine.com/download/wheel/large-shiny-blue-sphere-33.3-1694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37553" y="1330009"/>
              <a:ext cx="180910" cy="178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87" name="그룹"/>
            <p:cNvGrpSpPr/>
            <p:nvPr/>
          </p:nvGrpSpPr>
          <p:grpSpPr>
            <a:xfrm>
              <a:off x="2673122" y="1464201"/>
              <a:ext cx="527567" cy="415757"/>
              <a:chOff x="0" y="0"/>
              <a:chExt cx="527565" cy="415756"/>
            </a:xfrm>
          </p:grpSpPr>
          <p:sp>
            <p:nvSpPr>
              <p:cNvPr id="685" name="직사각형"/>
              <p:cNvSpPr/>
              <p:nvPr/>
            </p:nvSpPr>
            <p:spPr>
              <a:xfrm>
                <a:off x="0" y="0"/>
                <a:ext cx="527566" cy="339941"/>
              </a:xfrm>
              <a:prstGeom prst="rect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686" name="직사각형"/>
              <p:cNvSpPr txBox="1"/>
              <p:nvPr/>
            </p:nvSpPr>
            <p:spPr>
              <a:xfrm>
                <a:off x="0" y="0"/>
                <a:ext cx="527566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690" name="그룹"/>
            <p:cNvGrpSpPr/>
            <p:nvPr/>
          </p:nvGrpSpPr>
          <p:grpSpPr>
            <a:xfrm>
              <a:off x="3873932" y="1448216"/>
              <a:ext cx="547234" cy="415757"/>
              <a:chOff x="0" y="0"/>
              <a:chExt cx="547233" cy="415756"/>
            </a:xfrm>
          </p:grpSpPr>
          <p:sp>
            <p:nvSpPr>
              <p:cNvPr id="688" name="직사각형"/>
              <p:cNvSpPr/>
              <p:nvPr/>
            </p:nvSpPr>
            <p:spPr>
              <a:xfrm>
                <a:off x="0" y="0"/>
                <a:ext cx="547234" cy="334312"/>
              </a:xfrm>
              <a:prstGeom prst="rect">
                <a:avLst/>
              </a:prstGeom>
              <a:blipFill rotWithShape="1">
                <a:blip r:embed="rId6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689" name="직사각형"/>
              <p:cNvSpPr txBox="1"/>
              <p:nvPr/>
            </p:nvSpPr>
            <p:spPr>
              <a:xfrm>
                <a:off x="0" y="0"/>
                <a:ext cx="547234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pic>
          <p:nvPicPr>
            <p:cNvPr id="691" name="https://lh3.googleusercontent.com/-x4znwcxcDgU/Uio2SssWeFI/AAAAAAAAABI/c4fJmJxfAu8/s0-d/blue%2Bsphere%2Bfrom%2Bopenclipart.org.png" descr="https://lh3.googleusercontent.com/-x4znwcxcDgU/Uio2SssWeFI/AAAAAAAAABI/c4fJmJxfAu8/s0-d/blue%2Bsphere%2Bfrom%2Bopenclipart.or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48111" y="486470"/>
              <a:ext cx="185922" cy="186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2" name="https://lh3.googleusercontent.com/-x4znwcxcDgU/Uio2SssWeFI/AAAAAAAAABI/c4fJmJxfAu8/s0-d/blue%2Bsphere%2Bfrom%2Bopenclipart.org.png" descr="https://lh3.googleusercontent.com/-x4znwcxcDgU/Uio2SssWeFI/AAAAAAAAABI/c4fJmJxfAu8/s0-d/blue%2Bsphere%2Bfrom%2Bopenclipart.or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50357" y="491298"/>
              <a:ext cx="185922" cy="1869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3" name="http://www.artofpop.com/artayana/imgs/reddish_crystal_ball.png" descr="http://www.artofpop.com/artayana/imgs/reddish_crystal_ball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36784" y="2137197"/>
              <a:ext cx="192047" cy="184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96" name="그룹"/>
            <p:cNvGrpSpPr/>
            <p:nvPr/>
          </p:nvGrpSpPr>
          <p:grpSpPr>
            <a:xfrm>
              <a:off x="3542733" y="2096554"/>
              <a:ext cx="438368" cy="415757"/>
              <a:chOff x="0" y="0"/>
              <a:chExt cx="438366" cy="415756"/>
            </a:xfrm>
          </p:grpSpPr>
          <p:sp>
            <p:nvSpPr>
              <p:cNvPr id="694" name="직사각형"/>
              <p:cNvSpPr/>
              <p:nvPr/>
            </p:nvSpPr>
            <p:spPr>
              <a:xfrm>
                <a:off x="0" y="0"/>
                <a:ext cx="438367" cy="265069"/>
              </a:xfrm>
              <a:prstGeom prst="rect">
                <a:avLst/>
              </a:prstGeom>
              <a:blipFill rotWithShape="1">
                <a:blip r:embed="rId8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695" name="직사각형"/>
              <p:cNvSpPr txBox="1"/>
              <p:nvPr/>
            </p:nvSpPr>
            <p:spPr>
              <a:xfrm>
                <a:off x="0" y="0"/>
                <a:ext cx="438367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699" name="그룹"/>
            <p:cNvGrpSpPr/>
            <p:nvPr/>
          </p:nvGrpSpPr>
          <p:grpSpPr>
            <a:xfrm>
              <a:off x="4113493" y="230577"/>
              <a:ext cx="600184" cy="415758"/>
              <a:chOff x="0" y="0"/>
              <a:chExt cx="600182" cy="415756"/>
            </a:xfrm>
          </p:grpSpPr>
          <p:sp>
            <p:nvSpPr>
              <p:cNvPr id="697" name="직사각형"/>
              <p:cNvSpPr/>
              <p:nvPr/>
            </p:nvSpPr>
            <p:spPr>
              <a:xfrm>
                <a:off x="0" y="0"/>
                <a:ext cx="600183" cy="334312"/>
              </a:xfrm>
              <a:prstGeom prst="rect">
                <a:avLst/>
              </a:prstGeom>
              <a:blipFill rotWithShape="1">
                <a:blip r:embed="rId9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698" name="직사각형"/>
              <p:cNvSpPr txBox="1"/>
              <p:nvPr/>
            </p:nvSpPr>
            <p:spPr>
              <a:xfrm>
                <a:off x="0" y="0"/>
                <a:ext cx="600183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02" name="그룹"/>
            <p:cNvGrpSpPr/>
            <p:nvPr/>
          </p:nvGrpSpPr>
          <p:grpSpPr>
            <a:xfrm>
              <a:off x="2382398" y="225750"/>
              <a:ext cx="465539" cy="415757"/>
              <a:chOff x="0" y="0"/>
              <a:chExt cx="465538" cy="415756"/>
            </a:xfrm>
          </p:grpSpPr>
          <p:sp>
            <p:nvSpPr>
              <p:cNvPr id="700" name="직사각형"/>
              <p:cNvSpPr/>
              <p:nvPr/>
            </p:nvSpPr>
            <p:spPr>
              <a:xfrm>
                <a:off x="0" y="0"/>
                <a:ext cx="465539" cy="339941"/>
              </a:xfrm>
              <a:prstGeom prst="rect">
                <a:avLst/>
              </a:prstGeom>
              <a:blipFill rotWithShape="1">
                <a:blip r:embed="rId10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01" name="직사각형"/>
              <p:cNvSpPr txBox="1"/>
              <p:nvPr/>
            </p:nvSpPr>
            <p:spPr>
              <a:xfrm>
                <a:off x="0" y="0"/>
                <a:ext cx="465539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05" name="그룹"/>
            <p:cNvGrpSpPr/>
            <p:nvPr/>
          </p:nvGrpSpPr>
          <p:grpSpPr>
            <a:xfrm>
              <a:off x="3029986" y="2042171"/>
              <a:ext cx="499488" cy="415757"/>
              <a:chOff x="0" y="0"/>
              <a:chExt cx="499487" cy="415756"/>
            </a:xfrm>
          </p:grpSpPr>
          <p:sp>
            <p:nvSpPr>
              <p:cNvPr id="703" name="직사각형"/>
              <p:cNvSpPr/>
              <p:nvPr/>
            </p:nvSpPr>
            <p:spPr>
              <a:xfrm>
                <a:off x="0" y="0"/>
                <a:ext cx="499488" cy="339941"/>
              </a:xfrm>
              <a:prstGeom prst="rect">
                <a:avLst/>
              </a:prstGeom>
              <a:blipFill rotWithShape="1">
                <a:blip r:embed="rId11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04" name="직사각형"/>
              <p:cNvSpPr txBox="1"/>
              <p:nvPr/>
            </p:nvSpPr>
            <p:spPr>
              <a:xfrm>
                <a:off x="0" y="0"/>
                <a:ext cx="499488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11" name="그룹"/>
            <p:cNvGrpSpPr/>
            <p:nvPr/>
          </p:nvGrpSpPr>
          <p:grpSpPr>
            <a:xfrm>
              <a:off x="2242644" y="903445"/>
              <a:ext cx="2631702" cy="426207"/>
              <a:chOff x="0" y="0"/>
              <a:chExt cx="2631700" cy="426205"/>
            </a:xfrm>
          </p:grpSpPr>
          <p:sp>
            <p:nvSpPr>
              <p:cNvPr id="706" name="선"/>
              <p:cNvSpPr/>
              <p:nvPr/>
            </p:nvSpPr>
            <p:spPr>
              <a:xfrm>
                <a:off x="0" y="258515"/>
                <a:ext cx="2631701" cy="1"/>
              </a:xfrm>
              <a:prstGeom prst="lin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-½"/>
              <p:cNvSpPr txBox="1"/>
              <p:nvPr/>
            </p:nvSpPr>
            <p:spPr>
              <a:xfrm>
                <a:off x="547507" y="10449"/>
                <a:ext cx="415841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-½</a:t>
                </a:r>
              </a:p>
            </p:txBody>
          </p:sp>
          <p:sp>
            <p:nvSpPr>
              <p:cNvPr id="708" name="½"/>
              <p:cNvSpPr txBox="1"/>
              <p:nvPr/>
            </p:nvSpPr>
            <p:spPr>
              <a:xfrm>
                <a:off x="1663635" y="0"/>
                <a:ext cx="330495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½</a:t>
                </a:r>
              </a:p>
            </p:txBody>
          </p:sp>
          <p:sp>
            <p:nvSpPr>
              <p:cNvPr id="709" name="-1"/>
              <p:cNvSpPr txBox="1"/>
              <p:nvPr/>
            </p:nvSpPr>
            <p:spPr>
              <a:xfrm>
                <a:off x="97660" y="54632"/>
                <a:ext cx="268675" cy="301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b="1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pPr>
                  <a:defRPr sz="1800" b="0"/>
                </a:pPr>
                <a:r>
                  <a:rPr sz="1200" b="1"/>
                  <a:t>-1</a:t>
                </a:r>
              </a:p>
            </p:txBody>
          </p:sp>
          <p:sp>
            <p:nvSpPr>
              <p:cNvPr id="710" name="1"/>
              <p:cNvSpPr txBox="1"/>
              <p:nvPr/>
            </p:nvSpPr>
            <p:spPr>
              <a:xfrm>
                <a:off x="2161624" y="52734"/>
                <a:ext cx="211778" cy="3018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b="1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pPr>
                  <a:defRPr sz="1800" b="0"/>
                </a:pPr>
                <a:r>
                  <a:rPr sz="1200" b="1"/>
                  <a:t>1</a:t>
                </a:r>
              </a:p>
            </p:txBody>
          </p:sp>
        </p:grpSp>
        <p:sp>
          <p:nvSpPr>
            <p:cNvPr id="712" name="선"/>
            <p:cNvSpPr/>
            <p:nvPr/>
          </p:nvSpPr>
          <p:spPr>
            <a:xfrm flipV="1">
              <a:off x="6642659" y="264035"/>
              <a:ext cx="21154" cy="216413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3" name="Y"/>
            <p:cNvSpPr txBox="1"/>
            <p:nvPr/>
          </p:nvSpPr>
          <p:spPr>
            <a:xfrm>
              <a:off x="6527893" y="2175"/>
              <a:ext cx="287696" cy="415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714" name="삼각형"/>
            <p:cNvSpPr/>
            <p:nvPr/>
          </p:nvSpPr>
          <p:spPr>
            <a:xfrm>
              <a:off x="6154119" y="569231"/>
              <a:ext cx="1019385" cy="847342"/>
            </a:xfrm>
            <a:prstGeom prst="triangl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5" name="⅔"/>
            <p:cNvSpPr txBox="1"/>
            <p:nvPr/>
          </p:nvSpPr>
          <p:spPr>
            <a:xfrm>
              <a:off x="6711661" y="519368"/>
              <a:ext cx="322110" cy="401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⅔</a:t>
              </a:r>
            </a:p>
          </p:txBody>
        </p:sp>
        <p:sp>
          <p:nvSpPr>
            <p:cNvPr id="716" name="-⅓"/>
            <p:cNvSpPr txBox="1"/>
            <p:nvPr/>
          </p:nvSpPr>
          <p:spPr>
            <a:xfrm>
              <a:off x="6595988" y="1356219"/>
              <a:ext cx="407456" cy="41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>
                  <a:latin typeface="맑은 고딕"/>
                  <a:ea typeface="맑은 고딕"/>
                  <a:cs typeface="맑은 고딕"/>
                  <a:sym typeface="맑은 고딕"/>
                </a:defRPr>
              </a:pPr>
              <a:r>
                <a:t>-⅓</a:t>
              </a:r>
            </a:p>
          </p:txBody>
        </p:sp>
        <p:grpSp>
          <p:nvGrpSpPr>
            <p:cNvPr id="719" name="그룹"/>
            <p:cNvGrpSpPr/>
            <p:nvPr/>
          </p:nvGrpSpPr>
          <p:grpSpPr>
            <a:xfrm>
              <a:off x="6169591" y="227345"/>
              <a:ext cx="562362" cy="415757"/>
              <a:chOff x="0" y="0"/>
              <a:chExt cx="562361" cy="415756"/>
            </a:xfrm>
          </p:grpSpPr>
          <p:sp>
            <p:nvSpPr>
              <p:cNvPr id="717" name="직사각형"/>
              <p:cNvSpPr/>
              <p:nvPr/>
            </p:nvSpPr>
            <p:spPr>
              <a:xfrm>
                <a:off x="0" y="0"/>
                <a:ext cx="562362" cy="334312"/>
              </a:xfrm>
              <a:prstGeom prst="rect">
                <a:avLst/>
              </a:prstGeom>
              <a:blipFill rotWithShape="1">
                <a:blip r:embed="rId1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18" name="직사각형"/>
              <p:cNvSpPr txBox="1"/>
              <p:nvPr/>
            </p:nvSpPr>
            <p:spPr>
              <a:xfrm>
                <a:off x="0" y="0"/>
                <a:ext cx="562362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sp>
          <p:nvSpPr>
            <p:cNvPr id="720" name="삼각형"/>
            <p:cNvSpPr/>
            <p:nvPr/>
          </p:nvSpPr>
          <p:spPr>
            <a:xfrm rot="10800000">
              <a:off x="6661729" y="569230"/>
              <a:ext cx="1019384" cy="847342"/>
            </a:xfrm>
            <a:prstGeom prst="triangl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1" name="삼각형"/>
            <p:cNvSpPr/>
            <p:nvPr/>
          </p:nvSpPr>
          <p:spPr>
            <a:xfrm rot="10800000">
              <a:off x="5644052" y="566243"/>
              <a:ext cx="1019386" cy="847342"/>
            </a:xfrm>
            <a:prstGeom prst="triangl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2" name="삼각형"/>
            <p:cNvSpPr/>
            <p:nvPr/>
          </p:nvSpPr>
          <p:spPr>
            <a:xfrm rot="10800000">
              <a:off x="6151063" y="1413584"/>
              <a:ext cx="1019386" cy="847342"/>
            </a:xfrm>
            <a:prstGeom prst="triangl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23" name="https://lh3.googleusercontent.com/-x4znwcxcDgU/Uio2SssWeFI/AAAAAAAAABI/c4fJmJxfAu8/s0-d/blue%2Bsphere%2Bfrom%2Bopenclipart.org.png" descr="https://lh3.googleusercontent.com/-x4znwcxcDgU/Uio2SssWeFI/AAAAAAAAABI/c4fJmJxfAu8/s0-d/blue%2Bsphere%2Bfrom%2Bopenclipart.or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78009" y="485390"/>
              <a:ext cx="185923" cy="1869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4" name="http://images.clipshrine.com/download/wheel/large-shiny-blue-sphere-33.3-16947.png" descr="http://images.clipshrine.com/download/wheel/large-shiny-blue-sphere-33.3-1694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54391" y="1327358"/>
              <a:ext cx="180910" cy="178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5" name="http://images.clipshrine.com/download/wheel/large-shiny-blue-sphere-33.3-16947.png" descr="http://images.clipshrine.com/download/wheel/large-shiny-blue-sphere-33.3-1694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664" y="1327358"/>
              <a:ext cx="180910" cy="178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28" name="그룹"/>
            <p:cNvGrpSpPr/>
            <p:nvPr/>
          </p:nvGrpSpPr>
          <p:grpSpPr>
            <a:xfrm>
              <a:off x="5799233" y="1461549"/>
              <a:ext cx="548747" cy="415758"/>
              <a:chOff x="0" y="0"/>
              <a:chExt cx="548745" cy="415756"/>
            </a:xfrm>
          </p:grpSpPr>
          <p:sp>
            <p:nvSpPr>
              <p:cNvPr id="726" name="직사각형"/>
              <p:cNvSpPr/>
              <p:nvPr/>
            </p:nvSpPr>
            <p:spPr>
              <a:xfrm>
                <a:off x="0" y="0"/>
                <a:ext cx="548746" cy="339941"/>
              </a:xfrm>
              <a:prstGeom prst="rect">
                <a:avLst/>
              </a:prstGeom>
              <a:blipFill rotWithShape="1">
                <a:blip r:embed="rId1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27" name="직사각형"/>
              <p:cNvSpPr txBox="1"/>
              <p:nvPr/>
            </p:nvSpPr>
            <p:spPr>
              <a:xfrm>
                <a:off x="0" y="0"/>
                <a:ext cx="548746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31" name="그룹"/>
            <p:cNvGrpSpPr/>
            <p:nvPr/>
          </p:nvGrpSpPr>
          <p:grpSpPr>
            <a:xfrm>
              <a:off x="7000043" y="1445565"/>
              <a:ext cx="568413" cy="415757"/>
              <a:chOff x="0" y="0"/>
              <a:chExt cx="568412" cy="415756"/>
            </a:xfrm>
          </p:grpSpPr>
          <p:sp>
            <p:nvSpPr>
              <p:cNvPr id="729" name="직사각형"/>
              <p:cNvSpPr/>
              <p:nvPr/>
            </p:nvSpPr>
            <p:spPr>
              <a:xfrm>
                <a:off x="0" y="0"/>
                <a:ext cx="568413" cy="334312"/>
              </a:xfrm>
              <a:prstGeom prst="rect">
                <a:avLst/>
              </a:prstGeom>
              <a:blipFill rotWithShape="1">
                <a:blip r:embed="rId14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30" name="직사각형"/>
              <p:cNvSpPr txBox="1"/>
              <p:nvPr/>
            </p:nvSpPr>
            <p:spPr>
              <a:xfrm>
                <a:off x="0" y="0"/>
                <a:ext cx="568413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pic>
          <p:nvPicPr>
            <p:cNvPr id="732" name="https://lh3.googleusercontent.com/-x4znwcxcDgU/Uio2SssWeFI/AAAAAAAAABI/c4fJmJxfAu8/s0-d/blue%2Bsphere%2Bfrom%2Bopenclipart.org.png" descr="https://lh3.googleusercontent.com/-x4znwcxcDgU/Uio2SssWeFI/AAAAAAAAABI/c4fJmJxfAu8/s0-d/blue%2Bsphere%2Bfrom%2Bopenclipart.or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74222" y="483819"/>
              <a:ext cx="185923" cy="1869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3" name="https://lh3.googleusercontent.com/-x4znwcxcDgU/Uio2SssWeFI/AAAAAAAAABI/c4fJmJxfAu8/s0-d/blue%2Bsphere%2Bfrom%2Bopenclipart.org.png" descr="https://lh3.googleusercontent.com/-x4znwcxcDgU/Uio2SssWeFI/AAAAAAAAABI/c4fJmJxfAu8/s0-d/blue%2Bsphere%2Bfrom%2Bopenclipart.or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76468" y="488646"/>
              <a:ext cx="185922" cy="186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4" name="http://www.artofpop.com/artayana/imgs/reddish_crystal_ball.png" descr="http://www.artofpop.com/artayana/imgs/reddish_crystal_ball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562895" y="2134546"/>
              <a:ext cx="192047" cy="184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37" name="그룹"/>
            <p:cNvGrpSpPr/>
            <p:nvPr/>
          </p:nvGrpSpPr>
          <p:grpSpPr>
            <a:xfrm>
              <a:off x="6668844" y="2093902"/>
              <a:ext cx="438368" cy="415758"/>
              <a:chOff x="0" y="0"/>
              <a:chExt cx="438366" cy="415756"/>
            </a:xfrm>
          </p:grpSpPr>
          <p:sp>
            <p:nvSpPr>
              <p:cNvPr id="735" name="직사각형"/>
              <p:cNvSpPr/>
              <p:nvPr/>
            </p:nvSpPr>
            <p:spPr>
              <a:xfrm>
                <a:off x="0" y="0"/>
                <a:ext cx="438367" cy="265069"/>
              </a:xfrm>
              <a:prstGeom prst="rect">
                <a:avLst/>
              </a:prstGeom>
              <a:blipFill rotWithShape="1">
                <a:blip r:embed="rId15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36" name="직사각형"/>
              <p:cNvSpPr txBox="1"/>
              <p:nvPr/>
            </p:nvSpPr>
            <p:spPr>
              <a:xfrm>
                <a:off x="0" y="0"/>
                <a:ext cx="438367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40" name="그룹"/>
            <p:cNvGrpSpPr/>
            <p:nvPr/>
          </p:nvGrpSpPr>
          <p:grpSpPr>
            <a:xfrm>
              <a:off x="7185668" y="227926"/>
              <a:ext cx="677340" cy="415757"/>
              <a:chOff x="0" y="0"/>
              <a:chExt cx="677339" cy="415756"/>
            </a:xfrm>
          </p:grpSpPr>
          <p:sp>
            <p:nvSpPr>
              <p:cNvPr id="738" name="직사각형"/>
              <p:cNvSpPr/>
              <p:nvPr/>
            </p:nvSpPr>
            <p:spPr>
              <a:xfrm>
                <a:off x="0" y="0"/>
                <a:ext cx="677340" cy="334312"/>
              </a:xfrm>
              <a:prstGeom prst="rect">
                <a:avLst/>
              </a:prstGeom>
              <a:blipFill rotWithShape="1">
                <a:blip r:embed="rId16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39" name="직사각형"/>
              <p:cNvSpPr txBox="1"/>
              <p:nvPr/>
            </p:nvSpPr>
            <p:spPr>
              <a:xfrm>
                <a:off x="0" y="0"/>
                <a:ext cx="677340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43" name="그룹"/>
            <p:cNvGrpSpPr/>
            <p:nvPr/>
          </p:nvGrpSpPr>
          <p:grpSpPr>
            <a:xfrm>
              <a:off x="5508509" y="223099"/>
              <a:ext cx="542695" cy="415757"/>
              <a:chOff x="0" y="0"/>
              <a:chExt cx="542693" cy="415756"/>
            </a:xfrm>
          </p:grpSpPr>
          <p:sp>
            <p:nvSpPr>
              <p:cNvPr id="741" name="직사각형"/>
              <p:cNvSpPr/>
              <p:nvPr/>
            </p:nvSpPr>
            <p:spPr>
              <a:xfrm>
                <a:off x="0" y="0"/>
                <a:ext cx="542694" cy="339941"/>
              </a:xfrm>
              <a:prstGeom prst="rect">
                <a:avLst/>
              </a:prstGeom>
              <a:blipFill rotWithShape="1">
                <a:blip r:embed="rId17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42" name="직사각형"/>
              <p:cNvSpPr txBox="1"/>
              <p:nvPr/>
            </p:nvSpPr>
            <p:spPr>
              <a:xfrm>
                <a:off x="0" y="0"/>
                <a:ext cx="542694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46" name="그룹"/>
            <p:cNvGrpSpPr/>
            <p:nvPr/>
          </p:nvGrpSpPr>
          <p:grpSpPr>
            <a:xfrm>
              <a:off x="6102161" y="2039519"/>
              <a:ext cx="576643" cy="415758"/>
              <a:chOff x="0" y="0"/>
              <a:chExt cx="576642" cy="415756"/>
            </a:xfrm>
          </p:grpSpPr>
          <p:sp>
            <p:nvSpPr>
              <p:cNvPr id="744" name="직사각형"/>
              <p:cNvSpPr/>
              <p:nvPr/>
            </p:nvSpPr>
            <p:spPr>
              <a:xfrm>
                <a:off x="0" y="0"/>
                <a:ext cx="576643" cy="339941"/>
              </a:xfrm>
              <a:prstGeom prst="rect">
                <a:avLst/>
              </a:prstGeom>
              <a:blipFill rotWithShape="1">
                <a:blip r:embed="rId18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45" name="직사각형"/>
              <p:cNvSpPr txBox="1"/>
              <p:nvPr/>
            </p:nvSpPr>
            <p:spPr>
              <a:xfrm>
                <a:off x="0" y="0"/>
                <a:ext cx="576643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52" name="그룹"/>
            <p:cNvGrpSpPr/>
            <p:nvPr/>
          </p:nvGrpSpPr>
          <p:grpSpPr>
            <a:xfrm>
              <a:off x="5368756" y="900794"/>
              <a:ext cx="2631702" cy="426207"/>
              <a:chOff x="0" y="0"/>
              <a:chExt cx="2631700" cy="426205"/>
            </a:xfrm>
          </p:grpSpPr>
          <p:sp>
            <p:nvSpPr>
              <p:cNvPr id="747" name="선"/>
              <p:cNvSpPr/>
              <p:nvPr/>
            </p:nvSpPr>
            <p:spPr>
              <a:xfrm>
                <a:off x="0" y="258515"/>
                <a:ext cx="2631701" cy="1"/>
              </a:xfrm>
              <a:prstGeom prst="lin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  <a:tailEnd type="stealth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-½"/>
              <p:cNvSpPr txBox="1"/>
              <p:nvPr/>
            </p:nvSpPr>
            <p:spPr>
              <a:xfrm>
                <a:off x="547507" y="10449"/>
                <a:ext cx="415841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-½</a:t>
                </a:r>
              </a:p>
            </p:txBody>
          </p:sp>
          <p:sp>
            <p:nvSpPr>
              <p:cNvPr id="749" name="½"/>
              <p:cNvSpPr txBox="1"/>
              <p:nvPr/>
            </p:nvSpPr>
            <p:spPr>
              <a:xfrm>
                <a:off x="1663635" y="0"/>
                <a:ext cx="330495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½</a:t>
                </a:r>
              </a:p>
            </p:txBody>
          </p:sp>
          <p:sp>
            <p:nvSpPr>
              <p:cNvPr id="750" name="-1"/>
              <p:cNvSpPr txBox="1"/>
              <p:nvPr/>
            </p:nvSpPr>
            <p:spPr>
              <a:xfrm>
                <a:off x="97660" y="54632"/>
                <a:ext cx="268675" cy="301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b="1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pPr>
                  <a:defRPr sz="1800" b="0"/>
                </a:pPr>
                <a:r>
                  <a:rPr sz="1200" b="1"/>
                  <a:t>-1</a:t>
                </a:r>
              </a:p>
            </p:txBody>
          </p:sp>
          <p:sp>
            <p:nvSpPr>
              <p:cNvPr id="751" name="1"/>
              <p:cNvSpPr txBox="1"/>
              <p:nvPr/>
            </p:nvSpPr>
            <p:spPr>
              <a:xfrm>
                <a:off x="2161624" y="52734"/>
                <a:ext cx="211778" cy="3018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b="1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pPr>
                  <a:defRPr sz="1800" b="0"/>
                </a:pPr>
                <a:r>
                  <a:rPr sz="1200" b="1"/>
                  <a:t>1</a:t>
                </a:r>
              </a:p>
            </p:txBody>
          </p:sp>
        </p:grpSp>
        <p:grpSp>
          <p:nvGrpSpPr>
            <p:cNvPr id="755" name="그룹"/>
            <p:cNvGrpSpPr/>
            <p:nvPr/>
          </p:nvGrpSpPr>
          <p:grpSpPr>
            <a:xfrm>
              <a:off x="4643008" y="1156151"/>
              <a:ext cx="437520" cy="415757"/>
              <a:chOff x="0" y="0"/>
              <a:chExt cx="437519" cy="415756"/>
            </a:xfrm>
          </p:grpSpPr>
          <p:sp>
            <p:nvSpPr>
              <p:cNvPr id="753" name="직사각형"/>
              <p:cNvSpPr/>
              <p:nvPr/>
            </p:nvSpPr>
            <p:spPr>
              <a:xfrm>
                <a:off x="0" y="0"/>
                <a:ext cx="437520" cy="292522"/>
              </a:xfrm>
              <a:prstGeom prst="rect">
                <a:avLst/>
              </a:prstGeom>
              <a:blipFill rotWithShape="1">
                <a:blip r:embed="rId19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54" name="직사각형"/>
              <p:cNvSpPr txBox="1"/>
              <p:nvPr/>
            </p:nvSpPr>
            <p:spPr>
              <a:xfrm>
                <a:off x="0" y="0"/>
                <a:ext cx="437520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58" name="그룹"/>
            <p:cNvGrpSpPr/>
            <p:nvPr/>
          </p:nvGrpSpPr>
          <p:grpSpPr>
            <a:xfrm>
              <a:off x="7763378" y="1145121"/>
              <a:ext cx="437520" cy="415757"/>
              <a:chOff x="0" y="0"/>
              <a:chExt cx="437519" cy="415756"/>
            </a:xfrm>
          </p:grpSpPr>
          <p:sp>
            <p:nvSpPr>
              <p:cNvPr id="756" name="직사각형"/>
              <p:cNvSpPr/>
              <p:nvPr/>
            </p:nvSpPr>
            <p:spPr>
              <a:xfrm>
                <a:off x="0" y="0"/>
                <a:ext cx="437520" cy="292522"/>
              </a:xfrm>
              <a:prstGeom prst="rect">
                <a:avLst/>
              </a:prstGeom>
              <a:blipFill rotWithShape="1">
                <a:blip r:embed="rId20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57" name="직사각형"/>
              <p:cNvSpPr txBox="1"/>
              <p:nvPr/>
            </p:nvSpPr>
            <p:spPr>
              <a:xfrm>
                <a:off x="0" y="0"/>
                <a:ext cx="437520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61" name="그룹"/>
            <p:cNvGrpSpPr/>
            <p:nvPr/>
          </p:nvGrpSpPr>
          <p:grpSpPr>
            <a:xfrm>
              <a:off x="3310680" y="1103148"/>
              <a:ext cx="334646" cy="415757"/>
              <a:chOff x="0" y="0"/>
              <a:chExt cx="334645" cy="415756"/>
            </a:xfrm>
          </p:grpSpPr>
          <p:sp>
            <p:nvSpPr>
              <p:cNvPr id="759" name="직사각형"/>
              <p:cNvSpPr/>
              <p:nvPr/>
            </p:nvSpPr>
            <p:spPr>
              <a:xfrm>
                <a:off x="0" y="0"/>
                <a:ext cx="334646" cy="278593"/>
              </a:xfrm>
              <a:prstGeom prst="rect">
                <a:avLst/>
              </a:prstGeom>
              <a:blipFill rotWithShape="1">
                <a:blip r:embed="rId21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60" name="직사각형"/>
              <p:cNvSpPr txBox="1"/>
              <p:nvPr/>
            </p:nvSpPr>
            <p:spPr>
              <a:xfrm>
                <a:off x="0" y="0"/>
                <a:ext cx="334646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64" name="그룹"/>
            <p:cNvGrpSpPr/>
            <p:nvPr/>
          </p:nvGrpSpPr>
          <p:grpSpPr>
            <a:xfrm>
              <a:off x="6434485" y="1090971"/>
              <a:ext cx="334647" cy="415757"/>
              <a:chOff x="0" y="0"/>
              <a:chExt cx="334645" cy="415756"/>
            </a:xfrm>
          </p:grpSpPr>
          <p:sp>
            <p:nvSpPr>
              <p:cNvPr id="762" name="직사각형"/>
              <p:cNvSpPr/>
              <p:nvPr/>
            </p:nvSpPr>
            <p:spPr>
              <a:xfrm>
                <a:off x="0" y="0"/>
                <a:ext cx="334646" cy="278593"/>
              </a:xfrm>
              <a:prstGeom prst="rect">
                <a:avLst/>
              </a:prstGeom>
              <a:blipFill rotWithShape="1">
                <a:blip r:embed="rId2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63" name="직사각형"/>
              <p:cNvSpPr txBox="1"/>
              <p:nvPr/>
            </p:nvSpPr>
            <p:spPr>
              <a:xfrm>
                <a:off x="0" y="0"/>
                <a:ext cx="334646" cy="4157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67" name="그룹"/>
            <p:cNvGrpSpPr/>
            <p:nvPr/>
          </p:nvGrpSpPr>
          <p:grpSpPr>
            <a:xfrm>
              <a:off x="2921940" y="2428167"/>
              <a:ext cx="1208410" cy="586593"/>
              <a:chOff x="0" y="0"/>
              <a:chExt cx="1208409" cy="586592"/>
            </a:xfrm>
          </p:grpSpPr>
          <p:sp>
            <p:nvSpPr>
              <p:cNvPr id="765" name="직사각형"/>
              <p:cNvSpPr/>
              <p:nvPr/>
            </p:nvSpPr>
            <p:spPr>
              <a:xfrm>
                <a:off x="0" y="-1"/>
                <a:ext cx="1208410" cy="586594"/>
              </a:xfrm>
              <a:prstGeom prst="rect">
                <a:avLst/>
              </a:prstGeom>
              <a:blipFill rotWithShape="1">
                <a:blip r:embed="rId2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66" name="직사각형"/>
              <p:cNvSpPr txBox="1"/>
              <p:nvPr/>
            </p:nvSpPr>
            <p:spPr>
              <a:xfrm>
                <a:off x="0" y="-1"/>
                <a:ext cx="1208410" cy="415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  <p:grpSp>
          <p:nvGrpSpPr>
            <p:cNvPr id="770" name="그룹"/>
            <p:cNvGrpSpPr/>
            <p:nvPr/>
          </p:nvGrpSpPr>
          <p:grpSpPr>
            <a:xfrm>
              <a:off x="6041115" y="2428167"/>
              <a:ext cx="1203089" cy="586593"/>
              <a:chOff x="0" y="0"/>
              <a:chExt cx="1203088" cy="586592"/>
            </a:xfrm>
          </p:grpSpPr>
          <p:sp>
            <p:nvSpPr>
              <p:cNvPr id="768" name="직사각형"/>
              <p:cNvSpPr/>
              <p:nvPr/>
            </p:nvSpPr>
            <p:spPr>
              <a:xfrm>
                <a:off x="0" y="-1"/>
                <a:ext cx="1203089" cy="586594"/>
              </a:xfrm>
              <a:prstGeom prst="rect">
                <a:avLst/>
              </a:prstGeom>
              <a:blipFill rotWithShape="1">
                <a:blip r:embed="rId24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pPr>
                <a:endParaRPr/>
              </a:p>
            </p:txBody>
          </p:sp>
          <p:sp>
            <p:nvSpPr>
              <p:cNvPr id="769" name="직사각형"/>
              <p:cNvSpPr txBox="1"/>
              <p:nvPr/>
            </p:nvSpPr>
            <p:spPr>
              <a:xfrm>
                <a:off x="0" y="-1"/>
                <a:ext cx="1203089" cy="415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1800">
                    <a:latin typeface="맑은 고딕"/>
                    <a:ea typeface="맑은 고딕"/>
                    <a:cs typeface="맑은 고딕"/>
                    <a:sym typeface="맑은 고딕"/>
                  </a:defRPr>
                </a:lvl1pPr>
              </a:lstStyle>
              <a:p>
                <a:r>
                  <a:t> </a:t>
                </a:r>
              </a:p>
            </p:txBody>
          </p:sp>
        </p:grpSp>
      </p:grpSp>
      <p:grpSp>
        <p:nvGrpSpPr>
          <p:cNvPr id="778" name="그룹"/>
          <p:cNvGrpSpPr/>
          <p:nvPr/>
        </p:nvGrpSpPr>
        <p:grpSpPr>
          <a:xfrm>
            <a:off x="1081137" y="2578014"/>
            <a:ext cx="5024996" cy="2473383"/>
            <a:chOff x="1037320" y="-159927"/>
            <a:chExt cx="5024994" cy="2473381"/>
          </a:xfrm>
        </p:grpSpPr>
        <p:grpSp>
          <p:nvGrpSpPr>
            <p:cNvPr id="776" name="그룹"/>
            <p:cNvGrpSpPr/>
            <p:nvPr/>
          </p:nvGrpSpPr>
          <p:grpSpPr>
            <a:xfrm>
              <a:off x="1161479" y="-159928"/>
              <a:ext cx="4900836" cy="1841446"/>
              <a:chOff x="0" y="-159927"/>
              <a:chExt cx="4900835" cy="1841445"/>
            </a:xfrm>
          </p:grpSpPr>
          <p:pic>
            <p:nvPicPr>
              <p:cNvPr id="772" name="선" descr="선"/>
              <p:cNvPicPr>
                <a:picLocks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1609733" y="-159928"/>
                <a:ext cx="1121321" cy="299825"/>
              </a:xfrm>
              <a:prstGeom prst="rect">
                <a:avLst/>
              </a:prstGeom>
              <a:effectLst/>
            </p:spPr>
          </p:pic>
          <p:sp>
            <p:nvSpPr>
              <p:cNvPr id="774" name="선"/>
              <p:cNvSpPr/>
              <p:nvPr/>
            </p:nvSpPr>
            <p:spPr>
              <a:xfrm>
                <a:off x="2170393" y="92501"/>
                <a:ext cx="1" cy="885022"/>
              </a:xfrm>
              <a:prstGeom prst="line">
                <a:avLst/>
              </a:prstGeom>
              <a:noFill/>
              <a:ln w="50800" cap="flat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06400">
                  <a:defRPr sz="2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775" name="Hyperfine splitting between different spin states"/>
              <p:cNvSpPr txBox="1"/>
              <p:nvPr/>
            </p:nvSpPr>
            <p:spPr>
              <a:xfrm>
                <a:off x="0" y="1300517"/>
                <a:ext cx="490083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800"/>
                </a:lvl1pPr>
              </a:lstStyle>
              <a:p>
                <a:r>
                  <a:t>Hyperfine splitting between different spin states</a:t>
                </a:r>
              </a:p>
            </p:txBody>
          </p:sp>
        </p:grpSp>
        <p:pic>
          <p:nvPicPr>
            <p:cNvPr id="777" name="pasted-image.pdf" descr="pasted-image.pdf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7320" y="1783367"/>
              <a:ext cx="4133416" cy="530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2" name="그룹"/>
          <p:cNvGrpSpPr/>
          <p:nvPr/>
        </p:nvGrpSpPr>
        <p:grpSpPr>
          <a:xfrm>
            <a:off x="4079070" y="4322875"/>
            <a:ext cx="4733003" cy="939801"/>
            <a:chOff x="-62054" y="193541"/>
            <a:chExt cx="4733002" cy="939800"/>
          </a:xfrm>
        </p:grpSpPr>
        <p:sp>
          <p:nvSpPr>
            <p:cNvPr id="779" name="직사각형"/>
            <p:cNvSpPr/>
            <p:nvPr/>
          </p:nvSpPr>
          <p:spPr>
            <a:xfrm>
              <a:off x="-62055" y="271655"/>
              <a:ext cx="408275" cy="783574"/>
            </a:xfrm>
            <a:prstGeom prst="rect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80" name="선"/>
            <p:cNvSpPr/>
            <p:nvPr/>
          </p:nvSpPr>
          <p:spPr>
            <a:xfrm>
              <a:off x="353610" y="347517"/>
              <a:ext cx="923102" cy="1"/>
            </a:xfrm>
            <a:prstGeom prst="line">
              <a:avLst/>
            </a:prstGeom>
            <a:noFill/>
            <a:ln w="508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81" name="The ratio can be determined by  the center values of the sextet  masses"/>
            <p:cNvSpPr txBox="1"/>
            <p:nvPr/>
          </p:nvSpPr>
          <p:spPr>
            <a:xfrm>
              <a:off x="1329012" y="193541"/>
              <a:ext cx="3341937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>
                  <a:solidFill>
                    <a:schemeClr val="accent5">
                      <a:hueOff val="-176146"/>
                      <a:satOff val="3665"/>
                      <a:lumOff val="-13986"/>
                    </a:schemeClr>
                  </a:solidFill>
                </a:defRPr>
              </a:pPr>
              <a:r>
                <a:t>The ratio can be determined by </a:t>
              </a:r>
              <a:br/>
              <a:r>
                <a:t>the center values of the sextet </a:t>
              </a:r>
              <a:br/>
              <a:r>
                <a:t>masses</a:t>
              </a:r>
            </a:p>
          </p:txBody>
        </p:sp>
      </p:grpSp>
      <p:pic>
        <p:nvPicPr>
          <p:cNvPr id="783" name="pasted-image.pdf" descr="pasted-image.pdf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1224233" y="5527138"/>
            <a:ext cx="2633274" cy="11306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86" name="Remind you that all the parameters are  the same as in the light baryon sector except  for the hyperfine interaction."/>
          <p:cNvGrpSpPr/>
          <p:nvPr/>
        </p:nvGrpSpPr>
        <p:grpSpPr>
          <a:xfrm>
            <a:off x="4127800" y="5596666"/>
            <a:ext cx="4790406" cy="1016001"/>
            <a:chOff x="0" y="0"/>
            <a:chExt cx="4790405" cy="1016000"/>
          </a:xfrm>
        </p:grpSpPr>
        <p:sp>
          <p:nvSpPr>
            <p:cNvPr id="785" name="Remind you that all the parameters are  the same as in the light baryon sector except  for the hyperfine interaction."/>
            <p:cNvSpPr txBox="1"/>
            <p:nvPr/>
          </p:nvSpPr>
          <p:spPr>
            <a:xfrm>
              <a:off x="19050" y="19050"/>
              <a:ext cx="4752306" cy="97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</a:defRPr>
              </a:pPr>
              <a:r>
                <a:t>Remind you that all the parameters are </a:t>
              </a:r>
              <a:br/>
              <a:r>
                <a:t>the same as in the light baryon sector except </a:t>
              </a:r>
              <a:br/>
              <a:r>
                <a:t>for the hyperfine interaction.</a:t>
              </a:r>
            </a:p>
          </p:txBody>
        </p:sp>
        <p:pic>
          <p:nvPicPr>
            <p:cNvPr id="784" name="Remind you that all the parameters are  the same as in the light baryon sector except  for the hyperfine interaction." descr="Remind you that all the parameters are  the same as in the light baryon sector except  for the hyperfine interaction.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0" y="-1"/>
              <a:ext cx="4790406" cy="10160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그룹"/>
          <p:cNvGrpSpPr/>
          <p:nvPr/>
        </p:nvGrpSpPr>
        <p:grpSpPr>
          <a:xfrm>
            <a:off x="-395596" y="-26534"/>
            <a:ext cx="9683651" cy="862385"/>
            <a:chOff x="0" y="11670"/>
            <a:chExt cx="9683650" cy="862383"/>
          </a:xfrm>
        </p:grpSpPr>
        <p:sp>
          <p:nvSpPr>
            <p:cNvPr id="788" name="그룹"/>
            <p:cNvSpPr/>
            <p:nvPr/>
          </p:nvSpPr>
          <p:spPr>
            <a:xfrm>
              <a:off x="0" y="11670"/>
              <a:ext cx="9683651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9" name="Results for the charmed baryon masses"/>
            <p:cNvSpPr txBox="1"/>
            <p:nvPr/>
          </p:nvSpPr>
          <p:spPr>
            <a:xfrm>
              <a:off x="621460" y="119012"/>
              <a:ext cx="773743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1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Results for the charmed baryon masses</a:t>
              </a:r>
            </a:p>
          </p:txBody>
        </p:sp>
      </p:grpSp>
      <p:pic>
        <p:nvPicPr>
          <p:cNvPr id="791" name="charmedMasses.png" descr="charmedMass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767" y="998689"/>
            <a:ext cx="8199241" cy="4109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5182" y="5511581"/>
            <a:ext cx="3359530" cy="404155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Gh.S. Yang, HChK, M. Polyakov, M. Praszalowicz, PRD 94, 071501(R) (2016)"/>
          <p:cNvSpPr txBox="1"/>
          <p:nvPr/>
        </p:nvSpPr>
        <p:spPr>
          <a:xfrm>
            <a:off x="2191049" y="6460887"/>
            <a:ext cx="668952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Gh.S. Yang, HChK, M. Polyakov, M. Praszalowicz, PRD </a:t>
            </a:r>
            <a:r>
              <a:rPr b="1"/>
              <a:t>94</a:t>
            </a:r>
            <a:r>
              <a:t>, 071501(R) (2016)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그룹"/>
          <p:cNvGrpSpPr/>
          <p:nvPr/>
        </p:nvGrpSpPr>
        <p:grpSpPr>
          <a:xfrm>
            <a:off x="-395596" y="-26534"/>
            <a:ext cx="9744056" cy="862385"/>
            <a:chOff x="0" y="11670"/>
            <a:chExt cx="9744054" cy="862383"/>
          </a:xfrm>
        </p:grpSpPr>
        <p:sp>
          <p:nvSpPr>
            <p:cNvPr id="795" name="그룹"/>
            <p:cNvSpPr/>
            <p:nvPr/>
          </p:nvSpPr>
          <p:spPr>
            <a:xfrm>
              <a:off x="0" y="11670"/>
              <a:ext cx="9744055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6" name="Results for the bottom baryon masses"/>
            <p:cNvSpPr txBox="1"/>
            <p:nvPr/>
          </p:nvSpPr>
          <p:spPr>
            <a:xfrm>
              <a:off x="621460" y="119012"/>
              <a:ext cx="746714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1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Results for the bottom baryon masses</a:t>
              </a:r>
            </a:p>
          </p:txBody>
        </p:sp>
      </p:grpSp>
      <p:pic>
        <p:nvPicPr>
          <p:cNvPr id="79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3722" y="5382262"/>
            <a:ext cx="3068967" cy="370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bottomMasses.png" descr="bottomMass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187" y="1015600"/>
            <a:ext cx="8026015" cy="40254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2" name="그룹"/>
          <p:cNvGrpSpPr/>
          <p:nvPr/>
        </p:nvGrpSpPr>
        <p:grpSpPr>
          <a:xfrm>
            <a:off x="284197" y="4405661"/>
            <a:ext cx="4691343" cy="1176351"/>
            <a:chOff x="0" y="0"/>
            <a:chExt cx="4691341" cy="1176349"/>
          </a:xfrm>
        </p:grpSpPr>
        <p:sp>
          <p:nvSpPr>
            <p:cNvPr id="800" name="직사각형"/>
            <p:cNvSpPr/>
            <p:nvPr/>
          </p:nvSpPr>
          <p:spPr>
            <a:xfrm>
              <a:off x="820891" y="0"/>
              <a:ext cx="2772321" cy="477417"/>
            </a:xfrm>
            <a:prstGeom prst="rect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01" name="Prediction from the present work"/>
            <p:cNvSpPr txBox="1"/>
            <p:nvPr/>
          </p:nvSpPr>
          <p:spPr>
            <a:xfrm>
              <a:off x="0" y="719149"/>
              <a:ext cx="4691342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 b="1">
                  <a:solidFill>
                    <a:schemeClr val="accent5"/>
                  </a:solidFill>
                </a:defRPr>
              </a:lvl1pPr>
            </a:lstStyle>
            <a:p>
              <a:r>
                <a:t>Prediction from the present work</a:t>
              </a:r>
            </a:p>
          </p:txBody>
        </p:sp>
      </p:grpSp>
      <p:sp>
        <p:nvSpPr>
          <p:cNvPr id="803" name="Gh.S. Yang, HChK, M. Polyakov, M. Praszalowicz, PRD 94, 071501(R) (2016)"/>
          <p:cNvSpPr txBox="1"/>
          <p:nvPr/>
        </p:nvSpPr>
        <p:spPr>
          <a:xfrm>
            <a:off x="2191049" y="6460887"/>
            <a:ext cx="668952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Gh.S. Yang, HChK, M. Polyakov, M. Praszalowicz, PRD </a:t>
            </a:r>
            <a:r>
              <a:rPr b="1"/>
              <a:t>94</a:t>
            </a:r>
            <a:r>
              <a:t>, 071501(R) (2016)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LHCb1.png" descr="LHCb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941" y="1024044"/>
            <a:ext cx="5970007" cy="52116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4" name="그룹"/>
          <p:cNvGrpSpPr/>
          <p:nvPr/>
        </p:nvGrpSpPr>
        <p:grpSpPr>
          <a:xfrm>
            <a:off x="-219367" y="4230"/>
            <a:ext cx="9582734" cy="793553"/>
            <a:chOff x="0" y="0"/>
            <a:chExt cx="9582732" cy="793552"/>
          </a:xfrm>
        </p:grpSpPr>
        <p:sp>
          <p:nvSpPr>
            <p:cNvPr id="322" name="직사각형"/>
            <p:cNvSpPr/>
            <p:nvPr/>
          </p:nvSpPr>
          <p:spPr>
            <a:xfrm>
              <a:off x="0" y="0"/>
              <a:ext cx="9582733" cy="793553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323" name="LHCb Findings: New five Omega_cs"/>
            <p:cNvSpPr txBox="1"/>
            <p:nvPr/>
          </p:nvSpPr>
          <p:spPr>
            <a:xfrm>
              <a:off x="549243" y="162205"/>
              <a:ext cx="8484247" cy="46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LHCb Findings: New five Omega_cs</a:t>
              </a:r>
            </a:p>
          </p:txBody>
        </p:sp>
      </p:grpSp>
      <p:grpSp>
        <p:nvGrpSpPr>
          <p:cNvPr id="330" name="그룹"/>
          <p:cNvGrpSpPr/>
          <p:nvPr/>
        </p:nvGrpSpPr>
        <p:grpSpPr>
          <a:xfrm>
            <a:off x="2358922" y="1202506"/>
            <a:ext cx="1566395" cy="4295367"/>
            <a:chOff x="0" y="0"/>
            <a:chExt cx="1566394" cy="4295365"/>
          </a:xfrm>
        </p:grpSpPr>
        <p:sp>
          <p:nvSpPr>
            <p:cNvPr id="325" name="선"/>
            <p:cNvSpPr/>
            <p:nvPr/>
          </p:nvSpPr>
          <p:spPr>
            <a:xfrm flipV="1">
              <a:off x="-1" y="0"/>
              <a:ext cx="2" cy="4232650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6" name="선"/>
            <p:cNvSpPr/>
            <p:nvPr/>
          </p:nvSpPr>
          <p:spPr>
            <a:xfrm flipV="1">
              <a:off x="663677" y="0"/>
              <a:ext cx="3308" cy="4232650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7" name="선"/>
            <p:cNvSpPr/>
            <p:nvPr/>
          </p:nvSpPr>
          <p:spPr>
            <a:xfrm flipV="1">
              <a:off x="850656" y="0"/>
              <a:ext cx="1" cy="4232650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8" name="선"/>
            <p:cNvSpPr/>
            <p:nvPr/>
          </p:nvSpPr>
          <p:spPr>
            <a:xfrm flipV="1">
              <a:off x="1185459" y="694538"/>
              <a:ext cx="1" cy="3600828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9" name="선"/>
            <p:cNvSpPr/>
            <p:nvPr/>
          </p:nvSpPr>
          <p:spPr>
            <a:xfrm flipV="1">
              <a:off x="1566394" y="694538"/>
              <a:ext cx="1" cy="360082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333" name="그룹"/>
          <p:cNvGrpSpPr/>
          <p:nvPr/>
        </p:nvGrpSpPr>
        <p:grpSpPr>
          <a:xfrm>
            <a:off x="6820944" y="4539624"/>
            <a:ext cx="2180630" cy="1206501"/>
            <a:chOff x="0" y="-368299"/>
            <a:chExt cx="2180629" cy="1206500"/>
          </a:xfrm>
        </p:grpSpPr>
        <p:sp>
          <p:nvSpPr>
            <p:cNvPr id="331" name="Five     s were…"/>
            <p:cNvSpPr txBox="1"/>
            <p:nvPr/>
          </p:nvSpPr>
          <p:spPr>
            <a:xfrm>
              <a:off x="0" y="-368300"/>
              <a:ext cx="2180630" cy="120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sz="24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Five     s were </a:t>
              </a:r>
            </a:p>
            <a:p>
              <a:r>
                <a:rPr sz="24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announced by </a:t>
              </a:r>
              <a:br>
                <a:rPr sz="24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</a:br>
              <a:r>
                <a:rPr sz="24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LHCb Coll.</a:t>
              </a:r>
              <a:r>
                <a:t> </a:t>
              </a:r>
            </a:p>
          </p:txBody>
        </p:sp>
        <p:pic>
          <p:nvPicPr>
            <p:cNvPr id="332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8856" y="-278726"/>
              <a:ext cx="379702" cy="319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4" name="LHCb Collaboration, PRL 118 (2017) 182001"/>
          <p:cNvSpPr txBox="1"/>
          <p:nvPr/>
        </p:nvSpPr>
        <p:spPr>
          <a:xfrm>
            <a:off x="3853039" y="6461944"/>
            <a:ext cx="4714652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LHCb Collaboration, PRL 118 (2017) 182001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805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806" name="Excited anti-triplets and sextets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Excited anti-triplets and sextets</a:t>
              </a:r>
            </a:p>
          </p:txBody>
        </p:sp>
      </p:grpSp>
      <p:pic>
        <p:nvPicPr>
          <p:cNvPr id="808" name="Excited_HQ.png" descr="Excited_HQ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513" y="1015489"/>
            <a:ext cx="8190274" cy="4341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2" name="연결선" descr="연결선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2792" y="2014827"/>
            <a:ext cx="1166221" cy="982164"/>
          </a:xfrm>
          <a:prstGeom prst="rect">
            <a:avLst/>
          </a:prstGeom>
        </p:spPr>
      </p:pic>
      <p:pic>
        <p:nvPicPr>
          <p:cNvPr id="810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247" y="5741073"/>
            <a:ext cx="3402693" cy="335733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HChK, M. V. Polyakov, M. Praszalowicz, PRD 96, 014009 (2017)"/>
          <p:cNvSpPr txBox="1"/>
          <p:nvPr/>
        </p:nvSpPr>
        <p:spPr>
          <a:xfrm>
            <a:off x="3493042" y="6460887"/>
            <a:ext cx="556717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HChK, M. V. Polyakov, M. Praszalowicz, PRD </a:t>
            </a:r>
            <a:r>
              <a:rPr b="1"/>
              <a:t>96</a:t>
            </a:r>
            <a:r>
              <a:t>, 014009 (2017)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815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816" name="Excited anti-triplets and sextets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Excited anti-triplets and sextets</a:t>
              </a:r>
            </a:p>
          </p:txBody>
        </p:sp>
      </p:grpSp>
      <p:sp>
        <p:nvSpPr>
          <p:cNvPr id="818" name="Quantization of excited baryons yield two anti-triplet and  FIVE sextets."/>
          <p:cNvSpPr txBox="1"/>
          <p:nvPr/>
        </p:nvSpPr>
        <p:spPr>
          <a:xfrm>
            <a:off x="331008" y="1730587"/>
            <a:ext cx="8038737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48166" indent="-148166">
              <a:lnSpc>
                <a:spcPct val="120000"/>
              </a:lnSpc>
              <a:buSzPct val="45000"/>
              <a:buBlip>
                <a:blip r:embed="rId2"/>
              </a:buBlip>
              <a:defRPr sz="2400"/>
            </a:pPr>
            <a:r>
              <a:t> Quantization of excited baryons yield </a:t>
            </a:r>
            <a:r>
              <a:rPr b="1">
                <a:solidFill>
                  <a:schemeClr val="accent6"/>
                </a:solidFill>
              </a:rPr>
              <a:t>two</a:t>
            </a:r>
            <a:r>
              <a:t> anti-triplet and </a:t>
            </a:r>
            <a:br/>
            <a:r>
              <a:rPr>
                <a:solidFill>
                  <a:srgbClr val="E81713"/>
                </a:solidFill>
              </a:rPr>
              <a:t>FIVE</a:t>
            </a:r>
            <a:r>
              <a:t> sextets. </a:t>
            </a:r>
          </a:p>
        </p:txBody>
      </p:sp>
      <p:grpSp>
        <p:nvGrpSpPr>
          <p:cNvPr id="821" name="그룹"/>
          <p:cNvGrpSpPr/>
          <p:nvPr/>
        </p:nvGrpSpPr>
        <p:grpSpPr>
          <a:xfrm>
            <a:off x="431161" y="1004597"/>
            <a:ext cx="3795494" cy="558801"/>
            <a:chOff x="0" y="0"/>
            <a:chExt cx="3795493" cy="558800"/>
          </a:xfrm>
        </p:grpSpPr>
        <p:pic>
          <p:nvPicPr>
            <p:cNvPr id="819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93693" y="107950"/>
              <a:ext cx="1701801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0" name="Grand spin:"/>
            <p:cNvSpPr txBox="1"/>
            <p:nvPr/>
          </p:nvSpPr>
          <p:spPr>
            <a:xfrm>
              <a:off x="0" y="0"/>
              <a:ext cx="2083855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r>
                <a:t>Grand spin:</a:t>
              </a:r>
            </a:p>
          </p:txBody>
        </p:sp>
      </p:grpSp>
      <p:grpSp>
        <p:nvGrpSpPr>
          <p:cNvPr id="829" name="그룹"/>
          <p:cNvGrpSpPr/>
          <p:nvPr/>
        </p:nvGrpSpPr>
        <p:grpSpPr>
          <a:xfrm>
            <a:off x="437716" y="2717177"/>
            <a:ext cx="4794395" cy="2031678"/>
            <a:chOff x="0" y="0"/>
            <a:chExt cx="4794393" cy="2031677"/>
          </a:xfrm>
        </p:grpSpPr>
        <p:pic>
          <p:nvPicPr>
            <p:cNvPr id="822" name="excited_3bar_sextet.png" descr="excited_3bar_sexte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28699"/>
              <a:ext cx="4121544" cy="18029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3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30194" y="1637118"/>
              <a:ext cx="219342" cy="230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4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7977" y="4940"/>
              <a:ext cx="311608" cy="230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5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47381" y="4940"/>
              <a:ext cx="486107" cy="230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6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59901" y="0"/>
              <a:ext cx="324962" cy="2404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7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97813" y="9375"/>
              <a:ext cx="311608" cy="221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8" name="pasted-image.pdf" descr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19599" y="207425"/>
              <a:ext cx="574795" cy="390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30" name="pasted-image.pdf" descr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49775" y="3615368"/>
            <a:ext cx="1537829" cy="235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pasted-image.pdf" descr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477853" y="4079844"/>
            <a:ext cx="2709795" cy="267367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T=0 for a anti-triplet: J=1 for it. Combining a charm quark with spin 1/2,  we have two anti-triplets.…"/>
          <p:cNvSpPr txBox="1"/>
          <p:nvPr/>
        </p:nvSpPr>
        <p:spPr>
          <a:xfrm>
            <a:off x="220839" y="4881009"/>
            <a:ext cx="7691476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lnSpc>
                <a:spcPct val="120000"/>
              </a:lnSpc>
              <a:buSzPct val="80000"/>
              <a:buBlip>
                <a:blip r:embed="rId2"/>
              </a:buBlip>
              <a:defRPr sz="1800"/>
            </a:pPr>
            <a:r>
              <a:t>T=0 for a anti-triplet: J=1 for it. Combining a charm quark with spin 1/2, </a:t>
            </a:r>
            <a:br/>
            <a:r>
              <a:t>we have </a:t>
            </a:r>
            <a:r>
              <a:rPr>
                <a:solidFill>
                  <a:schemeClr val="accent5"/>
                </a:solidFill>
              </a:rPr>
              <a:t>two</a:t>
            </a:r>
            <a:r>
              <a:t> anti-triplets.</a:t>
            </a:r>
          </a:p>
          <a:p>
            <a:pPr marL="228600" indent="-228600">
              <a:lnSpc>
                <a:spcPct val="120000"/>
              </a:lnSpc>
              <a:buSzPct val="80000"/>
              <a:buBlip>
                <a:blip r:embed="rId2"/>
              </a:buBlip>
              <a:defRPr sz="1800"/>
            </a:pPr>
            <a:r>
              <a:t> T=1 for a sextet: J=0,1,2 for 6. We have </a:t>
            </a:r>
            <a:r>
              <a:rPr>
                <a:solidFill>
                  <a:srgbClr val="DE2A09"/>
                </a:solidFill>
              </a:rPr>
              <a:t>five </a:t>
            </a:r>
            <a:r>
              <a:t>sextets with a charm quark.</a:t>
            </a:r>
            <a:br/>
            <a:r>
              <a:t>(1/2), (1/2, 3/2), and (3/2, 5/2)!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834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835" name="Hyperfine splittings for excited anti-triplets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Hyperfine splittings for excited anti-triplets</a:t>
              </a:r>
            </a:p>
          </p:txBody>
        </p:sp>
      </p:grpSp>
      <p:sp>
        <p:nvSpPr>
          <p:cNvPr id="837" name="Candidates for excited anti-triplets"/>
          <p:cNvSpPr txBox="1"/>
          <p:nvPr/>
        </p:nvSpPr>
        <p:spPr>
          <a:xfrm>
            <a:off x="288722" y="945153"/>
            <a:ext cx="487063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48166" indent="-148166">
              <a:buSzPct val="45000"/>
              <a:buBlip>
                <a:blip r:embed="rId2"/>
              </a:buBlip>
              <a:defRPr sz="2400"/>
            </a:lvl1pPr>
          </a:lstStyle>
          <a:p>
            <a:r>
              <a:t>Candidates for excited anti-triplets</a:t>
            </a:r>
          </a:p>
        </p:txBody>
      </p:sp>
      <p:sp>
        <p:nvSpPr>
          <p:cNvPr id="838" name="HChK, M. V. Polyakov, M. Praszalowicz, PRD 96, 014009 (2017)"/>
          <p:cNvSpPr txBox="1"/>
          <p:nvPr/>
        </p:nvSpPr>
        <p:spPr>
          <a:xfrm>
            <a:off x="3493042" y="6460887"/>
            <a:ext cx="556717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HChK, M. V. Polyakov, M. Praszalowicz, PRD </a:t>
            </a:r>
            <a:r>
              <a:rPr b="1"/>
              <a:t>96</a:t>
            </a:r>
            <a:r>
              <a:t>, 014009 (2017)</a:t>
            </a:r>
          </a:p>
        </p:txBody>
      </p:sp>
      <p:pic>
        <p:nvPicPr>
          <p:cNvPr id="83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0524" y="4208259"/>
            <a:ext cx="1418968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0" name="선" descr="선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61942" y="2877153"/>
            <a:ext cx="1337220" cy="352735"/>
          </a:xfrm>
          <a:prstGeom prst="rect">
            <a:avLst/>
          </a:prstGeom>
        </p:spPr>
      </p:pic>
      <p:sp>
        <p:nvSpPr>
          <p:cNvPr id="842" name="선"/>
          <p:cNvSpPr/>
          <p:nvPr/>
        </p:nvSpPr>
        <p:spPr>
          <a:xfrm>
            <a:off x="4030551" y="3146021"/>
            <a:ext cx="1" cy="1141212"/>
          </a:xfrm>
          <a:prstGeom prst="line">
            <a:avLst/>
          </a:prstGeom>
          <a:ln w="508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847" name="그룹"/>
          <p:cNvGrpSpPr/>
          <p:nvPr/>
        </p:nvGrpSpPr>
        <p:grpSpPr>
          <a:xfrm>
            <a:off x="403404" y="1404003"/>
            <a:ext cx="2793259" cy="2639146"/>
            <a:chOff x="0" y="0"/>
            <a:chExt cx="2793257" cy="2639145"/>
          </a:xfrm>
        </p:grpSpPr>
        <p:pic>
          <p:nvPicPr>
            <p:cNvPr id="843" name="HeavyBaryonRepresentations.png" descr="HeavyBaryonRepresentations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5" t="2023" r="73532" b="39422"/>
            <a:stretch>
              <a:fillRect/>
            </a:stretch>
          </p:blipFill>
          <p:spPr>
            <a:xfrm>
              <a:off x="0" y="0"/>
              <a:ext cx="2793258" cy="2638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4" name="직사각형"/>
            <p:cNvSpPr/>
            <p:nvPr/>
          </p:nvSpPr>
          <p:spPr>
            <a:xfrm>
              <a:off x="879531" y="329623"/>
              <a:ext cx="362753" cy="469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45" name="직사각형"/>
            <p:cNvSpPr/>
            <p:nvPr/>
          </p:nvSpPr>
          <p:spPr>
            <a:xfrm>
              <a:off x="465703" y="2169245"/>
              <a:ext cx="362753" cy="469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46" name="직사각형"/>
            <p:cNvSpPr/>
            <p:nvPr/>
          </p:nvSpPr>
          <p:spPr>
            <a:xfrm>
              <a:off x="1837142" y="2168128"/>
              <a:ext cx="476716" cy="469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852" name="그룹"/>
          <p:cNvGrpSpPr/>
          <p:nvPr/>
        </p:nvGrpSpPr>
        <p:grpSpPr>
          <a:xfrm>
            <a:off x="4656696" y="1404003"/>
            <a:ext cx="2793259" cy="2639146"/>
            <a:chOff x="0" y="0"/>
            <a:chExt cx="2793257" cy="2639145"/>
          </a:xfrm>
        </p:grpSpPr>
        <p:pic>
          <p:nvPicPr>
            <p:cNvPr id="848" name="HeavyBaryonRepresentations.png" descr="HeavyBaryonRepresentations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5" t="2023" r="73532" b="39422"/>
            <a:stretch>
              <a:fillRect/>
            </a:stretch>
          </p:blipFill>
          <p:spPr>
            <a:xfrm>
              <a:off x="0" y="0"/>
              <a:ext cx="2793258" cy="2638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9" name="직사각형"/>
            <p:cNvSpPr/>
            <p:nvPr/>
          </p:nvSpPr>
          <p:spPr>
            <a:xfrm>
              <a:off x="879531" y="329623"/>
              <a:ext cx="362753" cy="469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50" name="직사각형"/>
            <p:cNvSpPr/>
            <p:nvPr/>
          </p:nvSpPr>
          <p:spPr>
            <a:xfrm>
              <a:off x="465703" y="2169245"/>
              <a:ext cx="362753" cy="469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51" name="직사각형"/>
            <p:cNvSpPr/>
            <p:nvPr/>
          </p:nvSpPr>
          <p:spPr>
            <a:xfrm>
              <a:off x="1837142" y="2168128"/>
              <a:ext cx="476716" cy="469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pic>
        <p:nvPicPr>
          <p:cNvPr id="853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75876" y="1902306"/>
            <a:ext cx="1010088" cy="276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4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00470" y="3613910"/>
            <a:ext cx="1002605" cy="276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55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56140" y="3603608"/>
            <a:ext cx="1002605" cy="276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56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45162" y="1902306"/>
            <a:ext cx="1010087" cy="2768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2" name="그룹"/>
          <p:cNvGrpSpPr/>
          <p:nvPr/>
        </p:nvGrpSpPr>
        <p:grpSpPr>
          <a:xfrm>
            <a:off x="2844280" y="4111118"/>
            <a:ext cx="3918530" cy="1719879"/>
            <a:chOff x="-31750" y="0"/>
            <a:chExt cx="3918528" cy="1719878"/>
          </a:xfrm>
        </p:grpSpPr>
        <p:pic>
          <p:nvPicPr>
            <p:cNvPr id="857" name="pasted-image.pdf" descr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67811" y="0"/>
              <a:ext cx="1418968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61" name="그룹"/>
            <p:cNvGrpSpPr/>
            <p:nvPr/>
          </p:nvGrpSpPr>
          <p:grpSpPr>
            <a:xfrm>
              <a:off x="-31751" y="386378"/>
              <a:ext cx="2372544" cy="1333501"/>
              <a:chOff x="-31750" y="-31750"/>
              <a:chExt cx="2372542" cy="1333500"/>
            </a:xfrm>
          </p:grpSpPr>
          <p:pic>
            <p:nvPicPr>
              <p:cNvPr id="858" name="pasted-image.pdf" descr="pasted-image.pd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8504" y="240743"/>
                <a:ext cx="2052035" cy="7885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9" name="직사각형" descr="직사각형"/>
              <p:cNvPicPr>
                <a:picLocks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-31751" y="-31750"/>
                <a:ext cx="2372544" cy="1333500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864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865" name="Hyperfine splittings for excited sextets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Hyperfine splittings for excited sextets</a:t>
              </a:r>
            </a:p>
          </p:txBody>
        </p:sp>
      </p:grpSp>
      <p:sp>
        <p:nvSpPr>
          <p:cNvPr id="867" name="The mean-field approach (XQSM) predicts  five excited sextet states!"/>
          <p:cNvSpPr txBox="1"/>
          <p:nvPr/>
        </p:nvSpPr>
        <p:spPr>
          <a:xfrm>
            <a:off x="1228094" y="4899441"/>
            <a:ext cx="626209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pPr>
            <a:r>
              <a:t>The mean-field approach (XQSM) predicts </a:t>
            </a:r>
            <a:br/>
            <a:r>
              <a:rPr>
                <a:solidFill>
                  <a:schemeClr val="accent5"/>
                </a:solidFill>
              </a:rPr>
              <a:t>five </a:t>
            </a:r>
            <a:r>
              <a:t>excited sextet states!</a:t>
            </a:r>
          </a:p>
        </p:txBody>
      </p:sp>
      <p:sp>
        <p:nvSpPr>
          <p:cNvPr id="868" name="HChK, M. V. Polyakov, M. Praszalowicz, PRD 96, 014009 (2017)"/>
          <p:cNvSpPr txBox="1"/>
          <p:nvPr/>
        </p:nvSpPr>
        <p:spPr>
          <a:xfrm>
            <a:off x="3485481" y="6460887"/>
            <a:ext cx="5567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HChK, M. V. Polyakov, M. Praszalowicz, PRD </a:t>
            </a:r>
            <a:r>
              <a:rPr b="1"/>
              <a:t>96</a:t>
            </a:r>
            <a:r>
              <a:t>, 014009 (2017)</a:t>
            </a:r>
          </a:p>
        </p:txBody>
      </p:sp>
      <p:pic>
        <p:nvPicPr>
          <p:cNvPr id="86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548" y="1151756"/>
            <a:ext cx="633941" cy="199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0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234" y="2030602"/>
            <a:ext cx="626570" cy="199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548" y="3781343"/>
            <a:ext cx="633941" cy="199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7918" y="1123659"/>
            <a:ext cx="538492" cy="280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7918" y="1842802"/>
            <a:ext cx="538492" cy="280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4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7918" y="2327728"/>
            <a:ext cx="538492" cy="272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5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5364" y="3451063"/>
            <a:ext cx="538492" cy="272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6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7780" y="4090983"/>
            <a:ext cx="553660" cy="280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7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84815" y="1514613"/>
            <a:ext cx="348652" cy="280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8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60072" y="2840211"/>
            <a:ext cx="357156" cy="280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9" name="pasted-image.pdf" descr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78210" y="1822264"/>
            <a:ext cx="348652" cy="615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pasted-image.pdf" descr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11447" y="3573005"/>
            <a:ext cx="482178" cy="615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pasted-image.pdf" descr="pasted-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598024" y="1307282"/>
            <a:ext cx="2121052" cy="695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2" name="pasted-image.pdf" descr="pasted-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687000" y="2680834"/>
            <a:ext cx="1739468" cy="3751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4" name="그룹"/>
          <p:cNvGrpSpPr/>
          <p:nvPr/>
        </p:nvGrpSpPr>
        <p:grpSpPr>
          <a:xfrm>
            <a:off x="1496559" y="1209600"/>
            <a:ext cx="2761003" cy="2993116"/>
            <a:chOff x="0" y="-19050"/>
            <a:chExt cx="2761002" cy="2993114"/>
          </a:xfrm>
        </p:grpSpPr>
        <p:sp>
          <p:nvSpPr>
            <p:cNvPr id="883" name="선"/>
            <p:cNvSpPr/>
            <p:nvPr/>
          </p:nvSpPr>
          <p:spPr>
            <a:xfrm>
              <a:off x="0" y="33397"/>
              <a:ext cx="225388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84" name="선"/>
            <p:cNvSpPr/>
            <p:nvPr/>
          </p:nvSpPr>
          <p:spPr>
            <a:xfrm>
              <a:off x="0" y="725142"/>
              <a:ext cx="225388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85" name="선"/>
            <p:cNvSpPr/>
            <p:nvPr/>
          </p:nvSpPr>
          <p:spPr>
            <a:xfrm>
              <a:off x="0" y="1060428"/>
              <a:ext cx="225388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86" name="선"/>
            <p:cNvSpPr/>
            <p:nvPr/>
          </p:nvSpPr>
          <p:spPr>
            <a:xfrm>
              <a:off x="0" y="2342109"/>
              <a:ext cx="225388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87" name="선"/>
            <p:cNvSpPr/>
            <p:nvPr/>
          </p:nvSpPr>
          <p:spPr>
            <a:xfrm>
              <a:off x="0" y="2974064"/>
              <a:ext cx="225388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88" name="선"/>
            <p:cNvSpPr/>
            <p:nvPr/>
          </p:nvSpPr>
          <p:spPr>
            <a:xfrm flipV="1">
              <a:off x="-1" y="2653249"/>
              <a:ext cx="2761004" cy="96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89" name="선"/>
            <p:cNvSpPr/>
            <p:nvPr/>
          </p:nvSpPr>
          <p:spPr>
            <a:xfrm>
              <a:off x="0" y="892785"/>
              <a:ext cx="276100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890" name="선" descr="선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 rot="16200000">
              <a:off x="2108466" y="324874"/>
              <a:ext cx="899594" cy="211745"/>
            </a:xfrm>
            <a:prstGeom prst="rect">
              <a:avLst/>
            </a:prstGeom>
            <a:effectLst/>
          </p:spPr>
        </p:pic>
        <p:pic>
          <p:nvPicPr>
            <p:cNvPr id="892" name="선" descr="선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 rot="16200000">
              <a:off x="1677252" y="1677430"/>
              <a:ext cx="1762021" cy="2117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그룹"/>
          <p:cNvGrpSpPr/>
          <p:nvPr/>
        </p:nvGrpSpPr>
        <p:grpSpPr>
          <a:xfrm>
            <a:off x="-704187" y="-55386"/>
            <a:ext cx="10121901" cy="5203795"/>
            <a:chOff x="0" y="0"/>
            <a:chExt cx="10121900" cy="5203793"/>
          </a:xfrm>
        </p:grpSpPr>
        <p:sp>
          <p:nvSpPr>
            <p:cNvPr id="896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897" name="Scenario I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Scenario I</a:t>
              </a:r>
            </a:p>
          </p:txBody>
        </p:sp>
        <p:pic>
          <p:nvPicPr>
            <p:cNvPr id="898" name="scenario1.png" descr="scenario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49378" y="1752384"/>
              <a:ext cx="6825259" cy="3451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00" name="Assertion: Five     s belong to excited sextets."/>
          <p:cNvSpPr txBox="1"/>
          <p:nvPr/>
        </p:nvSpPr>
        <p:spPr>
          <a:xfrm>
            <a:off x="291021" y="1024055"/>
            <a:ext cx="623009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Assertion: </a:t>
            </a:r>
            <a:r>
              <a:rPr>
                <a:solidFill>
                  <a:schemeClr val="accent5"/>
                </a:solidFill>
              </a:rPr>
              <a:t>Five</a:t>
            </a:r>
            <a:r>
              <a:t>     s belong to excited sextets.</a:t>
            </a:r>
          </a:p>
        </p:txBody>
      </p:sp>
      <p:pic>
        <p:nvPicPr>
          <p:cNvPr id="90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078" y="5370595"/>
            <a:ext cx="2301234" cy="884271"/>
          </a:xfrm>
          <a:prstGeom prst="rect">
            <a:avLst/>
          </a:prstGeom>
          <a:ln w="12700">
            <a:miter lim="400000"/>
          </a:ln>
        </p:spPr>
      </p:pic>
      <p:sp>
        <p:nvSpPr>
          <p:cNvPr id="902" name="직사각형"/>
          <p:cNvSpPr/>
          <p:nvPr/>
        </p:nvSpPr>
        <p:spPr>
          <a:xfrm>
            <a:off x="3262424" y="2930477"/>
            <a:ext cx="1973661" cy="2020894"/>
          </a:xfrm>
          <a:prstGeom prst="rect">
            <a:avLst/>
          </a:prstGeom>
          <a:ln w="508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903" name="선" descr="선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8100000">
            <a:off x="3319632" y="5444266"/>
            <a:ext cx="880204" cy="194005"/>
          </a:xfrm>
          <a:prstGeom prst="rect">
            <a:avLst/>
          </a:prstGeom>
        </p:spPr>
      </p:pic>
      <p:sp>
        <p:nvSpPr>
          <p:cNvPr id="905" name="The HF splittings are very much deviated from what we  have determined from the excited anti-triplet."/>
          <p:cNvSpPr txBox="1"/>
          <p:nvPr/>
        </p:nvSpPr>
        <p:spPr>
          <a:xfrm>
            <a:off x="2962676" y="6105765"/>
            <a:ext cx="581847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The HF splittings are </a:t>
            </a:r>
            <a:r>
              <a:rPr>
                <a:solidFill>
                  <a:schemeClr val="accent5"/>
                </a:solidFill>
              </a:rPr>
              <a:t>very much </a:t>
            </a:r>
            <a:r>
              <a:rPr b="1">
                <a:solidFill>
                  <a:schemeClr val="accent5"/>
                </a:solidFill>
              </a:rPr>
              <a:t>deviated</a:t>
            </a:r>
            <a:r>
              <a:t> from what we </a:t>
            </a:r>
            <a:br/>
            <a:r>
              <a:t>have determined from the excited anti-triplet.</a:t>
            </a:r>
          </a:p>
        </p:txBody>
      </p:sp>
      <p:pic>
        <p:nvPicPr>
          <p:cNvPr id="906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8271" y="1117493"/>
            <a:ext cx="352371" cy="33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908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909" name="Scenario II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Scenario II</a:t>
              </a:r>
            </a:p>
          </p:txBody>
        </p:sp>
      </p:grpSp>
      <p:pic>
        <p:nvPicPr>
          <p:cNvPr id="911" name="Scenario2.png" descr="Scenario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835" y="1907254"/>
            <a:ext cx="6165589" cy="3106906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직사각형"/>
          <p:cNvSpPr/>
          <p:nvPr/>
        </p:nvSpPr>
        <p:spPr>
          <a:xfrm>
            <a:off x="171234" y="3886923"/>
            <a:ext cx="6165588" cy="1065391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13" name="Bump structure  above 3.2 GeV  in the data"/>
          <p:cNvSpPr txBox="1"/>
          <p:nvPr/>
        </p:nvSpPr>
        <p:spPr>
          <a:xfrm>
            <a:off x="6543957" y="3949718"/>
            <a:ext cx="205115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/>
            </a:pPr>
            <a:r>
              <a:t>Bump structure </a:t>
            </a:r>
            <a:br/>
            <a:r>
              <a:t>above 3.2 GeV </a:t>
            </a:r>
            <a:br/>
            <a:r>
              <a:t>in the data</a:t>
            </a:r>
          </a:p>
        </p:txBody>
      </p:sp>
      <p:sp>
        <p:nvSpPr>
          <p:cNvPr id="914" name="We assume that Omega(3050) and Omega(3119) belong to the third rotational excitation of the ground states: They will be then pentaquarks!"/>
          <p:cNvSpPr txBox="1"/>
          <p:nvPr/>
        </p:nvSpPr>
        <p:spPr>
          <a:xfrm>
            <a:off x="100655" y="5670934"/>
            <a:ext cx="881663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48166" indent="-148166">
              <a:buSzPct val="45000"/>
              <a:buBlip>
                <a:blip r:embed="rId3"/>
              </a:buBlip>
              <a:defRPr sz="20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pPr>
            <a:r>
              <a:t>We assume that Omega(3050) and Omega(3119) belong to the </a:t>
            </a:r>
            <a:r>
              <a:rPr b="1"/>
              <a:t>third</a:t>
            </a:r>
            <a:r>
              <a:t> rotational excitation of the ground states: They will be then </a:t>
            </a:r>
            <a:r>
              <a:rPr b="1">
                <a:solidFill>
                  <a:schemeClr val="accent5"/>
                </a:solidFill>
              </a:rPr>
              <a:t>pentaquarks</a:t>
            </a:r>
            <a:r>
              <a:t>!</a:t>
            </a:r>
          </a:p>
        </p:txBody>
      </p:sp>
      <p:grpSp>
        <p:nvGrpSpPr>
          <p:cNvPr id="918" name="그룹"/>
          <p:cNvGrpSpPr/>
          <p:nvPr/>
        </p:nvGrpSpPr>
        <p:grpSpPr>
          <a:xfrm>
            <a:off x="114746" y="953230"/>
            <a:ext cx="8770442" cy="838201"/>
            <a:chOff x="0" y="0"/>
            <a:chExt cx="8770441" cy="838200"/>
          </a:xfrm>
        </p:grpSpPr>
        <p:sp>
          <p:nvSpPr>
            <p:cNvPr id="915" name="Assertion: Three      s belong to excited sextets, whereas  two      s with smaller widths are the members of the anti-15plet."/>
            <p:cNvSpPr txBox="1"/>
            <p:nvPr/>
          </p:nvSpPr>
          <p:spPr>
            <a:xfrm>
              <a:off x="0" y="0"/>
              <a:ext cx="8770442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/>
              </a:pPr>
              <a:r>
                <a:t>Assertion: </a:t>
              </a:r>
              <a:r>
                <a:rPr b="1">
                  <a:solidFill>
                    <a:schemeClr val="accent5"/>
                  </a:solidFill>
                </a:rPr>
                <a:t>Three</a:t>
              </a:r>
              <a:r>
                <a:t>      s belong to excited sextets, whereas </a:t>
              </a:r>
              <a:br/>
              <a:r>
                <a:rPr b="1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two</a:t>
              </a:r>
              <a:r>
                <a:t>      s with smaller widths are the members of the anti-15plet.</a:t>
              </a:r>
            </a:p>
          </p:txBody>
        </p:sp>
        <p:pic>
          <p:nvPicPr>
            <p:cNvPr id="916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33693" y="104171"/>
              <a:ext cx="352371" cy="333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7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1010" y="466275"/>
              <a:ext cx="352371" cy="333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21" name="그룹"/>
          <p:cNvGrpSpPr/>
          <p:nvPr/>
        </p:nvGrpSpPr>
        <p:grpSpPr>
          <a:xfrm>
            <a:off x="175843" y="5093694"/>
            <a:ext cx="3290913" cy="406401"/>
            <a:chOff x="0" y="0"/>
            <a:chExt cx="3290912" cy="406400"/>
          </a:xfrm>
        </p:grpSpPr>
        <p:sp>
          <p:nvSpPr>
            <p:cNvPr id="919" name="What about other two       s?"/>
            <p:cNvSpPr txBox="1"/>
            <p:nvPr/>
          </p:nvSpPr>
          <p:spPr>
            <a:xfrm>
              <a:off x="0" y="0"/>
              <a:ext cx="3290913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What about other two       s?</a:t>
              </a:r>
            </a:p>
          </p:txBody>
        </p:sp>
        <p:pic>
          <p:nvPicPr>
            <p:cNvPr id="920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69703" y="78444"/>
              <a:ext cx="307872" cy="2916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923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924" name="Anti-15plet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Anti-15plet</a:t>
              </a:r>
            </a:p>
          </p:txBody>
        </p:sp>
      </p:grpSp>
      <p:sp>
        <p:nvSpPr>
          <p:cNvPr id="926" name="In the heavy-quark sector, we have yet the third representation, i.e. the anti-15plet."/>
          <p:cNvSpPr txBox="1"/>
          <p:nvPr/>
        </p:nvSpPr>
        <p:spPr>
          <a:xfrm>
            <a:off x="139317" y="986301"/>
            <a:ext cx="859866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48166" indent="-148166">
              <a:buSzPct val="45000"/>
              <a:buBlip>
                <a:blip r:embed="rId2"/>
              </a:buBlip>
              <a:defRPr sz="1800"/>
            </a:lvl1pPr>
          </a:lstStyle>
          <a:p>
            <a:r>
              <a:t>In the heavy-quark sector, we have yet the third representation, i.e. the anti-15plet.</a:t>
            </a:r>
          </a:p>
        </p:txBody>
      </p:sp>
      <p:grpSp>
        <p:nvGrpSpPr>
          <p:cNvPr id="942" name="그룹"/>
          <p:cNvGrpSpPr/>
          <p:nvPr/>
        </p:nvGrpSpPr>
        <p:grpSpPr>
          <a:xfrm>
            <a:off x="1197918" y="1346065"/>
            <a:ext cx="6481464" cy="2660741"/>
            <a:chOff x="0" y="0"/>
            <a:chExt cx="6481462" cy="2660739"/>
          </a:xfrm>
        </p:grpSpPr>
        <p:pic>
          <p:nvPicPr>
            <p:cNvPr id="927" name="3_6_15.png" descr="3_6_15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242075"/>
              <a:ext cx="5946362" cy="200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8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41432" y="791577"/>
              <a:ext cx="440031" cy="298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9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>
            <a:xfrm>
              <a:off x="1419560" y="632541"/>
              <a:ext cx="372137" cy="176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0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56144" y="628759"/>
              <a:ext cx="248772" cy="184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1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3043013" y="635885"/>
              <a:ext cx="238550" cy="169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2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7961" y="632540"/>
              <a:ext cx="238550" cy="176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3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97365" y="3782"/>
              <a:ext cx="372137" cy="176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4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95940" y="0"/>
              <a:ext cx="248772" cy="184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5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13953" y="7176"/>
              <a:ext cx="238549" cy="169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6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89392" y="1232039"/>
              <a:ext cx="388084" cy="184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7" name="pasted-image.pdf" descr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73815" y="2362003"/>
              <a:ext cx="212007" cy="298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8" name="pasted-image.pdf" descr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19304" y="2370485"/>
              <a:ext cx="372187" cy="274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9" name="pasted-image.pdf" descr="pasted-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92893" y="2374017"/>
              <a:ext cx="197792" cy="274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0" name="pasted-image.pdf" descr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12869" y="1989625"/>
              <a:ext cx="238504" cy="250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1" name="pasted-image.pdf" descr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33823" y="2169048"/>
              <a:ext cx="388084" cy="266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43" name="pasted-image.pdf" descr="pasted-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95156" y="4595326"/>
            <a:ext cx="1780860" cy="205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4" name="pasted-image.pdf" descr="pasted-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707905" y="4467981"/>
            <a:ext cx="1411614" cy="460175"/>
          </a:xfrm>
          <a:prstGeom prst="rect">
            <a:avLst/>
          </a:prstGeom>
          <a:ln w="12700">
            <a:miter lim="400000"/>
          </a:ln>
        </p:spPr>
      </p:pic>
      <p:sp>
        <p:nvSpPr>
          <p:cNvPr id="945" name="For the anti-15plet"/>
          <p:cNvSpPr txBox="1"/>
          <p:nvPr/>
        </p:nvSpPr>
        <p:spPr>
          <a:xfrm>
            <a:off x="200808" y="4141132"/>
            <a:ext cx="196955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For the anti-15plet</a:t>
            </a:r>
          </a:p>
        </p:txBody>
      </p:sp>
      <p:sp>
        <p:nvSpPr>
          <p:cNvPr id="946" name="Combined with a charm quark:"/>
          <p:cNvSpPr txBox="1"/>
          <p:nvPr/>
        </p:nvSpPr>
        <p:spPr>
          <a:xfrm>
            <a:off x="2473415" y="4507568"/>
            <a:ext cx="32144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Combined with a charm quark:</a:t>
            </a:r>
          </a:p>
        </p:txBody>
      </p:sp>
      <p:sp>
        <p:nvSpPr>
          <p:cNvPr id="947" name="in excellent agreement with the ground-state value!"/>
          <p:cNvSpPr txBox="1"/>
          <p:nvPr/>
        </p:nvSpPr>
        <p:spPr>
          <a:xfrm>
            <a:off x="2843809" y="6306871"/>
            <a:ext cx="5639724" cy="38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solidFill>
                  <a:srgbClr val="100EAD"/>
                </a:solidFill>
              </a:defRPr>
            </a:pPr>
            <a:r>
              <a:t>in </a:t>
            </a:r>
            <a:r>
              <a:rPr b="1"/>
              <a:t>excellent agreement</a:t>
            </a:r>
            <a:r>
              <a:t> with the ground-state value!</a:t>
            </a:r>
          </a:p>
        </p:txBody>
      </p:sp>
      <p:pic>
        <p:nvPicPr>
          <p:cNvPr id="948" name="pasted-image.pdf" descr="pasted-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98828" y="5921355"/>
            <a:ext cx="1322038" cy="253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49" name="pasted-image.pdf" descr="pasted-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766447" y="5921355"/>
            <a:ext cx="1322039" cy="253289"/>
          </a:xfrm>
          <a:prstGeom prst="rect">
            <a:avLst/>
          </a:prstGeom>
          <a:ln w="12700">
            <a:miter lim="400000"/>
          </a:ln>
        </p:spPr>
      </p:pic>
      <p:sp>
        <p:nvSpPr>
          <p:cNvPr id="950" name="In the limit of infinitely heavy quark mass,  1/2 &amp; 3/2 are degenerate, which will be lifted by a hyperfine interaction."/>
          <p:cNvSpPr txBox="1"/>
          <p:nvPr/>
        </p:nvSpPr>
        <p:spPr>
          <a:xfrm>
            <a:off x="92980" y="5152234"/>
            <a:ext cx="841255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rPr dirty="0"/>
              <a:t>In the limit of infinitely heavy quark mass,  1/2 &amp; 3/2 are degenerate, which will </a:t>
            </a:r>
            <a:r>
              <a:rPr dirty="0" smtClean="0"/>
              <a:t>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 </a:t>
            </a:r>
            <a:r>
              <a:rPr dirty="0"/>
              <a:t>lifted by a hyperfine interaction. </a:t>
            </a:r>
          </a:p>
        </p:txBody>
      </p:sp>
      <p:pic>
        <p:nvPicPr>
          <p:cNvPr id="951" name="pasted-image.pdf" descr="pasted-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67272" y="6306871"/>
            <a:ext cx="2303898" cy="45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2" name="pasted-image.pdf" descr="pasted-imag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590831" y="5839035"/>
            <a:ext cx="4484807" cy="335314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:"/>
          <p:cNvSpPr txBox="1"/>
          <p:nvPr/>
        </p:nvSpPr>
        <p:spPr>
          <a:xfrm>
            <a:off x="3145316" y="5771741"/>
            <a:ext cx="1989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t>:</a:t>
            </a:r>
          </a:p>
        </p:txBody>
      </p:sp>
      <p:pic>
        <p:nvPicPr>
          <p:cNvPr id="954" name="pasted-image.pdf" descr="pasted-image.pd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261715" y="4563503"/>
            <a:ext cx="633759" cy="269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956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957" name="Anti-15plet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Anti-15plet</a:t>
              </a:r>
            </a:p>
          </p:txBody>
        </p:sp>
      </p:grpSp>
      <p:pic>
        <p:nvPicPr>
          <p:cNvPr id="95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5597" y="6069253"/>
            <a:ext cx="3686547" cy="3224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76" name="그룹"/>
          <p:cNvGrpSpPr/>
          <p:nvPr/>
        </p:nvGrpSpPr>
        <p:grpSpPr>
          <a:xfrm>
            <a:off x="-3519" y="1125131"/>
            <a:ext cx="8925982" cy="5326088"/>
            <a:chOff x="0" y="177799"/>
            <a:chExt cx="8925981" cy="5326086"/>
          </a:xfrm>
        </p:grpSpPr>
        <p:pic>
          <p:nvPicPr>
            <p:cNvPr id="960" name="anti15.png" descr="anti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22724"/>
              <a:ext cx="3568653" cy="2401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1" name="Exotic anti-15plet naturally arises from the XQSM."/>
            <p:cNvSpPr txBox="1"/>
            <p:nvPr/>
          </p:nvSpPr>
          <p:spPr>
            <a:xfrm>
              <a:off x="91690" y="177799"/>
              <a:ext cx="6528091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96333" indent="-296333">
                <a:buSzPct val="45000"/>
                <a:buBlip>
                  <a:blip r:embed="rId4"/>
                </a:buBlip>
                <a:defRPr sz="20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Exotic anti-15plet naturally arises from the XQSM.</a:t>
              </a:r>
            </a:p>
          </p:txBody>
        </p:sp>
        <p:pic>
          <p:nvPicPr>
            <p:cNvPr id="962" name="타원형" descr="타원형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215" y="2682204"/>
              <a:ext cx="3686548" cy="702877"/>
            </a:xfrm>
            <a:prstGeom prst="rect">
              <a:avLst/>
            </a:prstGeom>
            <a:effectLst/>
          </p:spPr>
        </p:pic>
        <p:sp>
          <p:nvSpPr>
            <p:cNvPr id="964" name="All parameters were fixed in the light baryon sector  except for the hyperfine interaction.…"/>
            <p:cNvSpPr txBox="1"/>
            <p:nvPr/>
          </p:nvSpPr>
          <p:spPr>
            <a:xfrm>
              <a:off x="204327" y="4183086"/>
              <a:ext cx="6110710" cy="132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222250" indent="-222250">
                <a:buSzPct val="45000"/>
                <a:buBlip>
                  <a:blip r:embed="rId6"/>
                </a:buBlip>
                <a:defRPr sz="2000"/>
              </a:pPr>
              <a:r>
                <a:t>All parameters were fixed in the light baryon sector </a:t>
              </a:r>
              <a:br/>
              <a:r>
                <a:t>except for the hyperfine interaction.</a:t>
              </a:r>
            </a:p>
            <a:p>
              <a:pPr marL="222250" indent="-222250">
                <a:buSzPct val="45000"/>
                <a:buBlip>
                  <a:blip r:embed="rId6"/>
                </a:buBlip>
                <a:defRPr sz="2000"/>
              </a:pPr>
              <a:r>
                <a:t>Considering almost all theoretical </a:t>
              </a:r>
              <a:br/>
              <a:r>
                <a:t>uncertainties, we get the following: </a:t>
              </a:r>
            </a:p>
          </p:txBody>
        </p:sp>
        <p:pic>
          <p:nvPicPr>
            <p:cNvPr id="965" name="anti15.png" descr="anti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64713" y="922724"/>
              <a:ext cx="3568653" cy="2401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6" name="타원형" descr="타원형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05766" y="2682204"/>
              <a:ext cx="3686547" cy="702877"/>
            </a:xfrm>
            <a:prstGeom prst="rect">
              <a:avLst/>
            </a:prstGeom>
            <a:effectLst/>
          </p:spPr>
        </p:pic>
        <p:pic>
          <p:nvPicPr>
            <p:cNvPr id="968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52696" y="3516141"/>
              <a:ext cx="1063261" cy="322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9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60368" y="3534052"/>
              <a:ext cx="1063260" cy="322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0" name="선" descr="선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73558" y="2245376"/>
              <a:ext cx="1337221" cy="352735"/>
            </a:xfrm>
            <a:prstGeom prst="rect">
              <a:avLst/>
            </a:prstGeom>
            <a:effectLst/>
          </p:spPr>
        </p:pic>
        <p:sp>
          <p:nvSpPr>
            <p:cNvPr id="972" name="선"/>
            <p:cNvSpPr/>
            <p:nvPr/>
          </p:nvSpPr>
          <p:spPr>
            <a:xfrm>
              <a:off x="4442168" y="2564154"/>
              <a:ext cx="1" cy="702877"/>
            </a:xfrm>
            <a:prstGeom prst="line">
              <a:avLst/>
            </a:prstGeom>
            <a:noFill/>
            <a:ln w="508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pic>
          <p:nvPicPr>
            <p:cNvPr id="973" name="pasted-image.pdf" descr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rcRect/>
            <a:stretch>
              <a:fillRect/>
            </a:stretch>
          </p:blipFill>
          <p:spPr>
            <a:xfrm>
              <a:off x="3273768" y="3429056"/>
              <a:ext cx="2603695" cy="519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74" name="직사각형"/>
            <p:cNvSpPr/>
            <p:nvPr/>
          </p:nvSpPr>
          <p:spPr>
            <a:xfrm>
              <a:off x="2928969" y="922724"/>
              <a:ext cx="852330" cy="32246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975" name="직사각형"/>
            <p:cNvSpPr/>
            <p:nvPr/>
          </p:nvSpPr>
          <p:spPr>
            <a:xfrm>
              <a:off x="8073652" y="922724"/>
              <a:ext cx="852330" cy="32246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978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979" name="Decay widths of"/>
            <p:cNvSpPr txBox="1"/>
            <p:nvPr/>
          </p:nvSpPr>
          <p:spPr>
            <a:xfrm>
              <a:off x="580146" y="171332"/>
              <a:ext cx="782756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Decay widths of</a:t>
              </a:r>
            </a:p>
          </p:txBody>
        </p:sp>
      </p:grpSp>
      <p:sp>
        <p:nvSpPr>
          <p:cNvPr id="981" name="Collective operator for the strong vertices in SU(3) symmetric case"/>
          <p:cNvSpPr txBox="1"/>
          <p:nvPr/>
        </p:nvSpPr>
        <p:spPr>
          <a:xfrm>
            <a:off x="68141" y="950757"/>
            <a:ext cx="846918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96333" indent="-296333">
              <a:buSzPct val="45000"/>
              <a:buBlip>
                <a:blip r:embed="rId2"/>
              </a:buBlip>
              <a:defRPr sz="2000"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r>
              <a:t>Collective operator for the strong vertices in SU(3) symmetric case</a:t>
            </a:r>
          </a:p>
        </p:txBody>
      </p:sp>
      <p:pic>
        <p:nvPicPr>
          <p:cNvPr id="98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6560" y="215106"/>
            <a:ext cx="6731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3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95" y="1448323"/>
            <a:ext cx="4958359" cy="628209"/>
          </a:xfrm>
          <a:prstGeom prst="rect">
            <a:avLst/>
          </a:prstGeom>
          <a:ln w="12700">
            <a:miter lim="400000"/>
          </a:ln>
        </p:spPr>
      </p:pic>
      <p:sp>
        <p:nvSpPr>
          <p:cNvPr id="984" name="HChK, Polyakov, Praszalowicz, Yang, in preparation"/>
          <p:cNvSpPr txBox="1"/>
          <p:nvPr/>
        </p:nvSpPr>
        <p:spPr>
          <a:xfrm>
            <a:off x="4717724" y="6526485"/>
            <a:ext cx="421585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HChK, Polyakov, Praszalowicz, Yang, in preparation</a:t>
            </a:r>
          </a:p>
        </p:txBody>
      </p:sp>
      <p:pic>
        <p:nvPicPr>
          <p:cNvPr id="985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4879" y="1737208"/>
            <a:ext cx="1789976" cy="10751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88" name="그룹"/>
          <p:cNvGrpSpPr/>
          <p:nvPr/>
        </p:nvGrpSpPr>
        <p:grpSpPr>
          <a:xfrm>
            <a:off x="542997" y="2108472"/>
            <a:ext cx="5164555" cy="1013091"/>
            <a:chOff x="0" y="0"/>
            <a:chExt cx="5164554" cy="1013089"/>
          </a:xfrm>
        </p:grpSpPr>
        <p:pic>
          <p:nvPicPr>
            <p:cNvPr id="986" name="a_i.png" descr="a_i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086941" cy="7068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7" name="G. Yang and HChK, PRC 92, 035206 (2015)"/>
            <p:cNvSpPr txBox="1"/>
            <p:nvPr/>
          </p:nvSpPr>
          <p:spPr>
            <a:xfrm>
              <a:off x="1874162" y="682889"/>
              <a:ext cx="3290393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ts val="3000"/>
                </a:lnSpc>
                <a:spcBef>
                  <a:spcPts val="1200"/>
                </a:spcBef>
                <a:defRPr sz="1400">
                  <a:latin typeface="Times"/>
                  <a:ea typeface="Times"/>
                  <a:cs typeface="Times"/>
                  <a:sym typeface="Times"/>
                </a:defRPr>
              </a:pPr>
              <a:r>
                <a:t>G. Yang and HChK, PRC </a:t>
              </a:r>
              <a:r>
                <a:rPr b="1"/>
                <a:t>92</a:t>
              </a:r>
              <a:r>
                <a:t>, 035206 (2015)</a:t>
              </a:r>
            </a:p>
          </p:txBody>
        </p:sp>
      </p:grpSp>
      <p:pic>
        <p:nvPicPr>
          <p:cNvPr id="989" name="decay_table.png" descr="decay_tabl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0126" y="3627993"/>
            <a:ext cx="7426617" cy="2927880"/>
          </a:xfrm>
          <a:prstGeom prst="rect">
            <a:avLst/>
          </a:prstGeom>
          <a:ln w="12700">
            <a:miter lim="400000"/>
          </a:ln>
        </p:spPr>
      </p:pic>
      <p:sp>
        <p:nvSpPr>
          <p:cNvPr id="990" name="No additional  free parameter!"/>
          <p:cNvSpPr txBox="1"/>
          <p:nvPr/>
        </p:nvSpPr>
        <p:spPr>
          <a:xfrm>
            <a:off x="6580485" y="2953511"/>
            <a:ext cx="177879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 b="1">
                <a:solidFill>
                  <a:schemeClr val="accent5"/>
                </a:solidFill>
              </a:defRPr>
            </a:pPr>
            <a:r>
              <a:t>No additional </a:t>
            </a:r>
            <a:br/>
            <a:r>
              <a:t>free parameter!</a:t>
            </a:r>
          </a:p>
        </p:txBody>
      </p:sp>
      <p:pic>
        <p:nvPicPr>
          <p:cNvPr id="991" name="직사각형" descr="직사각형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84600" y="3627993"/>
            <a:ext cx="1308100" cy="28354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994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995" name="Decay widths of"/>
            <p:cNvSpPr txBox="1"/>
            <p:nvPr/>
          </p:nvSpPr>
          <p:spPr>
            <a:xfrm>
              <a:off x="580146" y="171332"/>
              <a:ext cx="782756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Decay widths of</a:t>
              </a:r>
            </a:p>
          </p:txBody>
        </p:sp>
      </p:grpSp>
      <p:pic>
        <p:nvPicPr>
          <p:cNvPr id="99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6560" y="215106"/>
            <a:ext cx="673101" cy="406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2" name="그룹"/>
          <p:cNvGrpSpPr/>
          <p:nvPr/>
        </p:nvGrpSpPr>
        <p:grpSpPr>
          <a:xfrm>
            <a:off x="167963" y="1553014"/>
            <a:ext cx="8541374" cy="806499"/>
            <a:chOff x="0" y="0"/>
            <a:chExt cx="8541372" cy="806498"/>
          </a:xfrm>
        </p:grpSpPr>
        <p:pic>
          <p:nvPicPr>
            <p:cNvPr id="998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1451"/>
              <a:ext cx="5191188" cy="724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99" name="Exp."/>
            <p:cNvSpPr txBox="1"/>
            <p:nvPr/>
          </p:nvSpPr>
          <p:spPr>
            <a:xfrm>
              <a:off x="5480046" y="-1"/>
              <a:ext cx="639478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Exp. </a:t>
              </a:r>
            </a:p>
          </p:txBody>
        </p:sp>
        <p:pic>
          <p:nvPicPr>
            <p:cNvPr id="1000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140818" y="84468"/>
              <a:ext cx="2400555" cy="657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1" name="Exp."/>
            <p:cNvSpPr txBox="1"/>
            <p:nvPr/>
          </p:nvSpPr>
          <p:spPr>
            <a:xfrm>
              <a:off x="5480046" y="387398"/>
              <a:ext cx="639478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Exp. </a:t>
              </a:r>
            </a:p>
          </p:txBody>
        </p:sp>
      </p:grpSp>
      <p:sp>
        <p:nvSpPr>
          <p:cNvPr id="1003" name="Results for the Omega_c decay widths"/>
          <p:cNvSpPr txBox="1"/>
          <p:nvPr/>
        </p:nvSpPr>
        <p:spPr>
          <a:xfrm>
            <a:off x="68141" y="950757"/>
            <a:ext cx="50068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96333" indent="-296333">
              <a:buSzPct val="45000"/>
              <a:buBlip>
                <a:blip r:embed="rId5"/>
              </a:buBlip>
              <a:defRPr sz="2000"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r>
              <a:t>Results for the Omega_c decay widths</a:t>
            </a:r>
          </a:p>
        </p:txBody>
      </p:sp>
      <p:grpSp>
        <p:nvGrpSpPr>
          <p:cNvPr id="1007" name="그룹"/>
          <p:cNvGrpSpPr/>
          <p:nvPr/>
        </p:nvGrpSpPr>
        <p:grpSpPr>
          <a:xfrm>
            <a:off x="78157" y="2504569"/>
            <a:ext cx="6428750" cy="1361195"/>
            <a:chOff x="0" y="0"/>
            <a:chExt cx="6428748" cy="1361193"/>
          </a:xfrm>
        </p:grpSpPr>
        <p:pic>
          <p:nvPicPr>
            <p:cNvPr id="1004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58891" y="398377"/>
              <a:ext cx="3369858" cy="9628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5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5569" y="587325"/>
              <a:ext cx="1658281" cy="323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6" name="Decay into the ground Omega_c"/>
            <p:cNvSpPr txBox="1"/>
            <p:nvPr/>
          </p:nvSpPr>
          <p:spPr>
            <a:xfrm>
              <a:off x="0" y="0"/>
              <a:ext cx="4201973" cy="45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296333" indent="-296333">
                <a:buSzPct val="45000"/>
                <a:buBlip>
                  <a:blip r:embed="rId5"/>
                </a:buBlip>
                <a:defRPr sz="20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Decay into the ground Omega_c</a:t>
              </a:r>
            </a:p>
          </p:txBody>
        </p:sp>
      </p:grpSp>
      <p:pic>
        <p:nvPicPr>
          <p:cNvPr id="1008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67128" y="1045363"/>
            <a:ext cx="1028727" cy="2679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1" name="그룹"/>
          <p:cNvGrpSpPr/>
          <p:nvPr/>
        </p:nvGrpSpPr>
        <p:grpSpPr>
          <a:xfrm>
            <a:off x="100911" y="4144903"/>
            <a:ext cx="7973692" cy="457201"/>
            <a:chOff x="0" y="0"/>
            <a:chExt cx="7973691" cy="457200"/>
          </a:xfrm>
        </p:grpSpPr>
        <p:sp>
          <p:nvSpPr>
            <p:cNvPr id="1009" name="In the constituent quark limit"/>
            <p:cNvSpPr txBox="1"/>
            <p:nvPr/>
          </p:nvSpPr>
          <p:spPr>
            <a:xfrm>
              <a:off x="0" y="-1"/>
              <a:ext cx="3911997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79400" indent="-279400">
                <a:buSzPct val="50000"/>
                <a:buBlip>
                  <a:blip r:embed="rId9"/>
                </a:buBlip>
                <a:defRPr sz="20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In the constituent quark limit</a:t>
              </a:r>
            </a:p>
          </p:txBody>
        </p:sp>
        <p:pic>
          <p:nvPicPr>
            <p:cNvPr id="1010" name="pasted-image.pdf" descr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61694" y="112732"/>
              <a:ext cx="3911998" cy="249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14" name="그룹"/>
          <p:cNvGrpSpPr/>
          <p:nvPr/>
        </p:nvGrpSpPr>
        <p:grpSpPr>
          <a:xfrm>
            <a:off x="120686" y="4799442"/>
            <a:ext cx="5337160" cy="457201"/>
            <a:chOff x="0" y="0"/>
            <a:chExt cx="5337159" cy="457200"/>
          </a:xfrm>
        </p:grpSpPr>
        <p:pic>
          <p:nvPicPr>
            <p:cNvPr id="1012" name="pasted-image.pdf" descr="pasted-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70180" y="119081"/>
              <a:ext cx="1866980" cy="220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3" name="Change of the mean field:"/>
            <p:cNvSpPr txBox="1"/>
            <p:nvPr/>
          </p:nvSpPr>
          <p:spPr>
            <a:xfrm>
              <a:off x="0" y="-1"/>
              <a:ext cx="3435747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79400" indent="-279400">
                <a:buSzPct val="50000"/>
                <a:buBlip>
                  <a:blip r:embed="rId9"/>
                </a:buBlip>
                <a:defRPr sz="20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Change of the mean field:</a:t>
              </a:r>
            </a:p>
          </p:txBody>
        </p:sp>
      </p:grpSp>
      <p:grpSp>
        <p:nvGrpSpPr>
          <p:cNvPr id="1017" name="그룹"/>
          <p:cNvGrpSpPr/>
          <p:nvPr/>
        </p:nvGrpSpPr>
        <p:grpSpPr>
          <a:xfrm>
            <a:off x="6230435" y="4881244"/>
            <a:ext cx="2473610" cy="293596"/>
            <a:chOff x="0" y="0"/>
            <a:chExt cx="2473609" cy="293594"/>
          </a:xfrm>
        </p:grpSpPr>
        <p:pic>
          <p:nvPicPr>
            <p:cNvPr id="1015" name="pasted-image.pdf" descr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049825" cy="293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6" name="pasted-image.pdf" descr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69530" y="15519"/>
              <a:ext cx="1104080" cy="2625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8" name="HChK, M. V. Polyakov, M. Praszalowicz, PRD 96, 014009 (2017)"/>
          <p:cNvSpPr txBox="1"/>
          <p:nvPr/>
        </p:nvSpPr>
        <p:spPr>
          <a:xfrm>
            <a:off x="3485481" y="6460887"/>
            <a:ext cx="5567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HChK, M. V. Polyakov, M. Praszalowicz, PRD </a:t>
            </a:r>
            <a:r>
              <a:rPr b="1"/>
              <a:t>96</a:t>
            </a:r>
            <a:r>
              <a:t>, 014009 (2017)</a:t>
            </a:r>
          </a:p>
        </p:txBody>
      </p:sp>
      <p:grpSp>
        <p:nvGrpSpPr>
          <p:cNvPr id="1021" name="그룹"/>
          <p:cNvGrpSpPr/>
          <p:nvPr/>
        </p:nvGrpSpPr>
        <p:grpSpPr>
          <a:xfrm>
            <a:off x="131871" y="5617464"/>
            <a:ext cx="8323114" cy="482601"/>
            <a:chOff x="0" y="0"/>
            <a:chExt cx="8323113" cy="482600"/>
          </a:xfrm>
        </p:grpSpPr>
        <p:sp>
          <p:nvSpPr>
            <p:cNvPr id="1019" name="Decay widths of Omega_cs are of order"/>
            <p:cNvSpPr txBox="1"/>
            <p:nvPr/>
          </p:nvSpPr>
          <p:spPr>
            <a:xfrm>
              <a:off x="0" y="0"/>
              <a:ext cx="5720048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92100" indent="-292100">
                <a:buSzPct val="50000"/>
                <a:buBlip>
                  <a:blip r:embed="rId14"/>
                </a:buBlip>
                <a:defRPr sz="22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Decay widths of Omega_cs are of order </a:t>
              </a:r>
            </a:p>
          </p:txBody>
        </p:sp>
        <p:pic>
          <p:nvPicPr>
            <p:cNvPr id="1020" name="pasted-image.pdf" descr="pasted-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849504" y="114625"/>
              <a:ext cx="2473610" cy="367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22" name="선"/>
          <p:cNvSpPr/>
          <p:nvPr/>
        </p:nvSpPr>
        <p:spPr>
          <a:xfrm>
            <a:off x="5634975" y="5032609"/>
            <a:ext cx="396271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336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337" name="LHCb Findings: New five Omega_cs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LHCb Findings: New five Omega_cs</a:t>
              </a:r>
            </a:p>
          </p:txBody>
        </p:sp>
      </p:grpSp>
      <p:pic>
        <p:nvPicPr>
          <p:cNvPr id="339" name="LHCb_Omegac.png" descr="LHCb_Omega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97959"/>
            <a:ext cx="9144001" cy="43907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6" name="그룹"/>
          <p:cNvGrpSpPr/>
          <p:nvPr/>
        </p:nvGrpSpPr>
        <p:grpSpPr>
          <a:xfrm>
            <a:off x="92092" y="898583"/>
            <a:ext cx="8327822" cy="3412443"/>
            <a:chOff x="-19049" y="0"/>
            <a:chExt cx="8327821" cy="3412441"/>
          </a:xfrm>
        </p:grpSpPr>
        <p:pic>
          <p:nvPicPr>
            <p:cNvPr id="340" name="직사각형" descr="직사각형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" y="1646014"/>
              <a:ext cx="6258805" cy="377496"/>
            </a:xfrm>
            <a:prstGeom prst="rect">
              <a:avLst/>
            </a:prstGeom>
            <a:effectLst/>
          </p:spPr>
        </p:pic>
        <p:pic>
          <p:nvPicPr>
            <p:cNvPr id="342" name="직사각형" descr="직사각형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" y="3034946"/>
              <a:ext cx="6258805" cy="377496"/>
            </a:xfrm>
            <a:prstGeom prst="rect">
              <a:avLst/>
            </a:prstGeom>
            <a:effectLst/>
          </p:spPr>
        </p:pic>
        <p:sp>
          <p:nvSpPr>
            <p:cNvPr id="344" name="선"/>
            <p:cNvSpPr/>
            <p:nvPr/>
          </p:nvSpPr>
          <p:spPr>
            <a:xfrm flipV="1">
              <a:off x="30046" y="425666"/>
              <a:ext cx="580899" cy="1257482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45" name="The Widths are rather small, even if we consider the fact that  heavy baryons have smaller widths than light ones."/>
            <p:cNvSpPr txBox="1"/>
            <p:nvPr/>
          </p:nvSpPr>
          <p:spPr>
            <a:xfrm>
              <a:off x="612943" y="-1"/>
              <a:ext cx="7695829" cy="838201"/>
            </a:xfrm>
            <a:prstGeom prst="rect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000">
                  <a:latin typeface="+mn-lt"/>
                  <a:ea typeface="+mn-ea"/>
                  <a:cs typeface="+mn-cs"/>
                  <a:sym typeface="Comic Sans MS"/>
                </a:defRPr>
              </a:pPr>
              <a:r>
                <a:t>The Widths are rather small, even if we consider the fact that </a:t>
              </a:r>
              <a:br/>
              <a:r>
                <a:t>heavy baryons have smaller widths than light ones.</a:t>
              </a:r>
            </a:p>
          </p:txBody>
        </p:sp>
      </p:grpSp>
      <p:sp>
        <p:nvSpPr>
          <p:cNvPr id="347" name="LHCb Collaboration, PRL 118 (2017) 182001"/>
          <p:cNvSpPr txBox="1"/>
          <p:nvPr/>
        </p:nvSpPr>
        <p:spPr>
          <a:xfrm>
            <a:off x="3853039" y="6461944"/>
            <a:ext cx="4714652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LHCb Collaboration, PRL 118 (2017) 182001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1024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1025" name="Interpretation of the LHCb data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Interpretation of the LHCb data</a:t>
              </a:r>
            </a:p>
          </p:txBody>
        </p:sp>
      </p:grpSp>
      <p:sp>
        <p:nvSpPr>
          <p:cNvPr id="1027" name="In the present picture"/>
          <p:cNvSpPr txBox="1"/>
          <p:nvPr/>
        </p:nvSpPr>
        <p:spPr>
          <a:xfrm>
            <a:off x="230854" y="951867"/>
            <a:ext cx="29777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In the present picture</a:t>
            </a:r>
          </a:p>
        </p:txBody>
      </p:sp>
      <p:pic>
        <p:nvPicPr>
          <p:cNvPr id="1028" name="LHCb1.png" descr="LHCb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12" y="1646279"/>
            <a:ext cx="4196407" cy="3663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9" name="LHCb_table.png" descr="LHCb_tab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4193" y="946247"/>
            <a:ext cx="5099930" cy="1760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8" name="그룹"/>
          <p:cNvGrpSpPr/>
          <p:nvPr/>
        </p:nvGrpSpPr>
        <p:grpSpPr>
          <a:xfrm>
            <a:off x="1169378" y="2816072"/>
            <a:ext cx="7604708" cy="3870965"/>
            <a:chOff x="0" y="0"/>
            <a:chExt cx="7604707" cy="3870964"/>
          </a:xfrm>
        </p:grpSpPr>
        <p:pic>
          <p:nvPicPr>
            <p:cNvPr id="1030" name="선" descr="선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-561600" y="2079832"/>
              <a:ext cx="2223907" cy="201766"/>
            </a:xfrm>
            <a:prstGeom prst="rect">
              <a:avLst/>
            </a:prstGeom>
            <a:effectLst/>
          </p:spPr>
        </p:pic>
        <p:pic>
          <p:nvPicPr>
            <p:cNvPr id="1032" name="선" descr="선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6200000">
              <a:off x="89541" y="2079832"/>
              <a:ext cx="2223907" cy="201766"/>
            </a:xfrm>
            <a:prstGeom prst="rect">
              <a:avLst/>
            </a:prstGeom>
            <a:effectLst/>
          </p:spPr>
        </p:pic>
        <p:pic>
          <p:nvPicPr>
            <p:cNvPr id="1034" name="선" descr="선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200000">
              <a:off x="-542022" y="1646426"/>
              <a:ext cx="1357094" cy="201766"/>
            </a:xfrm>
            <a:prstGeom prst="rect">
              <a:avLst/>
            </a:prstGeom>
            <a:effectLst/>
          </p:spPr>
        </p:pic>
        <p:pic>
          <p:nvPicPr>
            <p:cNvPr id="1036" name="선" descr="선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200000">
              <a:off x="65714" y="1646426"/>
              <a:ext cx="1357094" cy="201766"/>
            </a:xfrm>
            <a:prstGeom prst="rect">
              <a:avLst/>
            </a:prstGeom>
            <a:effectLst/>
          </p:spPr>
        </p:pic>
        <p:pic>
          <p:nvPicPr>
            <p:cNvPr id="1038" name="선" descr="선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200000">
              <a:off x="285634" y="1646426"/>
              <a:ext cx="1357095" cy="201766"/>
            </a:xfrm>
            <a:prstGeom prst="rect">
              <a:avLst/>
            </a:prstGeom>
            <a:effectLst/>
          </p:spPr>
        </p:pic>
        <p:pic>
          <p:nvPicPr>
            <p:cNvPr id="1040" name="선" descr="선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200000">
              <a:off x="1324446" y="1646426"/>
              <a:ext cx="1357095" cy="201766"/>
            </a:xfrm>
            <a:prstGeom prst="rect">
              <a:avLst/>
            </a:prstGeom>
            <a:effectLst/>
          </p:spPr>
        </p:pic>
        <p:pic>
          <p:nvPicPr>
            <p:cNvPr id="1042" name="선" descr="선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200000">
              <a:off x="1671784" y="1646426"/>
              <a:ext cx="1357095" cy="201766"/>
            </a:xfrm>
            <a:prstGeom prst="rect">
              <a:avLst/>
            </a:prstGeom>
            <a:effectLst/>
          </p:spPr>
        </p:pic>
        <p:pic>
          <p:nvPicPr>
            <p:cNvPr id="1044" name="Scenario2.png" descr="Scenario2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44606" y="0"/>
              <a:ext cx="4360102" cy="2197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5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rcRect/>
            <a:stretch>
              <a:fillRect/>
            </a:stretch>
          </p:blipFill>
          <p:spPr>
            <a:xfrm>
              <a:off x="0" y="2534696"/>
              <a:ext cx="273050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6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rcRect/>
            <a:stretch>
              <a:fillRect/>
            </a:stretch>
          </p:blipFill>
          <p:spPr>
            <a:xfrm>
              <a:off x="607736" y="2534696"/>
              <a:ext cx="27305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7" name="pasted-image.pdf" descr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99412" y="2540316"/>
              <a:ext cx="27305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8" name="pasted-image.pdf" descr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3828" y="3374509"/>
              <a:ext cx="273051" cy="496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9" name="pasted-image.pdf" descr="pasted-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64969" y="3374509"/>
              <a:ext cx="273051" cy="496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0" name="pasted-image.pdf" descr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47331" y="3389496"/>
              <a:ext cx="927101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1" name="pasted-image.pdf" descr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66468" y="2534696"/>
              <a:ext cx="27305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2" name="pasted-image.pdf" descr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12461" y="2534696"/>
              <a:ext cx="27305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56" name="그룹"/>
            <p:cNvGrpSpPr/>
            <p:nvPr/>
          </p:nvGrpSpPr>
          <p:grpSpPr>
            <a:xfrm>
              <a:off x="2925433" y="3228910"/>
              <a:ext cx="3559179" cy="613730"/>
              <a:chOff x="0" y="0"/>
              <a:chExt cx="3559177" cy="613728"/>
            </a:xfrm>
          </p:grpSpPr>
          <p:pic>
            <p:nvPicPr>
              <p:cNvPr id="1053" name="pasted-image.pdf" descr="pasted-image.pdf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0" y="211259"/>
                <a:ext cx="1439089" cy="3915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54" name="&amp;"/>
              <p:cNvSpPr txBox="1"/>
              <p:nvPr/>
            </p:nvSpPr>
            <p:spPr>
              <a:xfrm>
                <a:off x="1567288" y="0"/>
                <a:ext cx="344479" cy="613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600">
                    <a:latin typeface="+mn-lt"/>
                    <a:ea typeface="+mn-ea"/>
                    <a:cs typeface="+mn-cs"/>
                    <a:sym typeface="Comic Sans MS"/>
                  </a:defRPr>
                </a:lvl1pPr>
              </a:lstStyle>
              <a:p>
                <a:r>
                  <a:t>&amp;</a:t>
                </a:r>
              </a:p>
            </p:txBody>
          </p:sp>
          <p:pic>
            <p:nvPicPr>
              <p:cNvPr id="1055" name="pasted-image.pdf" descr="pasted-image.pdf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2120089" y="211259"/>
                <a:ext cx="1439089" cy="3915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057" name="pasted-image.pdf" descr="pasted-image.pd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53789" y="2532990"/>
              <a:ext cx="762001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1060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1061" name="How can one falsify the present idea?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How can one falsify the present idea?</a:t>
              </a:r>
            </a:p>
          </p:txBody>
        </p:sp>
      </p:grpSp>
      <p:pic>
        <p:nvPicPr>
          <p:cNvPr id="1063" name="LHCb.png" descr="LHC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86757"/>
            <a:ext cx="9144001" cy="1862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4" name="타원형" descr="타원형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454" y="1422585"/>
            <a:ext cx="754402" cy="790396"/>
          </a:xfrm>
          <a:prstGeom prst="rect">
            <a:avLst/>
          </a:prstGeom>
        </p:spPr>
      </p:pic>
      <p:grpSp>
        <p:nvGrpSpPr>
          <p:cNvPr id="1074" name="그룹"/>
          <p:cNvGrpSpPr/>
          <p:nvPr/>
        </p:nvGrpSpPr>
        <p:grpSpPr>
          <a:xfrm>
            <a:off x="172723" y="4269437"/>
            <a:ext cx="7284410" cy="2530231"/>
            <a:chOff x="0" y="0"/>
            <a:chExt cx="7284408" cy="2530230"/>
          </a:xfrm>
        </p:grpSpPr>
        <p:pic>
          <p:nvPicPr>
            <p:cNvPr id="1066" name="LHCb1.png" descr="LHCb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898415" cy="25302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7" name="선" descr="선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6200000">
              <a:off x="622681" y="1814286"/>
              <a:ext cx="1014054" cy="201766"/>
            </a:xfrm>
            <a:prstGeom prst="rect">
              <a:avLst/>
            </a:prstGeom>
            <a:effectLst/>
          </p:spPr>
        </p:pic>
        <p:pic>
          <p:nvPicPr>
            <p:cNvPr id="1069" name="선" descr="선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200000">
              <a:off x="1070172" y="1814286"/>
              <a:ext cx="1014053" cy="201766"/>
            </a:xfrm>
            <a:prstGeom prst="rect">
              <a:avLst/>
            </a:prstGeom>
            <a:effectLst/>
          </p:spPr>
        </p:pic>
        <p:pic>
          <p:nvPicPr>
            <p:cNvPr id="1071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80953" y="984798"/>
              <a:ext cx="17272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2" name="&amp;"/>
            <p:cNvSpPr txBox="1"/>
            <p:nvPr/>
          </p:nvSpPr>
          <p:spPr>
            <a:xfrm>
              <a:off x="5065797" y="851448"/>
              <a:ext cx="413446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&amp;</a:t>
              </a:r>
            </a:p>
          </p:txBody>
        </p:sp>
        <p:pic>
          <p:nvPicPr>
            <p:cNvPr id="1073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557208" y="1030165"/>
              <a:ext cx="17272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79" name="그룹"/>
          <p:cNvGrpSpPr/>
          <p:nvPr/>
        </p:nvGrpSpPr>
        <p:grpSpPr>
          <a:xfrm>
            <a:off x="122402" y="2895857"/>
            <a:ext cx="8899196" cy="1206501"/>
            <a:chOff x="0" y="0"/>
            <a:chExt cx="8899194" cy="1206500"/>
          </a:xfrm>
        </p:grpSpPr>
        <p:pic>
          <p:nvPicPr>
            <p:cNvPr id="1075" name="pasted-image.pdf" descr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61703" y="810205"/>
              <a:ext cx="865828" cy="3549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78" name="그룹"/>
            <p:cNvGrpSpPr/>
            <p:nvPr/>
          </p:nvGrpSpPr>
          <p:grpSpPr>
            <a:xfrm>
              <a:off x="0" y="0"/>
              <a:ext cx="8899195" cy="1206500"/>
              <a:chOff x="0" y="0"/>
              <a:chExt cx="8899194" cy="1206500"/>
            </a:xfrm>
          </p:grpSpPr>
          <p:sp>
            <p:nvSpPr>
              <p:cNvPr id="1076" name="Anti-15plet consists of three Omega_cs (Isovector baryons).…"/>
              <p:cNvSpPr txBox="1"/>
              <p:nvPr/>
            </p:nvSpPr>
            <p:spPr>
              <a:xfrm>
                <a:off x="0" y="0"/>
                <a:ext cx="8899195" cy="1206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marL="296333" indent="-296333">
                  <a:buSzPct val="45000"/>
                  <a:buBlip>
                    <a:blip r:embed="rId10"/>
                  </a:buBlip>
                  <a:defRPr sz="2400"/>
                </a:pPr>
                <a:r>
                  <a:t>Anti-15plet consists of </a:t>
                </a:r>
                <a:r>
                  <a:rPr b="1">
                    <a:solidFill>
                      <a:schemeClr val="accent5"/>
                    </a:solidFill>
                  </a:rPr>
                  <a:t>three</a:t>
                </a:r>
                <a:r>
                  <a:t> Omega_cs (Isovector baryons).</a:t>
                </a:r>
              </a:p>
              <a:p>
                <a:pPr marL="296333" indent="-296333">
                  <a:buSzPct val="45000"/>
                  <a:buBlip>
                    <a:blip r:embed="rId10"/>
                  </a:buBlip>
                  <a:defRPr sz="2400"/>
                </a:pPr>
                <a:r>
                  <a:t>The same peaks with the same strength can be found not only </a:t>
                </a:r>
                <a:br/>
                <a:r>
                  <a:t>in  the            channel but also in            and           .          </a:t>
                </a:r>
              </a:p>
            </p:txBody>
          </p:sp>
          <p:pic>
            <p:nvPicPr>
              <p:cNvPr id="1077" name="pasted-image.pdf" descr="pasted-image.pd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4881589" y="837088"/>
                <a:ext cx="766958" cy="3381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080" name="pasted-image.pdf" descr="pasted-image.pdf"/>
          <p:cNvPicPr>
            <a:picLocks noChangeAspect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>
          <a:xfrm>
            <a:off x="6514781" y="3729540"/>
            <a:ext cx="754402" cy="332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1082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1083" name="LHCb Findings: New five Omega_cs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LHCb Findings: New five Omega_cs</a:t>
              </a:r>
            </a:p>
          </p:txBody>
        </p:sp>
      </p:grpSp>
      <p:pic>
        <p:nvPicPr>
          <p:cNvPr id="1085" name="anti15plet prediction.png" descr="anti15plet predic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761" y="1236620"/>
            <a:ext cx="5077408" cy="3834155"/>
          </a:xfrm>
          <a:prstGeom prst="rect">
            <a:avLst/>
          </a:prstGeom>
          <a:ln w="12700">
            <a:miter lim="400000"/>
          </a:ln>
        </p:spPr>
      </p:pic>
      <p:sp>
        <p:nvSpPr>
          <p:cNvPr id="1086" name="Bc baryons will decay weakly, if they exist.  So, they should be stable."/>
          <p:cNvSpPr txBox="1"/>
          <p:nvPr/>
        </p:nvSpPr>
        <p:spPr>
          <a:xfrm>
            <a:off x="352877" y="5369112"/>
            <a:ext cx="628843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Comic Sans MS"/>
              </a:defRPr>
            </a:pPr>
            <a:r>
              <a:t>Bc baryons will decay </a:t>
            </a:r>
            <a:r>
              <a:rPr>
                <a:solidFill>
                  <a:schemeClr val="accent5"/>
                </a:solidFill>
              </a:rPr>
              <a:t>weakly,</a:t>
            </a:r>
            <a:r>
              <a:t> if they exist. </a:t>
            </a:r>
            <a:br/>
            <a:r>
              <a:t>So, they should be stable.</a:t>
            </a:r>
          </a:p>
        </p:txBody>
      </p:sp>
      <p:pic>
        <p:nvPicPr>
          <p:cNvPr id="1087" name="직사각형" descr="직사각형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236" y="4426329"/>
            <a:ext cx="5041936" cy="577252"/>
          </a:xfrm>
          <a:prstGeom prst="rect">
            <a:avLst/>
          </a:prstGeom>
        </p:spPr>
      </p:pic>
      <p:sp>
        <p:nvSpPr>
          <p:cNvPr id="1089" name="D. Diakonov, arXiv:1003.2157 [hep-ph]."/>
          <p:cNvSpPr txBox="1"/>
          <p:nvPr/>
        </p:nvSpPr>
        <p:spPr>
          <a:xfrm>
            <a:off x="4634530" y="6419091"/>
            <a:ext cx="431459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2400"/>
              </a:spcBef>
              <a:defRPr sz="1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D. Diakonov, arXiv:1003.2157 [hep-ph].</a:t>
            </a:r>
          </a:p>
        </p:txBody>
      </p:sp>
      <p:grpSp>
        <p:nvGrpSpPr>
          <p:cNvPr id="1092" name="그룹"/>
          <p:cNvGrpSpPr/>
          <p:nvPr/>
        </p:nvGrpSpPr>
        <p:grpSpPr>
          <a:xfrm>
            <a:off x="5385469" y="1890895"/>
            <a:ext cx="3753331" cy="2525606"/>
            <a:chOff x="0" y="0"/>
            <a:chExt cx="3753329" cy="2525604"/>
          </a:xfrm>
        </p:grpSpPr>
        <p:pic>
          <p:nvPicPr>
            <p:cNvPr id="1090" name="anti15.png" descr="anti1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753330" cy="2525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1" name="직사각형"/>
            <p:cNvSpPr/>
            <p:nvPr/>
          </p:nvSpPr>
          <p:spPr>
            <a:xfrm>
              <a:off x="3068446" y="39252"/>
              <a:ext cx="611296" cy="32246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그룹"/>
          <p:cNvGrpSpPr/>
          <p:nvPr/>
        </p:nvGrpSpPr>
        <p:grpSpPr>
          <a:xfrm>
            <a:off x="-622300" y="-794"/>
            <a:ext cx="10121900" cy="838201"/>
            <a:chOff x="0" y="0"/>
            <a:chExt cx="10121900" cy="838200"/>
          </a:xfrm>
        </p:grpSpPr>
        <p:sp>
          <p:nvSpPr>
            <p:cNvPr id="1094" name="직사각형"/>
            <p:cNvSpPr/>
            <p:nvPr/>
          </p:nvSpPr>
          <p:spPr>
            <a:xfrm>
              <a:off x="0" y="0"/>
              <a:ext cx="10121900" cy="838201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defRPr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1095" name="Summary"/>
            <p:cNvSpPr txBox="1"/>
            <p:nvPr/>
          </p:nvSpPr>
          <p:spPr>
            <a:xfrm>
              <a:off x="580146" y="171332"/>
              <a:ext cx="8961609" cy="495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2100"/>
                </a:spcBef>
                <a:defRPr sz="3000" b="1">
                  <a:solidFill>
                    <a:srgbClr val="FFFB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B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Summary</a:t>
              </a:r>
            </a:p>
          </p:txBody>
        </p:sp>
      </p:grpSp>
      <p:sp>
        <p:nvSpPr>
          <p:cNvPr id="1097" name="We have aimed in this talk at how to interpret the newly found five  Omega_cs by the LHCb within a mean-filed approach (Witten).…"/>
          <p:cNvSpPr txBox="1"/>
          <p:nvPr/>
        </p:nvSpPr>
        <p:spPr>
          <a:xfrm>
            <a:off x="86451" y="967561"/>
            <a:ext cx="915795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96333" indent="-296333">
              <a:lnSpc>
                <a:spcPct val="120000"/>
              </a:lnSpc>
              <a:buSzPct val="60000"/>
              <a:buBlip>
                <a:blip r:embed="rId2"/>
              </a:buBlip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 have aimed in this talk at how to interpret the newly found five </a:t>
            </a:r>
            <a:br>
              <a:rPr dirty="0"/>
            </a:br>
            <a:r>
              <a:rPr dirty="0"/>
              <a:t>Omega_cs by the LHCb within a mean-filed approach (Witten</a:t>
            </a:r>
            <a:r>
              <a:rPr dirty="0" smtClean="0"/>
              <a:t>).</a:t>
            </a:r>
            <a:endParaRPr dirty="0"/>
          </a:p>
          <a:p>
            <a:pPr marL="296333" indent="-296333">
              <a:lnSpc>
                <a:spcPct val="120000"/>
              </a:lnSpc>
              <a:buSzPct val="60000"/>
              <a:buBlip>
                <a:blip r:embed="rId2"/>
              </a:buBlip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meson mean fields describe well both the lowest-lying singly heavy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baryons </a:t>
            </a:r>
            <a:r>
              <a:rPr dirty="0"/>
              <a:t>and the excited anti-triplet</a:t>
            </a:r>
            <a:r>
              <a:rPr dirty="0" smtClean="0"/>
              <a:t>.</a:t>
            </a:r>
            <a:endParaRPr dirty="0"/>
          </a:p>
          <a:p>
            <a:pPr marL="228600" indent="-228600">
              <a:lnSpc>
                <a:spcPct val="120000"/>
              </a:lnSpc>
              <a:buSzPct val="80000"/>
              <a:buBlip>
                <a:blip r:embed="rId2"/>
              </a:buBlip>
              <a:defRPr sz="2000"/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 We have predicted </a:t>
            </a:r>
            <a:r>
              <a:rPr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Five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excited sextet and </a:t>
            </a:r>
            <a:r>
              <a:rPr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members in the anti-15plet. </a:t>
            </a:r>
            <a:r>
              <a:rPr dirty="0"/>
              <a:t> </a:t>
            </a:r>
          </a:p>
        </p:txBody>
      </p:sp>
      <p:grpSp>
        <p:nvGrpSpPr>
          <p:cNvPr id="1106" name="그룹"/>
          <p:cNvGrpSpPr/>
          <p:nvPr/>
        </p:nvGrpSpPr>
        <p:grpSpPr>
          <a:xfrm>
            <a:off x="118969" y="3283424"/>
            <a:ext cx="8800486" cy="2042763"/>
            <a:chOff x="-1" y="0"/>
            <a:chExt cx="8800484" cy="2042762"/>
          </a:xfrm>
        </p:grpSpPr>
        <p:grpSp>
          <p:nvGrpSpPr>
            <p:cNvPr id="1104" name="그룹"/>
            <p:cNvGrpSpPr/>
            <p:nvPr/>
          </p:nvGrpSpPr>
          <p:grpSpPr>
            <a:xfrm>
              <a:off x="-1" y="0"/>
              <a:ext cx="8800484" cy="2042762"/>
              <a:chOff x="-1" y="0"/>
              <a:chExt cx="8800483" cy="2042761"/>
            </a:xfrm>
          </p:grpSpPr>
          <p:sp>
            <p:nvSpPr>
              <p:cNvPr id="1098" name="Suggestions to the LHCb Collaboration"/>
              <p:cNvSpPr txBox="1"/>
              <p:nvPr/>
            </p:nvSpPr>
            <p:spPr>
              <a:xfrm>
                <a:off x="197163" y="0"/>
                <a:ext cx="5808763" cy="520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b="1">
                    <a:solidFill>
                      <a:srgbClr val="1A14B0"/>
                    </a:solidFill>
                    <a:latin typeface="+mn-lt"/>
                    <a:ea typeface="+mn-ea"/>
                    <a:cs typeface="+mn-cs"/>
                    <a:sym typeface="Comic Sans MS"/>
                  </a:defRPr>
                </a:lvl1pPr>
              </a:lstStyle>
              <a:p>
                <a:r>
                  <a:rPr dirty="0"/>
                  <a:t>Suggestions to the LHCb Collaboration</a:t>
                </a:r>
              </a:p>
            </p:txBody>
          </p:sp>
          <p:pic>
            <p:nvPicPr>
              <p:cNvPr id="1099" name="선" descr="선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71763" y="509397"/>
                <a:ext cx="5859563" cy="50801"/>
              </a:xfrm>
              <a:prstGeom prst="rect">
                <a:avLst/>
              </a:prstGeom>
              <a:effectLst/>
            </p:spPr>
          </p:pic>
          <p:grpSp>
            <p:nvGrpSpPr>
              <p:cNvPr id="1103" name="그룹"/>
              <p:cNvGrpSpPr/>
              <p:nvPr/>
            </p:nvGrpSpPr>
            <p:grpSpPr>
              <a:xfrm>
                <a:off x="-1" y="721375"/>
                <a:ext cx="8800483" cy="1321386"/>
                <a:chOff x="-100154" y="56858"/>
                <a:chExt cx="8800482" cy="1321385"/>
              </a:xfrm>
            </p:grpSpPr>
            <p:sp>
              <p:nvSpPr>
                <p:cNvPr id="1101" name="Can you perform the PWAs to determine the quantum numbers of Omega_c’s?…"/>
                <p:cNvSpPr txBox="1"/>
                <p:nvPr/>
              </p:nvSpPr>
              <p:spPr>
                <a:xfrm>
                  <a:off x="-100154" y="56858"/>
                  <a:ext cx="8800482" cy="13213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marL="228600" indent="-228600">
                    <a:buSzPct val="50000"/>
                    <a:buBlip>
                      <a:blip r:embed="rId4"/>
                    </a:buBlip>
                    <a:defRPr sz="1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+mn-lt"/>
                      <a:ea typeface="+mn-ea"/>
                      <a:cs typeface="+mn-cs"/>
                      <a:sym typeface="Comic Sans MS"/>
                    </a:defRPr>
                  </a:pPr>
                  <a:r>
                    <a:rPr dirty="0"/>
                    <a:t> Can you perform the PWAs to determine the quantum numbers of Omega_c’s?</a:t>
                  </a:r>
                </a:p>
                <a:p>
                  <a:pPr>
                    <a:defRPr sz="1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+mn-lt"/>
                      <a:ea typeface="+mn-ea"/>
                      <a:cs typeface="+mn-cs"/>
                      <a:sym typeface="Comic Sans MS"/>
                    </a:defRPr>
                  </a:pPr>
                  <a:endParaRPr dirty="0"/>
                </a:p>
                <a:p>
                  <a:pPr marL="228600" indent="-228600">
                    <a:lnSpc>
                      <a:spcPct val="120000"/>
                    </a:lnSpc>
                    <a:buSzPct val="50000"/>
                    <a:buBlip>
                      <a:blip r:embed="rId4"/>
                    </a:buBlip>
                    <a:defRPr sz="1800">
                      <a:latin typeface="+mn-lt"/>
                      <a:ea typeface="+mn-ea"/>
                      <a:cs typeface="+mn-cs"/>
                      <a:sym typeface="Comic Sans MS"/>
                    </a:defRPr>
                  </a:pPr>
                  <a:r>
                    <a:rPr dirty="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</a:rPr>
                    <a:t>Can you scan channels            and             in the range of the invariant masses </a:t>
                  </a:r>
                  <a:r>
                    <a:rPr lang="en-US" dirty="0" smtClean="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</a:rPr>
                    <a:t/>
                  </a:r>
                  <a:br>
                    <a:rPr lang="en-US" dirty="0" smtClean="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</a:rPr>
                  </a:br>
                  <a:r>
                    <a:rPr dirty="0" smtClean="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</a:rPr>
                    <a:t>between </a:t>
                  </a:r>
                  <a:r>
                    <a:rPr dirty="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</a:rPr>
                    <a:t>3050 MeV and 3119 MeV to find isovector Omega_cs?</a:t>
                  </a:r>
                  <a:r>
                    <a:rPr dirty="0"/>
                    <a:t>   </a:t>
                  </a:r>
                </a:p>
              </p:txBody>
            </p:sp>
            <p:pic>
              <p:nvPicPr>
                <p:cNvPr id="1102" name="pasted-image.pdf" descr="pasted-image.pdf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2647330" y="732325"/>
                  <a:ext cx="597134" cy="26325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1105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34237" y="1398782"/>
              <a:ext cx="608898" cy="268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직사각형 1"/>
          <p:cNvSpPr/>
          <p:nvPr/>
        </p:nvSpPr>
        <p:spPr>
          <a:xfrm>
            <a:off x="709375" y="5767843"/>
            <a:ext cx="7296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/>
              <a:t>The </a:t>
            </a:r>
            <a:r>
              <a:rPr lang="en-US" altLang="ko-KR" sz="1800" dirty="0" smtClean="0"/>
              <a:t>present </a:t>
            </a:r>
            <a:r>
              <a:rPr lang="en-US" altLang="ko-KR" sz="1800" dirty="0"/>
              <a:t>works were done in collaboration with </a:t>
            </a:r>
            <a:r>
              <a:rPr lang="en-US" altLang="ko-KR" sz="1800" dirty="0" err="1"/>
              <a:t>Ghil-Seok</a:t>
            </a:r>
            <a:r>
              <a:rPr lang="en-US" altLang="ko-KR" sz="1800" dirty="0"/>
              <a:t> Yang, Maxim </a:t>
            </a:r>
            <a:r>
              <a:rPr lang="en-US" altLang="ko-KR" sz="1800" dirty="0" err="1"/>
              <a:t>Polyakov</a:t>
            </a:r>
            <a:r>
              <a:rPr lang="en-US" altLang="ko-KR" sz="1800" dirty="0"/>
              <a:t>, and Michal </a:t>
            </a:r>
            <a:r>
              <a:rPr lang="en-US" altLang="ko-KR" sz="1800" dirty="0" err="1"/>
              <a:t>Praszalowicz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Thank you very much!"/>
          <p:cNvSpPr txBox="1"/>
          <p:nvPr/>
        </p:nvSpPr>
        <p:spPr>
          <a:xfrm>
            <a:off x="947444" y="4333488"/>
            <a:ext cx="7675787" cy="11303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ctr" defTabSz="914400">
              <a:spcBef>
                <a:spcPts val="3600"/>
              </a:spcBef>
              <a:buClr>
                <a:srgbClr val="0085CC"/>
              </a:buClr>
              <a:buFont typeface="Comic Sans MS"/>
              <a:defRPr sz="60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>
              <a:defRPr sz="1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6000">
                <a:latin typeface="+mn-lt"/>
                <a:ea typeface="+mn-ea"/>
                <a:cs typeface="+mn-cs"/>
                <a:sym typeface="Comic Sans MS"/>
              </a:rPr>
              <a:t>Thank you very much!</a:t>
            </a:r>
          </a:p>
        </p:txBody>
      </p:sp>
      <p:sp>
        <p:nvSpPr>
          <p:cNvPr id="1109" name="Though this be madness, yet there is method in it.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398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05255">
              <a:defRPr sz="4752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FC79"/>
                </a:solidFill>
                <a:uFill>
                  <a:solidFill>
                    <a:srgbClr val="FFFC79"/>
                  </a:solidFill>
                </a:uFill>
              </a:rPr>
              <a:t>Though this be madness,</a:t>
            </a:r>
            <a:br>
              <a:rPr>
                <a:solidFill>
                  <a:srgbClr val="FFFC79"/>
                </a:solidFill>
                <a:uFill>
                  <a:solidFill>
                    <a:srgbClr val="FFFC79"/>
                  </a:solidFill>
                </a:uFill>
              </a:rPr>
            </a:br>
            <a:r>
              <a:rPr>
                <a:solidFill>
                  <a:srgbClr val="FFFC79"/>
                </a:solidFill>
                <a:uFill>
                  <a:solidFill>
                    <a:srgbClr val="FFFC79"/>
                  </a:solidFill>
                </a:uFill>
              </a:rPr>
              <a:t>yet there is method in it.</a:t>
            </a:r>
          </a:p>
        </p:txBody>
      </p:sp>
      <p:sp>
        <p:nvSpPr>
          <p:cNvPr id="1110" name="Hamlet Act 2, Scene 2"/>
          <p:cNvSpPr txBox="1"/>
          <p:nvPr/>
        </p:nvSpPr>
        <p:spPr>
          <a:xfrm>
            <a:off x="3840572" y="2028825"/>
            <a:ext cx="4612457" cy="5969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ctr" defTabSz="914400">
              <a:spcBef>
                <a:spcPts val="2100"/>
              </a:spcBef>
              <a:buClr>
                <a:srgbClr val="EBEBEB"/>
              </a:buClr>
              <a:buFont typeface="Arial"/>
              <a:defRPr sz="36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6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Hamlet Act 2, Scene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그룹"/>
          <p:cNvGrpSpPr/>
          <p:nvPr/>
        </p:nvGrpSpPr>
        <p:grpSpPr>
          <a:xfrm>
            <a:off x="-395596" y="-26534"/>
            <a:ext cx="9572582" cy="862385"/>
            <a:chOff x="0" y="11670"/>
            <a:chExt cx="9572580" cy="862383"/>
          </a:xfrm>
        </p:grpSpPr>
        <p:sp>
          <p:nvSpPr>
            <p:cNvPr id="349" name="직사각형"/>
            <p:cNvSpPr/>
            <p:nvPr/>
          </p:nvSpPr>
          <p:spPr>
            <a:xfrm>
              <a:off x="0" y="11670"/>
              <a:ext cx="9572581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U(3) representation for heavy baryons"/>
            <p:cNvSpPr txBox="1"/>
            <p:nvPr/>
          </p:nvSpPr>
          <p:spPr>
            <a:xfrm>
              <a:off x="574922" y="77002"/>
              <a:ext cx="7865986" cy="731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1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SU(3) representation for heavy baryons</a:t>
              </a:r>
            </a:p>
          </p:txBody>
        </p:sp>
      </p:grpSp>
      <p:sp>
        <p:nvSpPr>
          <p:cNvPr id="35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00132" y="6442075"/>
            <a:ext cx="286668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353" name="HeavyBaryonRepresentations.png" descr="HeavyBaryonRepresentati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413" y="3330967"/>
            <a:ext cx="8201174" cy="3467558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In the heavy quark mass limit, a heavy quark spin is conserved, so light-quark spin is also conserved.…"/>
          <p:cNvSpPr txBox="1"/>
          <p:nvPr/>
        </p:nvSpPr>
        <p:spPr>
          <a:xfrm>
            <a:off x="224469" y="1021853"/>
            <a:ext cx="7831414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>
              <a:buSzPct val="45000"/>
              <a:buBlip>
                <a:blip r:embed="rId3"/>
              </a:buBlip>
              <a:defRPr sz="1800">
                <a:solidFill>
                  <a:srgbClr val="111C77"/>
                </a:solidFill>
              </a:defRPr>
            </a:pPr>
            <a:r>
              <a:t>In the heavy quark mass limit, a heavy quark spin is conserved, so light-quark spin is also conserved.</a:t>
            </a:r>
          </a:p>
          <a:p>
            <a:pPr marL="333375" indent="-333375">
              <a:buSzPct val="45000"/>
              <a:buBlip>
                <a:blip r:embed="rId3"/>
              </a:buBlip>
              <a:defRPr sz="1800">
                <a:solidFill>
                  <a:srgbClr val="111C77"/>
                </a:solidFill>
              </a:defRPr>
            </a:pPr>
            <a:r>
              <a:t>In this limit, a heavy quark can be considered as </a:t>
            </a:r>
            <a:r>
              <a:rPr b="1">
                <a:solidFill>
                  <a:schemeClr val="accent5"/>
                </a:solidFill>
              </a:rPr>
              <a:t>a color static source</a:t>
            </a:r>
            <a:r>
              <a:t>.</a:t>
            </a:r>
          </a:p>
          <a:p>
            <a:pPr marL="333375" indent="-333375">
              <a:buSzPct val="45000"/>
              <a:buBlip>
                <a:blip r:embed="rId3"/>
              </a:buBlip>
              <a:defRPr sz="1800">
                <a:solidFill>
                  <a:srgbClr val="111C77"/>
                </a:solidFill>
              </a:defRPr>
            </a:pPr>
            <a:r>
              <a:t>Dynamics is governed by light quarks.</a:t>
            </a:r>
          </a:p>
        </p:txBody>
      </p:sp>
      <p:pic>
        <p:nvPicPr>
          <p:cNvPr id="35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8913" y="2499229"/>
            <a:ext cx="2743201" cy="419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0" name="그룹"/>
          <p:cNvGrpSpPr/>
          <p:nvPr/>
        </p:nvGrpSpPr>
        <p:grpSpPr>
          <a:xfrm>
            <a:off x="437651" y="2375744"/>
            <a:ext cx="2638356" cy="4453025"/>
            <a:chOff x="-39640" y="-39640"/>
            <a:chExt cx="2638355" cy="4453023"/>
          </a:xfrm>
        </p:grpSpPr>
        <p:pic>
          <p:nvPicPr>
            <p:cNvPr id="356" name="직사각형" descr="직사각형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9641" y="983830"/>
              <a:ext cx="2264589" cy="3429553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57" name="모서리가 둥근 직사각형" descr="모서리가 둥근 직사각형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06469" y="-39641"/>
              <a:ext cx="492246" cy="584406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58" name="선" descr="선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8007839">
              <a:off x="1590160" y="619357"/>
              <a:ext cx="708141" cy="193730"/>
            </a:xfrm>
            <a:prstGeom prst="rect">
              <a:avLst/>
            </a:prstGeom>
            <a:effectLst/>
          </p:spPr>
        </p:pic>
      </p:grpSp>
      <p:grpSp>
        <p:nvGrpSpPr>
          <p:cNvPr id="365" name="그룹"/>
          <p:cNvGrpSpPr/>
          <p:nvPr/>
        </p:nvGrpSpPr>
        <p:grpSpPr>
          <a:xfrm>
            <a:off x="2775588" y="2376099"/>
            <a:ext cx="6012019" cy="4425729"/>
            <a:chOff x="-39640" y="-12345"/>
            <a:chExt cx="6012017" cy="4425728"/>
          </a:xfrm>
        </p:grpSpPr>
        <p:pic>
          <p:nvPicPr>
            <p:cNvPr id="361" name="직사각형" descr="직사각형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39641" y="983830"/>
              <a:ext cx="6012018" cy="3429553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62" name="모서리가 둥근 직사각형" descr="모서리가 둥근 직사각형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91568" y="-12346"/>
              <a:ext cx="492245" cy="584406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63" name="선" descr="선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838707">
              <a:off x="971548" y="609933"/>
              <a:ext cx="1926679" cy="1937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그룹"/>
          <p:cNvGrpSpPr/>
          <p:nvPr/>
        </p:nvGrpSpPr>
        <p:grpSpPr>
          <a:xfrm>
            <a:off x="-395596" y="-26534"/>
            <a:ext cx="9547974" cy="862385"/>
            <a:chOff x="0" y="11670"/>
            <a:chExt cx="9547973" cy="862383"/>
          </a:xfrm>
        </p:grpSpPr>
        <p:sp>
          <p:nvSpPr>
            <p:cNvPr id="367" name="직사각형"/>
            <p:cNvSpPr/>
            <p:nvPr/>
          </p:nvSpPr>
          <p:spPr>
            <a:xfrm>
              <a:off x="0" y="11670"/>
              <a:ext cx="9547974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Baryons"/>
            <p:cNvSpPr txBox="1"/>
            <p:nvPr/>
          </p:nvSpPr>
          <p:spPr>
            <a:xfrm>
              <a:off x="574922" y="77002"/>
              <a:ext cx="7865986" cy="731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6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Baryons</a:t>
              </a:r>
            </a:p>
          </p:txBody>
        </p:sp>
      </p:grpSp>
      <p:sp>
        <p:nvSpPr>
          <p:cNvPr id="370" name="A baryon can be viewed as a state of Nc quarks bound  by mesonic mean fields (E. Witten, NPB, 1979 &amp; 1983)."/>
          <p:cNvSpPr txBox="1"/>
          <p:nvPr/>
        </p:nvSpPr>
        <p:spPr>
          <a:xfrm>
            <a:off x="197692" y="907597"/>
            <a:ext cx="697463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79400" indent="-279400">
              <a:buSzPct val="50000"/>
              <a:buBlip>
                <a:blip r:embed="rId2"/>
              </a:buBlip>
              <a:defRPr sz="2000">
                <a:latin typeface="+mn-lt"/>
                <a:ea typeface="+mn-ea"/>
                <a:cs typeface="+mn-cs"/>
                <a:sym typeface="Comic Sans MS"/>
              </a:defRPr>
            </a:pPr>
            <a:r>
              <a:t>A </a:t>
            </a:r>
            <a:r>
              <a:rPr>
                <a:solidFill>
                  <a:schemeClr val="accent5"/>
                </a:solidFill>
              </a:rPr>
              <a:t>baryon</a:t>
            </a:r>
            <a:r>
              <a:t> can be viewed as a state of Nc quarks bound </a:t>
            </a:r>
            <a:br/>
            <a:r>
              <a:t>by mesonic </a:t>
            </a:r>
            <a:r>
              <a: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rPr>
              <a:t>mean fields</a:t>
            </a:r>
            <a:r>
              <a:t> (E. Witten, NPB, 1979 &amp; 1983). </a:t>
            </a:r>
          </a:p>
        </p:txBody>
      </p:sp>
      <p:pic>
        <p:nvPicPr>
          <p:cNvPr id="371" name="선" descr="선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722" y="2156369"/>
            <a:ext cx="1016761" cy="193729"/>
          </a:xfrm>
          <a:prstGeom prst="rect">
            <a:avLst/>
          </a:prstGeom>
        </p:spPr>
      </p:pic>
      <p:sp>
        <p:nvSpPr>
          <p:cNvPr id="373" name="Its mass is proportional to Nc, while its width is of order O(1).…"/>
          <p:cNvSpPr txBox="1"/>
          <p:nvPr/>
        </p:nvSpPr>
        <p:spPr>
          <a:xfrm>
            <a:off x="1410061" y="1684160"/>
            <a:ext cx="7016949" cy="113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pPr>
            <a:r>
              <a:t>Its mass is proportional to </a:t>
            </a:r>
            <a:r>
              <a:rPr i="1"/>
              <a:t>Nc</a:t>
            </a:r>
            <a:r>
              <a:t>, while its width is of order </a:t>
            </a:r>
            <a:r>
              <a:rPr i="1"/>
              <a:t>O(1)</a:t>
            </a:r>
            <a:r>
              <a:t>.</a:t>
            </a:r>
          </a:p>
          <a:p>
            <a:pPr>
              <a:lnSpc>
                <a:spcPct val="120000"/>
              </a:lnSpc>
              <a:defRPr sz="20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pPr>
            <a:r>
              <a:t>Mesons are weakly interacting (Quantum fluctuations are </a:t>
            </a:r>
            <a:br/>
            <a:r>
              <a:t>suppressed by 1/Nc: </a:t>
            </a:r>
            <a:r>
              <a:rPr i="1"/>
              <a:t>O(1/Nc)</a:t>
            </a:r>
            <a:r>
              <a:t>.</a:t>
            </a:r>
          </a:p>
        </p:txBody>
      </p:sp>
      <p:pic>
        <p:nvPicPr>
          <p:cNvPr id="374" name="선" descr="선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415" y="6017411"/>
            <a:ext cx="604098" cy="193730"/>
          </a:xfrm>
          <a:prstGeom prst="rect">
            <a:avLst/>
          </a:prstGeom>
        </p:spPr>
      </p:pic>
      <p:grpSp>
        <p:nvGrpSpPr>
          <p:cNvPr id="379" name="그룹"/>
          <p:cNvGrpSpPr/>
          <p:nvPr/>
        </p:nvGrpSpPr>
        <p:grpSpPr>
          <a:xfrm>
            <a:off x="167413" y="3001812"/>
            <a:ext cx="8403384" cy="494738"/>
            <a:chOff x="-25400" y="0"/>
            <a:chExt cx="8403382" cy="494736"/>
          </a:xfrm>
        </p:grpSpPr>
        <p:sp>
          <p:nvSpPr>
            <p:cNvPr id="376" name="Meson mean-field approach (Chiral Quark-Soliton Model)"/>
            <p:cNvSpPr txBox="1"/>
            <p:nvPr/>
          </p:nvSpPr>
          <p:spPr>
            <a:xfrm>
              <a:off x="9543" y="-1"/>
              <a:ext cx="8361612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chemeClr val="accent6">
                      <a:lumOff val="-21524"/>
                    </a:schemeClr>
                  </a:solidFill>
                </a:defRPr>
              </a:lvl1pPr>
            </a:lstStyle>
            <a:p>
              <a:r>
                <a:t>Meson mean-field approach (Chiral Quark-Soliton Model)</a:t>
              </a:r>
            </a:p>
          </p:txBody>
        </p:sp>
        <p:pic>
          <p:nvPicPr>
            <p:cNvPr id="377" name="선" descr="선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5401" y="443936"/>
              <a:ext cx="8403384" cy="50801"/>
            </a:xfrm>
            <a:prstGeom prst="rect">
              <a:avLst/>
            </a:prstGeom>
            <a:effectLst/>
          </p:spPr>
        </p:pic>
      </p:grpSp>
      <p:sp>
        <p:nvSpPr>
          <p:cNvPr id="380" name="Diakonov, Petrov, Vladimirov, PRD 88, 074030  (2013)"/>
          <p:cNvSpPr txBox="1"/>
          <p:nvPr/>
        </p:nvSpPr>
        <p:spPr>
          <a:xfrm>
            <a:off x="4779144" y="6534197"/>
            <a:ext cx="438384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3000"/>
              </a:lnSpc>
              <a:spcBef>
                <a:spcPts val="1200"/>
              </a:spcBef>
              <a:defRPr sz="1400"/>
            </a:lvl1pPr>
          </a:lstStyle>
          <a:p>
            <a:r>
              <a:t>Diakonov, Petrov, Vladimirov, PRD 88, 074030  (2013)</a:t>
            </a:r>
          </a:p>
        </p:txBody>
      </p:sp>
      <p:sp>
        <p:nvSpPr>
          <p:cNvPr id="381" name="Baryons as a state of Nc quarks bound by mesonic mean fields."/>
          <p:cNvSpPr txBox="1"/>
          <p:nvPr/>
        </p:nvSpPr>
        <p:spPr>
          <a:xfrm>
            <a:off x="290946" y="3675552"/>
            <a:ext cx="713282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79400" indent="-279400">
              <a:buSzPct val="50000"/>
              <a:buBlip>
                <a:blip r:embed="rId2"/>
              </a:buBlip>
              <a:defRPr sz="1800"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r>
              <a:t>Baryons as a state of Nc quarks bound by mesonic mean fields. </a:t>
            </a:r>
          </a:p>
        </p:txBody>
      </p:sp>
      <p:pic>
        <p:nvPicPr>
          <p:cNvPr id="382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5045" y="4297965"/>
            <a:ext cx="8293910" cy="243563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Key point: Hedgehog Ansatz"/>
          <p:cNvSpPr txBox="1"/>
          <p:nvPr/>
        </p:nvSpPr>
        <p:spPr>
          <a:xfrm>
            <a:off x="280931" y="4644479"/>
            <a:ext cx="371827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79400" indent="-279400">
              <a:buSzPct val="50000"/>
              <a:buBlip>
                <a:blip r:embed="rId2"/>
              </a:buBlip>
              <a:defRPr sz="2000">
                <a:solidFill>
                  <a:schemeClr val="accent5"/>
                </a:solid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r>
              <a:t>Key point: Hedgehog Ansatz</a:t>
            </a:r>
          </a:p>
        </p:txBody>
      </p:sp>
      <p:pic>
        <p:nvPicPr>
          <p:cNvPr id="384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8670" y="5231406"/>
            <a:ext cx="5077223" cy="5751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7" name="그룹"/>
          <p:cNvGrpSpPr/>
          <p:nvPr/>
        </p:nvGrpSpPr>
        <p:grpSpPr>
          <a:xfrm>
            <a:off x="851805" y="5911076"/>
            <a:ext cx="7698269" cy="406401"/>
            <a:chOff x="0" y="0"/>
            <a:chExt cx="7698267" cy="406400"/>
          </a:xfrm>
        </p:grpSpPr>
        <p:sp>
          <p:nvSpPr>
            <p:cNvPr id="385" name="It breaks spontaneously"/>
            <p:cNvSpPr txBox="1"/>
            <p:nvPr/>
          </p:nvSpPr>
          <p:spPr>
            <a:xfrm>
              <a:off x="0" y="0"/>
              <a:ext cx="2867621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It breaks spontaneously </a:t>
              </a:r>
            </a:p>
          </p:txBody>
        </p:sp>
        <p:pic>
          <p:nvPicPr>
            <p:cNvPr id="386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70112" y="106335"/>
              <a:ext cx="4828156" cy="273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8" name="image108.png" descr="image10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22091" y="4744562"/>
            <a:ext cx="1099082" cy="113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선" descr="선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415" y="6421991"/>
            <a:ext cx="604098" cy="193730"/>
          </a:xfrm>
          <a:prstGeom prst="rect">
            <a:avLst/>
          </a:prstGeom>
        </p:spPr>
      </p:pic>
      <p:sp>
        <p:nvSpPr>
          <p:cNvPr id="391" name="12 profile functions are only allowed."/>
          <p:cNvSpPr txBox="1"/>
          <p:nvPr/>
        </p:nvSpPr>
        <p:spPr>
          <a:xfrm>
            <a:off x="841790" y="6328356"/>
            <a:ext cx="381219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12 profile functions are only allowed.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그룹"/>
          <p:cNvGrpSpPr/>
          <p:nvPr/>
        </p:nvGrpSpPr>
        <p:grpSpPr>
          <a:xfrm>
            <a:off x="-395596" y="-26534"/>
            <a:ext cx="9574147" cy="862385"/>
            <a:chOff x="0" y="11670"/>
            <a:chExt cx="9574145" cy="862383"/>
          </a:xfrm>
        </p:grpSpPr>
        <p:sp>
          <p:nvSpPr>
            <p:cNvPr id="393" name="그룹"/>
            <p:cNvSpPr/>
            <p:nvPr/>
          </p:nvSpPr>
          <p:spPr>
            <a:xfrm>
              <a:off x="0" y="11670"/>
              <a:ext cx="9574146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Light baryons in mean fields"/>
            <p:cNvSpPr txBox="1"/>
            <p:nvPr/>
          </p:nvSpPr>
          <p:spPr>
            <a:xfrm>
              <a:off x="1544334" y="119012"/>
              <a:ext cx="553863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1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Light baryons in mean fields</a:t>
              </a:r>
            </a:p>
          </p:txBody>
        </p:sp>
      </p:grpSp>
      <p:sp>
        <p:nvSpPr>
          <p:cNvPr id="396" name="u, d"/>
          <p:cNvSpPr txBox="1"/>
          <p:nvPr/>
        </p:nvSpPr>
        <p:spPr>
          <a:xfrm>
            <a:off x="2394166" y="4016559"/>
            <a:ext cx="6226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/>
            </a:lvl1pPr>
          </a:lstStyle>
          <a:p>
            <a:r>
              <a:t>u, d</a:t>
            </a:r>
          </a:p>
        </p:txBody>
      </p:sp>
      <p:sp>
        <p:nvSpPr>
          <p:cNvPr id="397" name="s"/>
          <p:cNvSpPr txBox="1"/>
          <p:nvPr/>
        </p:nvSpPr>
        <p:spPr>
          <a:xfrm>
            <a:off x="5746104" y="4016559"/>
            <a:ext cx="2667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/>
            </a:lvl1pPr>
          </a:lstStyle>
          <a:p>
            <a:r>
              <a:t>s</a:t>
            </a:r>
          </a:p>
        </p:txBody>
      </p:sp>
      <p:grpSp>
        <p:nvGrpSpPr>
          <p:cNvPr id="475" name="그룹"/>
          <p:cNvGrpSpPr/>
          <p:nvPr/>
        </p:nvGrpSpPr>
        <p:grpSpPr>
          <a:xfrm>
            <a:off x="555827" y="1117577"/>
            <a:ext cx="7430933" cy="2756659"/>
            <a:chOff x="0" y="0"/>
            <a:chExt cx="7430931" cy="2756657"/>
          </a:xfrm>
        </p:grpSpPr>
        <p:grpSp>
          <p:nvGrpSpPr>
            <p:cNvPr id="438" name="그룹"/>
            <p:cNvGrpSpPr/>
            <p:nvPr/>
          </p:nvGrpSpPr>
          <p:grpSpPr>
            <a:xfrm>
              <a:off x="-1" y="117428"/>
              <a:ext cx="3401387" cy="2639230"/>
              <a:chOff x="0" y="0"/>
              <a:chExt cx="3401385" cy="2639229"/>
            </a:xfrm>
          </p:grpSpPr>
          <p:pic>
            <p:nvPicPr>
              <p:cNvPr id="398" name="pasted-image.pdf" descr="pasted-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749687"/>
                <a:ext cx="913548" cy="2187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436" name="그룹"/>
              <p:cNvGrpSpPr/>
              <p:nvPr/>
            </p:nvGrpSpPr>
            <p:grpSpPr>
              <a:xfrm>
                <a:off x="944018" y="0"/>
                <a:ext cx="2457368" cy="2639230"/>
                <a:chOff x="-38099" y="0"/>
                <a:chExt cx="2457367" cy="2639229"/>
              </a:xfrm>
            </p:grpSpPr>
            <p:pic>
              <p:nvPicPr>
                <p:cNvPr id="399" name="선" descr="선"/>
                <p:cNvPicPr>
                  <a:picLocks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38100" y="1045765"/>
                  <a:ext cx="2457368" cy="76201"/>
                </a:xfrm>
                <a:prstGeom prst="rect">
                  <a:avLst/>
                </a:prstGeom>
                <a:effectLst/>
              </p:spPr>
            </p:pic>
            <p:sp>
              <p:nvSpPr>
                <p:cNvPr id="401" name="선"/>
                <p:cNvSpPr/>
                <p:nvPr/>
              </p:nvSpPr>
              <p:spPr>
                <a:xfrm>
                  <a:off x="290349" y="1305610"/>
                  <a:ext cx="179317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02" name="선"/>
                <p:cNvSpPr/>
                <p:nvPr/>
              </p:nvSpPr>
              <p:spPr>
                <a:xfrm>
                  <a:off x="290349" y="1516267"/>
                  <a:ext cx="179317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03" name="선"/>
                <p:cNvSpPr/>
                <p:nvPr/>
              </p:nvSpPr>
              <p:spPr>
                <a:xfrm>
                  <a:off x="290349" y="1726925"/>
                  <a:ext cx="179317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04" name="선"/>
                <p:cNvSpPr/>
                <p:nvPr/>
              </p:nvSpPr>
              <p:spPr>
                <a:xfrm>
                  <a:off x="290349" y="1937582"/>
                  <a:ext cx="179317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05" name="선"/>
                <p:cNvSpPr/>
                <p:nvPr/>
              </p:nvSpPr>
              <p:spPr>
                <a:xfrm>
                  <a:off x="290349" y="2148240"/>
                  <a:ext cx="179317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06" name="선"/>
                <p:cNvSpPr/>
                <p:nvPr/>
              </p:nvSpPr>
              <p:spPr>
                <a:xfrm>
                  <a:off x="290349" y="862120"/>
                  <a:ext cx="179317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07" name="선"/>
                <p:cNvSpPr/>
                <p:nvPr/>
              </p:nvSpPr>
              <p:spPr>
                <a:xfrm>
                  <a:off x="290349" y="573852"/>
                  <a:ext cx="1793173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08" name="선"/>
                <p:cNvSpPr/>
                <p:nvPr/>
              </p:nvSpPr>
              <p:spPr>
                <a:xfrm>
                  <a:off x="290349" y="282812"/>
                  <a:ext cx="1793173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09" name="선"/>
                <p:cNvSpPr/>
                <p:nvPr/>
              </p:nvSpPr>
              <p:spPr>
                <a:xfrm>
                  <a:off x="293997" y="0"/>
                  <a:ext cx="1793173" cy="0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0" name="타원형"/>
                <p:cNvSpPr/>
                <p:nvPr/>
              </p:nvSpPr>
              <p:spPr>
                <a:xfrm>
                  <a:off x="1086951" y="1219305"/>
                  <a:ext cx="187216" cy="172611"/>
                </a:xfrm>
                <a:prstGeom prst="ellipse">
                  <a:avLst/>
                </a:prstGeom>
                <a:solidFill>
                  <a:srgbClr val="1C961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1" name="타원형"/>
                <p:cNvSpPr/>
                <p:nvPr/>
              </p:nvSpPr>
              <p:spPr>
                <a:xfrm>
                  <a:off x="532156" y="1208218"/>
                  <a:ext cx="187216" cy="172611"/>
                </a:xfrm>
                <a:prstGeom prst="ellipse">
                  <a:avLst/>
                </a:prstGeom>
                <a:solidFill>
                  <a:srgbClr val="FF2B0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2" name="타원형"/>
                <p:cNvSpPr/>
                <p:nvPr/>
              </p:nvSpPr>
              <p:spPr>
                <a:xfrm>
                  <a:off x="1641746" y="1219305"/>
                  <a:ext cx="187216" cy="172611"/>
                </a:xfrm>
                <a:prstGeom prst="ellipse">
                  <a:avLst/>
                </a:prstGeom>
                <a:solidFill>
                  <a:srgbClr val="1652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3" name="선"/>
                <p:cNvSpPr/>
                <p:nvPr/>
              </p:nvSpPr>
              <p:spPr>
                <a:xfrm>
                  <a:off x="290349" y="2358897"/>
                  <a:ext cx="179317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4" name="선"/>
                <p:cNvSpPr/>
                <p:nvPr/>
              </p:nvSpPr>
              <p:spPr>
                <a:xfrm>
                  <a:off x="290349" y="2552924"/>
                  <a:ext cx="179317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5" name="타원형"/>
                <p:cNvSpPr/>
                <p:nvPr/>
              </p:nvSpPr>
              <p:spPr>
                <a:xfrm>
                  <a:off x="758367" y="1433113"/>
                  <a:ext cx="187216" cy="172611"/>
                </a:xfrm>
                <a:prstGeom prst="ellipse">
                  <a:avLst/>
                </a:prstGeom>
                <a:solidFill>
                  <a:srgbClr val="FF2B0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6" name="타원형"/>
                <p:cNvSpPr/>
                <p:nvPr/>
              </p:nvSpPr>
              <p:spPr>
                <a:xfrm>
                  <a:off x="532156" y="1640620"/>
                  <a:ext cx="187216" cy="172611"/>
                </a:xfrm>
                <a:prstGeom prst="ellipse">
                  <a:avLst/>
                </a:prstGeom>
                <a:solidFill>
                  <a:srgbClr val="FF2B0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7" name="타원형"/>
                <p:cNvSpPr/>
                <p:nvPr/>
              </p:nvSpPr>
              <p:spPr>
                <a:xfrm>
                  <a:off x="758367" y="1851277"/>
                  <a:ext cx="187216" cy="172611"/>
                </a:xfrm>
                <a:prstGeom prst="ellipse">
                  <a:avLst/>
                </a:prstGeom>
                <a:solidFill>
                  <a:srgbClr val="FF2B0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8" name="타원형"/>
                <p:cNvSpPr/>
                <p:nvPr/>
              </p:nvSpPr>
              <p:spPr>
                <a:xfrm>
                  <a:off x="532156" y="2061934"/>
                  <a:ext cx="187216" cy="172612"/>
                </a:xfrm>
                <a:prstGeom prst="ellipse">
                  <a:avLst/>
                </a:prstGeom>
                <a:solidFill>
                  <a:srgbClr val="FF2B0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9" name="타원형"/>
                <p:cNvSpPr/>
                <p:nvPr/>
              </p:nvSpPr>
              <p:spPr>
                <a:xfrm>
                  <a:off x="758367" y="2272592"/>
                  <a:ext cx="187216" cy="172611"/>
                </a:xfrm>
                <a:prstGeom prst="ellipse">
                  <a:avLst/>
                </a:prstGeom>
                <a:solidFill>
                  <a:srgbClr val="FF2B0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0" name="타원형"/>
                <p:cNvSpPr/>
                <p:nvPr/>
              </p:nvSpPr>
              <p:spPr>
                <a:xfrm>
                  <a:off x="532156" y="2466619"/>
                  <a:ext cx="187216" cy="172611"/>
                </a:xfrm>
                <a:prstGeom prst="ellipse">
                  <a:avLst/>
                </a:prstGeom>
                <a:solidFill>
                  <a:srgbClr val="FF2B0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1" name="타원형"/>
                <p:cNvSpPr/>
                <p:nvPr/>
              </p:nvSpPr>
              <p:spPr>
                <a:xfrm>
                  <a:off x="1301256" y="1433113"/>
                  <a:ext cx="187216" cy="172611"/>
                </a:xfrm>
                <a:prstGeom prst="ellipse">
                  <a:avLst/>
                </a:prstGeom>
                <a:solidFill>
                  <a:srgbClr val="1C961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2" name="타원형"/>
                <p:cNvSpPr/>
                <p:nvPr/>
              </p:nvSpPr>
              <p:spPr>
                <a:xfrm>
                  <a:off x="1844145" y="1433113"/>
                  <a:ext cx="187216" cy="172611"/>
                </a:xfrm>
                <a:prstGeom prst="ellipse">
                  <a:avLst/>
                </a:prstGeom>
                <a:solidFill>
                  <a:srgbClr val="1652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3" name="타원형"/>
                <p:cNvSpPr/>
                <p:nvPr/>
              </p:nvSpPr>
              <p:spPr>
                <a:xfrm>
                  <a:off x="1093328" y="1640620"/>
                  <a:ext cx="187215" cy="172611"/>
                </a:xfrm>
                <a:prstGeom prst="ellipse">
                  <a:avLst/>
                </a:prstGeom>
                <a:solidFill>
                  <a:srgbClr val="1C961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4" name="타원형"/>
                <p:cNvSpPr/>
                <p:nvPr/>
              </p:nvSpPr>
              <p:spPr>
                <a:xfrm>
                  <a:off x="1301256" y="1851277"/>
                  <a:ext cx="187216" cy="172611"/>
                </a:xfrm>
                <a:prstGeom prst="ellipse">
                  <a:avLst/>
                </a:prstGeom>
                <a:solidFill>
                  <a:srgbClr val="1C961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5" name="타원형"/>
                <p:cNvSpPr/>
                <p:nvPr/>
              </p:nvSpPr>
              <p:spPr>
                <a:xfrm>
                  <a:off x="1086951" y="2061934"/>
                  <a:ext cx="187216" cy="172612"/>
                </a:xfrm>
                <a:prstGeom prst="ellipse">
                  <a:avLst/>
                </a:prstGeom>
                <a:solidFill>
                  <a:srgbClr val="1C961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6" name="타원형"/>
                <p:cNvSpPr/>
                <p:nvPr/>
              </p:nvSpPr>
              <p:spPr>
                <a:xfrm>
                  <a:off x="1301256" y="2272592"/>
                  <a:ext cx="187216" cy="172611"/>
                </a:xfrm>
                <a:prstGeom prst="ellipse">
                  <a:avLst/>
                </a:prstGeom>
                <a:solidFill>
                  <a:srgbClr val="1C961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7" name="타원형"/>
                <p:cNvSpPr/>
                <p:nvPr/>
              </p:nvSpPr>
              <p:spPr>
                <a:xfrm>
                  <a:off x="1086951" y="2466619"/>
                  <a:ext cx="187216" cy="172611"/>
                </a:xfrm>
                <a:prstGeom prst="ellipse">
                  <a:avLst/>
                </a:prstGeom>
                <a:solidFill>
                  <a:srgbClr val="1C961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8" name="타원형"/>
                <p:cNvSpPr/>
                <p:nvPr/>
              </p:nvSpPr>
              <p:spPr>
                <a:xfrm>
                  <a:off x="1641746" y="1640620"/>
                  <a:ext cx="187216" cy="172611"/>
                </a:xfrm>
                <a:prstGeom prst="ellipse">
                  <a:avLst/>
                </a:prstGeom>
                <a:solidFill>
                  <a:srgbClr val="1652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9" name="타원형"/>
                <p:cNvSpPr/>
                <p:nvPr/>
              </p:nvSpPr>
              <p:spPr>
                <a:xfrm>
                  <a:off x="1844145" y="1851277"/>
                  <a:ext cx="187216" cy="172611"/>
                </a:xfrm>
                <a:prstGeom prst="ellipse">
                  <a:avLst/>
                </a:prstGeom>
                <a:solidFill>
                  <a:srgbClr val="1652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0" name="타원형"/>
                <p:cNvSpPr/>
                <p:nvPr/>
              </p:nvSpPr>
              <p:spPr>
                <a:xfrm>
                  <a:off x="1641746" y="2053619"/>
                  <a:ext cx="187216" cy="172611"/>
                </a:xfrm>
                <a:prstGeom prst="ellipse">
                  <a:avLst/>
                </a:prstGeom>
                <a:solidFill>
                  <a:srgbClr val="1652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1" name="타원형"/>
                <p:cNvSpPr/>
                <p:nvPr/>
              </p:nvSpPr>
              <p:spPr>
                <a:xfrm>
                  <a:off x="1844145" y="2272592"/>
                  <a:ext cx="187216" cy="172611"/>
                </a:xfrm>
                <a:prstGeom prst="ellipse">
                  <a:avLst/>
                </a:prstGeom>
                <a:solidFill>
                  <a:srgbClr val="1652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2" name="타원형"/>
                <p:cNvSpPr/>
                <p:nvPr/>
              </p:nvSpPr>
              <p:spPr>
                <a:xfrm>
                  <a:off x="1641746" y="2466619"/>
                  <a:ext cx="187216" cy="172611"/>
                </a:xfrm>
                <a:prstGeom prst="ellipse">
                  <a:avLst/>
                </a:prstGeom>
                <a:solidFill>
                  <a:srgbClr val="1652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3" name="타원형"/>
                <p:cNvSpPr/>
                <p:nvPr/>
              </p:nvSpPr>
              <p:spPr>
                <a:xfrm>
                  <a:off x="460721" y="775815"/>
                  <a:ext cx="187216" cy="172611"/>
                </a:xfrm>
                <a:prstGeom prst="ellipse">
                  <a:avLst/>
                </a:prstGeom>
                <a:solidFill>
                  <a:srgbClr val="FF2B0A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4" name="타원형"/>
                <p:cNvSpPr/>
                <p:nvPr/>
              </p:nvSpPr>
              <p:spPr>
                <a:xfrm>
                  <a:off x="1096976" y="770272"/>
                  <a:ext cx="187215" cy="172611"/>
                </a:xfrm>
                <a:prstGeom prst="ellipse">
                  <a:avLst/>
                </a:prstGeom>
                <a:solidFill>
                  <a:srgbClr val="1652F2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5" name="타원형"/>
                <p:cNvSpPr/>
                <p:nvPr/>
              </p:nvSpPr>
              <p:spPr>
                <a:xfrm>
                  <a:off x="1733230" y="770272"/>
                  <a:ext cx="187216" cy="172611"/>
                </a:xfrm>
                <a:prstGeom prst="ellipse">
                  <a:avLst/>
                </a:prstGeom>
                <a:solidFill>
                  <a:srgbClr val="1C961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pic>
            <p:nvPicPr>
              <p:cNvPr id="437" name="pasted-image.pdf" descr="pasted-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7235" y="453884"/>
                <a:ext cx="839077" cy="1949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72" name="그룹"/>
            <p:cNvGrpSpPr/>
            <p:nvPr/>
          </p:nvGrpSpPr>
          <p:grpSpPr>
            <a:xfrm>
              <a:off x="4109048" y="0"/>
              <a:ext cx="2457368" cy="2756658"/>
              <a:chOff x="-38099" y="-117428"/>
              <a:chExt cx="2457367" cy="2756657"/>
            </a:xfrm>
          </p:grpSpPr>
          <p:pic>
            <p:nvPicPr>
              <p:cNvPr id="439" name="선" descr="선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1045765"/>
                <a:ext cx="2457368" cy="76201"/>
              </a:xfrm>
              <a:prstGeom prst="rect">
                <a:avLst/>
              </a:prstGeom>
              <a:effectLst/>
            </p:spPr>
          </p:pic>
          <p:sp>
            <p:nvSpPr>
              <p:cNvPr id="441" name="선"/>
              <p:cNvSpPr/>
              <p:nvPr/>
            </p:nvSpPr>
            <p:spPr>
              <a:xfrm>
                <a:off x="290348" y="1305610"/>
                <a:ext cx="179317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2" name="선"/>
              <p:cNvSpPr/>
              <p:nvPr/>
            </p:nvSpPr>
            <p:spPr>
              <a:xfrm>
                <a:off x="290348" y="1516267"/>
                <a:ext cx="179317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3" name="선"/>
              <p:cNvSpPr/>
              <p:nvPr/>
            </p:nvSpPr>
            <p:spPr>
              <a:xfrm>
                <a:off x="290348" y="1726925"/>
                <a:ext cx="179317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4" name="선"/>
              <p:cNvSpPr/>
              <p:nvPr/>
            </p:nvSpPr>
            <p:spPr>
              <a:xfrm>
                <a:off x="290348" y="1937582"/>
                <a:ext cx="179317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5" name="선"/>
              <p:cNvSpPr/>
              <p:nvPr/>
            </p:nvSpPr>
            <p:spPr>
              <a:xfrm>
                <a:off x="290348" y="2148239"/>
                <a:ext cx="179317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6" name="선"/>
              <p:cNvSpPr/>
              <p:nvPr/>
            </p:nvSpPr>
            <p:spPr>
              <a:xfrm>
                <a:off x="293997" y="301367"/>
                <a:ext cx="179317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7" name="선"/>
              <p:cNvSpPr/>
              <p:nvPr/>
            </p:nvSpPr>
            <p:spPr>
              <a:xfrm>
                <a:off x="283972" y="-117429"/>
                <a:ext cx="179317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8" name="타원형"/>
              <p:cNvSpPr/>
              <p:nvPr/>
            </p:nvSpPr>
            <p:spPr>
              <a:xfrm>
                <a:off x="1086951" y="1219305"/>
                <a:ext cx="187216" cy="172611"/>
              </a:xfrm>
              <a:prstGeom prst="ellipse">
                <a:avLst/>
              </a:prstGeom>
              <a:solidFill>
                <a:srgbClr val="1C9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9" name="타원형"/>
              <p:cNvSpPr/>
              <p:nvPr/>
            </p:nvSpPr>
            <p:spPr>
              <a:xfrm>
                <a:off x="532156" y="1208218"/>
                <a:ext cx="187216" cy="172611"/>
              </a:xfrm>
              <a:prstGeom prst="ellipse">
                <a:avLst/>
              </a:prstGeom>
              <a:solidFill>
                <a:srgbClr val="FF2B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0" name="타원형"/>
              <p:cNvSpPr/>
              <p:nvPr/>
            </p:nvSpPr>
            <p:spPr>
              <a:xfrm>
                <a:off x="1641746" y="1219305"/>
                <a:ext cx="187216" cy="172611"/>
              </a:xfrm>
              <a:prstGeom prst="ellipse">
                <a:avLst/>
              </a:prstGeom>
              <a:solidFill>
                <a:srgbClr val="165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1" name="선"/>
              <p:cNvSpPr/>
              <p:nvPr/>
            </p:nvSpPr>
            <p:spPr>
              <a:xfrm>
                <a:off x="290349" y="2358897"/>
                <a:ext cx="1793173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2" name="선"/>
              <p:cNvSpPr/>
              <p:nvPr/>
            </p:nvSpPr>
            <p:spPr>
              <a:xfrm>
                <a:off x="290348" y="2552924"/>
                <a:ext cx="179317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3" name="타원형"/>
              <p:cNvSpPr/>
              <p:nvPr/>
            </p:nvSpPr>
            <p:spPr>
              <a:xfrm>
                <a:off x="758367" y="1433113"/>
                <a:ext cx="187216" cy="172611"/>
              </a:xfrm>
              <a:prstGeom prst="ellipse">
                <a:avLst/>
              </a:prstGeom>
              <a:solidFill>
                <a:srgbClr val="FF2B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4" name="타원형"/>
              <p:cNvSpPr/>
              <p:nvPr/>
            </p:nvSpPr>
            <p:spPr>
              <a:xfrm>
                <a:off x="532156" y="1640619"/>
                <a:ext cx="187216" cy="172612"/>
              </a:xfrm>
              <a:prstGeom prst="ellipse">
                <a:avLst/>
              </a:prstGeom>
              <a:solidFill>
                <a:srgbClr val="FF2B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5" name="타원형"/>
              <p:cNvSpPr/>
              <p:nvPr/>
            </p:nvSpPr>
            <p:spPr>
              <a:xfrm>
                <a:off x="758367" y="1851277"/>
                <a:ext cx="187216" cy="172611"/>
              </a:xfrm>
              <a:prstGeom prst="ellipse">
                <a:avLst/>
              </a:prstGeom>
              <a:solidFill>
                <a:srgbClr val="FF2B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6" name="타원형"/>
              <p:cNvSpPr/>
              <p:nvPr/>
            </p:nvSpPr>
            <p:spPr>
              <a:xfrm>
                <a:off x="532156" y="2061934"/>
                <a:ext cx="187216" cy="172612"/>
              </a:xfrm>
              <a:prstGeom prst="ellipse">
                <a:avLst/>
              </a:prstGeom>
              <a:solidFill>
                <a:srgbClr val="FF2B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7" name="타원형"/>
              <p:cNvSpPr/>
              <p:nvPr/>
            </p:nvSpPr>
            <p:spPr>
              <a:xfrm>
                <a:off x="758367" y="2272592"/>
                <a:ext cx="187216" cy="172611"/>
              </a:xfrm>
              <a:prstGeom prst="ellipse">
                <a:avLst/>
              </a:prstGeom>
              <a:solidFill>
                <a:srgbClr val="FF2B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8" name="타원형"/>
              <p:cNvSpPr/>
              <p:nvPr/>
            </p:nvSpPr>
            <p:spPr>
              <a:xfrm>
                <a:off x="532156" y="2466619"/>
                <a:ext cx="187216" cy="172611"/>
              </a:xfrm>
              <a:prstGeom prst="ellipse">
                <a:avLst/>
              </a:prstGeom>
              <a:solidFill>
                <a:srgbClr val="FF2B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9" name="타원형"/>
              <p:cNvSpPr/>
              <p:nvPr/>
            </p:nvSpPr>
            <p:spPr>
              <a:xfrm>
                <a:off x="1301257" y="1433113"/>
                <a:ext cx="187215" cy="172611"/>
              </a:xfrm>
              <a:prstGeom prst="ellipse">
                <a:avLst/>
              </a:prstGeom>
              <a:solidFill>
                <a:srgbClr val="1C9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0" name="타원형"/>
              <p:cNvSpPr/>
              <p:nvPr/>
            </p:nvSpPr>
            <p:spPr>
              <a:xfrm>
                <a:off x="1844145" y="1433113"/>
                <a:ext cx="187216" cy="172611"/>
              </a:xfrm>
              <a:prstGeom prst="ellipse">
                <a:avLst/>
              </a:prstGeom>
              <a:solidFill>
                <a:srgbClr val="165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1" name="타원형"/>
              <p:cNvSpPr/>
              <p:nvPr/>
            </p:nvSpPr>
            <p:spPr>
              <a:xfrm>
                <a:off x="1093327" y="1640619"/>
                <a:ext cx="187216" cy="172612"/>
              </a:xfrm>
              <a:prstGeom prst="ellipse">
                <a:avLst/>
              </a:prstGeom>
              <a:solidFill>
                <a:srgbClr val="1C9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2" name="타원형"/>
              <p:cNvSpPr/>
              <p:nvPr/>
            </p:nvSpPr>
            <p:spPr>
              <a:xfrm>
                <a:off x="1301257" y="1851277"/>
                <a:ext cx="187215" cy="172611"/>
              </a:xfrm>
              <a:prstGeom prst="ellipse">
                <a:avLst/>
              </a:prstGeom>
              <a:solidFill>
                <a:srgbClr val="1C9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3" name="타원형"/>
              <p:cNvSpPr/>
              <p:nvPr/>
            </p:nvSpPr>
            <p:spPr>
              <a:xfrm>
                <a:off x="1086951" y="2061934"/>
                <a:ext cx="187216" cy="172612"/>
              </a:xfrm>
              <a:prstGeom prst="ellipse">
                <a:avLst/>
              </a:prstGeom>
              <a:solidFill>
                <a:srgbClr val="1C9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4" name="타원형"/>
              <p:cNvSpPr/>
              <p:nvPr/>
            </p:nvSpPr>
            <p:spPr>
              <a:xfrm>
                <a:off x="1301257" y="2272592"/>
                <a:ext cx="187215" cy="172611"/>
              </a:xfrm>
              <a:prstGeom prst="ellipse">
                <a:avLst/>
              </a:prstGeom>
              <a:solidFill>
                <a:srgbClr val="1C9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5" name="타원형"/>
              <p:cNvSpPr/>
              <p:nvPr/>
            </p:nvSpPr>
            <p:spPr>
              <a:xfrm>
                <a:off x="1086951" y="2466619"/>
                <a:ext cx="187216" cy="172611"/>
              </a:xfrm>
              <a:prstGeom prst="ellipse">
                <a:avLst/>
              </a:prstGeom>
              <a:solidFill>
                <a:srgbClr val="1C9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6" name="타원형"/>
              <p:cNvSpPr/>
              <p:nvPr/>
            </p:nvSpPr>
            <p:spPr>
              <a:xfrm>
                <a:off x="1641746" y="1640619"/>
                <a:ext cx="187216" cy="172612"/>
              </a:xfrm>
              <a:prstGeom prst="ellipse">
                <a:avLst/>
              </a:prstGeom>
              <a:solidFill>
                <a:srgbClr val="165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7" name="타원형"/>
              <p:cNvSpPr/>
              <p:nvPr/>
            </p:nvSpPr>
            <p:spPr>
              <a:xfrm>
                <a:off x="1844145" y="1851277"/>
                <a:ext cx="187216" cy="172611"/>
              </a:xfrm>
              <a:prstGeom prst="ellipse">
                <a:avLst/>
              </a:prstGeom>
              <a:solidFill>
                <a:srgbClr val="165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8" name="타원형"/>
              <p:cNvSpPr/>
              <p:nvPr/>
            </p:nvSpPr>
            <p:spPr>
              <a:xfrm>
                <a:off x="1641746" y="2053619"/>
                <a:ext cx="187216" cy="172611"/>
              </a:xfrm>
              <a:prstGeom prst="ellipse">
                <a:avLst/>
              </a:prstGeom>
              <a:solidFill>
                <a:srgbClr val="165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9" name="타원형"/>
              <p:cNvSpPr/>
              <p:nvPr/>
            </p:nvSpPr>
            <p:spPr>
              <a:xfrm>
                <a:off x="1844145" y="2272592"/>
                <a:ext cx="187216" cy="172611"/>
              </a:xfrm>
              <a:prstGeom prst="ellipse">
                <a:avLst/>
              </a:prstGeom>
              <a:solidFill>
                <a:srgbClr val="165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70" name="타원형"/>
              <p:cNvSpPr/>
              <p:nvPr/>
            </p:nvSpPr>
            <p:spPr>
              <a:xfrm>
                <a:off x="1641746" y="2466619"/>
                <a:ext cx="187216" cy="172611"/>
              </a:xfrm>
              <a:prstGeom prst="ellipse">
                <a:avLst/>
              </a:prstGeom>
              <a:solidFill>
                <a:srgbClr val="165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71" name="선"/>
              <p:cNvSpPr/>
              <p:nvPr/>
            </p:nvSpPr>
            <p:spPr>
              <a:xfrm>
                <a:off x="293997" y="720164"/>
                <a:ext cx="179317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473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49817" y="1115530"/>
              <a:ext cx="539919" cy="152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67730" y="1315922"/>
              <a:ext cx="963202" cy="242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6" name="Diakonov, Petrov, Vladimirov, PRD 88, 074030  (2013)"/>
          <p:cNvSpPr txBox="1"/>
          <p:nvPr/>
        </p:nvSpPr>
        <p:spPr>
          <a:xfrm>
            <a:off x="4749098" y="6504151"/>
            <a:ext cx="438384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3000"/>
              </a:lnSpc>
              <a:spcBef>
                <a:spcPts val="1200"/>
              </a:spcBef>
              <a:defRPr sz="1400"/>
            </a:lvl1pPr>
          </a:lstStyle>
          <a:p>
            <a:r>
              <a:t>Diakonov, Petrov, Vladimirov, PRD 88, 074030  (2013)</a:t>
            </a:r>
          </a:p>
        </p:txBody>
      </p:sp>
      <p:grpSp>
        <p:nvGrpSpPr>
          <p:cNvPr id="479" name="그룹"/>
          <p:cNvGrpSpPr/>
          <p:nvPr/>
        </p:nvGrpSpPr>
        <p:grpSpPr>
          <a:xfrm>
            <a:off x="290946" y="4496829"/>
            <a:ext cx="3770760" cy="711201"/>
            <a:chOff x="0" y="0"/>
            <a:chExt cx="3770758" cy="711200"/>
          </a:xfrm>
        </p:grpSpPr>
        <p:sp>
          <p:nvSpPr>
            <p:cNvPr id="477" name="u,d quark levels are classified  by the grand spin        ."/>
            <p:cNvSpPr txBox="1"/>
            <p:nvPr/>
          </p:nvSpPr>
          <p:spPr>
            <a:xfrm>
              <a:off x="0" y="0"/>
              <a:ext cx="3770759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254000" indent="-214312">
                <a:buClr>
                  <a:srgbClr val="000000"/>
                </a:buClr>
                <a:buSzPct val="100000"/>
                <a:buFont typeface="Thonburi"/>
                <a:buChar char="•"/>
                <a:defRPr sz="2000"/>
              </a:pPr>
              <a:r>
                <a:t>u,d quark levels are classified </a:t>
              </a:r>
              <a:br/>
              <a:r>
                <a:t>by the grand spin        . </a:t>
              </a:r>
            </a:p>
          </p:txBody>
        </p:sp>
        <p:pic>
          <p:nvPicPr>
            <p:cNvPr id="478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81524" y="371825"/>
              <a:ext cx="414816" cy="2582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2" name="그룹"/>
          <p:cNvGrpSpPr/>
          <p:nvPr/>
        </p:nvGrpSpPr>
        <p:grpSpPr>
          <a:xfrm>
            <a:off x="4374003" y="4496829"/>
            <a:ext cx="3544665" cy="711201"/>
            <a:chOff x="0" y="0"/>
            <a:chExt cx="3544664" cy="711200"/>
          </a:xfrm>
        </p:grpSpPr>
        <p:sp>
          <p:nvSpPr>
            <p:cNvPr id="480" name="s quark levels are classified  by the grand spin      ."/>
            <p:cNvSpPr txBox="1"/>
            <p:nvPr/>
          </p:nvSpPr>
          <p:spPr>
            <a:xfrm>
              <a:off x="0" y="-1"/>
              <a:ext cx="3544665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254000" indent="-214312">
                <a:buClr>
                  <a:srgbClr val="000000"/>
                </a:buClr>
                <a:buSzPct val="100000"/>
                <a:buFont typeface="Thonburi"/>
                <a:buChar char="•"/>
                <a:defRPr sz="2000"/>
              </a:pPr>
              <a:r>
                <a:t>s quark levels are classified </a:t>
              </a:r>
              <a:br/>
              <a:r>
                <a:t>by the grand spin      . </a:t>
              </a:r>
            </a:p>
          </p:txBody>
        </p:sp>
        <p:pic>
          <p:nvPicPr>
            <p:cNvPr id="481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82302" y="379478"/>
              <a:ext cx="329836" cy="260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3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22036" y="5382118"/>
            <a:ext cx="1513640" cy="2597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6" name="그룹"/>
          <p:cNvGrpSpPr/>
          <p:nvPr/>
        </p:nvGrpSpPr>
        <p:grpSpPr>
          <a:xfrm>
            <a:off x="371069" y="5417251"/>
            <a:ext cx="3385160" cy="469901"/>
            <a:chOff x="0" y="0"/>
            <a:chExt cx="3385159" cy="469900"/>
          </a:xfrm>
        </p:grpSpPr>
        <p:pic>
          <p:nvPicPr>
            <p:cNvPr id="484" name="pasted-image.pdf" descr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87592" y="130481"/>
              <a:ext cx="1697568" cy="259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5" name="Grand spin:"/>
            <p:cNvSpPr txBox="1"/>
            <p:nvPr/>
          </p:nvSpPr>
          <p:spPr>
            <a:xfrm>
              <a:off x="0" y="0"/>
              <a:ext cx="168994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Grand spin: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age39.png" descr="image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565" y="931832"/>
            <a:ext cx="2987498" cy="1157285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HChK et al. Prog. Part. Nucl. Phys. Vol.95, (1995)"/>
          <p:cNvSpPr txBox="1"/>
          <p:nvPr/>
        </p:nvSpPr>
        <p:spPr>
          <a:xfrm>
            <a:off x="4570844" y="6550221"/>
            <a:ext cx="435445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ctr" defTabSz="914400">
              <a:spcBef>
                <a:spcPts val="800"/>
              </a:spcBef>
              <a:defRPr sz="1400"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HChK et al. Prog. Part. Nucl. Phys. Vol.95, (1995) </a:t>
            </a:r>
          </a:p>
        </p:txBody>
      </p:sp>
      <p:grpSp>
        <p:nvGrpSpPr>
          <p:cNvPr id="499" name="그룹"/>
          <p:cNvGrpSpPr/>
          <p:nvPr/>
        </p:nvGrpSpPr>
        <p:grpSpPr>
          <a:xfrm>
            <a:off x="232655" y="2274051"/>
            <a:ext cx="7744869" cy="3747544"/>
            <a:chOff x="0" y="0"/>
            <a:chExt cx="7744868" cy="3747542"/>
          </a:xfrm>
        </p:grpSpPr>
        <p:sp>
          <p:nvSpPr>
            <p:cNvPr id="490" name="Collective (Zero-mode) quantisation"/>
            <p:cNvSpPr txBox="1"/>
            <p:nvPr/>
          </p:nvSpPr>
          <p:spPr>
            <a:xfrm>
              <a:off x="0" y="0"/>
              <a:ext cx="7744869" cy="495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914400">
                <a:spcBef>
                  <a:spcPts val="1600"/>
                </a:spcBef>
                <a:defRPr sz="2800" b="1">
                  <a:solidFill>
                    <a:srgbClr val="371A94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371A94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t>Collective (Zero-mode) quantisation</a:t>
              </a:r>
            </a:p>
          </p:txBody>
        </p:sp>
        <p:grpSp>
          <p:nvGrpSpPr>
            <p:cNvPr id="495" name="그룹"/>
            <p:cNvGrpSpPr/>
            <p:nvPr/>
          </p:nvGrpSpPr>
          <p:grpSpPr>
            <a:xfrm>
              <a:off x="542730" y="729549"/>
              <a:ext cx="6659408" cy="1914995"/>
              <a:chOff x="0" y="0"/>
              <a:chExt cx="6659406" cy="1914994"/>
            </a:xfrm>
          </p:grpSpPr>
          <p:grpSp>
            <p:nvGrpSpPr>
              <p:cNvPr id="493" name="그룹"/>
              <p:cNvGrpSpPr/>
              <p:nvPr/>
            </p:nvGrpSpPr>
            <p:grpSpPr>
              <a:xfrm>
                <a:off x="155996" y="95292"/>
                <a:ext cx="6112232" cy="1635958"/>
                <a:chOff x="0" y="0"/>
                <a:chExt cx="6112230" cy="1635957"/>
              </a:xfrm>
            </p:grpSpPr>
            <p:pic>
              <p:nvPicPr>
                <p:cNvPr id="491" name="image40.png" descr="image40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1" y="564383"/>
                  <a:ext cx="5595788" cy="107157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92" name="image41.png" descr="image41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235182" y="0"/>
                  <a:ext cx="5877049" cy="7143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494" name="image42.png" descr="image42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6659407" cy="19149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498" name="그룹"/>
            <p:cNvGrpSpPr/>
            <p:nvPr/>
          </p:nvGrpSpPr>
          <p:grpSpPr>
            <a:xfrm>
              <a:off x="156583" y="2675970"/>
              <a:ext cx="7255384" cy="1071573"/>
              <a:chOff x="0" y="0"/>
              <a:chExt cx="7255383" cy="1071571"/>
            </a:xfrm>
          </p:grpSpPr>
          <p:pic>
            <p:nvPicPr>
              <p:cNvPr id="496" name="image43.png" descr="image43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171042" y="0"/>
                <a:ext cx="6084342" cy="10715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7" name="image44.png" descr="image44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148261"/>
                <a:ext cx="1065771" cy="7750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</p:pic>
        </p:grpSp>
      </p:grpSp>
      <p:sp>
        <p:nvSpPr>
          <p:cNvPr id="500" name="Witten’s embedding"/>
          <p:cNvSpPr txBox="1"/>
          <p:nvPr/>
        </p:nvSpPr>
        <p:spPr>
          <a:xfrm>
            <a:off x="3311350" y="1275524"/>
            <a:ext cx="27857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Witten’s embedding</a:t>
            </a:r>
          </a:p>
        </p:txBody>
      </p:sp>
      <p:grpSp>
        <p:nvGrpSpPr>
          <p:cNvPr id="503" name="그룹"/>
          <p:cNvGrpSpPr/>
          <p:nvPr/>
        </p:nvGrpSpPr>
        <p:grpSpPr>
          <a:xfrm>
            <a:off x="-395596" y="-26534"/>
            <a:ext cx="9574147" cy="862385"/>
            <a:chOff x="0" y="11670"/>
            <a:chExt cx="9574145" cy="862383"/>
          </a:xfrm>
        </p:grpSpPr>
        <p:sp>
          <p:nvSpPr>
            <p:cNvPr id="501" name="그룹"/>
            <p:cNvSpPr/>
            <p:nvPr/>
          </p:nvSpPr>
          <p:spPr>
            <a:xfrm>
              <a:off x="0" y="11670"/>
              <a:ext cx="9574146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2" name="Collective Quantization"/>
            <p:cNvSpPr txBox="1"/>
            <p:nvPr/>
          </p:nvSpPr>
          <p:spPr>
            <a:xfrm>
              <a:off x="1544334" y="119012"/>
              <a:ext cx="449113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1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Collective Quantization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직사각형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06" name="직사각형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1A0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40639" marR="40639" defTabSz="914400"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07" name="Lowest-lying light baryons"/>
          <p:cNvSpPr txBox="1"/>
          <p:nvPr/>
        </p:nvSpPr>
        <p:spPr>
          <a:xfrm>
            <a:off x="237331" y="125412"/>
            <a:ext cx="777789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9687" marR="40639" algn="ctr" defTabSz="914400">
              <a:spcBef>
                <a:spcPts val="1900"/>
              </a:spcBef>
              <a:buClr>
                <a:srgbClr val="FFFC41"/>
              </a:buClr>
              <a:buFont typeface="Lucida Grande"/>
              <a:defRPr sz="3200" b="1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r>
              <a:t>Lowest-lying light baryons</a:t>
            </a:r>
          </a:p>
        </p:txBody>
      </p:sp>
      <p:grpSp>
        <p:nvGrpSpPr>
          <p:cNvPr id="534" name="그룹"/>
          <p:cNvGrpSpPr/>
          <p:nvPr/>
        </p:nvGrpSpPr>
        <p:grpSpPr>
          <a:xfrm>
            <a:off x="4593968" y="915854"/>
            <a:ext cx="4511226" cy="5645909"/>
            <a:chOff x="0" y="0"/>
            <a:chExt cx="4511224" cy="5645908"/>
          </a:xfrm>
        </p:grpSpPr>
        <p:sp>
          <p:nvSpPr>
            <p:cNvPr id="508" name="E=0"/>
            <p:cNvSpPr txBox="1"/>
            <p:nvPr/>
          </p:nvSpPr>
          <p:spPr>
            <a:xfrm>
              <a:off x="3695927" y="2326365"/>
              <a:ext cx="648833" cy="445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noAutofit/>
            </a:bodyPr>
            <a:lstStyle>
              <a:lvl1pPr algn="ctr" defTabSz="410764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E=0</a:t>
              </a:r>
            </a:p>
          </p:txBody>
        </p:sp>
        <p:sp>
          <p:nvSpPr>
            <p:cNvPr id="509" name="KP=0+"/>
            <p:cNvSpPr txBox="1"/>
            <p:nvPr/>
          </p:nvSpPr>
          <p:spPr>
            <a:xfrm>
              <a:off x="3583694" y="1585189"/>
              <a:ext cx="927531" cy="445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noAutofit/>
            </a:bodyPr>
            <a:lstStyle/>
            <a:p>
              <a:pPr algn="ctr" defTabSz="410764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K</a:t>
              </a:r>
              <a:r>
                <a:rPr baseline="31999"/>
                <a:t>P</a:t>
              </a:r>
              <a:r>
                <a:t>=0</a:t>
              </a:r>
              <a:r>
                <a:rPr baseline="31999"/>
                <a:t>+</a:t>
              </a:r>
            </a:p>
          </p:txBody>
        </p:sp>
        <p:sp>
          <p:nvSpPr>
            <p:cNvPr id="510" name="선"/>
            <p:cNvSpPr/>
            <p:nvPr/>
          </p:nvSpPr>
          <p:spPr>
            <a:xfrm flipV="1">
              <a:off x="15304" y="0"/>
              <a:ext cx="2" cy="51808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omic Sans MS"/>
                </a:defRPr>
              </a:pPr>
              <a:endParaRPr/>
            </a:p>
          </p:txBody>
        </p:sp>
        <p:sp>
          <p:nvSpPr>
            <p:cNvPr id="511" name="선"/>
            <p:cNvSpPr/>
            <p:nvPr/>
          </p:nvSpPr>
          <p:spPr>
            <a:xfrm flipV="1">
              <a:off x="3269243" y="0"/>
              <a:ext cx="2" cy="51808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omic Sans MS"/>
                </a:defRPr>
              </a:pPr>
              <a:endParaRPr/>
            </a:p>
          </p:txBody>
        </p:sp>
        <p:grpSp>
          <p:nvGrpSpPr>
            <p:cNvPr id="516" name="그룹"/>
            <p:cNvGrpSpPr/>
            <p:nvPr/>
          </p:nvGrpSpPr>
          <p:grpSpPr>
            <a:xfrm>
              <a:off x="15304" y="2749944"/>
              <a:ext cx="3247065" cy="533255"/>
              <a:chOff x="0" y="0"/>
              <a:chExt cx="3247064" cy="533254"/>
            </a:xfrm>
          </p:grpSpPr>
          <p:sp>
            <p:nvSpPr>
              <p:cNvPr id="512" name="선"/>
              <p:cNvSpPr/>
              <p:nvPr/>
            </p:nvSpPr>
            <p:spPr>
              <a:xfrm>
                <a:off x="-1" y="261585"/>
                <a:ext cx="3247066" cy="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omic Sans MS"/>
                  </a:defRPr>
                </a:pPr>
                <a:endParaRPr/>
              </a:p>
            </p:txBody>
          </p:sp>
          <p:sp>
            <p:nvSpPr>
              <p:cNvPr id="513" name="원"/>
              <p:cNvSpPr/>
              <p:nvPr/>
            </p:nvSpPr>
            <p:spPr>
              <a:xfrm>
                <a:off x="285933" y="0"/>
                <a:ext cx="533253" cy="533255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chemeClr val="accent5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14" name="원"/>
              <p:cNvSpPr/>
              <p:nvPr/>
            </p:nvSpPr>
            <p:spPr>
              <a:xfrm>
                <a:off x="2346763" y="0"/>
                <a:ext cx="533253" cy="533255"/>
              </a:xfrm>
              <a:prstGeom prst="ellipse">
                <a:avLst/>
              </a:prstGeom>
              <a:solidFill>
                <a:srgbClr val="0433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15" name="원"/>
              <p:cNvSpPr/>
              <p:nvPr/>
            </p:nvSpPr>
            <p:spPr>
              <a:xfrm>
                <a:off x="1325386" y="0"/>
                <a:ext cx="533254" cy="533255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521" name="그룹"/>
            <p:cNvGrpSpPr/>
            <p:nvPr/>
          </p:nvGrpSpPr>
          <p:grpSpPr>
            <a:xfrm>
              <a:off x="15304" y="3527273"/>
              <a:ext cx="3247065" cy="533256"/>
              <a:chOff x="0" y="0"/>
              <a:chExt cx="3247064" cy="533254"/>
            </a:xfrm>
          </p:grpSpPr>
          <p:sp>
            <p:nvSpPr>
              <p:cNvPr id="517" name="선"/>
              <p:cNvSpPr/>
              <p:nvPr/>
            </p:nvSpPr>
            <p:spPr>
              <a:xfrm>
                <a:off x="-1" y="261585"/>
                <a:ext cx="3247066" cy="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omic Sans MS"/>
                  </a:defRPr>
                </a:pPr>
                <a:endParaRPr/>
              </a:p>
            </p:txBody>
          </p:sp>
          <p:sp>
            <p:nvSpPr>
              <p:cNvPr id="518" name="원"/>
              <p:cNvSpPr/>
              <p:nvPr/>
            </p:nvSpPr>
            <p:spPr>
              <a:xfrm>
                <a:off x="285933" y="0"/>
                <a:ext cx="533253" cy="533255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chemeClr val="accent5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19" name="원"/>
              <p:cNvSpPr/>
              <p:nvPr/>
            </p:nvSpPr>
            <p:spPr>
              <a:xfrm>
                <a:off x="2346763" y="0"/>
                <a:ext cx="533253" cy="533255"/>
              </a:xfrm>
              <a:prstGeom prst="ellipse">
                <a:avLst/>
              </a:prstGeom>
              <a:solidFill>
                <a:srgbClr val="0433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20" name="원"/>
              <p:cNvSpPr/>
              <p:nvPr/>
            </p:nvSpPr>
            <p:spPr>
              <a:xfrm>
                <a:off x="1325386" y="0"/>
                <a:ext cx="533254" cy="533255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526" name="그룹"/>
            <p:cNvGrpSpPr/>
            <p:nvPr/>
          </p:nvGrpSpPr>
          <p:grpSpPr>
            <a:xfrm>
              <a:off x="15304" y="4286526"/>
              <a:ext cx="3247065" cy="533256"/>
              <a:chOff x="0" y="0"/>
              <a:chExt cx="3247064" cy="533254"/>
            </a:xfrm>
          </p:grpSpPr>
          <p:sp>
            <p:nvSpPr>
              <p:cNvPr id="522" name="선"/>
              <p:cNvSpPr/>
              <p:nvPr/>
            </p:nvSpPr>
            <p:spPr>
              <a:xfrm>
                <a:off x="-1" y="261585"/>
                <a:ext cx="3247066" cy="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omic Sans MS"/>
                  </a:defRPr>
                </a:pPr>
                <a:endParaRPr/>
              </a:p>
            </p:txBody>
          </p:sp>
          <p:sp>
            <p:nvSpPr>
              <p:cNvPr id="523" name="원"/>
              <p:cNvSpPr/>
              <p:nvPr/>
            </p:nvSpPr>
            <p:spPr>
              <a:xfrm>
                <a:off x="285933" y="0"/>
                <a:ext cx="533253" cy="533255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chemeClr val="accent5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24" name="원"/>
              <p:cNvSpPr/>
              <p:nvPr/>
            </p:nvSpPr>
            <p:spPr>
              <a:xfrm>
                <a:off x="2346763" y="0"/>
                <a:ext cx="533253" cy="533255"/>
              </a:xfrm>
              <a:prstGeom prst="ellipse">
                <a:avLst/>
              </a:prstGeom>
              <a:solidFill>
                <a:srgbClr val="0433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25" name="원"/>
              <p:cNvSpPr/>
              <p:nvPr/>
            </p:nvSpPr>
            <p:spPr>
              <a:xfrm>
                <a:off x="1325386" y="0"/>
                <a:ext cx="533254" cy="533255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527" name="선"/>
            <p:cNvSpPr/>
            <p:nvPr/>
          </p:nvSpPr>
          <p:spPr>
            <a:xfrm>
              <a:off x="0" y="2590410"/>
              <a:ext cx="3277672" cy="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omic Sans MS"/>
                </a:defRPr>
              </a:pPr>
              <a:endParaRPr/>
            </a:p>
          </p:txBody>
        </p:sp>
        <p:grpSp>
          <p:nvGrpSpPr>
            <p:cNvPr id="532" name="그룹"/>
            <p:cNvGrpSpPr/>
            <p:nvPr/>
          </p:nvGrpSpPr>
          <p:grpSpPr>
            <a:xfrm>
              <a:off x="15304" y="1572389"/>
              <a:ext cx="3247065" cy="538294"/>
              <a:chOff x="0" y="-1"/>
              <a:chExt cx="3247064" cy="538293"/>
            </a:xfrm>
          </p:grpSpPr>
          <p:sp>
            <p:nvSpPr>
              <p:cNvPr id="528" name="선"/>
              <p:cNvSpPr/>
              <p:nvPr/>
            </p:nvSpPr>
            <p:spPr>
              <a:xfrm>
                <a:off x="-1" y="266624"/>
                <a:ext cx="3247066" cy="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omic Sans MS"/>
                  </a:defRPr>
                </a:pPr>
                <a:endParaRPr/>
              </a:p>
            </p:txBody>
          </p:sp>
          <p:sp>
            <p:nvSpPr>
              <p:cNvPr id="529" name="원"/>
              <p:cNvSpPr/>
              <p:nvPr/>
            </p:nvSpPr>
            <p:spPr>
              <a:xfrm>
                <a:off x="285933" y="5039"/>
                <a:ext cx="533253" cy="533254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chemeClr val="accent5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30" name="원"/>
              <p:cNvSpPr/>
              <p:nvPr/>
            </p:nvSpPr>
            <p:spPr>
              <a:xfrm>
                <a:off x="2355802" y="-2"/>
                <a:ext cx="533253" cy="533254"/>
              </a:xfrm>
              <a:prstGeom prst="ellipse">
                <a:avLst/>
              </a:prstGeom>
              <a:solidFill>
                <a:srgbClr val="0433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31" name="원"/>
              <p:cNvSpPr/>
              <p:nvPr/>
            </p:nvSpPr>
            <p:spPr>
              <a:xfrm>
                <a:off x="1325386" y="5039"/>
                <a:ext cx="533254" cy="533254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0764">
                  <a:defRPr sz="16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533" name="Ground state"/>
            <p:cNvSpPr txBox="1"/>
            <p:nvPr/>
          </p:nvSpPr>
          <p:spPr>
            <a:xfrm>
              <a:off x="691722" y="5209442"/>
              <a:ext cx="1885388" cy="436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noAutofit/>
            </a:bodyPr>
            <a:lstStyle>
              <a:lvl1pPr algn="ctr" defTabSz="410764">
                <a:defRPr sz="2400">
                  <a:solidFill>
                    <a:srgbClr val="174F86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Ground state</a:t>
              </a:r>
            </a:p>
          </p:txBody>
        </p:sp>
      </p:grpSp>
      <p:pic>
        <p:nvPicPr>
          <p:cNvPr id="53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282" y="1201648"/>
            <a:ext cx="3690956" cy="693099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Right hypercharge"/>
          <p:cNvSpPr txBox="1"/>
          <p:nvPr/>
        </p:nvSpPr>
        <p:spPr>
          <a:xfrm>
            <a:off x="289641" y="2258987"/>
            <a:ext cx="26049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Right hypercharge</a:t>
            </a:r>
          </a:p>
        </p:txBody>
      </p:sp>
      <p:pic>
        <p:nvPicPr>
          <p:cNvPr id="53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943" y="2995331"/>
            <a:ext cx="1238336" cy="693099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Nc quark gives the baryon number  in the XQSM."/>
          <p:cNvSpPr txBox="1"/>
          <p:nvPr/>
        </p:nvSpPr>
        <p:spPr>
          <a:xfrm>
            <a:off x="254704" y="3816130"/>
            <a:ext cx="389436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2250" indent="-222250">
              <a:buSzPct val="45000"/>
              <a:buBlip>
                <a:blip r:embed="rId4"/>
              </a:buBlip>
              <a:defRPr sz="1800"/>
            </a:pPr>
            <a:r>
              <a:t>Nc quark gives the baryon number </a:t>
            </a:r>
            <a:br/>
            <a:r>
              <a:t>in the XQSM.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그룹"/>
          <p:cNvGrpSpPr/>
          <p:nvPr/>
        </p:nvGrpSpPr>
        <p:grpSpPr>
          <a:xfrm>
            <a:off x="-395596" y="-26534"/>
            <a:ext cx="9593825" cy="862385"/>
            <a:chOff x="0" y="11670"/>
            <a:chExt cx="9593824" cy="862383"/>
          </a:xfrm>
        </p:grpSpPr>
        <p:sp>
          <p:nvSpPr>
            <p:cNvPr id="540" name="그룹"/>
            <p:cNvSpPr/>
            <p:nvPr/>
          </p:nvSpPr>
          <p:spPr>
            <a:xfrm>
              <a:off x="0" y="11670"/>
              <a:ext cx="9593825" cy="862385"/>
            </a:xfrm>
            <a:prstGeom prst="rect">
              <a:avLst/>
            </a:prstGeom>
            <a:solidFill>
              <a:srgbClr val="041061"/>
            </a:solidFill>
            <a:ln w="952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914400">
                <a:spcBef>
                  <a:spcPts val="700"/>
                </a:spcBef>
                <a:buClr>
                  <a:srgbClr val="000000"/>
                </a:buClr>
                <a:buFont typeface="Arial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1" name="Collective Hamiltonian"/>
            <p:cNvSpPr txBox="1"/>
            <p:nvPr/>
          </p:nvSpPr>
          <p:spPr>
            <a:xfrm>
              <a:off x="1544334" y="119012"/>
              <a:ext cx="426007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spcBef>
                  <a:spcPts val="1900"/>
                </a:spcBef>
                <a:buClr>
                  <a:srgbClr val="C3C3C3"/>
                </a:buClr>
                <a:buFont typeface="Comic Sans MS"/>
                <a:defRPr sz="3100" b="1">
                  <a:solidFill>
                    <a:srgbClr val="FFFC41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FC41"/>
                    </a:solidFill>
                  </a:u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Collective Hamiltonian</a:t>
              </a:r>
            </a:p>
          </p:txBody>
        </p:sp>
      </p:grpSp>
      <p:grpSp>
        <p:nvGrpSpPr>
          <p:cNvPr id="546" name="그룹"/>
          <p:cNvGrpSpPr/>
          <p:nvPr/>
        </p:nvGrpSpPr>
        <p:grpSpPr>
          <a:xfrm>
            <a:off x="130086" y="1015715"/>
            <a:ext cx="7779595" cy="2593053"/>
            <a:chOff x="0" y="0"/>
            <a:chExt cx="7779593" cy="2593051"/>
          </a:xfrm>
        </p:grpSpPr>
        <p:pic>
          <p:nvPicPr>
            <p:cNvPr id="543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644181"/>
              <a:ext cx="5189915" cy="891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4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64" y="1871628"/>
              <a:ext cx="7748930" cy="721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5" name="Collective rotational Hamiltonian"/>
            <p:cNvSpPr txBox="1"/>
            <p:nvPr/>
          </p:nvSpPr>
          <p:spPr>
            <a:xfrm>
              <a:off x="167758" y="0"/>
              <a:ext cx="4730056" cy="52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r>
                <a:t>Collective rotational Hamiltonian</a:t>
              </a:r>
            </a:p>
          </p:txBody>
        </p:sp>
      </p:grpSp>
      <p:grpSp>
        <p:nvGrpSpPr>
          <p:cNvPr id="551" name="그룹"/>
          <p:cNvGrpSpPr/>
          <p:nvPr/>
        </p:nvGrpSpPr>
        <p:grpSpPr>
          <a:xfrm>
            <a:off x="1632523" y="2772522"/>
            <a:ext cx="7160698" cy="3067071"/>
            <a:chOff x="0" y="0"/>
            <a:chExt cx="7160697" cy="3067069"/>
          </a:xfrm>
        </p:grpSpPr>
        <p:pic>
          <p:nvPicPr>
            <p:cNvPr id="547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54933" y="1084561"/>
              <a:ext cx="1235253" cy="691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8" name="Right hypercharge: Constraint on the quantization of the chiral soliton This constraint selects a tower of the allowed rotational excitations of the SU(3) hedgehog."/>
            <p:cNvSpPr/>
            <p:nvPr/>
          </p:nvSpPr>
          <p:spPr>
            <a:xfrm>
              <a:off x="0" y="2063769"/>
              <a:ext cx="7160698" cy="1003301"/>
            </a:xfrm>
            <a:prstGeom prst="rect">
              <a:avLst/>
            </a:prstGeom>
            <a:noFill/>
            <a:ln w="254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 defTabSz="406400">
                <a:defRPr sz="2000">
                  <a:solidFill>
                    <a:schemeClr val="accent5">
                      <a:hueOff val="-176146"/>
                      <a:satOff val="3665"/>
                      <a:lumOff val="-13986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Right hypercharge: Constraint on the quantization of the chiral soliton This constraint selects a tower of the allowed rotational excitations of the SU(3) hedgehog. </a:t>
              </a:r>
            </a:p>
          </p:txBody>
        </p:sp>
        <p:sp>
          <p:nvSpPr>
            <p:cNvPr id="549" name="사각형"/>
            <p:cNvSpPr/>
            <p:nvPr/>
          </p:nvSpPr>
          <p:spPr>
            <a:xfrm>
              <a:off x="5728292" y="0"/>
              <a:ext cx="592808" cy="597902"/>
            </a:xfrm>
            <a:prstGeom prst="rect">
              <a:avLst/>
            </a:prstGeom>
            <a:noFill/>
            <a:ln w="254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550" name="선"/>
            <p:cNvSpPr/>
            <p:nvPr/>
          </p:nvSpPr>
          <p:spPr>
            <a:xfrm>
              <a:off x="6024695" y="566920"/>
              <a:ext cx="1" cy="530429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555" name="그룹"/>
          <p:cNvGrpSpPr/>
          <p:nvPr/>
        </p:nvGrpSpPr>
        <p:grpSpPr>
          <a:xfrm>
            <a:off x="1227919" y="2920241"/>
            <a:ext cx="4063035" cy="1307571"/>
            <a:chOff x="0" y="0"/>
            <a:chExt cx="4063034" cy="1307569"/>
          </a:xfrm>
        </p:grpSpPr>
        <p:sp>
          <p:nvSpPr>
            <p:cNvPr id="552" name="사각형"/>
            <p:cNvSpPr/>
            <p:nvPr/>
          </p:nvSpPr>
          <p:spPr>
            <a:xfrm>
              <a:off x="0" y="0"/>
              <a:ext cx="702309" cy="70090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553" name="선"/>
            <p:cNvSpPr/>
            <p:nvPr/>
          </p:nvSpPr>
          <p:spPr>
            <a:xfrm>
              <a:off x="696035" y="696794"/>
              <a:ext cx="539007" cy="297345"/>
            </a:xfrm>
            <a:prstGeom prst="line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554" name="classical nucleon mass"/>
            <p:cNvSpPr/>
            <p:nvPr/>
          </p:nvSpPr>
          <p:spPr>
            <a:xfrm>
              <a:off x="1277190" y="863069"/>
              <a:ext cx="2785845" cy="44450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06400">
                <a:defRPr sz="22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classical nucleon mass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Comic Sans MS"/>
        <a:ea typeface="Comic Sans MS"/>
        <a:cs typeface="Comic Sans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Comic Sans MS"/>
        <a:ea typeface="Comic Sans MS"/>
        <a:cs typeface="Comic Sans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1114</Words>
  <Application>Microsoft Macintosh PowerPoint</Application>
  <PresentationFormat>화면 슬라이드 쇼(4:3)</PresentationFormat>
  <Paragraphs>189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50" baseType="lpstr">
      <vt:lpstr>굴림</vt:lpstr>
      <vt:lpstr>맑은 고딕</vt:lpstr>
      <vt:lpstr>Avenir Next Medium</vt:lpstr>
      <vt:lpstr>Comic Sans MS</vt:lpstr>
      <vt:lpstr>Geeza Pro Regular</vt:lpstr>
      <vt:lpstr>Gill Sans</vt:lpstr>
      <vt:lpstr>Helvetica</vt:lpstr>
      <vt:lpstr>Helvetica Light</vt:lpstr>
      <vt:lpstr>Helvetica Neue</vt:lpstr>
      <vt:lpstr>Helvetica Neue Medium</vt:lpstr>
      <vt:lpstr>Lucida Grande</vt:lpstr>
      <vt:lpstr>Thonburi</vt:lpstr>
      <vt:lpstr>Times</vt:lpstr>
      <vt:lpstr>Times New Roman</vt:lpstr>
      <vt:lpstr>Arial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Hyperon mass splitting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Though this be madness, yet there is method in it.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김현철</cp:lastModifiedBy>
  <cp:revision>4</cp:revision>
  <dcterms:modified xsi:type="dcterms:W3CDTF">2017-08-27T15:32:06Z</dcterms:modified>
</cp:coreProperties>
</file>