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handoutMasterIdLst>
    <p:handoutMasterId r:id="rId28"/>
  </p:handoutMasterIdLst>
  <p:sldIdLst>
    <p:sldId id="256" r:id="rId2"/>
    <p:sldId id="274" r:id="rId3"/>
    <p:sldId id="275" r:id="rId4"/>
    <p:sldId id="257" r:id="rId5"/>
    <p:sldId id="258" r:id="rId6"/>
    <p:sldId id="259" r:id="rId7"/>
    <p:sldId id="277" r:id="rId8"/>
    <p:sldId id="276" r:id="rId9"/>
    <p:sldId id="260" r:id="rId10"/>
    <p:sldId id="261" r:id="rId11"/>
    <p:sldId id="262" r:id="rId12"/>
    <p:sldId id="278" r:id="rId13"/>
    <p:sldId id="279" r:id="rId14"/>
    <p:sldId id="280" r:id="rId15"/>
    <p:sldId id="267" r:id="rId16"/>
    <p:sldId id="263" r:id="rId17"/>
    <p:sldId id="264" r:id="rId18"/>
    <p:sldId id="265" r:id="rId19"/>
    <p:sldId id="269" r:id="rId20"/>
    <p:sldId id="270" r:id="rId21"/>
    <p:sldId id="271" r:id="rId22"/>
    <p:sldId id="268" r:id="rId23"/>
    <p:sldId id="272" r:id="rId24"/>
    <p:sldId id="281" r:id="rId25"/>
    <p:sldId id="273"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09" autoAdjust="0"/>
  </p:normalViewPr>
  <p:slideViewPr>
    <p:cSldViewPr>
      <p:cViewPr>
        <p:scale>
          <a:sx n="64" d="100"/>
          <a:sy n="64" d="100"/>
        </p:scale>
        <p:origin x="-1566"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0DDBA8-B3BF-43BD-ADB4-74FBCFA8AC8D}" type="datetimeFigureOut">
              <a:rPr lang="zh-CN" altLang="en-US" smtClean="0"/>
              <a:t>2017/8/26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148DC0-2397-4CC2-8F0C-FBA4DF84036F}" type="slidenum">
              <a:rPr lang="zh-CN" altLang="en-US" smtClean="0"/>
              <a:t>‹#›</a:t>
            </a:fld>
            <a:endParaRPr lang="zh-CN" altLang="en-US"/>
          </a:p>
        </p:txBody>
      </p:sp>
    </p:spTree>
    <p:extLst>
      <p:ext uri="{BB962C8B-B14F-4D97-AF65-F5344CB8AC3E}">
        <p14:creationId xmlns:p14="http://schemas.microsoft.com/office/powerpoint/2010/main" val="11985960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402792-201A-4F0F-A4CF-9E3BE2382C0B}" type="datetimeFigureOut">
              <a:rPr lang="zh-CN" altLang="en-US" smtClean="0"/>
              <a:t>2017/8/26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4BC3AC-870F-4957-99F6-CF181FC85C95}" type="slidenum">
              <a:rPr lang="zh-CN" altLang="en-US" smtClean="0"/>
              <a:t>‹#›</a:t>
            </a:fld>
            <a:endParaRPr lang="zh-CN" altLang="en-US"/>
          </a:p>
        </p:txBody>
      </p:sp>
    </p:spTree>
    <p:extLst>
      <p:ext uri="{BB962C8B-B14F-4D97-AF65-F5344CB8AC3E}">
        <p14:creationId xmlns:p14="http://schemas.microsoft.com/office/powerpoint/2010/main" val="9685469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Good afternoon!</a:t>
            </a:r>
            <a:r>
              <a:rPr lang="en-US" altLang="zh-CN" baseline="0" dirty="0" smtClean="0"/>
              <a:t> Thanks for the </a:t>
            </a:r>
            <a:r>
              <a:rPr lang="en-US" altLang="zh-CN" baseline="0" dirty="0" err="1" smtClean="0"/>
              <a:t>opptunity</a:t>
            </a:r>
            <a:r>
              <a:rPr lang="en-US" altLang="zh-CN" baseline="0" dirty="0" smtClean="0"/>
              <a:t> to give this presentation. I would like to introduce some work that we conducted a few months ago. So the topic is “</a:t>
            </a:r>
            <a:r>
              <a:rPr lang="en-US" altLang="zh-CN" baseline="0" dirty="0" err="1" smtClean="0"/>
              <a:t>Hadronic</a:t>
            </a:r>
            <a:r>
              <a:rPr lang="en-US" altLang="zh-CN" baseline="0" dirty="0" smtClean="0"/>
              <a:t> decay properties of newly observed </a:t>
            </a:r>
            <a:r>
              <a:rPr lang="en-US" altLang="zh-CN" dirty="0" err="1" smtClean="0">
                <a:effectLst/>
              </a:rPr>
              <a:t>Ω_c</a:t>
            </a:r>
            <a:r>
              <a:rPr lang="en-US" altLang="zh-CN" dirty="0" smtClean="0">
                <a:effectLst/>
              </a:rPr>
              <a:t> baryons</a:t>
            </a:r>
            <a:r>
              <a:rPr lang="en-US" altLang="zh-CN" baseline="0" dirty="0" smtClean="0"/>
              <a:t>”.</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1</a:t>
            </a:fld>
            <a:endParaRPr lang="zh-CN" altLang="en-US"/>
          </a:p>
        </p:txBody>
      </p:sp>
    </p:spTree>
    <p:extLst>
      <p:ext uri="{BB962C8B-B14F-4D97-AF65-F5344CB8AC3E}">
        <p14:creationId xmlns:p14="http://schemas.microsoft.com/office/powerpoint/2010/main" val="3988968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These are some other articles</a:t>
            </a:r>
            <a:r>
              <a:rPr lang="en-US" altLang="zh-CN" baseline="0" dirty="0" smtClean="0"/>
              <a:t> which study the newly observed baryons.</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10</a:t>
            </a:fld>
            <a:endParaRPr lang="zh-CN" altLang="en-US"/>
          </a:p>
        </p:txBody>
      </p:sp>
    </p:spTree>
    <p:extLst>
      <p:ext uri="{BB962C8B-B14F-4D97-AF65-F5344CB8AC3E}">
        <p14:creationId xmlns:p14="http://schemas.microsoft.com/office/powerpoint/2010/main" val="1809033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Usually, if we wish to </a:t>
            </a:r>
            <a:r>
              <a:rPr lang="en-US" altLang="zh-CN" dirty="0" smtClean="0"/>
              <a:t>understand </a:t>
            </a:r>
            <a:r>
              <a:rPr lang="en-US" altLang="zh-CN" dirty="0" smtClean="0"/>
              <a:t>something, we need to study it from different directions with different approaches.</a:t>
            </a:r>
            <a:r>
              <a:rPr lang="en-US" altLang="zh-CN" baseline="0" dirty="0" smtClean="0"/>
              <a:t> These are the theoretical approaches that have been conducted in previous works, like the QCD sum rules, the chiral quark model, the HQET, the lattice QCD and so on. Most of them have focused on the spectrum of the baryons and some on the decay properties. The main conclusion about these five new </a:t>
            </a:r>
            <a:r>
              <a:rPr lang="en-US" altLang="zh-CN" dirty="0" err="1" smtClean="0">
                <a:effectLst/>
              </a:rPr>
              <a:t>Ω_c</a:t>
            </a:r>
            <a:r>
              <a:rPr lang="en-US" altLang="zh-CN" dirty="0" smtClean="0">
                <a:effectLst/>
              </a:rPr>
              <a:t> baryons is that they are the P-wave or the first radially excited states. And of course there are also other explanations about them.</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11</a:t>
            </a:fld>
            <a:endParaRPr lang="zh-CN" altLang="en-US"/>
          </a:p>
        </p:txBody>
      </p:sp>
    </p:spTree>
    <p:extLst>
      <p:ext uri="{BB962C8B-B14F-4D97-AF65-F5344CB8AC3E}">
        <p14:creationId xmlns:p14="http://schemas.microsoft.com/office/powerpoint/2010/main" val="1127257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2007, a classifying scheme of charmed baryons according to their quantum</a:t>
            </a:r>
            <a:r>
              <a:rPr lang="en-US" altLang="zh-CN" baseline="0" dirty="0" smtClean="0"/>
              <a:t> numbers and spin-parity</a:t>
            </a:r>
            <a:r>
              <a:rPr lang="en-US" altLang="zh-CN" dirty="0" smtClean="0"/>
              <a:t> was proposed.</a:t>
            </a:r>
            <a:r>
              <a:rPr lang="en-US" altLang="zh-CN" baseline="0" dirty="0" smtClean="0"/>
              <a:t> And it was soon employed by many groups studying charmed baryons, like the </a:t>
            </a:r>
            <a:r>
              <a:rPr lang="en-US" altLang="zh-CN" baseline="0" dirty="0" err="1" smtClean="0"/>
              <a:t>Lambda_c</a:t>
            </a:r>
            <a:r>
              <a:rPr lang="en-US" altLang="zh-CN" baseline="0" dirty="0" smtClean="0"/>
              <a:t>, the </a:t>
            </a:r>
            <a:r>
              <a:rPr lang="en-US" altLang="zh-CN" baseline="0" dirty="0" err="1" smtClean="0"/>
              <a:t>Sigma_c</a:t>
            </a:r>
            <a:r>
              <a:rPr lang="en-US" altLang="zh-CN" baseline="0" dirty="0" smtClean="0"/>
              <a:t> or the </a:t>
            </a:r>
            <a:r>
              <a:rPr lang="en-US" altLang="zh-CN" baseline="0" dirty="0" err="1" smtClean="0"/>
              <a:t>Xi_c</a:t>
            </a:r>
            <a:r>
              <a:rPr lang="en-US" altLang="zh-CN" baseline="0" dirty="0" smtClean="0"/>
              <a:t> baryons. This figure shows the ground S-wave SU(3) </a:t>
            </a:r>
            <a:r>
              <a:rPr lang="en-US" altLang="zh-CN" baseline="0" dirty="0" err="1" smtClean="0"/>
              <a:t>multiplets</a:t>
            </a:r>
            <a:r>
              <a:rPr lang="en-US" altLang="zh-CN" baseline="0" dirty="0" smtClean="0"/>
              <a:t> of charmed baryons, and the </a:t>
            </a:r>
            <a:r>
              <a:rPr lang="en-US" altLang="zh-CN" dirty="0" err="1" smtClean="0">
                <a:effectLst/>
              </a:rPr>
              <a:t>Ω_c</a:t>
            </a:r>
            <a:r>
              <a:rPr lang="en-US" altLang="zh-CN" dirty="0" smtClean="0">
                <a:effectLst/>
              </a:rPr>
              <a:t> baryons are included also.</a:t>
            </a:r>
            <a:r>
              <a:rPr lang="en-US" altLang="zh-CN" baseline="0" dirty="0" smtClean="0"/>
              <a:t> </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12</a:t>
            </a:fld>
            <a:endParaRPr lang="zh-CN" altLang="en-US"/>
          </a:p>
        </p:txBody>
      </p:sp>
    </p:spTree>
    <p:extLst>
      <p:ext uri="{BB962C8B-B14F-4D97-AF65-F5344CB8AC3E}">
        <p14:creationId xmlns:p14="http://schemas.microsoft.com/office/powerpoint/2010/main" val="2578117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a:t>
            </a:r>
            <a:r>
              <a:rPr lang="en-US" altLang="zh-CN" baseline="0" dirty="0" smtClean="0"/>
              <a:t> these are the P-wave states of the baryons, in which the </a:t>
            </a:r>
            <a:r>
              <a:rPr lang="en-US" altLang="zh-CN" baseline="0" dirty="0" err="1" smtClean="0"/>
              <a:t>Xi_c</a:t>
            </a:r>
            <a:r>
              <a:rPr lang="en-US" altLang="zh-CN" baseline="0" dirty="0" smtClean="0"/>
              <a:t> </a:t>
            </a:r>
            <a:r>
              <a:rPr lang="en-US" altLang="zh-CN" baseline="0" dirty="0" smtClean="0"/>
              <a:t>baryons </a:t>
            </a:r>
            <a:r>
              <a:rPr lang="en-US" altLang="zh-CN" baseline="0" dirty="0" smtClean="0"/>
              <a:t>and the </a:t>
            </a:r>
            <a:r>
              <a:rPr lang="en-US" altLang="zh-CN" dirty="0" err="1" smtClean="0">
                <a:effectLst/>
              </a:rPr>
              <a:t>Ω_c</a:t>
            </a:r>
            <a:r>
              <a:rPr lang="en-US" altLang="zh-CN" dirty="0" smtClean="0">
                <a:effectLst/>
              </a:rPr>
              <a:t> baryons have</a:t>
            </a:r>
            <a:r>
              <a:rPr lang="en-US" altLang="zh-CN" baseline="0" dirty="0" smtClean="0">
                <a:effectLst/>
              </a:rPr>
              <a:t> the same quantum numbers.</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13</a:t>
            </a:fld>
            <a:endParaRPr lang="zh-CN" altLang="en-US"/>
          </a:p>
        </p:txBody>
      </p:sp>
    </p:spTree>
    <p:extLst>
      <p:ext uri="{BB962C8B-B14F-4D97-AF65-F5344CB8AC3E}">
        <p14:creationId xmlns:p14="http://schemas.microsoft.com/office/powerpoint/2010/main" val="438869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These are the D-wave states</a:t>
            </a:r>
            <a:r>
              <a:rPr lang="en-US" altLang="zh-CN" baseline="0" dirty="0" smtClean="0"/>
              <a:t>, we are not able to list them all because it’s too complicated to be listed in one figure. One can refer to the article listed below if he wants to know them all.</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14</a:t>
            </a:fld>
            <a:endParaRPr lang="zh-CN" altLang="en-US"/>
          </a:p>
        </p:txBody>
      </p:sp>
    </p:spTree>
    <p:extLst>
      <p:ext uri="{BB962C8B-B14F-4D97-AF65-F5344CB8AC3E}">
        <p14:creationId xmlns:p14="http://schemas.microsoft.com/office/powerpoint/2010/main" val="3914815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Here we give</a:t>
            </a:r>
            <a:r>
              <a:rPr lang="en-US" altLang="zh-CN" baseline="0" dirty="0" smtClean="0"/>
              <a:t> the quantum numbers of P-wave and D-wave states explicitly in table as we are going to use them in our calculations. It has to mention that when come to the orbital excitation, there are two kinds of them in the three-body baryons, the excitation between the two light quarks, known as </a:t>
            </a:r>
            <a:r>
              <a:rPr lang="el-GR" altLang="zh-CN" dirty="0" smtClean="0"/>
              <a:t>ρ</a:t>
            </a:r>
            <a:r>
              <a:rPr lang="en-US" altLang="zh-CN" dirty="0" smtClean="0"/>
              <a:t>-excited</a:t>
            </a:r>
            <a:r>
              <a:rPr lang="en-US" altLang="zh-CN" baseline="0" dirty="0" smtClean="0"/>
              <a:t>, and the excitation between the c-quark and the two light quarks, known as the </a:t>
            </a:r>
            <a:r>
              <a:rPr lang="en-US" altLang="zh-CN" dirty="0" smtClean="0"/>
              <a:t>λ-excited.</a:t>
            </a:r>
            <a:r>
              <a:rPr lang="en-US" altLang="zh-CN" baseline="0" dirty="0" smtClean="0"/>
              <a:t> Here L is the total orbital quantum number, and </a:t>
            </a:r>
            <a:r>
              <a:rPr lang="en-US" altLang="zh-CN" baseline="0" dirty="0" err="1" smtClean="0"/>
              <a:t>J_l</a:t>
            </a:r>
            <a:r>
              <a:rPr lang="en-US" altLang="zh-CN" baseline="0" dirty="0" smtClean="0"/>
              <a:t> represents the total spin of the orbital quantum number and the total spin of the two light quarks. Finally, the J means the total spin of the baryon.</a:t>
            </a:r>
            <a:endParaRPr lang="zh-CN" altLang="en-US" dirty="0" smtClean="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15</a:t>
            </a:fld>
            <a:endParaRPr lang="zh-CN" altLang="en-US"/>
          </a:p>
        </p:txBody>
      </p:sp>
    </p:spTree>
    <p:extLst>
      <p:ext uri="{BB962C8B-B14F-4D97-AF65-F5344CB8AC3E}">
        <p14:creationId xmlns:p14="http://schemas.microsoft.com/office/powerpoint/2010/main" val="2746645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a picture showing the baryon</a:t>
            </a:r>
            <a:r>
              <a:rPr lang="en-US" altLang="zh-CN" baseline="0" dirty="0" smtClean="0"/>
              <a:t> </a:t>
            </a:r>
            <a:r>
              <a:rPr lang="en-US" altLang="zh-CN" baseline="0" dirty="0" err="1" smtClean="0"/>
              <a:t>hadronic</a:t>
            </a:r>
            <a:r>
              <a:rPr lang="en-US" altLang="zh-CN" baseline="0" dirty="0" smtClean="0"/>
              <a:t> decay process in the third P-wave zero model. The model is </a:t>
            </a:r>
            <a:r>
              <a:rPr lang="en-US" altLang="zh-CN" baseline="0" dirty="0" err="1" smtClean="0"/>
              <a:t>phenomenologically</a:t>
            </a:r>
            <a:r>
              <a:rPr lang="en-US" altLang="zh-CN" baseline="0" dirty="0" smtClean="0"/>
              <a:t> proposed in 1969. It assumes that a pair of quark-antiquark is created from the vacuum and then two final states were formed through regrouping. So it is also known as the Quark-Pair Creation model. It can be employed to calculate the OZI-allowed decay channels.</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16</a:t>
            </a:fld>
            <a:endParaRPr lang="zh-CN" altLang="en-US"/>
          </a:p>
        </p:txBody>
      </p:sp>
    </p:spTree>
    <p:extLst>
      <p:ext uri="{BB962C8B-B14F-4D97-AF65-F5344CB8AC3E}">
        <p14:creationId xmlns:p14="http://schemas.microsoft.com/office/powerpoint/2010/main" val="3827459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is the </a:t>
            </a:r>
            <a:r>
              <a:rPr lang="en-US" altLang="zh-CN" baseline="0" dirty="0" err="1" smtClean="0"/>
              <a:t>helicity</a:t>
            </a:r>
            <a:r>
              <a:rPr lang="en-US" altLang="zh-CN" baseline="0" dirty="0" smtClean="0"/>
              <a:t> amplitude in the model. It is almost all about the masses and quantum numbers of the initial and the final states. The gamma in lower case is a dimensionless coefficient that represents the creation strength of the quark pair. The capital I of momentum p is the space integral.</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17</a:t>
            </a:fld>
            <a:endParaRPr lang="zh-CN" altLang="en-US"/>
          </a:p>
        </p:txBody>
      </p:sp>
    </p:spTree>
    <p:extLst>
      <p:ext uri="{BB962C8B-B14F-4D97-AF65-F5344CB8AC3E}">
        <p14:creationId xmlns:p14="http://schemas.microsoft.com/office/powerpoint/2010/main" val="800103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space integral is about the wave function of the states. And here we adopt the simple harmonic oscillator wave function in the integration. Finally the decay width can be written as the function of the </a:t>
            </a:r>
            <a:r>
              <a:rPr lang="en-US" altLang="zh-CN" baseline="0" dirty="0" err="1" smtClean="0"/>
              <a:t>helicity</a:t>
            </a:r>
            <a:r>
              <a:rPr lang="en-US" altLang="zh-CN" baseline="0" dirty="0" smtClean="0"/>
              <a:t> amplitude and the mass and total spin of the initial baryon state, </a:t>
            </a:r>
            <a:r>
              <a:rPr lang="en-US" altLang="zh-CN" baseline="0" smtClean="0"/>
              <a:t>the particle A.</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18</a:t>
            </a:fld>
            <a:endParaRPr lang="zh-CN" altLang="en-US"/>
          </a:p>
        </p:txBody>
      </p:sp>
    </p:spTree>
    <p:extLst>
      <p:ext uri="{BB962C8B-B14F-4D97-AF65-F5344CB8AC3E}">
        <p14:creationId xmlns:p14="http://schemas.microsoft.com/office/powerpoint/2010/main" val="1381546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This</a:t>
            </a:r>
            <a:r>
              <a:rPr lang="en-US" altLang="zh-CN" baseline="0" dirty="0" smtClean="0"/>
              <a:t> is the numerical results we obtained. Maybe it’s too small for you to see the numbers clearly. We marked the suitable assignments in the red </a:t>
            </a:r>
            <a:r>
              <a:rPr lang="en-US" altLang="zh-CN" baseline="0" dirty="0" err="1" smtClean="0"/>
              <a:t>rectangulars</a:t>
            </a:r>
            <a:r>
              <a:rPr lang="en-US" altLang="zh-CN" baseline="0" dirty="0" smtClean="0"/>
              <a:t>. On the left it’s the </a:t>
            </a:r>
            <a:r>
              <a:rPr lang="en-US" altLang="zh-CN" dirty="0" err="1" smtClean="0">
                <a:effectLst/>
              </a:rPr>
              <a:t>Ω_c</a:t>
            </a:r>
            <a:r>
              <a:rPr lang="en-US" altLang="zh-CN" dirty="0" smtClean="0">
                <a:effectLst/>
              </a:rPr>
              <a:t>(3000), and on</a:t>
            </a:r>
            <a:r>
              <a:rPr lang="en-US" altLang="zh-CN" baseline="0" dirty="0" smtClean="0">
                <a:effectLst/>
              </a:rPr>
              <a:t> the </a:t>
            </a:r>
            <a:r>
              <a:rPr lang="en-US" altLang="zh-CN" baseline="0" smtClean="0">
                <a:effectLst/>
              </a:rPr>
              <a:t>right </a:t>
            </a:r>
            <a:r>
              <a:rPr lang="en-US" altLang="zh-CN" baseline="0" smtClean="0">
                <a:effectLst/>
              </a:rPr>
              <a:t>it’s 3050</a:t>
            </a:r>
            <a:r>
              <a:rPr lang="en-US" altLang="zh-CN" baseline="0" dirty="0" smtClean="0">
                <a:effectLst/>
              </a:rPr>
              <a:t>.</a:t>
            </a:r>
            <a:endParaRPr lang="zh-CN" altLang="en-US" dirty="0" smtClean="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19</a:t>
            </a:fld>
            <a:endParaRPr lang="zh-CN" altLang="en-US"/>
          </a:p>
        </p:txBody>
      </p:sp>
    </p:spTree>
    <p:extLst>
      <p:ext uri="{BB962C8B-B14F-4D97-AF65-F5344CB8AC3E}">
        <p14:creationId xmlns:p14="http://schemas.microsoft.com/office/powerpoint/2010/main" val="2991869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 here is the outline. I would like to give this lecture from these four aspects. First</a:t>
            </a:r>
            <a:r>
              <a:rPr lang="en-US" altLang="zh-CN" baseline="0" dirty="0" smtClean="0"/>
              <a:t>, the introduction about some experimental information and theoretical studies. Second, it’s the structure of charmed baryons. And third, it’s  about the phenomenological model and some calculations. Finally, we give some conclusions and discussions.</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2</a:t>
            </a:fld>
            <a:endParaRPr lang="zh-CN" altLang="en-US"/>
          </a:p>
        </p:txBody>
      </p:sp>
    </p:spTree>
    <p:extLst>
      <p:ext uri="{BB962C8B-B14F-4D97-AF65-F5344CB8AC3E}">
        <p14:creationId xmlns:p14="http://schemas.microsoft.com/office/powerpoint/2010/main" val="2426885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is the </a:t>
            </a:r>
            <a:r>
              <a:rPr lang="en-US" altLang="zh-CN" dirty="0" err="1" smtClean="0">
                <a:effectLst/>
              </a:rPr>
              <a:t>Ω_c</a:t>
            </a:r>
            <a:r>
              <a:rPr lang="en-US" altLang="zh-CN" dirty="0" smtClean="0">
                <a:effectLst/>
              </a:rPr>
              <a:t>(3066)</a:t>
            </a:r>
            <a:r>
              <a:rPr lang="en-US" altLang="zh-CN" baseline="0" dirty="0" smtClean="0">
                <a:effectLst/>
              </a:rPr>
              <a:t> and 3090, respectively.</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20</a:t>
            </a:fld>
            <a:endParaRPr lang="zh-CN" altLang="en-US"/>
          </a:p>
        </p:txBody>
      </p:sp>
    </p:spTree>
    <p:extLst>
      <p:ext uri="{BB962C8B-B14F-4D97-AF65-F5344CB8AC3E}">
        <p14:creationId xmlns:p14="http://schemas.microsoft.com/office/powerpoint/2010/main" val="4278366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 this is the result of </a:t>
            </a:r>
            <a:r>
              <a:rPr lang="en-US" altLang="zh-CN" dirty="0" err="1" smtClean="0">
                <a:effectLst/>
              </a:rPr>
              <a:t>Ω_c</a:t>
            </a:r>
            <a:r>
              <a:rPr lang="en-US" altLang="zh-CN" dirty="0" smtClean="0">
                <a:effectLst/>
              </a:rPr>
              <a:t>(3119), in which, four possible assignments are marked.</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21</a:t>
            </a:fld>
            <a:endParaRPr lang="zh-CN" altLang="en-US"/>
          </a:p>
        </p:txBody>
      </p:sp>
    </p:spTree>
    <p:extLst>
      <p:ext uri="{BB962C8B-B14F-4D97-AF65-F5344CB8AC3E}">
        <p14:creationId xmlns:p14="http://schemas.microsoft.com/office/powerpoint/2010/main" val="3293022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here briefly conclude</a:t>
            </a:r>
            <a:r>
              <a:rPr lang="en-US" altLang="zh-CN" baseline="0" dirty="0" smtClean="0"/>
              <a:t> that these newly observed </a:t>
            </a:r>
            <a:r>
              <a:rPr lang="en-US" altLang="zh-CN" dirty="0" err="1" smtClean="0">
                <a:effectLst/>
              </a:rPr>
              <a:t>Ω_c</a:t>
            </a:r>
            <a:r>
              <a:rPr lang="en-US" altLang="zh-CN" dirty="0" smtClean="0">
                <a:effectLst/>
              </a:rPr>
              <a:t> baryons to be</a:t>
            </a:r>
            <a:r>
              <a:rPr lang="en-US" altLang="zh-CN" baseline="0" dirty="0" smtClean="0">
                <a:effectLst/>
              </a:rPr>
              <a:t> the P-wave or D-wave, according to their </a:t>
            </a:r>
            <a:r>
              <a:rPr lang="en-US" altLang="zh-CN" baseline="0" dirty="0" err="1" smtClean="0">
                <a:effectLst/>
              </a:rPr>
              <a:t>hadronic</a:t>
            </a:r>
            <a:r>
              <a:rPr lang="en-US" altLang="zh-CN" baseline="0" dirty="0" smtClean="0">
                <a:effectLst/>
              </a:rPr>
              <a:t> decay properties. The first </a:t>
            </a:r>
            <a:r>
              <a:rPr lang="en-US" altLang="zh-CN" baseline="0" smtClean="0">
                <a:effectLst/>
              </a:rPr>
              <a:t>four lower </a:t>
            </a:r>
            <a:r>
              <a:rPr lang="en-US" altLang="zh-CN" baseline="0" dirty="0" smtClean="0">
                <a:effectLst/>
              </a:rPr>
              <a:t>states have two possible assignments, respectively and the last one has lager uncertainties, which has four possible assignments.</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22</a:t>
            </a:fld>
            <a:endParaRPr lang="zh-CN" altLang="en-US"/>
          </a:p>
        </p:txBody>
      </p:sp>
    </p:spTree>
    <p:extLst>
      <p:ext uri="{BB962C8B-B14F-4D97-AF65-F5344CB8AC3E}">
        <p14:creationId xmlns:p14="http://schemas.microsoft.com/office/powerpoint/2010/main" val="3456357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summary, we conduct</a:t>
            </a:r>
            <a:r>
              <a:rPr lang="en-US" altLang="zh-CN" baseline="0" dirty="0" smtClean="0"/>
              <a:t> the QPC model to study the newly observed </a:t>
            </a:r>
            <a:r>
              <a:rPr lang="en-US" altLang="zh-CN" dirty="0" err="1" smtClean="0">
                <a:effectLst/>
              </a:rPr>
              <a:t>Ω_c</a:t>
            </a:r>
            <a:r>
              <a:rPr lang="en-US" altLang="zh-CN" dirty="0" smtClean="0">
                <a:effectLst/>
              </a:rPr>
              <a:t> baryons.</a:t>
            </a:r>
            <a:r>
              <a:rPr lang="en-US" altLang="zh-CN" baseline="0" dirty="0" smtClean="0">
                <a:effectLst/>
              </a:rPr>
              <a:t> And we conclude that they are the first and second </a:t>
            </a:r>
            <a:r>
              <a:rPr lang="en-US" altLang="zh-CN" baseline="0" dirty="0" err="1" smtClean="0">
                <a:effectLst/>
              </a:rPr>
              <a:t>orbitally</a:t>
            </a:r>
            <a:r>
              <a:rPr lang="en-US" altLang="zh-CN" baseline="0" dirty="0" smtClean="0">
                <a:effectLst/>
              </a:rPr>
              <a:t> excited states, that is, the P-wave and D-wave states.</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23</a:t>
            </a:fld>
            <a:endParaRPr lang="zh-CN" altLang="en-US"/>
          </a:p>
        </p:txBody>
      </p:sp>
    </p:spTree>
    <p:extLst>
      <p:ext uri="{BB962C8B-B14F-4D97-AF65-F5344CB8AC3E}">
        <p14:creationId xmlns:p14="http://schemas.microsoft.com/office/powerpoint/2010/main" val="2581460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re exist a lot of works using other theoretical approaches such as the QCD sum rules , the chiral quark model, the heavy quark effective theory, the lattice QCD and so on. They conclude that the </a:t>
            </a:r>
            <a:r>
              <a:rPr lang="en-US" altLang="zh-CN" dirty="0" err="1" smtClean="0">
                <a:effectLst/>
              </a:rPr>
              <a:t>Ω_c</a:t>
            </a:r>
            <a:r>
              <a:rPr lang="en-US" altLang="zh-CN" dirty="0" smtClean="0">
                <a:effectLst/>
              </a:rPr>
              <a:t> baryons to be the P-wave or the first radially excited</a:t>
            </a:r>
            <a:r>
              <a:rPr lang="en-US" altLang="zh-CN" baseline="0" dirty="0" smtClean="0">
                <a:effectLst/>
              </a:rPr>
              <a:t> S-wave states, as well as </a:t>
            </a:r>
            <a:r>
              <a:rPr lang="en-US" altLang="zh-CN" baseline="0" dirty="0" err="1" smtClean="0">
                <a:effectLst/>
              </a:rPr>
              <a:t>penta</a:t>
            </a:r>
            <a:r>
              <a:rPr lang="en-US" altLang="zh-CN" baseline="0" dirty="0" smtClean="0">
                <a:effectLst/>
              </a:rPr>
              <a:t>-quark states, the exotics and other explanations, all these results may help us to understand the nature of these </a:t>
            </a:r>
            <a:r>
              <a:rPr lang="en-US" altLang="zh-CN" dirty="0" err="1" smtClean="0">
                <a:effectLst/>
              </a:rPr>
              <a:t>Ω_c</a:t>
            </a:r>
            <a:r>
              <a:rPr lang="en-US" altLang="zh-CN" dirty="0" smtClean="0">
                <a:effectLst/>
              </a:rPr>
              <a:t> baryons.</a:t>
            </a:r>
            <a:r>
              <a:rPr lang="en-US" altLang="zh-CN" baseline="0" dirty="0" smtClean="0">
                <a:effectLst/>
              </a:rPr>
              <a:t> And we think that, to finally settle these problems, more studies and more experimental data is needed. </a:t>
            </a:r>
          </a:p>
          <a:p>
            <a:r>
              <a:rPr lang="en-US" altLang="zh-CN" baseline="0" dirty="0" smtClean="0">
                <a:effectLst/>
              </a:rPr>
              <a:t>I think most of you must be a little hungry, so here comes to the end of my presentation. It’s my pleasure to take some questions as possible as </a:t>
            </a:r>
            <a:r>
              <a:rPr lang="en-US" altLang="zh-CN" baseline="0" smtClean="0">
                <a:effectLst/>
              </a:rPr>
              <a:t>I can. Thanks </a:t>
            </a:r>
            <a:r>
              <a:rPr lang="en-US" altLang="zh-CN" baseline="0" dirty="0" smtClean="0">
                <a:effectLst/>
              </a:rPr>
              <a:t>for the listening.</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24</a:t>
            </a:fld>
            <a:endParaRPr lang="zh-CN" altLang="en-US"/>
          </a:p>
        </p:txBody>
      </p:sp>
    </p:spTree>
    <p:extLst>
      <p:ext uri="{BB962C8B-B14F-4D97-AF65-F5344CB8AC3E}">
        <p14:creationId xmlns:p14="http://schemas.microsoft.com/office/powerpoint/2010/main" val="2515368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Earlier in this year,</a:t>
            </a:r>
            <a:r>
              <a:rPr lang="en-US" altLang="zh-CN" baseline="0" dirty="0" smtClean="0"/>
              <a:t> the </a:t>
            </a:r>
            <a:r>
              <a:rPr lang="en-US" altLang="zh-CN" baseline="0" dirty="0" err="1" smtClean="0"/>
              <a:t>LHCb</a:t>
            </a:r>
            <a:r>
              <a:rPr lang="en-US" altLang="zh-CN" baseline="0" dirty="0" smtClean="0"/>
              <a:t> collaboration reported the observation of five new </a:t>
            </a:r>
            <a:r>
              <a:rPr lang="en-US" altLang="zh-CN" dirty="0" err="1" smtClean="0">
                <a:effectLst/>
              </a:rPr>
              <a:t>Ω_c</a:t>
            </a:r>
            <a:r>
              <a:rPr lang="en-US" altLang="zh-CN" dirty="0" smtClean="0">
                <a:effectLst/>
              </a:rPr>
              <a:t> states</a:t>
            </a:r>
            <a:r>
              <a:rPr lang="en-US" altLang="zh-CN" baseline="0" dirty="0" smtClean="0">
                <a:effectLst/>
              </a:rPr>
              <a:t> decaying to </a:t>
            </a:r>
            <a:r>
              <a:rPr lang="en-US" altLang="zh-CN" baseline="0" dirty="0" err="1" smtClean="0">
                <a:effectLst/>
              </a:rPr>
              <a:t>Xi_c</a:t>
            </a:r>
            <a:r>
              <a:rPr lang="en-US" altLang="zh-CN" baseline="0" dirty="0" smtClean="0">
                <a:effectLst/>
              </a:rPr>
              <a:t> K. This is the figure they provided and from which we can see five peaks explicitly.</a:t>
            </a:r>
            <a:endParaRPr lang="zh-CN" altLang="en-US" dirty="0"/>
          </a:p>
        </p:txBody>
      </p:sp>
      <p:sp>
        <p:nvSpPr>
          <p:cNvPr id="4" name="灯片编号占位符 3"/>
          <p:cNvSpPr>
            <a:spLocks noGrp="1"/>
          </p:cNvSpPr>
          <p:nvPr>
            <p:ph type="sldNum" sz="quarter" idx="10"/>
          </p:nvPr>
        </p:nvSpPr>
        <p:spPr/>
        <p:txBody>
          <a:bodyPr/>
          <a:lstStyle/>
          <a:p>
            <a:fld id="{334BC3AC-870F-4957-99F6-CF181FC85C95}" type="slidenum">
              <a:rPr lang="zh-CN" altLang="en-US" smtClean="0"/>
              <a:t>3</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031855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is the information of the five </a:t>
            </a:r>
            <a:r>
              <a:rPr lang="en-US" altLang="zh-CN" dirty="0" err="1" smtClean="0">
                <a:effectLst/>
              </a:rPr>
              <a:t>Ω_c</a:t>
            </a:r>
            <a:r>
              <a:rPr lang="en-US" altLang="zh-CN" dirty="0" smtClean="0">
                <a:effectLst/>
              </a:rPr>
              <a:t> baryons they provided.</a:t>
            </a:r>
            <a:r>
              <a:rPr lang="en-US" altLang="zh-CN" baseline="0" dirty="0" smtClean="0">
                <a:effectLst/>
              </a:rPr>
              <a:t> Their masses are about 3000 MeV and the decay widths are all very narrow, especially for the </a:t>
            </a:r>
            <a:r>
              <a:rPr lang="en-US" altLang="zh-CN" dirty="0" err="1" smtClean="0">
                <a:effectLst/>
              </a:rPr>
              <a:t>Ω_c</a:t>
            </a:r>
            <a:r>
              <a:rPr lang="en-US" altLang="zh-CN" dirty="0" smtClean="0">
                <a:effectLst/>
              </a:rPr>
              <a:t>(3050) and (3119). However, except for their masses</a:t>
            </a:r>
            <a:r>
              <a:rPr lang="en-US" altLang="zh-CN" baseline="0" dirty="0" smtClean="0">
                <a:effectLst/>
              </a:rPr>
              <a:t> and decay widths, the quantum numbers and spin parity of these five new baryons are still unknown. Our motivation of this work is to try to identify them by the quantum numbers.</a:t>
            </a:r>
            <a:endParaRPr lang="zh-CN" altLang="en-US" dirty="0"/>
          </a:p>
        </p:txBody>
      </p:sp>
      <p:sp>
        <p:nvSpPr>
          <p:cNvPr id="4" name="灯片编号占位符 3"/>
          <p:cNvSpPr>
            <a:spLocks noGrp="1"/>
          </p:cNvSpPr>
          <p:nvPr>
            <p:ph type="sldNum" sz="quarter" idx="10"/>
          </p:nvPr>
        </p:nvSpPr>
        <p:spPr/>
        <p:txBody>
          <a:bodyPr/>
          <a:lstStyle/>
          <a:p>
            <a:fld id="{334BC3AC-870F-4957-99F6-CF181FC85C95}" type="slidenum">
              <a:rPr lang="zh-CN" altLang="en-US" smtClean="0"/>
              <a:t>4</a:t>
            </a:fld>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03185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From Particle Data Group, in </a:t>
            </a:r>
            <a:r>
              <a:rPr lang="en-US" altLang="zh-CN" dirty="0" err="1" smtClean="0">
                <a:effectLst/>
              </a:rPr>
              <a:t>Ω_c</a:t>
            </a:r>
            <a:r>
              <a:rPr lang="en-US" altLang="zh-CN" dirty="0" smtClean="0">
                <a:effectLst/>
              </a:rPr>
              <a:t> baryon</a:t>
            </a:r>
            <a:r>
              <a:rPr lang="en-US" altLang="zh-CN" baseline="0" dirty="0" smtClean="0">
                <a:effectLst/>
              </a:rPr>
              <a:t> section</a:t>
            </a:r>
            <a:r>
              <a:rPr lang="en-US" altLang="zh-CN" dirty="0" smtClean="0"/>
              <a:t> we see that two ground S-wave states have been established a</a:t>
            </a:r>
            <a:r>
              <a:rPr lang="en-US" altLang="zh-CN" baseline="0" dirty="0" smtClean="0"/>
              <a:t> few years ago with spin one half and three halves. No more </a:t>
            </a:r>
            <a:r>
              <a:rPr lang="en-US" altLang="zh-CN" dirty="0" err="1" smtClean="0">
                <a:effectLst/>
              </a:rPr>
              <a:t>Ω_c</a:t>
            </a:r>
            <a:r>
              <a:rPr lang="en-US" altLang="zh-CN" dirty="0" smtClean="0">
                <a:effectLst/>
              </a:rPr>
              <a:t> baryons were reported until the recent </a:t>
            </a:r>
            <a:r>
              <a:rPr lang="en-US" altLang="zh-CN" dirty="0" err="1" smtClean="0">
                <a:effectLst/>
              </a:rPr>
              <a:t>LHCb’s</a:t>
            </a:r>
            <a:r>
              <a:rPr lang="en-US" altLang="zh-CN" dirty="0" smtClean="0">
                <a:effectLst/>
              </a:rPr>
              <a:t> publication</a:t>
            </a:r>
            <a:r>
              <a:rPr lang="en-US" altLang="zh-CN" baseline="0" dirty="0" smtClean="0">
                <a:effectLst/>
              </a:rPr>
              <a:t> of the five states.</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5</a:t>
            </a:fld>
            <a:endParaRPr lang="zh-CN" altLang="en-US"/>
          </a:p>
        </p:txBody>
      </p:sp>
    </p:spTree>
    <p:extLst>
      <p:ext uri="{BB962C8B-B14F-4D97-AF65-F5344CB8AC3E}">
        <p14:creationId xmlns:p14="http://schemas.microsoft.com/office/powerpoint/2010/main" val="1837336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 have been a lot of spectrum studies of charmed baryons including</a:t>
            </a:r>
            <a:r>
              <a:rPr lang="en-US" altLang="zh-CN" baseline="0" dirty="0" smtClean="0"/>
              <a:t> the </a:t>
            </a:r>
            <a:r>
              <a:rPr lang="en-US" altLang="zh-CN" dirty="0" err="1" smtClean="0">
                <a:effectLst/>
              </a:rPr>
              <a:t>Ω_c</a:t>
            </a:r>
            <a:r>
              <a:rPr lang="en-US" altLang="zh-CN" dirty="0" smtClean="0">
                <a:effectLst/>
              </a:rPr>
              <a:t> baryons. Here we list some known</a:t>
            </a:r>
            <a:r>
              <a:rPr lang="en-US" altLang="zh-CN" baseline="0" dirty="0" smtClean="0">
                <a:effectLst/>
              </a:rPr>
              <a:t> literatures , in which the </a:t>
            </a:r>
            <a:r>
              <a:rPr lang="en-US" altLang="zh-CN" dirty="0" err="1" smtClean="0">
                <a:effectLst/>
              </a:rPr>
              <a:t>Ω_c</a:t>
            </a:r>
            <a:r>
              <a:rPr lang="en-US" altLang="zh-CN" dirty="0" smtClean="0">
                <a:effectLst/>
              </a:rPr>
              <a:t> baryons were studied. In</a:t>
            </a:r>
            <a:r>
              <a:rPr lang="en-US" altLang="zh-CN" baseline="0" dirty="0" smtClean="0">
                <a:effectLst/>
              </a:rPr>
              <a:t> these works, different theoretical models are employed and some of the results are close or similar, while some can have large differences.</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6</a:t>
            </a:fld>
            <a:endParaRPr lang="zh-CN" altLang="en-US"/>
          </a:p>
        </p:txBody>
      </p:sp>
    </p:spTree>
    <p:extLst>
      <p:ext uri="{BB962C8B-B14F-4D97-AF65-F5344CB8AC3E}">
        <p14:creationId xmlns:p14="http://schemas.microsoft.com/office/powerpoint/2010/main" val="3855213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a work of </a:t>
            </a:r>
            <a:r>
              <a:rPr lang="en-US" altLang="zh-CN" dirty="0" err="1" smtClean="0">
                <a:effectLst/>
              </a:rPr>
              <a:t>Ω_c</a:t>
            </a:r>
            <a:r>
              <a:rPr lang="en-US" altLang="zh-CN" dirty="0" smtClean="0">
                <a:effectLst/>
              </a:rPr>
              <a:t> baryon</a:t>
            </a:r>
            <a:r>
              <a:rPr lang="en-US" altLang="zh-CN" baseline="0" dirty="0" smtClean="0">
                <a:effectLst/>
              </a:rPr>
              <a:t> spectrum in 2011. It compares the results to the existed experimental data, the deviation can be very little. And from this work we can see that the masses of the first </a:t>
            </a:r>
            <a:r>
              <a:rPr lang="en-US" altLang="zh-CN" baseline="0" dirty="0" err="1" smtClean="0">
                <a:effectLst/>
              </a:rPr>
              <a:t>orbitally</a:t>
            </a:r>
            <a:r>
              <a:rPr lang="en-US" altLang="zh-CN" baseline="0" dirty="0" smtClean="0">
                <a:effectLst/>
              </a:rPr>
              <a:t> excitations may match the five new states.</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7</a:t>
            </a:fld>
            <a:endParaRPr lang="zh-CN" altLang="en-US"/>
          </a:p>
        </p:txBody>
      </p:sp>
    </p:spTree>
    <p:extLst>
      <p:ext uri="{BB962C8B-B14F-4D97-AF65-F5344CB8AC3E}">
        <p14:creationId xmlns:p14="http://schemas.microsoft.com/office/powerpoint/2010/main" val="2723704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the comparison among some other spectrum studies. From this comparison</a:t>
            </a:r>
            <a:r>
              <a:rPr lang="en-US" altLang="zh-CN" baseline="0" dirty="0" smtClean="0"/>
              <a:t> we see that the mass deviation can be as large as 100 to 200 MeV when considering highly excitations. Taking this into account, with the experimental data of their masses, we can make the assumption that the possible assignments of these five newly observed </a:t>
            </a:r>
            <a:r>
              <a:rPr lang="en-US" altLang="zh-CN" dirty="0" err="1" smtClean="0">
                <a:effectLst/>
              </a:rPr>
              <a:t>Ω_c</a:t>
            </a:r>
            <a:r>
              <a:rPr lang="en-US" altLang="zh-CN" dirty="0" smtClean="0">
                <a:effectLst/>
              </a:rPr>
              <a:t> baryons are the P-wave,</a:t>
            </a:r>
            <a:r>
              <a:rPr lang="en-US" altLang="zh-CN" baseline="0" dirty="0" smtClean="0">
                <a:effectLst/>
              </a:rPr>
              <a:t> the D-wave and the first radially excited S-wave.</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8</a:t>
            </a:fld>
            <a:endParaRPr lang="zh-CN" altLang="en-US"/>
          </a:p>
        </p:txBody>
      </p:sp>
    </p:spTree>
    <p:extLst>
      <p:ext uri="{BB962C8B-B14F-4D97-AF65-F5344CB8AC3E}">
        <p14:creationId xmlns:p14="http://schemas.microsoft.com/office/powerpoint/2010/main" val="189834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Sine the </a:t>
            </a:r>
            <a:r>
              <a:rPr lang="en-US" altLang="zh-CN" dirty="0" err="1" smtClean="0"/>
              <a:t>LHCb’s</a:t>
            </a:r>
            <a:r>
              <a:rPr lang="en-US" altLang="zh-CN" baseline="0" dirty="0" smtClean="0"/>
              <a:t> report, it has attracted a lot of attentions. These are some theoretical studies focusing on the </a:t>
            </a:r>
            <a:r>
              <a:rPr lang="en-US" altLang="zh-CN" dirty="0" err="1" smtClean="0">
                <a:effectLst/>
              </a:rPr>
              <a:t>Ω_c</a:t>
            </a:r>
            <a:r>
              <a:rPr lang="en-US" altLang="zh-CN" dirty="0" smtClean="0">
                <a:effectLst/>
              </a:rPr>
              <a:t> baryons.</a:t>
            </a:r>
            <a:endParaRPr lang="zh-CN" altLang="en-US" dirty="0"/>
          </a:p>
        </p:txBody>
      </p:sp>
      <p:sp>
        <p:nvSpPr>
          <p:cNvPr id="4" name="页脚占位符 3"/>
          <p:cNvSpPr>
            <a:spLocks noGrp="1"/>
          </p:cNvSpPr>
          <p:nvPr>
            <p:ph type="ft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334BC3AC-870F-4957-99F6-CF181FC85C95}" type="slidenum">
              <a:rPr lang="zh-CN" altLang="en-US" smtClean="0"/>
              <a:t>9</a:t>
            </a:fld>
            <a:endParaRPr lang="zh-CN" altLang="en-US"/>
          </a:p>
        </p:txBody>
      </p:sp>
    </p:spTree>
    <p:extLst>
      <p:ext uri="{BB962C8B-B14F-4D97-AF65-F5344CB8AC3E}">
        <p14:creationId xmlns:p14="http://schemas.microsoft.com/office/powerpoint/2010/main" val="3506746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AB103C69-5806-44E6-B75A-50218D74C75E}" type="datetime1">
              <a:rPr lang="zh-CN" altLang="en-US" smtClean="0"/>
              <a:t>2017/8/26</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19B58A62-F517-4108-9653-FED86A9439EB}" type="datetime1">
              <a:rPr lang="zh-CN" altLang="en-US" smtClean="0"/>
              <a:t>2017/8/26</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DDD64C5A-52AE-4B1A-A158-CC7F7BAE6301}" type="datetime1">
              <a:rPr lang="zh-CN" altLang="en-US" smtClean="0"/>
              <a:t>2017/8/26</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7BEE1393-E195-405E-90C0-0BB8779A1655}" type="datetime1">
              <a:rPr lang="zh-CN" altLang="en-US" smtClean="0"/>
              <a:t>2017/8/26</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t>‹#›</a:t>
            </a:fld>
            <a:endParaRPr lang="zh-CN" altLang="en-US"/>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DC3025D2-15EC-4296-895E-7FF6302CE10B}" type="datetime1">
              <a:rPr lang="zh-CN" altLang="en-US" smtClean="0"/>
              <a:t>2017/8/26</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0C913308-F349-4B6D-A68A-DD1791B4A57B}" type="slidenum">
              <a:rPr lang="zh-CN" altLang="en-US" smtClean="0"/>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447B10DB-F073-4C4B-8391-0576832CC275}" type="datetime1">
              <a:rPr lang="zh-CN" altLang="en-US" smtClean="0"/>
              <a:t>2017/8/26</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48CB78DA-B562-4364-9D3B-B683031170FD}" type="datetime1">
              <a:rPr lang="zh-CN" altLang="en-US" smtClean="0"/>
              <a:t>2017/8/26</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F0BF8B9D-9008-4F2A-AFF3-FA852071AB3F}" type="datetime1">
              <a:rPr lang="zh-CN" altLang="en-US" smtClean="0"/>
              <a:t>2017/8/26</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0C913308-F349-4B6D-A68A-DD1791B4A57B}" type="slidenum">
              <a:rPr lang="zh-CN" altLang="en-US" smtClean="0"/>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31635CCE-92A9-4C43-A45F-ED09D306F45F}" type="datetime1">
              <a:rPr lang="zh-CN" altLang="en-US" smtClean="0"/>
              <a:t>2017/8/26</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BBCD0C8D-7998-4168-83BE-12621B0AA1A1}" type="datetime1">
              <a:rPr lang="zh-CN" altLang="en-US" smtClean="0"/>
              <a:t>2017/8/26</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2A4ED648-E28C-4C03-8993-DD1B6387D70E}" type="datetime1">
              <a:rPr lang="zh-CN" altLang="en-US" smtClean="0"/>
              <a:t>2017/8/26</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0C913308-F349-4B6D-A68A-DD1791B4A57B}" type="slidenum">
              <a:rPr lang="zh-CN" altLang="en-US" smtClean="0"/>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EBEF282-29BA-4ED6-A58F-3882D45AC326}" type="datetime1">
              <a:rPr lang="zh-CN" altLang="en-US" smtClean="0"/>
              <a:t>2017/8/26</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8.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10.bin"/><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22.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5.wmf"/><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8.png"/><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png"/><Relationship Id="rId11" Type="http://schemas.openxmlformats.org/officeDocument/2006/relationships/oleObject" Target="../embeddings/oleObject3.bin"/><Relationship Id="rId5" Type="http://schemas.openxmlformats.org/officeDocument/2006/relationships/image" Target="../media/image6.png"/><Relationship Id="rId10" Type="http://schemas.openxmlformats.org/officeDocument/2006/relationships/image" Target="../media/image4.wmf"/><Relationship Id="rId4" Type="http://schemas.openxmlformats.org/officeDocument/2006/relationships/image" Target="../media/image5.png"/><Relationship Id="rId9"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2.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inspirehep.net/search?ln=zh_CN&amp;p=refersto:recid:151748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51520" y="116632"/>
            <a:ext cx="8671445" cy="1584176"/>
          </a:xfrm>
        </p:spPr>
        <p:txBody>
          <a:bodyPr>
            <a:normAutofit fontScale="90000"/>
          </a:bodyPr>
          <a:lstStyle/>
          <a:p>
            <a:pPr algn="ctr"/>
            <a:r>
              <a:rPr lang="en-US" altLang="zh-CN" dirty="0" err="1">
                <a:effectLst/>
              </a:rPr>
              <a:t>Hadronic</a:t>
            </a:r>
            <a:r>
              <a:rPr lang="en-US" altLang="zh-CN" dirty="0">
                <a:effectLst/>
              </a:rPr>
              <a:t> decay properties of newly observed </a:t>
            </a:r>
            <a:r>
              <a:rPr lang="en-US" altLang="zh-CN" dirty="0" err="1" smtClean="0">
                <a:effectLst/>
              </a:rPr>
              <a:t>Ω_c</a:t>
            </a:r>
            <a:r>
              <a:rPr lang="en-US" altLang="zh-CN" dirty="0" smtClean="0">
                <a:effectLst/>
              </a:rPr>
              <a:t> </a:t>
            </a:r>
            <a:r>
              <a:rPr lang="en-US" altLang="zh-CN" dirty="0">
                <a:effectLst/>
              </a:rPr>
              <a:t>baryons</a:t>
            </a:r>
            <a:endParaRPr lang="zh-CN" altLang="zh-CN" dirty="0">
              <a:effectLst/>
            </a:endParaRPr>
          </a:p>
        </p:txBody>
      </p:sp>
      <p:sp>
        <p:nvSpPr>
          <p:cNvPr id="3" name="副标题 2"/>
          <p:cNvSpPr>
            <a:spLocks noGrp="1"/>
          </p:cNvSpPr>
          <p:nvPr>
            <p:ph type="subTitle" idx="1"/>
          </p:nvPr>
        </p:nvSpPr>
        <p:spPr>
          <a:xfrm>
            <a:off x="2334233" y="2132856"/>
            <a:ext cx="4752528" cy="2952328"/>
          </a:xfrm>
        </p:spPr>
        <p:txBody>
          <a:bodyPr>
            <a:noAutofit/>
          </a:bodyPr>
          <a:lstStyle/>
          <a:p>
            <a:pPr algn="ctr"/>
            <a:r>
              <a:rPr lang="en-US" altLang="zh-CN" sz="3600" b="1" dirty="0" err="1" smtClean="0">
                <a:latin typeface="仿宋" pitchFamily="49" charset="-122"/>
                <a:ea typeface="仿宋" pitchFamily="49" charset="-122"/>
              </a:rPr>
              <a:t>Ze</a:t>
            </a:r>
            <a:r>
              <a:rPr lang="en-US" altLang="zh-CN" sz="3600" b="1" dirty="0" smtClean="0">
                <a:latin typeface="仿宋" pitchFamily="49" charset="-122"/>
                <a:ea typeface="仿宋" pitchFamily="49" charset="-122"/>
              </a:rPr>
              <a:t> Zhao</a:t>
            </a:r>
          </a:p>
          <a:p>
            <a:pPr algn="ctr"/>
            <a:endParaRPr lang="en-US" altLang="zh-CN" sz="3600" b="1" dirty="0">
              <a:latin typeface="仿宋" pitchFamily="49" charset="-122"/>
              <a:ea typeface="仿宋" pitchFamily="49" charset="-122"/>
            </a:endParaRPr>
          </a:p>
          <a:p>
            <a:pPr algn="ctr"/>
            <a:r>
              <a:rPr lang="en-US" altLang="zh-CN" sz="3600" b="1" dirty="0" smtClean="0">
                <a:latin typeface="仿宋" pitchFamily="49" charset="-122"/>
                <a:ea typeface="仿宋" pitchFamily="49" charset="-122"/>
              </a:rPr>
              <a:t>Shanghai University</a:t>
            </a:r>
          </a:p>
          <a:p>
            <a:pPr algn="ctr"/>
            <a:endParaRPr lang="en-US" altLang="zh-CN" sz="3600" b="1" dirty="0" smtClean="0">
              <a:latin typeface="仿宋" pitchFamily="49" charset="-122"/>
              <a:ea typeface="仿宋" pitchFamily="49" charset="-122"/>
            </a:endParaRPr>
          </a:p>
          <a:p>
            <a:pPr algn="ctr"/>
            <a:r>
              <a:rPr lang="en-US" altLang="zh-CN" sz="3600" b="1" dirty="0" smtClean="0">
                <a:latin typeface="仿宋" pitchFamily="49" charset="-122"/>
                <a:ea typeface="仿宋" pitchFamily="49" charset="-122"/>
              </a:rPr>
              <a:t>2017-08-26</a:t>
            </a:r>
          </a:p>
        </p:txBody>
      </p:sp>
      <p:sp>
        <p:nvSpPr>
          <p:cNvPr id="4" name="页脚占位符 3"/>
          <p:cNvSpPr>
            <a:spLocks noGrp="1"/>
          </p:cNvSpPr>
          <p:nvPr>
            <p:ph type="ftr" sz="quarter" idx="11"/>
          </p:nvPr>
        </p:nvSpPr>
        <p:spPr/>
        <p:txBody>
          <a:bodyPr/>
          <a:lstStyle/>
          <a:p>
            <a:pPr algn="ctr"/>
            <a:r>
              <a:rPr lang="en-US" altLang="zh-CN" dirty="0" smtClean="0"/>
              <a:t>-1-</a:t>
            </a:r>
            <a:endParaRPr lang="zh-CN" altLang="en-US" dirty="0"/>
          </a:p>
        </p:txBody>
      </p:sp>
      <p:sp>
        <p:nvSpPr>
          <p:cNvPr id="5" name="矩形 4"/>
          <p:cNvSpPr/>
          <p:nvPr/>
        </p:nvSpPr>
        <p:spPr>
          <a:xfrm>
            <a:off x="827584" y="5877272"/>
            <a:ext cx="7848873" cy="400110"/>
          </a:xfrm>
          <a:prstGeom prst="rect">
            <a:avLst/>
          </a:prstGeom>
        </p:spPr>
        <p:txBody>
          <a:bodyPr wrap="square">
            <a:spAutoFit/>
          </a:bodyPr>
          <a:lstStyle/>
          <a:p>
            <a:r>
              <a:rPr lang="nl-NL" altLang="zh-CN" sz="2000" dirty="0"/>
              <a:t>Ze Zhao, Dan-Dan Ye, Ailin Zhang, </a:t>
            </a:r>
            <a:r>
              <a:rPr lang="nl-NL" altLang="zh-CN" sz="2000" dirty="0" smtClean="0"/>
              <a:t>Phys. Rev. D 95, 114024</a:t>
            </a:r>
          </a:p>
        </p:txBody>
      </p:sp>
    </p:spTree>
    <p:extLst>
      <p:ext uri="{BB962C8B-B14F-4D97-AF65-F5344CB8AC3E}">
        <p14:creationId xmlns:p14="http://schemas.microsoft.com/office/powerpoint/2010/main" val="2932557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algn="ctr"/>
            <a:r>
              <a:rPr lang="en-US" altLang="zh-CN" dirty="0" smtClean="0"/>
              <a:t>-10-</a:t>
            </a:r>
            <a:endParaRPr lang="zh-CN" altLang="en-US" dirty="0"/>
          </a:p>
        </p:txBody>
      </p:sp>
      <p:sp>
        <p:nvSpPr>
          <p:cNvPr id="5" name="TextBox 4"/>
          <p:cNvSpPr txBox="1"/>
          <p:nvPr/>
        </p:nvSpPr>
        <p:spPr>
          <a:xfrm>
            <a:off x="179512" y="800930"/>
            <a:ext cx="8834361" cy="5570756"/>
          </a:xfrm>
          <a:prstGeom prst="rect">
            <a:avLst/>
          </a:prstGeom>
          <a:noFill/>
        </p:spPr>
        <p:txBody>
          <a:bodyPr wrap="square" rtlCol="0">
            <a:spAutoFit/>
          </a:bodyPr>
          <a:lstStyle/>
          <a:p>
            <a:r>
              <a:rPr lang="en-US" altLang="zh-CN" sz="1400" b="1" dirty="0" smtClean="0">
                <a:latin typeface="Times New Roman" pitchFamily="18" charset="0"/>
                <a:cs typeface="Times New Roman" pitchFamily="18" charset="0"/>
              </a:rPr>
              <a:t>&gt;&gt;</a:t>
            </a:r>
            <a:r>
              <a:rPr lang="en-US" altLang="zh-CN" sz="1400" b="1" dirty="0" err="1">
                <a:latin typeface="Times New Roman" pitchFamily="18" charset="0"/>
                <a:cs typeface="Times New Roman" pitchFamily="18" charset="0"/>
              </a:rPr>
              <a:t>Hai</a:t>
            </a:r>
            <a:r>
              <a:rPr lang="en-US" altLang="zh-CN" sz="1400" b="1" dirty="0">
                <a:latin typeface="Times New Roman" pitchFamily="18" charset="0"/>
                <a:cs typeface="Times New Roman" pitchFamily="18" charset="0"/>
              </a:rPr>
              <a:t>-Yang Cheng, Cheng-Wei </a:t>
            </a:r>
            <a:r>
              <a:rPr lang="en-US" altLang="zh-CN" sz="1400" b="1" dirty="0" smtClean="0">
                <a:latin typeface="Times New Roman" pitchFamily="18" charset="0"/>
                <a:cs typeface="Times New Roman" pitchFamily="18" charset="0"/>
              </a:rPr>
              <a:t>Chiang,  Phys. Rev. D 95, 094018  </a:t>
            </a:r>
            <a:r>
              <a:rPr lang="en-US" altLang="zh-CN" sz="1400" b="1" dirty="0" smtClean="0">
                <a:solidFill>
                  <a:schemeClr val="accent2"/>
                </a:solidFill>
                <a:latin typeface="Times New Roman" pitchFamily="18" charset="0"/>
                <a:cs typeface="Times New Roman" pitchFamily="18" charset="0"/>
              </a:rPr>
              <a:t>arXiv:1704.00396</a:t>
            </a:r>
            <a:r>
              <a:rPr lang="en-US" altLang="zh-CN" sz="1400" b="1" dirty="0" smtClean="0">
                <a:latin typeface="Times New Roman" pitchFamily="18" charset="0"/>
                <a:cs typeface="Times New Roman" pitchFamily="18" charset="0"/>
              </a:rPr>
              <a:t>, </a:t>
            </a:r>
          </a:p>
          <a:p>
            <a:r>
              <a:rPr lang="en-US" altLang="zh-CN" sz="1400" b="1" dirty="0">
                <a:latin typeface="Times New Roman" pitchFamily="18" charset="0"/>
                <a:cs typeface="Times New Roman" pitchFamily="18" charset="0"/>
              </a:rPr>
              <a:t> </a:t>
            </a:r>
            <a:r>
              <a:rPr lang="en-US" altLang="zh-CN" sz="1400" b="1" dirty="0" smtClean="0">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Quantum </a:t>
            </a:r>
            <a:r>
              <a:rPr lang="en-US" altLang="zh-CN" sz="1400" dirty="0">
                <a:latin typeface="Times New Roman" pitchFamily="18" charset="0"/>
                <a:cs typeface="Times New Roman" pitchFamily="18" charset="0"/>
              </a:rPr>
              <a:t>Numbers of </a:t>
            </a:r>
            <a:r>
              <a:rPr lang="en-US" altLang="zh-CN" sz="1400" dirty="0" err="1" smtClean="0">
                <a:latin typeface="Times New Roman" pitchFamily="18" charset="0"/>
                <a:cs typeface="Times New Roman" pitchFamily="18" charset="0"/>
              </a:rPr>
              <a:t>Ω_c</a:t>
            </a:r>
            <a:r>
              <a:rPr lang="en-US" altLang="zh-CN" sz="1400" dirty="0">
                <a:latin typeface="Times New Roman" pitchFamily="18" charset="0"/>
                <a:cs typeface="Times New Roman" pitchFamily="18" charset="0"/>
              </a:rPr>
              <a:t> States and Other Charmed </a:t>
            </a:r>
            <a:r>
              <a:rPr lang="en-US" altLang="zh-CN" sz="1400" dirty="0" smtClean="0">
                <a:latin typeface="Times New Roman" pitchFamily="18" charset="0"/>
                <a:cs typeface="Times New Roman" pitchFamily="18" charset="0"/>
              </a:rPr>
              <a:t>Baryons.</a:t>
            </a:r>
          </a:p>
          <a:p>
            <a:endParaRPr lang="en-US" altLang="zh-CN" sz="1400" b="1" dirty="0" smtClean="0">
              <a:latin typeface="Times New Roman" pitchFamily="18" charset="0"/>
              <a:cs typeface="Times New Roman" pitchFamily="18" charset="0"/>
            </a:endParaRPr>
          </a:p>
          <a:p>
            <a:r>
              <a:rPr lang="en-US" altLang="zh-CN" sz="1400" b="1" dirty="0" smtClean="0">
                <a:latin typeface="Times New Roman" pitchFamily="18" charset="0"/>
                <a:cs typeface="Times New Roman" pitchFamily="18" charset="0"/>
              </a:rPr>
              <a:t>&gt;&gt;</a:t>
            </a:r>
            <a:r>
              <a:rPr lang="sv-SE" altLang="zh-CN" sz="1400" b="1" dirty="0">
                <a:latin typeface="Times New Roman" pitchFamily="18" charset="0"/>
                <a:cs typeface="Times New Roman" pitchFamily="18" charset="0"/>
              </a:rPr>
              <a:t>Hongxia Huang, Jialun Ping, Fan Wang, </a:t>
            </a:r>
            <a:r>
              <a:rPr lang="en-US" altLang="zh-CN" sz="1400" b="1" dirty="0">
                <a:solidFill>
                  <a:schemeClr val="accent2"/>
                </a:solidFill>
                <a:latin typeface="Times New Roman" pitchFamily="18" charset="0"/>
                <a:cs typeface="Times New Roman" pitchFamily="18" charset="0"/>
              </a:rPr>
              <a:t>arXiv:1704.01421</a:t>
            </a:r>
            <a:r>
              <a:rPr lang="en-US" altLang="zh-CN" sz="1400" b="1" dirty="0" smtClean="0">
                <a:latin typeface="Times New Roman" pitchFamily="18" charset="0"/>
                <a:cs typeface="Times New Roman" pitchFamily="18" charset="0"/>
              </a:rPr>
              <a:t>, </a:t>
            </a:r>
          </a:p>
          <a:p>
            <a:r>
              <a:rPr lang="en-US" altLang="zh-CN" sz="1400" b="1" dirty="0">
                <a:latin typeface="Times New Roman" pitchFamily="18" charset="0"/>
                <a:cs typeface="Times New Roman" pitchFamily="18" charset="0"/>
              </a:rPr>
              <a:t> </a:t>
            </a:r>
            <a:r>
              <a:rPr lang="en-US" altLang="zh-CN" sz="1400" b="1" dirty="0" smtClean="0">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Investigating </a:t>
            </a:r>
            <a:r>
              <a:rPr lang="en-US" altLang="zh-CN" sz="1400" dirty="0">
                <a:latin typeface="Times New Roman" pitchFamily="18" charset="0"/>
                <a:cs typeface="Times New Roman" pitchFamily="18" charset="0"/>
              </a:rPr>
              <a:t>the excited </a:t>
            </a:r>
            <a:r>
              <a:rPr lang="en-US" altLang="zh-CN" sz="1400" dirty="0" smtClean="0">
                <a:latin typeface="Times New Roman" pitchFamily="18" charset="0"/>
                <a:cs typeface="Times New Roman" pitchFamily="18" charset="0"/>
              </a:rPr>
              <a:t>Ω_c^0</a:t>
            </a:r>
            <a:r>
              <a:rPr lang="en-US" altLang="zh-CN" sz="1400" dirty="0">
                <a:latin typeface="Times New Roman" pitchFamily="18" charset="0"/>
                <a:cs typeface="Times New Roman" pitchFamily="18" charset="0"/>
              </a:rPr>
              <a:t> states through </a:t>
            </a:r>
            <a:r>
              <a:rPr lang="en-US" altLang="zh-CN" sz="1400" dirty="0" err="1" smtClean="0">
                <a:latin typeface="Times New Roman" pitchFamily="18" charset="0"/>
                <a:cs typeface="Times New Roman" pitchFamily="18" charset="0"/>
              </a:rPr>
              <a:t>Ξ_cK</a:t>
            </a:r>
            <a:r>
              <a:rPr lang="en-US" altLang="zh-CN" sz="1400" dirty="0">
                <a:latin typeface="Times New Roman" pitchFamily="18" charset="0"/>
                <a:cs typeface="Times New Roman" pitchFamily="18" charset="0"/>
              </a:rPr>
              <a:t> and </a:t>
            </a:r>
            <a:r>
              <a:rPr lang="en-US" altLang="zh-CN" sz="1400" dirty="0" err="1">
                <a:latin typeface="Times New Roman" pitchFamily="18" charset="0"/>
                <a:cs typeface="Times New Roman" pitchFamily="18" charset="0"/>
              </a:rPr>
              <a:t>Ξ′cK</a:t>
            </a:r>
            <a:r>
              <a:rPr lang="en-US" altLang="zh-CN" sz="1400" dirty="0">
                <a:latin typeface="Times New Roman" pitchFamily="18" charset="0"/>
                <a:cs typeface="Times New Roman" pitchFamily="18" charset="0"/>
              </a:rPr>
              <a:t> decay </a:t>
            </a:r>
            <a:r>
              <a:rPr lang="en-US" altLang="zh-CN" sz="1400" dirty="0" smtClean="0">
                <a:latin typeface="Times New Roman" pitchFamily="18" charset="0"/>
                <a:cs typeface="Times New Roman" pitchFamily="18" charset="0"/>
              </a:rPr>
              <a:t>channels.</a:t>
            </a:r>
          </a:p>
          <a:p>
            <a:endParaRPr lang="en-US" altLang="zh-CN" sz="1400" b="1" dirty="0">
              <a:latin typeface="Times New Roman" pitchFamily="18" charset="0"/>
              <a:cs typeface="Times New Roman" pitchFamily="18" charset="0"/>
            </a:endParaRPr>
          </a:p>
          <a:p>
            <a:r>
              <a:rPr lang="en-US" altLang="zh-CN" sz="1400" b="1" dirty="0">
                <a:latin typeface="Times New Roman" pitchFamily="18" charset="0"/>
                <a:cs typeface="Times New Roman" pitchFamily="18" charset="0"/>
              </a:rPr>
              <a:t>&gt;&gt;</a:t>
            </a:r>
            <a:r>
              <a:rPr lang="en-US" altLang="zh-CN" sz="1400" b="1" dirty="0" err="1">
                <a:latin typeface="Times New Roman" pitchFamily="18" charset="0"/>
                <a:cs typeface="Times New Roman" pitchFamily="18" charset="0"/>
              </a:rPr>
              <a:t>Zhi</a:t>
            </a:r>
            <a:r>
              <a:rPr lang="en-US" altLang="zh-CN" sz="1400" b="1" dirty="0">
                <a:latin typeface="Times New Roman" pitchFamily="18" charset="0"/>
                <a:cs typeface="Times New Roman" pitchFamily="18" charset="0"/>
              </a:rPr>
              <a:t>-Gang Wang, </a:t>
            </a:r>
            <a:r>
              <a:rPr lang="en-US" altLang="zh-CN" sz="1400" b="1" dirty="0" smtClean="0">
                <a:latin typeface="Times New Roman" pitchFamily="18" charset="0"/>
                <a:cs typeface="Times New Roman" pitchFamily="18" charset="0"/>
              </a:rPr>
              <a:t> </a:t>
            </a:r>
            <a:r>
              <a:rPr lang="en-US" altLang="zh-CN" sz="1400" b="1" dirty="0" err="1" smtClean="0">
                <a:latin typeface="Times New Roman" pitchFamily="18" charset="0"/>
                <a:cs typeface="Times New Roman" pitchFamily="18" charset="0"/>
              </a:rPr>
              <a:t>Eur.Phys.J</a:t>
            </a:r>
            <a:r>
              <a:rPr lang="en-US" altLang="zh-CN" sz="1400" b="1" dirty="0">
                <a:latin typeface="Times New Roman" pitchFamily="18" charset="0"/>
                <a:cs typeface="Times New Roman" pitchFamily="18" charset="0"/>
              </a:rPr>
              <a:t>. C77 (2017</a:t>
            </a:r>
            <a:r>
              <a:rPr lang="en-US" altLang="zh-CN" sz="1400" b="1" dirty="0" smtClean="0">
                <a:latin typeface="Times New Roman" pitchFamily="18" charset="0"/>
                <a:cs typeface="Times New Roman" pitchFamily="18" charset="0"/>
              </a:rPr>
              <a:t>) </a:t>
            </a:r>
            <a:r>
              <a:rPr lang="en-US" altLang="zh-CN" sz="1400" b="1" dirty="0" smtClean="0">
                <a:solidFill>
                  <a:schemeClr val="accent2"/>
                </a:solidFill>
                <a:latin typeface="Times New Roman" pitchFamily="18" charset="0"/>
                <a:cs typeface="Times New Roman" pitchFamily="18" charset="0"/>
              </a:rPr>
              <a:t>arXiv:1704.01854</a:t>
            </a:r>
            <a:r>
              <a:rPr lang="en-US" altLang="zh-CN" sz="1400" b="1" dirty="0" smtClean="0">
                <a:latin typeface="Times New Roman" pitchFamily="18" charset="0"/>
                <a:cs typeface="Times New Roman" pitchFamily="18" charset="0"/>
              </a:rPr>
              <a:t>,</a:t>
            </a:r>
          </a:p>
          <a:p>
            <a:r>
              <a:rPr lang="en-US" altLang="zh-CN" sz="1400" b="1" dirty="0">
                <a:solidFill>
                  <a:schemeClr val="accent2"/>
                </a:solidFill>
                <a:latin typeface="Times New Roman" pitchFamily="18" charset="0"/>
                <a:cs typeface="Times New Roman" pitchFamily="18" charset="0"/>
              </a:rPr>
              <a:t> </a:t>
            </a:r>
            <a:r>
              <a:rPr lang="en-US" altLang="zh-CN" sz="1400" b="1" dirty="0" smtClean="0">
                <a:solidFill>
                  <a:schemeClr val="accent2"/>
                </a:solidFill>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Analysis </a:t>
            </a:r>
            <a:r>
              <a:rPr lang="en-US" altLang="zh-CN" sz="1400" dirty="0">
                <a:latin typeface="Times New Roman" pitchFamily="18" charset="0"/>
                <a:cs typeface="Times New Roman" pitchFamily="18" charset="0"/>
              </a:rPr>
              <a:t>of the </a:t>
            </a:r>
            <a:r>
              <a:rPr lang="en-US" altLang="zh-CN" sz="1400" dirty="0" err="1">
                <a:latin typeface="Times New Roman" pitchFamily="18" charset="0"/>
                <a:cs typeface="Times New Roman" pitchFamily="18" charset="0"/>
              </a:rPr>
              <a:t>Ωc</a:t>
            </a:r>
            <a:r>
              <a:rPr lang="en-US" altLang="zh-CN" sz="1400" dirty="0">
                <a:latin typeface="Times New Roman" pitchFamily="18" charset="0"/>
                <a:cs typeface="Times New Roman" pitchFamily="18" charset="0"/>
              </a:rPr>
              <a:t>(3000), </a:t>
            </a:r>
            <a:r>
              <a:rPr lang="en-US" altLang="zh-CN" sz="1400" dirty="0" err="1">
                <a:latin typeface="Times New Roman" pitchFamily="18" charset="0"/>
                <a:cs typeface="Times New Roman" pitchFamily="18" charset="0"/>
              </a:rPr>
              <a:t>Ωc</a:t>
            </a:r>
            <a:r>
              <a:rPr lang="en-US" altLang="zh-CN" sz="1400" dirty="0">
                <a:latin typeface="Times New Roman" pitchFamily="18" charset="0"/>
                <a:cs typeface="Times New Roman" pitchFamily="18" charset="0"/>
              </a:rPr>
              <a:t>(3050), </a:t>
            </a:r>
            <a:r>
              <a:rPr lang="en-US" altLang="zh-CN" sz="1400" dirty="0" err="1">
                <a:latin typeface="Times New Roman" pitchFamily="18" charset="0"/>
                <a:cs typeface="Times New Roman" pitchFamily="18" charset="0"/>
              </a:rPr>
              <a:t>Ωc</a:t>
            </a:r>
            <a:r>
              <a:rPr lang="en-US" altLang="zh-CN" sz="1400" dirty="0">
                <a:latin typeface="Times New Roman" pitchFamily="18" charset="0"/>
                <a:cs typeface="Times New Roman" pitchFamily="18" charset="0"/>
              </a:rPr>
              <a:t>(3066), </a:t>
            </a:r>
            <a:r>
              <a:rPr lang="en-US" altLang="zh-CN" sz="1400" dirty="0" err="1">
                <a:latin typeface="Times New Roman" pitchFamily="18" charset="0"/>
                <a:cs typeface="Times New Roman" pitchFamily="18" charset="0"/>
              </a:rPr>
              <a:t>Ωc</a:t>
            </a:r>
            <a:r>
              <a:rPr lang="en-US" altLang="zh-CN" sz="1400" dirty="0">
                <a:latin typeface="Times New Roman" pitchFamily="18" charset="0"/>
                <a:cs typeface="Times New Roman" pitchFamily="18" charset="0"/>
              </a:rPr>
              <a:t>(3090) and </a:t>
            </a:r>
            <a:r>
              <a:rPr lang="en-US" altLang="zh-CN" sz="1400" dirty="0" err="1">
                <a:latin typeface="Times New Roman" pitchFamily="18" charset="0"/>
                <a:cs typeface="Times New Roman" pitchFamily="18" charset="0"/>
              </a:rPr>
              <a:t>Ωc</a:t>
            </a:r>
            <a:r>
              <a:rPr lang="en-US" altLang="zh-CN" sz="1400" dirty="0">
                <a:latin typeface="Times New Roman" pitchFamily="18" charset="0"/>
                <a:cs typeface="Times New Roman" pitchFamily="18" charset="0"/>
              </a:rPr>
              <a:t>(3119) with QCD sum </a:t>
            </a:r>
            <a:r>
              <a:rPr lang="en-US" altLang="zh-CN" sz="1400" dirty="0" smtClean="0">
                <a:latin typeface="Times New Roman" pitchFamily="18" charset="0"/>
                <a:cs typeface="Times New Roman" pitchFamily="18" charset="0"/>
              </a:rPr>
              <a:t>rules.</a:t>
            </a:r>
          </a:p>
          <a:p>
            <a:endParaRPr lang="en-US" altLang="zh-CN" sz="1400" b="1" dirty="0">
              <a:latin typeface="Times New Roman" pitchFamily="18" charset="0"/>
              <a:cs typeface="Times New Roman" pitchFamily="18" charset="0"/>
            </a:endParaRPr>
          </a:p>
          <a:p>
            <a:r>
              <a:rPr lang="en-US" altLang="zh-CN" sz="1400" b="1" dirty="0" smtClean="0">
                <a:latin typeface="Times New Roman" pitchFamily="18" charset="0"/>
                <a:cs typeface="Times New Roman" pitchFamily="18" charset="0"/>
              </a:rPr>
              <a:t>&gt;&gt;</a:t>
            </a:r>
            <a:r>
              <a:rPr lang="fi-FI" altLang="zh-CN" sz="1400" b="1" dirty="0">
                <a:latin typeface="Times New Roman" pitchFamily="18" charset="0"/>
                <a:cs typeface="Times New Roman" pitchFamily="18" charset="0"/>
              </a:rPr>
              <a:t>S. Sakai, L. Roca, E. Oset</a:t>
            </a:r>
            <a:r>
              <a:rPr lang="en-US" altLang="zh-CN" sz="1400" b="1" dirty="0" smtClean="0">
                <a:latin typeface="Times New Roman" pitchFamily="18" charset="0"/>
                <a:cs typeface="Times New Roman" pitchFamily="18" charset="0"/>
              </a:rPr>
              <a:t>, </a:t>
            </a:r>
            <a:r>
              <a:rPr lang="en-US" altLang="zh-CN" sz="1400" b="1" dirty="0">
                <a:solidFill>
                  <a:schemeClr val="accent2"/>
                </a:solidFill>
                <a:latin typeface="Times New Roman" pitchFamily="18" charset="0"/>
                <a:cs typeface="Times New Roman" pitchFamily="18" charset="0"/>
              </a:rPr>
              <a:t>arXiv:1704.02196</a:t>
            </a:r>
            <a:r>
              <a:rPr lang="en-US" altLang="zh-CN" sz="1400" b="1" dirty="0">
                <a:latin typeface="Times New Roman" pitchFamily="18" charset="0"/>
                <a:cs typeface="Times New Roman" pitchFamily="18" charset="0"/>
              </a:rPr>
              <a:t>,</a:t>
            </a:r>
            <a:r>
              <a:rPr lang="en-US" altLang="zh-CN" sz="1400" b="1" dirty="0">
                <a:solidFill>
                  <a:schemeClr val="accent2"/>
                </a:solidFill>
                <a:latin typeface="Times New Roman" pitchFamily="18" charset="0"/>
                <a:cs typeface="Times New Roman" pitchFamily="18" charset="0"/>
              </a:rPr>
              <a:t> </a:t>
            </a:r>
          </a:p>
          <a:p>
            <a:r>
              <a:rPr lang="en-US" altLang="zh-CN" sz="1400" b="1" dirty="0" smtClean="0">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Charm-beauty </a:t>
            </a:r>
            <a:r>
              <a:rPr lang="en-US" altLang="zh-CN" sz="1400" dirty="0">
                <a:latin typeface="Times New Roman" pitchFamily="18" charset="0"/>
                <a:cs typeface="Times New Roman" pitchFamily="18" charset="0"/>
              </a:rPr>
              <a:t>meson bound </a:t>
            </a:r>
            <a:r>
              <a:rPr lang="en-US" altLang="zh-CN" sz="1400" dirty="0" err="1" smtClean="0">
                <a:latin typeface="Times New Roman" pitchFamily="18" charset="0"/>
                <a:cs typeface="Times New Roman" pitchFamily="18" charset="0"/>
              </a:rPr>
              <a:t>statesfrom</a:t>
            </a:r>
            <a:r>
              <a:rPr lang="en-US" altLang="zh-CN" sz="1400" dirty="0">
                <a:latin typeface="Times New Roman" pitchFamily="18" charset="0"/>
                <a:cs typeface="Times New Roman" pitchFamily="18" charset="0"/>
              </a:rPr>
              <a:t> B(B∗)D(D∗) and B(B∗)D¯(D¯∗) </a:t>
            </a:r>
            <a:r>
              <a:rPr lang="en-US" altLang="zh-CN" sz="1400" dirty="0" smtClean="0">
                <a:latin typeface="Times New Roman" pitchFamily="18" charset="0"/>
                <a:cs typeface="Times New Roman" pitchFamily="18" charset="0"/>
              </a:rPr>
              <a:t>interaction.</a:t>
            </a:r>
            <a:endParaRPr lang="en-US" altLang="zh-CN" sz="1400" dirty="0">
              <a:latin typeface="Times New Roman" pitchFamily="18" charset="0"/>
              <a:cs typeface="Times New Roman" pitchFamily="18" charset="0"/>
            </a:endParaRPr>
          </a:p>
          <a:p>
            <a:endParaRPr lang="en-US" altLang="zh-CN" sz="1400" b="1" dirty="0" smtClean="0">
              <a:latin typeface="Times New Roman" pitchFamily="18" charset="0"/>
              <a:cs typeface="Times New Roman" pitchFamily="18" charset="0"/>
            </a:endParaRPr>
          </a:p>
          <a:p>
            <a:r>
              <a:rPr lang="en-US" altLang="zh-CN" sz="1400" b="1" dirty="0">
                <a:latin typeface="Times New Roman" pitchFamily="18" charset="0"/>
                <a:cs typeface="Times New Roman" pitchFamily="18" charset="0"/>
              </a:rPr>
              <a:t>&gt;&gt;Bing Chen, Xiang </a:t>
            </a:r>
            <a:r>
              <a:rPr lang="en-US" altLang="zh-CN" sz="1400" b="1" dirty="0" smtClean="0">
                <a:latin typeface="Times New Roman" pitchFamily="18" charset="0"/>
                <a:cs typeface="Times New Roman" pitchFamily="18" charset="0"/>
              </a:rPr>
              <a:t>Liu, </a:t>
            </a:r>
            <a:r>
              <a:rPr lang="en-US" altLang="zh-CN" sz="1400" b="1" dirty="0" smtClean="0">
                <a:solidFill>
                  <a:schemeClr val="accent2"/>
                </a:solidFill>
                <a:latin typeface="Times New Roman" pitchFamily="18" charset="0"/>
                <a:cs typeface="Times New Roman" pitchFamily="18" charset="0"/>
              </a:rPr>
              <a:t>arXiv:1704.02583</a:t>
            </a:r>
            <a:r>
              <a:rPr lang="en-US" altLang="zh-CN" sz="1400" b="1" dirty="0">
                <a:latin typeface="Times New Roman" pitchFamily="18" charset="0"/>
                <a:cs typeface="Times New Roman" pitchFamily="18" charset="0"/>
              </a:rPr>
              <a:t>,</a:t>
            </a:r>
            <a:r>
              <a:rPr lang="en-US" altLang="zh-CN" sz="1400" b="1" dirty="0">
                <a:solidFill>
                  <a:schemeClr val="accent2"/>
                </a:solidFill>
                <a:latin typeface="Times New Roman" pitchFamily="18" charset="0"/>
                <a:cs typeface="Times New Roman" pitchFamily="18" charset="0"/>
              </a:rPr>
              <a:t> </a:t>
            </a:r>
          </a:p>
          <a:p>
            <a:r>
              <a:rPr lang="en-US" altLang="zh-CN" sz="1400" b="1" dirty="0" smtClean="0">
                <a:latin typeface="Times New Roman" pitchFamily="18" charset="0"/>
                <a:cs typeface="Times New Roman" pitchFamily="18" charset="0"/>
              </a:rPr>
              <a:t>          </a:t>
            </a:r>
            <a:r>
              <a:rPr lang="en-US" altLang="zh-CN" sz="1400" dirty="0">
                <a:latin typeface="Times New Roman" pitchFamily="18" charset="0"/>
                <a:cs typeface="Times New Roman" pitchFamily="18" charset="0"/>
              </a:rPr>
              <a:t>Six </a:t>
            </a:r>
            <a:r>
              <a:rPr lang="en-US" altLang="zh-CN" sz="1400" dirty="0" smtClean="0">
                <a:latin typeface="Times New Roman" pitchFamily="18" charset="0"/>
                <a:cs typeface="Times New Roman" pitchFamily="18" charset="0"/>
              </a:rPr>
              <a:t>Ω_c^0</a:t>
            </a:r>
            <a:r>
              <a:rPr lang="en-US" altLang="zh-CN" sz="1400" dirty="0">
                <a:latin typeface="Times New Roman" pitchFamily="18" charset="0"/>
                <a:cs typeface="Times New Roman" pitchFamily="18" charset="0"/>
              </a:rPr>
              <a:t> states discovered by </a:t>
            </a:r>
            <a:r>
              <a:rPr lang="en-US" altLang="zh-CN" sz="1400" dirty="0" err="1">
                <a:latin typeface="Times New Roman" pitchFamily="18" charset="0"/>
                <a:cs typeface="Times New Roman" pitchFamily="18" charset="0"/>
              </a:rPr>
              <a:t>LHCb</a:t>
            </a:r>
            <a:r>
              <a:rPr lang="en-US" altLang="zh-CN" sz="1400" dirty="0">
                <a:latin typeface="Times New Roman" pitchFamily="18" charset="0"/>
                <a:cs typeface="Times New Roman" pitchFamily="18" charset="0"/>
              </a:rPr>
              <a:t> as new members of 1P and 2S charmed </a:t>
            </a:r>
            <a:r>
              <a:rPr lang="en-US" altLang="zh-CN" sz="1400" dirty="0" smtClean="0">
                <a:latin typeface="Times New Roman" pitchFamily="18" charset="0"/>
                <a:cs typeface="Times New Roman" pitchFamily="18" charset="0"/>
              </a:rPr>
              <a:t>baryons.</a:t>
            </a:r>
            <a:endParaRPr lang="en-US" altLang="zh-CN" sz="1400" dirty="0">
              <a:latin typeface="Times New Roman" pitchFamily="18" charset="0"/>
              <a:cs typeface="Times New Roman" pitchFamily="18" charset="0"/>
            </a:endParaRPr>
          </a:p>
          <a:p>
            <a:endParaRPr lang="en-US" altLang="zh-CN" sz="1400" b="1" dirty="0">
              <a:latin typeface="Times New Roman" pitchFamily="18" charset="0"/>
              <a:cs typeface="Times New Roman" pitchFamily="18" charset="0"/>
            </a:endParaRPr>
          </a:p>
          <a:p>
            <a:r>
              <a:rPr lang="en-US" altLang="zh-CN" sz="1600" b="1" dirty="0">
                <a:latin typeface="Times New Roman" pitchFamily="18" charset="0"/>
                <a:cs typeface="Times New Roman" pitchFamily="18" charset="0"/>
              </a:rPr>
              <a:t>&gt;&gt;</a:t>
            </a:r>
            <a:r>
              <a:rPr lang="en-US" altLang="zh-CN" sz="1600" b="1" dirty="0" err="1">
                <a:latin typeface="Times New Roman" pitchFamily="18" charset="0"/>
                <a:cs typeface="Times New Roman" pitchFamily="18" charset="0"/>
              </a:rPr>
              <a:t>Yizhuang</a:t>
            </a:r>
            <a:r>
              <a:rPr lang="en-US" altLang="zh-CN" sz="1600" b="1" dirty="0">
                <a:latin typeface="Times New Roman" pitchFamily="18" charset="0"/>
                <a:cs typeface="Times New Roman" pitchFamily="18" charset="0"/>
              </a:rPr>
              <a:t> Liu, Ismail </a:t>
            </a:r>
            <a:r>
              <a:rPr lang="en-US" altLang="zh-CN" sz="1600" b="1" dirty="0" err="1" smtClean="0">
                <a:latin typeface="Times New Roman" pitchFamily="18" charset="0"/>
                <a:cs typeface="Times New Roman" pitchFamily="18" charset="0"/>
              </a:rPr>
              <a:t>Zahed</a:t>
            </a:r>
            <a:r>
              <a:rPr lang="en-US" altLang="zh-CN" sz="1600" b="1" dirty="0">
                <a:latin typeface="Times New Roman" pitchFamily="18" charset="0"/>
                <a:cs typeface="Times New Roman" pitchFamily="18" charset="0"/>
              </a:rPr>
              <a:t>, </a:t>
            </a:r>
            <a:r>
              <a:rPr lang="en-US" altLang="zh-CN" sz="1600" b="1" dirty="0" err="1" smtClean="0">
                <a:latin typeface="Times New Roman" pitchFamily="18" charset="0"/>
                <a:cs typeface="Times New Roman" pitchFamily="18" charset="0"/>
              </a:rPr>
              <a:t>Phys.Rev</a:t>
            </a:r>
            <a:r>
              <a:rPr lang="en-US" altLang="zh-CN" sz="1600" b="1" dirty="0">
                <a:latin typeface="Times New Roman" pitchFamily="18" charset="0"/>
                <a:cs typeface="Times New Roman" pitchFamily="18" charset="0"/>
              </a:rPr>
              <a:t>. D 95, </a:t>
            </a:r>
            <a:r>
              <a:rPr lang="en-US" altLang="zh-CN" sz="1600" b="1" dirty="0" smtClean="0">
                <a:latin typeface="Times New Roman" pitchFamily="18" charset="0"/>
                <a:cs typeface="Times New Roman" pitchFamily="18" charset="0"/>
              </a:rPr>
              <a:t>116012   </a:t>
            </a:r>
            <a:r>
              <a:rPr lang="en-US" altLang="zh-CN" sz="1600" b="1" dirty="0" err="1" smtClean="0">
                <a:solidFill>
                  <a:schemeClr val="accent2"/>
                </a:solidFill>
                <a:latin typeface="Times New Roman" pitchFamily="18" charset="0"/>
                <a:cs typeface="Times New Roman" pitchFamily="18" charset="0"/>
              </a:rPr>
              <a:t>arXiv</a:t>
            </a:r>
            <a:r>
              <a:rPr lang="en-US" altLang="zh-CN" sz="1600" b="1" dirty="0">
                <a:solidFill>
                  <a:schemeClr val="accent2"/>
                </a:solidFill>
                <a:latin typeface="Times New Roman" pitchFamily="18" charset="0"/>
                <a:cs typeface="Times New Roman" pitchFamily="18" charset="0"/>
              </a:rPr>
              <a:t>: 1704.03412</a:t>
            </a:r>
            <a:r>
              <a:rPr lang="en-US" altLang="zh-CN" sz="1600" b="1" dirty="0">
                <a:latin typeface="Times New Roman" pitchFamily="18" charset="0"/>
                <a:cs typeface="Times New Roman" pitchFamily="18" charset="0"/>
              </a:rPr>
              <a:t>, </a:t>
            </a:r>
            <a:endParaRPr lang="en-US" altLang="zh-CN" sz="1600" b="1" dirty="0" smtClean="0">
              <a:latin typeface="Times New Roman" pitchFamily="18" charset="0"/>
              <a:cs typeface="Times New Roman" pitchFamily="18" charset="0"/>
            </a:endParaRPr>
          </a:p>
          <a:p>
            <a:r>
              <a:rPr lang="en-US" altLang="zh-CN" sz="1400" dirty="0">
                <a:latin typeface="Times New Roman" pitchFamily="18" charset="0"/>
                <a:cs typeface="Times New Roman" pitchFamily="18" charset="0"/>
              </a:rPr>
              <a:t>         Heavy Baryons and their Exotics from </a:t>
            </a:r>
            <a:r>
              <a:rPr lang="en-US" altLang="zh-CN" sz="1400" dirty="0" err="1">
                <a:latin typeface="Times New Roman" pitchFamily="18" charset="0"/>
                <a:cs typeface="Times New Roman" pitchFamily="18" charset="0"/>
              </a:rPr>
              <a:t>Instantons</a:t>
            </a:r>
            <a:r>
              <a:rPr lang="en-US" altLang="zh-CN" sz="1400" dirty="0">
                <a:latin typeface="Times New Roman" pitchFamily="18" charset="0"/>
                <a:cs typeface="Times New Roman" pitchFamily="18" charset="0"/>
              </a:rPr>
              <a:t> in Holographic </a:t>
            </a:r>
            <a:r>
              <a:rPr lang="en-US" altLang="zh-CN" sz="1400" dirty="0" smtClean="0">
                <a:latin typeface="Times New Roman" pitchFamily="18" charset="0"/>
                <a:cs typeface="Times New Roman" pitchFamily="18" charset="0"/>
              </a:rPr>
              <a:t>QCD.</a:t>
            </a:r>
          </a:p>
          <a:p>
            <a:endParaRPr lang="en-US" altLang="zh-CN" sz="1400" b="1" dirty="0" smtClean="0">
              <a:latin typeface="Times New Roman" pitchFamily="18" charset="0"/>
              <a:cs typeface="Times New Roman" pitchFamily="18" charset="0"/>
            </a:endParaRPr>
          </a:p>
          <a:p>
            <a:r>
              <a:rPr lang="en-US" altLang="zh-CN" sz="1400" b="1" dirty="0" smtClean="0">
                <a:latin typeface="Times New Roman" pitchFamily="18" charset="0"/>
                <a:cs typeface="Times New Roman" pitchFamily="18" charset="0"/>
              </a:rPr>
              <a:t>&gt;&gt;</a:t>
            </a:r>
            <a:r>
              <a:rPr lang="en-US" altLang="zh-CN" sz="1400" b="1" dirty="0" err="1">
                <a:latin typeface="Times New Roman" pitchFamily="18" charset="0"/>
                <a:cs typeface="Times New Roman" pitchFamily="18" charset="0"/>
              </a:rPr>
              <a:t>T.M.Aliev</a:t>
            </a:r>
            <a:r>
              <a:rPr lang="en-US" altLang="zh-CN" sz="1400" b="1" dirty="0">
                <a:latin typeface="Times New Roman" pitchFamily="18" charset="0"/>
                <a:cs typeface="Times New Roman" pitchFamily="18" charset="0"/>
              </a:rPr>
              <a:t>, </a:t>
            </a:r>
            <a:r>
              <a:rPr lang="en-US" altLang="zh-CN" sz="1400" b="1" dirty="0" err="1">
                <a:latin typeface="Times New Roman" pitchFamily="18" charset="0"/>
                <a:cs typeface="Times New Roman" pitchFamily="18" charset="0"/>
              </a:rPr>
              <a:t>S.Bilmis</a:t>
            </a:r>
            <a:r>
              <a:rPr lang="en-US" altLang="zh-CN" sz="1400" b="1" dirty="0">
                <a:latin typeface="Times New Roman" pitchFamily="18" charset="0"/>
                <a:cs typeface="Times New Roman" pitchFamily="18" charset="0"/>
              </a:rPr>
              <a:t>, </a:t>
            </a:r>
            <a:r>
              <a:rPr lang="en-US" altLang="zh-CN" sz="1400" b="1" dirty="0" err="1" smtClean="0">
                <a:latin typeface="Times New Roman" pitchFamily="18" charset="0"/>
                <a:cs typeface="Times New Roman" pitchFamily="18" charset="0"/>
              </a:rPr>
              <a:t>M.Savci</a:t>
            </a:r>
            <a:r>
              <a:rPr lang="en-US" altLang="zh-CN" sz="1400" b="1" dirty="0" smtClean="0">
                <a:latin typeface="Times New Roman" pitchFamily="18" charset="0"/>
                <a:cs typeface="Times New Roman" pitchFamily="18" charset="0"/>
              </a:rPr>
              <a:t>, </a:t>
            </a:r>
            <a:r>
              <a:rPr lang="en-US" altLang="zh-CN" sz="1400" b="1" dirty="0" err="1">
                <a:solidFill>
                  <a:schemeClr val="accent2"/>
                </a:solidFill>
                <a:latin typeface="Times New Roman" pitchFamily="18" charset="0"/>
                <a:cs typeface="Times New Roman" pitchFamily="18" charset="0"/>
              </a:rPr>
              <a:t>arXiv</a:t>
            </a:r>
            <a:r>
              <a:rPr lang="en-US" altLang="zh-CN" sz="1400" b="1" dirty="0">
                <a:solidFill>
                  <a:schemeClr val="accent2"/>
                </a:solidFill>
                <a:latin typeface="Times New Roman" pitchFamily="18" charset="0"/>
                <a:cs typeface="Times New Roman" pitchFamily="18" charset="0"/>
              </a:rPr>
              <a:t>: 1704.03439</a:t>
            </a:r>
            <a:r>
              <a:rPr lang="en-US" altLang="zh-CN" sz="1400" b="1" dirty="0">
                <a:latin typeface="Times New Roman" pitchFamily="18" charset="0"/>
                <a:cs typeface="Times New Roman" pitchFamily="18" charset="0"/>
              </a:rPr>
              <a:t>,</a:t>
            </a:r>
            <a:r>
              <a:rPr lang="en-US" altLang="zh-CN" sz="1400" b="1" dirty="0">
                <a:solidFill>
                  <a:schemeClr val="accent2"/>
                </a:solidFill>
                <a:latin typeface="Times New Roman" pitchFamily="18" charset="0"/>
                <a:cs typeface="Times New Roman" pitchFamily="18" charset="0"/>
              </a:rPr>
              <a:t> </a:t>
            </a:r>
            <a:endParaRPr lang="en-US" altLang="zh-CN" sz="1400" b="1" dirty="0">
              <a:latin typeface="Times New Roman" pitchFamily="18" charset="0"/>
              <a:cs typeface="Times New Roman" pitchFamily="18" charset="0"/>
            </a:endParaRPr>
          </a:p>
          <a:p>
            <a:r>
              <a:rPr lang="en-US" altLang="zh-CN" sz="1400" dirty="0">
                <a:latin typeface="Times New Roman" pitchFamily="18" charset="0"/>
                <a:cs typeface="Times New Roman" pitchFamily="18" charset="0"/>
              </a:rPr>
              <a:t>          Are the new excited {</a:t>
            </a:r>
            <a:r>
              <a:rPr lang="en-US" altLang="zh-CN" sz="1400" dirty="0" err="1">
                <a:latin typeface="Times New Roman" pitchFamily="18" charset="0"/>
                <a:cs typeface="Times New Roman" pitchFamily="18" charset="0"/>
              </a:rPr>
              <a:t>Ω_c</a:t>
            </a:r>
            <a:r>
              <a:rPr lang="en-US" altLang="zh-CN" sz="1400" dirty="0">
                <a:latin typeface="Times New Roman" pitchFamily="18" charset="0"/>
                <a:cs typeface="Times New Roman" pitchFamily="18" charset="0"/>
              </a:rPr>
              <a:t>} baryons negative parity states?</a:t>
            </a:r>
          </a:p>
          <a:p>
            <a:endParaRPr lang="en-US" altLang="zh-CN" sz="1400" dirty="0">
              <a:latin typeface="Times New Roman" pitchFamily="18" charset="0"/>
              <a:cs typeface="Times New Roman" pitchFamily="18" charset="0"/>
            </a:endParaRPr>
          </a:p>
          <a:p>
            <a:r>
              <a:rPr lang="en-US" altLang="zh-CN" sz="1600" b="1" dirty="0" smtClean="0">
                <a:latin typeface="Times New Roman" pitchFamily="18" charset="0"/>
                <a:cs typeface="Times New Roman" pitchFamily="18" charset="0"/>
              </a:rPr>
              <a:t>&gt;&gt;</a:t>
            </a:r>
            <a:r>
              <a:rPr lang="pl-PL" altLang="zh-CN" sz="1600" b="1" dirty="0">
                <a:latin typeface="Times New Roman" pitchFamily="18" charset="0"/>
                <a:cs typeface="Times New Roman" pitchFamily="18" charset="0"/>
              </a:rPr>
              <a:t>Hyun-Chul Kim, Maxim V. Polyakov, Michał </a:t>
            </a:r>
            <a:r>
              <a:rPr lang="pl-PL" altLang="zh-CN" sz="1600" b="1" dirty="0" smtClean="0">
                <a:latin typeface="Times New Roman" pitchFamily="18" charset="0"/>
                <a:cs typeface="Times New Roman" pitchFamily="18" charset="0"/>
              </a:rPr>
              <a:t>Praszałowicz</a:t>
            </a:r>
            <a:r>
              <a:rPr lang="en-US" altLang="zh-CN" sz="1600" b="1" dirty="0" smtClean="0">
                <a:latin typeface="Times New Roman" pitchFamily="18" charset="0"/>
                <a:cs typeface="Times New Roman" pitchFamily="18" charset="0"/>
              </a:rPr>
              <a:t>, </a:t>
            </a:r>
          </a:p>
          <a:p>
            <a:r>
              <a:rPr lang="en-US" altLang="zh-CN" sz="1600" b="1" dirty="0">
                <a:latin typeface="Times New Roman" pitchFamily="18" charset="0"/>
                <a:cs typeface="Times New Roman" pitchFamily="18" charset="0"/>
              </a:rPr>
              <a:t> </a:t>
            </a:r>
            <a:r>
              <a:rPr lang="en-US" altLang="zh-CN" sz="1600" b="1" dirty="0" smtClean="0">
                <a:latin typeface="Times New Roman" pitchFamily="18" charset="0"/>
                <a:cs typeface="Times New Roman" pitchFamily="18" charset="0"/>
              </a:rPr>
              <a:t>      Phys. Rev. D 96, 014009 </a:t>
            </a:r>
            <a:r>
              <a:rPr lang="en-US" altLang="zh-CN" sz="1600" b="1" dirty="0" err="1" smtClean="0">
                <a:solidFill>
                  <a:schemeClr val="accent2"/>
                </a:solidFill>
                <a:latin typeface="Times New Roman" pitchFamily="18" charset="0"/>
                <a:cs typeface="Times New Roman" pitchFamily="18" charset="0"/>
              </a:rPr>
              <a:t>arXiv</a:t>
            </a:r>
            <a:r>
              <a:rPr lang="en-US" altLang="zh-CN" sz="1600" b="1" dirty="0">
                <a:solidFill>
                  <a:schemeClr val="accent2"/>
                </a:solidFill>
                <a:latin typeface="Times New Roman" pitchFamily="18" charset="0"/>
                <a:cs typeface="Times New Roman" pitchFamily="18" charset="0"/>
              </a:rPr>
              <a:t>: 1704.04082</a:t>
            </a:r>
            <a:r>
              <a:rPr lang="en-US" altLang="zh-CN" sz="1600" b="1" dirty="0">
                <a:latin typeface="Times New Roman" pitchFamily="18" charset="0"/>
                <a:cs typeface="Times New Roman" pitchFamily="18" charset="0"/>
              </a:rPr>
              <a:t>, </a:t>
            </a:r>
          </a:p>
          <a:p>
            <a:r>
              <a:rPr lang="en-US" altLang="zh-CN" sz="1400" dirty="0">
                <a:latin typeface="Times New Roman" pitchFamily="18" charset="0"/>
                <a:cs typeface="Times New Roman" pitchFamily="18" charset="0"/>
              </a:rPr>
              <a:t>          Possibility of the existence of charmed exotica</a:t>
            </a:r>
            <a:r>
              <a:rPr lang="en-US" altLang="zh-CN" sz="1400" dirty="0" smtClean="0">
                <a:latin typeface="Times New Roman" pitchFamily="18" charset="0"/>
                <a:cs typeface="Times New Roman" pitchFamily="18" charset="0"/>
              </a:rPr>
              <a:t>.</a:t>
            </a:r>
          </a:p>
          <a:p>
            <a:r>
              <a:rPr lang="en-US" altLang="zh-CN" sz="1400" dirty="0" smtClean="0">
                <a:latin typeface="Times New Roman" pitchFamily="18" charset="0"/>
                <a:cs typeface="Times New Roman" pitchFamily="18" charset="0"/>
              </a:rPr>
              <a:t>&gt;&gt;……</a:t>
            </a:r>
            <a:endParaRPr lang="zh-CN" altLang="en-US" sz="1400" dirty="0">
              <a:latin typeface="Times New Roman" pitchFamily="18" charset="0"/>
              <a:cs typeface="Times New Roman" pitchFamily="18" charset="0"/>
            </a:endParaRPr>
          </a:p>
        </p:txBody>
      </p:sp>
      <p:sp>
        <p:nvSpPr>
          <p:cNvPr id="7" name="TextBox 6"/>
          <p:cNvSpPr txBox="1"/>
          <p:nvPr/>
        </p:nvSpPr>
        <p:spPr>
          <a:xfrm>
            <a:off x="1731314" y="116632"/>
            <a:ext cx="4856910" cy="523220"/>
          </a:xfrm>
          <a:prstGeom prst="rect">
            <a:avLst/>
          </a:prstGeom>
          <a:gradFill>
            <a:gsLst>
              <a:gs pos="0">
                <a:srgbClr val="5E9EFF"/>
              </a:gs>
              <a:gs pos="26000">
                <a:srgbClr val="85C2FF">
                  <a:lumMod val="79000"/>
                  <a:lumOff val="21000"/>
                  <a:alpha val="48000"/>
                </a:srgbClr>
              </a:gs>
              <a:gs pos="70000">
                <a:srgbClr val="C4D6EB"/>
              </a:gs>
              <a:gs pos="100000">
                <a:srgbClr val="FFEBFA"/>
              </a:gs>
            </a:gsLst>
            <a:lin ang="5400000" scaled="0"/>
          </a:gradFill>
        </p:spPr>
        <p:txBody>
          <a:bodyPr wrap="square" rtlCol="0">
            <a:spAutoFit/>
          </a:bodyPr>
          <a:lstStyle>
            <a:defPPr>
              <a:defRPr lang="zh-CN"/>
            </a:defPPr>
            <a:lvl1pPr>
              <a:defRPr sz="2800"/>
            </a:lvl1pPr>
          </a:lstStyle>
          <a:p>
            <a:pPr algn="ctr"/>
            <a:r>
              <a:rPr lang="en-US" altLang="zh-CN" dirty="0"/>
              <a:t>Recent </a:t>
            </a:r>
            <a:r>
              <a:rPr lang="en-US" altLang="zh-CN" dirty="0" smtClean="0"/>
              <a:t>theoretical studies</a:t>
            </a:r>
            <a:endParaRPr lang="zh-CN" altLang="en-US" dirty="0"/>
          </a:p>
        </p:txBody>
      </p:sp>
    </p:spTree>
    <p:extLst>
      <p:ext uri="{BB962C8B-B14F-4D97-AF65-F5344CB8AC3E}">
        <p14:creationId xmlns:p14="http://schemas.microsoft.com/office/powerpoint/2010/main" val="1951082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algn="ctr"/>
            <a:r>
              <a:rPr lang="en-US" altLang="zh-CN" dirty="0" smtClean="0"/>
              <a:t>-11-</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4193605709"/>
              </p:ext>
            </p:extLst>
          </p:nvPr>
        </p:nvGraphicFramePr>
        <p:xfrm>
          <a:off x="2627313" y="2492375"/>
          <a:ext cx="3505200" cy="865188"/>
        </p:xfrm>
        <a:graphic>
          <a:graphicData uri="http://schemas.openxmlformats.org/presentationml/2006/ole">
            <mc:AlternateContent xmlns:mc="http://schemas.openxmlformats.org/markup-compatibility/2006">
              <mc:Choice xmlns:v="urn:schemas-microsoft-com:vml" Requires="v">
                <p:oleObj spid="_x0000_s3363" name="Equation" r:id="rId4" imgW="927000" imgH="228600" progId="Equation.DSMT4">
                  <p:embed/>
                </p:oleObj>
              </mc:Choice>
              <mc:Fallback>
                <p:oleObj name="Equation" r:id="rId4" imgW="927000" imgH="228600" progId="Equation.DSMT4">
                  <p:embed/>
                  <p:pic>
                    <p:nvPicPr>
                      <p:cNvPr id="0" name=""/>
                      <p:cNvPicPr/>
                      <p:nvPr/>
                    </p:nvPicPr>
                    <p:blipFill>
                      <a:blip r:embed="rId5"/>
                      <a:stretch>
                        <a:fillRect/>
                      </a:stretch>
                    </p:blipFill>
                    <p:spPr>
                      <a:xfrm>
                        <a:off x="2627313" y="2492375"/>
                        <a:ext cx="3505200" cy="865188"/>
                      </a:xfrm>
                      <a:prstGeom prst="rect">
                        <a:avLst/>
                      </a:prstGeom>
                      <a:solidFill>
                        <a:schemeClr val="accent2"/>
                      </a:solidFill>
                    </p:spPr>
                  </p:pic>
                </p:oleObj>
              </mc:Fallback>
            </mc:AlternateContent>
          </a:graphicData>
        </a:graphic>
      </p:graphicFrame>
      <p:sp>
        <p:nvSpPr>
          <p:cNvPr id="6" name="TextBox 5"/>
          <p:cNvSpPr txBox="1"/>
          <p:nvPr/>
        </p:nvSpPr>
        <p:spPr>
          <a:xfrm>
            <a:off x="467544" y="764704"/>
            <a:ext cx="1800200" cy="830997"/>
          </a:xfrm>
          <a:prstGeom prst="rect">
            <a:avLst/>
          </a:prstGeom>
          <a:solidFill>
            <a:srgbClr val="00B0F0"/>
          </a:solidFill>
        </p:spPr>
        <p:txBody>
          <a:bodyPr wrap="square" rtlCol="0">
            <a:spAutoFit/>
          </a:bodyPr>
          <a:lstStyle/>
          <a:p>
            <a:r>
              <a:rPr lang="en-US" altLang="zh-CN" sz="2400" dirty="0" smtClean="0"/>
              <a:t>QCD </a:t>
            </a:r>
          </a:p>
          <a:p>
            <a:r>
              <a:rPr lang="en-US" altLang="zh-CN" sz="2400" dirty="0" smtClean="0"/>
              <a:t>sum rules</a:t>
            </a:r>
            <a:endParaRPr lang="zh-CN" altLang="en-US" sz="2400" dirty="0"/>
          </a:p>
        </p:txBody>
      </p:sp>
      <p:sp>
        <p:nvSpPr>
          <p:cNvPr id="7" name="TextBox 6"/>
          <p:cNvSpPr txBox="1"/>
          <p:nvPr/>
        </p:nvSpPr>
        <p:spPr>
          <a:xfrm>
            <a:off x="2198347" y="98004"/>
            <a:ext cx="4464496" cy="523220"/>
          </a:xfrm>
          <a:prstGeom prst="rect">
            <a:avLst/>
          </a:prstGeom>
          <a:gradFill>
            <a:gsLst>
              <a:gs pos="0">
                <a:srgbClr val="5E9EFF"/>
              </a:gs>
              <a:gs pos="26000">
                <a:srgbClr val="85C2FF">
                  <a:lumMod val="79000"/>
                  <a:lumOff val="21000"/>
                  <a:alpha val="48000"/>
                </a:srgbClr>
              </a:gs>
              <a:gs pos="70000">
                <a:srgbClr val="C4D6EB"/>
              </a:gs>
              <a:gs pos="100000">
                <a:srgbClr val="FFEBFA"/>
              </a:gs>
            </a:gsLst>
            <a:lin ang="5400000" scaled="0"/>
          </a:gradFill>
        </p:spPr>
        <p:txBody>
          <a:bodyPr wrap="square" rtlCol="0">
            <a:spAutoFit/>
          </a:bodyPr>
          <a:lstStyle>
            <a:defPPr>
              <a:defRPr lang="zh-CN"/>
            </a:defPPr>
            <a:lvl1pPr>
              <a:defRPr sz="2800"/>
            </a:lvl1pPr>
          </a:lstStyle>
          <a:p>
            <a:pPr algn="ctr"/>
            <a:r>
              <a:rPr lang="en-US" altLang="zh-CN" dirty="0" smtClean="0"/>
              <a:t>Theoretical approaches</a:t>
            </a:r>
            <a:endParaRPr lang="zh-CN" altLang="en-US" dirty="0"/>
          </a:p>
        </p:txBody>
      </p:sp>
      <p:cxnSp>
        <p:nvCxnSpPr>
          <p:cNvPr id="9" name="直接箭头连接符 8"/>
          <p:cNvCxnSpPr/>
          <p:nvPr/>
        </p:nvCxnSpPr>
        <p:spPr>
          <a:xfrm>
            <a:off x="1979712" y="1772816"/>
            <a:ext cx="648072" cy="64807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03848" y="754063"/>
            <a:ext cx="2160240" cy="830997"/>
          </a:xfrm>
          <a:prstGeom prst="rect">
            <a:avLst/>
          </a:prstGeom>
          <a:solidFill>
            <a:srgbClr val="00B0F0"/>
          </a:solidFill>
        </p:spPr>
        <p:txBody>
          <a:bodyPr wrap="square" rtlCol="0">
            <a:spAutoFit/>
          </a:bodyPr>
          <a:lstStyle/>
          <a:p>
            <a:r>
              <a:rPr lang="en-US" altLang="zh-CN" sz="2400" dirty="0" smtClean="0"/>
              <a:t>chiral quark model</a:t>
            </a:r>
            <a:endParaRPr lang="zh-CN" altLang="en-US" sz="2400" dirty="0"/>
          </a:p>
        </p:txBody>
      </p:sp>
      <p:cxnSp>
        <p:nvCxnSpPr>
          <p:cNvPr id="11" name="直接箭头连接符 10"/>
          <p:cNvCxnSpPr/>
          <p:nvPr/>
        </p:nvCxnSpPr>
        <p:spPr>
          <a:xfrm>
            <a:off x="4139952" y="1644678"/>
            <a:ext cx="0" cy="77621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96136" y="764704"/>
            <a:ext cx="2520280" cy="830997"/>
          </a:xfrm>
          <a:prstGeom prst="rect">
            <a:avLst/>
          </a:prstGeom>
          <a:solidFill>
            <a:srgbClr val="00B0F0"/>
          </a:solidFill>
        </p:spPr>
        <p:txBody>
          <a:bodyPr wrap="square" rtlCol="0">
            <a:spAutoFit/>
          </a:bodyPr>
          <a:lstStyle/>
          <a:p>
            <a:r>
              <a:rPr lang="en-US" altLang="zh-CN" sz="2400" dirty="0" smtClean="0"/>
              <a:t>heavy quark effective theory</a:t>
            </a:r>
            <a:endParaRPr lang="zh-CN" altLang="en-US" sz="2400" dirty="0"/>
          </a:p>
        </p:txBody>
      </p:sp>
      <p:cxnSp>
        <p:nvCxnSpPr>
          <p:cNvPr id="15" name="直接箭头连接符 14"/>
          <p:cNvCxnSpPr/>
          <p:nvPr/>
        </p:nvCxnSpPr>
        <p:spPr>
          <a:xfrm flipH="1">
            <a:off x="5981650" y="1796455"/>
            <a:ext cx="864096" cy="64807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0796" y="2636912"/>
            <a:ext cx="2160240" cy="461665"/>
          </a:xfrm>
          <a:prstGeom prst="rect">
            <a:avLst/>
          </a:prstGeom>
          <a:solidFill>
            <a:srgbClr val="00B0F0"/>
          </a:solidFill>
        </p:spPr>
        <p:txBody>
          <a:bodyPr wrap="square" rtlCol="0">
            <a:spAutoFit/>
          </a:bodyPr>
          <a:lstStyle/>
          <a:p>
            <a:r>
              <a:rPr lang="en-US" altLang="zh-CN" sz="2400" dirty="0"/>
              <a:t>l</a:t>
            </a:r>
            <a:r>
              <a:rPr lang="en-US" altLang="zh-CN" sz="2400" dirty="0" smtClean="0"/>
              <a:t>attice QCD</a:t>
            </a:r>
            <a:endParaRPr lang="zh-CN" altLang="en-US" sz="2400" dirty="0"/>
          </a:p>
        </p:txBody>
      </p:sp>
      <p:cxnSp>
        <p:nvCxnSpPr>
          <p:cNvPr id="18" name="直接箭头连接符 17"/>
          <p:cNvCxnSpPr/>
          <p:nvPr/>
        </p:nvCxnSpPr>
        <p:spPr>
          <a:xfrm flipV="1">
            <a:off x="2267744" y="2852936"/>
            <a:ext cx="360040" cy="1552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32240" y="2466157"/>
            <a:ext cx="2160240" cy="830997"/>
          </a:xfrm>
          <a:prstGeom prst="rect">
            <a:avLst/>
          </a:prstGeom>
          <a:solidFill>
            <a:srgbClr val="00B0F0"/>
          </a:solidFill>
        </p:spPr>
        <p:txBody>
          <a:bodyPr wrap="square" rtlCol="0">
            <a:spAutoFit/>
          </a:bodyPr>
          <a:lstStyle/>
          <a:p>
            <a:r>
              <a:rPr lang="en-US" altLang="zh-CN" sz="2400" dirty="0" smtClean="0"/>
              <a:t>EHQ decay formula</a:t>
            </a:r>
            <a:endParaRPr lang="zh-CN" altLang="en-US" sz="2400" dirty="0"/>
          </a:p>
        </p:txBody>
      </p:sp>
      <p:cxnSp>
        <p:nvCxnSpPr>
          <p:cNvPr id="24" name="直接箭头连接符 23"/>
          <p:cNvCxnSpPr/>
          <p:nvPr/>
        </p:nvCxnSpPr>
        <p:spPr>
          <a:xfrm flipH="1">
            <a:off x="6156176" y="2852936"/>
            <a:ext cx="531465"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下箭头 25"/>
          <p:cNvSpPr/>
          <p:nvPr/>
        </p:nvSpPr>
        <p:spPr>
          <a:xfrm>
            <a:off x="4097689" y="3982752"/>
            <a:ext cx="576064"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2463805" y="3419708"/>
            <a:ext cx="3843833" cy="369332"/>
          </a:xfrm>
          <a:prstGeom prst="rect">
            <a:avLst/>
          </a:prstGeom>
          <a:solidFill>
            <a:schemeClr val="accent2">
              <a:alpha val="85000"/>
            </a:schemeClr>
          </a:solidFill>
        </p:spPr>
        <p:txBody>
          <a:bodyPr wrap="square" rtlCol="0">
            <a:spAutoFit/>
          </a:bodyPr>
          <a:lstStyle/>
          <a:p>
            <a:r>
              <a:rPr lang="en-US" altLang="zh-CN" dirty="0" smtClean="0"/>
              <a:t>Spectrum and decay properties</a:t>
            </a:r>
            <a:endParaRPr lang="zh-CN" altLang="en-US" dirty="0"/>
          </a:p>
        </p:txBody>
      </p:sp>
      <p:sp>
        <p:nvSpPr>
          <p:cNvPr id="28" name="TextBox 27"/>
          <p:cNvSpPr txBox="1"/>
          <p:nvPr/>
        </p:nvSpPr>
        <p:spPr>
          <a:xfrm>
            <a:off x="2599665" y="5013176"/>
            <a:ext cx="3661861" cy="646331"/>
          </a:xfrm>
          <a:prstGeom prst="rect">
            <a:avLst/>
          </a:prstGeom>
          <a:solidFill>
            <a:srgbClr val="00B050"/>
          </a:solidFill>
        </p:spPr>
        <p:txBody>
          <a:bodyPr wrap="square" rtlCol="0">
            <a:spAutoFit/>
          </a:bodyPr>
          <a:lstStyle/>
          <a:p>
            <a:r>
              <a:rPr lang="en-US" altLang="zh-CN" sz="3600" dirty="0"/>
              <a:t>1P </a:t>
            </a:r>
            <a:r>
              <a:rPr lang="en-US" altLang="zh-CN" sz="3600" dirty="0" smtClean="0"/>
              <a:t>or </a:t>
            </a:r>
            <a:r>
              <a:rPr lang="en-US" altLang="zh-CN" sz="3600" dirty="0"/>
              <a:t>2S</a:t>
            </a:r>
            <a:r>
              <a:rPr lang="zh-CN" altLang="en-US" sz="3600" dirty="0"/>
              <a:t> </a:t>
            </a:r>
            <a:r>
              <a:rPr lang="en-US" altLang="zh-CN" sz="3600" dirty="0" smtClean="0"/>
              <a:t>states</a:t>
            </a:r>
            <a:endParaRPr lang="zh-CN" altLang="en-US" sz="3600" dirty="0"/>
          </a:p>
        </p:txBody>
      </p:sp>
      <p:sp>
        <p:nvSpPr>
          <p:cNvPr id="19" name="TextBox 18"/>
          <p:cNvSpPr txBox="1"/>
          <p:nvPr/>
        </p:nvSpPr>
        <p:spPr>
          <a:xfrm>
            <a:off x="6761534" y="3615407"/>
            <a:ext cx="2160240" cy="461665"/>
          </a:xfrm>
          <a:prstGeom prst="rect">
            <a:avLst/>
          </a:prstGeom>
          <a:solidFill>
            <a:srgbClr val="00B0F0"/>
          </a:solidFill>
        </p:spPr>
        <p:txBody>
          <a:bodyPr wrap="square" rtlCol="0">
            <a:spAutoFit/>
          </a:bodyPr>
          <a:lstStyle/>
          <a:p>
            <a:r>
              <a:rPr lang="en-US" altLang="zh-CN" sz="2400" dirty="0" smtClean="0"/>
              <a:t>……</a:t>
            </a:r>
            <a:endParaRPr lang="zh-CN" altLang="en-US" sz="2400" dirty="0"/>
          </a:p>
        </p:txBody>
      </p:sp>
      <p:sp>
        <p:nvSpPr>
          <p:cNvPr id="20" name="TextBox 19"/>
          <p:cNvSpPr txBox="1"/>
          <p:nvPr/>
        </p:nvSpPr>
        <p:spPr>
          <a:xfrm>
            <a:off x="107504" y="3501008"/>
            <a:ext cx="2160240" cy="461665"/>
          </a:xfrm>
          <a:prstGeom prst="rect">
            <a:avLst/>
          </a:prstGeom>
          <a:solidFill>
            <a:srgbClr val="00B0F0"/>
          </a:solidFill>
        </p:spPr>
        <p:txBody>
          <a:bodyPr wrap="square" rtlCol="0">
            <a:spAutoFit/>
          </a:bodyPr>
          <a:lstStyle/>
          <a:p>
            <a:r>
              <a:rPr lang="en-US" altLang="zh-CN" sz="2400" dirty="0" smtClean="0"/>
              <a:t>……</a:t>
            </a:r>
            <a:endParaRPr lang="zh-CN" altLang="en-US" sz="2400" dirty="0"/>
          </a:p>
        </p:txBody>
      </p:sp>
      <p:cxnSp>
        <p:nvCxnSpPr>
          <p:cNvPr id="22" name="直接箭头连接符 21"/>
          <p:cNvCxnSpPr/>
          <p:nvPr/>
        </p:nvCxnSpPr>
        <p:spPr>
          <a:xfrm flipV="1">
            <a:off x="1367644" y="3212976"/>
            <a:ext cx="1232021" cy="26404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flipV="1">
            <a:off x="6156176" y="3212976"/>
            <a:ext cx="1359549" cy="35923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317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algn="ctr"/>
            <a:r>
              <a:rPr lang="en-US" altLang="zh-CN" dirty="0" smtClean="0"/>
              <a:t>-12-</a:t>
            </a:r>
            <a:endParaRPr lang="zh-CN" alt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124744"/>
            <a:ext cx="6192688" cy="393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512" y="1415386"/>
            <a:ext cx="1296144" cy="461665"/>
          </a:xfrm>
          <a:prstGeom prst="rect">
            <a:avLst/>
          </a:prstGeom>
          <a:solidFill>
            <a:schemeClr val="accent3"/>
          </a:solidFill>
        </p:spPr>
        <p:txBody>
          <a:bodyPr wrap="square" rtlCol="0">
            <a:spAutoFit/>
          </a:bodyPr>
          <a:lstStyle/>
          <a:p>
            <a:pPr algn="ctr"/>
            <a:r>
              <a:rPr lang="en-US" altLang="zh-CN" sz="2400" dirty="0" smtClean="0"/>
              <a:t>S-wave</a:t>
            </a:r>
            <a:endParaRPr lang="zh-CN" altLang="en-US" sz="2400" dirty="0"/>
          </a:p>
        </p:txBody>
      </p:sp>
      <p:sp>
        <p:nvSpPr>
          <p:cNvPr id="9" name="矩形 8"/>
          <p:cNvSpPr/>
          <p:nvPr/>
        </p:nvSpPr>
        <p:spPr>
          <a:xfrm>
            <a:off x="395536" y="5229200"/>
            <a:ext cx="8599784" cy="738664"/>
          </a:xfrm>
          <a:prstGeom prst="rect">
            <a:avLst/>
          </a:prstGeom>
        </p:spPr>
        <p:txBody>
          <a:bodyPr wrap="square">
            <a:spAutoFit/>
          </a:bodyPr>
          <a:lstStyle/>
          <a:p>
            <a:r>
              <a:rPr lang="en-US" altLang="zh-CN" sz="1400" dirty="0"/>
              <a:t>&gt;&gt;</a:t>
            </a:r>
            <a:r>
              <a:rPr lang="en-US" altLang="zh-CN" sz="1400" dirty="0" err="1"/>
              <a:t>Hai</a:t>
            </a:r>
            <a:r>
              <a:rPr lang="en-US" altLang="zh-CN" sz="1400" dirty="0"/>
              <a:t>-Yang Cheng and  Chun-</a:t>
            </a:r>
            <a:r>
              <a:rPr lang="en-US" altLang="zh-CN" sz="1400" dirty="0" err="1"/>
              <a:t>Khiang</a:t>
            </a:r>
            <a:r>
              <a:rPr lang="en-US" altLang="zh-CN" sz="1400" dirty="0"/>
              <a:t> Chua, Phys. Rev. D 75, 014006(2007</a:t>
            </a:r>
            <a:r>
              <a:rPr lang="en-US" altLang="zh-CN" sz="1400" dirty="0" smtClean="0"/>
              <a:t>).</a:t>
            </a:r>
          </a:p>
          <a:p>
            <a:r>
              <a:rPr lang="en-US" altLang="zh-CN" sz="1400" dirty="0" smtClean="0"/>
              <a:t>&gt;&gt;</a:t>
            </a:r>
            <a:r>
              <a:rPr lang="en-US" altLang="zh-CN" sz="1400" dirty="0"/>
              <a:t>H.-X. Chen, W. Chen, Q. Mao, A. </a:t>
            </a:r>
            <a:r>
              <a:rPr lang="en-US" altLang="zh-CN" sz="1400" dirty="0" err="1"/>
              <a:t>Hosaka</a:t>
            </a:r>
            <a:r>
              <a:rPr lang="en-US" altLang="zh-CN" sz="1400" dirty="0"/>
              <a:t>, X. Liu and S.-L. Zhu, Phys. Rev. D 91, 054034 (2015).</a:t>
            </a:r>
            <a:endParaRPr lang="zh-CN" altLang="en-US" sz="1400" dirty="0"/>
          </a:p>
          <a:p>
            <a:r>
              <a:rPr lang="de-DE" altLang="zh-CN" sz="1400" dirty="0" smtClean="0"/>
              <a:t>&gt;&gt;C</a:t>
            </a:r>
            <a:r>
              <a:rPr lang="de-DE" altLang="zh-CN" sz="1400" dirty="0"/>
              <a:t>. Chen, X.-L. Chen, X. Liu, W.-Z. Deng and S.-L. </a:t>
            </a:r>
            <a:r>
              <a:rPr lang="de-DE" altLang="zh-CN" sz="1400" dirty="0" smtClean="0"/>
              <a:t>Zhu, </a:t>
            </a:r>
            <a:r>
              <a:rPr lang="en-US" altLang="zh-CN" sz="1400" dirty="0" smtClean="0"/>
              <a:t>Phys</a:t>
            </a:r>
            <a:r>
              <a:rPr lang="en-US" altLang="zh-CN" sz="1400" dirty="0"/>
              <a:t>. Rev. D 75, 094017 (2007</a:t>
            </a:r>
            <a:r>
              <a:rPr lang="en-US" altLang="zh-CN" sz="1400" dirty="0" smtClean="0"/>
              <a:t>).</a:t>
            </a:r>
          </a:p>
        </p:txBody>
      </p:sp>
      <p:sp>
        <p:nvSpPr>
          <p:cNvPr id="10" name="矩形 9"/>
          <p:cNvSpPr/>
          <p:nvPr/>
        </p:nvSpPr>
        <p:spPr>
          <a:xfrm>
            <a:off x="827584" y="251937"/>
            <a:ext cx="7560840" cy="584775"/>
          </a:xfrm>
          <a:prstGeom prst="rect">
            <a:avLst/>
          </a:prstGeom>
          <a:solidFill>
            <a:schemeClr val="bg2">
              <a:lumMod val="50000"/>
            </a:schemeClr>
          </a:solidFill>
        </p:spPr>
        <p:txBody>
          <a:bodyPr wrap="square">
            <a:spAutoFit/>
          </a:bodyPr>
          <a:lstStyle/>
          <a:p>
            <a:pPr algn="ctr"/>
            <a:r>
              <a:rPr lang="en-US" altLang="zh-CN" sz="3200" dirty="0"/>
              <a:t>2 The structure of charmed baryons</a:t>
            </a:r>
            <a:endParaRPr lang="zh-CN" altLang="en-US" sz="3200" dirty="0"/>
          </a:p>
        </p:txBody>
      </p:sp>
      <p:cxnSp>
        <p:nvCxnSpPr>
          <p:cNvPr id="4" name="直接连接符 3"/>
          <p:cNvCxnSpPr/>
          <p:nvPr/>
        </p:nvCxnSpPr>
        <p:spPr>
          <a:xfrm>
            <a:off x="4139952" y="4077072"/>
            <a:ext cx="9361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138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algn="ctr"/>
            <a:r>
              <a:rPr lang="en-US" altLang="zh-CN" dirty="0" smtClean="0"/>
              <a:t>-13-</a:t>
            </a:r>
            <a:endParaRPr lang="zh-CN" altLang="en-US" dirty="0"/>
          </a:p>
        </p:txBody>
      </p:sp>
      <p:sp>
        <p:nvSpPr>
          <p:cNvPr id="6" name="矩形 5"/>
          <p:cNvSpPr/>
          <p:nvPr/>
        </p:nvSpPr>
        <p:spPr>
          <a:xfrm>
            <a:off x="395536" y="5229200"/>
            <a:ext cx="8599784" cy="738664"/>
          </a:xfrm>
          <a:prstGeom prst="rect">
            <a:avLst/>
          </a:prstGeom>
        </p:spPr>
        <p:txBody>
          <a:bodyPr wrap="square">
            <a:spAutoFit/>
          </a:bodyPr>
          <a:lstStyle/>
          <a:p>
            <a:r>
              <a:rPr lang="en-US" altLang="zh-CN" sz="1400" dirty="0" smtClean="0"/>
              <a:t>&gt;&gt;</a:t>
            </a:r>
            <a:r>
              <a:rPr lang="en-US" altLang="zh-CN" sz="1400" dirty="0" err="1"/>
              <a:t>Hai</a:t>
            </a:r>
            <a:r>
              <a:rPr lang="en-US" altLang="zh-CN" sz="1400" dirty="0"/>
              <a:t>-Yang Cheng and  Chun-</a:t>
            </a:r>
            <a:r>
              <a:rPr lang="en-US" altLang="zh-CN" sz="1400" dirty="0" err="1"/>
              <a:t>Khiang</a:t>
            </a:r>
            <a:r>
              <a:rPr lang="en-US" altLang="zh-CN" sz="1400" dirty="0"/>
              <a:t> Chua, Phys. Rev. D 75, 014006(2007</a:t>
            </a:r>
            <a:r>
              <a:rPr lang="en-US" altLang="zh-CN" sz="1400" dirty="0" smtClean="0"/>
              <a:t>).</a:t>
            </a:r>
          </a:p>
          <a:p>
            <a:r>
              <a:rPr lang="en-US" altLang="zh-CN" sz="1400" dirty="0" smtClean="0"/>
              <a:t>&gt;&gt;</a:t>
            </a:r>
            <a:r>
              <a:rPr lang="en-US" altLang="zh-CN" sz="1400" dirty="0"/>
              <a:t>H.-X. Chen, W. Chen, Q. Mao, A. </a:t>
            </a:r>
            <a:r>
              <a:rPr lang="en-US" altLang="zh-CN" sz="1400" dirty="0" err="1"/>
              <a:t>Hosaka</a:t>
            </a:r>
            <a:r>
              <a:rPr lang="en-US" altLang="zh-CN" sz="1400" dirty="0"/>
              <a:t>, X. Liu and S.-L. Zhu, Phys. Rev. D 91, 054034 (2015).</a:t>
            </a:r>
            <a:endParaRPr lang="zh-CN" altLang="en-US" sz="1400" dirty="0"/>
          </a:p>
          <a:p>
            <a:r>
              <a:rPr lang="de-DE" altLang="zh-CN" sz="1400" dirty="0" smtClean="0"/>
              <a:t>&gt;&gt;C</a:t>
            </a:r>
            <a:r>
              <a:rPr lang="de-DE" altLang="zh-CN" sz="1400" dirty="0"/>
              <a:t>. Chen, X.-L. Chen, X. Liu, W.-Z. Deng and S.-L. </a:t>
            </a:r>
            <a:r>
              <a:rPr lang="de-DE" altLang="zh-CN" sz="1400" dirty="0" smtClean="0"/>
              <a:t>Zhu, </a:t>
            </a:r>
            <a:r>
              <a:rPr lang="en-US" altLang="zh-CN" sz="1400" dirty="0" smtClean="0"/>
              <a:t>Phys</a:t>
            </a:r>
            <a:r>
              <a:rPr lang="en-US" altLang="zh-CN" sz="1400" dirty="0"/>
              <a:t>. Rev. D 75, 094017 (2007</a:t>
            </a:r>
            <a:r>
              <a:rPr lang="en-US" altLang="zh-CN" sz="1400" dirty="0" smtClean="0"/>
              <a:t>).</a:t>
            </a:r>
          </a:p>
        </p:txBody>
      </p:sp>
      <p:sp>
        <p:nvSpPr>
          <p:cNvPr id="7" name="TextBox 6"/>
          <p:cNvSpPr txBox="1"/>
          <p:nvPr/>
        </p:nvSpPr>
        <p:spPr>
          <a:xfrm>
            <a:off x="179512" y="980728"/>
            <a:ext cx="1296144" cy="461665"/>
          </a:xfrm>
          <a:prstGeom prst="rect">
            <a:avLst/>
          </a:prstGeom>
          <a:solidFill>
            <a:schemeClr val="accent3"/>
          </a:solidFill>
        </p:spPr>
        <p:txBody>
          <a:bodyPr wrap="square" rtlCol="0">
            <a:spAutoFit/>
          </a:bodyPr>
          <a:lstStyle/>
          <a:p>
            <a:pPr algn="ctr"/>
            <a:r>
              <a:rPr lang="en-US" altLang="zh-CN" sz="2400" dirty="0" smtClean="0"/>
              <a:t>P-wave</a:t>
            </a:r>
            <a:endParaRPr lang="zh-CN" altLang="en-US" sz="2400"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56792"/>
            <a:ext cx="8815808" cy="352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接连接符 7"/>
          <p:cNvCxnSpPr/>
          <p:nvPr/>
        </p:nvCxnSpPr>
        <p:spPr>
          <a:xfrm>
            <a:off x="7884368" y="2060848"/>
            <a:ext cx="9361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884368" y="4293096"/>
            <a:ext cx="9361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884368" y="4725144"/>
            <a:ext cx="9361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884368" y="5157192"/>
            <a:ext cx="9361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099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algn="ctr"/>
            <a:r>
              <a:rPr lang="en-US" altLang="zh-CN" dirty="0" smtClean="0"/>
              <a:t>-14-</a:t>
            </a:r>
            <a:endParaRPr lang="zh-CN" altLang="en-US" dirty="0"/>
          </a:p>
        </p:txBody>
      </p:sp>
      <p:sp>
        <p:nvSpPr>
          <p:cNvPr id="6" name="矩形 5"/>
          <p:cNvSpPr/>
          <p:nvPr/>
        </p:nvSpPr>
        <p:spPr>
          <a:xfrm>
            <a:off x="395536" y="5464388"/>
            <a:ext cx="8599784" cy="307777"/>
          </a:xfrm>
          <a:prstGeom prst="rect">
            <a:avLst/>
          </a:prstGeom>
        </p:spPr>
        <p:txBody>
          <a:bodyPr wrap="square">
            <a:spAutoFit/>
          </a:bodyPr>
          <a:lstStyle/>
          <a:p>
            <a:r>
              <a:rPr lang="en-US" altLang="zh-CN" sz="1400" dirty="0" smtClean="0"/>
              <a:t>&gt;&gt;</a:t>
            </a:r>
            <a:r>
              <a:rPr lang="en-US" altLang="zh-CN" sz="1400" dirty="0"/>
              <a:t>H.-X. Chen, Q. Mao, A. </a:t>
            </a:r>
            <a:r>
              <a:rPr lang="en-US" altLang="zh-CN" sz="1400" dirty="0" err="1"/>
              <a:t>Hosaka</a:t>
            </a:r>
            <a:r>
              <a:rPr lang="en-US" altLang="zh-CN" sz="1400" dirty="0"/>
              <a:t>, X. Liu and S.-L. </a:t>
            </a:r>
            <a:r>
              <a:rPr lang="en-US" altLang="zh-CN" sz="1400" dirty="0" smtClean="0"/>
              <a:t>Zhu, Phys</a:t>
            </a:r>
            <a:r>
              <a:rPr lang="en-US" altLang="zh-CN" sz="1400" dirty="0"/>
              <a:t>. Rev. D 94, 114016 (2016).</a:t>
            </a:r>
            <a:endParaRPr lang="en-US" altLang="zh-CN" sz="1400" dirty="0" smtClean="0"/>
          </a:p>
        </p:txBody>
      </p:sp>
      <p:sp>
        <p:nvSpPr>
          <p:cNvPr id="7" name="TextBox 6"/>
          <p:cNvSpPr txBox="1"/>
          <p:nvPr/>
        </p:nvSpPr>
        <p:spPr>
          <a:xfrm>
            <a:off x="179512" y="980728"/>
            <a:ext cx="1440160" cy="461665"/>
          </a:xfrm>
          <a:prstGeom prst="rect">
            <a:avLst/>
          </a:prstGeom>
          <a:solidFill>
            <a:schemeClr val="accent3"/>
          </a:solidFill>
        </p:spPr>
        <p:txBody>
          <a:bodyPr wrap="square" rtlCol="0">
            <a:spAutoFit/>
          </a:bodyPr>
          <a:lstStyle/>
          <a:p>
            <a:pPr algn="ctr"/>
            <a:r>
              <a:rPr lang="en-US" altLang="zh-CN" sz="2400" dirty="0" smtClean="0"/>
              <a:t>D-wave</a:t>
            </a:r>
            <a:endParaRPr lang="zh-CN" altLang="en-US" sz="24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1" y="1484784"/>
            <a:ext cx="8970315" cy="258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9968" y="3717032"/>
            <a:ext cx="4368055" cy="1200329"/>
          </a:xfrm>
          <a:prstGeom prst="rect">
            <a:avLst/>
          </a:prstGeom>
          <a:noFill/>
        </p:spPr>
        <p:txBody>
          <a:bodyPr wrap="square" rtlCol="0">
            <a:spAutoFit/>
          </a:bodyPr>
          <a:lstStyle/>
          <a:p>
            <a:r>
              <a:rPr lang="en-US" altLang="zh-CN" dirty="0" smtClean="0"/>
              <a:t>.</a:t>
            </a:r>
          </a:p>
          <a:p>
            <a:r>
              <a:rPr lang="en-US" altLang="zh-CN" dirty="0" smtClean="0"/>
              <a:t>.</a:t>
            </a:r>
          </a:p>
          <a:p>
            <a:r>
              <a:rPr lang="en-US" altLang="zh-CN" dirty="0" smtClean="0"/>
              <a:t>.</a:t>
            </a:r>
          </a:p>
          <a:p>
            <a:r>
              <a:rPr lang="en-US" altLang="zh-CN" dirty="0" smtClean="0"/>
              <a:t>too complicated to be listed in figure</a:t>
            </a:r>
            <a:endParaRPr lang="zh-CN" altLang="en-US" dirty="0"/>
          </a:p>
        </p:txBody>
      </p:sp>
      <p:cxnSp>
        <p:nvCxnSpPr>
          <p:cNvPr id="8" name="直接连接符 7"/>
          <p:cNvCxnSpPr/>
          <p:nvPr/>
        </p:nvCxnSpPr>
        <p:spPr>
          <a:xfrm>
            <a:off x="7524328" y="2636912"/>
            <a:ext cx="12241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524328" y="3140968"/>
            <a:ext cx="12241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524328" y="3717032"/>
            <a:ext cx="122413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155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4380072" y="6520259"/>
            <a:ext cx="2350681" cy="365125"/>
          </a:xfrm>
        </p:spPr>
        <p:txBody>
          <a:bodyPr/>
          <a:lstStyle/>
          <a:p>
            <a:pPr algn="ctr"/>
            <a:r>
              <a:rPr lang="en-US" altLang="zh-CN" dirty="0" smtClean="0"/>
              <a:t>-15-</a:t>
            </a:r>
            <a:endParaRPr lang="zh-CN" altLang="en-US" dirty="0"/>
          </a:p>
        </p:txBody>
      </p:sp>
      <p:sp>
        <p:nvSpPr>
          <p:cNvPr id="5" name="TextBox 4"/>
          <p:cNvSpPr txBox="1"/>
          <p:nvPr/>
        </p:nvSpPr>
        <p:spPr>
          <a:xfrm>
            <a:off x="24312" y="44624"/>
            <a:ext cx="5555800" cy="523220"/>
          </a:xfrm>
          <a:prstGeom prst="rect">
            <a:avLst/>
          </a:prstGeom>
          <a:gradFill>
            <a:gsLst>
              <a:gs pos="0">
                <a:srgbClr val="5E9EFF"/>
              </a:gs>
              <a:gs pos="26000">
                <a:srgbClr val="85C2FF">
                  <a:lumMod val="79000"/>
                  <a:lumOff val="21000"/>
                  <a:alpha val="48000"/>
                </a:srgbClr>
              </a:gs>
              <a:gs pos="70000">
                <a:srgbClr val="C4D6EB"/>
              </a:gs>
              <a:gs pos="100000">
                <a:srgbClr val="FFEBFA"/>
              </a:gs>
            </a:gsLst>
            <a:lin ang="5400000" scaled="0"/>
          </a:gradFill>
        </p:spPr>
        <p:txBody>
          <a:bodyPr wrap="square" rtlCol="0">
            <a:spAutoFit/>
          </a:bodyPr>
          <a:lstStyle>
            <a:defPPr>
              <a:defRPr lang="zh-CN"/>
            </a:defPPr>
            <a:lvl1pPr>
              <a:defRPr sz="2800"/>
            </a:lvl1pPr>
          </a:lstStyle>
          <a:p>
            <a:r>
              <a:rPr lang="en-US" altLang="zh-CN" dirty="0" smtClean="0"/>
              <a:t>The structure </a:t>
            </a:r>
            <a:r>
              <a:rPr lang="en-US" altLang="zh-CN" dirty="0"/>
              <a:t>of </a:t>
            </a:r>
            <a:r>
              <a:rPr lang="en-US" altLang="zh-CN" dirty="0" err="1"/>
              <a:t>Ω_c</a:t>
            </a:r>
            <a:r>
              <a:rPr lang="en-US" altLang="zh-CN" dirty="0"/>
              <a:t> </a:t>
            </a:r>
            <a:r>
              <a:rPr lang="en-US" altLang="zh-CN" dirty="0" smtClean="0"/>
              <a:t>baryons:</a:t>
            </a:r>
            <a:endParaRPr lang="zh-CN" altLang="en-US" dirty="0"/>
          </a:p>
        </p:txBody>
      </p:sp>
      <p:sp>
        <p:nvSpPr>
          <p:cNvPr id="6" name="TextBox 5"/>
          <p:cNvSpPr txBox="1"/>
          <p:nvPr/>
        </p:nvSpPr>
        <p:spPr>
          <a:xfrm>
            <a:off x="179512" y="692696"/>
            <a:ext cx="5616624" cy="400110"/>
          </a:xfrm>
          <a:prstGeom prst="rect">
            <a:avLst/>
          </a:prstGeom>
          <a:solidFill>
            <a:schemeClr val="accent2">
              <a:alpha val="50000"/>
            </a:schemeClr>
          </a:solidFill>
        </p:spPr>
        <p:txBody>
          <a:bodyPr wrap="square" rtlCol="0">
            <a:spAutoFit/>
          </a:bodyPr>
          <a:lstStyle/>
          <a:p>
            <a:r>
              <a:rPr lang="en-US" altLang="zh-CN" sz="2000" dirty="0" smtClean="0"/>
              <a:t>Quantum numbers of </a:t>
            </a:r>
            <a:r>
              <a:rPr lang="en-US" altLang="zh-CN" sz="2000" dirty="0" err="1" smtClean="0"/>
              <a:t>Ω_c</a:t>
            </a:r>
            <a:r>
              <a:rPr lang="en-US" altLang="zh-CN" sz="2000" dirty="0" smtClean="0"/>
              <a:t> baryons</a:t>
            </a:r>
            <a:endParaRPr lang="zh-CN" altLang="en-US" sz="2000" dirty="0"/>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2171" y="1124744"/>
            <a:ext cx="4171829" cy="330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椭圆 6"/>
          <p:cNvSpPr/>
          <p:nvPr/>
        </p:nvSpPr>
        <p:spPr>
          <a:xfrm>
            <a:off x="1146028" y="2276872"/>
            <a:ext cx="329628" cy="28803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c</a:t>
            </a:r>
            <a:endParaRPr lang="zh-CN" altLang="en-US" b="1" dirty="0">
              <a:solidFill>
                <a:schemeClr val="tx1"/>
              </a:solidFill>
            </a:endParaRPr>
          </a:p>
        </p:txBody>
      </p:sp>
      <p:sp>
        <p:nvSpPr>
          <p:cNvPr id="9" name="椭圆 8"/>
          <p:cNvSpPr/>
          <p:nvPr/>
        </p:nvSpPr>
        <p:spPr>
          <a:xfrm>
            <a:off x="323528" y="1772816"/>
            <a:ext cx="329628" cy="28803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s</a:t>
            </a:r>
            <a:endParaRPr lang="zh-CN" altLang="en-US" b="1" dirty="0">
              <a:solidFill>
                <a:schemeClr val="tx1"/>
              </a:solidFill>
            </a:endParaRPr>
          </a:p>
        </p:txBody>
      </p:sp>
      <p:sp>
        <p:nvSpPr>
          <p:cNvPr id="12" name="椭圆 11"/>
          <p:cNvSpPr/>
          <p:nvPr/>
        </p:nvSpPr>
        <p:spPr>
          <a:xfrm>
            <a:off x="2082132" y="1772816"/>
            <a:ext cx="329628" cy="28803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s</a:t>
            </a:r>
            <a:endParaRPr lang="zh-CN" altLang="en-US" b="1" dirty="0">
              <a:solidFill>
                <a:schemeClr val="tx1"/>
              </a:solidFill>
            </a:endParaRPr>
          </a:p>
        </p:txBody>
      </p:sp>
      <p:cxnSp>
        <p:nvCxnSpPr>
          <p:cNvPr id="13" name="直接连接符 12"/>
          <p:cNvCxnSpPr>
            <a:stCxn id="9" idx="6"/>
            <a:endCxn id="12" idx="2"/>
          </p:cNvCxnSpPr>
          <p:nvPr/>
        </p:nvCxnSpPr>
        <p:spPr>
          <a:xfrm>
            <a:off x="653156" y="1916832"/>
            <a:ext cx="142897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7" idx="0"/>
          </p:cNvCxnSpPr>
          <p:nvPr/>
        </p:nvCxnSpPr>
        <p:spPr>
          <a:xfrm>
            <a:off x="1310842" y="1918543"/>
            <a:ext cx="0" cy="358329"/>
          </a:xfrm>
          <a:prstGeom prst="line">
            <a:avLst/>
          </a:prstGeom>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899592" y="4293096"/>
            <a:ext cx="329628" cy="28803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c</a:t>
            </a:r>
            <a:endParaRPr lang="zh-CN" altLang="en-US" b="1" dirty="0">
              <a:solidFill>
                <a:schemeClr val="tx1"/>
              </a:solidFill>
            </a:endParaRPr>
          </a:p>
        </p:txBody>
      </p:sp>
      <p:sp>
        <p:nvSpPr>
          <p:cNvPr id="20" name="椭圆 19"/>
          <p:cNvSpPr/>
          <p:nvPr/>
        </p:nvSpPr>
        <p:spPr>
          <a:xfrm>
            <a:off x="467544" y="2924944"/>
            <a:ext cx="329628" cy="28803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s</a:t>
            </a:r>
            <a:endParaRPr lang="zh-CN" altLang="en-US" b="1" dirty="0">
              <a:solidFill>
                <a:schemeClr val="tx1"/>
              </a:solidFill>
            </a:endParaRPr>
          </a:p>
        </p:txBody>
      </p:sp>
      <p:sp>
        <p:nvSpPr>
          <p:cNvPr id="21" name="椭圆 20"/>
          <p:cNvSpPr/>
          <p:nvPr/>
        </p:nvSpPr>
        <p:spPr>
          <a:xfrm>
            <a:off x="1290044" y="2924944"/>
            <a:ext cx="329628" cy="288032"/>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s</a:t>
            </a:r>
            <a:endParaRPr lang="zh-CN" altLang="en-US" b="1" dirty="0">
              <a:solidFill>
                <a:schemeClr val="tx1"/>
              </a:solidFill>
            </a:endParaRPr>
          </a:p>
        </p:txBody>
      </p:sp>
      <p:cxnSp>
        <p:nvCxnSpPr>
          <p:cNvPr id="23" name="直接连接符 22"/>
          <p:cNvCxnSpPr/>
          <p:nvPr/>
        </p:nvCxnSpPr>
        <p:spPr>
          <a:xfrm>
            <a:off x="1053222" y="3065537"/>
            <a:ext cx="0" cy="12241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21" idx="2"/>
          </p:cNvCxnSpPr>
          <p:nvPr/>
        </p:nvCxnSpPr>
        <p:spPr>
          <a:xfrm>
            <a:off x="785988" y="3068960"/>
            <a:ext cx="504056"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80772" y="1340768"/>
            <a:ext cx="1298940" cy="369332"/>
          </a:xfrm>
          <a:prstGeom prst="rect">
            <a:avLst/>
          </a:prstGeom>
          <a:solidFill>
            <a:schemeClr val="bg2">
              <a:lumMod val="75000"/>
            </a:schemeClr>
          </a:solidFill>
        </p:spPr>
        <p:txBody>
          <a:bodyPr wrap="square" rtlCol="0">
            <a:spAutoFit/>
          </a:bodyPr>
          <a:lstStyle/>
          <a:p>
            <a:pPr algn="ctr"/>
            <a:r>
              <a:rPr lang="el-GR" altLang="zh-CN" dirty="0" smtClean="0"/>
              <a:t>ρ</a:t>
            </a:r>
            <a:r>
              <a:rPr lang="en-US" altLang="zh-CN" dirty="0" smtClean="0"/>
              <a:t>-excited</a:t>
            </a:r>
            <a:endParaRPr lang="zh-CN" altLang="en-US" dirty="0"/>
          </a:p>
        </p:txBody>
      </p:sp>
      <p:sp>
        <p:nvSpPr>
          <p:cNvPr id="31" name="TextBox 30"/>
          <p:cNvSpPr txBox="1"/>
          <p:nvPr/>
        </p:nvSpPr>
        <p:spPr>
          <a:xfrm>
            <a:off x="1259632" y="3933056"/>
            <a:ext cx="1296144" cy="369332"/>
          </a:xfrm>
          <a:prstGeom prst="rect">
            <a:avLst/>
          </a:prstGeom>
          <a:solidFill>
            <a:schemeClr val="bg2">
              <a:lumMod val="75000"/>
            </a:schemeClr>
          </a:solidFill>
        </p:spPr>
        <p:txBody>
          <a:bodyPr wrap="square" rtlCol="0">
            <a:spAutoFit/>
          </a:bodyPr>
          <a:lstStyle>
            <a:defPPr>
              <a:defRPr lang="zh-CN"/>
            </a:defPPr>
            <a:lvl1pPr algn="ctr"/>
          </a:lstStyle>
          <a:p>
            <a:r>
              <a:rPr lang="en-US" altLang="zh-CN" dirty="0"/>
              <a:t>λ-excited</a:t>
            </a:r>
            <a:endParaRPr lang="zh-CN" altLang="en-US" dirty="0"/>
          </a:p>
        </p:txBody>
      </p:sp>
      <p:graphicFrame>
        <p:nvGraphicFramePr>
          <p:cNvPr id="2" name="对象 1"/>
          <p:cNvGraphicFramePr>
            <a:graphicFrameLocks noChangeAspect="1"/>
          </p:cNvGraphicFramePr>
          <p:nvPr>
            <p:extLst>
              <p:ext uri="{D42A27DB-BD31-4B8C-83A1-F6EECF244321}">
                <p14:modId xmlns:p14="http://schemas.microsoft.com/office/powerpoint/2010/main" val="3680178346"/>
              </p:ext>
            </p:extLst>
          </p:nvPr>
        </p:nvGraphicFramePr>
        <p:xfrm>
          <a:off x="2555776" y="1988840"/>
          <a:ext cx="2160240" cy="1378378"/>
        </p:xfrm>
        <a:graphic>
          <a:graphicData uri="http://schemas.openxmlformats.org/presentationml/2006/ole">
            <mc:AlternateContent xmlns:mc="http://schemas.openxmlformats.org/markup-compatibility/2006">
              <mc:Choice xmlns:v="urn:schemas-microsoft-com:vml" Requires="v">
                <p:oleObj spid="_x0000_s16521" name="Equation" r:id="rId5" imgW="723600" imgH="711000" progId="Equation.DSMT4">
                  <p:embed/>
                </p:oleObj>
              </mc:Choice>
              <mc:Fallback>
                <p:oleObj name="Equation" r:id="rId5" imgW="723600" imgH="711000" progId="Equation.DSMT4">
                  <p:embed/>
                  <p:pic>
                    <p:nvPicPr>
                      <p:cNvPr id="0" name=""/>
                      <p:cNvPicPr/>
                      <p:nvPr/>
                    </p:nvPicPr>
                    <p:blipFill>
                      <a:blip r:embed="rId6"/>
                      <a:stretch>
                        <a:fillRect/>
                      </a:stretch>
                    </p:blipFill>
                    <p:spPr>
                      <a:xfrm>
                        <a:off x="2555776" y="1988840"/>
                        <a:ext cx="2160240" cy="1378378"/>
                      </a:xfrm>
                      <a:prstGeom prst="rect">
                        <a:avLst/>
                      </a:prstGeom>
                      <a:solidFill>
                        <a:schemeClr val="accent2">
                          <a:alpha val="37000"/>
                        </a:schemeClr>
                      </a:solidFill>
                    </p:spPr>
                  </p:pic>
                </p:oleObj>
              </mc:Fallback>
            </mc:AlternateContent>
          </a:graphicData>
        </a:graphic>
      </p:graphicFrame>
      <p:sp>
        <p:nvSpPr>
          <p:cNvPr id="4" name="TextBox 3"/>
          <p:cNvSpPr txBox="1"/>
          <p:nvPr/>
        </p:nvSpPr>
        <p:spPr>
          <a:xfrm>
            <a:off x="824788" y="4653136"/>
            <a:ext cx="8211708" cy="1200329"/>
          </a:xfrm>
          <a:prstGeom prst="rect">
            <a:avLst/>
          </a:prstGeom>
          <a:solidFill>
            <a:srgbClr val="00B050"/>
          </a:solidFill>
        </p:spPr>
        <p:txBody>
          <a:bodyPr wrap="square" rtlCol="0">
            <a:spAutoFit/>
          </a:bodyPr>
          <a:lstStyle/>
          <a:p>
            <a:r>
              <a:rPr lang="en-US" altLang="zh-CN" dirty="0" smtClean="0"/>
              <a:t>J</a:t>
            </a:r>
            <a:r>
              <a:rPr lang="zh-CN" altLang="en-US" dirty="0" smtClean="0"/>
              <a:t>：</a:t>
            </a:r>
            <a:r>
              <a:rPr lang="en-US" altLang="zh-CN" dirty="0" smtClean="0"/>
              <a:t> The total </a:t>
            </a:r>
            <a:r>
              <a:rPr lang="en-US" altLang="zh-CN" dirty="0"/>
              <a:t>angular </a:t>
            </a:r>
            <a:r>
              <a:rPr lang="en-US" altLang="zh-CN" dirty="0" smtClean="0"/>
              <a:t>momentum</a:t>
            </a:r>
            <a:r>
              <a:rPr lang="zh-CN" altLang="en-US" dirty="0" smtClean="0"/>
              <a:t> </a:t>
            </a:r>
            <a:r>
              <a:rPr lang="en-US" altLang="zh-CN" dirty="0" smtClean="0"/>
              <a:t>of the baryon</a:t>
            </a:r>
          </a:p>
          <a:p>
            <a:r>
              <a:rPr lang="en-US" altLang="zh-CN" dirty="0" smtClean="0"/>
              <a:t>L</a:t>
            </a:r>
            <a:r>
              <a:rPr lang="zh-CN" altLang="en-US" dirty="0" smtClean="0"/>
              <a:t>：</a:t>
            </a:r>
            <a:r>
              <a:rPr lang="en-US" altLang="zh-CN" dirty="0" smtClean="0"/>
              <a:t> The total orbital angular momentum</a:t>
            </a:r>
          </a:p>
          <a:p>
            <a:r>
              <a:rPr lang="en-US" altLang="zh-CN" dirty="0" err="1" smtClean="0"/>
              <a:t>J_l</a:t>
            </a:r>
            <a:r>
              <a:rPr lang="zh-CN" altLang="en-US" dirty="0" smtClean="0"/>
              <a:t>：</a:t>
            </a:r>
            <a:r>
              <a:rPr lang="en-US" altLang="zh-CN" dirty="0" smtClean="0"/>
              <a:t> The angular momentum of the c-quark and the two light quarks</a:t>
            </a:r>
          </a:p>
          <a:p>
            <a:r>
              <a:rPr lang="en-US" altLang="zh-CN" dirty="0" err="1" smtClean="0"/>
              <a:t>S_ρ</a:t>
            </a:r>
            <a:r>
              <a:rPr lang="zh-CN" altLang="en-US" dirty="0" smtClean="0"/>
              <a:t>：</a:t>
            </a:r>
            <a:r>
              <a:rPr lang="en-US" altLang="zh-CN" dirty="0" smtClean="0"/>
              <a:t>The total spin quantum numbers of the ‘</a:t>
            </a:r>
            <a:r>
              <a:rPr lang="en-US" altLang="zh-CN" dirty="0" err="1" smtClean="0"/>
              <a:t>ss</a:t>
            </a:r>
            <a:r>
              <a:rPr lang="en-US" altLang="zh-CN" dirty="0" smtClean="0"/>
              <a:t>’ quarks.</a:t>
            </a:r>
            <a:endParaRPr lang="zh-CN" altLang="en-US" dirty="0"/>
          </a:p>
        </p:txBody>
      </p:sp>
      <p:sp>
        <p:nvSpPr>
          <p:cNvPr id="8" name="TextBox 7"/>
          <p:cNvSpPr txBox="1"/>
          <p:nvPr/>
        </p:nvSpPr>
        <p:spPr>
          <a:xfrm>
            <a:off x="179512" y="6021288"/>
            <a:ext cx="8964488" cy="369332"/>
          </a:xfrm>
          <a:prstGeom prst="rect">
            <a:avLst/>
          </a:prstGeom>
          <a:solidFill>
            <a:schemeClr val="accent2"/>
          </a:solidFill>
          <a:ln>
            <a:solidFill>
              <a:srgbClr val="FF0000"/>
            </a:solidFill>
          </a:ln>
        </p:spPr>
        <p:txBody>
          <a:bodyPr wrap="square" rtlCol="0">
            <a:spAutoFit/>
          </a:bodyPr>
          <a:lstStyle/>
          <a:p>
            <a:r>
              <a:rPr lang="en-US" altLang="zh-CN" dirty="0"/>
              <a:t>-&gt;&gt;</a:t>
            </a:r>
            <a:r>
              <a:rPr lang="en-US" altLang="zh-CN" dirty="0" err="1"/>
              <a:t>Hai</a:t>
            </a:r>
            <a:r>
              <a:rPr lang="en-US" altLang="zh-CN" dirty="0"/>
              <a:t>-Yang </a:t>
            </a:r>
            <a:r>
              <a:rPr lang="en-US" altLang="zh-CN" dirty="0" smtClean="0"/>
              <a:t>Cheng </a:t>
            </a:r>
            <a:r>
              <a:rPr lang="en-US" altLang="zh-CN" dirty="0"/>
              <a:t>and  Chun-</a:t>
            </a:r>
            <a:r>
              <a:rPr lang="en-US" altLang="zh-CN" dirty="0" err="1"/>
              <a:t>Khiang</a:t>
            </a:r>
            <a:r>
              <a:rPr lang="en-US" altLang="zh-CN" dirty="0"/>
              <a:t> Chua, Phys. Rev. D </a:t>
            </a:r>
            <a:r>
              <a:rPr lang="en-US" altLang="zh-CN" dirty="0" smtClean="0"/>
              <a:t>75, 014006(2007).</a:t>
            </a:r>
            <a:endParaRPr lang="zh-CN" altLang="en-US" dirty="0"/>
          </a:p>
        </p:txBody>
      </p:sp>
    </p:spTree>
    <p:extLst>
      <p:ext uri="{BB962C8B-B14F-4D97-AF65-F5344CB8AC3E}">
        <p14:creationId xmlns:p14="http://schemas.microsoft.com/office/powerpoint/2010/main" val="59479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algn="ctr"/>
            <a:r>
              <a:rPr lang="en-US" altLang="zh-CN" dirty="0" smtClean="0"/>
              <a:t>-16-</a:t>
            </a:r>
            <a:endParaRPr lang="zh-CN" altLang="en-US" dirty="0"/>
          </a:p>
        </p:txBody>
      </p:sp>
      <p:sp>
        <p:nvSpPr>
          <p:cNvPr id="6" name="TextBox 5"/>
          <p:cNvSpPr txBox="1"/>
          <p:nvPr/>
        </p:nvSpPr>
        <p:spPr>
          <a:xfrm>
            <a:off x="35496" y="692696"/>
            <a:ext cx="5544616" cy="461665"/>
          </a:xfrm>
          <a:prstGeom prst="rect">
            <a:avLst/>
          </a:prstGeom>
          <a:solidFill>
            <a:schemeClr val="accent2">
              <a:alpha val="80000"/>
            </a:schemeClr>
          </a:solidFill>
        </p:spPr>
        <p:txBody>
          <a:bodyPr wrap="square" rtlCol="0">
            <a:spAutoFit/>
          </a:bodyPr>
          <a:lstStyle/>
          <a:p>
            <a:pPr algn="ctr"/>
            <a:r>
              <a:rPr lang="en-US" altLang="zh-CN" sz="2400" dirty="0" smtClean="0"/>
              <a:t>Decay properties in a 3P_0 model</a:t>
            </a:r>
            <a:endParaRPr lang="zh-CN" altLang="en-US" sz="24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125439"/>
            <a:ext cx="6408712" cy="3141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444208" y="1268760"/>
            <a:ext cx="2592288" cy="1938992"/>
          </a:xfrm>
          <a:prstGeom prst="rect">
            <a:avLst/>
          </a:prstGeom>
          <a:solidFill>
            <a:schemeClr val="accent3"/>
          </a:solidFill>
        </p:spPr>
        <p:txBody>
          <a:bodyPr wrap="square" rtlCol="0">
            <a:spAutoFit/>
          </a:bodyPr>
          <a:lstStyle/>
          <a:p>
            <a:r>
              <a:rPr lang="en-US" altLang="zh-CN" sz="2000" dirty="0" smtClean="0">
                <a:latin typeface="Times New Roman" pitchFamily="18" charset="0"/>
                <a:cs typeface="Times New Roman" pitchFamily="18" charset="0"/>
              </a:rPr>
              <a:t>Also known as Quark-Pair Creation model (QPC model), it can be employed to calculate the OZI-allowed decay channels.</a:t>
            </a:r>
            <a:endParaRPr lang="zh-CN" altLang="en-US" sz="2000" dirty="0">
              <a:latin typeface="Times New Roman" pitchFamily="18" charset="0"/>
              <a:cs typeface="Times New Roman" pitchFamily="18" charset="0"/>
            </a:endParaRPr>
          </a:p>
        </p:txBody>
      </p:sp>
      <p:sp>
        <p:nvSpPr>
          <p:cNvPr id="8" name="矩形 7"/>
          <p:cNvSpPr/>
          <p:nvPr/>
        </p:nvSpPr>
        <p:spPr>
          <a:xfrm>
            <a:off x="179512" y="4293096"/>
            <a:ext cx="8712968" cy="2246769"/>
          </a:xfrm>
          <a:prstGeom prst="rect">
            <a:avLst/>
          </a:prstGeom>
        </p:spPr>
        <p:txBody>
          <a:bodyPr wrap="square">
            <a:spAutoFit/>
          </a:bodyPr>
          <a:lstStyle/>
          <a:p>
            <a:r>
              <a:rPr lang="en-US" altLang="zh-CN" sz="1400" dirty="0" smtClean="0"/>
              <a:t>&gt;&gt;L</a:t>
            </a:r>
            <a:r>
              <a:rPr lang="en-US" altLang="zh-CN" sz="1400" dirty="0"/>
              <a:t>. </a:t>
            </a:r>
            <a:r>
              <a:rPr lang="en-US" altLang="zh-CN" sz="1400" dirty="0" err="1"/>
              <a:t>Micu</a:t>
            </a:r>
            <a:r>
              <a:rPr lang="en-US" altLang="zh-CN" sz="1400" dirty="0"/>
              <a:t>, </a:t>
            </a:r>
            <a:r>
              <a:rPr lang="en-US" altLang="zh-CN" sz="1400" dirty="0" err="1"/>
              <a:t>Nucl</a:t>
            </a:r>
            <a:r>
              <a:rPr lang="en-US" altLang="zh-CN" sz="1400" dirty="0"/>
              <a:t>. Phys. B </a:t>
            </a:r>
            <a:r>
              <a:rPr lang="en-US" altLang="zh-CN" sz="1400" b="1" dirty="0"/>
              <a:t>10</a:t>
            </a:r>
            <a:r>
              <a:rPr lang="en-US" altLang="zh-CN" sz="1400" dirty="0"/>
              <a:t>, 521 (1969</a:t>
            </a:r>
            <a:r>
              <a:rPr lang="en-US" altLang="zh-CN" sz="1400" dirty="0" smtClean="0"/>
              <a:t>).</a:t>
            </a:r>
          </a:p>
          <a:p>
            <a:r>
              <a:rPr lang="en-US" altLang="zh-CN" sz="1400" dirty="0" smtClean="0"/>
              <a:t>&gt;&gt;A</a:t>
            </a:r>
            <a:r>
              <a:rPr lang="en-US" altLang="zh-CN" sz="1400" dirty="0"/>
              <a:t>. Le </a:t>
            </a:r>
            <a:r>
              <a:rPr lang="en-US" altLang="zh-CN" sz="1400" dirty="0" err="1"/>
              <a:t>Yaouanc</a:t>
            </a:r>
            <a:r>
              <a:rPr lang="en-US" altLang="zh-CN" sz="1400" dirty="0"/>
              <a:t>, L. Oliver, O. </a:t>
            </a:r>
            <a:r>
              <a:rPr lang="en-US" altLang="zh-CN" sz="1400" dirty="0" err="1" smtClean="0"/>
              <a:t>P’ene</a:t>
            </a:r>
            <a:r>
              <a:rPr lang="en-US" altLang="zh-CN" sz="1400" dirty="0" smtClean="0"/>
              <a:t> </a:t>
            </a:r>
            <a:r>
              <a:rPr lang="en-US" altLang="zh-CN" sz="1400" dirty="0"/>
              <a:t>and J.C. </a:t>
            </a:r>
            <a:r>
              <a:rPr lang="en-US" altLang="zh-CN" sz="1400" dirty="0" err="1"/>
              <a:t>Raynal</a:t>
            </a:r>
            <a:r>
              <a:rPr lang="en-US" altLang="zh-CN" sz="1400" dirty="0"/>
              <a:t>, </a:t>
            </a:r>
            <a:r>
              <a:rPr lang="en-US" altLang="zh-CN" sz="1400" dirty="0" smtClean="0"/>
              <a:t>Phys.</a:t>
            </a:r>
            <a:r>
              <a:rPr lang="nn-NO" altLang="zh-CN" sz="1400" dirty="0" smtClean="0"/>
              <a:t>Lett</a:t>
            </a:r>
            <a:r>
              <a:rPr lang="nn-NO" altLang="zh-CN" sz="1400" dirty="0"/>
              <a:t>. </a:t>
            </a:r>
            <a:r>
              <a:rPr lang="nn-NO" altLang="zh-CN" sz="1400" b="1" dirty="0"/>
              <a:t>71</a:t>
            </a:r>
            <a:r>
              <a:rPr lang="nn-NO" altLang="zh-CN" sz="1400" dirty="0"/>
              <a:t>, 397 (1977); </a:t>
            </a:r>
            <a:r>
              <a:rPr lang="nn-NO" altLang="zh-CN" sz="1400" b="1" dirty="0"/>
              <a:t>72</a:t>
            </a:r>
            <a:r>
              <a:rPr lang="nn-NO" altLang="zh-CN" sz="1400" dirty="0"/>
              <a:t>, 57 (1977</a:t>
            </a:r>
            <a:r>
              <a:rPr lang="nn-NO" altLang="zh-CN" sz="1400" dirty="0" smtClean="0"/>
              <a:t>).</a:t>
            </a:r>
          </a:p>
          <a:p>
            <a:r>
              <a:rPr lang="nn-NO" altLang="zh-CN" sz="1400" dirty="0" smtClean="0"/>
              <a:t>&gt;&gt;</a:t>
            </a:r>
            <a:r>
              <a:rPr lang="en-US" altLang="zh-CN" sz="1400" dirty="0"/>
              <a:t>A. Le </a:t>
            </a:r>
            <a:r>
              <a:rPr lang="en-US" altLang="zh-CN" sz="1400" dirty="0" err="1"/>
              <a:t>Yaouanc</a:t>
            </a:r>
            <a:r>
              <a:rPr lang="en-US" altLang="zh-CN" sz="1400" dirty="0"/>
              <a:t>, L. Oliver, O. </a:t>
            </a:r>
            <a:r>
              <a:rPr lang="en-US" altLang="zh-CN" sz="1400" dirty="0" err="1" smtClean="0"/>
              <a:t>P’ene</a:t>
            </a:r>
            <a:r>
              <a:rPr lang="en-US" altLang="zh-CN" sz="1400" dirty="0" smtClean="0"/>
              <a:t> </a:t>
            </a:r>
            <a:r>
              <a:rPr lang="en-US" altLang="zh-CN" sz="1400" dirty="0"/>
              <a:t>and J.C. </a:t>
            </a:r>
            <a:r>
              <a:rPr lang="en-US" altLang="zh-CN" sz="1400" dirty="0" err="1" smtClean="0"/>
              <a:t>Raynal</a:t>
            </a:r>
            <a:r>
              <a:rPr lang="en-US" altLang="zh-CN" sz="1400" dirty="0" smtClean="0"/>
              <a:t>, Hadron </a:t>
            </a:r>
            <a:r>
              <a:rPr lang="en-US" altLang="zh-CN" sz="1400" dirty="0"/>
              <a:t>Transitions in the Quark </a:t>
            </a:r>
            <a:r>
              <a:rPr lang="en-US" altLang="zh-CN" sz="1400" dirty="0" smtClean="0"/>
              <a:t>Model, Gordon and Breach </a:t>
            </a:r>
            <a:r>
              <a:rPr lang="en-US" altLang="zh-CN" sz="1400" dirty="0"/>
              <a:t>Science Publishers, New York, 1987</a:t>
            </a:r>
            <a:r>
              <a:rPr lang="en-US" altLang="zh-CN" sz="1400" dirty="0" smtClean="0"/>
              <a:t>.</a:t>
            </a:r>
          </a:p>
          <a:p>
            <a:r>
              <a:rPr lang="en-US" altLang="zh-CN" sz="1400" dirty="0" smtClean="0"/>
              <a:t>&gt;&gt;</a:t>
            </a:r>
            <a:r>
              <a:rPr lang="en-US" altLang="zh-CN" sz="1400" dirty="0"/>
              <a:t>W. Roberts and B. Silvestre-</a:t>
            </a:r>
            <a:r>
              <a:rPr lang="en-US" altLang="zh-CN" sz="1400" dirty="0" err="1"/>
              <a:t>Brac</a:t>
            </a:r>
            <a:r>
              <a:rPr lang="en-US" altLang="zh-CN" sz="1400" dirty="0"/>
              <a:t>, Few Body Syst. </a:t>
            </a:r>
            <a:r>
              <a:rPr lang="en-US" altLang="zh-CN" sz="1400" b="1" dirty="0" smtClean="0"/>
              <a:t>11</a:t>
            </a:r>
            <a:r>
              <a:rPr lang="en-US" altLang="zh-CN" sz="1400" dirty="0" smtClean="0"/>
              <a:t>, 171 </a:t>
            </a:r>
            <a:r>
              <a:rPr lang="en-US" altLang="zh-CN" sz="1400" dirty="0"/>
              <a:t>(1992</a:t>
            </a:r>
            <a:r>
              <a:rPr lang="en-US" altLang="zh-CN" sz="1400" dirty="0" smtClean="0"/>
              <a:t>).</a:t>
            </a:r>
          </a:p>
          <a:p>
            <a:r>
              <a:rPr lang="en-US" altLang="zh-CN" sz="1400" dirty="0" smtClean="0"/>
              <a:t>&gt;&gt;</a:t>
            </a:r>
            <a:r>
              <a:rPr lang="en-US" altLang="zh-CN" sz="1400" dirty="0"/>
              <a:t>S. </a:t>
            </a:r>
            <a:r>
              <a:rPr lang="en-US" altLang="zh-CN" sz="1400" dirty="0" err="1"/>
              <a:t>Capstick</a:t>
            </a:r>
            <a:r>
              <a:rPr lang="en-US" altLang="zh-CN" sz="1400" dirty="0"/>
              <a:t> and W. Roberts, Phys. Rev. D </a:t>
            </a:r>
            <a:r>
              <a:rPr lang="en-US" altLang="zh-CN" sz="1400" b="1" dirty="0"/>
              <a:t>47</a:t>
            </a:r>
            <a:r>
              <a:rPr lang="en-US" altLang="zh-CN" sz="1400" dirty="0"/>
              <a:t>, </a:t>
            </a:r>
            <a:r>
              <a:rPr lang="en-US" altLang="zh-CN" sz="1400" dirty="0" smtClean="0"/>
              <a:t>1994(1993).</a:t>
            </a:r>
          </a:p>
          <a:p>
            <a:r>
              <a:rPr lang="en-US" altLang="zh-CN" sz="1400" dirty="0" smtClean="0"/>
              <a:t>&gt;&gt;</a:t>
            </a:r>
            <a:r>
              <a:rPr lang="en-US" altLang="zh-CN" sz="1400" dirty="0"/>
              <a:t>S. </a:t>
            </a:r>
            <a:r>
              <a:rPr lang="en-US" altLang="zh-CN" sz="1400" dirty="0" err="1"/>
              <a:t>Capstick</a:t>
            </a:r>
            <a:r>
              <a:rPr lang="en-US" altLang="zh-CN" sz="1400" dirty="0"/>
              <a:t> and W. Roberts, Phys. Rev. D </a:t>
            </a:r>
            <a:r>
              <a:rPr lang="en-US" altLang="zh-CN" sz="1400" b="1" dirty="0"/>
              <a:t>49</a:t>
            </a:r>
            <a:r>
              <a:rPr lang="en-US" altLang="zh-CN" sz="1400" dirty="0"/>
              <a:t>, </a:t>
            </a:r>
            <a:r>
              <a:rPr lang="en-US" altLang="zh-CN" sz="1400" dirty="0" smtClean="0"/>
              <a:t>4570(1994).</a:t>
            </a:r>
          </a:p>
          <a:p>
            <a:r>
              <a:rPr lang="en-US" altLang="zh-CN" sz="1400" dirty="0" smtClean="0"/>
              <a:t>&gt;&gt;</a:t>
            </a:r>
            <a:r>
              <a:rPr lang="de-DE" altLang="zh-CN" sz="1400" dirty="0"/>
              <a:t>C. Chen, X.-L. Chen, X. Liu, W.-Z. Deng and S.-L. </a:t>
            </a:r>
            <a:r>
              <a:rPr lang="de-DE" altLang="zh-CN" sz="1400" dirty="0" smtClean="0"/>
              <a:t>Zhu, </a:t>
            </a:r>
            <a:r>
              <a:rPr lang="en-US" altLang="zh-CN" sz="1400" dirty="0" smtClean="0"/>
              <a:t>Phys</a:t>
            </a:r>
            <a:r>
              <a:rPr lang="en-US" altLang="zh-CN" sz="1400" dirty="0"/>
              <a:t>. Rev. D </a:t>
            </a:r>
            <a:r>
              <a:rPr lang="en-US" altLang="zh-CN" sz="1400" b="1" dirty="0"/>
              <a:t>75</a:t>
            </a:r>
            <a:r>
              <a:rPr lang="en-US" altLang="zh-CN" sz="1400" dirty="0"/>
              <a:t>, 094017 (2007</a:t>
            </a:r>
            <a:r>
              <a:rPr lang="en-US" altLang="zh-CN" sz="1400" dirty="0" smtClean="0"/>
              <a:t>).</a:t>
            </a:r>
          </a:p>
          <a:p>
            <a:r>
              <a:rPr lang="en-US" altLang="zh-CN" sz="1400" dirty="0" smtClean="0"/>
              <a:t>&gt;&gt;</a:t>
            </a:r>
            <a:r>
              <a:rPr lang="nl-NL" altLang="zh-CN" sz="1400" dirty="0"/>
              <a:t>Ze Zhao, Dan-Dan Ye and Ailin Zhang, Phys. Rev. D </a:t>
            </a:r>
            <a:r>
              <a:rPr lang="nl-NL" altLang="zh-CN" sz="1400" b="1" dirty="0" smtClean="0"/>
              <a:t>94</a:t>
            </a:r>
            <a:r>
              <a:rPr lang="nl-NL" altLang="zh-CN" sz="1400" dirty="0" smtClean="0"/>
              <a:t>, </a:t>
            </a:r>
            <a:r>
              <a:rPr lang="en-US" altLang="zh-CN" sz="1400" dirty="0" smtClean="0"/>
              <a:t>114020 </a:t>
            </a:r>
            <a:r>
              <a:rPr lang="en-US" altLang="zh-CN" sz="1400" dirty="0"/>
              <a:t>(2016).</a:t>
            </a:r>
            <a:endParaRPr lang="en-US" altLang="zh-CN" sz="1400" dirty="0" smtClean="0"/>
          </a:p>
          <a:p>
            <a:r>
              <a:rPr lang="en-US" altLang="zh-CN" sz="1400" dirty="0" smtClean="0"/>
              <a:t>&gt;&gt;</a:t>
            </a:r>
            <a:r>
              <a:rPr lang="en-US" altLang="zh-CN" sz="1400" dirty="0" err="1"/>
              <a:t>Ze</a:t>
            </a:r>
            <a:r>
              <a:rPr lang="en-US" altLang="zh-CN" sz="1400" dirty="0"/>
              <a:t> Zhao, Yu </a:t>
            </a:r>
            <a:r>
              <a:rPr lang="en-US" altLang="zh-CN" sz="1400" dirty="0" err="1"/>
              <a:t>Tian</a:t>
            </a:r>
            <a:r>
              <a:rPr lang="en-US" altLang="zh-CN" sz="1400" dirty="0"/>
              <a:t>, and </a:t>
            </a:r>
            <a:r>
              <a:rPr lang="en-US" altLang="zh-CN" sz="1400" dirty="0" err="1"/>
              <a:t>Ailin</a:t>
            </a:r>
            <a:r>
              <a:rPr lang="en-US" altLang="zh-CN" sz="1400" dirty="0"/>
              <a:t> </a:t>
            </a:r>
            <a:r>
              <a:rPr lang="en-US" altLang="zh-CN" sz="1400" dirty="0" smtClean="0"/>
              <a:t>Zhang, </a:t>
            </a:r>
            <a:r>
              <a:rPr lang="nl-NL" altLang="zh-CN" sz="1400" dirty="0"/>
              <a:t>Phys. Rev. D </a:t>
            </a:r>
            <a:r>
              <a:rPr lang="nl-NL" altLang="zh-CN" sz="1400" b="1" dirty="0"/>
              <a:t>94</a:t>
            </a:r>
            <a:r>
              <a:rPr lang="nl-NL" altLang="zh-CN" sz="1400" dirty="0"/>
              <a:t>, </a:t>
            </a:r>
            <a:r>
              <a:rPr lang="en-US" altLang="zh-CN" sz="1400" dirty="0" smtClean="0"/>
              <a:t>114035 </a:t>
            </a:r>
            <a:r>
              <a:rPr lang="en-US" altLang="zh-CN" sz="1400" dirty="0"/>
              <a:t>(2016).</a:t>
            </a:r>
          </a:p>
        </p:txBody>
      </p:sp>
      <p:sp>
        <p:nvSpPr>
          <p:cNvPr id="9" name="矩形 8"/>
          <p:cNvSpPr/>
          <p:nvPr/>
        </p:nvSpPr>
        <p:spPr>
          <a:xfrm>
            <a:off x="899592" y="44624"/>
            <a:ext cx="7560840" cy="584775"/>
          </a:xfrm>
          <a:prstGeom prst="rect">
            <a:avLst/>
          </a:prstGeom>
          <a:solidFill>
            <a:schemeClr val="bg2">
              <a:lumMod val="50000"/>
            </a:schemeClr>
          </a:solidFill>
        </p:spPr>
        <p:txBody>
          <a:bodyPr wrap="square">
            <a:spAutoFit/>
          </a:bodyPr>
          <a:lstStyle/>
          <a:p>
            <a:pPr algn="ctr"/>
            <a:r>
              <a:rPr lang="en-US" altLang="zh-CN" sz="3200" dirty="0" smtClean="0"/>
              <a:t>3 </a:t>
            </a:r>
            <a:r>
              <a:rPr lang="en-US" altLang="zh-CN" sz="3200" dirty="0" err="1"/>
              <a:t>Hadronic</a:t>
            </a:r>
            <a:r>
              <a:rPr lang="en-US" altLang="zh-CN" sz="3200" dirty="0"/>
              <a:t> decays of </a:t>
            </a:r>
            <a:r>
              <a:rPr lang="en-US" altLang="zh-CN" sz="3200" dirty="0" err="1"/>
              <a:t>Ω_c</a:t>
            </a:r>
            <a:endParaRPr lang="en-US" altLang="zh-CN" sz="3200" dirty="0"/>
          </a:p>
        </p:txBody>
      </p:sp>
      <p:cxnSp>
        <p:nvCxnSpPr>
          <p:cNvPr id="10" name="直接连接符 9"/>
          <p:cNvCxnSpPr/>
          <p:nvPr/>
        </p:nvCxnSpPr>
        <p:spPr>
          <a:xfrm>
            <a:off x="539552" y="6237312"/>
            <a:ext cx="612068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39552" y="6453336"/>
            <a:ext cx="576064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158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algn="ctr"/>
            <a:r>
              <a:rPr lang="en-US" altLang="zh-CN" dirty="0" smtClean="0"/>
              <a:t>-17-</a:t>
            </a:r>
            <a:endParaRPr lang="zh-CN" altLang="en-US" dirty="0"/>
          </a:p>
        </p:txBody>
      </p:sp>
      <p:sp>
        <p:nvSpPr>
          <p:cNvPr id="5" name="TextBox 4"/>
          <p:cNvSpPr txBox="1"/>
          <p:nvPr/>
        </p:nvSpPr>
        <p:spPr>
          <a:xfrm>
            <a:off x="24312" y="303039"/>
            <a:ext cx="2171424" cy="523220"/>
          </a:xfrm>
          <a:prstGeom prst="rect">
            <a:avLst/>
          </a:prstGeom>
          <a:gradFill>
            <a:gsLst>
              <a:gs pos="0">
                <a:srgbClr val="5E9EFF"/>
              </a:gs>
              <a:gs pos="26000">
                <a:srgbClr val="85C2FF">
                  <a:lumMod val="79000"/>
                  <a:lumOff val="21000"/>
                  <a:alpha val="48000"/>
                </a:srgbClr>
              </a:gs>
              <a:gs pos="70000">
                <a:srgbClr val="C4D6EB"/>
              </a:gs>
              <a:gs pos="100000">
                <a:srgbClr val="FFEBFA"/>
              </a:gs>
            </a:gsLst>
            <a:lin ang="5400000" scaled="0"/>
          </a:gradFill>
        </p:spPr>
        <p:txBody>
          <a:bodyPr wrap="square" rtlCol="0">
            <a:spAutoFit/>
          </a:bodyPr>
          <a:lstStyle>
            <a:defPPr>
              <a:defRPr lang="zh-CN"/>
            </a:defPPr>
            <a:lvl1pPr>
              <a:defRPr sz="2800"/>
            </a:lvl1pPr>
          </a:lstStyle>
          <a:p>
            <a:r>
              <a:rPr lang="en-US" altLang="zh-CN" dirty="0" smtClean="0"/>
              <a:t>The model:</a:t>
            </a:r>
            <a:endParaRPr lang="zh-CN" altLang="en-US" dirty="0"/>
          </a:p>
        </p:txBody>
      </p:sp>
      <p:grpSp>
        <p:nvGrpSpPr>
          <p:cNvPr id="7" name="组合 6"/>
          <p:cNvGrpSpPr/>
          <p:nvPr/>
        </p:nvGrpSpPr>
        <p:grpSpPr>
          <a:xfrm>
            <a:off x="1763688" y="1772816"/>
            <a:ext cx="5678549" cy="3456384"/>
            <a:chOff x="2051720" y="1196752"/>
            <a:chExt cx="4536504" cy="2870329"/>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196752"/>
              <a:ext cx="4525913" cy="287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84168" y="3645024"/>
              <a:ext cx="504056" cy="369332"/>
            </a:xfrm>
            <a:prstGeom prst="rect">
              <a:avLst/>
            </a:prstGeom>
            <a:solidFill>
              <a:schemeClr val="bg1"/>
            </a:solidFill>
          </p:spPr>
          <p:txBody>
            <a:bodyPr wrap="square" rtlCol="0">
              <a:spAutoFit/>
            </a:bodyPr>
            <a:lstStyle/>
            <a:p>
              <a:r>
                <a:rPr lang="en-US" altLang="zh-CN" dirty="0" smtClean="0"/>
                <a:t>     </a:t>
              </a:r>
              <a:endParaRPr lang="zh-CN" altLang="en-US" dirty="0"/>
            </a:p>
          </p:txBody>
        </p:sp>
      </p:grpSp>
      <p:sp>
        <p:nvSpPr>
          <p:cNvPr id="8" name="TextBox 7"/>
          <p:cNvSpPr txBox="1"/>
          <p:nvPr/>
        </p:nvSpPr>
        <p:spPr>
          <a:xfrm>
            <a:off x="251520" y="1068373"/>
            <a:ext cx="2952328" cy="461665"/>
          </a:xfrm>
          <a:prstGeom prst="rect">
            <a:avLst/>
          </a:prstGeom>
          <a:solidFill>
            <a:schemeClr val="accent2">
              <a:alpha val="50000"/>
            </a:schemeClr>
          </a:solidFill>
        </p:spPr>
        <p:txBody>
          <a:bodyPr wrap="square" rtlCol="0">
            <a:spAutoFit/>
          </a:bodyPr>
          <a:lstStyle/>
          <a:p>
            <a:r>
              <a:rPr lang="en-US" altLang="zh-CN" sz="2400" dirty="0" err="1" smtClean="0"/>
              <a:t>Helicity</a:t>
            </a:r>
            <a:r>
              <a:rPr lang="en-US" altLang="zh-CN" sz="2400" dirty="0" smtClean="0"/>
              <a:t> amplitude</a:t>
            </a:r>
            <a:endParaRPr lang="zh-CN" altLang="en-US" sz="2400" dirty="0"/>
          </a:p>
        </p:txBody>
      </p:sp>
    </p:spTree>
    <p:extLst>
      <p:ext uri="{BB962C8B-B14F-4D97-AF65-F5344CB8AC3E}">
        <p14:creationId xmlns:p14="http://schemas.microsoft.com/office/powerpoint/2010/main" val="2487728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algn="ctr"/>
            <a:r>
              <a:rPr lang="en-US" altLang="zh-CN" dirty="0" smtClean="0"/>
              <a:t>-18-</a:t>
            </a:r>
            <a:endParaRPr lang="zh-CN"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412776"/>
            <a:ext cx="5688632" cy="276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4312" y="188640"/>
            <a:ext cx="2171424" cy="523220"/>
          </a:xfrm>
          <a:prstGeom prst="rect">
            <a:avLst/>
          </a:prstGeom>
          <a:gradFill>
            <a:gsLst>
              <a:gs pos="0">
                <a:srgbClr val="5E9EFF"/>
              </a:gs>
              <a:gs pos="26000">
                <a:srgbClr val="85C2FF">
                  <a:lumMod val="79000"/>
                  <a:lumOff val="21000"/>
                  <a:alpha val="48000"/>
                </a:srgbClr>
              </a:gs>
              <a:gs pos="70000">
                <a:srgbClr val="C4D6EB"/>
              </a:gs>
              <a:gs pos="100000">
                <a:srgbClr val="FFEBFA"/>
              </a:gs>
            </a:gsLst>
            <a:lin ang="5400000" scaled="0"/>
          </a:gradFill>
        </p:spPr>
        <p:txBody>
          <a:bodyPr wrap="square" rtlCol="0">
            <a:spAutoFit/>
          </a:bodyPr>
          <a:lstStyle>
            <a:defPPr>
              <a:defRPr lang="zh-CN"/>
            </a:defPPr>
            <a:lvl1pPr>
              <a:defRPr sz="2800"/>
            </a:lvl1pPr>
          </a:lstStyle>
          <a:p>
            <a:r>
              <a:rPr lang="en-US" altLang="zh-CN" dirty="0" smtClean="0"/>
              <a:t>The model:</a:t>
            </a:r>
            <a:endParaRPr lang="zh-CN" altLang="en-US" dirty="0"/>
          </a:p>
        </p:txBody>
      </p:sp>
      <p:sp>
        <p:nvSpPr>
          <p:cNvPr id="7" name="TextBox 6"/>
          <p:cNvSpPr txBox="1"/>
          <p:nvPr/>
        </p:nvSpPr>
        <p:spPr>
          <a:xfrm>
            <a:off x="251520" y="839113"/>
            <a:ext cx="2448272" cy="461665"/>
          </a:xfrm>
          <a:prstGeom prst="rect">
            <a:avLst/>
          </a:prstGeom>
          <a:solidFill>
            <a:schemeClr val="accent2">
              <a:alpha val="50000"/>
            </a:schemeClr>
          </a:solidFill>
        </p:spPr>
        <p:txBody>
          <a:bodyPr wrap="square" rtlCol="0">
            <a:spAutoFit/>
          </a:bodyPr>
          <a:lstStyle/>
          <a:p>
            <a:r>
              <a:rPr lang="en-US" altLang="zh-CN" sz="2400" dirty="0" smtClean="0"/>
              <a:t>Space integral</a:t>
            </a:r>
            <a:endParaRPr lang="zh-CN" altLang="en-US" sz="2400" dirty="0"/>
          </a:p>
        </p:txBody>
      </p:sp>
      <p:sp>
        <p:nvSpPr>
          <p:cNvPr id="8" name="TextBox 7"/>
          <p:cNvSpPr txBox="1"/>
          <p:nvPr/>
        </p:nvSpPr>
        <p:spPr>
          <a:xfrm>
            <a:off x="251520" y="4176166"/>
            <a:ext cx="2232248" cy="461665"/>
          </a:xfrm>
          <a:prstGeom prst="rect">
            <a:avLst/>
          </a:prstGeom>
          <a:solidFill>
            <a:schemeClr val="accent2">
              <a:alpha val="50000"/>
            </a:schemeClr>
          </a:solidFill>
        </p:spPr>
        <p:txBody>
          <a:bodyPr wrap="square" rtlCol="0">
            <a:spAutoFit/>
          </a:bodyPr>
          <a:lstStyle/>
          <a:p>
            <a:r>
              <a:rPr lang="en-US" altLang="zh-CN" sz="2400" dirty="0" smtClean="0"/>
              <a:t>Decay widths</a:t>
            </a:r>
            <a:endParaRPr lang="zh-CN" altLang="en-US" sz="2400"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670230"/>
            <a:ext cx="6812108" cy="119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679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2" y="645434"/>
            <a:ext cx="4459970" cy="603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094" y="620688"/>
            <a:ext cx="4394394"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页脚占位符 2"/>
          <p:cNvSpPr>
            <a:spLocks noGrp="1"/>
          </p:cNvSpPr>
          <p:nvPr>
            <p:ph type="ftr" sz="quarter" idx="11"/>
          </p:nvPr>
        </p:nvSpPr>
        <p:spPr>
          <a:xfrm>
            <a:off x="4380072" y="6592267"/>
            <a:ext cx="2350681" cy="265733"/>
          </a:xfrm>
        </p:spPr>
        <p:txBody>
          <a:bodyPr/>
          <a:lstStyle/>
          <a:p>
            <a:pPr algn="ctr"/>
            <a:r>
              <a:rPr lang="en-US" altLang="zh-CN" dirty="0" smtClean="0"/>
              <a:t>-19-</a:t>
            </a:r>
            <a:endParaRPr lang="zh-CN" altLang="en-US" dirty="0"/>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4278" y="332656"/>
            <a:ext cx="1122494" cy="312778"/>
          </a:xfrm>
          <a:prstGeom prst="rect">
            <a:avLst/>
          </a:prstGeom>
          <a:solidFill>
            <a:schemeClr val="accent2">
              <a:alpha val="70000"/>
            </a:schemeClr>
          </a:solidFill>
          <a:ln>
            <a:noFill/>
          </a:ln>
          <a:effectLst/>
        </p:spPr>
      </p:pic>
      <p:pic>
        <p:nvPicPr>
          <p:cNvPr id="1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200" y="332656"/>
            <a:ext cx="1105247" cy="37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35496" y="2636912"/>
            <a:ext cx="720080" cy="43204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572000" y="4869160"/>
            <a:ext cx="720080" cy="50405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3110486" y="44624"/>
            <a:ext cx="2989255" cy="461665"/>
          </a:xfrm>
          <a:prstGeom prst="rect">
            <a:avLst/>
          </a:prstGeom>
          <a:gradFill>
            <a:gsLst>
              <a:gs pos="0">
                <a:srgbClr val="5E9EFF"/>
              </a:gs>
              <a:gs pos="26000">
                <a:srgbClr val="85C2FF">
                  <a:lumMod val="79000"/>
                  <a:lumOff val="21000"/>
                  <a:alpha val="48000"/>
                </a:srgbClr>
              </a:gs>
              <a:gs pos="70000">
                <a:srgbClr val="C4D6EB"/>
              </a:gs>
              <a:gs pos="100000">
                <a:srgbClr val="FFEBFA"/>
              </a:gs>
            </a:gsLst>
            <a:lin ang="5400000" scaled="0"/>
          </a:gradFill>
        </p:spPr>
        <p:txBody>
          <a:bodyPr wrap="square" rtlCol="0">
            <a:spAutoFit/>
          </a:bodyPr>
          <a:lstStyle>
            <a:defPPr>
              <a:defRPr lang="zh-CN"/>
            </a:defPPr>
            <a:lvl1pPr>
              <a:defRPr sz="2800"/>
            </a:lvl1pPr>
          </a:lstStyle>
          <a:p>
            <a:r>
              <a:rPr lang="en-US" altLang="zh-CN" sz="2400" dirty="0" smtClean="0"/>
              <a:t>Numerical  results</a:t>
            </a:r>
            <a:endParaRPr lang="zh-CN" altLang="en-US" sz="2400" dirty="0"/>
          </a:p>
        </p:txBody>
      </p:sp>
    </p:spTree>
    <p:extLst>
      <p:ext uri="{BB962C8B-B14F-4D97-AF65-F5344CB8AC3E}">
        <p14:creationId xmlns:p14="http://schemas.microsoft.com/office/powerpoint/2010/main" val="2242529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lgn="ctr"/>
            <a:r>
              <a:rPr lang="en-US" altLang="zh-CN" dirty="0" smtClean="0"/>
              <a:t>-2-</a:t>
            </a:r>
            <a:endParaRPr lang="zh-CN" altLang="en-US" dirty="0"/>
          </a:p>
        </p:txBody>
      </p:sp>
      <p:sp>
        <p:nvSpPr>
          <p:cNvPr id="5" name="TextBox 4"/>
          <p:cNvSpPr txBox="1"/>
          <p:nvPr/>
        </p:nvSpPr>
        <p:spPr>
          <a:xfrm>
            <a:off x="323528" y="476672"/>
            <a:ext cx="3096344" cy="1015663"/>
          </a:xfrm>
          <a:prstGeom prst="rect">
            <a:avLst/>
          </a:prstGeom>
          <a:gradFill>
            <a:gsLst>
              <a:gs pos="0">
                <a:srgbClr val="5E9EFF"/>
              </a:gs>
              <a:gs pos="26000">
                <a:srgbClr val="85C2FF">
                  <a:lumMod val="79000"/>
                  <a:lumOff val="21000"/>
                  <a:alpha val="48000"/>
                </a:srgbClr>
              </a:gs>
              <a:gs pos="70000">
                <a:srgbClr val="C4D6EB"/>
              </a:gs>
              <a:gs pos="100000">
                <a:srgbClr val="FFEBFA"/>
              </a:gs>
            </a:gsLst>
            <a:lin ang="5400000" scaled="0"/>
          </a:gradFill>
        </p:spPr>
        <p:txBody>
          <a:bodyPr wrap="square" rtlCol="0">
            <a:spAutoFit/>
          </a:bodyPr>
          <a:lstStyle/>
          <a:p>
            <a:r>
              <a:rPr lang="en-US" altLang="zh-CN" sz="6000" dirty="0" smtClean="0"/>
              <a:t>Outline</a:t>
            </a:r>
            <a:endParaRPr lang="zh-CN" altLang="en-US" sz="6000" dirty="0"/>
          </a:p>
        </p:txBody>
      </p:sp>
      <p:sp>
        <p:nvSpPr>
          <p:cNvPr id="7" name="矩形 6"/>
          <p:cNvSpPr/>
          <p:nvPr/>
        </p:nvSpPr>
        <p:spPr>
          <a:xfrm>
            <a:off x="259160" y="1700808"/>
            <a:ext cx="7992888" cy="3970318"/>
          </a:xfrm>
          <a:prstGeom prst="rect">
            <a:avLst/>
          </a:prstGeom>
        </p:spPr>
        <p:txBody>
          <a:bodyPr wrap="square">
            <a:spAutoFit/>
          </a:bodyPr>
          <a:lstStyle/>
          <a:p>
            <a:r>
              <a:rPr lang="en-US" altLang="zh-CN" sz="3600" dirty="0" smtClean="0">
                <a:latin typeface="Times New Roman" pitchFamily="18" charset="0"/>
                <a:cs typeface="Times New Roman" pitchFamily="18" charset="0"/>
              </a:rPr>
              <a:t>&gt;&gt;1  Introduction</a:t>
            </a:r>
          </a:p>
          <a:p>
            <a:endParaRPr lang="en-US" altLang="zh-CN" sz="3600" dirty="0" smtClean="0">
              <a:latin typeface="Times New Roman" pitchFamily="18" charset="0"/>
              <a:cs typeface="Times New Roman" pitchFamily="18" charset="0"/>
            </a:endParaRPr>
          </a:p>
          <a:p>
            <a:r>
              <a:rPr lang="en-US" altLang="zh-CN" sz="3600" dirty="0" smtClean="0">
                <a:latin typeface="Times New Roman" pitchFamily="18" charset="0"/>
                <a:cs typeface="Times New Roman" pitchFamily="18" charset="0"/>
              </a:rPr>
              <a:t>&gt;&gt;2  </a:t>
            </a:r>
            <a:r>
              <a:rPr lang="en-US" altLang="zh-CN" sz="3600" dirty="0">
                <a:latin typeface="Times New Roman" pitchFamily="18" charset="0"/>
                <a:cs typeface="Times New Roman" pitchFamily="18" charset="0"/>
              </a:rPr>
              <a:t>The structure of charmed baryons</a:t>
            </a:r>
          </a:p>
          <a:p>
            <a:endParaRPr lang="en-US" altLang="zh-CN" sz="3600" dirty="0">
              <a:latin typeface="Times New Roman" pitchFamily="18" charset="0"/>
              <a:cs typeface="Times New Roman" pitchFamily="18" charset="0"/>
            </a:endParaRPr>
          </a:p>
          <a:p>
            <a:r>
              <a:rPr lang="en-US" altLang="zh-CN" sz="3600" dirty="0" smtClean="0">
                <a:latin typeface="Times New Roman" pitchFamily="18" charset="0"/>
                <a:cs typeface="Times New Roman" pitchFamily="18" charset="0"/>
              </a:rPr>
              <a:t>&gt;&gt;3  Hadronic decays </a:t>
            </a:r>
            <a:r>
              <a:rPr lang="en-US" altLang="zh-CN" sz="3600" dirty="0">
                <a:latin typeface="Times New Roman" pitchFamily="18" charset="0"/>
                <a:cs typeface="Times New Roman" pitchFamily="18" charset="0"/>
              </a:rPr>
              <a:t>of </a:t>
            </a:r>
            <a:r>
              <a:rPr lang="en-US" altLang="zh-CN" sz="3600" dirty="0" err="1" smtClean="0">
                <a:latin typeface="Times New Roman" pitchFamily="18" charset="0"/>
                <a:cs typeface="Times New Roman" pitchFamily="18" charset="0"/>
              </a:rPr>
              <a:t>Ω_c</a:t>
            </a:r>
            <a:endParaRPr lang="en-US" altLang="zh-CN" sz="3600" dirty="0" smtClean="0">
              <a:latin typeface="Times New Roman" pitchFamily="18" charset="0"/>
              <a:cs typeface="Times New Roman" pitchFamily="18" charset="0"/>
            </a:endParaRPr>
          </a:p>
          <a:p>
            <a:endParaRPr lang="en-US" altLang="zh-CN" sz="3600" dirty="0">
              <a:latin typeface="Times New Roman" pitchFamily="18" charset="0"/>
              <a:cs typeface="Times New Roman" pitchFamily="18" charset="0"/>
            </a:endParaRPr>
          </a:p>
          <a:p>
            <a:r>
              <a:rPr lang="en-US" altLang="zh-CN" sz="3600" dirty="0" smtClean="0">
                <a:latin typeface="Times New Roman" pitchFamily="18" charset="0"/>
                <a:cs typeface="Times New Roman" pitchFamily="18" charset="0"/>
              </a:rPr>
              <a:t>&gt;&gt;4  Conclusions and discussions</a:t>
            </a:r>
          </a:p>
        </p:txBody>
      </p:sp>
    </p:spTree>
    <p:extLst>
      <p:ext uri="{BB962C8B-B14F-4D97-AF65-F5344CB8AC3E}">
        <p14:creationId xmlns:p14="http://schemas.microsoft.com/office/powerpoint/2010/main" val="4149710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2346"/>
            <a:ext cx="4536504" cy="648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3" y="324247"/>
            <a:ext cx="4579243" cy="656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页脚占位符 2"/>
          <p:cNvSpPr>
            <a:spLocks noGrp="1"/>
          </p:cNvSpPr>
          <p:nvPr>
            <p:ph type="ftr" sz="quarter" idx="11"/>
          </p:nvPr>
        </p:nvSpPr>
        <p:spPr>
          <a:xfrm>
            <a:off x="4283968" y="6520259"/>
            <a:ext cx="2350681" cy="365125"/>
          </a:xfrm>
        </p:spPr>
        <p:txBody>
          <a:bodyPr/>
          <a:lstStyle/>
          <a:p>
            <a:pPr algn="ctr"/>
            <a:r>
              <a:rPr lang="en-US" altLang="zh-CN" dirty="0" smtClean="0"/>
              <a:t>-20-</a:t>
            </a:r>
            <a:endParaRPr lang="zh-CN" altLang="en-US" dirty="0"/>
          </a:p>
        </p:txBody>
      </p:sp>
      <p:pic>
        <p:nvPicPr>
          <p:cNvPr id="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0"/>
            <a:ext cx="1152128" cy="396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177" y="44625"/>
            <a:ext cx="1152128" cy="3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144513" y="1412776"/>
            <a:ext cx="720080" cy="43204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644008" y="1412776"/>
            <a:ext cx="720080" cy="43204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90338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437" y="290339"/>
            <a:ext cx="5095875" cy="652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页脚占位符 2"/>
          <p:cNvSpPr>
            <a:spLocks noGrp="1"/>
          </p:cNvSpPr>
          <p:nvPr>
            <p:ph type="ftr" sz="quarter" idx="11"/>
          </p:nvPr>
        </p:nvSpPr>
        <p:spPr/>
        <p:txBody>
          <a:bodyPr/>
          <a:lstStyle/>
          <a:p>
            <a:pPr algn="ctr"/>
            <a:r>
              <a:rPr lang="en-US" altLang="zh-CN" dirty="0" smtClean="0"/>
              <a:t>-21-</a:t>
            </a:r>
            <a:endParaRPr lang="zh-CN" altLang="en-US" dirty="0"/>
          </a:p>
        </p:txBody>
      </p:sp>
      <p:pic>
        <p:nvPicPr>
          <p:cNvPr id="6"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28613"/>
            <a:ext cx="1296144" cy="3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2483768" y="3356992"/>
            <a:ext cx="720080" cy="43204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505125" y="4725144"/>
            <a:ext cx="720080" cy="50405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94848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algn="ctr"/>
            <a:r>
              <a:rPr lang="en-US" altLang="zh-CN" dirty="0" smtClean="0"/>
              <a:t>-22-</a:t>
            </a:r>
            <a:endParaRPr lang="zh-CN" altLang="en-US" dirty="0"/>
          </a:p>
        </p:txBody>
      </p:sp>
      <p:sp>
        <p:nvSpPr>
          <p:cNvPr id="5" name="TextBox 4"/>
          <p:cNvSpPr txBox="1"/>
          <p:nvPr/>
        </p:nvSpPr>
        <p:spPr>
          <a:xfrm>
            <a:off x="1763688" y="282228"/>
            <a:ext cx="5554820" cy="523220"/>
          </a:xfrm>
          <a:prstGeom prst="rect">
            <a:avLst/>
          </a:prstGeom>
          <a:gradFill>
            <a:gsLst>
              <a:gs pos="0">
                <a:srgbClr val="5E9EFF"/>
              </a:gs>
              <a:gs pos="26000">
                <a:srgbClr val="85C2FF">
                  <a:lumMod val="79000"/>
                  <a:lumOff val="21000"/>
                  <a:alpha val="48000"/>
                </a:srgbClr>
              </a:gs>
              <a:gs pos="70000">
                <a:srgbClr val="C4D6EB"/>
              </a:gs>
              <a:gs pos="100000">
                <a:srgbClr val="FFEBFA"/>
              </a:gs>
            </a:gsLst>
            <a:lin ang="5400000" scaled="0"/>
          </a:gradFill>
        </p:spPr>
        <p:txBody>
          <a:bodyPr wrap="square" rtlCol="0">
            <a:spAutoFit/>
          </a:bodyPr>
          <a:lstStyle>
            <a:defPPr>
              <a:defRPr lang="zh-CN"/>
            </a:defPPr>
            <a:lvl1pPr>
              <a:defRPr sz="2800"/>
            </a:lvl1pPr>
          </a:lstStyle>
          <a:p>
            <a:pPr algn="ctr"/>
            <a:r>
              <a:rPr lang="en-US" altLang="zh-CN" dirty="0" smtClean="0"/>
              <a:t>4 Conclusions and discussion</a:t>
            </a:r>
            <a:endParaRPr lang="zh-CN" altLang="en-US" dirty="0"/>
          </a:p>
        </p:txBody>
      </p:sp>
      <p:sp>
        <p:nvSpPr>
          <p:cNvPr id="7" name="矩形 6"/>
          <p:cNvSpPr/>
          <p:nvPr/>
        </p:nvSpPr>
        <p:spPr>
          <a:xfrm>
            <a:off x="539552" y="1124744"/>
            <a:ext cx="6912768" cy="461665"/>
          </a:xfrm>
          <a:prstGeom prst="rect">
            <a:avLst/>
          </a:prstGeom>
        </p:spPr>
        <p:txBody>
          <a:bodyPr wrap="square">
            <a:spAutoFit/>
          </a:bodyPr>
          <a:lstStyle/>
          <a:p>
            <a:r>
              <a:rPr lang="en-US" altLang="zh-CN" sz="2400" dirty="0" err="1" smtClean="0"/>
              <a:t>Ω_c</a:t>
            </a:r>
            <a:r>
              <a:rPr lang="en-US" altLang="zh-CN" sz="2400" dirty="0" smtClean="0"/>
              <a:t>(X) could </a:t>
            </a:r>
            <a:r>
              <a:rPr lang="en-US" altLang="zh-CN" sz="2400" dirty="0"/>
              <a:t>be P−wave or D−</a:t>
            </a:r>
            <a:r>
              <a:rPr lang="en-US" altLang="zh-CN" sz="2400" dirty="0" smtClean="0"/>
              <a:t>wave baryons</a:t>
            </a:r>
            <a:endParaRPr lang="zh-CN" altLang="en-US" sz="2400"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178" y="1700808"/>
            <a:ext cx="2274622" cy="6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1730408"/>
            <a:ext cx="1368152" cy="55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787824" y="1823620"/>
            <a:ext cx="216024" cy="367650"/>
          </a:xfrm>
          <a:prstGeom prst="rect">
            <a:avLst/>
          </a:prstGeom>
          <a:noFill/>
        </p:spPr>
        <p:txBody>
          <a:bodyPr wrap="square" rtlCol="0">
            <a:spAutoFit/>
          </a:bodyPr>
          <a:lstStyle/>
          <a:p>
            <a:r>
              <a:rPr lang="en-US" altLang="zh-CN" b="1" dirty="0" smtClean="0">
                <a:latin typeface="Times New Roman" pitchFamily="18" charset="0"/>
                <a:cs typeface="Times New Roman" pitchFamily="18" charset="0"/>
              </a:rPr>
              <a:t>:</a:t>
            </a:r>
            <a:endParaRPr lang="zh-CN" altLang="en-US" b="1" dirty="0">
              <a:latin typeface="Times New Roman" pitchFamily="18" charset="0"/>
              <a:cs typeface="Times New Roman" pitchFamily="18" charset="0"/>
            </a:endParaRPr>
          </a:p>
        </p:txBody>
      </p:sp>
      <p:sp>
        <p:nvSpPr>
          <p:cNvPr id="11" name="TextBox 10"/>
          <p:cNvSpPr txBox="1"/>
          <p:nvPr/>
        </p:nvSpPr>
        <p:spPr>
          <a:xfrm>
            <a:off x="4716016" y="1804754"/>
            <a:ext cx="432048" cy="400110"/>
          </a:xfrm>
          <a:prstGeom prst="rect">
            <a:avLst/>
          </a:prstGeom>
          <a:noFill/>
        </p:spPr>
        <p:txBody>
          <a:bodyPr wrap="square" rtlCol="0">
            <a:spAutoFit/>
          </a:bodyPr>
          <a:lstStyle/>
          <a:p>
            <a:pPr algn="ctr"/>
            <a:r>
              <a:rPr lang="en-US" altLang="zh-CN" sz="2000" b="1" dirty="0" smtClean="0">
                <a:latin typeface="Times New Roman" pitchFamily="18" charset="0"/>
                <a:cs typeface="Times New Roman" pitchFamily="18" charset="0"/>
              </a:rPr>
              <a:t>or</a:t>
            </a:r>
            <a:endParaRPr lang="zh-CN" altLang="en-US" sz="2000" b="1" dirty="0">
              <a:latin typeface="Times New Roman" pitchFamily="18" charset="0"/>
              <a:cs typeface="Times New Roman" pitchFamily="18" charset="0"/>
            </a:endParaRPr>
          </a:p>
        </p:txBody>
      </p:sp>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1730408"/>
            <a:ext cx="1562778" cy="61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042" y="2564904"/>
            <a:ext cx="2262758" cy="76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778535" y="2765771"/>
            <a:ext cx="216024" cy="367650"/>
          </a:xfrm>
          <a:prstGeom prst="rect">
            <a:avLst/>
          </a:prstGeom>
          <a:noFill/>
        </p:spPr>
        <p:txBody>
          <a:bodyPr wrap="square" rtlCol="0">
            <a:spAutoFit/>
          </a:bodyPr>
          <a:lstStyle/>
          <a:p>
            <a:r>
              <a:rPr lang="en-US" altLang="zh-CN" b="1" dirty="0" smtClean="0">
                <a:latin typeface="Times New Roman" pitchFamily="18" charset="0"/>
                <a:cs typeface="Times New Roman" pitchFamily="18" charset="0"/>
              </a:rPr>
              <a:t>:</a:t>
            </a:r>
            <a:endParaRPr lang="zh-CN" altLang="en-US" b="1" dirty="0">
              <a:latin typeface="Times New Roman" pitchFamily="18" charset="0"/>
              <a:cs typeface="Times New Roman" pitchFamily="18" charset="0"/>
            </a:endParaRPr>
          </a:p>
        </p:txBody>
      </p:sp>
      <p:pic>
        <p:nvPicPr>
          <p:cNvPr id="922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3848" y="2564904"/>
            <a:ext cx="1407815" cy="59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716016" y="2664661"/>
            <a:ext cx="432048" cy="400110"/>
          </a:xfrm>
          <a:prstGeom prst="rect">
            <a:avLst/>
          </a:prstGeom>
          <a:noFill/>
        </p:spPr>
        <p:txBody>
          <a:bodyPr wrap="square" rtlCol="0">
            <a:spAutoFit/>
          </a:bodyPr>
          <a:lstStyle/>
          <a:p>
            <a:pPr algn="ctr"/>
            <a:r>
              <a:rPr lang="en-US" altLang="zh-CN" sz="2000" b="1" dirty="0" smtClean="0">
                <a:latin typeface="Times New Roman" pitchFamily="18" charset="0"/>
                <a:cs typeface="Times New Roman" pitchFamily="18" charset="0"/>
              </a:rPr>
              <a:t>or</a:t>
            </a:r>
            <a:endParaRPr lang="zh-CN" altLang="en-US" sz="2000" b="1" dirty="0">
              <a:latin typeface="Times New Roman" pitchFamily="18" charset="0"/>
              <a:cs typeface="Times New Roman" pitchFamily="18" charset="0"/>
            </a:endParaRPr>
          </a:p>
        </p:txBody>
      </p:sp>
      <p:pic>
        <p:nvPicPr>
          <p:cNvPr id="922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16066" y="2564904"/>
            <a:ext cx="1538792" cy="61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3" y="3356992"/>
            <a:ext cx="2248272" cy="77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2787825" y="3627480"/>
            <a:ext cx="216024" cy="367650"/>
          </a:xfrm>
          <a:prstGeom prst="rect">
            <a:avLst/>
          </a:prstGeom>
          <a:noFill/>
        </p:spPr>
        <p:txBody>
          <a:bodyPr wrap="square" rtlCol="0">
            <a:spAutoFit/>
          </a:bodyPr>
          <a:lstStyle/>
          <a:p>
            <a:r>
              <a:rPr lang="en-US" altLang="zh-CN" b="1" dirty="0" smtClean="0">
                <a:latin typeface="Times New Roman" pitchFamily="18" charset="0"/>
                <a:cs typeface="Times New Roman" pitchFamily="18" charset="0"/>
              </a:rPr>
              <a:t>:</a:t>
            </a:r>
            <a:endParaRPr lang="zh-CN" altLang="en-US" b="1" dirty="0">
              <a:latin typeface="Times New Roman" pitchFamily="18" charset="0"/>
              <a:cs typeface="Times New Roman" pitchFamily="18" charset="0"/>
            </a:endParaRPr>
          </a:p>
        </p:txBody>
      </p:sp>
      <p:pic>
        <p:nvPicPr>
          <p:cNvPr id="9225"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03847" y="3470225"/>
            <a:ext cx="1407815" cy="56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4716016" y="3544209"/>
            <a:ext cx="432048" cy="400110"/>
          </a:xfrm>
          <a:prstGeom prst="rect">
            <a:avLst/>
          </a:prstGeom>
          <a:noFill/>
        </p:spPr>
        <p:txBody>
          <a:bodyPr wrap="square" rtlCol="0">
            <a:spAutoFit/>
          </a:bodyPr>
          <a:lstStyle/>
          <a:p>
            <a:pPr algn="ctr"/>
            <a:r>
              <a:rPr lang="en-US" altLang="zh-CN" sz="2000" b="1" dirty="0" smtClean="0">
                <a:latin typeface="Times New Roman" pitchFamily="18" charset="0"/>
                <a:cs typeface="Times New Roman" pitchFamily="18" charset="0"/>
              </a:rPr>
              <a:t>or</a:t>
            </a:r>
            <a:endParaRPr lang="zh-CN" altLang="en-US" sz="2000" b="1" dirty="0">
              <a:latin typeface="Times New Roman" pitchFamily="18" charset="0"/>
              <a:cs typeface="Times New Roman" pitchFamily="18" charset="0"/>
            </a:endParaRPr>
          </a:p>
        </p:txBody>
      </p:sp>
      <p:pic>
        <p:nvPicPr>
          <p:cNvPr id="9226"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92080" y="3411456"/>
            <a:ext cx="1505149" cy="56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3605" y="4318381"/>
            <a:ext cx="2248195" cy="67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2787825" y="4471162"/>
            <a:ext cx="216024" cy="367650"/>
          </a:xfrm>
          <a:prstGeom prst="rect">
            <a:avLst/>
          </a:prstGeom>
          <a:noFill/>
        </p:spPr>
        <p:txBody>
          <a:bodyPr wrap="square" rtlCol="0">
            <a:spAutoFit/>
          </a:bodyPr>
          <a:lstStyle/>
          <a:p>
            <a:r>
              <a:rPr lang="en-US" altLang="zh-CN" b="1" dirty="0" smtClean="0">
                <a:latin typeface="Times New Roman" pitchFamily="18" charset="0"/>
                <a:cs typeface="Times New Roman" pitchFamily="18" charset="0"/>
              </a:rPr>
              <a:t>:</a:t>
            </a:r>
            <a:endParaRPr lang="zh-CN" altLang="en-US" b="1" dirty="0">
              <a:latin typeface="Times New Roman" pitchFamily="18" charset="0"/>
              <a:cs typeface="Times New Roman" pitchFamily="18" charset="0"/>
            </a:endParaRPr>
          </a:p>
        </p:txBody>
      </p:sp>
      <p:pic>
        <p:nvPicPr>
          <p:cNvPr id="9228"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89317" y="4318381"/>
            <a:ext cx="1422346" cy="5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4709914" y="4378541"/>
            <a:ext cx="432048" cy="400110"/>
          </a:xfrm>
          <a:prstGeom prst="rect">
            <a:avLst/>
          </a:prstGeom>
          <a:noFill/>
        </p:spPr>
        <p:txBody>
          <a:bodyPr wrap="square" rtlCol="0">
            <a:spAutoFit/>
          </a:bodyPr>
          <a:lstStyle/>
          <a:p>
            <a:pPr algn="ctr"/>
            <a:r>
              <a:rPr lang="en-US" altLang="zh-CN" sz="2000" b="1" dirty="0" smtClean="0">
                <a:latin typeface="Times New Roman" pitchFamily="18" charset="0"/>
                <a:cs typeface="Times New Roman" pitchFamily="18" charset="0"/>
              </a:rPr>
              <a:t>or</a:t>
            </a:r>
            <a:endParaRPr lang="zh-CN" altLang="en-US" sz="2000" b="1" dirty="0">
              <a:latin typeface="Times New Roman" pitchFamily="18" charset="0"/>
              <a:cs typeface="Times New Roman" pitchFamily="18" charset="0"/>
            </a:endParaRPr>
          </a:p>
        </p:txBody>
      </p:sp>
      <p:pic>
        <p:nvPicPr>
          <p:cNvPr id="9229"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94233" y="4221088"/>
            <a:ext cx="1560625" cy="59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0"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552" y="5182752"/>
            <a:ext cx="2232248" cy="62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2787825" y="5310183"/>
            <a:ext cx="216024" cy="367650"/>
          </a:xfrm>
          <a:prstGeom prst="rect">
            <a:avLst/>
          </a:prstGeom>
          <a:noFill/>
        </p:spPr>
        <p:txBody>
          <a:bodyPr wrap="square" rtlCol="0">
            <a:spAutoFit/>
          </a:bodyPr>
          <a:lstStyle/>
          <a:p>
            <a:r>
              <a:rPr lang="en-US" altLang="zh-CN" b="1" dirty="0" smtClean="0">
                <a:latin typeface="Times New Roman" pitchFamily="18" charset="0"/>
                <a:cs typeface="Times New Roman" pitchFamily="18" charset="0"/>
              </a:rPr>
              <a:t>:</a:t>
            </a:r>
            <a:endParaRPr lang="zh-CN" altLang="en-US" b="1" dirty="0">
              <a:latin typeface="Times New Roman" pitchFamily="18" charset="0"/>
              <a:cs typeface="Times New Roman" pitchFamily="18" charset="0"/>
            </a:endParaRPr>
          </a:p>
        </p:txBody>
      </p:sp>
      <p:pic>
        <p:nvPicPr>
          <p:cNvPr id="9231" name="Picture 1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03849" y="5062994"/>
            <a:ext cx="1368152" cy="58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4709914" y="5157192"/>
            <a:ext cx="432048" cy="400110"/>
          </a:xfrm>
          <a:prstGeom prst="rect">
            <a:avLst/>
          </a:prstGeom>
          <a:noFill/>
        </p:spPr>
        <p:txBody>
          <a:bodyPr wrap="square" rtlCol="0">
            <a:spAutoFit/>
          </a:bodyPr>
          <a:lstStyle/>
          <a:p>
            <a:pPr algn="ctr"/>
            <a:r>
              <a:rPr lang="en-US" altLang="zh-CN" sz="2000" b="1" dirty="0">
                <a:latin typeface="Times New Roman" pitchFamily="18" charset="0"/>
                <a:cs typeface="Times New Roman" pitchFamily="18" charset="0"/>
              </a:rPr>
              <a:t>,</a:t>
            </a:r>
            <a:endParaRPr lang="zh-CN" altLang="en-US" sz="2000" b="1" dirty="0">
              <a:latin typeface="Times New Roman" pitchFamily="18" charset="0"/>
              <a:cs typeface="Times New Roman" pitchFamily="18" charset="0"/>
            </a:endParaRPr>
          </a:p>
        </p:txBody>
      </p:sp>
      <p:pic>
        <p:nvPicPr>
          <p:cNvPr id="9232" name="Picture 1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65019" y="5024593"/>
            <a:ext cx="1589840" cy="63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6919996" y="5157192"/>
            <a:ext cx="432048" cy="400110"/>
          </a:xfrm>
          <a:prstGeom prst="rect">
            <a:avLst/>
          </a:prstGeom>
          <a:noFill/>
        </p:spPr>
        <p:txBody>
          <a:bodyPr wrap="square" rtlCol="0">
            <a:spAutoFit/>
          </a:bodyPr>
          <a:lstStyle/>
          <a:p>
            <a:pPr algn="ctr"/>
            <a:r>
              <a:rPr lang="en-US" altLang="zh-CN" sz="2000" b="1" dirty="0">
                <a:latin typeface="Times New Roman" pitchFamily="18" charset="0"/>
                <a:cs typeface="Times New Roman" pitchFamily="18" charset="0"/>
              </a:rPr>
              <a:t>,</a:t>
            </a:r>
            <a:endParaRPr lang="zh-CN" altLang="en-US" sz="2000" b="1" dirty="0">
              <a:latin typeface="Times New Roman" pitchFamily="18" charset="0"/>
              <a:cs typeface="Times New Roman" pitchFamily="18" charset="0"/>
            </a:endParaRPr>
          </a:p>
        </p:txBody>
      </p:sp>
      <p:pic>
        <p:nvPicPr>
          <p:cNvPr id="9233" name="Picture 1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18508" y="5013176"/>
            <a:ext cx="1545021" cy="61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203849" y="5802365"/>
            <a:ext cx="432048" cy="400110"/>
          </a:xfrm>
          <a:prstGeom prst="rect">
            <a:avLst/>
          </a:prstGeom>
          <a:noFill/>
        </p:spPr>
        <p:txBody>
          <a:bodyPr wrap="square" rtlCol="0">
            <a:spAutoFit/>
          </a:bodyPr>
          <a:lstStyle/>
          <a:p>
            <a:pPr algn="ctr"/>
            <a:r>
              <a:rPr lang="en-US" altLang="zh-CN" sz="2000" b="1" dirty="0" smtClean="0">
                <a:latin typeface="Times New Roman" pitchFamily="18" charset="0"/>
                <a:cs typeface="Times New Roman" pitchFamily="18" charset="0"/>
              </a:rPr>
              <a:t>or</a:t>
            </a:r>
            <a:endParaRPr lang="zh-CN" altLang="en-US" sz="2000" b="1" dirty="0">
              <a:latin typeface="Times New Roman" pitchFamily="18" charset="0"/>
              <a:cs typeface="Times New Roman" pitchFamily="18" charset="0"/>
            </a:endParaRPr>
          </a:p>
        </p:txBody>
      </p:sp>
      <p:pic>
        <p:nvPicPr>
          <p:cNvPr id="9234" name="Picture 1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677789" y="5732777"/>
            <a:ext cx="1464173" cy="60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493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algn="ctr"/>
            <a:r>
              <a:rPr lang="en-US" altLang="zh-CN" dirty="0" smtClean="0"/>
              <a:t>-23-</a:t>
            </a:r>
            <a:endParaRPr lang="zh-CN" altLang="en-US" dirty="0"/>
          </a:p>
        </p:txBody>
      </p:sp>
      <p:sp>
        <p:nvSpPr>
          <p:cNvPr id="5" name="TextBox 4"/>
          <p:cNvSpPr txBox="1"/>
          <p:nvPr/>
        </p:nvSpPr>
        <p:spPr>
          <a:xfrm>
            <a:off x="24312" y="44624"/>
            <a:ext cx="2171424" cy="523220"/>
          </a:xfrm>
          <a:prstGeom prst="rect">
            <a:avLst/>
          </a:prstGeom>
          <a:gradFill>
            <a:gsLst>
              <a:gs pos="0">
                <a:srgbClr val="5E9EFF"/>
              </a:gs>
              <a:gs pos="26000">
                <a:srgbClr val="85C2FF">
                  <a:lumMod val="79000"/>
                  <a:lumOff val="21000"/>
                  <a:alpha val="48000"/>
                </a:srgbClr>
              </a:gs>
              <a:gs pos="70000">
                <a:srgbClr val="C4D6EB"/>
              </a:gs>
              <a:gs pos="100000">
                <a:srgbClr val="FFEBFA"/>
              </a:gs>
            </a:gsLst>
            <a:lin ang="5400000" scaled="0"/>
          </a:gradFill>
        </p:spPr>
        <p:txBody>
          <a:bodyPr wrap="square" rtlCol="0">
            <a:spAutoFit/>
          </a:bodyPr>
          <a:lstStyle>
            <a:defPPr>
              <a:defRPr lang="zh-CN"/>
            </a:defPPr>
            <a:lvl1pPr>
              <a:defRPr sz="2800"/>
            </a:lvl1pPr>
          </a:lstStyle>
          <a:p>
            <a:r>
              <a:rPr lang="en-US" altLang="zh-CN" dirty="0" err="1" smtClean="0"/>
              <a:t>Discusions</a:t>
            </a:r>
            <a:r>
              <a:rPr lang="en-US" altLang="zh-CN" dirty="0" smtClean="0"/>
              <a:t>:</a:t>
            </a:r>
            <a:endParaRPr lang="zh-CN" altLang="en-US" dirty="0"/>
          </a:p>
        </p:txBody>
      </p:sp>
      <p:sp>
        <p:nvSpPr>
          <p:cNvPr id="7" name="下箭头 6"/>
          <p:cNvSpPr/>
          <p:nvPr/>
        </p:nvSpPr>
        <p:spPr>
          <a:xfrm>
            <a:off x="3916856" y="1104672"/>
            <a:ext cx="1022256" cy="12338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565756" y="2383531"/>
            <a:ext cx="3536548" cy="1189485"/>
            <a:chOff x="2115573" y="2032783"/>
            <a:chExt cx="3536548" cy="1189485"/>
          </a:xfrm>
        </p:grpSpPr>
        <p:graphicFrame>
          <p:nvGraphicFramePr>
            <p:cNvPr id="6" name="对象 5"/>
            <p:cNvGraphicFramePr>
              <a:graphicFrameLocks noChangeAspect="1"/>
            </p:cNvGraphicFramePr>
            <p:nvPr>
              <p:extLst>
                <p:ext uri="{D42A27DB-BD31-4B8C-83A1-F6EECF244321}">
                  <p14:modId xmlns:p14="http://schemas.microsoft.com/office/powerpoint/2010/main" val="1122213007"/>
                </p:ext>
              </p:extLst>
            </p:nvPr>
          </p:nvGraphicFramePr>
          <p:xfrm>
            <a:off x="2131635" y="2032783"/>
            <a:ext cx="3505200" cy="865188"/>
          </p:xfrm>
          <a:graphic>
            <a:graphicData uri="http://schemas.openxmlformats.org/presentationml/2006/ole">
              <mc:AlternateContent xmlns:mc="http://schemas.openxmlformats.org/markup-compatibility/2006">
                <mc:Choice xmlns:v="urn:schemas-microsoft-com:vml" Requires="v">
                  <p:oleObj spid="_x0000_s13578" name="Equation" r:id="rId4" imgW="927000" imgH="228600" progId="Equation.DSMT4">
                    <p:embed/>
                  </p:oleObj>
                </mc:Choice>
                <mc:Fallback>
                  <p:oleObj name="Equation" r:id="rId4" imgW="927000" imgH="228600" progId="Equation.DSMT4">
                    <p:embed/>
                    <p:pic>
                      <p:nvPicPr>
                        <p:cNvPr id="0" name=""/>
                        <p:cNvPicPr/>
                        <p:nvPr/>
                      </p:nvPicPr>
                      <p:blipFill>
                        <a:blip r:embed="rId5"/>
                        <a:stretch>
                          <a:fillRect/>
                        </a:stretch>
                      </p:blipFill>
                      <p:spPr>
                        <a:xfrm>
                          <a:off x="2131635" y="2032783"/>
                          <a:ext cx="3505200" cy="865188"/>
                        </a:xfrm>
                        <a:prstGeom prst="rect">
                          <a:avLst/>
                        </a:prstGeom>
                        <a:solidFill>
                          <a:schemeClr val="accent2"/>
                        </a:solidFill>
                      </p:spPr>
                    </p:pic>
                  </p:oleObj>
                </mc:Fallback>
              </mc:AlternateContent>
            </a:graphicData>
          </a:graphic>
        </p:graphicFrame>
        <p:sp>
          <p:nvSpPr>
            <p:cNvPr id="8" name="TextBox 7"/>
            <p:cNvSpPr txBox="1"/>
            <p:nvPr/>
          </p:nvSpPr>
          <p:spPr>
            <a:xfrm>
              <a:off x="2115573" y="2852936"/>
              <a:ext cx="3536548" cy="369332"/>
            </a:xfrm>
            <a:prstGeom prst="rect">
              <a:avLst/>
            </a:prstGeom>
            <a:solidFill>
              <a:schemeClr val="accent2"/>
            </a:solidFill>
          </p:spPr>
          <p:txBody>
            <a:bodyPr wrap="square" rtlCol="0">
              <a:spAutoFit/>
            </a:bodyPr>
            <a:lstStyle/>
            <a:p>
              <a:pPr algn="ctr"/>
              <a:r>
                <a:rPr lang="en-US" altLang="zh-CN" dirty="0" smtClean="0"/>
                <a:t>decay properties</a:t>
              </a:r>
              <a:endParaRPr lang="zh-CN" altLang="en-US" dirty="0"/>
            </a:p>
          </p:txBody>
        </p:sp>
      </p:grpSp>
      <p:sp>
        <p:nvSpPr>
          <p:cNvPr id="9" name="TextBox 8"/>
          <p:cNvSpPr txBox="1"/>
          <p:nvPr/>
        </p:nvSpPr>
        <p:spPr>
          <a:xfrm>
            <a:off x="2565756" y="4941168"/>
            <a:ext cx="3661861" cy="646331"/>
          </a:xfrm>
          <a:prstGeom prst="rect">
            <a:avLst/>
          </a:prstGeom>
          <a:solidFill>
            <a:srgbClr val="00B050"/>
          </a:solidFill>
        </p:spPr>
        <p:txBody>
          <a:bodyPr wrap="square" rtlCol="0">
            <a:spAutoFit/>
          </a:bodyPr>
          <a:lstStyle/>
          <a:p>
            <a:r>
              <a:rPr lang="en-US" altLang="zh-CN" sz="3600" dirty="0" smtClean="0"/>
              <a:t>1P</a:t>
            </a:r>
            <a:r>
              <a:rPr lang="zh-CN" altLang="en-US" sz="3600" dirty="0" smtClean="0"/>
              <a:t> </a:t>
            </a:r>
            <a:r>
              <a:rPr lang="en-US" altLang="zh-CN" sz="3600" dirty="0" smtClean="0"/>
              <a:t>or 1D states</a:t>
            </a:r>
            <a:endParaRPr lang="zh-CN" altLang="en-US" sz="3600" dirty="0"/>
          </a:p>
        </p:txBody>
      </p:sp>
      <p:sp>
        <p:nvSpPr>
          <p:cNvPr id="10" name="TextBox 9"/>
          <p:cNvSpPr txBox="1"/>
          <p:nvPr/>
        </p:nvSpPr>
        <p:spPr>
          <a:xfrm>
            <a:off x="2223854" y="116632"/>
            <a:ext cx="4220353" cy="954107"/>
          </a:xfrm>
          <a:prstGeom prst="rect">
            <a:avLst/>
          </a:prstGeom>
          <a:solidFill>
            <a:srgbClr val="00B0F0"/>
          </a:solidFill>
        </p:spPr>
        <p:txBody>
          <a:bodyPr wrap="square" rtlCol="0">
            <a:spAutoFit/>
          </a:bodyPr>
          <a:lstStyle/>
          <a:p>
            <a:r>
              <a:rPr lang="en-US" altLang="zh-CN" sz="2800" dirty="0" smtClean="0"/>
              <a:t>Quark-Pair Creation model</a:t>
            </a:r>
            <a:endParaRPr lang="zh-CN" altLang="en-US" sz="2800" dirty="0"/>
          </a:p>
        </p:txBody>
      </p:sp>
      <p:sp>
        <p:nvSpPr>
          <p:cNvPr id="16" name="下箭头 15"/>
          <p:cNvSpPr/>
          <p:nvPr/>
        </p:nvSpPr>
        <p:spPr>
          <a:xfrm>
            <a:off x="3935906" y="3635313"/>
            <a:ext cx="1022256" cy="12338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4370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algn="ctr"/>
            <a:r>
              <a:rPr lang="en-US" altLang="zh-CN" dirty="0" smtClean="0"/>
              <a:t>-24-</a:t>
            </a:r>
            <a:endParaRPr lang="zh-CN" altLang="en-US" dirty="0"/>
          </a:p>
        </p:txBody>
      </p:sp>
      <p:sp>
        <p:nvSpPr>
          <p:cNvPr id="5" name="TextBox 4"/>
          <p:cNvSpPr txBox="1"/>
          <p:nvPr/>
        </p:nvSpPr>
        <p:spPr>
          <a:xfrm>
            <a:off x="24312" y="303039"/>
            <a:ext cx="2171424" cy="523220"/>
          </a:xfrm>
          <a:prstGeom prst="rect">
            <a:avLst/>
          </a:prstGeom>
          <a:gradFill>
            <a:gsLst>
              <a:gs pos="0">
                <a:srgbClr val="5E9EFF"/>
              </a:gs>
              <a:gs pos="26000">
                <a:srgbClr val="85C2FF">
                  <a:lumMod val="79000"/>
                  <a:lumOff val="21000"/>
                  <a:alpha val="48000"/>
                </a:srgbClr>
              </a:gs>
              <a:gs pos="70000">
                <a:srgbClr val="C4D6EB"/>
              </a:gs>
              <a:gs pos="100000">
                <a:srgbClr val="FFEBFA"/>
              </a:gs>
            </a:gsLst>
            <a:lin ang="5400000" scaled="0"/>
          </a:gradFill>
        </p:spPr>
        <p:txBody>
          <a:bodyPr wrap="square" rtlCol="0">
            <a:spAutoFit/>
          </a:bodyPr>
          <a:lstStyle>
            <a:defPPr>
              <a:defRPr lang="zh-CN"/>
            </a:defPPr>
            <a:lvl1pPr>
              <a:defRPr sz="2800"/>
            </a:lvl1pPr>
          </a:lstStyle>
          <a:p>
            <a:r>
              <a:rPr lang="en-US" altLang="zh-CN" dirty="0" err="1" smtClean="0"/>
              <a:t>Discusions</a:t>
            </a:r>
            <a:r>
              <a:rPr lang="en-US" altLang="zh-CN" dirty="0" smtClean="0"/>
              <a:t>:</a:t>
            </a:r>
            <a:endParaRPr lang="zh-CN" altLang="en-US" dirty="0"/>
          </a:p>
        </p:txBody>
      </p:sp>
      <p:sp>
        <p:nvSpPr>
          <p:cNvPr id="6" name="矩形 5"/>
          <p:cNvSpPr/>
          <p:nvPr/>
        </p:nvSpPr>
        <p:spPr>
          <a:xfrm>
            <a:off x="279520" y="980728"/>
            <a:ext cx="8424936" cy="923330"/>
          </a:xfrm>
          <a:prstGeom prst="rect">
            <a:avLst/>
          </a:prstGeom>
          <a:solidFill>
            <a:schemeClr val="bg1"/>
          </a:solidFill>
        </p:spPr>
        <p:txBody>
          <a:bodyPr wrap="square">
            <a:spAutoFit/>
          </a:bodyPr>
          <a:lstStyle/>
          <a:p>
            <a:r>
              <a:rPr lang="en-US" altLang="zh-CN" dirty="0" smtClean="0"/>
              <a:t>There exist a lot of other different theoretical approaches such as the QCD sum rules, the chiral quark model, the heavy quark effective theory, lattice QCD and so on.</a:t>
            </a:r>
          </a:p>
        </p:txBody>
      </p:sp>
      <p:sp>
        <p:nvSpPr>
          <p:cNvPr id="7" name="TextBox 6"/>
          <p:cNvSpPr txBox="1"/>
          <p:nvPr/>
        </p:nvSpPr>
        <p:spPr>
          <a:xfrm>
            <a:off x="321987" y="4941168"/>
            <a:ext cx="7272808" cy="830997"/>
          </a:xfrm>
          <a:prstGeom prst="rect">
            <a:avLst/>
          </a:prstGeom>
          <a:solidFill>
            <a:srgbClr val="00B0F0"/>
          </a:solidFill>
        </p:spPr>
        <p:txBody>
          <a:bodyPr wrap="square" rtlCol="0">
            <a:spAutoFit/>
          </a:bodyPr>
          <a:lstStyle/>
          <a:p>
            <a:r>
              <a:rPr lang="en-US" altLang="zh-CN" sz="2400" dirty="0" smtClean="0"/>
              <a:t>More </a:t>
            </a:r>
            <a:r>
              <a:rPr lang="en-US" altLang="zh-CN" sz="2400" dirty="0"/>
              <a:t>studies and </a:t>
            </a:r>
            <a:r>
              <a:rPr lang="en-US" altLang="zh-CN" sz="2400" dirty="0" smtClean="0"/>
              <a:t>more </a:t>
            </a:r>
            <a:r>
              <a:rPr lang="en-US" altLang="zh-CN" sz="2400" dirty="0"/>
              <a:t>experimental </a:t>
            </a:r>
            <a:r>
              <a:rPr lang="en-US" altLang="zh-CN" sz="2400" dirty="0" smtClean="0"/>
              <a:t>data is needed.</a:t>
            </a:r>
            <a:endParaRPr lang="zh-CN" altLang="en-US" sz="2400" dirty="0"/>
          </a:p>
        </p:txBody>
      </p:sp>
      <p:sp>
        <p:nvSpPr>
          <p:cNvPr id="8" name="TextBox 7"/>
          <p:cNvSpPr txBox="1"/>
          <p:nvPr/>
        </p:nvSpPr>
        <p:spPr>
          <a:xfrm>
            <a:off x="207554" y="4077072"/>
            <a:ext cx="7462495" cy="461665"/>
          </a:xfrm>
          <a:prstGeom prst="rect">
            <a:avLst/>
          </a:prstGeom>
          <a:solidFill>
            <a:srgbClr val="00B0F0"/>
          </a:solidFill>
        </p:spPr>
        <p:txBody>
          <a:bodyPr wrap="square" rtlCol="0">
            <a:spAutoFit/>
          </a:bodyPr>
          <a:lstStyle/>
          <a:p>
            <a:r>
              <a:rPr lang="en-US" altLang="zh-CN" sz="2400" dirty="0" smtClean="0"/>
              <a:t>spin parity, inner structure</a:t>
            </a:r>
            <a:r>
              <a:rPr lang="en-US" altLang="zh-CN" sz="2400" dirty="0"/>
              <a:t>, more </a:t>
            </a:r>
            <a:r>
              <a:rPr lang="en-US" altLang="zh-CN" sz="2400" dirty="0" err="1"/>
              <a:t>Ω_c</a:t>
            </a:r>
            <a:r>
              <a:rPr lang="en-US" altLang="zh-CN" sz="2400" dirty="0"/>
              <a:t> </a:t>
            </a:r>
            <a:r>
              <a:rPr lang="en-US" altLang="zh-CN" sz="2400" dirty="0" smtClean="0"/>
              <a:t>baryons ? </a:t>
            </a:r>
            <a:endParaRPr lang="zh-CN" altLang="en-US" sz="2400" dirty="0"/>
          </a:p>
        </p:txBody>
      </p:sp>
      <p:sp>
        <p:nvSpPr>
          <p:cNvPr id="4" name="TextBox 3"/>
          <p:cNvSpPr txBox="1"/>
          <p:nvPr/>
        </p:nvSpPr>
        <p:spPr>
          <a:xfrm>
            <a:off x="2555776" y="1904058"/>
            <a:ext cx="3600400" cy="584775"/>
          </a:xfrm>
          <a:prstGeom prst="rect">
            <a:avLst/>
          </a:prstGeom>
          <a:solidFill>
            <a:schemeClr val="accent2"/>
          </a:solidFill>
        </p:spPr>
        <p:txBody>
          <a:bodyPr wrap="square" rtlCol="0">
            <a:spAutoFit/>
          </a:bodyPr>
          <a:lstStyle/>
          <a:p>
            <a:pPr algn="ctr"/>
            <a:r>
              <a:rPr lang="en-US" altLang="zh-CN" sz="3200" dirty="0" smtClean="0"/>
              <a:t>1P ,  2S ,  1D   </a:t>
            </a:r>
            <a:endParaRPr lang="zh-CN" altLang="en-US" sz="3200" dirty="0"/>
          </a:p>
        </p:txBody>
      </p:sp>
      <p:sp>
        <p:nvSpPr>
          <p:cNvPr id="9" name="TextBox 8"/>
          <p:cNvSpPr txBox="1"/>
          <p:nvPr/>
        </p:nvSpPr>
        <p:spPr>
          <a:xfrm>
            <a:off x="2546251" y="2636912"/>
            <a:ext cx="3600400" cy="1077218"/>
          </a:xfrm>
          <a:prstGeom prst="rect">
            <a:avLst/>
          </a:prstGeom>
          <a:solidFill>
            <a:schemeClr val="accent2"/>
          </a:solidFill>
        </p:spPr>
        <p:txBody>
          <a:bodyPr wrap="square" rtlCol="0">
            <a:spAutoFit/>
          </a:bodyPr>
          <a:lstStyle/>
          <a:p>
            <a:pPr algn="ctr"/>
            <a:r>
              <a:rPr lang="en-US" altLang="zh-CN" sz="3200" dirty="0" err="1" smtClean="0"/>
              <a:t>Penta</a:t>
            </a:r>
            <a:r>
              <a:rPr lang="en-US" altLang="zh-CN" sz="3200" dirty="0" smtClean="0"/>
              <a:t>-quark states , exotics…   </a:t>
            </a:r>
            <a:endParaRPr lang="zh-CN" altLang="en-US" sz="3200" dirty="0"/>
          </a:p>
        </p:txBody>
      </p:sp>
    </p:spTree>
    <p:extLst>
      <p:ext uri="{BB962C8B-B14F-4D97-AF65-F5344CB8AC3E}">
        <p14:creationId xmlns:p14="http://schemas.microsoft.com/office/powerpoint/2010/main" val="19291643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algn="ctr"/>
            <a:r>
              <a:rPr lang="en-US" altLang="zh-CN" dirty="0" smtClean="0"/>
              <a:t>-24-</a:t>
            </a:r>
            <a:endParaRPr lang="zh-CN" altLang="en-US" dirty="0"/>
          </a:p>
        </p:txBody>
      </p:sp>
      <p:sp>
        <p:nvSpPr>
          <p:cNvPr id="2" name="矩形 1"/>
          <p:cNvSpPr/>
          <p:nvPr/>
        </p:nvSpPr>
        <p:spPr>
          <a:xfrm>
            <a:off x="611560" y="2060848"/>
            <a:ext cx="8064896" cy="186204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115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zh-CN" altLang="en-US"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39935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907" y="1628800"/>
            <a:ext cx="6480720" cy="502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组合 2"/>
          <p:cNvGrpSpPr/>
          <p:nvPr/>
        </p:nvGrpSpPr>
        <p:grpSpPr>
          <a:xfrm>
            <a:off x="179512" y="1196752"/>
            <a:ext cx="6754688" cy="369332"/>
            <a:chOff x="161671" y="506289"/>
            <a:chExt cx="8568952" cy="369332"/>
          </a:xfrm>
        </p:grpSpPr>
        <p:sp>
          <p:nvSpPr>
            <p:cNvPr id="4" name="矩形 3"/>
            <p:cNvSpPr/>
            <p:nvPr/>
          </p:nvSpPr>
          <p:spPr>
            <a:xfrm>
              <a:off x="161671" y="506289"/>
              <a:ext cx="8568952" cy="369332"/>
            </a:xfrm>
            <a:prstGeom prst="rect">
              <a:avLst/>
            </a:prstGeom>
          </p:spPr>
          <p:txBody>
            <a:bodyPr wrap="square">
              <a:spAutoFit/>
            </a:bodyPr>
            <a:lstStyle/>
            <a:p>
              <a:r>
                <a:rPr lang="en-US" altLang="zh-CN" dirty="0" smtClean="0"/>
                <a:t> Observation </a:t>
              </a:r>
              <a:r>
                <a:rPr lang="en-US" altLang="zh-CN" dirty="0"/>
                <a:t>of </a:t>
              </a:r>
              <a:r>
                <a:rPr lang="en-US" altLang="zh-CN" dirty="0" smtClean="0"/>
                <a:t>five </a:t>
              </a:r>
              <a:r>
                <a:rPr lang="en-US" altLang="zh-CN" dirty="0"/>
                <a:t>new narrow </a:t>
              </a:r>
              <a:r>
                <a:rPr lang="en-US" altLang="zh-CN" dirty="0" err="1" smtClean="0"/>
                <a:t>Ω_c</a:t>
              </a:r>
              <a:r>
                <a:rPr lang="en-US" altLang="zh-CN" dirty="0" smtClean="0"/>
                <a:t> states </a:t>
              </a:r>
              <a:r>
                <a:rPr lang="en-US" altLang="zh-CN" dirty="0"/>
                <a:t>decaying </a:t>
              </a:r>
              <a:r>
                <a:rPr lang="en-US" altLang="zh-CN" dirty="0" smtClean="0"/>
                <a:t>to</a:t>
              </a:r>
              <a:endParaRPr lang="zh-CN" altLang="en-US" dirty="0">
                <a:latin typeface="Times New Roman" pitchFamily="18" charset="0"/>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301649235"/>
                </p:ext>
              </p:extLst>
            </p:nvPr>
          </p:nvGraphicFramePr>
          <p:xfrm>
            <a:off x="8144423" y="510084"/>
            <a:ext cx="586200" cy="359284"/>
          </p:xfrm>
          <a:graphic>
            <a:graphicData uri="http://schemas.openxmlformats.org/presentationml/2006/ole">
              <mc:AlternateContent xmlns:mc="http://schemas.openxmlformats.org/markup-compatibility/2006">
                <mc:Choice xmlns:v="urn:schemas-microsoft-com:vml" Requires="v">
                  <p:oleObj spid="_x0000_s14575" name="Equation" r:id="rId5" imgW="393480" imgH="241200" progId="Equation.DSMT4">
                    <p:embed/>
                  </p:oleObj>
                </mc:Choice>
                <mc:Fallback>
                  <p:oleObj name="Equation" r:id="rId5" imgW="393480" imgH="241200" progId="Equation.DSMT4">
                    <p:embed/>
                    <p:pic>
                      <p:nvPicPr>
                        <p:cNvPr id="0" name=""/>
                        <p:cNvPicPr/>
                        <p:nvPr/>
                      </p:nvPicPr>
                      <p:blipFill>
                        <a:blip r:embed="rId6"/>
                        <a:stretch>
                          <a:fillRect/>
                        </a:stretch>
                      </p:blipFill>
                      <p:spPr>
                        <a:xfrm>
                          <a:off x="8144423" y="510084"/>
                          <a:ext cx="586200" cy="359284"/>
                        </a:xfrm>
                        <a:prstGeom prst="rect">
                          <a:avLst/>
                        </a:prstGeom>
                      </p:spPr>
                    </p:pic>
                  </p:oleObj>
                </mc:Fallback>
              </mc:AlternateContent>
            </a:graphicData>
          </a:graphic>
        </p:graphicFrame>
      </p:grpSp>
      <p:sp>
        <p:nvSpPr>
          <p:cNvPr id="8" name="内容占位符 1"/>
          <p:cNvSpPr>
            <a:spLocks noGrp="1"/>
          </p:cNvSpPr>
          <p:nvPr>
            <p:ph idx="1"/>
          </p:nvPr>
        </p:nvSpPr>
        <p:spPr>
          <a:xfrm>
            <a:off x="35496" y="620688"/>
            <a:ext cx="9001000" cy="504056"/>
          </a:xfrm>
          <a:solidFill>
            <a:srgbClr val="FF0000">
              <a:alpha val="50000"/>
            </a:srgbClr>
          </a:solidFill>
        </p:spPr>
        <p:txBody>
          <a:bodyPr anchor="ctr" anchorCtr="0">
            <a:normAutofit/>
          </a:bodyPr>
          <a:lstStyle/>
          <a:p>
            <a:pPr marL="109728" indent="0">
              <a:buNone/>
            </a:pPr>
            <a:r>
              <a:rPr lang="fr-FR" altLang="zh-CN" sz="1400" dirty="0" smtClean="0"/>
              <a:t>R</a:t>
            </a:r>
            <a:r>
              <a:rPr lang="fr-FR" altLang="zh-CN" sz="1400" dirty="0"/>
              <a:t>. Aaij et al. [LHCb Collaboration</a:t>
            </a:r>
            <a:r>
              <a:rPr lang="fr-FR" altLang="zh-CN" sz="1400" dirty="0" smtClean="0"/>
              <a:t>], Phys. Rev. Lett. 118.182001</a:t>
            </a:r>
            <a:r>
              <a:rPr lang="en-US" altLang="zh-CN" sz="1400" dirty="0" smtClean="0"/>
              <a:t>,</a:t>
            </a:r>
            <a:r>
              <a:rPr lang="fr-FR" altLang="zh-CN" sz="1400" dirty="0" smtClean="0"/>
              <a:t>arXiv:1703.04639</a:t>
            </a:r>
            <a:r>
              <a:rPr lang="en-US" altLang="zh-CN" sz="1400" dirty="0" smtClean="0"/>
              <a:t>[</a:t>
            </a:r>
            <a:r>
              <a:rPr lang="en-US" altLang="zh-CN" sz="1400" dirty="0" err="1" smtClean="0"/>
              <a:t>hep</a:t>
            </a:r>
            <a:r>
              <a:rPr lang="en-US" altLang="zh-CN" sz="1400" dirty="0" smtClean="0"/>
              <a:t>-ex</a:t>
            </a:r>
            <a:r>
              <a:rPr lang="en-US" altLang="zh-CN" sz="1400" dirty="0"/>
              <a:t>]</a:t>
            </a:r>
            <a:endParaRPr lang="zh-CN" altLang="en-US" sz="1400" dirty="0"/>
          </a:p>
        </p:txBody>
      </p:sp>
      <p:sp>
        <p:nvSpPr>
          <p:cNvPr id="10" name="页脚占位符 6"/>
          <p:cNvSpPr>
            <a:spLocks noGrp="1"/>
          </p:cNvSpPr>
          <p:nvPr>
            <p:ph type="ftr" sz="quarter" idx="11"/>
          </p:nvPr>
        </p:nvSpPr>
        <p:spPr>
          <a:xfrm>
            <a:off x="4380072" y="6407944"/>
            <a:ext cx="2350681" cy="365125"/>
          </a:xfrm>
        </p:spPr>
        <p:txBody>
          <a:bodyPr/>
          <a:lstStyle/>
          <a:p>
            <a:pPr algn="ctr"/>
            <a:r>
              <a:rPr lang="en-US" altLang="zh-CN" dirty="0" smtClean="0"/>
              <a:t>-3-</a:t>
            </a:r>
            <a:endParaRPr lang="zh-CN" altLang="en-US" dirty="0"/>
          </a:p>
        </p:txBody>
      </p:sp>
      <p:sp>
        <p:nvSpPr>
          <p:cNvPr id="6" name="矩形 5"/>
          <p:cNvSpPr/>
          <p:nvPr/>
        </p:nvSpPr>
        <p:spPr>
          <a:xfrm>
            <a:off x="3288215" y="0"/>
            <a:ext cx="2507922" cy="584775"/>
          </a:xfrm>
          <a:prstGeom prst="rect">
            <a:avLst/>
          </a:prstGeom>
          <a:solidFill>
            <a:schemeClr val="bg2">
              <a:lumMod val="50000"/>
            </a:schemeClr>
          </a:solidFill>
        </p:spPr>
        <p:txBody>
          <a:bodyPr wrap="square">
            <a:spAutoFit/>
          </a:bodyPr>
          <a:lstStyle/>
          <a:p>
            <a:r>
              <a:rPr lang="en-US" altLang="zh-CN" sz="3200" dirty="0" smtClean="0">
                <a:latin typeface="Times New Roman" pitchFamily="18" charset="0"/>
                <a:cs typeface="Times New Roman" pitchFamily="18" charset="0"/>
              </a:rPr>
              <a:t>1 Introduction</a:t>
            </a:r>
            <a:endParaRPr lang="en-US" altLang="zh-CN" sz="2400" dirty="0">
              <a:latin typeface="Times New Roman" pitchFamily="18" charset="0"/>
              <a:cs typeface="Times New Roman" pitchFamily="18" charset="0"/>
            </a:endParaRPr>
          </a:p>
        </p:txBody>
      </p:sp>
    </p:spTree>
    <p:extLst>
      <p:ext uri="{BB962C8B-B14F-4D97-AF65-F5344CB8AC3E}">
        <p14:creationId xmlns:p14="http://schemas.microsoft.com/office/powerpoint/2010/main" val="462303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512" y="404664"/>
            <a:ext cx="8712968" cy="830997"/>
          </a:xfrm>
          <a:prstGeom prst="rect">
            <a:avLst/>
          </a:prstGeom>
        </p:spPr>
        <p:txBody>
          <a:bodyPr wrap="square">
            <a:spAutoFit/>
          </a:bodyPr>
          <a:lstStyle/>
          <a:p>
            <a:r>
              <a:rPr lang="en-US" altLang="zh-CN" sz="2400" dirty="0">
                <a:latin typeface="Times New Roman" pitchFamily="18" charset="0"/>
                <a:cs typeface="Times New Roman" pitchFamily="18" charset="0"/>
              </a:rPr>
              <a:t>Very recently, five narrow excited </a:t>
            </a:r>
            <a:r>
              <a:rPr lang="en-US" altLang="zh-CN" sz="2400" dirty="0" err="1" smtClean="0">
                <a:latin typeface="Times New Roman" pitchFamily="18" charset="0"/>
                <a:cs typeface="Times New Roman" pitchFamily="18" charset="0"/>
              </a:rPr>
              <a:t>Ω_c</a:t>
            </a:r>
            <a:r>
              <a:rPr lang="en-US" altLang="zh-CN" sz="2400" dirty="0" smtClean="0">
                <a:latin typeface="Times New Roman" pitchFamily="18" charset="0"/>
                <a:cs typeface="Times New Roman" pitchFamily="18" charset="0"/>
              </a:rPr>
              <a:t> baryons were reported by the </a:t>
            </a:r>
            <a:r>
              <a:rPr lang="en-US" altLang="zh-CN" sz="2400" dirty="0" err="1" smtClean="0">
                <a:latin typeface="Times New Roman" pitchFamily="18" charset="0"/>
                <a:cs typeface="Times New Roman" pitchFamily="18" charset="0"/>
              </a:rPr>
              <a:t>LHC_b</a:t>
            </a:r>
            <a:r>
              <a:rPr lang="en-US" altLang="zh-CN" sz="2400" dirty="0" smtClean="0">
                <a:latin typeface="Times New Roman" pitchFamily="18" charset="0"/>
                <a:cs typeface="Times New Roman" pitchFamily="18" charset="0"/>
              </a:rPr>
              <a:t> collaboration, their masses and widths read as:</a:t>
            </a:r>
            <a:endParaRPr lang="zh-CN" alt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340768"/>
            <a:ext cx="5386983" cy="79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229064"/>
            <a:ext cx="5541268" cy="80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924" y="3142106"/>
            <a:ext cx="5541268" cy="81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193" y="3960494"/>
            <a:ext cx="5314975" cy="77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261" y="4825355"/>
            <a:ext cx="5351612" cy="76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对象 4"/>
          <p:cNvGraphicFramePr>
            <a:graphicFrameLocks noChangeAspect="1"/>
          </p:cNvGraphicFramePr>
          <p:nvPr>
            <p:extLst>
              <p:ext uri="{D42A27DB-BD31-4B8C-83A1-F6EECF244321}">
                <p14:modId xmlns:p14="http://schemas.microsoft.com/office/powerpoint/2010/main" val="3176978413"/>
              </p:ext>
            </p:extLst>
          </p:nvPr>
        </p:nvGraphicFramePr>
        <p:xfrm>
          <a:off x="7092280" y="5013176"/>
          <a:ext cx="1431925" cy="1471612"/>
        </p:xfrm>
        <a:graphic>
          <a:graphicData uri="http://schemas.openxmlformats.org/presentationml/2006/ole">
            <mc:AlternateContent xmlns:mc="http://schemas.openxmlformats.org/markup-compatibility/2006">
              <mc:Choice xmlns:v="urn:schemas-microsoft-com:vml" Requires="v">
                <p:oleObj spid="_x0000_s1574" name="Equation" r:id="rId9" imgW="444240" imgH="457200" progId="Equation.DSMT4">
                  <p:embed/>
                </p:oleObj>
              </mc:Choice>
              <mc:Fallback>
                <p:oleObj name="Equation" r:id="rId9" imgW="444240" imgH="457200" progId="Equation.DSMT4">
                  <p:embed/>
                  <p:pic>
                    <p:nvPicPr>
                      <p:cNvPr id="0" name=""/>
                      <p:cNvPicPr/>
                      <p:nvPr/>
                    </p:nvPicPr>
                    <p:blipFill>
                      <a:blip r:embed="rId10"/>
                      <a:stretch>
                        <a:fillRect/>
                      </a:stretch>
                    </p:blipFill>
                    <p:spPr>
                      <a:xfrm>
                        <a:off x="7092280" y="5013176"/>
                        <a:ext cx="1431925" cy="1471612"/>
                      </a:xfrm>
                      <a:prstGeom prst="rect">
                        <a:avLst/>
                      </a:prstGeom>
                    </p:spPr>
                  </p:pic>
                </p:oleObj>
              </mc:Fallback>
            </mc:AlternateContent>
          </a:graphicData>
        </a:graphic>
      </p:graphicFrame>
      <p:sp>
        <p:nvSpPr>
          <p:cNvPr id="6" name="TextBox 5"/>
          <p:cNvSpPr txBox="1"/>
          <p:nvPr/>
        </p:nvSpPr>
        <p:spPr>
          <a:xfrm>
            <a:off x="6785912" y="4006805"/>
            <a:ext cx="1944216" cy="646331"/>
          </a:xfrm>
          <a:prstGeom prst="rect">
            <a:avLst/>
          </a:prstGeom>
          <a:noFill/>
        </p:spPr>
        <p:txBody>
          <a:bodyPr wrap="square" rtlCol="0">
            <a:spAutoFit/>
          </a:bodyPr>
          <a:lstStyle/>
          <a:p>
            <a:r>
              <a:rPr lang="en-US" altLang="zh-CN" dirty="0" smtClean="0"/>
              <a:t>Their widths are very narrow.</a:t>
            </a:r>
            <a:endParaRPr lang="zh-CN" altLang="en-US" dirty="0"/>
          </a:p>
        </p:txBody>
      </p:sp>
      <p:sp>
        <p:nvSpPr>
          <p:cNvPr id="7" name="页脚占位符 6"/>
          <p:cNvSpPr>
            <a:spLocks noGrp="1"/>
          </p:cNvSpPr>
          <p:nvPr>
            <p:ph type="ftr" sz="quarter" idx="11"/>
          </p:nvPr>
        </p:nvSpPr>
        <p:spPr/>
        <p:txBody>
          <a:bodyPr/>
          <a:lstStyle/>
          <a:p>
            <a:pPr algn="ctr"/>
            <a:r>
              <a:rPr lang="en-US" altLang="zh-CN" dirty="0" smtClean="0"/>
              <a:t>-4-</a:t>
            </a:r>
            <a:endParaRPr lang="zh-CN" altLang="en-US" dirty="0"/>
          </a:p>
        </p:txBody>
      </p:sp>
      <p:grpSp>
        <p:nvGrpSpPr>
          <p:cNvPr id="9" name="组合 8"/>
          <p:cNvGrpSpPr/>
          <p:nvPr/>
        </p:nvGrpSpPr>
        <p:grpSpPr>
          <a:xfrm>
            <a:off x="6228184" y="2276872"/>
            <a:ext cx="2808312" cy="471024"/>
            <a:chOff x="6444208" y="1756197"/>
            <a:chExt cx="2808312" cy="471024"/>
          </a:xfrm>
        </p:grpSpPr>
        <p:sp>
          <p:nvSpPr>
            <p:cNvPr id="8" name="TextBox 7"/>
            <p:cNvSpPr txBox="1"/>
            <p:nvPr/>
          </p:nvSpPr>
          <p:spPr>
            <a:xfrm>
              <a:off x="6444208" y="1765556"/>
              <a:ext cx="2555776" cy="461665"/>
            </a:xfrm>
            <a:prstGeom prst="rect">
              <a:avLst/>
            </a:prstGeom>
            <a:noFill/>
          </p:spPr>
          <p:txBody>
            <a:bodyPr wrap="square" rtlCol="0">
              <a:spAutoFit/>
            </a:bodyPr>
            <a:lstStyle/>
            <a:p>
              <a:r>
                <a:rPr lang="en-US" altLang="zh-CN" sz="2400" dirty="0" smtClean="0"/>
                <a:t>(</a:t>
              </a:r>
              <a:r>
                <a:rPr lang="en-US" altLang="zh-CN" sz="2400" dirty="0" err="1" smtClean="0"/>
                <a:t>css</a:t>
              </a:r>
              <a:r>
                <a:rPr lang="en-US" altLang="zh-CN" sz="2400" dirty="0" smtClean="0"/>
                <a:t>) through </a:t>
              </a:r>
              <a:endParaRPr lang="zh-CN" altLang="en-US" sz="2400" dirty="0"/>
            </a:p>
          </p:txBody>
        </p:sp>
        <p:graphicFrame>
          <p:nvGraphicFramePr>
            <p:cNvPr id="14" name="对象 13"/>
            <p:cNvGraphicFramePr>
              <a:graphicFrameLocks noChangeAspect="1"/>
            </p:cNvGraphicFramePr>
            <p:nvPr>
              <p:extLst>
                <p:ext uri="{D42A27DB-BD31-4B8C-83A1-F6EECF244321}">
                  <p14:modId xmlns:p14="http://schemas.microsoft.com/office/powerpoint/2010/main" val="1198546654"/>
                </p:ext>
              </p:extLst>
            </p:nvPr>
          </p:nvGraphicFramePr>
          <p:xfrm>
            <a:off x="8520485" y="1756197"/>
            <a:ext cx="732035" cy="448667"/>
          </p:xfrm>
          <a:graphic>
            <a:graphicData uri="http://schemas.openxmlformats.org/presentationml/2006/ole">
              <mc:AlternateContent xmlns:mc="http://schemas.openxmlformats.org/markup-compatibility/2006">
                <mc:Choice xmlns:v="urn:schemas-microsoft-com:vml" Requires="v">
                  <p:oleObj spid="_x0000_s1575" name="Equation" r:id="rId11" imgW="393480" imgH="241200" progId="Equation.DSMT4">
                    <p:embed/>
                  </p:oleObj>
                </mc:Choice>
                <mc:Fallback>
                  <p:oleObj name="Equation" r:id="rId11" imgW="393480" imgH="241200" progId="Equation.DSMT4">
                    <p:embed/>
                    <p:pic>
                      <p:nvPicPr>
                        <p:cNvPr id="0" name=""/>
                        <p:cNvPicPr/>
                        <p:nvPr/>
                      </p:nvPicPr>
                      <p:blipFill>
                        <a:blip r:embed="rId12"/>
                        <a:stretch>
                          <a:fillRect/>
                        </a:stretch>
                      </p:blipFill>
                      <p:spPr>
                        <a:xfrm>
                          <a:off x="8520485" y="1756197"/>
                          <a:ext cx="732035" cy="448667"/>
                        </a:xfrm>
                        <a:prstGeom prst="rect">
                          <a:avLst/>
                        </a:prstGeom>
                      </p:spPr>
                    </p:pic>
                  </p:oleObj>
                </mc:Fallback>
              </mc:AlternateContent>
            </a:graphicData>
          </a:graphic>
        </p:graphicFrame>
      </p:grpSp>
    </p:spTree>
    <p:extLst>
      <p:ext uri="{BB962C8B-B14F-4D97-AF65-F5344CB8AC3E}">
        <p14:creationId xmlns:p14="http://schemas.microsoft.com/office/powerpoint/2010/main" val="2659096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260648"/>
            <a:ext cx="8229600" cy="1143000"/>
          </a:xfrm>
        </p:spPr>
        <p:txBody>
          <a:bodyPr/>
          <a:lstStyle/>
          <a:p>
            <a:r>
              <a:rPr lang="en-US" altLang="zh-CN" dirty="0" smtClean="0"/>
              <a:t>Particle Data Group (PDG)</a:t>
            </a:r>
            <a:endParaRPr lang="zh-CN" altLang="en-US" dirty="0"/>
          </a:p>
        </p:txBody>
      </p:sp>
      <p:sp>
        <p:nvSpPr>
          <p:cNvPr id="4" name="矩形 3"/>
          <p:cNvSpPr/>
          <p:nvPr/>
        </p:nvSpPr>
        <p:spPr>
          <a:xfrm>
            <a:off x="323528" y="1412776"/>
            <a:ext cx="8424936" cy="369332"/>
          </a:xfrm>
          <a:prstGeom prst="rect">
            <a:avLst/>
          </a:prstGeom>
          <a:solidFill>
            <a:srgbClr val="FF0000">
              <a:alpha val="50000"/>
            </a:srgbClr>
          </a:solidFill>
        </p:spPr>
        <p:txBody>
          <a:bodyPr wrap="square">
            <a:spAutoFit/>
          </a:bodyPr>
          <a:lstStyle/>
          <a:p>
            <a:r>
              <a:rPr lang="en-US" altLang="zh-CN" dirty="0"/>
              <a:t>C. </a:t>
            </a:r>
            <a:r>
              <a:rPr lang="en-US" altLang="zh-CN" dirty="0" err="1"/>
              <a:t>Patrignani</a:t>
            </a:r>
            <a:r>
              <a:rPr lang="en-US" altLang="zh-CN" dirty="0"/>
              <a:t> et al. [Particle Data </a:t>
            </a:r>
            <a:r>
              <a:rPr lang="en-US" altLang="zh-CN" dirty="0" smtClean="0"/>
              <a:t>group</a:t>
            </a:r>
            <a:r>
              <a:rPr lang="en-US" altLang="zh-CN" dirty="0"/>
              <a:t>], Chin. </a:t>
            </a:r>
            <a:r>
              <a:rPr lang="en-US" altLang="zh-CN" dirty="0" smtClean="0"/>
              <a:t>Phys. C </a:t>
            </a:r>
            <a:r>
              <a:rPr lang="en-US" altLang="zh-CN" dirty="0"/>
              <a:t>40, 100001 (2016).</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272764383"/>
              </p:ext>
            </p:extLst>
          </p:nvPr>
        </p:nvGraphicFramePr>
        <p:xfrm>
          <a:off x="1835697" y="2028002"/>
          <a:ext cx="1440160" cy="1050405"/>
        </p:xfrm>
        <a:graphic>
          <a:graphicData uri="http://schemas.openxmlformats.org/presentationml/2006/ole">
            <mc:AlternateContent xmlns:mc="http://schemas.openxmlformats.org/markup-compatibility/2006">
              <mc:Choice xmlns:v="urn:schemas-microsoft-com:vml" Requires="v">
                <p:oleObj spid="_x0000_s17635" name="Equation" r:id="rId4" imgW="330120" imgH="241200" progId="Equation.DSMT4">
                  <p:embed/>
                </p:oleObj>
              </mc:Choice>
              <mc:Fallback>
                <p:oleObj name="Equation" r:id="rId4" imgW="330120" imgH="241200" progId="Equation.DSMT4">
                  <p:embed/>
                  <p:pic>
                    <p:nvPicPr>
                      <p:cNvPr id="0" name=""/>
                      <p:cNvPicPr/>
                      <p:nvPr/>
                    </p:nvPicPr>
                    <p:blipFill>
                      <a:blip r:embed="rId5"/>
                      <a:stretch>
                        <a:fillRect/>
                      </a:stretch>
                    </p:blipFill>
                    <p:spPr>
                      <a:xfrm>
                        <a:off x="1835697" y="2028002"/>
                        <a:ext cx="1440160" cy="1050405"/>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010909616"/>
              </p:ext>
            </p:extLst>
          </p:nvPr>
        </p:nvGraphicFramePr>
        <p:xfrm>
          <a:off x="3707904" y="1955994"/>
          <a:ext cx="2592288" cy="1162814"/>
        </p:xfrm>
        <a:graphic>
          <a:graphicData uri="http://schemas.openxmlformats.org/presentationml/2006/ole">
            <mc:AlternateContent xmlns:mc="http://schemas.openxmlformats.org/markup-compatibility/2006">
              <mc:Choice xmlns:v="urn:schemas-microsoft-com:vml" Requires="v">
                <p:oleObj spid="_x0000_s17636" name="Equation" r:id="rId6" imgW="876240" imgH="393480" progId="Equation.DSMT4">
                  <p:embed/>
                </p:oleObj>
              </mc:Choice>
              <mc:Fallback>
                <p:oleObj name="Equation" r:id="rId6" imgW="876240" imgH="393480" progId="Equation.DSMT4">
                  <p:embed/>
                  <p:pic>
                    <p:nvPicPr>
                      <p:cNvPr id="0" name="对象 4"/>
                      <p:cNvPicPr>
                        <a:picLocks noChangeAspect="1" noChangeArrowheads="1"/>
                      </p:cNvPicPr>
                      <p:nvPr/>
                    </p:nvPicPr>
                    <p:blipFill>
                      <a:blip r:embed="rId7"/>
                      <a:srcRect/>
                      <a:stretch>
                        <a:fillRect/>
                      </a:stretch>
                    </p:blipFill>
                    <p:spPr bwMode="auto">
                      <a:xfrm>
                        <a:off x="3707904" y="1955994"/>
                        <a:ext cx="2592288" cy="1162814"/>
                      </a:xfrm>
                      <a:prstGeom prst="rect">
                        <a:avLst/>
                      </a:prstGeom>
                      <a:noFill/>
                      <a:ln>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001700394"/>
              </p:ext>
            </p:extLst>
          </p:nvPr>
        </p:nvGraphicFramePr>
        <p:xfrm>
          <a:off x="683568" y="3180130"/>
          <a:ext cx="3528392" cy="1062011"/>
        </p:xfrm>
        <a:graphic>
          <a:graphicData uri="http://schemas.openxmlformats.org/presentationml/2006/ole">
            <mc:AlternateContent xmlns:mc="http://schemas.openxmlformats.org/markup-compatibility/2006">
              <mc:Choice xmlns:v="urn:schemas-microsoft-com:vml" Requires="v">
                <p:oleObj spid="_x0000_s17637" name="Equation" r:id="rId8" imgW="799920" imgH="241200" progId="Equation.DSMT4">
                  <p:embed/>
                </p:oleObj>
              </mc:Choice>
              <mc:Fallback>
                <p:oleObj name="Equation" r:id="rId8" imgW="799920" imgH="241200" progId="Equation.DSMT4">
                  <p:embed/>
                  <p:pic>
                    <p:nvPicPr>
                      <p:cNvPr id="0" name=""/>
                      <p:cNvPicPr/>
                      <p:nvPr/>
                    </p:nvPicPr>
                    <p:blipFill>
                      <a:blip r:embed="rId9"/>
                      <a:stretch>
                        <a:fillRect/>
                      </a:stretch>
                    </p:blipFill>
                    <p:spPr>
                      <a:xfrm>
                        <a:off x="683568" y="3180130"/>
                        <a:ext cx="3528392" cy="1062011"/>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836574674"/>
              </p:ext>
            </p:extLst>
          </p:nvPr>
        </p:nvGraphicFramePr>
        <p:xfrm>
          <a:off x="4283968" y="3252138"/>
          <a:ext cx="2320632" cy="1040958"/>
        </p:xfrm>
        <a:graphic>
          <a:graphicData uri="http://schemas.openxmlformats.org/presentationml/2006/ole">
            <mc:AlternateContent xmlns:mc="http://schemas.openxmlformats.org/markup-compatibility/2006">
              <mc:Choice xmlns:v="urn:schemas-microsoft-com:vml" Requires="v">
                <p:oleObj spid="_x0000_s17638" name="Equation" r:id="rId10" imgW="876240" imgH="393480" progId="Equation.DSMT4">
                  <p:embed/>
                </p:oleObj>
              </mc:Choice>
              <mc:Fallback>
                <p:oleObj name="Equation" r:id="rId10" imgW="876240" imgH="393480" progId="Equation.DSMT4">
                  <p:embed/>
                  <p:pic>
                    <p:nvPicPr>
                      <p:cNvPr id="0" name=""/>
                      <p:cNvPicPr>
                        <a:picLocks noChangeAspect="1" noChangeArrowheads="1"/>
                      </p:cNvPicPr>
                      <p:nvPr/>
                    </p:nvPicPr>
                    <p:blipFill>
                      <a:blip r:embed="rId11"/>
                      <a:srcRect/>
                      <a:stretch>
                        <a:fillRect/>
                      </a:stretch>
                    </p:blipFill>
                    <p:spPr bwMode="auto">
                      <a:xfrm>
                        <a:off x="4283968" y="3252138"/>
                        <a:ext cx="2320632" cy="1040958"/>
                      </a:xfrm>
                      <a:prstGeom prst="rect">
                        <a:avLst/>
                      </a:prstGeom>
                      <a:noFill/>
                      <a:ln>
                        <a:noFill/>
                      </a:ln>
                    </p:spPr>
                  </p:pic>
                </p:oleObj>
              </mc:Fallback>
            </mc:AlternateContent>
          </a:graphicData>
        </a:graphic>
      </p:graphicFrame>
      <p:sp>
        <p:nvSpPr>
          <p:cNvPr id="9" name="TextBox 8"/>
          <p:cNvSpPr txBox="1"/>
          <p:nvPr/>
        </p:nvSpPr>
        <p:spPr>
          <a:xfrm>
            <a:off x="6876256" y="2558975"/>
            <a:ext cx="2232248" cy="830997"/>
          </a:xfrm>
          <a:prstGeom prst="rect">
            <a:avLst/>
          </a:prstGeom>
          <a:noFill/>
        </p:spPr>
        <p:txBody>
          <a:bodyPr wrap="square" rtlCol="0">
            <a:spAutoFit/>
          </a:bodyPr>
          <a:lstStyle/>
          <a:p>
            <a:r>
              <a:rPr lang="en-US" altLang="zh-CN" sz="2400" dirty="0" smtClean="0"/>
              <a:t>1S-wave,  </a:t>
            </a:r>
          </a:p>
          <a:p>
            <a:r>
              <a:rPr lang="en-US" altLang="zh-CN" sz="2400" dirty="0" smtClean="0"/>
              <a:t>ground states</a:t>
            </a:r>
            <a:endParaRPr lang="zh-CN" altLang="en-US" sz="2400" dirty="0"/>
          </a:p>
        </p:txBody>
      </p:sp>
      <p:sp>
        <p:nvSpPr>
          <p:cNvPr id="10" name="矩形 9"/>
          <p:cNvSpPr/>
          <p:nvPr/>
        </p:nvSpPr>
        <p:spPr>
          <a:xfrm>
            <a:off x="179512" y="4460919"/>
            <a:ext cx="8856984" cy="1200329"/>
          </a:xfrm>
          <a:prstGeom prst="rect">
            <a:avLst/>
          </a:prstGeom>
        </p:spPr>
        <p:txBody>
          <a:bodyPr wrap="square">
            <a:spAutoFit/>
          </a:bodyPr>
          <a:lstStyle/>
          <a:p>
            <a:r>
              <a:rPr lang="en-US" altLang="zh-CN" dirty="0" smtClean="0"/>
              <a:t>&gt;&gt;</a:t>
            </a:r>
            <a:r>
              <a:rPr lang="en-US" altLang="zh-CN" dirty="0"/>
              <a:t>B. </a:t>
            </a:r>
            <a:r>
              <a:rPr lang="en-US" altLang="zh-CN" dirty="0" err="1" smtClean="0"/>
              <a:t>Aubert</a:t>
            </a:r>
            <a:r>
              <a:rPr lang="en-US" altLang="zh-CN" dirty="0" smtClean="0"/>
              <a:t> </a:t>
            </a:r>
            <a:r>
              <a:rPr lang="en-US" altLang="zh-CN" i="1" dirty="0" smtClean="0"/>
              <a:t>et al.</a:t>
            </a:r>
            <a:r>
              <a:rPr lang="en-US" altLang="zh-CN" dirty="0"/>
              <a:t> (The </a:t>
            </a:r>
            <a:r>
              <a:rPr lang="en-US" altLang="zh-CN" b="1" i="1" dirty="0"/>
              <a:t>BABAR</a:t>
            </a:r>
            <a:r>
              <a:rPr lang="en-US" altLang="zh-CN" dirty="0"/>
              <a:t> Collaboration</a:t>
            </a:r>
            <a:r>
              <a:rPr lang="en-US" altLang="zh-CN" dirty="0" smtClean="0"/>
              <a:t>)</a:t>
            </a:r>
            <a:r>
              <a:rPr lang="en-US" altLang="zh-CN" i="1" dirty="0" smtClean="0"/>
              <a:t>, </a:t>
            </a:r>
            <a:r>
              <a:rPr lang="en-US" altLang="zh-CN" dirty="0" smtClean="0"/>
              <a:t>Phys.Rev.Lett.</a:t>
            </a:r>
            <a:r>
              <a:rPr lang="en-US" altLang="zh-CN" b="1" dirty="0" smtClean="0"/>
              <a:t>97</a:t>
            </a:r>
            <a:r>
              <a:rPr lang="en-US" altLang="zh-CN" dirty="0" smtClean="0"/>
              <a:t>.232001(2006)</a:t>
            </a:r>
          </a:p>
          <a:p>
            <a:r>
              <a:rPr lang="en-US" altLang="zh-CN" dirty="0" smtClean="0"/>
              <a:t>&gt;&gt;</a:t>
            </a:r>
            <a:r>
              <a:rPr lang="en-US" altLang="zh-CN" dirty="0"/>
              <a:t>B. </a:t>
            </a:r>
            <a:r>
              <a:rPr lang="en-US" altLang="zh-CN" dirty="0" err="1"/>
              <a:t>Aubert</a:t>
            </a:r>
            <a:r>
              <a:rPr lang="en-US" altLang="zh-CN" dirty="0"/>
              <a:t> </a:t>
            </a:r>
            <a:r>
              <a:rPr lang="en-US" altLang="zh-CN" i="1" dirty="0"/>
              <a:t>et al</a:t>
            </a:r>
            <a:r>
              <a:rPr lang="en-US" altLang="zh-CN" i="1" dirty="0" smtClean="0"/>
              <a:t>.</a:t>
            </a:r>
            <a:r>
              <a:rPr lang="en-US" altLang="zh-CN" dirty="0" smtClean="0"/>
              <a:t> (</a:t>
            </a:r>
            <a:r>
              <a:rPr lang="en-US" altLang="zh-CN" dirty="0"/>
              <a:t>The </a:t>
            </a:r>
            <a:r>
              <a:rPr lang="en-US" altLang="zh-CN" b="1" i="1" dirty="0"/>
              <a:t>BABAR</a:t>
            </a:r>
            <a:r>
              <a:rPr lang="en-US" altLang="zh-CN" dirty="0"/>
              <a:t> </a:t>
            </a:r>
            <a:r>
              <a:rPr lang="en-US" altLang="zh-CN" dirty="0" smtClean="0"/>
              <a:t>Collaboration), Phys.Rev.Lett.</a:t>
            </a:r>
            <a:r>
              <a:rPr lang="en-US" altLang="zh-CN" b="1" dirty="0" smtClean="0"/>
              <a:t>99</a:t>
            </a:r>
            <a:r>
              <a:rPr lang="en-US" altLang="zh-CN" dirty="0" smtClean="0"/>
              <a:t>.062001(2007)</a:t>
            </a:r>
          </a:p>
          <a:p>
            <a:r>
              <a:rPr lang="en-US" altLang="zh-CN" dirty="0" smtClean="0"/>
              <a:t>&gt;&gt;</a:t>
            </a:r>
            <a:r>
              <a:rPr lang="en-US" altLang="zh-CN" dirty="0"/>
              <a:t>E. </a:t>
            </a:r>
            <a:r>
              <a:rPr lang="en-US" altLang="zh-CN" dirty="0" err="1" smtClean="0"/>
              <a:t>Solovieva</a:t>
            </a:r>
            <a:r>
              <a:rPr lang="en-US" altLang="zh-CN" dirty="0" smtClean="0"/>
              <a:t> </a:t>
            </a:r>
            <a:r>
              <a:rPr lang="en-US" altLang="zh-CN" i="1" dirty="0"/>
              <a:t>et al</a:t>
            </a:r>
            <a:r>
              <a:rPr lang="en-US" altLang="zh-CN" i="1" dirty="0" smtClean="0"/>
              <a:t>.</a:t>
            </a:r>
            <a:r>
              <a:rPr lang="en-US" altLang="zh-CN" dirty="0" smtClean="0"/>
              <a:t> </a:t>
            </a:r>
            <a:r>
              <a:rPr lang="en-US" altLang="zh-CN" dirty="0"/>
              <a:t>(The </a:t>
            </a:r>
            <a:r>
              <a:rPr lang="en-US" altLang="zh-CN" b="1" i="1" dirty="0" smtClean="0"/>
              <a:t>Belle </a:t>
            </a:r>
            <a:r>
              <a:rPr lang="en-US" altLang="zh-CN" dirty="0" smtClean="0"/>
              <a:t>Collaboration</a:t>
            </a:r>
            <a:r>
              <a:rPr lang="en-US" altLang="zh-CN" dirty="0"/>
              <a:t>), Phys</a:t>
            </a:r>
            <a:r>
              <a:rPr lang="en-US" altLang="zh-CN" dirty="0" smtClean="0"/>
              <a:t>. Lett. </a:t>
            </a:r>
            <a:r>
              <a:rPr lang="en-US" altLang="zh-CN" dirty="0"/>
              <a:t>B </a:t>
            </a:r>
            <a:r>
              <a:rPr lang="en-US" altLang="zh-CN" b="1" dirty="0"/>
              <a:t>672</a:t>
            </a:r>
            <a:r>
              <a:rPr lang="en-US" altLang="zh-CN" dirty="0"/>
              <a:t> (2009) 1–5</a:t>
            </a:r>
            <a:endParaRPr lang="zh-CN" altLang="en-US" dirty="0"/>
          </a:p>
          <a:p>
            <a:r>
              <a:rPr lang="en-US" altLang="zh-CN" dirty="0" smtClean="0"/>
              <a:t>&gt;&gt;…</a:t>
            </a:r>
            <a:endParaRPr lang="zh-CN" altLang="en-US" dirty="0"/>
          </a:p>
        </p:txBody>
      </p:sp>
      <p:sp>
        <p:nvSpPr>
          <p:cNvPr id="12" name="页脚占位符 11"/>
          <p:cNvSpPr>
            <a:spLocks noGrp="1"/>
          </p:cNvSpPr>
          <p:nvPr>
            <p:ph type="ftr" sz="quarter" idx="11"/>
          </p:nvPr>
        </p:nvSpPr>
        <p:spPr/>
        <p:txBody>
          <a:bodyPr/>
          <a:lstStyle/>
          <a:p>
            <a:pPr algn="ctr"/>
            <a:r>
              <a:rPr lang="en-US" altLang="zh-CN" dirty="0" smtClean="0"/>
              <a:t>-5-</a:t>
            </a:r>
            <a:endParaRPr lang="zh-CN" altLang="en-US" dirty="0"/>
          </a:p>
        </p:txBody>
      </p:sp>
    </p:spTree>
    <p:extLst>
      <p:ext uri="{BB962C8B-B14F-4D97-AF65-F5344CB8AC3E}">
        <p14:creationId xmlns:p14="http://schemas.microsoft.com/office/powerpoint/2010/main" val="3250745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lgn="ctr"/>
            <a:r>
              <a:rPr lang="en-US" altLang="zh-CN" dirty="0" smtClean="0"/>
              <a:t>-6-</a:t>
            </a:r>
            <a:endParaRPr lang="zh-CN" altLang="en-US" dirty="0"/>
          </a:p>
        </p:txBody>
      </p:sp>
      <p:sp>
        <p:nvSpPr>
          <p:cNvPr id="5" name="TextBox 4"/>
          <p:cNvSpPr txBox="1"/>
          <p:nvPr/>
        </p:nvSpPr>
        <p:spPr>
          <a:xfrm>
            <a:off x="2411760" y="827420"/>
            <a:ext cx="3384376" cy="523220"/>
          </a:xfrm>
          <a:prstGeom prst="rect">
            <a:avLst/>
          </a:prstGeom>
          <a:gradFill>
            <a:gsLst>
              <a:gs pos="0">
                <a:srgbClr val="5E9EFF"/>
              </a:gs>
              <a:gs pos="26000">
                <a:srgbClr val="85C2FF">
                  <a:lumMod val="79000"/>
                  <a:lumOff val="21000"/>
                  <a:alpha val="48000"/>
                </a:srgbClr>
              </a:gs>
              <a:gs pos="70000">
                <a:srgbClr val="C4D6EB"/>
              </a:gs>
              <a:gs pos="100000">
                <a:srgbClr val="FFEBFA"/>
              </a:gs>
            </a:gsLst>
            <a:lin ang="5400000" scaled="0"/>
          </a:gradFill>
        </p:spPr>
        <p:txBody>
          <a:bodyPr wrap="square" rtlCol="0">
            <a:spAutoFit/>
          </a:bodyPr>
          <a:lstStyle/>
          <a:p>
            <a:pPr algn="ctr"/>
            <a:r>
              <a:rPr lang="en-US" altLang="zh-CN" sz="2800" dirty="0" smtClean="0"/>
              <a:t>Spectrum studies</a:t>
            </a:r>
            <a:endParaRPr lang="zh-CN" altLang="en-US" sz="2800" dirty="0"/>
          </a:p>
        </p:txBody>
      </p:sp>
      <p:sp>
        <p:nvSpPr>
          <p:cNvPr id="7" name="矩形 6"/>
          <p:cNvSpPr/>
          <p:nvPr/>
        </p:nvSpPr>
        <p:spPr>
          <a:xfrm>
            <a:off x="179512" y="1554465"/>
            <a:ext cx="8820472" cy="2862322"/>
          </a:xfrm>
          <a:prstGeom prst="rect">
            <a:avLst/>
          </a:prstGeom>
        </p:spPr>
        <p:txBody>
          <a:bodyPr wrap="square">
            <a:spAutoFit/>
          </a:bodyPr>
          <a:lstStyle/>
          <a:p>
            <a:r>
              <a:rPr lang="en-US" altLang="zh-CN" dirty="0" smtClean="0">
                <a:latin typeface="Times New Roman" pitchFamily="18" charset="0"/>
                <a:cs typeface="Times New Roman" pitchFamily="18" charset="0"/>
              </a:rPr>
              <a:t>&gt;&gt;</a:t>
            </a:r>
            <a:r>
              <a:rPr lang="en-US" altLang="zh-CN" dirty="0">
                <a:latin typeface="Times New Roman" pitchFamily="18" charset="0"/>
                <a:cs typeface="Times New Roman" pitchFamily="18" charset="0"/>
              </a:rPr>
              <a:t>D. Ebert, R. N. </a:t>
            </a:r>
            <a:r>
              <a:rPr lang="en-US" altLang="zh-CN" dirty="0" err="1">
                <a:latin typeface="Times New Roman" pitchFamily="18" charset="0"/>
                <a:cs typeface="Times New Roman" pitchFamily="18" charset="0"/>
              </a:rPr>
              <a:t>Faustov</a:t>
            </a:r>
            <a:r>
              <a:rPr lang="en-US" altLang="zh-CN" dirty="0">
                <a:latin typeface="Times New Roman" pitchFamily="18" charset="0"/>
                <a:cs typeface="Times New Roman" pitchFamily="18" charset="0"/>
              </a:rPr>
              <a:t>, and V. O. </a:t>
            </a:r>
            <a:r>
              <a:rPr lang="en-US" altLang="zh-CN" dirty="0" err="1">
                <a:latin typeface="Times New Roman" pitchFamily="18" charset="0"/>
                <a:cs typeface="Times New Roman" pitchFamily="18" charset="0"/>
              </a:rPr>
              <a:t>Galkin</a:t>
            </a:r>
            <a:r>
              <a:rPr lang="en-US" altLang="zh-CN" dirty="0">
                <a:latin typeface="Times New Roman" pitchFamily="18" charset="0"/>
                <a:cs typeface="Times New Roman" pitchFamily="18" charset="0"/>
              </a:rPr>
              <a:t>, Phys. </a:t>
            </a:r>
            <a:r>
              <a:rPr lang="en-US" altLang="zh-CN" dirty="0" smtClean="0">
                <a:latin typeface="Times New Roman" pitchFamily="18" charset="0"/>
                <a:cs typeface="Times New Roman" pitchFamily="18" charset="0"/>
              </a:rPr>
              <a:t>Rev. D </a:t>
            </a:r>
            <a:r>
              <a:rPr lang="en-US" altLang="zh-CN" b="1" dirty="0">
                <a:latin typeface="Times New Roman" pitchFamily="18" charset="0"/>
                <a:cs typeface="Times New Roman" pitchFamily="18" charset="0"/>
              </a:rPr>
              <a:t>84</a:t>
            </a:r>
            <a:r>
              <a:rPr lang="en-US" altLang="zh-CN" dirty="0">
                <a:latin typeface="Times New Roman" pitchFamily="18" charset="0"/>
                <a:cs typeface="Times New Roman" pitchFamily="18" charset="0"/>
              </a:rPr>
              <a:t>, 014025 (2011</a:t>
            </a:r>
            <a:r>
              <a:rPr lang="en-US" altLang="zh-CN" dirty="0" smtClean="0">
                <a:latin typeface="Times New Roman" pitchFamily="18" charset="0"/>
                <a:cs typeface="Times New Roman" pitchFamily="18" charset="0"/>
              </a:rPr>
              <a:t>).</a:t>
            </a:r>
          </a:p>
          <a:p>
            <a:r>
              <a:rPr lang="en-US" altLang="zh-CN" dirty="0" smtClean="0">
                <a:latin typeface="Times New Roman" pitchFamily="18" charset="0"/>
                <a:cs typeface="Times New Roman" pitchFamily="18" charset="0"/>
              </a:rPr>
              <a:t>&gt;&gt;</a:t>
            </a:r>
            <a:r>
              <a:rPr lang="en-US" altLang="zh-CN" dirty="0">
                <a:latin typeface="Times New Roman" pitchFamily="18" charset="0"/>
                <a:cs typeface="Times New Roman" pitchFamily="18" charset="0"/>
              </a:rPr>
              <a:t>W. Roberts and M. </a:t>
            </a:r>
            <a:r>
              <a:rPr lang="en-US" altLang="zh-CN" dirty="0" err="1">
                <a:latin typeface="Times New Roman" pitchFamily="18" charset="0"/>
                <a:cs typeface="Times New Roman" pitchFamily="18" charset="0"/>
              </a:rPr>
              <a:t>Pervin</a:t>
            </a:r>
            <a:r>
              <a:rPr lang="en-US" altLang="zh-CN" dirty="0">
                <a:latin typeface="Times New Roman" pitchFamily="18" charset="0"/>
                <a:cs typeface="Times New Roman" pitchFamily="18" charset="0"/>
              </a:rPr>
              <a:t>, Int. J. Mod. Phys. A </a:t>
            </a:r>
            <a:r>
              <a:rPr lang="en-US" altLang="zh-CN" b="1" dirty="0">
                <a:latin typeface="Times New Roman" pitchFamily="18" charset="0"/>
                <a:cs typeface="Times New Roman" pitchFamily="18" charset="0"/>
              </a:rPr>
              <a:t>23,</a:t>
            </a: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2817(2008)</a:t>
            </a:r>
          </a:p>
          <a:p>
            <a:r>
              <a:rPr lang="en-US" altLang="zh-CN" dirty="0" smtClean="0">
                <a:latin typeface="Times New Roman" pitchFamily="18" charset="0"/>
                <a:cs typeface="Times New Roman" pitchFamily="18" charset="0"/>
              </a:rPr>
              <a:t>&gt;&gt;D</a:t>
            </a:r>
            <a:r>
              <a:rPr lang="en-US" altLang="zh-CN" dirty="0">
                <a:latin typeface="Times New Roman" pitchFamily="18" charset="0"/>
                <a:cs typeface="Times New Roman" pitchFamily="18" charset="0"/>
              </a:rPr>
              <a:t>. Ebert, R. N. </a:t>
            </a:r>
            <a:r>
              <a:rPr lang="en-US" altLang="zh-CN" dirty="0" err="1">
                <a:latin typeface="Times New Roman" pitchFamily="18" charset="0"/>
                <a:cs typeface="Times New Roman" pitchFamily="18" charset="0"/>
              </a:rPr>
              <a:t>Faustov</a:t>
            </a:r>
            <a:r>
              <a:rPr lang="en-US" altLang="zh-CN" dirty="0">
                <a:latin typeface="Times New Roman" pitchFamily="18" charset="0"/>
                <a:cs typeface="Times New Roman" pitchFamily="18" charset="0"/>
              </a:rPr>
              <a:t> and V. O. </a:t>
            </a:r>
            <a:r>
              <a:rPr lang="en-US" altLang="zh-CN" dirty="0" err="1">
                <a:latin typeface="Times New Roman" pitchFamily="18" charset="0"/>
                <a:cs typeface="Times New Roman" pitchFamily="18" charset="0"/>
              </a:rPr>
              <a:t>Galkin</a:t>
            </a:r>
            <a:r>
              <a:rPr lang="en-US" altLang="zh-CN" dirty="0">
                <a:latin typeface="Times New Roman" pitchFamily="18" charset="0"/>
                <a:cs typeface="Times New Roman" pitchFamily="18" charset="0"/>
              </a:rPr>
              <a:t>, Phys. </a:t>
            </a:r>
            <a:r>
              <a:rPr lang="en-US" altLang="zh-CN" dirty="0" err="1">
                <a:latin typeface="Times New Roman" pitchFamily="18" charset="0"/>
                <a:cs typeface="Times New Roman" pitchFamily="18" charset="0"/>
              </a:rPr>
              <a:t>Lett</a:t>
            </a:r>
            <a:r>
              <a:rPr lang="en-US" altLang="zh-CN" dirty="0">
                <a:latin typeface="Times New Roman" pitchFamily="18" charset="0"/>
                <a:cs typeface="Times New Roman" pitchFamily="18" charset="0"/>
              </a:rPr>
              <a:t>. B 659, 612 (2008</a:t>
            </a:r>
            <a:r>
              <a:rPr lang="en-US" altLang="zh-CN" dirty="0" smtClean="0">
                <a:latin typeface="Times New Roman" pitchFamily="18" charset="0"/>
                <a:cs typeface="Times New Roman" pitchFamily="18" charset="0"/>
              </a:rPr>
              <a:t>)</a:t>
            </a:r>
          </a:p>
          <a:p>
            <a:r>
              <a:rPr lang="en-US" altLang="zh-CN" dirty="0" smtClean="0">
                <a:latin typeface="Times New Roman" pitchFamily="18" charset="0"/>
                <a:cs typeface="Times New Roman" pitchFamily="18" charset="0"/>
              </a:rPr>
              <a:t>&gt;&gt;</a:t>
            </a:r>
            <a:r>
              <a:rPr lang="en-US" altLang="zh-CN" dirty="0">
                <a:latin typeface="Times New Roman" pitchFamily="18" charset="0"/>
                <a:cs typeface="Times New Roman" pitchFamily="18" charset="0"/>
              </a:rPr>
              <a:t>H. </a:t>
            </a:r>
            <a:r>
              <a:rPr lang="en-US" altLang="zh-CN" dirty="0" err="1">
                <a:latin typeface="Times New Roman" pitchFamily="18" charset="0"/>
                <a:cs typeface="Times New Roman" pitchFamily="18" charset="0"/>
              </a:rPr>
              <a:t>Garcilazo</a:t>
            </a:r>
            <a:r>
              <a:rPr lang="en-US" altLang="zh-CN" dirty="0">
                <a:latin typeface="Times New Roman" pitchFamily="18" charset="0"/>
                <a:cs typeface="Times New Roman" pitchFamily="18" charset="0"/>
              </a:rPr>
              <a:t>, J. </a:t>
            </a:r>
            <a:r>
              <a:rPr lang="en-US" altLang="zh-CN" dirty="0" err="1">
                <a:latin typeface="Times New Roman" pitchFamily="18" charset="0"/>
                <a:cs typeface="Times New Roman" pitchFamily="18" charset="0"/>
              </a:rPr>
              <a:t>Vijande</a:t>
            </a:r>
            <a:r>
              <a:rPr lang="en-US" altLang="zh-CN" dirty="0">
                <a:latin typeface="Times New Roman" pitchFamily="18" charset="0"/>
                <a:cs typeface="Times New Roman" pitchFamily="18" charset="0"/>
              </a:rPr>
              <a:t>, and A. </a:t>
            </a:r>
            <a:r>
              <a:rPr lang="en-US" altLang="zh-CN" dirty="0" err="1">
                <a:latin typeface="Times New Roman" pitchFamily="18" charset="0"/>
                <a:cs typeface="Times New Roman" pitchFamily="18" charset="0"/>
              </a:rPr>
              <a:t>Valcarce</a:t>
            </a:r>
            <a:r>
              <a:rPr lang="en-US" altLang="zh-CN" dirty="0">
                <a:latin typeface="Times New Roman" pitchFamily="18" charset="0"/>
                <a:cs typeface="Times New Roman" pitchFamily="18" charset="0"/>
              </a:rPr>
              <a:t>, J. Phys. G </a:t>
            </a:r>
            <a:r>
              <a:rPr lang="en-US" altLang="zh-CN" b="1" dirty="0" smtClean="0">
                <a:latin typeface="Times New Roman" pitchFamily="18" charset="0"/>
                <a:cs typeface="Times New Roman" pitchFamily="18" charset="0"/>
              </a:rPr>
              <a:t>34</a:t>
            </a:r>
            <a:r>
              <a:rPr lang="en-US" altLang="zh-CN" dirty="0" smtClean="0">
                <a:latin typeface="Times New Roman" pitchFamily="18" charset="0"/>
                <a:cs typeface="Times New Roman" pitchFamily="18" charset="0"/>
              </a:rPr>
              <a:t>(2007</a:t>
            </a:r>
            <a:r>
              <a:rPr lang="en-US" altLang="zh-CN" dirty="0">
                <a:latin typeface="Times New Roman" pitchFamily="18" charset="0"/>
                <a:cs typeface="Times New Roman" pitchFamily="18" charset="0"/>
              </a:rPr>
              <a:t>) </a:t>
            </a:r>
            <a:r>
              <a:rPr lang="en-US" altLang="zh-CN" dirty="0" smtClean="0">
                <a:latin typeface="Times New Roman" pitchFamily="18" charset="0"/>
                <a:cs typeface="Times New Roman" pitchFamily="18" charset="0"/>
              </a:rPr>
              <a:t>961</a:t>
            </a:r>
          </a:p>
          <a:p>
            <a:r>
              <a:rPr lang="en-US" altLang="zh-CN" dirty="0" smtClean="0">
                <a:latin typeface="Times New Roman" pitchFamily="18" charset="0"/>
                <a:cs typeface="Times New Roman" pitchFamily="18" charset="0"/>
              </a:rPr>
              <a:t>&gt;&gt;</a:t>
            </a:r>
            <a:r>
              <a:rPr lang="sv-SE" altLang="zh-CN" dirty="0">
                <a:latin typeface="Times New Roman" pitchFamily="18" charset="0"/>
                <a:cs typeface="Times New Roman" pitchFamily="18" charset="0"/>
              </a:rPr>
              <a:t>T. Yoshida, E. Hiyama, A. Hosaka, M. Oka and K</a:t>
            </a:r>
            <a:r>
              <a:rPr lang="sv-SE" altLang="zh-CN" dirty="0" smtClean="0">
                <a:latin typeface="Times New Roman" pitchFamily="18" charset="0"/>
                <a:cs typeface="Times New Roman" pitchFamily="18" charset="0"/>
              </a:rPr>
              <a:t>. </a:t>
            </a:r>
            <a:r>
              <a:rPr lang="en-US" altLang="zh-CN" dirty="0" err="1">
                <a:latin typeface="Times New Roman" pitchFamily="18" charset="0"/>
                <a:cs typeface="Times New Roman" pitchFamily="18" charset="0"/>
              </a:rPr>
              <a:t>Sadato</a:t>
            </a:r>
            <a:r>
              <a:rPr lang="en-US" altLang="zh-CN" dirty="0">
                <a:latin typeface="Times New Roman" pitchFamily="18" charset="0"/>
                <a:cs typeface="Times New Roman" pitchFamily="18" charset="0"/>
              </a:rPr>
              <a:t>, Phys. Rev. D </a:t>
            </a:r>
            <a:r>
              <a:rPr lang="en-US" altLang="zh-CN" b="1" dirty="0">
                <a:latin typeface="Times New Roman" pitchFamily="18" charset="0"/>
                <a:cs typeface="Times New Roman" pitchFamily="18" charset="0"/>
              </a:rPr>
              <a:t>92</a:t>
            </a:r>
            <a:r>
              <a:rPr lang="en-US" altLang="zh-CN" dirty="0">
                <a:latin typeface="Times New Roman" pitchFamily="18" charset="0"/>
                <a:cs typeface="Times New Roman" pitchFamily="18" charset="0"/>
              </a:rPr>
              <a:t>, 114029 (2015</a:t>
            </a:r>
            <a:r>
              <a:rPr lang="en-US" altLang="zh-CN" dirty="0" smtClean="0">
                <a:latin typeface="Times New Roman" pitchFamily="18" charset="0"/>
                <a:cs typeface="Times New Roman" pitchFamily="18" charset="0"/>
              </a:rPr>
              <a:t>).</a:t>
            </a:r>
          </a:p>
          <a:p>
            <a:r>
              <a:rPr lang="en-US" altLang="zh-CN" dirty="0" smtClean="0">
                <a:latin typeface="Times New Roman" pitchFamily="18" charset="0"/>
                <a:cs typeface="Times New Roman" pitchFamily="18" charset="0"/>
              </a:rPr>
              <a:t>&gt;&gt;</a:t>
            </a:r>
            <a:r>
              <a:rPr lang="en-US" altLang="zh-CN" dirty="0">
                <a:latin typeface="Times New Roman" pitchFamily="18" charset="0"/>
                <a:cs typeface="Times New Roman" pitchFamily="18" charset="0"/>
              </a:rPr>
              <a:t>Z. Shah, K. </a:t>
            </a:r>
            <a:r>
              <a:rPr lang="en-US" altLang="zh-CN" dirty="0" err="1">
                <a:latin typeface="Times New Roman" pitchFamily="18" charset="0"/>
                <a:cs typeface="Times New Roman" pitchFamily="18" charset="0"/>
              </a:rPr>
              <a:t>Thakkar</a:t>
            </a:r>
            <a:r>
              <a:rPr lang="en-US" altLang="zh-CN" dirty="0">
                <a:latin typeface="Times New Roman" pitchFamily="18" charset="0"/>
                <a:cs typeface="Times New Roman" pitchFamily="18" charset="0"/>
              </a:rPr>
              <a:t>, A. K. </a:t>
            </a:r>
            <a:r>
              <a:rPr lang="en-US" altLang="zh-CN" dirty="0" err="1">
                <a:latin typeface="Times New Roman" pitchFamily="18" charset="0"/>
                <a:cs typeface="Times New Roman" pitchFamily="18" charset="0"/>
              </a:rPr>
              <a:t>Rai</a:t>
            </a:r>
            <a:r>
              <a:rPr lang="en-US" altLang="zh-CN" dirty="0">
                <a:latin typeface="Times New Roman" pitchFamily="18" charset="0"/>
                <a:cs typeface="Times New Roman" pitchFamily="18" charset="0"/>
              </a:rPr>
              <a:t> and P. C. </a:t>
            </a:r>
            <a:r>
              <a:rPr lang="en-US" altLang="zh-CN" dirty="0" err="1">
                <a:latin typeface="Times New Roman" pitchFamily="18" charset="0"/>
                <a:cs typeface="Times New Roman" pitchFamily="18" charset="0"/>
              </a:rPr>
              <a:t>Vinodkumar</a:t>
            </a:r>
            <a:r>
              <a:rPr lang="en-US" altLang="zh-CN" dirty="0" smtClean="0">
                <a:latin typeface="Times New Roman" pitchFamily="18" charset="0"/>
                <a:cs typeface="Times New Roman" pitchFamily="18" charset="0"/>
              </a:rPr>
              <a:t>, Chin</a:t>
            </a:r>
            <a:r>
              <a:rPr lang="en-US" altLang="zh-CN" dirty="0">
                <a:latin typeface="Times New Roman" pitchFamily="18" charset="0"/>
                <a:cs typeface="Times New Roman" pitchFamily="18" charset="0"/>
              </a:rPr>
              <a:t>. Phys. C </a:t>
            </a:r>
            <a:r>
              <a:rPr lang="en-US" altLang="zh-CN" b="1" dirty="0">
                <a:latin typeface="Times New Roman" pitchFamily="18" charset="0"/>
                <a:cs typeface="Times New Roman" pitchFamily="18" charset="0"/>
              </a:rPr>
              <a:t>40</a:t>
            </a:r>
            <a:r>
              <a:rPr lang="en-US" altLang="zh-CN" dirty="0">
                <a:latin typeface="Times New Roman" pitchFamily="18" charset="0"/>
                <a:cs typeface="Times New Roman" pitchFamily="18" charset="0"/>
              </a:rPr>
              <a:t>, 123102 (2016</a:t>
            </a:r>
            <a:r>
              <a:rPr lang="en-US" altLang="zh-CN" dirty="0" smtClean="0">
                <a:latin typeface="Times New Roman" pitchFamily="18" charset="0"/>
                <a:cs typeface="Times New Roman" pitchFamily="18" charset="0"/>
              </a:rPr>
              <a:t>).</a:t>
            </a:r>
          </a:p>
          <a:p>
            <a:r>
              <a:rPr lang="en-US" altLang="zh-CN" dirty="0" smtClean="0">
                <a:latin typeface="Times New Roman" pitchFamily="18" charset="0"/>
                <a:cs typeface="Times New Roman" pitchFamily="18" charset="0"/>
              </a:rPr>
              <a:t>&gt;&gt;S. </a:t>
            </a:r>
            <a:r>
              <a:rPr lang="en-US" altLang="zh-CN" dirty="0" err="1" smtClean="0">
                <a:latin typeface="Times New Roman" pitchFamily="18" charset="0"/>
                <a:cs typeface="Times New Roman" pitchFamily="18" charset="0"/>
              </a:rPr>
              <a:t>Capstick</a:t>
            </a:r>
            <a:r>
              <a:rPr lang="en-US" altLang="zh-CN" dirty="0" smtClean="0">
                <a:latin typeface="Times New Roman" pitchFamily="18" charset="0"/>
                <a:cs typeface="Times New Roman" pitchFamily="18" charset="0"/>
              </a:rPr>
              <a:t> and W. Roberts, </a:t>
            </a:r>
            <a:r>
              <a:rPr lang="en-US" altLang="zh-CN" dirty="0" err="1" smtClean="0">
                <a:latin typeface="Times New Roman" pitchFamily="18" charset="0"/>
                <a:cs typeface="Times New Roman" pitchFamily="18" charset="0"/>
              </a:rPr>
              <a:t>Prog</a:t>
            </a:r>
            <a:r>
              <a:rPr lang="en-US" altLang="zh-CN" dirty="0" smtClean="0">
                <a:latin typeface="Times New Roman" pitchFamily="18" charset="0"/>
                <a:cs typeface="Times New Roman" pitchFamily="18" charset="0"/>
              </a:rPr>
              <a:t>. Part. </a:t>
            </a:r>
            <a:r>
              <a:rPr lang="en-US" altLang="zh-CN" dirty="0" err="1" smtClean="0">
                <a:latin typeface="Times New Roman" pitchFamily="18" charset="0"/>
                <a:cs typeface="Times New Roman" pitchFamily="18" charset="0"/>
              </a:rPr>
              <a:t>Nucl</a:t>
            </a:r>
            <a:r>
              <a:rPr lang="en-US" altLang="zh-CN" dirty="0" smtClean="0">
                <a:latin typeface="Times New Roman" pitchFamily="18" charset="0"/>
                <a:cs typeface="Times New Roman" pitchFamily="18" charset="0"/>
              </a:rPr>
              <a:t>. Phys. </a:t>
            </a:r>
            <a:r>
              <a:rPr lang="en-US" altLang="zh-CN" b="1" dirty="0" smtClean="0">
                <a:latin typeface="Times New Roman" pitchFamily="18" charset="0"/>
                <a:cs typeface="Times New Roman" pitchFamily="18" charset="0"/>
              </a:rPr>
              <a:t>45</a:t>
            </a:r>
            <a:r>
              <a:rPr lang="en-US" altLang="zh-CN" dirty="0" smtClean="0">
                <a:latin typeface="Times New Roman" pitchFamily="18" charset="0"/>
                <a:cs typeface="Times New Roman" pitchFamily="18" charset="0"/>
              </a:rPr>
              <a:t>, S241 (2000).</a:t>
            </a:r>
          </a:p>
          <a:p>
            <a:r>
              <a:rPr lang="en-US" altLang="zh-CN" dirty="0" smtClean="0">
                <a:latin typeface="Times New Roman" pitchFamily="18" charset="0"/>
                <a:cs typeface="Times New Roman" pitchFamily="18" charset="0"/>
              </a:rPr>
              <a:t>&gt;&gt;</a:t>
            </a:r>
            <a:r>
              <a:rPr lang="en-US" altLang="zh-CN" dirty="0">
                <a:latin typeface="Times New Roman" pitchFamily="18" charset="0"/>
                <a:cs typeface="Times New Roman" pitchFamily="18" charset="0"/>
              </a:rPr>
              <a:t>E. </a:t>
            </a:r>
            <a:r>
              <a:rPr lang="en-US" altLang="zh-CN" dirty="0" err="1">
                <a:latin typeface="Times New Roman" pitchFamily="18" charset="0"/>
                <a:cs typeface="Times New Roman" pitchFamily="18" charset="0"/>
              </a:rPr>
              <a:t>Klempt</a:t>
            </a:r>
            <a:r>
              <a:rPr lang="en-US" altLang="zh-CN" dirty="0">
                <a:latin typeface="Times New Roman" pitchFamily="18" charset="0"/>
                <a:cs typeface="Times New Roman" pitchFamily="18" charset="0"/>
              </a:rPr>
              <a:t> and Jean-Marc Richard, Rev. Mod. Phys. </a:t>
            </a:r>
            <a:r>
              <a:rPr lang="en-US" altLang="zh-CN" dirty="0" smtClean="0">
                <a:latin typeface="Times New Roman" pitchFamily="18" charset="0"/>
                <a:cs typeface="Times New Roman" pitchFamily="18" charset="0"/>
              </a:rPr>
              <a:t>82, 1095 </a:t>
            </a:r>
            <a:r>
              <a:rPr lang="en-US" altLang="zh-CN" dirty="0">
                <a:latin typeface="Times New Roman" pitchFamily="18" charset="0"/>
                <a:cs typeface="Times New Roman" pitchFamily="18" charset="0"/>
              </a:rPr>
              <a:t>(2010</a:t>
            </a:r>
            <a:r>
              <a:rPr lang="en-US" altLang="zh-CN" dirty="0" smtClean="0">
                <a:latin typeface="Times New Roman" pitchFamily="18" charset="0"/>
                <a:cs typeface="Times New Roman" pitchFamily="18" charset="0"/>
              </a:rPr>
              <a:t>).</a:t>
            </a:r>
          </a:p>
          <a:p>
            <a:r>
              <a:rPr lang="en-US" altLang="zh-CN" dirty="0" smtClean="0">
                <a:latin typeface="Times New Roman" pitchFamily="18" charset="0"/>
                <a:cs typeface="Times New Roman" pitchFamily="18" charset="0"/>
              </a:rPr>
              <a:t>&gt;&gt;</a:t>
            </a:r>
            <a:r>
              <a:rPr lang="en-US" altLang="zh-CN" dirty="0">
                <a:latin typeface="Times New Roman" pitchFamily="18" charset="0"/>
                <a:cs typeface="Times New Roman" pitchFamily="18" charset="0"/>
              </a:rPr>
              <a:t>V. </a:t>
            </a:r>
            <a:r>
              <a:rPr lang="en-US" altLang="zh-CN" dirty="0" err="1">
                <a:latin typeface="Times New Roman" pitchFamily="18" charset="0"/>
                <a:cs typeface="Times New Roman" pitchFamily="18" charset="0"/>
              </a:rPr>
              <a:t>Crede</a:t>
            </a:r>
            <a:r>
              <a:rPr lang="en-US" altLang="zh-CN" dirty="0">
                <a:latin typeface="Times New Roman" pitchFamily="18" charset="0"/>
                <a:cs typeface="Times New Roman" pitchFamily="18" charset="0"/>
              </a:rPr>
              <a:t> and W. Roberts, Rep. </a:t>
            </a:r>
            <a:r>
              <a:rPr lang="en-US" altLang="zh-CN" dirty="0" err="1">
                <a:latin typeface="Times New Roman" pitchFamily="18" charset="0"/>
                <a:cs typeface="Times New Roman" pitchFamily="18" charset="0"/>
              </a:rPr>
              <a:t>Prog</a:t>
            </a:r>
            <a:r>
              <a:rPr lang="en-US" altLang="zh-CN" dirty="0">
                <a:latin typeface="Times New Roman" pitchFamily="18" charset="0"/>
                <a:cs typeface="Times New Roman" pitchFamily="18" charset="0"/>
              </a:rPr>
              <a:t>. Phys. 76, </a:t>
            </a:r>
            <a:r>
              <a:rPr lang="en-US" altLang="zh-CN" dirty="0" smtClean="0">
                <a:latin typeface="Times New Roman" pitchFamily="18" charset="0"/>
                <a:cs typeface="Times New Roman" pitchFamily="18" charset="0"/>
              </a:rPr>
              <a:t>076301(2013)</a:t>
            </a:r>
          </a:p>
          <a:p>
            <a:r>
              <a:rPr lang="en-US" altLang="zh-CN" dirty="0" smtClean="0">
                <a:latin typeface="Times New Roman" pitchFamily="18" charset="0"/>
                <a:cs typeface="Times New Roman" pitchFamily="18" charset="0"/>
              </a:rPr>
              <a:t>&gt;&gt;...</a:t>
            </a:r>
            <a:endParaRPr lang="zh-CN" altLang="en-US" dirty="0">
              <a:latin typeface="Times New Roman" pitchFamily="18" charset="0"/>
              <a:cs typeface="Times New Roman" pitchFamily="18" charset="0"/>
            </a:endParaRPr>
          </a:p>
        </p:txBody>
      </p:sp>
      <p:sp>
        <p:nvSpPr>
          <p:cNvPr id="8" name="TextBox 7"/>
          <p:cNvSpPr txBox="1"/>
          <p:nvPr/>
        </p:nvSpPr>
        <p:spPr>
          <a:xfrm>
            <a:off x="252304" y="4643844"/>
            <a:ext cx="8352928" cy="369332"/>
          </a:xfrm>
          <a:prstGeom prst="rect">
            <a:avLst/>
          </a:prstGeom>
          <a:noFill/>
        </p:spPr>
        <p:txBody>
          <a:bodyPr wrap="square" rtlCol="0">
            <a:spAutoFit/>
          </a:bodyPr>
          <a:lstStyle/>
          <a:p>
            <a:r>
              <a:rPr lang="en-US" altLang="zh-CN" dirty="0" smtClean="0"/>
              <a:t>The mass spectrum of </a:t>
            </a:r>
            <a:r>
              <a:rPr lang="el-GR" altLang="zh-CN" dirty="0"/>
              <a:t>Ω_</a:t>
            </a:r>
            <a:r>
              <a:rPr lang="en-US" altLang="zh-CN" dirty="0"/>
              <a:t>c </a:t>
            </a:r>
            <a:r>
              <a:rPr lang="en-US" altLang="zh-CN" dirty="0" smtClean="0"/>
              <a:t>baryons were studied in the literatures above.</a:t>
            </a:r>
            <a:endParaRPr lang="zh-CN" altLang="en-US" dirty="0"/>
          </a:p>
        </p:txBody>
      </p:sp>
    </p:spTree>
    <p:extLst>
      <p:ext uri="{BB962C8B-B14F-4D97-AF65-F5344CB8AC3E}">
        <p14:creationId xmlns:p14="http://schemas.microsoft.com/office/powerpoint/2010/main" val="2866246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4355976" y="6520259"/>
            <a:ext cx="2350681" cy="365125"/>
          </a:xfrm>
        </p:spPr>
        <p:txBody>
          <a:bodyPr/>
          <a:lstStyle/>
          <a:p>
            <a:pPr algn="ctr"/>
            <a:r>
              <a:rPr lang="en-US" altLang="zh-CN" dirty="0" smtClean="0"/>
              <a:t>-7-</a:t>
            </a:r>
            <a:endParaRPr lang="zh-CN" altLang="en-US" dirty="0"/>
          </a:p>
        </p:txBody>
      </p:sp>
      <p:sp>
        <p:nvSpPr>
          <p:cNvPr id="5" name="TextBox 4"/>
          <p:cNvSpPr txBox="1"/>
          <p:nvPr/>
        </p:nvSpPr>
        <p:spPr>
          <a:xfrm>
            <a:off x="2339752" y="44624"/>
            <a:ext cx="3816424" cy="523220"/>
          </a:xfrm>
          <a:prstGeom prst="rect">
            <a:avLst/>
          </a:prstGeom>
          <a:gradFill>
            <a:gsLst>
              <a:gs pos="0">
                <a:srgbClr val="5E9EFF"/>
              </a:gs>
              <a:gs pos="26000">
                <a:srgbClr val="85C2FF">
                  <a:lumMod val="79000"/>
                  <a:lumOff val="21000"/>
                  <a:alpha val="48000"/>
                </a:srgbClr>
              </a:gs>
              <a:gs pos="70000">
                <a:srgbClr val="C4D6EB"/>
              </a:gs>
              <a:gs pos="100000">
                <a:srgbClr val="FFEBFA"/>
              </a:gs>
            </a:gsLst>
            <a:lin ang="5400000" scaled="0"/>
          </a:gradFill>
        </p:spPr>
        <p:txBody>
          <a:bodyPr wrap="square" rtlCol="0">
            <a:spAutoFit/>
          </a:bodyPr>
          <a:lstStyle/>
          <a:p>
            <a:pPr algn="ctr"/>
            <a:r>
              <a:rPr lang="en-US" altLang="zh-CN" sz="2800" dirty="0" smtClean="0"/>
              <a:t>Spectrum studies</a:t>
            </a:r>
            <a:endParaRPr lang="zh-CN" altLang="en-US" sz="28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48680"/>
            <a:ext cx="42672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9429" y="620688"/>
            <a:ext cx="4029075"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直接连接符 7"/>
          <p:cNvCxnSpPr/>
          <p:nvPr/>
        </p:nvCxnSpPr>
        <p:spPr>
          <a:xfrm>
            <a:off x="1763688" y="1484784"/>
            <a:ext cx="1368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763688" y="2924944"/>
            <a:ext cx="1368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763688" y="1772816"/>
            <a:ext cx="1368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763527" y="3212976"/>
            <a:ext cx="1368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763688" y="4365104"/>
            <a:ext cx="1368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763688" y="5445224"/>
            <a:ext cx="1368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516216" y="4293096"/>
            <a:ext cx="1368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485817" y="4869160"/>
            <a:ext cx="1368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38300" y="6316985"/>
            <a:ext cx="7848872" cy="369332"/>
          </a:xfrm>
          <a:prstGeom prst="rect">
            <a:avLst/>
          </a:prstGeom>
        </p:spPr>
        <p:txBody>
          <a:bodyPr wrap="square">
            <a:spAutoFit/>
          </a:bodyPr>
          <a:lstStyle/>
          <a:p>
            <a:r>
              <a:rPr lang="en-US" altLang="zh-CN" dirty="0" smtClean="0">
                <a:latin typeface="Times New Roman" pitchFamily="18" charset="0"/>
                <a:cs typeface="Times New Roman" pitchFamily="18" charset="0"/>
              </a:rPr>
              <a:t>&gt;&gt;D</a:t>
            </a:r>
            <a:r>
              <a:rPr lang="en-US" altLang="zh-CN" dirty="0">
                <a:latin typeface="Times New Roman" pitchFamily="18" charset="0"/>
                <a:cs typeface="Times New Roman" pitchFamily="18" charset="0"/>
              </a:rPr>
              <a:t>. Ebert, R. N. </a:t>
            </a:r>
            <a:r>
              <a:rPr lang="en-US" altLang="zh-CN" dirty="0" err="1">
                <a:latin typeface="Times New Roman" pitchFamily="18" charset="0"/>
                <a:cs typeface="Times New Roman" pitchFamily="18" charset="0"/>
              </a:rPr>
              <a:t>Faustov</a:t>
            </a:r>
            <a:r>
              <a:rPr lang="en-US" altLang="zh-CN" dirty="0">
                <a:latin typeface="Times New Roman" pitchFamily="18" charset="0"/>
                <a:cs typeface="Times New Roman" pitchFamily="18" charset="0"/>
              </a:rPr>
              <a:t>, and V. O. </a:t>
            </a:r>
            <a:r>
              <a:rPr lang="en-US" altLang="zh-CN" dirty="0" err="1">
                <a:latin typeface="Times New Roman" pitchFamily="18" charset="0"/>
                <a:cs typeface="Times New Roman" pitchFamily="18" charset="0"/>
              </a:rPr>
              <a:t>Galkin</a:t>
            </a:r>
            <a:r>
              <a:rPr lang="en-US" altLang="zh-CN" dirty="0">
                <a:latin typeface="Times New Roman" pitchFamily="18" charset="0"/>
                <a:cs typeface="Times New Roman" pitchFamily="18" charset="0"/>
              </a:rPr>
              <a:t>, Phys. Rev. D </a:t>
            </a:r>
            <a:r>
              <a:rPr lang="en-US" altLang="zh-CN" b="1" dirty="0">
                <a:latin typeface="Times New Roman" pitchFamily="18" charset="0"/>
                <a:cs typeface="Times New Roman" pitchFamily="18" charset="0"/>
              </a:rPr>
              <a:t>84</a:t>
            </a:r>
            <a:r>
              <a:rPr lang="en-US" altLang="zh-CN" dirty="0">
                <a:latin typeface="Times New Roman" pitchFamily="18" charset="0"/>
                <a:cs typeface="Times New Roman" pitchFamily="18" charset="0"/>
              </a:rPr>
              <a:t>, 014025 (2011).</a:t>
            </a:r>
          </a:p>
        </p:txBody>
      </p:sp>
    </p:spTree>
    <p:extLst>
      <p:ext uri="{BB962C8B-B14F-4D97-AF65-F5344CB8AC3E}">
        <p14:creationId xmlns:p14="http://schemas.microsoft.com/office/powerpoint/2010/main" val="1062645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pPr algn="ctr"/>
            <a:r>
              <a:rPr lang="en-US" altLang="zh-CN" dirty="0" smtClean="0"/>
              <a:t>-8-</a:t>
            </a:r>
            <a:endParaRPr lang="zh-CN" altLang="en-US" dirty="0"/>
          </a:p>
        </p:txBody>
      </p:sp>
      <p:sp>
        <p:nvSpPr>
          <p:cNvPr id="5" name="TextBox 4"/>
          <p:cNvSpPr txBox="1"/>
          <p:nvPr/>
        </p:nvSpPr>
        <p:spPr>
          <a:xfrm>
            <a:off x="2699792" y="188640"/>
            <a:ext cx="3528392" cy="523220"/>
          </a:xfrm>
          <a:prstGeom prst="rect">
            <a:avLst/>
          </a:prstGeom>
          <a:gradFill>
            <a:gsLst>
              <a:gs pos="0">
                <a:srgbClr val="5E9EFF"/>
              </a:gs>
              <a:gs pos="26000">
                <a:srgbClr val="85C2FF">
                  <a:lumMod val="79000"/>
                  <a:lumOff val="21000"/>
                  <a:alpha val="48000"/>
                </a:srgbClr>
              </a:gs>
              <a:gs pos="70000">
                <a:srgbClr val="C4D6EB"/>
              </a:gs>
              <a:gs pos="100000">
                <a:srgbClr val="FFEBFA"/>
              </a:gs>
            </a:gsLst>
            <a:lin ang="5400000" scaled="0"/>
          </a:gradFill>
        </p:spPr>
        <p:txBody>
          <a:bodyPr wrap="square" rtlCol="0">
            <a:spAutoFit/>
          </a:bodyPr>
          <a:lstStyle/>
          <a:p>
            <a:pPr algn="ctr"/>
            <a:r>
              <a:rPr lang="en-US" altLang="zh-CN" sz="2800" dirty="0" smtClean="0"/>
              <a:t>Spectrum studies:</a:t>
            </a:r>
            <a:endParaRPr lang="zh-CN" altLang="en-US" sz="2800"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20" y="1174652"/>
            <a:ext cx="8189912" cy="384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对象 5"/>
          <p:cNvGraphicFramePr>
            <a:graphicFrameLocks noChangeAspect="1"/>
          </p:cNvGraphicFramePr>
          <p:nvPr>
            <p:extLst>
              <p:ext uri="{D42A27DB-BD31-4B8C-83A1-F6EECF244321}">
                <p14:modId xmlns:p14="http://schemas.microsoft.com/office/powerpoint/2010/main" val="3121984953"/>
              </p:ext>
            </p:extLst>
          </p:nvPr>
        </p:nvGraphicFramePr>
        <p:xfrm>
          <a:off x="971600" y="692696"/>
          <a:ext cx="504056" cy="432048"/>
        </p:xfrm>
        <a:graphic>
          <a:graphicData uri="http://schemas.openxmlformats.org/presentationml/2006/ole">
            <mc:AlternateContent xmlns:mc="http://schemas.openxmlformats.org/markup-compatibility/2006">
              <mc:Choice xmlns:v="urn:schemas-microsoft-com:vml" Requires="v">
                <p:oleObj spid="_x0000_s15586" name="Equation" r:id="rId5" imgW="203040" imgH="203040" progId="Equation.DSMT4">
                  <p:embed/>
                </p:oleObj>
              </mc:Choice>
              <mc:Fallback>
                <p:oleObj name="Equation" r:id="rId5" imgW="203040" imgH="203040" progId="Equation.DSMT4">
                  <p:embed/>
                  <p:pic>
                    <p:nvPicPr>
                      <p:cNvPr id="0" name=""/>
                      <p:cNvPicPr/>
                      <p:nvPr/>
                    </p:nvPicPr>
                    <p:blipFill>
                      <a:blip r:embed="rId6"/>
                      <a:stretch>
                        <a:fillRect/>
                      </a:stretch>
                    </p:blipFill>
                    <p:spPr>
                      <a:xfrm>
                        <a:off x="971600" y="692696"/>
                        <a:ext cx="504056" cy="432048"/>
                      </a:xfrm>
                      <a:prstGeom prst="rect">
                        <a:avLst/>
                      </a:prstGeom>
                    </p:spPr>
                  </p:pic>
                </p:oleObj>
              </mc:Fallback>
            </mc:AlternateContent>
          </a:graphicData>
        </a:graphic>
      </p:graphicFrame>
      <p:sp>
        <p:nvSpPr>
          <p:cNvPr id="7" name="TextBox 6"/>
          <p:cNvSpPr txBox="1"/>
          <p:nvPr/>
        </p:nvSpPr>
        <p:spPr>
          <a:xfrm>
            <a:off x="1763688" y="764704"/>
            <a:ext cx="864096" cy="523220"/>
          </a:xfrm>
          <a:prstGeom prst="rect">
            <a:avLst/>
          </a:prstGeom>
          <a:noFill/>
        </p:spPr>
        <p:txBody>
          <a:bodyPr wrap="square" rtlCol="0">
            <a:spAutoFit/>
          </a:bodyPr>
          <a:lstStyle/>
          <a:p>
            <a:r>
              <a:rPr lang="en-US" altLang="zh-CN" sz="1400" dirty="0" smtClean="0"/>
              <a:t>Expt.</a:t>
            </a:r>
          </a:p>
          <a:p>
            <a:r>
              <a:rPr lang="en-US" altLang="zh-CN" sz="1400" dirty="0" smtClean="0"/>
              <a:t>mass</a:t>
            </a:r>
            <a:endParaRPr lang="zh-CN" altLang="en-US" sz="1400" dirty="0"/>
          </a:p>
        </p:txBody>
      </p:sp>
      <p:sp>
        <p:nvSpPr>
          <p:cNvPr id="8" name="TextBox 7"/>
          <p:cNvSpPr txBox="1"/>
          <p:nvPr/>
        </p:nvSpPr>
        <p:spPr>
          <a:xfrm>
            <a:off x="5940152" y="5013176"/>
            <a:ext cx="3096344" cy="646331"/>
          </a:xfrm>
          <a:prstGeom prst="rect">
            <a:avLst/>
          </a:prstGeom>
          <a:solidFill>
            <a:schemeClr val="accent3">
              <a:alpha val="70000"/>
            </a:schemeClr>
          </a:solidFill>
        </p:spPr>
        <p:txBody>
          <a:bodyPr wrap="square" rtlCol="0">
            <a:spAutoFit/>
          </a:bodyPr>
          <a:lstStyle/>
          <a:p>
            <a:r>
              <a:rPr lang="en-US" altLang="zh-CN" dirty="0" smtClean="0"/>
              <a:t>The mass deviation can be 100~200 MeV. </a:t>
            </a:r>
          </a:p>
        </p:txBody>
      </p:sp>
      <p:sp>
        <p:nvSpPr>
          <p:cNvPr id="14" name="TextBox 13"/>
          <p:cNvSpPr txBox="1"/>
          <p:nvPr/>
        </p:nvSpPr>
        <p:spPr>
          <a:xfrm>
            <a:off x="5940152" y="5723810"/>
            <a:ext cx="3096344" cy="369332"/>
          </a:xfrm>
          <a:prstGeom prst="rect">
            <a:avLst/>
          </a:prstGeom>
          <a:solidFill>
            <a:schemeClr val="accent3">
              <a:alpha val="70000"/>
            </a:schemeClr>
          </a:solidFill>
        </p:spPr>
        <p:txBody>
          <a:bodyPr wrap="square" rtlCol="0">
            <a:spAutoFit/>
          </a:bodyPr>
          <a:lstStyle/>
          <a:p>
            <a:pPr algn="ctr"/>
            <a:r>
              <a:rPr lang="en-US" altLang="zh-CN" dirty="0" smtClean="0"/>
              <a:t>Assumption: 1P, 2S, 1D</a:t>
            </a:r>
            <a:endParaRPr lang="zh-CN" altLang="en-US" dirty="0"/>
          </a:p>
        </p:txBody>
      </p:sp>
      <p:sp>
        <p:nvSpPr>
          <p:cNvPr id="16" name="TextBox 15"/>
          <p:cNvSpPr txBox="1"/>
          <p:nvPr/>
        </p:nvSpPr>
        <p:spPr>
          <a:xfrm>
            <a:off x="2555776" y="836712"/>
            <a:ext cx="864096" cy="307777"/>
          </a:xfrm>
          <a:prstGeom prst="rect">
            <a:avLst/>
          </a:prstGeom>
          <a:noFill/>
        </p:spPr>
        <p:txBody>
          <a:bodyPr wrap="square" rtlCol="0">
            <a:spAutoFit/>
          </a:bodyPr>
          <a:lstStyle/>
          <a:p>
            <a:pPr algn="ctr"/>
            <a:r>
              <a:rPr lang="en-US" altLang="zh-CN" sz="1400" dirty="0" smtClean="0"/>
              <a:t>Ref. </a:t>
            </a:r>
            <a:r>
              <a:rPr lang="en-US" altLang="zh-CN" sz="1400" dirty="0" smtClean="0">
                <a:solidFill>
                  <a:srgbClr val="FF0000"/>
                </a:solidFill>
              </a:rPr>
              <a:t>1</a:t>
            </a:r>
          </a:p>
        </p:txBody>
      </p:sp>
      <p:sp>
        <p:nvSpPr>
          <p:cNvPr id="2" name="矩形 1"/>
          <p:cNvSpPr/>
          <p:nvPr/>
        </p:nvSpPr>
        <p:spPr>
          <a:xfrm>
            <a:off x="35496" y="5013176"/>
            <a:ext cx="7011652" cy="1015663"/>
          </a:xfrm>
          <a:prstGeom prst="rect">
            <a:avLst/>
          </a:prstGeom>
        </p:spPr>
        <p:txBody>
          <a:bodyPr wrap="square">
            <a:spAutoFit/>
          </a:bodyPr>
          <a:lstStyle/>
          <a:p>
            <a:r>
              <a:rPr lang="en-US" altLang="zh-CN" sz="1200" dirty="0" smtClean="0">
                <a:solidFill>
                  <a:srgbClr val="FF0000"/>
                </a:solidFill>
                <a:latin typeface="Times New Roman" pitchFamily="18" charset="0"/>
                <a:cs typeface="Times New Roman" pitchFamily="18" charset="0"/>
              </a:rPr>
              <a:t>1 </a:t>
            </a:r>
            <a:r>
              <a:rPr lang="en-US" altLang="zh-CN" sz="1200" dirty="0" smtClean="0">
                <a:latin typeface="Times New Roman" pitchFamily="18" charset="0"/>
                <a:cs typeface="Times New Roman" pitchFamily="18" charset="0"/>
              </a:rPr>
              <a:t>W</a:t>
            </a:r>
            <a:r>
              <a:rPr lang="en-US" altLang="zh-CN" sz="1200" dirty="0">
                <a:latin typeface="Times New Roman" pitchFamily="18" charset="0"/>
                <a:cs typeface="Times New Roman" pitchFamily="18" charset="0"/>
              </a:rPr>
              <a:t>. Roberts and M. </a:t>
            </a:r>
            <a:r>
              <a:rPr lang="en-US" altLang="zh-CN" sz="1200" dirty="0" err="1">
                <a:latin typeface="Times New Roman" pitchFamily="18" charset="0"/>
                <a:cs typeface="Times New Roman" pitchFamily="18" charset="0"/>
              </a:rPr>
              <a:t>Pervin</a:t>
            </a:r>
            <a:r>
              <a:rPr lang="en-US" altLang="zh-CN" sz="1200" dirty="0">
                <a:latin typeface="Times New Roman" pitchFamily="18" charset="0"/>
                <a:cs typeface="Times New Roman" pitchFamily="18" charset="0"/>
              </a:rPr>
              <a:t>, Int. J. Mod. Phys. A </a:t>
            </a:r>
            <a:r>
              <a:rPr lang="en-US" altLang="zh-CN" sz="1200" b="1" dirty="0">
                <a:latin typeface="Times New Roman" pitchFamily="18" charset="0"/>
                <a:cs typeface="Times New Roman" pitchFamily="18" charset="0"/>
              </a:rPr>
              <a:t>23,</a:t>
            </a:r>
            <a:r>
              <a:rPr lang="en-US" altLang="zh-CN" sz="1200" dirty="0">
                <a:latin typeface="Times New Roman" pitchFamily="18" charset="0"/>
                <a:cs typeface="Times New Roman" pitchFamily="18" charset="0"/>
              </a:rPr>
              <a:t> 2817(2008</a:t>
            </a:r>
            <a:r>
              <a:rPr lang="en-US" altLang="zh-CN" sz="1200" dirty="0" smtClean="0">
                <a:latin typeface="Times New Roman" pitchFamily="18" charset="0"/>
                <a:cs typeface="Times New Roman" pitchFamily="18" charset="0"/>
              </a:rPr>
              <a:t>).</a:t>
            </a:r>
          </a:p>
          <a:p>
            <a:r>
              <a:rPr lang="en-US" altLang="zh-CN" sz="1200" dirty="0" smtClean="0">
                <a:solidFill>
                  <a:srgbClr val="FF0000"/>
                </a:solidFill>
                <a:latin typeface="Times New Roman" pitchFamily="18" charset="0"/>
                <a:cs typeface="Times New Roman" pitchFamily="18" charset="0"/>
              </a:rPr>
              <a:t>2</a:t>
            </a:r>
            <a:r>
              <a:rPr lang="en-US" altLang="zh-CN" sz="1200" dirty="0" smtClean="0">
                <a:latin typeface="Times New Roman" pitchFamily="18" charset="0"/>
                <a:cs typeface="Times New Roman" pitchFamily="18" charset="0"/>
              </a:rPr>
              <a:t> D</a:t>
            </a:r>
            <a:r>
              <a:rPr lang="en-US" altLang="zh-CN" sz="1200" dirty="0">
                <a:latin typeface="Times New Roman" pitchFamily="18" charset="0"/>
                <a:cs typeface="Times New Roman" pitchFamily="18" charset="0"/>
              </a:rPr>
              <a:t>. Ebert, R. N. </a:t>
            </a:r>
            <a:r>
              <a:rPr lang="en-US" altLang="zh-CN" sz="1200" dirty="0" err="1">
                <a:latin typeface="Times New Roman" pitchFamily="18" charset="0"/>
                <a:cs typeface="Times New Roman" pitchFamily="18" charset="0"/>
              </a:rPr>
              <a:t>Faustov</a:t>
            </a:r>
            <a:r>
              <a:rPr lang="en-US" altLang="zh-CN" sz="1200" dirty="0">
                <a:latin typeface="Times New Roman" pitchFamily="18" charset="0"/>
                <a:cs typeface="Times New Roman" pitchFamily="18" charset="0"/>
              </a:rPr>
              <a:t> and V. O. </a:t>
            </a:r>
            <a:r>
              <a:rPr lang="en-US" altLang="zh-CN" sz="1200" dirty="0" err="1">
                <a:latin typeface="Times New Roman" pitchFamily="18" charset="0"/>
                <a:cs typeface="Times New Roman" pitchFamily="18" charset="0"/>
              </a:rPr>
              <a:t>Galkin</a:t>
            </a:r>
            <a:r>
              <a:rPr lang="en-US" altLang="zh-CN" sz="1200" dirty="0">
                <a:latin typeface="Times New Roman" pitchFamily="18" charset="0"/>
                <a:cs typeface="Times New Roman" pitchFamily="18" charset="0"/>
              </a:rPr>
              <a:t>, Phys. </a:t>
            </a:r>
            <a:r>
              <a:rPr lang="en-US" altLang="zh-CN" sz="1200" dirty="0" err="1">
                <a:latin typeface="Times New Roman" pitchFamily="18" charset="0"/>
                <a:cs typeface="Times New Roman" pitchFamily="18" charset="0"/>
              </a:rPr>
              <a:t>Lett</a:t>
            </a:r>
            <a:r>
              <a:rPr lang="en-US" altLang="zh-CN" sz="1200" dirty="0">
                <a:latin typeface="Times New Roman" pitchFamily="18" charset="0"/>
                <a:cs typeface="Times New Roman" pitchFamily="18" charset="0"/>
              </a:rPr>
              <a:t>. B 659, 612 (2008</a:t>
            </a:r>
            <a:r>
              <a:rPr lang="en-US" altLang="zh-CN" sz="1200" dirty="0" smtClean="0">
                <a:latin typeface="Times New Roman" pitchFamily="18" charset="0"/>
                <a:cs typeface="Times New Roman" pitchFamily="18" charset="0"/>
              </a:rPr>
              <a:t>).</a:t>
            </a:r>
          </a:p>
          <a:p>
            <a:r>
              <a:rPr lang="en-US" altLang="zh-CN" sz="1200" dirty="0" smtClean="0">
                <a:solidFill>
                  <a:srgbClr val="FF0000"/>
                </a:solidFill>
                <a:latin typeface="Times New Roman" pitchFamily="18" charset="0"/>
                <a:cs typeface="Times New Roman" pitchFamily="18" charset="0"/>
              </a:rPr>
              <a:t>3 </a:t>
            </a:r>
            <a:r>
              <a:rPr lang="en-US" altLang="zh-CN" sz="1200" dirty="0"/>
              <a:t>S. </a:t>
            </a:r>
            <a:r>
              <a:rPr lang="en-US" altLang="zh-CN" sz="1200" dirty="0" err="1"/>
              <a:t>Migura</a:t>
            </a:r>
            <a:r>
              <a:rPr lang="en-US" altLang="zh-CN" sz="1200" dirty="0"/>
              <a:t>, D. </a:t>
            </a:r>
            <a:r>
              <a:rPr lang="en-US" altLang="zh-CN" sz="1200" dirty="0" err="1"/>
              <a:t>Merten</a:t>
            </a:r>
            <a:r>
              <a:rPr lang="en-US" altLang="zh-CN" sz="1200" dirty="0"/>
              <a:t>, B. </a:t>
            </a:r>
            <a:r>
              <a:rPr lang="en-US" altLang="zh-CN" sz="1200" dirty="0" err="1"/>
              <a:t>Metsch</a:t>
            </a:r>
            <a:r>
              <a:rPr lang="en-US" altLang="zh-CN" sz="1200" dirty="0"/>
              <a:t> and H. R. </a:t>
            </a:r>
            <a:r>
              <a:rPr lang="en-US" altLang="zh-CN" sz="1200" dirty="0" err="1"/>
              <a:t>Petry</a:t>
            </a:r>
            <a:r>
              <a:rPr lang="en-US" altLang="zh-CN" sz="1200" dirty="0"/>
              <a:t>, </a:t>
            </a:r>
            <a:r>
              <a:rPr lang="en-US" altLang="zh-CN" sz="1200" i="1" dirty="0"/>
              <a:t>Eur. Phys. J. A </a:t>
            </a:r>
            <a:r>
              <a:rPr lang="en-US" altLang="zh-CN" sz="1200" b="1" dirty="0"/>
              <a:t>28</a:t>
            </a:r>
            <a:r>
              <a:rPr lang="en-US" altLang="zh-CN" sz="1200" dirty="0"/>
              <a:t>, 41 (2006</a:t>
            </a:r>
            <a:r>
              <a:rPr lang="en-US" altLang="zh-CN" sz="1200" dirty="0" smtClean="0"/>
              <a:t>).</a:t>
            </a:r>
          </a:p>
          <a:p>
            <a:r>
              <a:rPr lang="en-US" altLang="zh-CN" sz="1200" dirty="0" smtClean="0">
                <a:solidFill>
                  <a:srgbClr val="FF0000"/>
                </a:solidFill>
                <a:latin typeface="Times New Roman" pitchFamily="18" charset="0"/>
                <a:cs typeface="Times New Roman" pitchFamily="18" charset="0"/>
              </a:rPr>
              <a:t>4</a:t>
            </a:r>
            <a:r>
              <a:rPr lang="en-US" altLang="zh-CN" sz="1200" dirty="0" smtClean="0">
                <a:latin typeface="Times New Roman" pitchFamily="18" charset="0"/>
                <a:cs typeface="Times New Roman" pitchFamily="18" charset="0"/>
              </a:rPr>
              <a:t> </a:t>
            </a:r>
            <a:r>
              <a:rPr lang="en-US" altLang="zh-CN" sz="1200" dirty="0"/>
              <a:t>H. </a:t>
            </a:r>
            <a:r>
              <a:rPr lang="en-US" altLang="zh-CN" sz="1200" dirty="0" err="1"/>
              <a:t>Garcilazo</a:t>
            </a:r>
            <a:r>
              <a:rPr lang="en-US" altLang="zh-CN" sz="1200" dirty="0"/>
              <a:t>, J. </a:t>
            </a:r>
            <a:r>
              <a:rPr lang="en-US" altLang="zh-CN" sz="1200" dirty="0" err="1"/>
              <a:t>Vijande</a:t>
            </a:r>
            <a:r>
              <a:rPr lang="en-US" altLang="zh-CN" sz="1200" dirty="0"/>
              <a:t> and A. </a:t>
            </a:r>
            <a:r>
              <a:rPr lang="en-US" altLang="zh-CN" sz="1200" dirty="0" err="1"/>
              <a:t>Valcarce</a:t>
            </a:r>
            <a:r>
              <a:rPr lang="en-US" altLang="zh-CN" sz="1200" dirty="0"/>
              <a:t>, </a:t>
            </a:r>
            <a:r>
              <a:rPr lang="en-US" altLang="zh-CN" sz="1200" i="1" dirty="0"/>
              <a:t>J. Phys. G </a:t>
            </a:r>
            <a:r>
              <a:rPr lang="en-US" altLang="zh-CN" sz="1200" b="1" dirty="0"/>
              <a:t>34</a:t>
            </a:r>
            <a:r>
              <a:rPr lang="en-US" altLang="zh-CN" sz="1200" dirty="0"/>
              <a:t>, 961 (2007</a:t>
            </a:r>
            <a:r>
              <a:rPr lang="en-US" altLang="zh-CN" sz="1200" dirty="0" smtClean="0"/>
              <a:t>).</a:t>
            </a:r>
          </a:p>
          <a:p>
            <a:r>
              <a:rPr lang="en-US" altLang="zh-CN" sz="1200" dirty="0" smtClean="0">
                <a:solidFill>
                  <a:srgbClr val="FF0000"/>
                </a:solidFill>
                <a:latin typeface="Times New Roman" pitchFamily="18" charset="0"/>
                <a:cs typeface="Times New Roman" pitchFamily="18" charset="0"/>
              </a:rPr>
              <a:t>5</a:t>
            </a:r>
            <a:r>
              <a:rPr lang="en-US" altLang="zh-CN" sz="1200" dirty="0" smtClean="0">
                <a:latin typeface="Times New Roman" pitchFamily="18" charset="0"/>
                <a:cs typeface="Times New Roman" pitchFamily="18" charset="0"/>
              </a:rPr>
              <a:t> </a:t>
            </a:r>
            <a:r>
              <a:rPr lang="it-IT" altLang="zh-CN" sz="1200" dirty="0"/>
              <a:t>S. M. Gerasyuta and D. V. Ivanov, </a:t>
            </a:r>
            <a:r>
              <a:rPr lang="it-IT" altLang="zh-CN" sz="1200" i="1" dirty="0"/>
              <a:t>Nuovo Cimento A </a:t>
            </a:r>
            <a:r>
              <a:rPr lang="it-IT" altLang="zh-CN" sz="1200" b="1" dirty="0"/>
              <a:t>112</a:t>
            </a:r>
            <a:r>
              <a:rPr lang="it-IT" altLang="zh-CN" sz="1200" dirty="0"/>
              <a:t>, 261 (1999</a:t>
            </a:r>
            <a:r>
              <a:rPr lang="it-IT" altLang="zh-CN" sz="1200" dirty="0" smtClean="0"/>
              <a:t>).</a:t>
            </a:r>
            <a:endParaRPr lang="en-US" altLang="zh-CN" sz="1200" dirty="0">
              <a:latin typeface="Times New Roman" pitchFamily="18" charset="0"/>
              <a:cs typeface="Times New Roman" pitchFamily="18" charset="0"/>
            </a:endParaRPr>
          </a:p>
        </p:txBody>
      </p:sp>
      <p:sp>
        <p:nvSpPr>
          <p:cNvPr id="17" name="TextBox 16"/>
          <p:cNvSpPr txBox="1"/>
          <p:nvPr/>
        </p:nvSpPr>
        <p:spPr>
          <a:xfrm>
            <a:off x="4499992" y="845438"/>
            <a:ext cx="864096" cy="307777"/>
          </a:xfrm>
          <a:prstGeom prst="rect">
            <a:avLst/>
          </a:prstGeom>
          <a:noFill/>
        </p:spPr>
        <p:txBody>
          <a:bodyPr wrap="square" rtlCol="0">
            <a:spAutoFit/>
          </a:bodyPr>
          <a:lstStyle/>
          <a:p>
            <a:pPr algn="ctr"/>
            <a:r>
              <a:rPr lang="en-US" altLang="zh-CN" sz="1400" dirty="0" smtClean="0"/>
              <a:t>Ref. </a:t>
            </a:r>
            <a:r>
              <a:rPr lang="en-US" altLang="zh-CN" sz="1400" dirty="0">
                <a:solidFill>
                  <a:srgbClr val="FF0000"/>
                </a:solidFill>
              </a:rPr>
              <a:t>2</a:t>
            </a:r>
            <a:endParaRPr lang="en-US" altLang="zh-CN" sz="1400" dirty="0" smtClean="0">
              <a:solidFill>
                <a:srgbClr val="FF0000"/>
              </a:solidFill>
            </a:endParaRPr>
          </a:p>
        </p:txBody>
      </p:sp>
      <p:sp>
        <p:nvSpPr>
          <p:cNvPr id="18" name="TextBox 17"/>
          <p:cNvSpPr txBox="1"/>
          <p:nvPr/>
        </p:nvSpPr>
        <p:spPr>
          <a:xfrm>
            <a:off x="5580112" y="845437"/>
            <a:ext cx="864096" cy="307777"/>
          </a:xfrm>
          <a:prstGeom prst="rect">
            <a:avLst/>
          </a:prstGeom>
          <a:noFill/>
        </p:spPr>
        <p:txBody>
          <a:bodyPr wrap="square" rtlCol="0">
            <a:spAutoFit/>
          </a:bodyPr>
          <a:lstStyle/>
          <a:p>
            <a:pPr algn="ctr"/>
            <a:r>
              <a:rPr lang="en-US" altLang="zh-CN" sz="1400" dirty="0" smtClean="0"/>
              <a:t>Ref. </a:t>
            </a:r>
            <a:r>
              <a:rPr lang="en-US" altLang="zh-CN" sz="1400" dirty="0" smtClean="0">
                <a:solidFill>
                  <a:srgbClr val="FF0000"/>
                </a:solidFill>
              </a:rPr>
              <a:t>3</a:t>
            </a:r>
          </a:p>
        </p:txBody>
      </p:sp>
      <p:sp>
        <p:nvSpPr>
          <p:cNvPr id="19" name="TextBox 18"/>
          <p:cNvSpPr txBox="1"/>
          <p:nvPr/>
        </p:nvSpPr>
        <p:spPr>
          <a:xfrm>
            <a:off x="6588224" y="845436"/>
            <a:ext cx="864096" cy="307777"/>
          </a:xfrm>
          <a:prstGeom prst="rect">
            <a:avLst/>
          </a:prstGeom>
          <a:noFill/>
        </p:spPr>
        <p:txBody>
          <a:bodyPr wrap="square" rtlCol="0">
            <a:spAutoFit/>
          </a:bodyPr>
          <a:lstStyle/>
          <a:p>
            <a:pPr algn="ctr"/>
            <a:r>
              <a:rPr lang="en-US" altLang="zh-CN" sz="1400" dirty="0" smtClean="0"/>
              <a:t>Ref. </a:t>
            </a:r>
            <a:r>
              <a:rPr lang="en-US" altLang="zh-CN" sz="1400" dirty="0">
                <a:solidFill>
                  <a:srgbClr val="FF0000"/>
                </a:solidFill>
              </a:rPr>
              <a:t>4</a:t>
            </a:r>
            <a:endParaRPr lang="en-US" altLang="zh-CN" sz="1400" dirty="0" smtClean="0">
              <a:solidFill>
                <a:srgbClr val="FF0000"/>
              </a:solidFill>
            </a:endParaRPr>
          </a:p>
        </p:txBody>
      </p:sp>
      <p:sp>
        <p:nvSpPr>
          <p:cNvPr id="20" name="TextBox 19"/>
          <p:cNvSpPr txBox="1"/>
          <p:nvPr/>
        </p:nvSpPr>
        <p:spPr>
          <a:xfrm>
            <a:off x="7740352" y="845436"/>
            <a:ext cx="864096" cy="307777"/>
          </a:xfrm>
          <a:prstGeom prst="rect">
            <a:avLst/>
          </a:prstGeom>
          <a:noFill/>
        </p:spPr>
        <p:txBody>
          <a:bodyPr wrap="square" rtlCol="0">
            <a:spAutoFit/>
          </a:bodyPr>
          <a:lstStyle/>
          <a:p>
            <a:pPr algn="ctr"/>
            <a:r>
              <a:rPr lang="en-US" altLang="zh-CN" sz="1400" dirty="0" smtClean="0"/>
              <a:t>Ref. </a:t>
            </a:r>
            <a:r>
              <a:rPr lang="en-US" altLang="zh-CN" sz="1400" dirty="0" smtClean="0">
                <a:solidFill>
                  <a:srgbClr val="FF0000"/>
                </a:solidFill>
              </a:rPr>
              <a:t>5</a:t>
            </a:r>
          </a:p>
        </p:txBody>
      </p:sp>
    </p:spTree>
    <p:extLst>
      <p:ext uri="{BB962C8B-B14F-4D97-AF65-F5344CB8AC3E}">
        <p14:creationId xmlns:p14="http://schemas.microsoft.com/office/powerpoint/2010/main" val="1783256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lgn="ctr"/>
            <a:r>
              <a:rPr lang="en-US" altLang="zh-CN" dirty="0" smtClean="0"/>
              <a:t>-9-</a:t>
            </a:r>
            <a:endParaRPr lang="zh-CN" altLang="en-US" dirty="0"/>
          </a:p>
        </p:txBody>
      </p:sp>
      <p:sp>
        <p:nvSpPr>
          <p:cNvPr id="5" name="TextBox 4"/>
          <p:cNvSpPr txBox="1"/>
          <p:nvPr/>
        </p:nvSpPr>
        <p:spPr>
          <a:xfrm>
            <a:off x="179512" y="1340768"/>
            <a:ext cx="8834361" cy="5078313"/>
          </a:xfrm>
          <a:prstGeom prst="rect">
            <a:avLst/>
          </a:prstGeom>
          <a:noFill/>
        </p:spPr>
        <p:txBody>
          <a:bodyPr wrap="square" rtlCol="0">
            <a:spAutoFit/>
          </a:bodyPr>
          <a:lstStyle/>
          <a:p>
            <a:r>
              <a:rPr lang="en-US" altLang="zh-CN" sz="1400" b="1" dirty="0" smtClean="0">
                <a:latin typeface="Times New Roman" pitchFamily="18" charset="0"/>
                <a:cs typeface="Times New Roman" pitchFamily="18" charset="0"/>
              </a:rPr>
              <a:t>&gt;&gt;S</a:t>
            </a:r>
            <a:r>
              <a:rPr lang="en-US" altLang="zh-CN" sz="1400" b="1" dirty="0">
                <a:latin typeface="Times New Roman" pitchFamily="18" charset="0"/>
                <a:cs typeface="Times New Roman" pitchFamily="18" charset="0"/>
              </a:rPr>
              <a:t>. S. </a:t>
            </a:r>
            <a:r>
              <a:rPr lang="en-US" altLang="zh-CN" sz="1400" b="1" dirty="0" err="1">
                <a:latin typeface="Times New Roman" pitchFamily="18" charset="0"/>
                <a:cs typeface="Times New Roman" pitchFamily="18" charset="0"/>
              </a:rPr>
              <a:t>Agaev</a:t>
            </a:r>
            <a:r>
              <a:rPr lang="en-US" altLang="zh-CN" sz="1400" b="1" dirty="0">
                <a:latin typeface="Times New Roman" pitchFamily="18" charset="0"/>
                <a:cs typeface="Times New Roman" pitchFamily="18" charset="0"/>
              </a:rPr>
              <a:t>, K. </a:t>
            </a:r>
            <a:r>
              <a:rPr lang="en-US" altLang="zh-CN" sz="1400" b="1" dirty="0" err="1">
                <a:latin typeface="Times New Roman" pitchFamily="18" charset="0"/>
                <a:cs typeface="Times New Roman" pitchFamily="18" charset="0"/>
              </a:rPr>
              <a:t>Azizi</a:t>
            </a:r>
            <a:r>
              <a:rPr lang="en-US" altLang="zh-CN" sz="1400" b="1" dirty="0">
                <a:latin typeface="Times New Roman" pitchFamily="18" charset="0"/>
                <a:cs typeface="Times New Roman" pitchFamily="18" charset="0"/>
              </a:rPr>
              <a:t>, H. </a:t>
            </a:r>
            <a:r>
              <a:rPr lang="en-US" altLang="zh-CN" sz="1400" b="1" dirty="0" err="1" smtClean="0">
                <a:latin typeface="Times New Roman" pitchFamily="18" charset="0"/>
                <a:cs typeface="Times New Roman" pitchFamily="18" charset="0"/>
              </a:rPr>
              <a:t>Sundu</a:t>
            </a:r>
            <a:r>
              <a:rPr lang="en-US" altLang="zh-CN" sz="1400" b="1" dirty="0">
                <a:latin typeface="Times New Roman" pitchFamily="18" charset="0"/>
                <a:cs typeface="Times New Roman" pitchFamily="18" charset="0"/>
              </a:rPr>
              <a:t>, </a:t>
            </a:r>
            <a:r>
              <a:rPr lang="en-US" altLang="zh-CN" sz="1400" b="1" dirty="0" smtClean="0">
                <a:latin typeface="Times New Roman" pitchFamily="18" charset="0"/>
                <a:cs typeface="Times New Roman" pitchFamily="18" charset="0"/>
              </a:rPr>
              <a:t> </a:t>
            </a:r>
            <a:r>
              <a:rPr lang="en-US" altLang="zh-CN" sz="1400" b="1" dirty="0" smtClean="0">
                <a:solidFill>
                  <a:schemeClr val="accent2"/>
                </a:solidFill>
                <a:latin typeface="Times New Roman" pitchFamily="18" charset="0"/>
                <a:cs typeface="Times New Roman" pitchFamily="18" charset="0"/>
              </a:rPr>
              <a:t>arXiv:1703.07091</a:t>
            </a:r>
            <a:r>
              <a:rPr lang="en-US" altLang="zh-CN" sz="1400" b="1" dirty="0" smtClean="0">
                <a:latin typeface="Times New Roman" pitchFamily="18" charset="0"/>
                <a:cs typeface="Times New Roman" pitchFamily="18" charset="0"/>
              </a:rPr>
              <a:t>,  </a:t>
            </a:r>
          </a:p>
          <a:p>
            <a:r>
              <a:rPr lang="en-US" altLang="zh-CN" sz="1400" b="1" dirty="0">
                <a:latin typeface="Times New Roman" pitchFamily="18" charset="0"/>
                <a:cs typeface="Times New Roman" pitchFamily="18" charset="0"/>
              </a:rPr>
              <a:t> </a:t>
            </a:r>
            <a:r>
              <a:rPr lang="en-US" altLang="zh-CN" sz="1400" b="1" dirty="0" smtClean="0">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On </a:t>
            </a:r>
            <a:r>
              <a:rPr lang="en-US" altLang="zh-CN" sz="1400" dirty="0">
                <a:latin typeface="Times New Roman" pitchFamily="18" charset="0"/>
                <a:cs typeface="Times New Roman" pitchFamily="18" charset="0"/>
              </a:rPr>
              <a:t>the nature of the newly </a:t>
            </a:r>
            <a:r>
              <a:rPr lang="en-US" altLang="zh-CN" sz="1400" dirty="0" smtClean="0">
                <a:latin typeface="Times New Roman" pitchFamily="18" charset="0"/>
                <a:cs typeface="Times New Roman" pitchFamily="18" charset="0"/>
              </a:rPr>
              <a:t>discovered</a:t>
            </a:r>
            <a:r>
              <a:rPr lang="en-US" altLang="zh-CN" sz="1400" dirty="0">
                <a:latin typeface="Times New Roman" pitchFamily="18" charset="0"/>
                <a:cs typeface="Times New Roman" pitchFamily="18" charset="0"/>
              </a:rPr>
              <a:t> </a:t>
            </a:r>
            <a:r>
              <a:rPr lang="en-US" altLang="zh-CN" sz="1400" dirty="0" err="1" smtClean="0">
                <a:latin typeface="Times New Roman" pitchFamily="18" charset="0"/>
                <a:cs typeface="Times New Roman" pitchFamily="18" charset="0"/>
              </a:rPr>
              <a:t>Ω_c</a:t>
            </a:r>
            <a:r>
              <a:rPr lang="en-US" altLang="zh-CN" sz="1400" dirty="0">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states</a:t>
            </a:r>
            <a:r>
              <a:rPr lang="en-US" altLang="zh-CN" sz="1400" b="1" dirty="0" smtClean="0">
                <a:latin typeface="Times New Roman" pitchFamily="18" charset="0"/>
                <a:cs typeface="Times New Roman" pitchFamily="18" charset="0"/>
              </a:rPr>
              <a:t>.</a:t>
            </a:r>
          </a:p>
          <a:p>
            <a:endParaRPr lang="en-US" altLang="zh-CN" sz="1400" b="1" dirty="0" smtClean="0">
              <a:latin typeface="Times New Roman" pitchFamily="18" charset="0"/>
              <a:cs typeface="Times New Roman" pitchFamily="18" charset="0"/>
            </a:endParaRPr>
          </a:p>
          <a:p>
            <a:r>
              <a:rPr lang="en-US" altLang="zh-CN" sz="1400" b="1" dirty="0">
                <a:latin typeface="Times New Roman" pitchFamily="18" charset="0"/>
                <a:cs typeface="Times New Roman" pitchFamily="18" charset="0"/>
              </a:rPr>
              <a:t>&gt;&gt;</a:t>
            </a:r>
            <a:r>
              <a:rPr lang="en-US" altLang="zh-CN" sz="1400" b="1" dirty="0" err="1">
                <a:latin typeface="Times New Roman" pitchFamily="18" charset="0"/>
                <a:cs typeface="Times New Roman" pitchFamily="18" charset="0"/>
              </a:rPr>
              <a:t>Hua</a:t>
            </a:r>
            <a:r>
              <a:rPr lang="en-US" altLang="zh-CN" sz="1400" b="1" dirty="0">
                <a:latin typeface="Times New Roman" pitchFamily="18" charset="0"/>
                <a:cs typeface="Times New Roman" pitchFamily="18" charset="0"/>
              </a:rPr>
              <a:t>-Xing Chen, </a:t>
            </a:r>
            <a:r>
              <a:rPr lang="en-US" altLang="zh-CN" sz="1400" b="1" dirty="0" err="1">
                <a:latin typeface="Times New Roman" pitchFamily="18" charset="0"/>
                <a:cs typeface="Times New Roman" pitchFamily="18" charset="0"/>
              </a:rPr>
              <a:t>Qiang</a:t>
            </a:r>
            <a:r>
              <a:rPr lang="en-US" altLang="zh-CN" sz="1400" b="1" dirty="0">
                <a:latin typeface="Times New Roman" pitchFamily="18" charset="0"/>
                <a:cs typeface="Times New Roman" pitchFamily="18" charset="0"/>
              </a:rPr>
              <a:t> Mao, Wei Chen, Atsushi </a:t>
            </a:r>
            <a:r>
              <a:rPr lang="en-US" altLang="zh-CN" sz="1400" b="1" dirty="0" err="1">
                <a:latin typeface="Times New Roman" pitchFamily="18" charset="0"/>
                <a:cs typeface="Times New Roman" pitchFamily="18" charset="0"/>
              </a:rPr>
              <a:t>Hosaka</a:t>
            </a:r>
            <a:r>
              <a:rPr lang="en-US" altLang="zh-CN" sz="1400" b="1" dirty="0">
                <a:latin typeface="Times New Roman" pitchFamily="18" charset="0"/>
                <a:cs typeface="Times New Roman" pitchFamily="18" charset="0"/>
              </a:rPr>
              <a:t>, Xiang Liu, Shi-Lin </a:t>
            </a:r>
            <a:r>
              <a:rPr lang="en-US" altLang="zh-CN" sz="1400" b="1" dirty="0" smtClean="0">
                <a:latin typeface="Times New Roman" pitchFamily="18" charset="0"/>
                <a:cs typeface="Times New Roman" pitchFamily="18" charset="0"/>
              </a:rPr>
              <a:t>Zhu</a:t>
            </a:r>
            <a:r>
              <a:rPr lang="en-US" altLang="zh-CN" sz="1400" b="1" dirty="0">
                <a:latin typeface="Times New Roman" pitchFamily="18" charset="0"/>
                <a:cs typeface="Times New Roman" pitchFamily="18" charset="0"/>
              </a:rPr>
              <a:t>, </a:t>
            </a:r>
            <a:endParaRPr lang="en-US" altLang="zh-CN" sz="1400" b="1" dirty="0" smtClean="0">
              <a:latin typeface="Times New Roman" pitchFamily="18" charset="0"/>
              <a:cs typeface="Times New Roman" pitchFamily="18" charset="0"/>
            </a:endParaRPr>
          </a:p>
          <a:p>
            <a:r>
              <a:rPr lang="en-US" altLang="zh-CN" sz="1400" b="1" dirty="0">
                <a:latin typeface="Times New Roman" pitchFamily="18" charset="0"/>
                <a:cs typeface="Times New Roman" pitchFamily="18" charset="0"/>
              </a:rPr>
              <a:t> </a:t>
            </a:r>
            <a:r>
              <a:rPr lang="en-US" altLang="zh-CN" sz="1400" b="1" dirty="0" smtClean="0">
                <a:latin typeface="Times New Roman" pitchFamily="18" charset="0"/>
                <a:cs typeface="Times New Roman" pitchFamily="18" charset="0"/>
              </a:rPr>
              <a:t>        Phys</a:t>
            </a:r>
            <a:r>
              <a:rPr lang="en-US" altLang="zh-CN" sz="1400" b="1" dirty="0">
                <a:latin typeface="Times New Roman" pitchFamily="18" charset="0"/>
                <a:cs typeface="Times New Roman" pitchFamily="18" charset="0"/>
              </a:rPr>
              <a:t>. Rev. D 95, 094008 (2017</a:t>
            </a:r>
            <a:r>
              <a:rPr lang="en-US" altLang="zh-CN" sz="1400" b="1" dirty="0" smtClean="0">
                <a:latin typeface="Times New Roman" pitchFamily="18" charset="0"/>
                <a:cs typeface="Times New Roman" pitchFamily="18" charset="0"/>
              </a:rPr>
              <a:t>) </a:t>
            </a:r>
            <a:r>
              <a:rPr lang="en-US" altLang="zh-CN" sz="1400" b="1" dirty="0" smtClean="0">
                <a:solidFill>
                  <a:schemeClr val="accent2"/>
                </a:solidFill>
                <a:latin typeface="Times New Roman" pitchFamily="18" charset="0"/>
                <a:cs typeface="Times New Roman" pitchFamily="18" charset="0"/>
              </a:rPr>
              <a:t>arXiv:1703.07703</a:t>
            </a:r>
            <a:r>
              <a:rPr lang="en-US" altLang="zh-CN" sz="1400" b="1" dirty="0" smtClean="0">
                <a:latin typeface="Times New Roman" pitchFamily="18" charset="0"/>
                <a:cs typeface="Times New Roman" pitchFamily="18" charset="0"/>
              </a:rPr>
              <a:t>, </a:t>
            </a:r>
          </a:p>
          <a:p>
            <a:r>
              <a:rPr lang="en-US" altLang="zh-CN" sz="1400" b="1" dirty="0">
                <a:latin typeface="Times New Roman" pitchFamily="18" charset="0"/>
                <a:cs typeface="Times New Roman" pitchFamily="18" charset="0"/>
              </a:rPr>
              <a:t> </a:t>
            </a:r>
            <a:r>
              <a:rPr lang="en-US" altLang="zh-CN" sz="1400" b="1" dirty="0" smtClean="0">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Decay </a:t>
            </a:r>
            <a:r>
              <a:rPr lang="en-US" altLang="zh-CN" sz="1400" dirty="0">
                <a:latin typeface="Times New Roman" pitchFamily="18" charset="0"/>
                <a:cs typeface="Times New Roman" pitchFamily="18" charset="0"/>
              </a:rPr>
              <a:t>properties of P-wave charmed baryons from light-cone QCD sum </a:t>
            </a:r>
            <a:r>
              <a:rPr lang="en-US" altLang="zh-CN" sz="1400" dirty="0" smtClean="0">
                <a:latin typeface="Times New Roman" pitchFamily="18" charset="0"/>
                <a:cs typeface="Times New Roman" pitchFamily="18" charset="0"/>
              </a:rPr>
              <a:t>rules.</a:t>
            </a:r>
          </a:p>
          <a:p>
            <a:endParaRPr lang="en-US" altLang="zh-CN" sz="1400" b="1" dirty="0" smtClean="0">
              <a:latin typeface="Times New Roman" pitchFamily="18" charset="0"/>
              <a:cs typeface="Times New Roman" pitchFamily="18" charset="0"/>
            </a:endParaRPr>
          </a:p>
          <a:p>
            <a:r>
              <a:rPr lang="en-US" altLang="zh-CN" sz="1400" b="1" dirty="0" smtClean="0">
                <a:latin typeface="Times New Roman" pitchFamily="18" charset="0"/>
                <a:cs typeface="Times New Roman" pitchFamily="18" charset="0"/>
              </a:rPr>
              <a:t>&gt;&gt;</a:t>
            </a:r>
            <a:r>
              <a:rPr lang="sv-SE" altLang="zh-CN" sz="1400" b="1" dirty="0">
                <a:latin typeface="Times New Roman" pitchFamily="18" charset="0"/>
                <a:cs typeface="Times New Roman" pitchFamily="18" charset="0"/>
              </a:rPr>
              <a:t>Marek Karliner, Jonathan L. </a:t>
            </a:r>
            <a:r>
              <a:rPr lang="sv-SE" altLang="zh-CN" sz="1400" b="1" dirty="0" smtClean="0">
                <a:latin typeface="Times New Roman" pitchFamily="18" charset="0"/>
                <a:cs typeface="Times New Roman" pitchFamily="18" charset="0"/>
              </a:rPr>
              <a:t>Rosner,  Phys</a:t>
            </a:r>
            <a:r>
              <a:rPr lang="sv-SE" altLang="zh-CN" sz="1400" b="1" dirty="0">
                <a:latin typeface="Times New Roman" pitchFamily="18" charset="0"/>
                <a:cs typeface="Times New Roman" pitchFamily="18" charset="0"/>
              </a:rPr>
              <a:t>. Rev. D 95, 114012 (2017)</a:t>
            </a:r>
            <a:r>
              <a:rPr lang="en-US" altLang="zh-CN" sz="1400" b="1" dirty="0" smtClean="0">
                <a:solidFill>
                  <a:schemeClr val="accent2"/>
                </a:solidFill>
                <a:latin typeface="Times New Roman" pitchFamily="18" charset="0"/>
                <a:cs typeface="Times New Roman" pitchFamily="18" charset="0"/>
              </a:rPr>
              <a:t>a rXiv:1703.07774</a:t>
            </a:r>
            <a:r>
              <a:rPr lang="en-US" altLang="zh-CN" sz="1400" b="1" dirty="0" smtClean="0">
                <a:latin typeface="Times New Roman" pitchFamily="18" charset="0"/>
                <a:cs typeface="Times New Roman" pitchFamily="18" charset="0"/>
              </a:rPr>
              <a:t>, </a:t>
            </a:r>
          </a:p>
          <a:p>
            <a:r>
              <a:rPr lang="en-US" altLang="zh-CN" sz="1400" b="1" dirty="0">
                <a:latin typeface="Times New Roman" pitchFamily="18" charset="0"/>
                <a:cs typeface="Times New Roman" pitchFamily="18" charset="0"/>
              </a:rPr>
              <a:t> </a:t>
            </a:r>
            <a:r>
              <a:rPr lang="en-US" altLang="zh-CN" sz="1400" b="1" dirty="0" smtClean="0">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Very </a:t>
            </a:r>
            <a:r>
              <a:rPr lang="en-US" altLang="zh-CN" sz="1400" dirty="0">
                <a:latin typeface="Times New Roman" pitchFamily="18" charset="0"/>
                <a:cs typeface="Times New Roman" pitchFamily="18" charset="0"/>
              </a:rPr>
              <a:t>narrow excited </a:t>
            </a:r>
            <a:r>
              <a:rPr lang="en-US" altLang="zh-CN" sz="1400" dirty="0" err="1" smtClean="0">
                <a:latin typeface="Times New Roman" pitchFamily="18" charset="0"/>
                <a:cs typeface="Times New Roman" pitchFamily="18" charset="0"/>
              </a:rPr>
              <a:t>Ω_c</a:t>
            </a:r>
            <a:r>
              <a:rPr lang="en-US" altLang="zh-CN" sz="1400" dirty="0">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baryons.</a:t>
            </a:r>
          </a:p>
          <a:p>
            <a:endParaRPr lang="en-US" altLang="zh-CN" sz="1400" b="1" dirty="0">
              <a:latin typeface="Times New Roman" pitchFamily="18" charset="0"/>
              <a:cs typeface="Times New Roman" pitchFamily="18" charset="0"/>
            </a:endParaRPr>
          </a:p>
          <a:p>
            <a:r>
              <a:rPr lang="en-US" altLang="zh-CN" sz="1400" b="1" dirty="0">
                <a:latin typeface="Times New Roman" pitchFamily="18" charset="0"/>
                <a:cs typeface="Times New Roman" pitchFamily="18" charset="0"/>
              </a:rPr>
              <a:t>&gt;&gt;Gang Yang, </a:t>
            </a:r>
            <a:r>
              <a:rPr lang="en-US" altLang="zh-CN" sz="1400" b="1" dirty="0" err="1">
                <a:latin typeface="Times New Roman" pitchFamily="18" charset="0"/>
                <a:cs typeface="Times New Roman" pitchFamily="18" charset="0"/>
              </a:rPr>
              <a:t>Jialun</a:t>
            </a:r>
            <a:r>
              <a:rPr lang="en-US" altLang="zh-CN" sz="1400" b="1" dirty="0">
                <a:latin typeface="Times New Roman" pitchFamily="18" charset="0"/>
                <a:cs typeface="Times New Roman" pitchFamily="18" charset="0"/>
              </a:rPr>
              <a:t> Ping, </a:t>
            </a:r>
            <a:r>
              <a:rPr lang="en-US" altLang="zh-CN" sz="1400" b="1" dirty="0" smtClean="0">
                <a:solidFill>
                  <a:schemeClr val="accent2"/>
                </a:solidFill>
                <a:latin typeface="Times New Roman" pitchFamily="18" charset="0"/>
                <a:cs typeface="Times New Roman" pitchFamily="18" charset="0"/>
              </a:rPr>
              <a:t>arXiv:1703.08845, </a:t>
            </a:r>
          </a:p>
          <a:p>
            <a:r>
              <a:rPr lang="en-US" altLang="zh-CN" sz="1400" b="1" dirty="0">
                <a:solidFill>
                  <a:schemeClr val="accent2"/>
                </a:solidFill>
                <a:latin typeface="Times New Roman" pitchFamily="18" charset="0"/>
                <a:cs typeface="Times New Roman" pitchFamily="18" charset="0"/>
              </a:rPr>
              <a:t> </a:t>
            </a:r>
            <a:r>
              <a:rPr lang="en-US" altLang="zh-CN" sz="1400" b="1" dirty="0" smtClean="0">
                <a:solidFill>
                  <a:schemeClr val="accent2"/>
                </a:solidFill>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The </a:t>
            </a:r>
            <a:r>
              <a:rPr lang="en-US" altLang="zh-CN" sz="1400" dirty="0">
                <a:latin typeface="Times New Roman" pitchFamily="18" charset="0"/>
                <a:cs typeface="Times New Roman" pitchFamily="18" charset="0"/>
              </a:rPr>
              <a:t>structure </a:t>
            </a:r>
            <a:r>
              <a:rPr lang="en-US" altLang="zh-CN" sz="1400" dirty="0" smtClean="0">
                <a:latin typeface="Times New Roman" pitchFamily="18" charset="0"/>
                <a:cs typeface="Times New Roman" pitchFamily="18" charset="0"/>
              </a:rPr>
              <a:t>of </a:t>
            </a:r>
            <a:r>
              <a:rPr lang="en-US" altLang="zh-CN" sz="1400" dirty="0" err="1" smtClean="0">
                <a:latin typeface="Times New Roman" pitchFamily="18" charset="0"/>
                <a:cs typeface="Times New Roman" pitchFamily="18" charset="0"/>
              </a:rPr>
              <a:t>pentaquarks</a:t>
            </a:r>
            <a:r>
              <a:rPr lang="en-US" altLang="zh-CN" sz="1400" dirty="0">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Ω_c^0</a:t>
            </a:r>
            <a:r>
              <a:rPr lang="en-US" altLang="zh-CN" sz="1400" dirty="0">
                <a:latin typeface="Times New Roman" pitchFamily="18" charset="0"/>
                <a:cs typeface="Times New Roman" pitchFamily="18" charset="0"/>
              </a:rPr>
              <a:t> in the chiral quark </a:t>
            </a:r>
            <a:r>
              <a:rPr lang="en-US" altLang="zh-CN" sz="1400" dirty="0" smtClean="0">
                <a:latin typeface="Times New Roman" pitchFamily="18" charset="0"/>
                <a:cs typeface="Times New Roman" pitchFamily="18" charset="0"/>
              </a:rPr>
              <a:t>model.</a:t>
            </a:r>
          </a:p>
          <a:p>
            <a:endParaRPr lang="en-US" altLang="zh-CN" sz="1400" b="1" dirty="0">
              <a:latin typeface="Times New Roman" pitchFamily="18" charset="0"/>
              <a:cs typeface="Times New Roman" pitchFamily="18" charset="0"/>
            </a:endParaRPr>
          </a:p>
          <a:p>
            <a:r>
              <a:rPr lang="en-US" altLang="zh-CN" sz="1400" b="1" dirty="0">
                <a:latin typeface="Times New Roman" pitchFamily="18" charset="0"/>
                <a:cs typeface="Times New Roman" pitchFamily="18" charset="0"/>
              </a:rPr>
              <a:t>&gt;&gt;Kai-Lei Wang, Li-Ye Xiao, Xian-</a:t>
            </a:r>
            <a:r>
              <a:rPr lang="en-US" altLang="zh-CN" sz="1400" b="1" dirty="0" err="1">
                <a:latin typeface="Times New Roman" pitchFamily="18" charset="0"/>
                <a:cs typeface="Times New Roman" pitchFamily="18" charset="0"/>
              </a:rPr>
              <a:t>Hui</a:t>
            </a:r>
            <a:r>
              <a:rPr lang="en-US" altLang="zh-CN" sz="1400" b="1" dirty="0">
                <a:latin typeface="Times New Roman" pitchFamily="18" charset="0"/>
                <a:cs typeface="Times New Roman" pitchFamily="18" charset="0"/>
              </a:rPr>
              <a:t> </a:t>
            </a:r>
            <a:r>
              <a:rPr lang="en-US" altLang="zh-CN" sz="1400" b="1" dirty="0" err="1">
                <a:latin typeface="Times New Roman" pitchFamily="18" charset="0"/>
                <a:cs typeface="Times New Roman" pitchFamily="18" charset="0"/>
              </a:rPr>
              <a:t>Zhong</a:t>
            </a:r>
            <a:r>
              <a:rPr lang="en-US" altLang="zh-CN" sz="1400" b="1" dirty="0">
                <a:latin typeface="Times New Roman" pitchFamily="18" charset="0"/>
                <a:cs typeface="Times New Roman" pitchFamily="18" charset="0"/>
              </a:rPr>
              <a:t>, </a:t>
            </a:r>
            <a:r>
              <a:rPr lang="en-US" altLang="zh-CN" sz="1400" b="1" dirty="0" err="1">
                <a:latin typeface="Times New Roman" pitchFamily="18" charset="0"/>
                <a:cs typeface="Times New Roman" pitchFamily="18" charset="0"/>
              </a:rPr>
              <a:t>Qiang</a:t>
            </a:r>
            <a:r>
              <a:rPr lang="en-US" altLang="zh-CN" sz="1400" b="1" dirty="0">
                <a:latin typeface="Times New Roman" pitchFamily="18" charset="0"/>
                <a:cs typeface="Times New Roman" pitchFamily="18" charset="0"/>
              </a:rPr>
              <a:t> </a:t>
            </a:r>
            <a:r>
              <a:rPr lang="en-US" altLang="zh-CN" sz="1400" b="1" dirty="0" smtClean="0">
                <a:latin typeface="Times New Roman" pitchFamily="18" charset="0"/>
                <a:cs typeface="Times New Roman" pitchFamily="18" charset="0"/>
              </a:rPr>
              <a:t>Zhao, Phys</a:t>
            </a:r>
            <a:r>
              <a:rPr lang="en-US" altLang="zh-CN" sz="1400" b="1" dirty="0">
                <a:latin typeface="Times New Roman" pitchFamily="18" charset="0"/>
                <a:cs typeface="Times New Roman" pitchFamily="18" charset="0"/>
              </a:rPr>
              <a:t>. Rev. D 95, 116010 (2017</a:t>
            </a:r>
            <a:r>
              <a:rPr lang="en-US" altLang="zh-CN" sz="1400" b="1" dirty="0" smtClean="0">
                <a:latin typeface="Times New Roman" pitchFamily="18" charset="0"/>
                <a:cs typeface="Times New Roman" pitchFamily="18" charset="0"/>
              </a:rPr>
              <a:t>) </a:t>
            </a:r>
            <a:r>
              <a:rPr lang="en-US" altLang="zh-CN" sz="1400" b="1" dirty="0" smtClean="0">
                <a:solidFill>
                  <a:schemeClr val="accent2"/>
                </a:solidFill>
                <a:latin typeface="Times New Roman" pitchFamily="18" charset="0"/>
                <a:cs typeface="Times New Roman" pitchFamily="18" charset="0"/>
              </a:rPr>
              <a:t>arXiv:1703.09130</a:t>
            </a:r>
            <a:r>
              <a:rPr lang="en-US" altLang="zh-CN" sz="1400" b="1" dirty="0">
                <a:solidFill>
                  <a:schemeClr val="accent2"/>
                </a:solidFill>
                <a:latin typeface="Times New Roman" pitchFamily="18" charset="0"/>
                <a:cs typeface="Times New Roman" pitchFamily="18" charset="0"/>
              </a:rPr>
              <a:t>, </a:t>
            </a:r>
          </a:p>
          <a:p>
            <a:r>
              <a:rPr lang="en-US" altLang="zh-CN" sz="1400" b="1" dirty="0" smtClean="0">
                <a:latin typeface="Times New Roman" pitchFamily="18" charset="0"/>
                <a:cs typeface="Times New Roman" pitchFamily="18" charset="0"/>
              </a:rPr>
              <a:t>          </a:t>
            </a:r>
            <a:r>
              <a:rPr lang="en-US" altLang="zh-CN" sz="1400" dirty="0">
                <a:latin typeface="Times New Roman" pitchFamily="18" charset="0"/>
                <a:cs typeface="Times New Roman" pitchFamily="18" charset="0"/>
              </a:rPr>
              <a:t>Understanding the newly observed </a:t>
            </a:r>
            <a:r>
              <a:rPr lang="en-US" altLang="zh-CN" sz="1400" dirty="0" err="1" smtClean="0">
                <a:latin typeface="Times New Roman" pitchFamily="18" charset="0"/>
                <a:cs typeface="Times New Roman" pitchFamily="18" charset="0"/>
              </a:rPr>
              <a:t>Ω_c</a:t>
            </a:r>
            <a:r>
              <a:rPr lang="en-US" altLang="zh-CN" sz="1400" dirty="0">
                <a:latin typeface="Times New Roman" pitchFamily="18" charset="0"/>
                <a:cs typeface="Times New Roman" pitchFamily="18" charset="0"/>
              </a:rPr>
              <a:t> states through their </a:t>
            </a:r>
            <a:r>
              <a:rPr lang="en-US" altLang="zh-CN" sz="1400" dirty="0" smtClean="0">
                <a:latin typeface="Times New Roman" pitchFamily="18" charset="0"/>
                <a:cs typeface="Times New Roman" pitchFamily="18" charset="0"/>
              </a:rPr>
              <a:t>decays.</a:t>
            </a:r>
          </a:p>
          <a:p>
            <a:endParaRPr lang="en-US" altLang="zh-CN" sz="1400" b="1" dirty="0" smtClean="0">
              <a:latin typeface="Times New Roman" pitchFamily="18" charset="0"/>
              <a:cs typeface="Times New Roman" pitchFamily="18" charset="0"/>
            </a:endParaRPr>
          </a:p>
          <a:p>
            <a:r>
              <a:rPr lang="en-US" altLang="zh-CN" sz="1400" b="1" dirty="0">
                <a:latin typeface="Times New Roman" pitchFamily="18" charset="0"/>
                <a:cs typeface="Times New Roman" pitchFamily="18" charset="0"/>
              </a:rPr>
              <a:t>&gt;&gt;Wei Wang, </a:t>
            </a:r>
            <a:r>
              <a:rPr lang="en-US" altLang="zh-CN" sz="1400" b="1" dirty="0" err="1">
                <a:latin typeface="Times New Roman" pitchFamily="18" charset="0"/>
                <a:cs typeface="Times New Roman" pitchFamily="18" charset="0"/>
              </a:rPr>
              <a:t>Rui</a:t>
            </a:r>
            <a:r>
              <a:rPr lang="en-US" altLang="zh-CN" sz="1400" b="1" dirty="0">
                <a:latin typeface="Times New Roman" pitchFamily="18" charset="0"/>
                <a:cs typeface="Times New Roman" pitchFamily="18" charset="0"/>
              </a:rPr>
              <a:t>-Lin </a:t>
            </a:r>
            <a:r>
              <a:rPr lang="en-US" altLang="zh-CN" sz="1400" b="1" dirty="0" smtClean="0">
                <a:latin typeface="Times New Roman" pitchFamily="18" charset="0"/>
                <a:cs typeface="Times New Roman" pitchFamily="18" charset="0"/>
              </a:rPr>
              <a:t>Zhu, Phys</a:t>
            </a:r>
            <a:r>
              <a:rPr lang="en-US" altLang="zh-CN" sz="1400" b="1" dirty="0">
                <a:latin typeface="Times New Roman" pitchFamily="18" charset="0"/>
                <a:cs typeface="Times New Roman" pitchFamily="18" charset="0"/>
              </a:rPr>
              <a:t>. Rev. D 96, 014024 (2017</a:t>
            </a:r>
            <a:r>
              <a:rPr lang="en-US" altLang="zh-CN" sz="1400" b="1" dirty="0" smtClean="0">
                <a:latin typeface="Times New Roman" pitchFamily="18" charset="0"/>
                <a:cs typeface="Times New Roman" pitchFamily="18" charset="0"/>
              </a:rPr>
              <a:t>) </a:t>
            </a:r>
            <a:r>
              <a:rPr lang="en-US" altLang="zh-CN" sz="1400" b="1" dirty="0" smtClean="0">
                <a:solidFill>
                  <a:schemeClr val="accent2"/>
                </a:solidFill>
                <a:latin typeface="Times New Roman" pitchFamily="18" charset="0"/>
                <a:cs typeface="Times New Roman" pitchFamily="18" charset="0"/>
              </a:rPr>
              <a:t>arXiv:1704.00179</a:t>
            </a:r>
            <a:r>
              <a:rPr lang="en-US" altLang="zh-CN" sz="1400" b="1" dirty="0">
                <a:solidFill>
                  <a:schemeClr val="accent2"/>
                </a:solidFill>
                <a:latin typeface="Times New Roman" pitchFamily="18" charset="0"/>
                <a:cs typeface="Times New Roman" pitchFamily="18" charset="0"/>
              </a:rPr>
              <a:t>, </a:t>
            </a:r>
          </a:p>
          <a:p>
            <a:r>
              <a:rPr lang="en-US" altLang="zh-CN" sz="1400" b="1" dirty="0" smtClean="0">
                <a:latin typeface="Times New Roman" pitchFamily="18" charset="0"/>
                <a:cs typeface="Times New Roman" pitchFamily="18" charset="0"/>
              </a:rPr>
              <a:t>          </a:t>
            </a:r>
            <a:r>
              <a:rPr lang="en-US" altLang="zh-CN" sz="1400" dirty="0">
                <a:latin typeface="Times New Roman" pitchFamily="18" charset="0"/>
                <a:cs typeface="Times New Roman" pitchFamily="18" charset="0"/>
              </a:rPr>
              <a:t>Interpretation of the newly observed </a:t>
            </a:r>
            <a:r>
              <a:rPr lang="en-US" altLang="zh-CN" sz="1400" dirty="0" smtClean="0">
                <a:latin typeface="Times New Roman" pitchFamily="18" charset="0"/>
                <a:cs typeface="Times New Roman" pitchFamily="18" charset="0"/>
              </a:rPr>
              <a:t>Ω_c^0</a:t>
            </a:r>
            <a:r>
              <a:rPr lang="en-US" altLang="zh-CN" sz="1400" dirty="0">
                <a:latin typeface="Times New Roman" pitchFamily="18" charset="0"/>
                <a:cs typeface="Times New Roman" pitchFamily="18" charset="0"/>
              </a:rPr>
              <a:t> </a:t>
            </a:r>
            <a:r>
              <a:rPr lang="en-US" altLang="zh-CN" sz="1400" dirty="0" smtClean="0">
                <a:latin typeface="Times New Roman" pitchFamily="18" charset="0"/>
                <a:cs typeface="Times New Roman" pitchFamily="18" charset="0"/>
              </a:rPr>
              <a:t>resonance.</a:t>
            </a:r>
          </a:p>
          <a:p>
            <a:endParaRPr lang="en-US" altLang="zh-CN" sz="1400" b="1" dirty="0">
              <a:latin typeface="Times New Roman" pitchFamily="18" charset="0"/>
              <a:cs typeface="Times New Roman" pitchFamily="18" charset="0"/>
            </a:endParaRPr>
          </a:p>
          <a:p>
            <a:r>
              <a:rPr lang="en-US" altLang="zh-CN" sz="1400" b="1" dirty="0">
                <a:latin typeface="Times New Roman" pitchFamily="18" charset="0"/>
                <a:cs typeface="Times New Roman" pitchFamily="18" charset="0"/>
              </a:rPr>
              <a:t>&gt;&gt;M. </a:t>
            </a:r>
            <a:r>
              <a:rPr lang="en-US" altLang="zh-CN" sz="1400" b="1" dirty="0" err="1">
                <a:latin typeface="Times New Roman" pitchFamily="18" charset="0"/>
                <a:cs typeface="Times New Roman" pitchFamily="18" charset="0"/>
              </a:rPr>
              <a:t>Padmanath</a:t>
            </a:r>
            <a:r>
              <a:rPr lang="en-US" altLang="zh-CN" sz="1400" b="1" dirty="0">
                <a:latin typeface="Times New Roman" pitchFamily="18" charset="0"/>
                <a:cs typeface="Times New Roman" pitchFamily="18" charset="0"/>
              </a:rPr>
              <a:t>, </a:t>
            </a:r>
            <a:r>
              <a:rPr lang="en-US" altLang="zh-CN" sz="1400" b="1" dirty="0" err="1">
                <a:latin typeface="Times New Roman" pitchFamily="18" charset="0"/>
                <a:cs typeface="Times New Roman" pitchFamily="18" charset="0"/>
              </a:rPr>
              <a:t>Nilmani</a:t>
            </a:r>
            <a:r>
              <a:rPr lang="en-US" altLang="zh-CN" sz="1400" b="1" dirty="0">
                <a:latin typeface="Times New Roman" pitchFamily="18" charset="0"/>
                <a:cs typeface="Times New Roman" pitchFamily="18" charset="0"/>
              </a:rPr>
              <a:t> </a:t>
            </a:r>
            <a:r>
              <a:rPr lang="en-US" altLang="zh-CN" sz="1400" b="1" dirty="0" err="1">
                <a:latin typeface="Times New Roman" pitchFamily="18" charset="0"/>
                <a:cs typeface="Times New Roman" pitchFamily="18" charset="0"/>
              </a:rPr>
              <a:t>Mathur</a:t>
            </a:r>
            <a:r>
              <a:rPr lang="en-US" altLang="zh-CN" sz="1400" b="1" dirty="0">
                <a:latin typeface="Times New Roman" pitchFamily="18" charset="0"/>
                <a:cs typeface="Times New Roman" pitchFamily="18" charset="0"/>
              </a:rPr>
              <a:t>, </a:t>
            </a:r>
            <a:r>
              <a:rPr lang="en-US" altLang="zh-CN" sz="1400" b="1" dirty="0" smtClean="0">
                <a:latin typeface="Times New Roman" pitchFamily="18" charset="0"/>
                <a:cs typeface="Times New Roman" pitchFamily="18" charset="0"/>
              </a:rPr>
              <a:t>Phys. Rev. </a:t>
            </a:r>
            <a:r>
              <a:rPr lang="en-US" altLang="zh-CN" sz="1400" b="1" dirty="0">
                <a:latin typeface="Times New Roman" pitchFamily="18" charset="0"/>
                <a:cs typeface="Times New Roman" pitchFamily="18" charset="0"/>
              </a:rPr>
              <a:t> </a:t>
            </a:r>
            <a:r>
              <a:rPr lang="en-US" altLang="zh-CN" sz="1400" b="1" dirty="0" err="1" smtClean="0">
                <a:latin typeface="Times New Roman" pitchFamily="18" charset="0"/>
                <a:cs typeface="Times New Roman" pitchFamily="18" charset="0"/>
              </a:rPr>
              <a:t>Lett</a:t>
            </a:r>
            <a:r>
              <a:rPr lang="en-US" altLang="zh-CN" sz="1400" b="1" dirty="0" smtClean="0">
                <a:latin typeface="Times New Roman" pitchFamily="18" charset="0"/>
                <a:cs typeface="Times New Roman" pitchFamily="18" charset="0"/>
              </a:rPr>
              <a:t>. 119. 042001</a:t>
            </a:r>
            <a:r>
              <a:rPr lang="en-US" altLang="zh-CN" sz="1400" b="1" dirty="0" smtClean="0">
                <a:solidFill>
                  <a:schemeClr val="accent2"/>
                </a:solidFill>
                <a:latin typeface="Times New Roman" pitchFamily="18" charset="0"/>
                <a:cs typeface="Times New Roman" pitchFamily="18" charset="0"/>
              </a:rPr>
              <a:t>arXiv:1704.00259</a:t>
            </a:r>
            <a:r>
              <a:rPr lang="en-US" altLang="zh-CN" sz="1400" b="1" dirty="0">
                <a:latin typeface="Times New Roman" pitchFamily="18" charset="0"/>
                <a:cs typeface="Times New Roman" pitchFamily="18" charset="0"/>
              </a:rPr>
              <a:t>,  </a:t>
            </a:r>
          </a:p>
          <a:p>
            <a:r>
              <a:rPr lang="en-US" altLang="zh-CN" sz="1400" b="1" dirty="0">
                <a:latin typeface="Times New Roman" pitchFamily="18" charset="0"/>
                <a:cs typeface="Times New Roman" pitchFamily="18" charset="0"/>
              </a:rPr>
              <a:t>          </a:t>
            </a:r>
            <a:r>
              <a:rPr lang="en-US" altLang="zh-CN" sz="1400" dirty="0">
                <a:latin typeface="Times New Roman" pitchFamily="18" charset="0"/>
                <a:cs typeface="Times New Roman" pitchFamily="18" charset="0"/>
              </a:rPr>
              <a:t>Quantum numbers of recently discovered Ω_c^0 baryons from lattice QCD.</a:t>
            </a:r>
          </a:p>
          <a:p>
            <a:endParaRPr lang="en-US" altLang="zh-CN" sz="1400" dirty="0" smtClean="0">
              <a:latin typeface="Times New Roman" pitchFamily="18" charset="0"/>
              <a:cs typeface="Times New Roman" pitchFamily="18" charset="0"/>
            </a:endParaRPr>
          </a:p>
          <a:p>
            <a:endParaRPr lang="zh-CN" altLang="en-US" sz="1600" dirty="0">
              <a:latin typeface="Times New Roman" pitchFamily="18" charset="0"/>
              <a:cs typeface="Times New Roman" pitchFamily="18" charset="0"/>
            </a:endParaRPr>
          </a:p>
        </p:txBody>
      </p:sp>
      <p:sp>
        <p:nvSpPr>
          <p:cNvPr id="6" name="TextBox 5"/>
          <p:cNvSpPr txBox="1"/>
          <p:nvPr/>
        </p:nvSpPr>
        <p:spPr>
          <a:xfrm>
            <a:off x="1731314" y="116632"/>
            <a:ext cx="4856910" cy="523220"/>
          </a:xfrm>
          <a:prstGeom prst="rect">
            <a:avLst/>
          </a:prstGeom>
          <a:gradFill>
            <a:gsLst>
              <a:gs pos="0">
                <a:srgbClr val="5E9EFF"/>
              </a:gs>
              <a:gs pos="26000">
                <a:srgbClr val="85C2FF">
                  <a:lumMod val="79000"/>
                  <a:lumOff val="21000"/>
                  <a:alpha val="48000"/>
                </a:srgbClr>
              </a:gs>
              <a:gs pos="70000">
                <a:srgbClr val="C4D6EB"/>
              </a:gs>
              <a:gs pos="100000">
                <a:srgbClr val="FFEBFA"/>
              </a:gs>
            </a:gsLst>
            <a:lin ang="5400000" scaled="0"/>
          </a:gradFill>
        </p:spPr>
        <p:txBody>
          <a:bodyPr wrap="square" rtlCol="0">
            <a:spAutoFit/>
          </a:bodyPr>
          <a:lstStyle>
            <a:defPPr>
              <a:defRPr lang="zh-CN"/>
            </a:defPPr>
            <a:lvl1pPr>
              <a:defRPr sz="2800"/>
            </a:lvl1pPr>
          </a:lstStyle>
          <a:p>
            <a:pPr algn="ctr"/>
            <a:r>
              <a:rPr lang="en-US" altLang="zh-CN" dirty="0"/>
              <a:t>Recent </a:t>
            </a:r>
            <a:r>
              <a:rPr lang="en-US" altLang="zh-CN" dirty="0" smtClean="0"/>
              <a:t>theoretical studies</a:t>
            </a:r>
            <a:endParaRPr lang="zh-CN" altLang="en-US" dirty="0"/>
          </a:p>
        </p:txBody>
      </p:sp>
      <p:sp>
        <p:nvSpPr>
          <p:cNvPr id="7" name="矩形 6"/>
          <p:cNvSpPr/>
          <p:nvPr/>
        </p:nvSpPr>
        <p:spPr>
          <a:xfrm>
            <a:off x="179512" y="755412"/>
            <a:ext cx="8856984" cy="369332"/>
          </a:xfrm>
          <a:prstGeom prst="rect">
            <a:avLst/>
          </a:prstGeom>
          <a:solidFill>
            <a:schemeClr val="accent1">
              <a:lumMod val="20000"/>
              <a:lumOff val="80000"/>
            </a:schemeClr>
          </a:solidFill>
        </p:spPr>
        <p:txBody>
          <a:bodyPr wrap="square">
            <a:spAutoFit/>
          </a:bodyPr>
          <a:lstStyle/>
          <a:p>
            <a:r>
              <a:rPr lang="en-US" altLang="zh-CN" b="1" dirty="0">
                <a:solidFill>
                  <a:schemeClr val="accent2"/>
                </a:solidFill>
                <a:hlinkClick r:id="rId3"/>
              </a:rPr>
              <a:t>http://inspirehep.net/search?ln=zh_CN&amp;p=refersto%3Arecid%3A1517483</a:t>
            </a:r>
            <a:endParaRPr lang="zh-CN" altLang="en-US" b="1" dirty="0">
              <a:solidFill>
                <a:schemeClr val="accent2"/>
              </a:solidFill>
            </a:endParaRPr>
          </a:p>
        </p:txBody>
      </p:sp>
    </p:spTree>
    <p:extLst>
      <p:ext uri="{BB962C8B-B14F-4D97-AF65-F5344CB8AC3E}">
        <p14:creationId xmlns:p14="http://schemas.microsoft.com/office/powerpoint/2010/main" val="30418846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2609</TotalTime>
  <Words>2773</Words>
  <Application>Microsoft Office PowerPoint</Application>
  <PresentationFormat>全屏显示(4:3)</PresentationFormat>
  <Paragraphs>266</Paragraphs>
  <Slides>25</Slides>
  <Notes>24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27" baseType="lpstr">
      <vt:lpstr>聚合</vt:lpstr>
      <vt:lpstr>Equation</vt:lpstr>
      <vt:lpstr>Hadronic decay properties of newly observed Ω_c baryons</vt:lpstr>
      <vt:lpstr>PowerPoint 演示文稿</vt:lpstr>
      <vt:lpstr>PowerPoint 演示文稿</vt:lpstr>
      <vt:lpstr>PowerPoint 演示文稿</vt:lpstr>
      <vt:lpstr>Particle Data Group (PDG)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Decay properties of newly observed Ω_c baryons</dc:title>
  <dc:creator>zhaoze</dc:creator>
  <cp:lastModifiedBy>zz</cp:lastModifiedBy>
  <cp:revision>295</cp:revision>
  <dcterms:created xsi:type="dcterms:W3CDTF">2017-04-15T01:56:17Z</dcterms:created>
  <dcterms:modified xsi:type="dcterms:W3CDTF">2017-08-26T07:34:04Z</dcterms:modified>
</cp:coreProperties>
</file>