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308" r:id="rId6"/>
    <p:sldId id="306" r:id="rId7"/>
    <p:sldId id="297" r:id="rId8"/>
    <p:sldId id="310" r:id="rId9"/>
    <p:sldId id="298" r:id="rId10"/>
    <p:sldId id="312" r:id="rId11"/>
    <p:sldId id="299" r:id="rId12"/>
    <p:sldId id="305" r:id="rId13"/>
    <p:sldId id="314" r:id="rId14"/>
    <p:sldId id="313" r:id="rId15"/>
    <p:sldId id="260" r:id="rId16"/>
    <p:sldId id="315" r:id="rId17"/>
    <p:sldId id="317" r:id="rId18"/>
    <p:sldId id="300" r:id="rId19"/>
    <p:sldId id="303" r:id="rId20"/>
    <p:sldId id="261" r:id="rId21"/>
    <p:sldId id="304" r:id="rId22"/>
    <p:sldId id="318" r:id="rId23"/>
    <p:sldId id="320" r:id="rId24"/>
    <p:sldId id="321" r:id="rId25"/>
    <p:sldId id="322" r:id="rId26"/>
    <p:sldId id="319" r:id="rId27"/>
    <p:sldId id="262" r:id="rId28"/>
    <p:sldId id="323" r:id="rId29"/>
    <p:sldId id="324" r:id="rId30"/>
    <p:sldId id="264" r:id="rId31"/>
    <p:sldId id="325" r:id="rId32"/>
    <p:sldId id="327" r:id="rId33"/>
    <p:sldId id="263" r:id="rId34"/>
    <p:sldId id="330" r:id="rId35"/>
    <p:sldId id="265" r:id="rId36"/>
    <p:sldId id="266" r:id="rId37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4C4"/>
    <a:srgbClr val="7CC447"/>
    <a:srgbClr val="418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1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F9BD8E-115A-0841-8F90-77A77ED31DA9}" type="doc">
      <dgm:prSet loTypeId="urn:microsoft.com/office/officeart/2009/3/layout/Descending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97BD28C-A2F4-1F40-8C68-5F96EE51ECB2}">
      <dgm:prSet phldrT="[文本]"/>
      <dgm:spPr/>
      <dgm:t>
        <a:bodyPr/>
        <a:lstStyle/>
        <a:p>
          <a:r>
            <a:rPr lang="zh-CN" altLang="en-US" dirty="0" smtClean="0">
              <a:latin typeface="黑体"/>
              <a:ea typeface="黑体"/>
              <a:cs typeface="黑体"/>
            </a:rPr>
            <a:t>文章作者</a:t>
          </a:r>
          <a:endParaRPr lang="zh-CN" altLang="en-US" dirty="0">
            <a:latin typeface="黑体"/>
            <a:ea typeface="黑体"/>
            <a:cs typeface="黑体"/>
          </a:endParaRPr>
        </a:p>
      </dgm:t>
    </dgm:pt>
    <dgm:pt modelId="{58CC32F8-E171-6943-B722-A2662BEE3388}" type="parTrans" cxnId="{D81DE95C-CEEA-C84B-B18A-52EF9A443DA3}">
      <dgm:prSet/>
      <dgm:spPr/>
      <dgm:t>
        <a:bodyPr/>
        <a:lstStyle/>
        <a:p>
          <a:endParaRPr lang="zh-CN" altLang="en-US"/>
        </a:p>
      </dgm:t>
    </dgm:pt>
    <dgm:pt modelId="{2436A3D6-323A-9B40-B60C-C125B337EA63}" type="sibTrans" cxnId="{D81DE95C-CEEA-C84B-B18A-52EF9A443DA3}">
      <dgm:prSet/>
      <dgm:spPr/>
      <dgm:t>
        <a:bodyPr/>
        <a:lstStyle/>
        <a:p>
          <a:endParaRPr lang="zh-CN" altLang="en-US"/>
        </a:p>
      </dgm:t>
    </dgm:pt>
    <dgm:pt modelId="{A1BC25FC-B144-1541-AAC3-B2C28ACC3031}">
      <dgm:prSet phldrT="[文本]"/>
      <dgm:spPr/>
      <dgm:t>
        <a:bodyPr/>
        <a:lstStyle/>
        <a:p>
          <a:r>
            <a:rPr lang="zh-CN" altLang="en-US" dirty="0" smtClean="0">
              <a:latin typeface="黑体"/>
              <a:ea typeface="黑体"/>
              <a:cs typeface="黑体"/>
            </a:rPr>
            <a:t>读者</a:t>
          </a:r>
          <a:endParaRPr lang="zh-CN" altLang="en-US" dirty="0">
            <a:latin typeface="黑体"/>
            <a:ea typeface="黑体"/>
            <a:cs typeface="黑体"/>
          </a:endParaRPr>
        </a:p>
      </dgm:t>
    </dgm:pt>
    <dgm:pt modelId="{B258A584-DDFC-BE48-8FAB-4529B68C2778}" type="parTrans" cxnId="{21B1DA11-7F6D-B84A-BB90-50A91AEDD1B3}">
      <dgm:prSet/>
      <dgm:spPr/>
      <dgm:t>
        <a:bodyPr/>
        <a:lstStyle/>
        <a:p>
          <a:endParaRPr lang="zh-CN" altLang="en-US"/>
        </a:p>
      </dgm:t>
    </dgm:pt>
    <dgm:pt modelId="{A2ED9612-589C-F04B-A659-4E08E0BA3FB4}" type="sibTrans" cxnId="{21B1DA11-7F6D-B84A-BB90-50A91AEDD1B3}">
      <dgm:prSet/>
      <dgm:spPr/>
      <dgm:t>
        <a:bodyPr/>
        <a:lstStyle/>
        <a:p>
          <a:endParaRPr lang="zh-CN" altLang="en-US"/>
        </a:p>
      </dgm:t>
    </dgm:pt>
    <dgm:pt modelId="{FE708101-E747-D74E-A796-348A6528D3A4}" type="pres">
      <dgm:prSet presAssocID="{91F9BD8E-115A-0841-8F90-77A77ED31DA9}" presName="Name0" presStyleCnt="0">
        <dgm:presLayoutVars>
          <dgm:chMax val="7"/>
          <dgm:chPref val="5"/>
        </dgm:presLayoutVars>
      </dgm:prSet>
      <dgm:spPr/>
    </dgm:pt>
    <dgm:pt modelId="{D4FEB70A-3E45-324A-8C1F-79CA8D87FB37}" type="pres">
      <dgm:prSet presAssocID="{91F9BD8E-115A-0841-8F90-77A77ED31DA9}" presName="arrowNode" presStyleLbl="node1" presStyleIdx="0" presStyleCnt="1"/>
      <dgm:spPr/>
    </dgm:pt>
    <dgm:pt modelId="{C0BE46D8-D4AE-CE41-99F1-0C7A23409E2D}" type="pres">
      <dgm:prSet presAssocID="{C97BD28C-A2F4-1F40-8C68-5F96EE51ECB2}" presName="txNode1" presStyleLbl="revTx" presStyleIdx="0" presStyleCnt="2" custLinFactNeighborX="-1927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4F47337-85B6-8B4C-84D9-79731E26D227}" type="pres">
      <dgm:prSet presAssocID="{A1BC25FC-B144-1541-AAC3-B2C28ACC3031}" presName="txNode2" presStyleLbl="revTx" presStyleIdx="1" presStyleCnt="2">
        <dgm:presLayoutVars>
          <dgm:bulletEnabled val="1"/>
        </dgm:presLayoutVars>
      </dgm:prSet>
      <dgm:spPr/>
    </dgm:pt>
  </dgm:ptLst>
  <dgm:cxnLst>
    <dgm:cxn modelId="{81BA429D-6646-F942-95C7-88C5C6E5D69E}" type="presOf" srcId="{A1BC25FC-B144-1541-AAC3-B2C28ACC3031}" destId="{14F47337-85B6-8B4C-84D9-79731E26D227}" srcOrd="0" destOrd="0" presId="urn:microsoft.com/office/officeart/2009/3/layout/DescendingProcess"/>
    <dgm:cxn modelId="{7E33D4AB-223C-CB4E-8A01-2395F6607981}" type="presOf" srcId="{91F9BD8E-115A-0841-8F90-77A77ED31DA9}" destId="{FE708101-E747-D74E-A796-348A6528D3A4}" srcOrd="0" destOrd="0" presId="urn:microsoft.com/office/officeart/2009/3/layout/DescendingProcess"/>
    <dgm:cxn modelId="{21B1DA11-7F6D-B84A-BB90-50A91AEDD1B3}" srcId="{91F9BD8E-115A-0841-8F90-77A77ED31DA9}" destId="{A1BC25FC-B144-1541-AAC3-B2C28ACC3031}" srcOrd="1" destOrd="0" parTransId="{B258A584-DDFC-BE48-8FAB-4529B68C2778}" sibTransId="{A2ED9612-589C-F04B-A659-4E08E0BA3FB4}"/>
    <dgm:cxn modelId="{D81DE95C-CEEA-C84B-B18A-52EF9A443DA3}" srcId="{91F9BD8E-115A-0841-8F90-77A77ED31DA9}" destId="{C97BD28C-A2F4-1F40-8C68-5F96EE51ECB2}" srcOrd="0" destOrd="0" parTransId="{58CC32F8-E171-6943-B722-A2662BEE3388}" sibTransId="{2436A3D6-323A-9B40-B60C-C125B337EA63}"/>
    <dgm:cxn modelId="{FEC1F2D7-3EE3-E748-BEA0-CF5EEE4A8E23}" type="presOf" srcId="{C97BD28C-A2F4-1F40-8C68-5F96EE51ECB2}" destId="{C0BE46D8-D4AE-CE41-99F1-0C7A23409E2D}" srcOrd="0" destOrd="0" presId="urn:microsoft.com/office/officeart/2009/3/layout/DescendingProcess"/>
    <dgm:cxn modelId="{895B9AC6-2AD7-F941-81C7-971CA3B5F30C}" type="presParOf" srcId="{FE708101-E747-D74E-A796-348A6528D3A4}" destId="{D4FEB70A-3E45-324A-8C1F-79CA8D87FB37}" srcOrd="0" destOrd="0" presId="urn:microsoft.com/office/officeart/2009/3/layout/DescendingProcess"/>
    <dgm:cxn modelId="{1D8D7B48-86AB-534C-B4C2-39B7E35636F4}" type="presParOf" srcId="{FE708101-E747-D74E-A796-348A6528D3A4}" destId="{C0BE46D8-D4AE-CE41-99F1-0C7A23409E2D}" srcOrd="1" destOrd="0" presId="urn:microsoft.com/office/officeart/2009/3/layout/DescendingProcess"/>
    <dgm:cxn modelId="{C8316255-234F-0D48-9815-98BCA0905405}" type="presParOf" srcId="{FE708101-E747-D74E-A796-348A6528D3A4}" destId="{14F47337-85B6-8B4C-84D9-79731E26D227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B03D45-B33F-9744-831B-6808A862AE19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</dgm:pt>
    <dgm:pt modelId="{38DB1E4D-D28B-CB42-9026-6C7E9DE61838}">
      <dgm:prSet phldrT="[文本]" custT="1"/>
      <dgm:spPr/>
      <dgm:t>
        <a:bodyPr/>
        <a:lstStyle/>
        <a:p>
          <a:r>
            <a:rPr lang="zh-CN" altLang="en-US" sz="2600" smtClean="0">
              <a:latin typeface="黑体"/>
              <a:ea typeface="黑体"/>
              <a:cs typeface="黑体"/>
            </a:rPr>
            <a:t>文章作者</a:t>
          </a:r>
          <a:endParaRPr lang="zh-CN" altLang="en-US" sz="2600" dirty="0">
            <a:latin typeface="黑体"/>
            <a:ea typeface="黑体"/>
            <a:cs typeface="黑体"/>
          </a:endParaRPr>
        </a:p>
      </dgm:t>
    </dgm:pt>
    <dgm:pt modelId="{21E04B2E-845C-7C44-8D38-4B43BCF131DB}" type="parTrans" cxnId="{DDA97D4B-FCF8-AD4A-B5E3-879C67366613}">
      <dgm:prSet/>
      <dgm:spPr/>
      <dgm:t>
        <a:bodyPr/>
        <a:lstStyle/>
        <a:p>
          <a:endParaRPr lang="zh-CN" altLang="en-US"/>
        </a:p>
      </dgm:t>
    </dgm:pt>
    <dgm:pt modelId="{F9F447DD-29D9-2C4C-888E-B4DA8433C36D}" type="sibTrans" cxnId="{DDA97D4B-FCF8-AD4A-B5E3-879C67366613}">
      <dgm:prSet/>
      <dgm:spPr/>
      <dgm:t>
        <a:bodyPr/>
        <a:lstStyle/>
        <a:p>
          <a:endParaRPr lang="zh-CN" altLang="en-US"/>
        </a:p>
      </dgm:t>
    </dgm:pt>
    <dgm:pt modelId="{85A4E3C2-05ED-064E-B438-4F48CDF2099D}">
      <dgm:prSet phldrT="[文本]" custT="1"/>
      <dgm:spPr/>
      <dgm:t>
        <a:bodyPr/>
        <a:lstStyle/>
        <a:p>
          <a:r>
            <a:rPr lang="zh-CN" altLang="en-US" sz="2600" dirty="0" smtClean="0">
              <a:latin typeface="黑体"/>
              <a:ea typeface="黑体"/>
              <a:cs typeface="黑体"/>
            </a:rPr>
            <a:t>读者</a:t>
          </a:r>
          <a:endParaRPr lang="zh-CN" altLang="en-US" sz="2600" dirty="0">
            <a:latin typeface="黑体"/>
            <a:ea typeface="黑体"/>
            <a:cs typeface="黑体"/>
          </a:endParaRPr>
        </a:p>
      </dgm:t>
    </dgm:pt>
    <dgm:pt modelId="{13020A80-5E3B-8245-BB07-8614FDAB979D}" type="parTrans" cxnId="{281A48DF-500E-B748-9E61-ED1FBFE0A143}">
      <dgm:prSet/>
      <dgm:spPr/>
      <dgm:t>
        <a:bodyPr/>
        <a:lstStyle/>
        <a:p>
          <a:endParaRPr lang="zh-CN" altLang="en-US"/>
        </a:p>
      </dgm:t>
    </dgm:pt>
    <dgm:pt modelId="{5EC9560F-0CAF-AB40-98A5-CC60BFF7BCFD}" type="sibTrans" cxnId="{281A48DF-500E-B748-9E61-ED1FBFE0A143}">
      <dgm:prSet/>
      <dgm:spPr/>
      <dgm:t>
        <a:bodyPr/>
        <a:lstStyle/>
        <a:p>
          <a:endParaRPr lang="zh-CN" altLang="en-US"/>
        </a:p>
      </dgm:t>
    </dgm:pt>
    <dgm:pt modelId="{03EE5367-D3B6-054A-AB56-5960E9E19EB5}" type="pres">
      <dgm:prSet presAssocID="{33B03D45-B33F-9744-831B-6808A862AE19}" presName="Name0" presStyleCnt="0">
        <dgm:presLayoutVars>
          <dgm:dir/>
          <dgm:resizeHandles val="exact"/>
        </dgm:presLayoutVars>
      </dgm:prSet>
      <dgm:spPr/>
    </dgm:pt>
    <dgm:pt modelId="{4E78D1CF-B878-3646-9480-0E4039A2011A}" type="pres">
      <dgm:prSet presAssocID="{33B03D45-B33F-9744-831B-6808A862AE19}" presName="arrow" presStyleLbl="bgShp" presStyleIdx="0" presStyleCnt="1"/>
      <dgm:spPr/>
    </dgm:pt>
    <dgm:pt modelId="{9087156E-63B4-F848-A80A-968AAFE94D04}" type="pres">
      <dgm:prSet presAssocID="{33B03D45-B33F-9744-831B-6808A862AE19}" presName="points" presStyleCnt="0"/>
      <dgm:spPr/>
    </dgm:pt>
    <dgm:pt modelId="{6D556DCD-9016-B848-9A1A-8622E1673B20}" type="pres">
      <dgm:prSet presAssocID="{38DB1E4D-D28B-CB42-9026-6C7E9DE61838}" presName="compositeA" presStyleCnt="0"/>
      <dgm:spPr/>
    </dgm:pt>
    <dgm:pt modelId="{C93167F7-C335-064C-8DE7-57198C26FB14}" type="pres">
      <dgm:prSet presAssocID="{38DB1E4D-D28B-CB42-9026-6C7E9DE61838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B80D11-0DD1-E443-9A7D-8E7692CED0B2}" type="pres">
      <dgm:prSet presAssocID="{38DB1E4D-D28B-CB42-9026-6C7E9DE61838}" presName="circleA" presStyleLbl="node1" presStyleIdx="0" presStyleCnt="2"/>
      <dgm:spPr/>
    </dgm:pt>
    <dgm:pt modelId="{C90D9305-0905-7840-8F09-2BEB7F033BB3}" type="pres">
      <dgm:prSet presAssocID="{38DB1E4D-D28B-CB42-9026-6C7E9DE61838}" presName="spaceA" presStyleCnt="0"/>
      <dgm:spPr/>
    </dgm:pt>
    <dgm:pt modelId="{C7801213-060C-E449-A4BC-E0F743A58654}" type="pres">
      <dgm:prSet presAssocID="{F9F447DD-29D9-2C4C-888E-B4DA8433C36D}" presName="space" presStyleCnt="0"/>
      <dgm:spPr/>
    </dgm:pt>
    <dgm:pt modelId="{1DB47C45-EE06-3A4B-8526-03FA3167A9AD}" type="pres">
      <dgm:prSet presAssocID="{85A4E3C2-05ED-064E-B438-4F48CDF2099D}" presName="compositeB" presStyleCnt="0"/>
      <dgm:spPr/>
    </dgm:pt>
    <dgm:pt modelId="{CE4BEF3F-2642-E147-9412-C1E5D03F4637}" type="pres">
      <dgm:prSet presAssocID="{85A4E3C2-05ED-064E-B438-4F48CDF2099D}" presName="textB" presStyleLbl="revTx" presStyleIdx="1" presStyleCnt="2">
        <dgm:presLayoutVars>
          <dgm:bulletEnabled val="1"/>
        </dgm:presLayoutVars>
      </dgm:prSet>
      <dgm:spPr/>
    </dgm:pt>
    <dgm:pt modelId="{96FE60C3-D648-FA42-9943-769309F47144}" type="pres">
      <dgm:prSet presAssocID="{85A4E3C2-05ED-064E-B438-4F48CDF2099D}" presName="circleB" presStyleLbl="node1" presStyleIdx="1" presStyleCnt="2"/>
      <dgm:spPr/>
    </dgm:pt>
    <dgm:pt modelId="{147F5F27-244E-474C-A71A-1CFDF9041211}" type="pres">
      <dgm:prSet presAssocID="{85A4E3C2-05ED-064E-B438-4F48CDF2099D}" presName="spaceB" presStyleCnt="0"/>
      <dgm:spPr/>
    </dgm:pt>
  </dgm:ptLst>
  <dgm:cxnLst>
    <dgm:cxn modelId="{4118A5B4-9990-5F47-8E2E-66AA8C8780FD}" type="presOf" srcId="{33B03D45-B33F-9744-831B-6808A862AE19}" destId="{03EE5367-D3B6-054A-AB56-5960E9E19EB5}" srcOrd="0" destOrd="0" presId="urn:microsoft.com/office/officeart/2005/8/layout/hProcess11"/>
    <dgm:cxn modelId="{DDA97D4B-FCF8-AD4A-B5E3-879C67366613}" srcId="{33B03D45-B33F-9744-831B-6808A862AE19}" destId="{38DB1E4D-D28B-CB42-9026-6C7E9DE61838}" srcOrd="0" destOrd="0" parTransId="{21E04B2E-845C-7C44-8D38-4B43BCF131DB}" sibTransId="{F9F447DD-29D9-2C4C-888E-B4DA8433C36D}"/>
    <dgm:cxn modelId="{281A48DF-500E-B748-9E61-ED1FBFE0A143}" srcId="{33B03D45-B33F-9744-831B-6808A862AE19}" destId="{85A4E3C2-05ED-064E-B438-4F48CDF2099D}" srcOrd="1" destOrd="0" parTransId="{13020A80-5E3B-8245-BB07-8614FDAB979D}" sibTransId="{5EC9560F-0CAF-AB40-98A5-CC60BFF7BCFD}"/>
    <dgm:cxn modelId="{52040768-C807-0B48-972C-7E3C8D18CCCB}" type="presOf" srcId="{85A4E3C2-05ED-064E-B438-4F48CDF2099D}" destId="{CE4BEF3F-2642-E147-9412-C1E5D03F4637}" srcOrd="0" destOrd="0" presId="urn:microsoft.com/office/officeart/2005/8/layout/hProcess11"/>
    <dgm:cxn modelId="{6C50064E-58C9-874E-972E-EDF6F43EF8AB}" type="presOf" srcId="{38DB1E4D-D28B-CB42-9026-6C7E9DE61838}" destId="{C93167F7-C335-064C-8DE7-57198C26FB14}" srcOrd="0" destOrd="0" presId="urn:microsoft.com/office/officeart/2005/8/layout/hProcess11"/>
    <dgm:cxn modelId="{A0F9F980-781A-5D40-A9DE-53A6A389DB58}" type="presParOf" srcId="{03EE5367-D3B6-054A-AB56-5960E9E19EB5}" destId="{4E78D1CF-B878-3646-9480-0E4039A2011A}" srcOrd="0" destOrd="0" presId="urn:microsoft.com/office/officeart/2005/8/layout/hProcess11"/>
    <dgm:cxn modelId="{769DC055-2F90-5749-9708-70823E479794}" type="presParOf" srcId="{03EE5367-D3B6-054A-AB56-5960E9E19EB5}" destId="{9087156E-63B4-F848-A80A-968AAFE94D04}" srcOrd="1" destOrd="0" presId="urn:microsoft.com/office/officeart/2005/8/layout/hProcess11"/>
    <dgm:cxn modelId="{0720D6CC-82C6-7244-813F-91740CDAB74C}" type="presParOf" srcId="{9087156E-63B4-F848-A80A-968AAFE94D04}" destId="{6D556DCD-9016-B848-9A1A-8622E1673B20}" srcOrd="0" destOrd="0" presId="urn:microsoft.com/office/officeart/2005/8/layout/hProcess11"/>
    <dgm:cxn modelId="{33BD4B3A-27A3-F04E-B2E1-3D79B60F6C47}" type="presParOf" srcId="{6D556DCD-9016-B848-9A1A-8622E1673B20}" destId="{C93167F7-C335-064C-8DE7-57198C26FB14}" srcOrd="0" destOrd="0" presId="urn:microsoft.com/office/officeart/2005/8/layout/hProcess11"/>
    <dgm:cxn modelId="{57961F32-7FC4-B448-81A4-A02FDEFF17F2}" type="presParOf" srcId="{6D556DCD-9016-B848-9A1A-8622E1673B20}" destId="{11B80D11-0DD1-E443-9A7D-8E7692CED0B2}" srcOrd="1" destOrd="0" presId="urn:microsoft.com/office/officeart/2005/8/layout/hProcess11"/>
    <dgm:cxn modelId="{B92866AA-1B8A-F147-BF1E-92D41BF219A4}" type="presParOf" srcId="{6D556DCD-9016-B848-9A1A-8622E1673B20}" destId="{C90D9305-0905-7840-8F09-2BEB7F033BB3}" srcOrd="2" destOrd="0" presId="urn:microsoft.com/office/officeart/2005/8/layout/hProcess11"/>
    <dgm:cxn modelId="{0FA4F29C-55CD-B448-91DE-052EA6856D5F}" type="presParOf" srcId="{9087156E-63B4-F848-A80A-968AAFE94D04}" destId="{C7801213-060C-E449-A4BC-E0F743A58654}" srcOrd="1" destOrd="0" presId="urn:microsoft.com/office/officeart/2005/8/layout/hProcess11"/>
    <dgm:cxn modelId="{A8613126-FE48-F941-A36C-E5CF260F5C2C}" type="presParOf" srcId="{9087156E-63B4-F848-A80A-968AAFE94D04}" destId="{1DB47C45-EE06-3A4B-8526-03FA3167A9AD}" srcOrd="2" destOrd="0" presId="urn:microsoft.com/office/officeart/2005/8/layout/hProcess11"/>
    <dgm:cxn modelId="{6807D4C8-2002-2C4C-A622-81F5743E8BC1}" type="presParOf" srcId="{1DB47C45-EE06-3A4B-8526-03FA3167A9AD}" destId="{CE4BEF3F-2642-E147-9412-C1E5D03F4637}" srcOrd="0" destOrd="0" presId="urn:microsoft.com/office/officeart/2005/8/layout/hProcess11"/>
    <dgm:cxn modelId="{BD298E82-C37C-A54A-8378-59F8DB13B5F9}" type="presParOf" srcId="{1DB47C45-EE06-3A4B-8526-03FA3167A9AD}" destId="{96FE60C3-D648-FA42-9943-769309F47144}" srcOrd="1" destOrd="0" presId="urn:microsoft.com/office/officeart/2005/8/layout/hProcess11"/>
    <dgm:cxn modelId="{90EFC65E-B857-A542-85F3-F48C73BB9021}" type="presParOf" srcId="{1DB47C45-EE06-3A4B-8526-03FA3167A9AD}" destId="{147F5F27-244E-474C-A71A-1CFDF904121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EB70A-3E45-324A-8C1F-79CA8D87FB37}">
      <dsp:nvSpPr>
        <dsp:cNvPr id="0" name=""/>
        <dsp:cNvSpPr/>
      </dsp:nvSpPr>
      <dsp:spPr>
        <a:xfrm rot="4396374">
          <a:off x="705355" y="601473"/>
          <a:ext cx="2609287" cy="1819652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BE46D8-D4AE-CE41-99F1-0C7A23409E2D}">
      <dsp:nvSpPr>
        <dsp:cNvPr id="0" name=""/>
        <dsp:cNvSpPr/>
      </dsp:nvSpPr>
      <dsp:spPr>
        <a:xfrm>
          <a:off x="293365" y="0"/>
          <a:ext cx="1230198" cy="483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>
              <a:latin typeface="黑体"/>
              <a:ea typeface="黑体"/>
              <a:cs typeface="黑体"/>
            </a:rPr>
            <a:t>文章作者</a:t>
          </a:r>
          <a:endParaRPr lang="zh-CN" altLang="en-US" sz="2300" kern="1200" dirty="0">
            <a:latin typeface="黑体"/>
            <a:ea typeface="黑体"/>
            <a:cs typeface="黑体"/>
          </a:endParaRPr>
        </a:p>
      </dsp:txBody>
      <dsp:txXfrm>
        <a:off x="293365" y="0"/>
        <a:ext cx="1230198" cy="483616"/>
      </dsp:txXfrm>
    </dsp:sp>
    <dsp:sp modelId="{14F47337-85B6-8B4C-84D9-79731E26D227}">
      <dsp:nvSpPr>
        <dsp:cNvPr id="0" name=""/>
        <dsp:cNvSpPr/>
      </dsp:nvSpPr>
      <dsp:spPr>
        <a:xfrm>
          <a:off x="2192866" y="2538984"/>
          <a:ext cx="1662430" cy="483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>
              <a:latin typeface="黑体"/>
              <a:ea typeface="黑体"/>
              <a:cs typeface="黑体"/>
            </a:rPr>
            <a:t>读者</a:t>
          </a:r>
          <a:endParaRPr lang="zh-CN" altLang="en-US" sz="2300" kern="1200" dirty="0">
            <a:latin typeface="黑体"/>
            <a:ea typeface="黑体"/>
            <a:cs typeface="黑体"/>
          </a:endParaRPr>
        </a:p>
      </dsp:txBody>
      <dsp:txXfrm>
        <a:off x="2192866" y="2538984"/>
        <a:ext cx="1662430" cy="483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8D1CF-B878-3646-9480-0E4039A2011A}">
      <dsp:nvSpPr>
        <dsp:cNvPr id="0" name=""/>
        <dsp:cNvSpPr/>
      </dsp:nvSpPr>
      <dsp:spPr>
        <a:xfrm>
          <a:off x="0" y="815340"/>
          <a:ext cx="6079067" cy="108712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3167F7-C335-064C-8DE7-57198C26FB14}">
      <dsp:nvSpPr>
        <dsp:cNvPr id="0" name=""/>
        <dsp:cNvSpPr/>
      </dsp:nvSpPr>
      <dsp:spPr>
        <a:xfrm>
          <a:off x="66" y="0"/>
          <a:ext cx="2668793" cy="108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b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smtClean="0">
              <a:latin typeface="黑体"/>
              <a:ea typeface="黑体"/>
              <a:cs typeface="黑体"/>
            </a:rPr>
            <a:t>文章作者</a:t>
          </a:r>
          <a:endParaRPr lang="zh-CN" altLang="en-US" sz="2600" kern="1200" dirty="0">
            <a:latin typeface="黑体"/>
            <a:ea typeface="黑体"/>
            <a:cs typeface="黑体"/>
          </a:endParaRPr>
        </a:p>
      </dsp:txBody>
      <dsp:txXfrm>
        <a:off x="66" y="0"/>
        <a:ext cx="2668793" cy="1087120"/>
      </dsp:txXfrm>
    </dsp:sp>
    <dsp:sp modelId="{11B80D11-0DD1-E443-9A7D-8E7692CED0B2}">
      <dsp:nvSpPr>
        <dsp:cNvPr id="0" name=""/>
        <dsp:cNvSpPr/>
      </dsp:nvSpPr>
      <dsp:spPr>
        <a:xfrm>
          <a:off x="1198573" y="1223009"/>
          <a:ext cx="271780" cy="271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4BEF3F-2642-E147-9412-C1E5D03F4637}">
      <dsp:nvSpPr>
        <dsp:cNvPr id="0" name=""/>
        <dsp:cNvSpPr/>
      </dsp:nvSpPr>
      <dsp:spPr>
        <a:xfrm>
          <a:off x="2802299" y="1630680"/>
          <a:ext cx="2668793" cy="108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>
              <a:latin typeface="黑体"/>
              <a:ea typeface="黑体"/>
              <a:cs typeface="黑体"/>
            </a:rPr>
            <a:t>读者</a:t>
          </a:r>
          <a:endParaRPr lang="zh-CN" altLang="en-US" sz="2600" kern="1200" dirty="0">
            <a:latin typeface="黑体"/>
            <a:ea typeface="黑体"/>
            <a:cs typeface="黑体"/>
          </a:endParaRPr>
        </a:p>
      </dsp:txBody>
      <dsp:txXfrm>
        <a:off x="2802299" y="1630680"/>
        <a:ext cx="2668793" cy="1087120"/>
      </dsp:txXfrm>
    </dsp:sp>
    <dsp:sp modelId="{96FE60C3-D648-FA42-9943-769309F47144}">
      <dsp:nvSpPr>
        <dsp:cNvPr id="0" name=""/>
        <dsp:cNvSpPr/>
      </dsp:nvSpPr>
      <dsp:spPr>
        <a:xfrm>
          <a:off x="4000806" y="1223009"/>
          <a:ext cx="271780" cy="271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C799A-EA51-D24A-BAF8-B78F5835BE02}" type="datetimeFigureOut">
              <a:rPr kumimoji="1" lang="zh-CN" altLang="en-US" smtClean="0"/>
              <a:t>16/12/25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01281-C3E9-154A-B679-EAEFB7B442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741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01281-C3E9-154A-B679-EAEFB7B4421E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1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1665-D89C-2240-9273-C65D13FB91A2}" type="datetimeFigureOut">
              <a:rPr kumimoji="1" lang="zh-CN" altLang="en-US" smtClean="0"/>
              <a:t>16/12/25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7A70-D402-7A46-B957-AAE5315907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526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1665-D89C-2240-9273-C65D13FB91A2}" type="datetimeFigureOut">
              <a:rPr kumimoji="1" lang="zh-CN" altLang="en-US" smtClean="0"/>
              <a:t>16/12/25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7A70-D402-7A46-B957-AAE5315907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627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1665-D89C-2240-9273-C65D13FB91A2}" type="datetimeFigureOut">
              <a:rPr kumimoji="1" lang="zh-CN" altLang="en-US" smtClean="0"/>
              <a:t>16/12/25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7A70-D402-7A46-B957-AAE5315907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833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1665-D89C-2240-9273-C65D13FB91A2}" type="datetimeFigureOut">
              <a:rPr kumimoji="1" lang="zh-CN" altLang="en-US" smtClean="0"/>
              <a:t>16/12/25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7A70-D402-7A46-B957-AAE5315907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955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1665-D89C-2240-9273-C65D13FB91A2}" type="datetimeFigureOut">
              <a:rPr kumimoji="1" lang="zh-CN" altLang="en-US" smtClean="0"/>
              <a:t>16/12/25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7A70-D402-7A46-B957-AAE5315907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629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1665-D89C-2240-9273-C65D13FB91A2}" type="datetimeFigureOut">
              <a:rPr kumimoji="1" lang="zh-CN" altLang="en-US" smtClean="0"/>
              <a:t>16/12/25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7A70-D402-7A46-B957-AAE5315907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504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1665-D89C-2240-9273-C65D13FB91A2}" type="datetimeFigureOut">
              <a:rPr kumimoji="1" lang="zh-CN" altLang="en-US" smtClean="0"/>
              <a:t>16/12/25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7A70-D402-7A46-B957-AAE5315907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053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1665-D89C-2240-9273-C65D13FB91A2}" type="datetimeFigureOut">
              <a:rPr kumimoji="1" lang="zh-CN" altLang="en-US" smtClean="0"/>
              <a:t>16/12/25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7A70-D402-7A46-B957-AAE5315907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4034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1665-D89C-2240-9273-C65D13FB91A2}" type="datetimeFigureOut">
              <a:rPr kumimoji="1" lang="zh-CN" altLang="en-US" smtClean="0"/>
              <a:t>16/12/25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7A70-D402-7A46-B957-AAE5315907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659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1665-D89C-2240-9273-C65D13FB91A2}" type="datetimeFigureOut">
              <a:rPr kumimoji="1" lang="zh-CN" altLang="en-US" smtClean="0"/>
              <a:t>16/12/25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7A70-D402-7A46-B957-AAE5315907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2453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1665-D89C-2240-9273-C65D13FB91A2}" type="datetimeFigureOut">
              <a:rPr kumimoji="1" lang="zh-CN" altLang="en-US" smtClean="0"/>
              <a:t>16/12/25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7A70-D402-7A46-B957-AAE5315907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1935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71665-D89C-2240-9273-C65D13FB91A2}" type="datetimeFigureOut">
              <a:rPr kumimoji="1" lang="zh-CN" altLang="en-US" smtClean="0"/>
              <a:t>16/12/25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87A70-D402-7A46-B957-AAE5315907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1067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你想将科学分享给谁？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果壳网编辑 黄天乐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77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黑体"/>
                <a:ea typeface="黑体"/>
                <a:cs typeface="黑体"/>
              </a:rPr>
              <a:t>对象</a:t>
            </a:r>
            <a:r>
              <a:rPr kumimoji="1" lang="en-US" altLang="en-US" dirty="0">
                <a:latin typeface="黑体"/>
                <a:ea typeface="黑体"/>
                <a:cs typeface="黑体"/>
              </a:rPr>
              <a:t>示例3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黑体"/>
                <a:ea typeface="黑体"/>
                <a:cs typeface="黑体"/>
              </a:rPr>
              <a:t>Computed tomography (CT) scans further revealed soft </a:t>
            </a:r>
            <a:r>
              <a:rPr kumimoji="1" lang="en-US" altLang="zh-CN" dirty="0" smtClean="0">
                <a:latin typeface="黑体"/>
                <a:ea typeface="黑体"/>
                <a:cs typeface="黑体"/>
              </a:rPr>
              <a:t>tissues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.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74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对象</a:t>
            </a:r>
            <a:r>
              <a:rPr kumimoji="1" lang="en-US" altLang="en-US" dirty="0" smtClean="0">
                <a:latin typeface="黑体"/>
                <a:ea typeface="黑体"/>
                <a:cs typeface="黑体"/>
              </a:rPr>
              <a:t>示例3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科学报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道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endParaRPr kumimoji="1" lang="en-US" altLang="zh-CN" dirty="0">
              <a:latin typeface="黑体"/>
              <a:ea typeface="黑体"/>
              <a:cs typeface="黑体"/>
            </a:endParaRPr>
          </a:p>
          <a:p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对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象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：不具备学术背景的一般公众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关注点：结论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  <p:pic>
        <p:nvPicPr>
          <p:cNvPr id="6" name="图片 5" descr="屏幕快照 2016-12-25 下午9.32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84" y="2264305"/>
            <a:ext cx="6535983" cy="22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94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关于对象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“生态位”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endParaRPr kumimoji="1" lang="en-US" altLang="zh-CN" dirty="0">
              <a:latin typeface="黑体"/>
              <a:ea typeface="黑体"/>
              <a:cs typeface="黑体"/>
            </a:endParaRPr>
          </a:p>
          <a:p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endParaRPr kumimoji="1" lang="en-US" altLang="zh-CN" dirty="0">
              <a:latin typeface="黑体"/>
              <a:ea typeface="黑体"/>
              <a:cs typeface="黑体"/>
            </a:endParaRPr>
          </a:p>
          <a:p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endParaRPr kumimoji="1" lang="en-US" altLang="zh-CN" dirty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同时满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足所有人的需求是不现实的</a:t>
            </a:r>
          </a:p>
          <a:p>
            <a:endParaRPr kumimoji="1" lang="en-US" altLang="zh-CN" dirty="0" smtClean="0">
              <a:latin typeface="黑体"/>
              <a:ea typeface="黑体"/>
              <a:cs typeface="黑体"/>
            </a:endParaRPr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  <p:pic>
        <p:nvPicPr>
          <p:cNvPr id="5" name="图片 4" descr="Nich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30967"/>
            <a:ext cx="4149720" cy="295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92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讨论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“</a:t>
            </a:r>
            <a:r>
              <a:rPr kumimoji="1" lang="zh-CN" altLang="en-US" dirty="0" smtClean="0"/>
              <a:t>为了探清伊娃羽毛掩盖</a:t>
            </a:r>
            <a:r>
              <a:rPr kumimoji="1" lang="zh-CN" altLang="en-US" dirty="0"/>
              <a:t>下的尾椎结构，</a:t>
            </a:r>
            <a:r>
              <a:rPr kumimoji="1" lang="zh-CN" altLang="en-US" dirty="0" smtClean="0"/>
              <a:t>研究团队运用了多种无损</a:t>
            </a:r>
            <a:r>
              <a:rPr kumimoji="1" lang="zh-CN" altLang="en-US" dirty="0"/>
              <a:t>成像和分析手段来进行研究</a:t>
            </a:r>
            <a:r>
              <a:rPr kumimoji="1" lang="zh-CN" altLang="en-US" dirty="0" smtClean="0"/>
              <a:t>。</a:t>
            </a:r>
            <a:r>
              <a:rPr kumimoji="1" lang="zh-CN" altLang="en-US" dirty="0" smtClean="0"/>
              <a:t>”</a:t>
            </a:r>
            <a:endParaRPr kumimoji="1" lang="zh-CN" altLang="en-US" dirty="0"/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92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 smtClean="0">
                <a:latin typeface="黑体"/>
                <a:ea typeface="黑体"/>
                <a:cs typeface="黑体"/>
              </a:rPr>
              <a:t>讨论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“</a:t>
            </a:r>
            <a:r>
              <a:rPr lang="zh-CN" altLang="zh-CN" dirty="0" smtClean="0"/>
              <a:t>研究团队获取标本之后综合运用了多种无损</a:t>
            </a:r>
            <a:r>
              <a:rPr lang="zh-CN" altLang="zh-CN" dirty="0"/>
              <a:t>成像和分析手段来研究标本，包括了中科院动物所的显微</a:t>
            </a:r>
            <a:r>
              <a:rPr lang="en-US" altLang="zh-CN" dirty="0"/>
              <a:t>CT</a:t>
            </a:r>
            <a:r>
              <a:rPr lang="zh-CN" altLang="zh-CN" dirty="0"/>
              <a:t>、北京同步辐射装置（</a:t>
            </a:r>
            <a:r>
              <a:rPr lang="en-US" altLang="zh-CN" dirty="0"/>
              <a:t>BSRF</a:t>
            </a:r>
            <a:r>
              <a:rPr lang="zh-CN" altLang="zh-CN" dirty="0"/>
              <a:t>）的硬</a:t>
            </a:r>
            <a:r>
              <a:rPr lang="en-US" altLang="zh-CN" dirty="0"/>
              <a:t>X</a:t>
            </a:r>
            <a:r>
              <a:rPr lang="zh-CN" altLang="zh-CN" dirty="0"/>
              <a:t>射线相衬</a:t>
            </a:r>
            <a:r>
              <a:rPr lang="en-US" altLang="zh-CN" dirty="0"/>
              <a:t>CT</a:t>
            </a:r>
            <a:r>
              <a:rPr lang="zh-CN" altLang="zh-CN" dirty="0"/>
              <a:t>、</a:t>
            </a:r>
            <a:r>
              <a:rPr lang="en-US" altLang="zh-CN" dirty="0"/>
              <a:t>X</a:t>
            </a:r>
            <a:r>
              <a:rPr lang="zh-CN" altLang="zh-CN" dirty="0"/>
              <a:t>射线荧光成像和</a:t>
            </a:r>
            <a:r>
              <a:rPr lang="en-US" altLang="zh-CN" dirty="0"/>
              <a:t>X</a:t>
            </a:r>
            <a:r>
              <a:rPr lang="zh-CN" altLang="zh-CN" dirty="0"/>
              <a:t>射线近边吸收谱、上海同步辐射装置的硬</a:t>
            </a:r>
            <a:r>
              <a:rPr lang="en-US" altLang="zh-CN" dirty="0"/>
              <a:t>X</a:t>
            </a:r>
            <a:r>
              <a:rPr lang="zh-CN" altLang="zh-CN" dirty="0"/>
              <a:t>射线相衬</a:t>
            </a:r>
            <a:r>
              <a:rPr lang="en-US" altLang="zh-CN" dirty="0"/>
              <a:t>CT</a:t>
            </a:r>
            <a:r>
              <a:rPr lang="zh-CN" altLang="zh-CN" dirty="0"/>
              <a:t>等。通过对</a:t>
            </a:r>
            <a:r>
              <a:rPr lang="en-US" altLang="zh-CN" dirty="0"/>
              <a:t>CT</a:t>
            </a:r>
            <a:r>
              <a:rPr lang="zh-CN" altLang="zh-CN" dirty="0"/>
              <a:t>数据的重建、分割和融合，无损得到了隐藏在羽毛内部的尾部脊椎的高清</a:t>
            </a:r>
            <a:r>
              <a:rPr lang="en-US" altLang="zh-CN" dirty="0"/>
              <a:t>3D</a:t>
            </a:r>
            <a:r>
              <a:rPr lang="zh-CN" altLang="zh-CN" dirty="0"/>
              <a:t>形态</a:t>
            </a:r>
            <a:r>
              <a:rPr lang="zh-CN" altLang="zh-CN" dirty="0" smtClean="0"/>
              <a:t>。</a:t>
            </a:r>
            <a:r>
              <a:rPr lang="zh-CN" altLang="en-US" dirty="0" smtClean="0"/>
              <a:t>”</a:t>
            </a:r>
            <a:endParaRPr lang="zh-CN" altLang="zh-CN" dirty="0"/>
          </a:p>
          <a:p>
            <a:endParaRPr kumimoji="1" lang="zh-CN" altLang="en-US" dirty="0"/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39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关于方式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黑体"/>
                <a:ea typeface="黑体"/>
                <a:cs typeface="黑体"/>
              </a:rPr>
              <a:t>“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科普</a:t>
            </a:r>
            <a:r>
              <a:rPr kumimoji="1" lang="en-US" altLang="zh-CN" dirty="0" smtClean="0">
                <a:latin typeface="黑体"/>
                <a:ea typeface="黑体"/>
                <a:cs typeface="黑体"/>
              </a:rPr>
              <a:t>”</a:t>
            </a:r>
            <a:endParaRPr kumimoji="1" lang="en-US" altLang="zh-CN" dirty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居高临下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2220111186"/>
              </p:ext>
            </p:extLst>
          </p:nvPr>
        </p:nvGraphicFramePr>
        <p:xfrm>
          <a:off x="2082800" y="3103563"/>
          <a:ext cx="4385733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9077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关于方式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分享</a:t>
            </a:r>
            <a:endParaRPr kumimoji="1" lang="en-US" altLang="zh-CN" dirty="0">
              <a:latin typeface="黑体"/>
              <a:ea typeface="黑体"/>
              <a:cs typeface="黑体"/>
            </a:endParaRPr>
          </a:p>
          <a:p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2136936494"/>
              </p:ext>
            </p:extLst>
          </p:nvPr>
        </p:nvGraphicFramePr>
        <p:xfrm>
          <a:off x="1761066" y="2683934"/>
          <a:ext cx="6079067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9211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>
                <a:latin typeface="黑体"/>
                <a:ea typeface="黑体"/>
                <a:cs typeface="黑体"/>
              </a:rPr>
              <a:t>方式示例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以形补形</a:t>
            </a:r>
            <a:endParaRPr kumimoji="1" lang="zh-CN" altLang="en-US" dirty="0"/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  <p:pic>
        <p:nvPicPr>
          <p:cNvPr id="5" name="图片 4" descr="nCfmF2nL3Tdu85Y59srt4w3MdV3taXbkcn5FGWl5TS-QAQAA9QAAAEpQ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67" y="2559049"/>
            <a:ext cx="5723466" cy="350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40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 smtClean="0">
                <a:latin typeface="黑体"/>
                <a:ea typeface="黑体"/>
                <a:cs typeface="黑体"/>
              </a:rPr>
              <a:t>方式</a:t>
            </a:r>
            <a:r>
              <a:rPr kumimoji="1" lang="en-US" altLang="en-US" dirty="0" smtClean="0">
                <a:latin typeface="黑体"/>
                <a:ea typeface="黑体"/>
                <a:cs typeface="黑体"/>
              </a:rPr>
              <a:t>示例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黑体"/>
                <a:ea typeface="黑体"/>
                <a:cs typeface="黑体"/>
              </a:rPr>
              <a:t>《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以形补形，信的都是白痴</a:t>
            </a:r>
            <a:r>
              <a:rPr kumimoji="1" lang="en-US" altLang="zh-CN" dirty="0" smtClean="0">
                <a:latin typeface="黑体"/>
                <a:ea typeface="黑体"/>
                <a:cs typeface="黑体"/>
              </a:rPr>
              <a:t>》</a:t>
            </a:r>
          </a:p>
          <a:p>
            <a:r>
              <a:rPr kumimoji="1" lang="zh-CN" altLang="zh-CN" dirty="0" smtClean="0">
                <a:latin typeface="黑体"/>
                <a:ea typeface="黑体"/>
                <a:cs typeface="黑体"/>
              </a:rPr>
              <a:t>《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以形补形，老外也被坑</a:t>
            </a:r>
            <a:r>
              <a:rPr kumimoji="1" lang="en-US" altLang="zh-CN" dirty="0" smtClean="0">
                <a:latin typeface="黑体"/>
                <a:ea typeface="黑体"/>
                <a:cs typeface="黑体"/>
              </a:rPr>
              <a:t>》</a:t>
            </a:r>
          </a:p>
          <a:p>
            <a:r>
              <a:rPr kumimoji="1" lang="zh-CN" altLang="zh-CN" dirty="0" smtClean="0">
                <a:latin typeface="黑体"/>
                <a:ea typeface="黑体"/>
                <a:cs typeface="黑体"/>
              </a:rPr>
              <a:t>《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以形补形，道理有得太不明显</a:t>
            </a:r>
            <a:r>
              <a:rPr kumimoji="1" lang="en-US" altLang="zh-CN" dirty="0" smtClean="0">
                <a:latin typeface="黑体"/>
                <a:ea typeface="黑体"/>
                <a:cs typeface="黑体"/>
              </a:rPr>
              <a:t>》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5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 smtClean="0">
                <a:latin typeface="黑体"/>
                <a:ea typeface="黑体"/>
                <a:cs typeface="黑体"/>
              </a:rPr>
              <a:t>关于方式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对象决定方式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方式影响效果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3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关于我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CN" altLang="en-US" dirty="0" smtClean="0">
                <a:latin typeface="黑体"/>
                <a:ea typeface="黑体"/>
                <a:cs typeface="黑体"/>
              </a:rPr>
              <a:t>2</a:t>
            </a:r>
            <a:r>
              <a:rPr kumimoji="1" lang="en-US" altLang="zh-CN" dirty="0" smtClean="0">
                <a:latin typeface="黑体"/>
                <a:ea typeface="黑体"/>
                <a:cs typeface="黑体"/>
              </a:rPr>
              <a:t>013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年至今：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果壳网作者</a:t>
            </a:r>
            <a:r>
              <a:rPr kumimoji="1" lang="en-US" altLang="zh-CN" dirty="0" smtClean="0">
                <a:latin typeface="黑体"/>
                <a:ea typeface="黑体"/>
                <a:cs typeface="黑体"/>
              </a:rPr>
              <a:t>——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写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果壳网记者</a:t>
            </a:r>
            <a:r>
              <a:rPr kumimoji="1" lang="en-US" altLang="zh-CN" dirty="0" smtClean="0">
                <a:latin typeface="黑体"/>
                <a:ea typeface="黑体"/>
                <a:cs typeface="黑体"/>
              </a:rPr>
              <a:t>——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采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果壳网编辑</a:t>
            </a:r>
            <a:r>
              <a:rPr kumimoji="1" lang="en-US" altLang="zh-CN" dirty="0" smtClean="0">
                <a:latin typeface="黑体"/>
                <a:ea typeface="黑体"/>
                <a:cs typeface="黑体"/>
              </a:rPr>
              <a:t>——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审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72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 smtClean="0">
                <a:latin typeface="黑体"/>
                <a:ea typeface="黑体"/>
                <a:cs typeface="黑体"/>
              </a:rPr>
              <a:t>关于内核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科学内容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提供者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：科学共同体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接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收者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：对象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描述者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：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科学作家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endParaRPr kumimoji="1" lang="en-US" altLang="zh-CN" dirty="0" smtClean="0">
              <a:latin typeface="黑体"/>
              <a:ea typeface="黑体"/>
              <a:cs typeface="黑体"/>
            </a:endParaRPr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74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描述者的锅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准确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性</a:t>
            </a:r>
            <a:r>
              <a:rPr kumimoji="1" lang="en-US" altLang="zh-CN" dirty="0" smtClean="0">
                <a:latin typeface="黑体"/>
                <a:ea typeface="黑体"/>
                <a:cs typeface="黑体"/>
              </a:rPr>
              <a:t>—</a:t>
            </a:r>
            <a:r>
              <a:rPr kumimoji="1" lang="en-US" altLang="zh-CN" dirty="0" smtClean="0">
                <a:latin typeface="黑体"/>
                <a:ea typeface="黑体"/>
                <a:cs typeface="黑体"/>
              </a:rPr>
              <a:t>—</a:t>
            </a:r>
            <a:r>
              <a:rPr kumimoji="1" lang="en-US" altLang="en-US" dirty="0" smtClean="0">
                <a:latin typeface="黑体"/>
                <a:ea typeface="黑体"/>
                <a:cs typeface="黑体"/>
              </a:rPr>
              <a:t>提供者</a:t>
            </a:r>
          </a:p>
          <a:p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查看文献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采访研究者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编辑修改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研究者审阅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endParaRPr kumimoji="1" lang="en-US" altLang="zh-CN" dirty="0" smtClean="0">
              <a:latin typeface="黑体"/>
              <a:ea typeface="黑体"/>
              <a:cs typeface="黑体"/>
            </a:endParaRPr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12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描述者的锅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可阅读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性</a:t>
            </a:r>
            <a:r>
              <a:rPr kumimoji="1" lang="en-US" altLang="zh-CN" dirty="0" smtClean="0">
                <a:latin typeface="黑体"/>
                <a:ea typeface="黑体"/>
                <a:cs typeface="黑体"/>
              </a:rPr>
              <a:t>——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接收者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选择</a:t>
            </a:r>
            <a:r>
              <a:rPr kumimoji="1" lang="en-US" altLang="en-US" dirty="0" smtClean="0">
                <a:latin typeface="黑体"/>
                <a:ea typeface="黑体"/>
                <a:cs typeface="黑体"/>
              </a:rPr>
              <a:t>描述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方式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筛选关键信息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en-US" altLang="en-US" dirty="0" smtClean="0">
                <a:latin typeface="黑体"/>
                <a:ea typeface="黑体"/>
                <a:cs typeface="黑体"/>
              </a:rPr>
              <a:t>考虑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阅读习惯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19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描述者的锅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pic>
        <p:nvPicPr>
          <p:cNvPr id="5" name="内容占位符 4" descr="OU08xIjGOcNbhK6KbsU6aXPOvHyQjADBeSy1rIjgDtRQAgAAkgIAAFB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60" r="-28160"/>
          <a:stretch>
            <a:fillRect/>
          </a:stretch>
        </p:blipFill>
        <p:spPr>
          <a:xfrm>
            <a:off x="694267" y="1139598"/>
            <a:ext cx="7992533" cy="5682962"/>
          </a:xfrm>
        </p:spPr>
      </p:pic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22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内核示例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雪碧“解酒”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775" y="6418437"/>
            <a:ext cx="1584359" cy="439563"/>
          </a:xfrm>
          <a:prstGeom prst="rect">
            <a:avLst/>
          </a:prstGeom>
        </p:spPr>
      </p:pic>
      <p:pic>
        <p:nvPicPr>
          <p:cNvPr id="5" name="图片 4" descr="屏幕快照 2016-12-25 下午11.23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2396838"/>
            <a:ext cx="8957734" cy="117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61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内核示例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阅读论文原文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搜索相关文献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采访论文作者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775" y="6418437"/>
            <a:ext cx="1584359" cy="4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41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关于内核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好看的曲解 </a:t>
            </a:r>
            <a:r>
              <a:rPr kumimoji="1" lang="en-US" altLang="zh-CN" dirty="0" err="1" smtClean="0">
                <a:latin typeface="黑体"/>
                <a:ea typeface="黑体"/>
                <a:cs typeface="黑体"/>
              </a:rPr>
              <a:t>vs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艰涩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的真相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好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看的真相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81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 smtClean="0"/>
              <a:t>示例1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>
                <a:latin typeface="黑体"/>
                <a:ea typeface="黑体"/>
                <a:cs typeface="黑体"/>
              </a:rPr>
              <a:t>《科学家直接探测到引力波：大新闻到底说了个啥</a:t>
            </a:r>
            <a:r>
              <a:rPr kumimoji="1" lang="en-US" altLang="zh-CN" dirty="0" smtClean="0">
                <a:latin typeface="黑体"/>
                <a:ea typeface="黑体"/>
                <a:cs typeface="黑体"/>
              </a:rPr>
              <a:t>》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>
                <a:latin typeface="黑体"/>
                <a:ea typeface="黑体"/>
                <a:cs typeface="黑体"/>
              </a:rPr>
              <a:t>发布不到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24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小时，阅读数达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到</a:t>
            </a:r>
            <a:r>
              <a:rPr kumimoji="1" lang="en-US" altLang="zh-CN" dirty="0" smtClean="0">
                <a:latin typeface="黑体"/>
                <a:ea typeface="黑体"/>
                <a:cs typeface="黑体"/>
              </a:rPr>
              <a:t>200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万，点赞近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2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万。果壳网微博主账号的同题推送累计转发超过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13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万次，评论超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1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万，赞超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4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万，总浏览近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3000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万，总涨粉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6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万左右。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6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屏幕快照 2016-12-25 下午11.39.4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34" r="-36934"/>
          <a:stretch>
            <a:fillRect/>
          </a:stretch>
        </p:blipFill>
        <p:spPr>
          <a:xfrm>
            <a:off x="-558799" y="457200"/>
            <a:ext cx="10307927" cy="5668963"/>
          </a:xfrm>
        </p:spPr>
      </p:pic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08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 smtClean="0"/>
              <a:t>示例1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1600200"/>
            <a:ext cx="8466667" cy="4525963"/>
          </a:xfrm>
        </p:spPr>
        <p:txBody>
          <a:bodyPr/>
          <a:lstStyle/>
          <a:p>
            <a:r>
              <a:rPr kumimoji="1" lang="en-US" altLang="en-US" dirty="0" smtClean="0">
                <a:latin typeface="黑体"/>
                <a:ea typeface="黑体"/>
                <a:cs typeface="黑体"/>
              </a:rPr>
              <a:t>对象：对引力波一无所知的读者</a:t>
            </a:r>
          </a:p>
          <a:p>
            <a:r>
              <a:rPr kumimoji="1" lang="en-US" altLang="en-US" dirty="0" smtClean="0">
                <a:latin typeface="黑体"/>
                <a:ea typeface="黑体"/>
                <a:cs typeface="黑体"/>
              </a:rPr>
              <a:t>内核：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引力波研究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方式：段子引入</a:t>
            </a:r>
            <a:r>
              <a:rPr kumimoji="1" lang="zh-CN" altLang="zh-CN" dirty="0" smtClean="0">
                <a:latin typeface="黑体"/>
                <a:ea typeface="黑体"/>
                <a:cs typeface="黑体"/>
              </a:rPr>
              <a:t>-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知识贯穿</a:t>
            </a:r>
            <a:r>
              <a:rPr kumimoji="1" lang="en-US" altLang="zh-CN" dirty="0" smtClean="0">
                <a:latin typeface="黑体"/>
                <a:ea typeface="黑体"/>
                <a:cs typeface="黑体"/>
              </a:rPr>
              <a:t>-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共情升华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8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关于主题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kumimoji="1" lang="zh-CN" altLang="en-US" dirty="0" smtClean="0">
                <a:latin typeface="黑体"/>
                <a:ea typeface="黑体"/>
                <a:cs typeface="黑体"/>
              </a:rPr>
              <a:t>你想将</a:t>
            </a:r>
            <a:r>
              <a:rPr kumimoji="1" lang="zh-CN" altLang="en-US" dirty="0" smtClean="0">
                <a:solidFill>
                  <a:srgbClr val="3494C4"/>
                </a:solidFill>
                <a:latin typeface="黑体"/>
                <a:ea typeface="黑体"/>
                <a:cs typeface="黑体"/>
              </a:rPr>
              <a:t>科学</a:t>
            </a:r>
            <a:r>
              <a:rPr kumimoji="1" lang="zh-CN" altLang="en-US" dirty="0" smtClean="0">
                <a:solidFill>
                  <a:srgbClr val="7CC447"/>
                </a:solidFill>
                <a:latin typeface="黑体"/>
                <a:ea typeface="黑体"/>
                <a:cs typeface="黑体"/>
              </a:rPr>
              <a:t>分享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给</a:t>
            </a:r>
            <a:r>
              <a:rPr kumimoji="1" lang="zh-CN" altLang="en-US" dirty="0" smtClean="0">
                <a:solidFill>
                  <a:srgbClr val="FF0000"/>
                </a:solidFill>
                <a:latin typeface="黑体"/>
                <a:ea typeface="黑体"/>
                <a:cs typeface="黑体"/>
              </a:rPr>
              <a:t>谁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？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内核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方式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对象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写作之前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99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示例</a:t>
            </a:r>
            <a:r>
              <a:rPr kumimoji="1" lang="zh-CN" altLang="zh-CN" dirty="0">
                <a:latin typeface="黑体"/>
                <a:ea typeface="黑体"/>
                <a:cs typeface="黑体"/>
              </a:rPr>
              <a:t>2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黑体"/>
                <a:ea typeface="黑体"/>
                <a:cs typeface="黑体"/>
              </a:rPr>
              <a:t>《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托马斯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·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托尔汉姆和他的“大米理论”</a:t>
            </a:r>
            <a:r>
              <a:rPr kumimoji="1" lang="en-US" altLang="zh-CN" dirty="0" smtClean="0">
                <a:latin typeface="黑体"/>
                <a:ea typeface="黑体"/>
                <a:cs typeface="黑体"/>
              </a:rPr>
              <a:t>》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  <p:pic>
        <p:nvPicPr>
          <p:cNvPr id="5" name="图片 4" descr="yZqnav6PnlrHjrnArArXKbxrLU6GF4RJ6_8SjpnEI5aFAgAAbgIAAFB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59" y="2255442"/>
            <a:ext cx="4616048" cy="445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22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示例</a:t>
            </a:r>
            <a:r>
              <a:rPr kumimoji="1" lang="zh-CN" altLang="zh-CN" dirty="0">
                <a:latin typeface="黑体"/>
                <a:ea typeface="黑体"/>
                <a:cs typeface="黑体"/>
              </a:rPr>
              <a:t>2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采访研究者，做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解读报道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endParaRPr kumimoji="1" lang="en-US" altLang="zh-CN" dirty="0">
              <a:latin typeface="黑体"/>
              <a:ea typeface="黑体"/>
              <a:cs typeface="黑体"/>
            </a:endParaRPr>
          </a:p>
          <a:p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根据读者反馈，补充采访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撰写专访稿件，呈现研究者与读者意见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  <p:pic>
        <p:nvPicPr>
          <p:cNvPr id="6" name="图片 5" descr="屏幕快照 2016-12-26 上午12.34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74" y="2372784"/>
            <a:ext cx="6688667" cy="1257008"/>
          </a:xfrm>
          <a:prstGeom prst="rect">
            <a:avLst/>
          </a:prstGeom>
        </p:spPr>
      </p:pic>
      <p:pic>
        <p:nvPicPr>
          <p:cNvPr id="7" name="图片 6" descr="屏幕快照 2016-12-26 上午12.27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8300"/>
            <a:ext cx="9144000" cy="36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40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 smtClean="0"/>
              <a:t>示例</a:t>
            </a:r>
            <a:r>
              <a:rPr kumimoji="1" lang="en-US" altLang="zh-CN" dirty="0" smtClean="0"/>
              <a:t>2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1600200"/>
            <a:ext cx="8466667" cy="4525963"/>
          </a:xfrm>
        </p:spPr>
        <p:txBody>
          <a:bodyPr/>
          <a:lstStyle/>
          <a:p>
            <a:r>
              <a:rPr kumimoji="1" lang="en-US" altLang="en-US" dirty="0" smtClean="0">
                <a:latin typeface="黑体"/>
                <a:ea typeface="黑体"/>
                <a:cs typeface="黑体"/>
              </a:rPr>
              <a:t>对象：对论文结论已有所了解的读者</a:t>
            </a:r>
          </a:p>
          <a:p>
            <a:r>
              <a:rPr kumimoji="1" lang="en-US" altLang="en-US" dirty="0" smtClean="0">
                <a:latin typeface="黑体"/>
                <a:ea typeface="黑体"/>
                <a:cs typeface="黑体"/>
              </a:rPr>
              <a:t>内核：</a:t>
            </a:r>
            <a:r>
              <a:rPr kumimoji="1" lang="en-US" altLang="zh-CN" dirty="0" smtClean="0">
                <a:latin typeface="黑体"/>
                <a:ea typeface="黑体"/>
                <a:cs typeface="黑体"/>
              </a:rPr>
              <a:t>《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科学</a:t>
            </a:r>
            <a:r>
              <a:rPr kumimoji="1" lang="en-US" altLang="zh-CN" dirty="0" smtClean="0">
                <a:latin typeface="黑体"/>
                <a:ea typeface="黑体"/>
                <a:cs typeface="黑体"/>
              </a:rPr>
              <a:t>》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论文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方式：问答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96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示例</a:t>
            </a:r>
            <a:r>
              <a:rPr kumimoji="1" lang="zh-CN" altLang="zh-CN" dirty="0">
                <a:latin typeface="黑体"/>
                <a:ea typeface="黑体"/>
                <a:cs typeface="黑体"/>
              </a:rPr>
              <a:t>3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网络语言系列：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en-US" altLang="zh-CN" dirty="0">
                <a:latin typeface="黑体"/>
                <a:ea typeface="黑体"/>
                <a:cs typeface="黑体"/>
              </a:rPr>
              <a:t>《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脑洞，到底是个什么洞？</a:t>
            </a:r>
            <a:r>
              <a:rPr kumimoji="1" lang="en-US" altLang="zh-CN" dirty="0" smtClean="0">
                <a:latin typeface="黑体"/>
                <a:ea typeface="黑体"/>
                <a:cs typeface="黑体"/>
              </a:rPr>
              <a:t>》</a:t>
            </a:r>
          </a:p>
          <a:p>
            <a:r>
              <a:rPr kumimoji="1" lang="en-US" altLang="zh-CN" dirty="0" smtClean="0">
                <a:latin typeface="黑体"/>
                <a:ea typeface="黑体"/>
                <a:cs typeface="黑体"/>
              </a:rPr>
              <a:t>《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你知道你脑子里进了多少“水”吗？</a:t>
            </a:r>
            <a:r>
              <a:rPr kumimoji="1" lang="en-US" altLang="zh-CN" dirty="0" smtClean="0">
                <a:latin typeface="黑体"/>
                <a:ea typeface="黑体"/>
                <a:cs typeface="黑体"/>
              </a:rPr>
              <a:t>》</a:t>
            </a:r>
          </a:p>
          <a:p>
            <a:r>
              <a:rPr kumimoji="1" lang="en-US" altLang="zh-CN" dirty="0" smtClean="0">
                <a:latin typeface="黑体"/>
                <a:ea typeface="黑体"/>
                <a:cs typeface="黑体"/>
              </a:rPr>
              <a:t>《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整天说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“神经大条”，你真的知道神经大条会怎样吗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？</a:t>
            </a:r>
            <a:r>
              <a:rPr kumimoji="1" lang="en-US" altLang="zh-CN" dirty="0" smtClean="0">
                <a:latin typeface="黑体"/>
                <a:ea typeface="黑体"/>
                <a:cs typeface="黑体"/>
              </a:rPr>
              <a:t>》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4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 smtClean="0"/>
              <a:t>示例</a:t>
            </a:r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1600200"/>
            <a:ext cx="8466667" cy="4525963"/>
          </a:xfrm>
        </p:spPr>
        <p:txBody>
          <a:bodyPr/>
          <a:lstStyle/>
          <a:p>
            <a:r>
              <a:rPr kumimoji="1" lang="en-US" altLang="en-US" dirty="0" smtClean="0">
                <a:latin typeface="黑体"/>
                <a:ea typeface="黑体"/>
                <a:cs typeface="黑体"/>
              </a:rPr>
              <a:t>对象：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熟悉流行语的</a:t>
            </a:r>
            <a:r>
              <a:rPr kumimoji="1" lang="en-US" altLang="en-US" dirty="0" smtClean="0">
                <a:latin typeface="黑体"/>
                <a:ea typeface="黑体"/>
                <a:cs typeface="黑体"/>
              </a:rPr>
              <a:t>读者</a:t>
            </a:r>
          </a:p>
          <a:p>
            <a:r>
              <a:rPr kumimoji="1" lang="en-US" altLang="en-US" dirty="0" smtClean="0">
                <a:latin typeface="黑体"/>
                <a:ea typeface="黑体"/>
                <a:cs typeface="黑体"/>
              </a:rPr>
              <a:t>内核：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神经生物学知识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smtClean="0">
                <a:latin typeface="黑体"/>
                <a:ea typeface="黑体"/>
                <a:cs typeface="黑体"/>
              </a:rPr>
              <a:t>方式：冷知识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24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总结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CN" altLang="en-US" dirty="0" smtClean="0">
                <a:latin typeface="黑体"/>
                <a:ea typeface="黑体"/>
                <a:cs typeface="黑体"/>
              </a:rPr>
              <a:t>想在下笔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之前：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说给谁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说什么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>
                <a:latin typeface="黑体"/>
                <a:ea typeface="黑体"/>
                <a:cs typeface="黑体"/>
              </a:rPr>
              <a:t>怎么说</a:t>
            </a:r>
            <a:endParaRPr kumimoji="1" lang="en-US" altLang="zh-CN" dirty="0">
              <a:latin typeface="黑体"/>
              <a:ea typeface="黑体"/>
              <a:cs typeface="黑体"/>
            </a:endParaRPr>
          </a:p>
          <a:p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96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谢谢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End</a:t>
            </a:r>
            <a:endParaRPr kumimoji="1" lang="zh-CN" altLang="en-US" dirty="0"/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7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关于对象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受众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示例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92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对象示例</a:t>
            </a:r>
            <a:endParaRPr kumimoji="1" lang="zh-CN" altLang="en-US" dirty="0"/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  <p:pic>
        <p:nvPicPr>
          <p:cNvPr id="7" name="内容占位符 6" descr="xuECOlnMMYwfdLTvTJLkW2Y6FChz6L4tP3uNA7FnfSQABQAAjgMAAEpQ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1" b="113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7863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对象示例</a:t>
            </a:r>
            <a:r>
              <a:rPr kumimoji="1" lang="en-US" altLang="zh-CN" dirty="0" smtClean="0">
                <a:latin typeface="黑体"/>
                <a:ea typeface="黑体"/>
                <a:cs typeface="黑体"/>
              </a:rPr>
              <a:t>1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DIP</a:t>
            </a:r>
            <a:r>
              <a:rPr kumimoji="1" lang="en-US" altLang="zh-CN" dirty="0"/>
              <a:t>-V-15103 was imaged and observed using propagation phase-contrast Synchrotron Radiation X-ray </a:t>
            </a:r>
            <a:r>
              <a:rPr kumimoji="1" lang="en-US" altLang="zh-CN" dirty="0" err="1"/>
              <a:t>microtomography</a:t>
            </a:r>
            <a:r>
              <a:rPr kumimoji="1" lang="en-US" altLang="zh-CN" dirty="0"/>
              <a:t> (PPC-SR X-ray </a:t>
            </a:r>
            <a:r>
              <a:rPr kumimoji="1" lang="en-US" altLang="zh-CN" dirty="0" err="1"/>
              <a:t>mCT</a:t>
            </a:r>
            <a:r>
              <a:rPr kumimoji="1" lang="en-US" altLang="zh-CN" dirty="0"/>
              <a:t>); standard microscopy, micro- and macrophotography (including transmitted, incident, dark-field, and UV lighting); and scanning electron microscopy (SEM). </a:t>
            </a:r>
            <a:endParaRPr kumimoji="1" lang="zh-CN" altLang="en-US" dirty="0"/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53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 smtClean="0">
                <a:latin typeface="黑体"/>
                <a:ea typeface="黑体"/>
                <a:cs typeface="黑体"/>
              </a:rPr>
              <a:t>对象示例</a:t>
            </a:r>
            <a:r>
              <a:rPr kumimoji="1" lang="en-US" altLang="zh-CN" dirty="0" smtClean="0">
                <a:latin typeface="黑体"/>
                <a:ea typeface="黑体"/>
                <a:cs typeface="黑体"/>
              </a:rPr>
              <a:t>1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论文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endParaRPr kumimoji="1" lang="en-US" altLang="zh-CN" dirty="0">
              <a:latin typeface="黑体"/>
              <a:ea typeface="黑体"/>
              <a:cs typeface="黑体"/>
            </a:endParaRPr>
          </a:p>
          <a:p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endParaRPr kumimoji="1" lang="en-US" altLang="zh-CN" dirty="0"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对象：科研同行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关注点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：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方法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细节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  <p:pic>
        <p:nvPicPr>
          <p:cNvPr id="6" name="图片 5" descr="屏幕快照 2016-12-25 下午9.17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72" y="2313045"/>
            <a:ext cx="6433446" cy="203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25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黑体"/>
                <a:ea typeface="黑体"/>
                <a:cs typeface="黑体"/>
              </a:rPr>
              <a:t>对象示例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2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The </a:t>
            </a:r>
            <a:r>
              <a:rPr kumimoji="1" lang="en-US" altLang="zh-CN" dirty="0"/>
              <a:t>team used photographs taken through microscopes and computerized tomography scanning (computer-processed combinations of images taken by x-rays at different angles to reveal interior details of the fossil) to study the eight preserved vertebrae and their feathers.</a:t>
            </a:r>
            <a:endParaRPr kumimoji="1" lang="zh-CN" altLang="en-US" dirty="0"/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3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对象示例</a:t>
            </a:r>
            <a:r>
              <a:rPr kumimoji="1" lang="en-US" altLang="zh-CN" dirty="0" smtClean="0">
                <a:latin typeface="黑体"/>
                <a:ea typeface="黑体"/>
                <a:cs typeface="黑体"/>
              </a:rPr>
              <a:t>2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0206"/>
          </a:xfrm>
        </p:spPr>
        <p:txBody>
          <a:bodyPr>
            <a:normAutofit/>
          </a:bodyPr>
          <a:lstStyle/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科学报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道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endParaRPr kumimoji="1" lang="en-US" altLang="zh-CN" dirty="0"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en-US" altLang="en-US" dirty="0" smtClean="0">
                <a:latin typeface="黑体"/>
                <a:ea typeface="黑体"/>
                <a:cs typeface="黑体"/>
              </a:rPr>
              <a:t>对象：</a:t>
            </a:r>
            <a:r>
              <a:rPr kumimoji="1" lang="en-US" altLang="en-US" dirty="0" smtClean="0">
                <a:latin typeface="黑体"/>
                <a:ea typeface="黑体"/>
                <a:cs typeface="黑体"/>
              </a:rPr>
              <a:t>有</a:t>
            </a:r>
            <a:r>
              <a:rPr kumimoji="1" lang="en-US" altLang="en-US" dirty="0" smtClean="0">
                <a:latin typeface="黑体"/>
                <a:ea typeface="黑体"/>
                <a:cs typeface="黑体"/>
              </a:rPr>
              <a:t>一定</a:t>
            </a:r>
            <a:r>
              <a:rPr kumimoji="1" lang="en-US" altLang="en-US" dirty="0" smtClean="0">
                <a:latin typeface="黑体"/>
                <a:ea typeface="黑体"/>
                <a:cs typeface="黑体"/>
              </a:rPr>
              <a:t>学科</a:t>
            </a:r>
            <a:r>
              <a:rPr kumimoji="1" lang="en-US" altLang="en-US" dirty="0" smtClean="0">
                <a:latin typeface="黑体"/>
                <a:ea typeface="黑体"/>
                <a:cs typeface="黑体"/>
              </a:rPr>
              <a:t>背景</a:t>
            </a:r>
            <a:r>
              <a:rPr kumimoji="1" lang="en-US" altLang="en-US" dirty="0" smtClean="0">
                <a:latin typeface="黑体"/>
                <a:ea typeface="黑体"/>
                <a:cs typeface="黑体"/>
              </a:rPr>
              <a:t>的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读者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r>
              <a:rPr kumimoji="1" lang="zh-CN" altLang="en-US" dirty="0" smtClean="0">
                <a:latin typeface="黑体"/>
                <a:ea typeface="黑体"/>
                <a:cs typeface="黑体"/>
              </a:rPr>
              <a:t>关注点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：方法</a:t>
            </a:r>
            <a:r>
              <a:rPr kumimoji="1" lang="zh-CN" altLang="en-US" dirty="0" smtClean="0">
                <a:latin typeface="黑体"/>
                <a:ea typeface="黑体"/>
                <a:cs typeface="黑体"/>
              </a:rPr>
              <a:t>概述</a:t>
            </a:r>
            <a:endParaRPr kumimoji="1" lang="en-US" altLang="zh-CN" dirty="0" smtClean="0">
              <a:latin typeface="黑体"/>
              <a:ea typeface="黑体"/>
              <a:cs typeface="黑体"/>
            </a:endParaRPr>
          </a:p>
          <a:p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pic>
        <p:nvPicPr>
          <p:cNvPr id="4" name="图片 3" descr="guok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1" y="6418437"/>
            <a:ext cx="1584359" cy="439563"/>
          </a:xfrm>
          <a:prstGeom prst="rect">
            <a:avLst/>
          </a:prstGeom>
        </p:spPr>
      </p:pic>
      <p:pic>
        <p:nvPicPr>
          <p:cNvPr id="5" name="图片 4" descr="屏幕快照 2016-12-25 下午9.21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4" y="2381646"/>
            <a:ext cx="4200583" cy="254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46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589</Words>
  <Application>Microsoft Macintosh PowerPoint</Application>
  <PresentationFormat>全屏显示(4:3)</PresentationFormat>
  <Paragraphs>151</Paragraphs>
  <Slides>36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37" baseType="lpstr">
      <vt:lpstr>Office 主题</vt:lpstr>
      <vt:lpstr>你想将科学分享给谁？</vt:lpstr>
      <vt:lpstr>关于我</vt:lpstr>
      <vt:lpstr>关于主题</vt:lpstr>
      <vt:lpstr>关于对象</vt:lpstr>
      <vt:lpstr>对象示例</vt:lpstr>
      <vt:lpstr>对象示例1</vt:lpstr>
      <vt:lpstr>对象示例1</vt:lpstr>
      <vt:lpstr>对象示例2</vt:lpstr>
      <vt:lpstr>对象示例2</vt:lpstr>
      <vt:lpstr>对象示例3</vt:lpstr>
      <vt:lpstr>对象示例3</vt:lpstr>
      <vt:lpstr>关于对象</vt:lpstr>
      <vt:lpstr>讨论</vt:lpstr>
      <vt:lpstr>讨论</vt:lpstr>
      <vt:lpstr>关于方式</vt:lpstr>
      <vt:lpstr>关于方式</vt:lpstr>
      <vt:lpstr>方式示例</vt:lpstr>
      <vt:lpstr>方式示例</vt:lpstr>
      <vt:lpstr>关于方式</vt:lpstr>
      <vt:lpstr>关于内核</vt:lpstr>
      <vt:lpstr>描述者的锅</vt:lpstr>
      <vt:lpstr>描述者的锅</vt:lpstr>
      <vt:lpstr>描述者的锅</vt:lpstr>
      <vt:lpstr>内核示例</vt:lpstr>
      <vt:lpstr>内核示例</vt:lpstr>
      <vt:lpstr>关于内核</vt:lpstr>
      <vt:lpstr>示例1</vt:lpstr>
      <vt:lpstr>PowerPoint 演示文稿</vt:lpstr>
      <vt:lpstr>示例1</vt:lpstr>
      <vt:lpstr>示例2</vt:lpstr>
      <vt:lpstr>示例2</vt:lpstr>
      <vt:lpstr>示例2</vt:lpstr>
      <vt:lpstr>示例3</vt:lpstr>
      <vt:lpstr>示例3</vt:lpstr>
      <vt:lpstr>总结</vt:lpstr>
      <vt:lpstr>谢谢</vt:lpstr>
    </vt:vector>
  </TitlesOfParts>
  <Company>Guokr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Calo Huang</dc:creator>
  <cp:lastModifiedBy>Calo Huang</cp:lastModifiedBy>
  <cp:revision>167</cp:revision>
  <dcterms:created xsi:type="dcterms:W3CDTF">2016-12-25T07:24:03Z</dcterms:created>
  <dcterms:modified xsi:type="dcterms:W3CDTF">2016-12-25T17:38:47Z</dcterms:modified>
</cp:coreProperties>
</file>