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63"/>
  </p:notesMasterIdLst>
  <p:handoutMasterIdLst>
    <p:handoutMasterId r:id="rId64"/>
  </p:handoutMasterIdLst>
  <p:sldIdLst>
    <p:sldId id="890" r:id="rId2"/>
    <p:sldId id="970" r:id="rId3"/>
    <p:sldId id="1003" r:id="rId4"/>
    <p:sldId id="972" r:id="rId5"/>
    <p:sldId id="1021" r:id="rId6"/>
    <p:sldId id="974" r:id="rId7"/>
    <p:sldId id="1022" r:id="rId8"/>
    <p:sldId id="976" r:id="rId9"/>
    <p:sldId id="1005" r:id="rId10"/>
    <p:sldId id="990" r:id="rId11"/>
    <p:sldId id="1000" r:id="rId12"/>
    <p:sldId id="1027" r:id="rId13"/>
    <p:sldId id="1004" r:id="rId14"/>
    <p:sldId id="977" r:id="rId15"/>
    <p:sldId id="978" r:id="rId16"/>
    <p:sldId id="979" r:id="rId17"/>
    <p:sldId id="980" r:id="rId18"/>
    <p:sldId id="981" r:id="rId19"/>
    <p:sldId id="983" r:id="rId20"/>
    <p:sldId id="984" r:id="rId21"/>
    <p:sldId id="989" r:id="rId22"/>
    <p:sldId id="1006" r:id="rId23"/>
    <p:sldId id="844" r:id="rId24"/>
    <p:sldId id="961" r:id="rId25"/>
    <p:sldId id="960" r:id="rId26"/>
    <p:sldId id="812" r:id="rId27"/>
    <p:sldId id="1011" r:id="rId28"/>
    <p:sldId id="813" r:id="rId29"/>
    <p:sldId id="1019" r:id="rId30"/>
    <p:sldId id="926" r:id="rId31"/>
    <p:sldId id="927" r:id="rId32"/>
    <p:sldId id="893" r:id="rId33"/>
    <p:sldId id="894" r:id="rId34"/>
    <p:sldId id="920" r:id="rId35"/>
    <p:sldId id="1023" r:id="rId36"/>
    <p:sldId id="1024" r:id="rId37"/>
    <p:sldId id="833" r:id="rId38"/>
    <p:sldId id="1025" r:id="rId39"/>
    <p:sldId id="943" r:id="rId40"/>
    <p:sldId id="959" r:id="rId41"/>
    <p:sldId id="968" r:id="rId42"/>
    <p:sldId id="969" r:id="rId43"/>
    <p:sldId id="1010" r:id="rId44"/>
    <p:sldId id="966" r:id="rId45"/>
    <p:sldId id="965" r:id="rId46"/>
    <p:sldId id="967" r:id="rId47"/>
    <p:sldId id="964" r:id="rId48"/>
    <p:sldId id="994" r:id="rId49"/>
    <p:sldId id="996" r:id="rId50"/>
    <p:sldId id="997" r:id="rId51"/>
    <p:sldId id="995" r:id="rId52"/>
    <p:sldId id="1001" r:id="rId53"/>
    <p:sldId id="1002" r:id="rId54"/>
    <p:sldId id="998" r:id="rId55"/>
    <p:sldId id="999" r:id="rId56"/>
    <p:sldId id="1012" r:id="rId57"/>
    <p:sldId id="1013" r:id="rId58"/>
    <p:sldId id="1014" r:id="rId59"/>
    <p:sldId id="1017" r:id="rId60"/>
    <p:sldId id="1018" r:id="rId61"/>
    <p:sldId id="1020" r:id="rId62"/>
  </p:sldIdLst>
  <p:sldSz cx="12192000" cy="6858000"/>
  <p:notesSz cx="7102475" cy="102314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lr>
        <a:srgbClr val="714400"/>
      </a:buClr>
      <a:buSzPct val="75000"/>
      <a:buFont typeface="Monotype Sorts" charset="0"/>
      <a:defRPr sz="2800" kern="1200">
        <a:solidFill>
          <a:srgbClr val="FDFFF3"/>
        </a:solidFill>
        <a:latin typeface="Times New Roman" pitchFamily="18" charset="0"/>
        <a:ea typeface="黑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lr>
        <a:srgbClr val="714400"/>
      </a:buClr>
      <a:buSzPct val="75000"/>
      <a:buFont typeface="Monotype Sorts" charset="0"/>
      <a:defRPr sz="2800" kern="1200">
        <a:solidFill>
          <a:srgbClr val="FDFFF3"/>
        </a:solidFill>
        <a:latin typeface="Times New Roman" pitchFamily="18" charset="0"/>
        <a:ea typeface="黑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lr>
        <a:srgbClr val="714400"/>
      </a:buClr>
      <a:buSzPct val="75000"/>
      <a:buFont typeface="Monotype Sorts" charset="0"/>
      <a:defRPr sz="2800" kern="1200">
        <a:solidFill>
          <a:srgbClr val="FDFFF3"/>
        </a:solidFill>
        <a:latin typeface="Times New Roman" pitchFamily="18" charset="0"/>
        <a:ea typeface="黑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lr>
        <a:srgbClr val="714400"/>
      </a:buClr>
      <a:buSzPct val="75000"/>
      <a:buFont typeface="Monotype Sorts" charset="0"/>
      <a:defRPr sz="2800" kern="1200">
        <a:solidFill>
          <a:srgbClr val="FDFFF3"/>
        </a:solidFill>
        <a:latin typeface="Times New Roman" pitchFamily="18" charset="0"/>
        <a:ea typeface="黑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lr>
        <a:srgbClr val="714400"/>
      </a:buClr>
      <a:buSzPct val="75000"/>
      <a:buFont typeface="Monotype Sorts" charset="0"/>
      <a:defRPr sz="2800" kern="1200">
        <a:solidFill>
          <a:srgbClr val="FDFFF3"/>
        </a:solidFill>
        <a:latin typeface="Times New Roman" pitchFamily="18" charset="0"/>
        <a:ea typeface="黑体" pitchFamily="2" charset="-122"/>
        <a:cs typeface="+mn-cs"/>
      </a:defRPr>
    </a:lvl5pPr>
    <a:lvl6pPr marL="2286000" algn="l" defTabSz="914400" rtl="0" eaLnBrk="1" latinLnBrk="0" hangingPunct="1">
      <a:defRPr sz="2800" kern="1200">
        <a:solidFill>
          <a:srgbClr val="FDFFF3"/>
        </a:solidFill>
        <a:latin typeface="Times New Roman" pitchFamily="18" charset="0"/>
        <a:ea typeface="黑体" pitchFamily="2" charset="-122"/>
        <a:cs typeface="+mn-cs"/>
      </a:defRPr>
    </a:lvl6pPr>
    <a:lvl7pPr marL="2743200" algn="l" defTabSz="914400" rtl="0" eaLnBrk="1" latinLnBrk="0" hangingPunct="1">
      <a:defRPr sz="2800" kern="1200">
        <a:solidFill>
          <a:srgbClr val="FDFFF3"/>
        </a:solidFill>
        <a:latin typeface="Times New Roman" pitchFamily="18" charset="0"/>
        <a:ea typeface="黑体" pitchFamily="2" charset="-122"/>
        <a:cs typeface="+mn-cs"/>
      </a:defRPr>
    </a:lvl7pPr>
    <a:lvl8pPr marL="3200400" algn="l" defTabSz="914400" rtl="0" eaLnBrk="1" latinLnBrk="0" hangingPunct="1">
      <a:defRPr sz="2800" kern="1200">
        <a:solidFill>
          <a:srgbClr val="FDFFF3"/>
        </a:solidFill>
        <a:latin typeface="Times New Roman" pitchFamily="18" charset="0"/>
        <a:ea typeface="黑体" pitchFamily="2" charset="-122"/>
        <a:cs typeface="+mn-cs"/>
      </a:defRPr>
    </a:lvl8pPr>
    <a:lvl9pPr marL="3657600" algn="l" defTabSz="914400" rtl="0" eaLnBrk="1" latinLnBrk="0" hangingPunct="1">
      <a:defRPr sz="2800" kern="1200">
        <a:solidFill>
          <a:srgbClr val="FDFFF3"/>
        </a:solidFill>
        <a:latin typeface="Times New Roman" pitchFamily="18" charset="0"/>
        <a:ea typeface="黑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FF3"/>
    <a:srgbClr val="2903B5"/>
    <a:srgbClr val="0066FF"/>
    <a:srgbClr val="72F7FE"/>
    <a:srgbClr val="0099CC"/>
    <a:srgbClr val="DC3A2E"/>
    <a:srgbClr val="F1B91B"/>
    <a:srgbClr val="3399FF"/>
    <a:srgbClr val="FF33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15" autoAdjust="0"/>
  </p:normalViewPr>
  <p:slideViewPr>
    <p:cSldViewPr>
      <p:cViewPr varScale="1">
        <p:scale>
          <a:sx n="70" d="100"/>
          <a:sy n="70" d="100"/>
        </p:scale>
        <p:origin x="714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720"/>
    </p:cViewPr>
  </p:sorterViewPr>
  <p:notesViewPr>
    <p:cSldViewPr>
      <p:cViewPr varScale="1">
        <p:scale>
          <a:sx n="50" d="100"/>
          <a:sy n="50" d="100"/>
        </p:scale>
        <p:origin x="-1950" y="-96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378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73088" cy="296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t" anchorCtr="0" compatLnSpc="1">
            <a:prstTxWarp prst="textNoShape">
              <a:avLst/>
            </a:prstTxWarp>
            <a:spAutoFit/>
          </a:bodyPr>
          <a:lstStyle>
            <a:lvl1pPr defTabSz="990600"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Helvetica" pitchFamily="34" charset="0"/>
                <a:ea typeface="宋体" pitchFamily="2" charset="-122"/>
              </a:defRPr>
            </a:lvl1pPr>
          </a:lstStyle>
          <a:p>
            <a:endParaRPr lang="zh-CN"/>
          </a:p>
        </p:txBody>
      </p:sp>
      <p:sp>
        <p:nvSpPr>
          <p:cNvPr id="386051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6088063" y="0"/>
            <a:ext cx="1014412" cy="296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t" anchorCtr="0" compatLnSpc="1">
            <a:prstTxWarp prst="textNoShape">
              <a:avLst/>
            </a:prstTxWarp>
            <a:spAutoFit/>
          </a:bodyPr>
          <a:lstStyle>
            <a:lvl1pPr algn="r" defTabSz="990600"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Helvetica" pitchFamily="34" charset="0"/>
                <a:ea typeface="宋体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386052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6763"/>
            <a:ext cx="6819900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6053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59338"/>
            <a:ext cx="2676525" cy="1233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6054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934575"/>
            <a:ext cx="638175" cy="296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b" anchorCtr="0" compatLnSpc="1">
            <a:prstTxWarp prst="textNoShape">
              <a:avLst/>
            </a:prstTxWarp>
            <a:spAutoFit/>
          </a:bodyPr>
          <a:lstStyle>
            <a:lvl1pPr defTabSz="990600"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Helvetica" pitchFamily="34" charset="0"/>
                <a:ea typeface="宋体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386055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702425" y="9934575"/>
            <a:ext cx="400050" cy="296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b" anchorCtr="0" compatLnSpc="1">
            <a:prstTxWarp prst="textNoShape">
              <a:avLst/>
            </a:prstTxWarp>
            <a:spAutoFit/>
          </a:bodyPr>
          <a:lstStyle>
            <a:lvl1pPr algn="r" defTabSz="990600"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Helvetica" pitchFamily="34" charset="0"/>
                <a:ea typeface="宋体" pitchFamily="2" charset="-122"/>
              </a:defRPr>
            </a:lvl1pPr>
          </a:lstStyle>
          <a:p>
            <a:fld id="{825D07BB-2A5C-4525-B3D4-3FDFE4600E7B}" type="slidenum">
              <a:rPr lang="en-US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99281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07BB-2A5C-4525-B3D4-3FDFE4600E7B}" type="slidenum">
              <a:rPr lang="en-US" altLang="zh-CN" smtClean="0"/>
              <a:pPr/>
              <a:t>1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67114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07BB-2A5C-4525-B3D4-3FDFE4600E7B}" type="slidenum">
              <a:rPr lang="en-US" altLang="zh-CN" smtClean="0"/>
              <a:pPr/>
              <a:t>51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28284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07BB-2A5C-4525-B3D4-3FDFE4600E7B}" type="slidenum">
              <a:rPr lang="en-US" altLang="zh-CN" smtClean="0"/>
              <a:pPr/>
              <a:t>55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28580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FA8A6-944A-4FF3-AF09-EFE66719C809}" type="slidenum">
              <a:rPr lang="zh-CN" altLang="en-US" smtClean="0"/>
              <a:pPr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998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07BB-2A5C-4525-B3D4-3FDFE4600E7B}" type="slidenum">
              <a:rPr lang="en-US" altLang="zh-CN" smtClean="0"/>
              <a:pPr/>
              <a:t>57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22697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07BB-2A5C-4525-B3D4-3FDFE4600E7B}" type="slidenum">
              <a:rPr lang="en-US" altLang="zh-CN" smtClean="0"/>
              <a:pPr/>
              <a:t>61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8724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089045-95FD-4FD6-AAF8-254D3F2CE0A9}" type="slidenum">
              <a:rPr kumimoji="1" lang="en-US" altLang="zh-CN" sz="1200">
                <a:latin typeface="Times New Roman" pitchFamily="18" charset="0"/>
                <a:ea typeface="宋体" pitchFamily="2" charset="-122"/>
              </a:rPr>
              <a:pPr algn="r"/>
              <a:t>16</a:t>
            </a:fld>
            <a:endParaRPr kumimoji="1" lang="en-US" altLang="zh-CN" sz="12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25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76E918-A80D-4886-9670-A0D653708B45}" type="slidenum">
              <a:rPr kumimoji="1" lang="en-US" altLang="zh-CN" sz="1200">
                <a:latin typeface="Times New Roman" pitchFamily="18" charset="0"/>
                <a:ea typeface="宋体" pitchFamily="2" charset="-122"/>
              </a:rPr>
              <a:pPr algn="r"/>
              <a:t>17</a:t>
            </a:fld>
            <a:endParaRPr kumimoji="1" lang="en-US" altLang="zh-CN" sz="120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982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07BB-2A5C-4525-B3D4-3FDFE4600E7B}" type="slidenum">
              <a:rPr lang="en-US" altLang="zh-CN" smtClean="0"/>
              <a:pPr/>
              <a:t>31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58651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07BB-2A5C-4525-B3D4-3FDFE4600E7B}" type="slidenum">
              <a:rPr lang="en-US" altLang="zh-CN" smtClean="0"/>
              <a:pPr/>
              <a:t>33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1214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07BB-2A5C-4525-B3D4-3FDFE4600E7B}" type="slidenum">
              <a:rPr lang="en-US" altLang="zh-CN" smtClean="0"/>
              <a:pPr/>
              <a:t>42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70422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07BB-2A5C-4525-B3D4-3FDFE4600E7B}" type="slidenum">
              <a:rPr lang="en-US" altLang="zh-CN" smtClean="0"/>
              <a:pPr/>
              <a:t>46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9069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07BB-2A5C-4525-B3D4-3FDFE4600E7B}" type="slidenum">
              <a:rPr lang="en-US" altLang="zh-CN" smtClean="0"/>
              <a:pPr/>
              <a:t>48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05085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D07BB-2A5C-4525-B3D4-3FDFE4600E7B}" type="slidenum">
              <a:rPr lang="en-US" altLang="zh-CN" smtClean="0"/>
              <a:pPr/>
              <a:t>50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9540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3600"/>
            </a:lvl1pPr>
            <a:lvl2pPr>
              <a:lnSpc>
                <a:spcPct val="150000"/>
              </a:lnSpc>
              <a:defRPr sz="3600"/>
            </a:lvl2pPr>
            <a:lvl3pPr>
              <a:lnSpc>
                <a:spcPct val="150000"/>
              </a:lnSpc>
              <a:defRPr sz="3600"/>
            </a:lvl3pPr>
            <a:lvl4pPr>
              <a:lnSpc>
                <a:spcPct val="150000"/>
              </a:lnSpc>
              <a:defRPr sz="3600"/>
            </a:lvl4pPr>
            <a:lvl5pPr>
              <a:lnSpc>
                <a:spcPct val="150000"/>
              </a:lnSpc>
              <a:defRPr sz="36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9717" y="6597650"/>
            <a:ext cx="912283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fld id="{542C3B4F-7D01-434F-BB6A-7E211E60CE18}" type="slidenum">
              <a:rPr lang="en-US" altLang="zh-CN" smtClean="0"/>
              <a:pPr/>
              <a:t>‹#›</a:t>
            </a:fld>
            <a:r>
              <a:rPr lang="en-US" altLang="zh-CN" dirty="0" smtClean="0"/>
              <a:t>/61</a:t>
            </a:r>
            <a:endParaRPr lang="zh-CN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9717" y="6597650"/>
            <a:ext cx="912283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fld id="{542C3B4F-7D01-434F-BB6A-7E211E60CE18}" type="slidenum">
              <a:rPr lang="en-US" altLang="zh-CN" smtClean="0"/>
              <a:pPr/>
              <a:t>‹#›</a:t>
            </a:fld>
            <a:r>
              <a:rPr lang="en-US" altLang="zh-CN" dirty="0" smtClean="0"/>
              <a:t>/61</a:t>
            </a:r>
            <a:endParaRPr lang="zh-CN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rgbClr val="00CCFF"/>
          </a:solidFill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744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solidFill>
            <a:srgbClr val="0000FF"/>
          </a:solidFill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9717" y="6597650"/>
            <a:ext cx="912283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fld id="{542C3B4F-7D01-434F-BB6A-7E211E60CE18}" type="slidenum">
              <a:rPr lang="en-US" altLang="zh-CN" smtClean="0"/>
              <a:pPr/>
              <a:t>‹#›</a:t>
            </a:fld>
            <a:r>
              <a:rPr lang="en-US" altLang="zh-CN" dirty="0" smtClean="0"/>
              <a:t>/61</a:t>
            </a:r>
            <a:endParaRPr lang="zh-CN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9717" y="6597650"/>
            <a:ext cx="912283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fld id="{542C3B4F-7D01-434F-BB6A-7E211E60CE18}" type="slidenum">
              <a:rPr lang="en-US" altLang="zh-CN" smtClean="0"/>
              <a:pPr/>
              <a:t>‹#›</a:t>
            </a:fld>
            <a:r>
              <a:rPr lang="en-US" altLang="zh-CN" dirty="0" smtClean="0"/>
              <a:t>/61</a:t>
            </a:r>
            <a:endParaRPr lang="zh-CN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9717" y="6597650"/>
            <a:ext cx="912283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fld id="{542C3B4F-7D01-434F-BB6A-7E211E60CE18}" type="slidenum">
              <a:rPr lang="en-US" altLang="zh-CN" smtClean="0"/>
              <a:pPr/>
              <a:t>‹#›</a:t>
            </a:fld>
            <a:r>
              <a:rPr lang="en-US" altLang="zh-CN" dirty="0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04026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3392" y="0"/>
            <a:ext cx="11568608" cy="9144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rgbClr val="004080"/>
                </a:solidFill>
              </a:defRPr>
            </a:lvl1pPr>
          </a:lstStyle>
          <a:p>
            <a:r>
              <a:rPr lang="zh-CN" altLang="en-US" dirty="0"/>
              <a:t>我是标题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9717" y="6597650"/>
            <a:ext cx="912283" cy="260350"/>
          </a:xfrm>
          <a:prstGeom prst="rect">
            <a:avLst/>
          </a:prstGeom>
          <a:noFill/>
          <a:ln w="12700">
            <a:solidFill>
              <a:srgbClr val="FDFFF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400">
                <a:solidFill>
                  <a:srgbClr val="FDFFF3"/>
                </a:solidFill>
                <a:latin typeface="+mn-lt"/>
                <a:ea typeface="宋体" pitchFamily="2" charset="-122"/>
              </a:defRPr>
            </a:lvl1pPr>
          </a:lstStyle>
          <a:p>
            <a:fld id="{542C3B4F-7D01-434F-BB6A-7E211E60CE18}" type="slidenum">
              <a:rPr lang="en-US" altLang="zh-CN" smtClean="0"/>
              <a:pPr/>
              <a:t>‹#›</a:t>
            </a:fld>
            <a:r>
              <a:rPr lang="en-US" altLang="zh-CN" dirty="0"/>
              <a:t>/22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29506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0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49571" name="Rectangle 3"/>
          <p:cNvSpPr>
            <a:spLocks noChangeArrowheads="1"/>
          </p:cNvSpPr>
          <p:nvPr/>
        </p:nvSpPr>
        <p:spPr bwMode="auto">
          <a:xfrm flipV="1">
            <a:off x="0" y="1033484"/>
            <a:ext cx="12192000" cy="109516"/>
          </a:xfrm>
          <a:prstGeom prst="rect">
            <a:avLst/>
          </a:prstGeom>
          <a:solidFill>
            <a:srgbClr val="FF66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749572" name="Rectangle 4"/>
          <p:cNvSpPr>
            <a:spLocks noChangeArrowheads="1"/>
          </p:cNvSpPr>
          <p:nvPr/>
        </p:nvSpPr>
        <p:spPr bwMode="auto">
          <a:xfrm>
            <a:off x="0" y="914400"/>
            <a:ext cx="12192000" cy="95250"/>
          </a:xfrm>
          <a:prstGeom prst="rect">
            <a:avLst/>
          </a:prstGeom>
          <a:solidFill>
            <a:srgbClr val="BFCBE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sz="2800"/>
          </a:p>
        </p:txBody>
      </p:sp>
      <p:sp>
        <p:nvSpPr>
          <p:cNvPr id="7495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1384" y="1143000"/>
            <a:ext cx="11089232" cy="523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49578" name="Rectangle 10"/>
          <p:cNvSpPr>
            <a:spLocks noChangeArrowheads="1"/>
          </p:cNvSpPr>
          <p:nvPr userDrawn="1"/>
        </p:nvSpPr>
        <p:spPr bwMode="auto">
          <a:xfrm>
            <a:off x="0" y="6491266"/>
            <a:ext cx="11064552" cy="3667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rIns="36000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FDFFF3"/>
                </a:solidFill>
                <a:latin typeface="Arial" pitchFamily="34" charset="0"/>
              </a:rPr>
              <a:t>“科普的正确打开方式”，张双南，中国科学院高能物理研究所，版权</a:t>
            </a:r>
            <a:r>
              <a:rPr lang="en-US" altLang="zh-CN" sz="1600" dirty="0">
                <a:solidFill>
                  <a:srgbClr val="FDFFF3"/>
                </a:solidFill>
                <a:latin typeface="Arial" pitchFamily="34" charset="0"/>
              </a:rPr>
              <a:t>©</a:t>
            </a:r>
            <a:r>
              <a:rPr lang="zh-CN" altLang="en-US" sz="1600" dirty="0">
                <a:solidFill>
                  <a:srgbClr val="FDFFF3"/>
                </a:solidFill>
                <a:latin typeface="Arial" pitchFamily="34" charset="0"/>
              </a:rPr>
              <a:t>张双南 未经授权请勿转载发表</a:t>
            </a:r>
            <a:endParaRPr lang="zh-CN" altLang="zh-CN" sz="1600" dirty="0">
              <a:solidFill>
                <a:srgbClr val="FDFFF3"/>
              </a:solidFill>
              <a:latin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9717" y="6597650"/>
            <a:ext cx="912283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fld id="{542C3B4F-7D01-434F-BB6A-7E211E60CE18}" type="slidenum">
              <a:rPr lang="en-US" altLang="zh-CN" smtClean="0"/>
              <a:pPr/>
              <a:t>‹#›</a:t>
            </a:fld>
            <a:r>
              <a:rPr lang="en-US" altLang="zh-CN" dirty="0" smtClean="0"/>
              <a:t>/61</a:t>
            </a:r>
            <a:endParaRPr lang="zh-CN" altLang="zh-CN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78" r:id="rId2"/>
    <p:sldLayoutId id="2147483679" r:id="rId3"/>
    <p:sldLayoutId id="2147483682" r:id="rId4"/>
    <p:sldLayoutId id="2147483683" r:id="rId5"/>
    <p:sldLayoutId id="2147483684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DE63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DE639"/>
          </a:solidFill>
          <a:latin typeface="Arial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DE639"/>
          </a:solidFill>
          <a:latin typeface="Arial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DE639"/>
          </a:solidFill>
          <a:latin typeface="Arial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DE639"/>
          </a:solidFill>
          <a:latin typeface="Arial" pitchFamily="34" charset="0"/>
          <a:ea typeface="黑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DE639"/>
          </a:solidFill>
          <a:latin typeface="Arial" pitchFamily="34" charset="0"/>
          <a:ea typeface="黑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DE639"/>
          </a:solidFill>
          <a:latin typeface="Arial" pitchFamily="34" charset="0"/>
          <a:ea typeface="黑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DE639"/>
          </a:solidFill>
          <a:latin typeface="Arial" pitchFamily="34" charset="0"/>
          <a:ea typeface="黑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DE639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DFFF3"/>
        </a:buClr>
        <a:buFont typeface="Wingdings" pitchFamily="2" charset="2"/>
        <a:buChar char="ü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DFFF3"/>
        </a:buClr>
        <a:buFont typeface="Wingdings" pitchFamily="2" charset="2"/>
        <a:buChar char="ü"/>
        <a:defRPr sz="2800">
          <a:solidFill>
            <a:srgbClr val="F6FC0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DFFF3"/>
        </a:buClr>
        <a:buFont typeface="Wingdings" pitchFamily="2" charset="2"/>
        <a:buChar char="ü"/>
        <a:defRPr sz="2800">
          <a:solidFill>
            <a:srgbClr val="FFE7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DFFF3"/>
        </a:buClr>
        <a:buFont typeface="Wingdings" pitchFamily="2" charset="2"/>
        <a:buChar char="ü"/>
        <a:defRPr sz="2800">
          <a:solidFill>
            <a:srgbClr val="CA0E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DFFF3"/>
        </a:buClr>
        <a:buFont typeface="Wingdings" pitchFamily="2" charset="2"/>
        <a:buChar char="ü"/>
        <a:defRPr sz="2800">
          <a:solidFill>
            <a:srgbClr val="03FB32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FDFFF3"/>
        </a:buClr>
        <a:buFont typeface="Wingdings" pitchFamily="2" charset="2"/>
        <a:buChar char="ü"/>
        <a:defRPr sz="2800">
          <a:solidFill>
            <a:srgbClr val="03FB3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FDFFF3"/>
        </a:buClr>
        <a:buFont typeface="Wingdings" pitchFamily="2" charset="2"/>
        <a:buChar char="ü"/>
        <a:defRPr sz="2800">
          <a:solidFill>
            <a:srgbClr val="03FB3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FDFFF3"/>
        </a:buClr>
        <a:buFont typeface="Wingdings" pitchFamily="2" charset="2"/>
        <a:buChar char="ü"/>
        <a:defRPr sz="2800">
          <a:solidFill>
            <a:srgbClr val="03FB3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FDFFF3"/>
        </a:buClr>
        <a:buFont typeface="Wingdings" pitchFamily="2" charset="2"/>
        <a:buChar char="ü"/>
        <a:defRPr sz="2800">
          <a:solidFill>
            <a:srgbClr val="03FB32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//upload.wikimedia.org/wikipedia/commons/a/a6/Tychonian_system.sv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hyperlink" Target="//upload.wikimedia.org/wikipedia/commons/2/2b/Tycho_Brahe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gif"/><Relationship Id="rId7" Type="http://schemas.openxmlformats.org/officeDocument/2006/relationships/image" Target="../media/image21.jpeg"/><Relationship Id="rId2" Type="http://schemas.openxmlformats.org/officeDocument/2006/relationships/hyperlink" Target="//upload.wikimedia.org/wikipedia/zh/b/b8/Kpl-dl1.gi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//upload.wikimedia.org/wikipedia/zh/3/32/Kpl-dl3.jpg" TargetMode="External"/><Relationship Id="rId5" Type="http://schemas.openxmlformats.org/officeDocument/2006/relationships/image" Target="../media/image20.gif"/><Relationship Id="rId4" Type="http://schemas.openxmlformats.org/officeDocument/2006/relationships/hyperlink" Target="//upload.wikimedia.org/wikipedia/zh/1/18/Kpl-dl2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3/39/GodfreyKneller-IsaacNewton-1689.jpg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gi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9336" y="260648"/>
            <a:ext cx="11955067" cy="2304257"/>
          </a:xfrm>
          <a:noFill/>
        </p:spPr>
        <p:txBody>
          <a:bodyPr/>
          <a:lstStyle/>
          <a:p>
            <a:r>
              <a:rPr lang="zh-CN" altLang="en-US" sz="6000" dirty="0">
                <a:solidFill>
                  <a:srgbClr val="FFFF00"/>
                </a:solidFill>
              </a:rPr>
              <a:t>科普的正确打开方式</a:t>
            </a:r>
            <a:r>
              <a:rPr lang="en-US" altLang="zh-CN" sz="5400" dirty="0">
                <a:solidFill>
                  <a:srgbClr val="FFFF00"/>
                </a:solidFill>
              </a:rPr>
              <a:t/>
            </a:r>
            <a:br>
              <a:rPr lang="en-US" altLang="zh-CN" sz="5400" dirty="0">
                <a:solidFill>
                  <a:srgbClr val="FFFF00"/>
                </a:solidFill>
              </a:rPr>
            </a:br>
            <a:r>
              <a:rPr lang="en-US" altLang="zh-CN" sz="4800" dirty="0">
                <a:solidFill>
                  <a:srgbClr val="FFFF00"/>
                </a:solidFill>
              </a:rPr>
              <a:t>—</a:t>
            </a:r>
            <a:r>
              <a:rPr lang="zh-CN" altLang="en-US" sz="4800" dirty="0">
                <a:solidFill>
                  <a:srgbClr val="FFFF00"/>
                </a:solidFill>
              </a:rPr>
              <a:t>为什么？普什么？怎么普？</a:t>
            </a:r>
            <a:endParaRPr lang="en-US" altLang="zh-CN" sz="4800" dirty="0">
              <a:solidFill>
                <a:srgbClr val="FFFF00"/>
              </a:solidFill>
            </a:endParaRPr>
          </a:p>
        </p:txBody>
      </p:sp>
      <p:sp>
        <p:nvSpPr>
          <p:cNvPr id="415751" name="Text Box 1031"/>
          <p:cNvSpPr txBox="1">
            <a:spLocks noChangeArrowheads="1"/>
          </p:cNvSpPr>
          <p:nvPr/>
        </p:nvSpPr>
        <p:spPr bwMode="auto">
          <a:xfrm>
            <a:off x="4223792" y="3238627"/>
            <a:ext cx="3467617" cy="29238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/>
              <a:t>张双南</a:t>
            </a:r>
            <a:endParaRPr lang="en-US" altLang="zh-CN" sz="4000" dirty="0"/>
          </a:p>
          <a:p>
            <a:pPr algn="ctr"/>
            <a:endParaRPr lang="en-US" altLang="zh-CN" sz="4000" dirty="0">
              <a:solidFill>
                <a:srgbClr val="FFFF00"/>
              </a:solidFill>
            </a:endParaRPr>
          </a:p>
          <a:p>
            <a:pPr algn="ctr"/>
            <a:r>
              <a:rPr lang="zh-CN" altLang="en-US" sz="4000" dirty="0">
                <a:solidFill>
                  <a:srgbClr val="FFFF00"/>
                </a:solidFill>
              </a:rPr>
              <a:t>中国科学院</a:t>
            </a:r>
            <a:endParaRPr lang="en-US" altLang="zh-CN" sz="4000" dirty="0">
              <a:solidFill>
                <a:srgbClr val="FFFF00"/>
              </a:solidFill>
            </a:endParaRPr>
          </a:p>
          <a:p>
            <a:pPr algn="ctr"/>
            <a:r>
              <a:rPr lang="zh-CN" altLang="en-US" sz="3200" dirty="0">
                <a:solidFill>
                  <a:srgbClr val="FFFF00"/>
                </a:solidFill>
              </a:rPr>
              <a:t>高能物理研究所</a:t>
            </a:r>
            <a:endParaRPr lang="en-US" altLang="zh-CN" sz="3200" dirty="0">
              <a:solidFill>
                <a:srgbClr val="FFFF00"/>
              </a:solidFill>
            </a:endParaRPr>
          </a:p>
          <a:p>
            <a:pPr algn="ctr"/>
            <a:r>
              <a:rPr lang="zh-CN" altLang="en-US" sz="3200" dirty="0">
                <a:solidFill>
                  <a:srgbClr val="FFFF00"/>
                </a:solidFill>
              </a:rPr>
              <a:t>粒子天体物理中心</a:t>
            </a:r>
            <a:endParaRPr lang="en-US" altLang="zh-CN" sz="3200" dirty="0">
              <a:solidFill>
                <a:srgbClr val="FFFF00"/>
              </a:solidFill>
            </a:endParaRPr>
          </a:p>
        </p:txBody>
      </p:sp>
      <p:sp>
        <p:nvSpPr>
          <p:cNvPr id="833538" name="AutoShape 2" descr="file:///F:/My%20Documents/Talks/%E6%98%9F%E9%99%85%E7%A9%BF%E8%B6%8A/%E3%80%8A%E6%98%9F%E9%99%85%E7%A9%BF%E8%B6%8A%E3%80%8B%E7%89%A9%E7%90%86%E5%AD%A6%EF%BC%9A%E9%BB%91%E6%B4%9E%E6%98%AF%E4%BB%80%E4%B9%88%E6%A0%B7%E5%AD%90%E7%9A%84%EF%BC%9F%20_%20%E7%A7%91%E5%AD%A6%E4%BA%BA%20_%20%E6%9E%9C%E5%A3%B3%E7%BD%91%20%E7%A7%91%E6%8A%80%E6%9C%89%E6%84%8F%E6%80%9D_files/9jW8IJoa-ary97JG89AGnaMLvhwZpDUBvLVLgzKndIwIBwAAsAQAAFBO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3540" name="AutoShape 4" descr="file:///F:/My%20Documents/Talks/%E6%98%9F%E9%99%85%E7%A9%BF%E8%B6%8A/%E3%80%8A%E6%98%9F%E9%99%85%E7%A9%BF%E8%B6%8A%E3%80%8B%E7%89%A9%E7%90%86%E5%AD%A6%EF%BC%9A%E9%BB%91%E6%B4%9E%E6%98%AF%E4%BB%80%E4%B9%88%E6%A0%B7%E5%AD%90%E7%9A%84%EF%BC%9F%20_%20%E7%A7%91%E5%AD%A6%E4%BA%BA%20_%20%E6%9E%9C%E5%A3%B3%E7%BD%91%20%E7%A7%91%E6%8A%80%E6%9C%89%E6%84%8F%E6%80%9D_files/9jW8IJoa-ary97JG89AGnaMLvhwZpDUBvLVLgzKndIwIBwAAsAQAAFBO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1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3901207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solidFill>
                  <a:srgbClr val="FFFF00"/>
                </a:solidFill>
              </a:rPr>
              <a:t>什么是科学？科学就是刨根问底</a:t>
            </a:r>
            <a:r>
              <a:rPr lang="en-US" altLang="zh-CN" dirty="0">
                <a:solidFill>
                  <a:srgbClr val="FFFF00"/>
                </a:solidFill>
              </a:rPr>
              <a:t>!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4821" name="内容占位符 2"/>
          <p:cNvSpPr>
            <a:spLocks noGrp="1"/>
          </p:cNvSpPr>
          <p:nvPr>
            <p:ph idx="1"/>
          </p:nvPr>
        </p:nvSpPr>
        <p:spPr>
          <a:xfrm>
            <a:off x="551384" y="1268760"/>
            <a:ext cx="11089232" cy="5112990"/>
          </a:xfrm>
        </p:spPr>
        <p:txBody>
          <a:bodyPr/>
          <a:lstStyle/>
          <a:p>
            <a:pPr algn="ctr" eaLnBrk="1" hangingPunct="1"/>
            <a:r>
              <a:rPr lang="zh-CN" altLang="en-US" sz="4400" dirty="0">
                <a:solidFill>
                  <a:srgbClr val="FDFFF3"/>
                </a:solidFill>
              </a:rPr>
              <a:t>科学的三要素</a:t>
            </a:r>
            <a:endParaRPr lang="en-US" altLang="zh-CN" sz="4400" dirty="0">
              <a:solidFill>
                <a:srgbClr val="FDFFF3"/>
              </a:solidFill>
            </a:endParaRPr>
          </a:p>
          <a:p>
            <a:pPr marL="1200150" lvl="1" indent="-742950" algn="ctr" eaLnBrk="1" hangingPunct="1">
              <a:buFont typeface="+mj-lt"/>
              <a:buAutoNum type="arabicPeriod"/>
            </a:pPr>
            <a:r>
              <a:rPr lang="zh-CN" altLang="en-US" dirty="0">
                <a:solidFill>
                  <a:srgbClr val="FFFF00"/>
                </a:solidFill>
              </a:rPr>
              <a:t>科学的目的</a:t>
            </a:r>
            <a:r>
              <a:rPr lang="en-US" altLang="zh-CN" dirty="0">
                <a:solidFill>
                  <a:srgbClr val="FFFF00"/>
                </a:solidFill>
              </a:rPr>
              <a:t>: </a:t>
            </a:r>
            <a:r>
              <a:rPr lang="zh-CN" altLang="en-US" dirty="0">
                <a:solidFill>
                  <a:srgbClr val="FDFFF3"/>
                </a:solidFill>
              </a:rPr>
              <a:t>发现各种规律</a:t>
            </a:r>
            <a:endParaRPr lang="zh-CN" altLang="en-US" dirty="0">
              <a:solidFill>
                <a:srgbClr val="FDFFF3"/>
              </a:solidFill>
              <a:ea typeface="Mangal" pitchFamily="2"/>
              <a:cs typeface="Mangal" pitchFamily="2"/>
            </a:endParaRPr>
          </a:p>
          <a:p>
            <a:pPr marL="1200150" lvl="1" indent="-742950" algn="ctr" eaLnBrk="1" hangingPunct="1">
              <a:buFont typeface="+mj-lt"/>
              <a:buAutoNum type="arabicPeriod"/>
            </a:pPr>
            <a:r>
              <a:rPr lang="zh-CN" altLang="en-US" dirty="0">
                <a:solidFill>
                  <a:srgbClr val="FFFF00"/>
                </a:solidFill>
              </a:rPr>
              <a:t>科学的精神</a:t>
            </a:r>
            <a:r>
              <a:rPr lang="en-US" altLang="zh-CN" dirty="0">
                <a:solidFill>
                  <a:srgbClr val="FFFF00"/>
                </a:solidFill>
              </a:rPr>
              <a:t>: </a:t>
            </a:r>
            <a:r>
              <a:rPr lang="zh-CN" altLang="en-US" dirty="0">
                <a:solidFill>
                  <a:srgbClr val="FDFFF3"/>
                </a:solidFill>
              </a:rPr>
              <a:t>质疑、独立、唯一</a:t>
            </a:r>
            <a:endParaRPr lang="zh-CN" altLang="en-US" dirty="0">
              <a:solidFill>
                <a:srgbClr val="FDFFF3"/>
              </a:solidFill>
              <a:ea typeface="Mangal" pitchFamily="2"/>
              <a:cs typeface="Mangal" pitchFamily="2"/>
            </a:endParaRPr>
          </a:p>
          <a:p>
            <a:pPr marL="1200150" lvl="1" indent="-742950" algn="ctr" eaLnBrk="1" hangingPunct="1">
              <a:buFont typeface="+mj-lt"/>
              <a:buAutoNum type="arabicPeriod"/>
            </a:pPr>
            <a:r>
              <a:rPr lang="zh-CN" altLang="en-US" dirty="0">
                <a:solidFill>
                  <a:srgbClr val="FFFF00"/>
                </a:solidFill>
              </a:rPr>
              <a:t>科学的方法</a:t>
            </a:r>
            <a:r>
              <a:rPr lang="en-US" altLang="zh-CN" dirty="0">
                <a:solidFill>
                  <a:srgbClr val="FFFF00"/>
                </a:solidFill>
              </a:rPr>
              <a:t>: </a:t>
            </a:r>
            <a:r>
              <a:rPr lang="zh-CN" altLang="en-US" dirty="0">
                <a:solidFill>
                  <a:srgbClr val="FDFFF3"/>
                </a:solidFill>
              </a:rPr>
              <a:t>逻辑化、定量化和实证化</a:t>
            </a:r>
            <a:endParaRPr lang="zh-CN" altLang="en-US" dirty="0">
              <a:solidFill>
                <a:srgbClr val="FDFFF3"/>
              </a:solidFill>
              <a:ea typeface="Mangal" pitchFamily="2"/>
              <a:cs typeface="Mangal" pitchFamily="2"/>
            </a:endParaRPr>
          </a:p>
          <a:p>
            <a:pPr eaLnBrk="1" hangingPunct="1"/>
            <a:endParaRPr lang="zh-CN" altLang="en-US" dirty="0">
              <a:solidFill>
                <a:srgbClr val="FF3300"/>
              </a:solidFill>
              <a:ea typeface="Mangal" pitchFamily="2"/>
              <a:cs typeface="Mangal" pitchFamily="2"/>
            </a:endParaRPr>
          </a:p>
          <a:p>
            <a:pPr eaLnBrk="1" hangingPunct="1"/>
            <a:endParaRPr lang="zh-CN" altLang="en-US" dirty="0">
              <a:solidFill>
                <a:srgbClr val="FF3300"/>
              </a:solidFill>
              <a:ea typeface="Mangal" pitchFamily="2"/>
              <a:cs typeface="Mangal" pitchFamily="2"/>
            </a:endParaRPr>
          </a:p>
          <a:p>
            <a:pPr eaLnBrk="1" hangingPunct="1"/>
            <a:endParaRPr lang="zh-CN" altLang="en-US" dirty="0">
              <a:solidFill>
                <a:srgbClr val="FF3300"/>
              </a:solidFill>
              <a:ea typeface="Mangal" pitchFamily="2"/>
              <a:cs typeface="Mangal" pitchFamily="2"/>
            </a:endParaRPr>
          </a:p>
          <a:p>
            <a:pPr eaLnBrk="1" hangingPunct="1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10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0169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400" dirty="0"/>
              <a:t>关于中国古代“科学”的</a:t>
            </a:r>
            <a:r>
              <a:rPr lang="zh-CN" altLang="en-US" sz="4400" dirty="0" smtClean="0"/>
              <a:t>讨论（</a:t>
            </a:r>
            <a:r>
              <a:rPr lang="en-US" altLang="zh-CN" sz="4400" dirty="0" smtClean="0"/>
              <a:t>1</a:t>
            </a:r>
            <a:r>
              <a:rPr lang="zh-CN" altLang="en-US" sz="4400" dirty="0" smtClean="0"/>
              <a:t>）</a:t>
            </a:r>
            <a:endParaRPr lang="zh-CN" altLang="en-US" sz="4400" dirty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CN" altLang="en-US" dirty="0"/>
              <a:t>中国的四大发明都不是科学，而是技术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z="3200" dirty="0"/>
              <a:t>造纸术、指南针、火药和活字印刷术：我们的祖先没有研究这些技术背后的</a:t>
            </a:r>
            <a:r>
              <a:rPr lang="zh-CN" altLang="en-US" sz="3200" dirty="0">
                <a:solidFill>
                  <a:srgbClr val="FDFFF3"/>
                </a:solidFill>
              </a:rPr>
              <a:t>规律</a:t>
            </a:r>
            <a:r>
              <a:rPr lang="zh-CN" altLang="en-US" sz="3200" dirty="0"/>
              <a:t>，因此不但没有发展成为</a:t>
            </a:r>
            <a:r>
              <a:rPr lang="zh-CN" altLang="en-US" sz="3200" dirty="0">
                <a:solidFill>
                  <a:srgbClr val="FDFFF3"/>
                </a:solidFill>
              </a:rPr>
              <a:t>科学</a:t>
            </a:r>
            <a:r>
              <a:rPr lang="zh-CN" altLang="en-US" sz="3200" dirty="0"/>
              <a:t>（化学、电磁学、地球物理、自动化），当时先进的技术也逐渐被西方超越。</a:t>
            </a:r>
          </a:p>
          <a:p>
            <a:pPr eaLnBrk="1" hangingPunct="1">
              <a:lnSpc>
                <a:spcPct val="100000"/>
              </a:lnSpc>
            </a:pPr>
            <a:r>
              <a:rPr lang="zh-CN" altLang="en-US" dirty="0"/>
              <a:t>中国古代的天文观测也比西方发达，但是在人类认识宇宙的七次飞跃中都（几乎）无所作为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z="3200" dirty="0"/>
              <a:t>理论方面成了占星术，但是没有发展成为天文学。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z="3200" dirty="0"/>
              <a:t>技术方面服务于农业，但是没有产生现代科学。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11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41001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关于中国古代“科学”的讨论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7368" y="1214586"/>
            <a:ext cx="5328592" cy="5238750"/>
          </a:xfrm>
        </p:spPr>
        <p:txBody>
          <a:bodyPr/>
          <a:lstStyle/>
          <a:p>
            <a:r>
              <a:rPr lang="zh-CN" altLang="zh-CN" dirty="0"/>
              <a:t>中国古代的博物学很发达，但是只停留在了记录和分类，没有探索规律</a:t>
            </a:r>
            <a:r>
              <a:rPr lang="zh-CN" altLang="zh-CN" dirty="0" smtClean="0"/>
              <a:t>，</a:t>
            </a:r>
            <a:r>
              <a:rPr lang="zh-CN" altLang="en-US" dirty="0" smtClean="0"/>
              <a:t>因此</a:t>
            </a:r>
            <a:r>
              <a:rPr lang="zh-CN" altLang="zh-CN" dirty="0" smtClean="0"/>
              <a:t>不是科学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西方</a:t>
            </a:r>
            <a:r>
              <a:rPr lang="zh-CN" altLang="zh-CN" dirty="0"/>
              <a:t>的博物学产生了</a:t>
            </a:r>
            <a:r>
              <a:rPr lang="zh-CN" altLang="zh-CN" dirty="0" smtClean="0"/>
              <a:t>进化论</a:t>
            </a:r>
            <a:r>
              <a:rPr lang="zh-CN" altLang="en-US" dirty="0" smtClean="0"/>
              <a:t>，是科学</a:t>
            </a:r>
            <a:r>
              <a:rPr lang="zh-CN" altLang="zh-CN" dirty="0" smtClean="0"/>
              <a:t>。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2" b="21334"/>
          <a:stretch/>
        </p:blipFill>
        <p:spPr>
          <a:xfrm>
            <a:off x="5951984" y="1202322"/>
            <a:ext cx="5668844" cy="5251014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12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88550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39616" y="2420888"/>
            <a:ext cx="705678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FFFF00"/>
                </a:solidFill>
              </a:rPr>
              <a:t>讲故事</a:t>
            </a:r>
            <a:endParaRPr lang="en-US" altLang="zh-CN" sz="5400" dirty="0">
              <a:solidFill>
                <a:srgbClr val="FFFF00"/>
              </a:solidFill>
            </a:endParaRPr>
          </a:p>
          <a:p>
            <a:pPr algn="ctr"/>
            <a:r>
              <a:rPr lang="zh-CN" altLang="en-US" sz="4400" dirty="0"/>
              <a:t>天文学研究建立了</a:t>
            </a:r>
            <a:endParaRPr lang="en-US" altLang="zh-CN" sz="4400" dirty="0"/>
          </a:p>
          <a:p>
            <a:pPr algn="ctr"/>
            <a:r>
              <a:rPr lang="zh-CN" altLang="en-US" sz="4400" dirty="0"/>
              <a:t>现代自然科学研究方法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13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380204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400" dirty="0"/>
              <a:t>古希腊人的宇宙观：地心说</a:t>
            </a:r>
          </a:p>
        </p:txBody>
      </p:sp>
      <p:pic>
        <p:nvPicPr>
          <p:cNvPr id="9221" name="Picture 4" descr="01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709" y="1189037"/>
            <a:ext cx="56165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Aristotle bu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0" y="3888000"/>
            <a:ext cx="19446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Pythagoras bu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0250" y="1176124"/>
            <a:ext cx="19446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7990681" y="6213109"/>
            <a:ext cx="2663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1800" dirty="0">
                <a:latin typeface="Tahoma" pitchFamily="34" charset="0"/>
              </a:rPr>
              <a:t>亚里士多德</a:t>
            </a:r>
            <a:r>
              <a:rPr kumimoji="1" lang="en-US" altLang="zh-CN" sz="1800" dirty="0">
                <a:latin typeface="Tahoma" pitchFamily="34" charset="0"/>
              </a:rPr>
              <a:t>384 BC-322</a:t>
            </a:r>
            <a:endParaRPr kumimoji="1" lang="zh-CN" altLang="en-US" sz="1800" dirty="0">
              <a:latin typeface="Tahoma" pitchFamily="34" charset="0"/>
            </a:endParaRP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8112224" y="3528496"/>
            <a:ext cx="2700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1800" dirty="0"/>
              <a:t>毕达哥拉斯</a:t>
            </a:r>
            <a:r>
              <a:rPr kumimoji="1" lang="en-US" altLang="zh-CN" sz="1800" dirty="0"/>
              <a:t>572 BC-497</a:t>
            </a:r>
            <a:endParaRPr kumimoji="1" lang="en-US" altLang="zh-CN" sz="1800" dirty="0">
              <a:latin typeface="Tahoma" pitchFamily="34" charset="0"/>
              <a:ea typeface="楷体_GB2312" pitchFamily="49" charset="-122"/>
            </a:endParaRP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1034709" y="5385128"/>
            <a:ext cx="5929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zh-CN" altLang="en-US" dirty="0"/>
              <a:t>基于当时的天文观测知识建立的模型</a:t>
            </a: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928346" y="5908348"/>
            <a:ext cx="5829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zh-CN" altLang="en-US" sz="2000" dirty="0">
                <a:solidFill>
                  <a:srgbClr val="FFFF00"/>
                </a:solidFill>
              </a:rPr>
              <a:t>（根据李向东在</a:t>
            </a:r>
            <a:r>
              <a:rPr lang="en-US" altLang="zh-CN" sz="2000" dirty="0">
                <a:solidFill>
                  <a:srgbClr val="FFFF00"/>
                </a:solidFill>
              </a:rPr>
              <a:t>2011</a:t>
            </a:r>
            <a:r>
              <a:rPr lang="zh-CN" altLang="en-US" sz="2000" dirty="0">
                <a:solidFill>
                  <a:srgbClr val="FFFF00"/>
                </a:solidFill>
              </a:rPr>
              <a:t>年天文学会年会的报告修改）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14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490091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400" dirty="0"/>
              <a:t>行星的逆行观测挑战了当时的宇宙观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143622" y="6001404"/>
            <a:ext cx="5829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zh-CN" altLang="en-US" sz="2000" dirty="0">
                <a:solidFill>
                  <a:srgbClr val="FFFF00"/>
                </a:solidFill>
              </a:rPr>
              <a:t>（根据李向东在</a:t>
            </a:r>
            <a:r>
              <a:rPr lang="en-US" altLang="zh-CN" sz="2000" dirty="0">
                <a:solidFill>
                  <a:srgbClr val="FFFF00"/>
                </a:solidFill>
              </a:rPr>
              <a:t>2011</a:t>
            </a:r>
            <a:r>
              <a:rPr lang="zh-CN" altLang="en-US" sz="2000" dirty="0">
                <a:solidFill>
                  <a:srgbClr val="FFFF00"/>
                </a:solidFill>
              </a:rPr>
              <a:t>年天文学会年会的报告修改）</a:t>
            </a:r>
          </a:p>
        </p:txBody>
      </p:sp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560" y="1176991"/>
            <a:ext cx="80645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15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077657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7" descr="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9617" y="3614507"/>
            <a:ext cx="189481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Ptolm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7930" y="1838889"/>
            <a:ext cx="49688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新的理论模型－托勒密的地心说</a:t>
            </a:r>
          </a:p>
        </p:txBody>
      </p:sp>
      <p:sp>
        <p:nvSpPr>
          <p:cNvPr id="1127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5299" y="1236661"/>
            <a:ext cx="8592107" cy="4530725"/>
          </a:xfrm>
        </p:spPr>
        <p:txBody>
          <a:bodyPr/>
          <a:lstStyle/>
          <a:p>
            <a:pPr eaLnBrk="1" hangingPunct="1"/>
            <a:r>
              <a:rPr lang="zh-CN" altLang="en-US" dirty="0"/>
              <a:t>托勒密（</a:t>
            </a:r>
            <a:r>
              <a:rPr lang="en-US" altLang="zh-CN" dirty="0"/>
              <a:t> Ptolemy</a:t>
            </a:r>
            <a:r>
              <a:rPr lang="zh-CN" altLang="en-US" dirty="0"/>
              <a:t>，</a:t>
            </a:r>
            <a:r>
              <a:rPr lang="en-US" altLang="zh-CN" dirty="0"/>
              <a:t>90-168 </a:t>
            </a:r>
            <a:r>
              <a:rPr lang="zh-CN" altLang="en-US" dirty="0"/>
              <a:t>）模型：地心说</a:t>
            </a:r>
            <a:r>
              <a:rPr lang="en-US" altLang="zh-CN" dirty="0"/>
              <a:t>+</a:t>
            </a:r>
            <a:r>
              <a:rPr lang="zh-CN" altLang="en-US" dirty="0"/>
              <a:t>本轮</a:t>
            </a:r>
          </a:p>
          <a:p>
            <a:pPr lvl="1" eaLnBrk="1" hangingPunct="1"/>
            <a:r>
              <a:rPr lang="zh-CN" altLang="en-US" dirty="0"/>
              <a:t>行星逆行是真实运动</a:t>
            </a:r>
            <a:endParaRPr lang="en-US" altLang="zh-CN" dirty="0"/>
          </a:p>
          <a:p>
            <a:pPr lvl="1" eaLnBrk="1" hangingPunct="1"/>
            <a:r>
              <a:rPr lang="zh-CN" altLang="en-US" dirty="0"/>
              <a:t>可以精确描述观测</a:t>
            </a:r>
          </a:p>
        </p:txBody>
      </p:sp>
      <p:pic>
        <p:nvPicPr>
          <p:cNvPr id="11272" name="Picture 7" descr="epicycle-mov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9896" y="3614507"/>
            <a:ext cx="38163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0" descr="111"/>
          <p:cNvPicPr>
            <a:picLocks noChangeAspect="1" noChangeArrowheads="1"/>
          </p:cNvPicPr>
          <p:nvPr/>
        </p:nvPicPr>
        <p:blipFill>
          <a:blip r:embed="rId6"/>
          <a:srcRect b="4219"/>
          <a:stretch>
            <a:fillRect/>
          </a:stretch>
        </p:blipFill>
        <p:spPr bwMode="auto">
          <a:xfrm>
            <a:off x="1757875" y="3619269"/>
            <a:ext cx="316865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16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899226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新的理论模型－哥白尼的日心说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83432" y="1268760"/>
            <a:ext cx="9649072" cy="4530725"/>
          </a:xfrm>
        </p:spPr>
        <p:txBody>
          <a:bodyPr/>
          <a:lstStyle/>
          <a:p>
            <a:pPr eaLnBrk="1" hangingPunct="1"/>
            <a:r>
              <a:rPr lang="zh-CN" altLang="en-US" dirty="0"/>
              <a:t>哥白尼（</a:t>
            </a:r>
            <a:r>
              <a:rPr lang="en-US" altLang="zh-CN" dirty="0"/>
              <a:t>Copernicus</a:t>
            </a:r>
            <a:r>
              <a:rPr lang="zh-CN" altLang="en-US" dirty="0"/>
              <a:t>：</a:t>
            </a:r>
            <a:r>
              <a:rPr lang="en-US" altLang="zh-CN" dirty="0"/>
              <a:t>1473-1543 </a:t>
            </a:r>
            <a:r>
              <a:rPr lang="zh-CN" altLang="en-US" dirty="0"/>
              <a:t>）模型：全新的日心说</a:t>
            </a:r>
            <a:endParaRPr lang="en-US" altLang="zh-CN" dirty="0"/>
          </a:p>
          <a:p>
            <a:pPr lvl="1" eaLnBrk="1" hangingPunct="1"/>
            <a:r>
              <a:rPr lang="zh-CN" altLang="en-US" dirty="0"/>
              <a:t>行星逆行是相对运动产生的视运动</a:t>
            </a:r>
            <a:endParaRPr lang="en-US" altLang="zh-CN" dirty="0"/>
          </a:p>
          <a:p>
            <a:pPr lvl="1" eaLnBrk="1" hangingPunct="1"/>
            <a:r>
              <a:rPr lang="zh-CN" altLang="en-US" dirty="0"/>
              <a:t>也可以精确描述观测</a:t>
            </a:r>
          </a:p>
        </p:txBody>
      </p:sp>
      <p:pic>
        <p:nvPicPr>
          <p:cNvPr id="12294" name="Picture 8" descr="0126"/>
          <p:cNvPicPr>
            <a:picLocks noChangeAspect="1" noChangeArrowheads="1"/>
          </p:cNvPicPr>
          <p:nvPr/>
        </p:nvPicPr>
        <p:blipFill>
          <a:blip r:embed="rId3"/>
          <a:srcRect l="22917" r="21875"/>
          <a:stretch>
            <a:fillRect/>
          </a:stretch>
        </p:blipFill>
        <p:spPr bwMode="auto">
          <a:xfrm>
            <a:off x="2135189" y="2852738"/>
            <a:ext cx="23574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 descr="111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4727576" y="2924175"/>
            <a:ext cx="29956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1" descr="1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5"/>
              </a:clrFrom>
              <a:clrTo>
                <a:srgbClr val="F9F9F5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7824789" y="2708275"/>
            <a:ext cx="2579687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17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594450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新的理论模型－第谷的观测和模型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7408" y="1143000"/>
            <a:ext cx="10322867" cy="5238750"/>
          </a:xfrm>
        </p:spPr>
        <p:txBody>
          <a:bodyPr/>
          <a:lstStyle/>
          <a:p>
            <a:pPr eaLnBrk="1" hangingPunct="1"/>
            <a:r>
              <a:rPr lang="zh-CN" altLang="en-US" dirty="0"/>
              <a:t>第谷</a:t>
            </a:r>
            <a:r>
              <a:rPr lang="zh-CN" altLang="en-US" sz="1700" dirty="0"/>
              <a:t>（</a:t>
            </a:r>
            <a:r>
              <a:rPr lang="en-US" altLang="zh-CN" sz="1700" dirty="0" err="1"/>
              <a:t>Tycho</a:t>
            </a:r>
            <a:r>
              <a:rPr lang="en-US" altLang="zh-CN" sz="1700" dirty="0"/>
              <a:t> Brahe</a:t>
            </a:r>
            <a:r>
              <a:rPr lang="zh-CN" altLang="en-US" sz="1700" dirty="0"/>
              <a:t>，</a:t>
            </a:r>
            <a:r>
              <a:rPr lang="en-US" altLang="zh-CN" sz="1700" dirty="0"/>
              <a:t>1546</a:t>
            </a:r>
            <a:r>
              <a:rPr lang="zh-CN" altLang="en-US" sz="1700" dirty="0"/>
              <a:t>－</a:t>
            </a:r>
            <a:r>
              <a:rPr lang="en-US" altLang="zh-CN" sz="1700" dirty="0"/>
              <a:t>1601</a:t>
            </a:r>
            <a:r>
              <a:rPr lang="zh-CN" altLang="en-US" sz="1700" dirty="0"/>
              <a:t>）</a:t>
            </a:r>
            <a:r>
              <a:rPr lang="zh-CN" altLang="en-US" dirty="0"/>
              <a:t>的大量天文观测发现地心说和日心说都不能完全解释观测结果</a:t>
            </a:r>
          </a:p>
          <a:p>
            <a:pPr lvl="1" eaLnBrk="1" hangingPunct="1"/>
            <a:r>
              <a:rPr lang="zh-CN" altLang="en-US" dirty="0"/>
              <a:t>地心说的本轮太复杂</a:t>
            </a:r>
          </a:p>
          <a:p>
            <a:pPr lvl="1" eaLnBrk="1" hangingPunct="1"/>
            <a:r>
              <a:rPr lang="zh-CN" altLang="en-US" dirty="0"/>
              <a:t>日心说不能解释为什么恒星没有视差</a:t>
            </a:r>
          </a:p>
          <a:p>
            <a:pPr lvl="2" eaLnBrk="1" hangingPunct="1"/>
            <a:r>
              <a:rPr lang="zh-CN" altLang="en-US" dirty="0"/>
              <a:t>恒星太远，视差小于当时的观测精度</a:t>
            </a:r>
          </a:p>
        </p:txBody>
      </p:sp>
      <p:pic>
        <p:nvPicPr>
          <p:cNvPr id="13317" name="Picture 4" descr="File:Tychonian system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6988" y="3429000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5087939" y="5523568"/>
            <a:ext cx="162095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zh-CN" altLang="en-US"/>
              <a:t>第谷系统</a:t>
            </a:r>
          </a:p>
        </p:txBody>
      </p:sp>
      <p:pic>
        <p:nvPicPr>
          <p:cNvPr id="13319" name="Picture 6" descr="File:Tycho Brah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8975" y="3500439"/>
            <a:ext cx="17462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8904289" y="5523568"/>
            <a:ext cx="12604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zh-CN" altLang="en-US"/>
              <a:t>第谷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18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05608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3800"/>
              <a:t>开普勒定律：简单而且精确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31504" y="1167607"/>
            <a:ext cx="9443392" cy="1152525"/>
          </a:xfrm>
        </p:spPr>
        <p:txBody>
          <a:bodyPr/>
          <a:lstStyle/>
          <a:p>
            <a:pPr eaLnBrk="1" hangingPunct="1"/>
            <a:r>
              <a:rPr lang="zh-CN" altLang="en-US" dirty="0"/>
              <a:t>开普勒（</a:t>
            </a:r>
            <a:r>
              <a:rPr lang="de-DE" altLang="zh-CN" dirty="0"/>
              <a:t>Kepler</a:t>
            </a:r>
            <a:r>
              <a:rPr lang="zh-CN" altLang="en-US" dirty="0"/>
              <a:t>，</a:t>
            </a:r>
            <a:r>
              <a:rPr lang="en-US" altLang="zh-CN" dirty="0"/>
              <a:t>1571</a:t>
            </a:r>
            <a:r>
              <a:rPr lang="zh-CN" altLang="en-US" dirty="0"/>
              <a:t>－</a:t>
            </a:r>
            <a:r>
              <a:rPr lang="en-US" altLang="zh-CN" dirty="0"/>
              <a:t>1630 </a:t>
            </a:r>
            <a:r>
              <a:rPr lang="zh-CN" altLang="en-US" dirty="0"/>
              <a:t>）只把日心说的圆轨道修改成了椭圆轨道，就解释了行星运动的全部观测资料。</a:t>
            </a:r>
          </a:p>
        </p:txBody>
      </p:sp>
      <p:pic>
        <p:nvPicPr>
          <p:cNvPr id="15366" name="Picture 5" descr="File:Kpl-dl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650" y="2708275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File:Kpl-dl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3700" y="2316163"/>
            <a:ext cx="335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 descr="File:Kpl-dl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43700" y="4616450"/>
            <a:ext cx="3024188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8401050" y="3271750"/>
            <a:ext cx="1712328" cy="3795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1" lang="en-US" altLang="zh-CN" sz="1800" i="1"/>
              <a:t>S</a:t>
            </a:r>
            <a:r>
              <a:rPr kumimoji="1" lang="en-US" altLang="zh-CN" sz="1800" baseline="-25000"/>
              <a:t>AB</a:t>
            </a:r>
            <a:r>
              <a:rPr kumimoji="1" lang="en-US" altLang="zh-CN" sz="1800"/>
              <a:t> = </a:t>
            </a:r>
            <a:r>
              <a:rPr kumimoji="1" lang="en-US" altLang="zh-CN" sz="1800" i="1"/>
              <a:t>S</a:t>
            </a:r>
            <a:r>
              <a:rPr kumimoji="1" lang="en-US" altLang="zh-CN" sz="1800" baseline="-25000"/>
              <a:t>CD</a:t>
            </a:r>
            <a:r>
              <a:rPr kumimoji="1" lang="en-US" altLang="zh-CN" sz="1800"/>
              <a:t> = </a:t>
            </a:r>
            <a:r>
              <a:rPr kumimoji="1" lang="en-US" altLang="zh-CN" sz="1800" i="1"/>
              <a:t>S</a:t>
            </a:r>
            <a:r>
              <a:rPr kumimoji="1" lang="en-US" altLang="zh-CN" sz="1800" baseline="-25000"/>
              <a:t>EK</a:t>
            </a:r>
            <a:r>
              <a:rPr kumimoji="1" lang="en-US" altLang="zh-CN" baseline="-25000"/>
              <a:t> </a:t>
            </a:r>
          </a:p>
        </p:txBody>
      </p:sp>
      <p:pic>
        <p:nvPicPr>
          <p:cNvPr id="15370" name="Picture 9" descr="\frac{a^3}{\tau^2}=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88388" y="5445126"/>
            <a:ext cx="792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2495551" y="4258103"/>
            <a:ext cx="37449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1" lang="en-US" altLang="zh-CN" sz="2000" i="1"/>
              <a:t> a</a:t>
            </a:r>
            <a:r>
              <a:rPr kumimoji="1" lang="en-US" altLang="zh-CN" sz="2000"/>
              <a:t> </a:t>
            </a:r>
            <a:r>
              <a:rPr kumimoji="1" lang="zh-CN" altLang="en-US" sz="2000"/>
              <a:t>是行星公转轨道半长轴，</a:t>
            </a:r>
          </a:p>
          <a:p>
            <a:r>
              <a:rPr kumimoji="1" lang="en-US" altLang="zh-CN" sz="2000"/>
              <a:t>τ</a:t>
            </a:r>
            <a:r>
              <a:rPr kumimoji="1" lang="zh-CN" altLang="en-US" sz="2000"/>
              <a:t>是行星公转周期，</a:t>
            </a:r>
            <a:r>
              <a:rPr kumimoji="1" lang="en-US" altLang="zh-CN" sz="2000" i="1"/>
              <a:t>K</a:t>
            </a:r>
            <a:r>
              <a:rPr kumimoji="1" lang="en-US" altLang="zh-CN" sz="2000"/>
              <a:t> </a:t>
            </a:r>
            <a:r>
              <a:rPr kumimoji="1" lang="zh-CN" altLang="en-US" sz="2000"/>
              <a:t>是常数</a:t>
            </a:r>
            <a:r>
              <a:rPr kumimoji="1" lang="zh-CN" altLang="en-US"/>
              <a:t>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19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90582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/>
              <a:t>报告提纲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CN" altLang="en-US" dirty="0"/>
              <a:t>为什么中国特别需要科普？</a:t>
            </a:r>
            <a:endParaRPr lang="en-US" altLang="zh-CN" dirty="0"/>
          </a:p>
          <a:p>
            <a:pPr lvl="1" algn="ctr">
              <a:lnSpc>
                <a:spcPct val="100000"/>
              </a:lnSpc>
            </a:pPr>
            <a:r>
              <a:rPr lang="zh-CN" altLang="en-US" sz="3200" dirty="0"/>
              <a:t>中国没有科学的传统，中国文化没有科学的元素</a:t>
            </a:r>
            <a:endParaRPr lang="en-US" altLang="zh-CN" sz="3200" dirty="0"/>
          </a:p>
          <a:p>
            <a:pPr lvl="1" algn="ctr">
              <a:lnSpc>
                <a:spcPct val="100000"/>
              </a:lnSpc>
            </a:pPr>
            <a:r>
              <a:rPr lang="zh-CN" altLang="en-US" sz="3200" dirty="0"/>
              <a:t>中国的教育体系：只讲科学知识，不讲科学要素</a:t>
            </a:r>
            <a:endParaRPr lang="en-US" altLang="zh-CN" sz="3200" dirty="0"/>
          </a:p>
          <a:p>
            <a:pPr algn="ctr"/>
            <a:r>
              <a:rPr lang="zh-CN" altLang="en-US" dirty="0"/>
              <a:t>科普需要普及什么？</a:t>
            </a:r>
            <a:endParaRPr lang="en-US" altLang="zh-CN" dirty="0"/>
          </a:p>
          <a:p>
            <a:pPr lvl="1" algn="ctr"/>
            <a:r>
              <a:rPr lang="zh-CN" altLang="en-US" sz="3200" dirty="0"/>
              <a:t>科学知识</a:t>
            </a:r>
            <a:r>
              <a:rPr lang="en-US" altLang="zh-CN" sz="3200" dirty="0"/>
              <a:t>+</a:t>
            </a:r>
            <a:r>
              <a:rPr lang="zh-CN" altLang="en-US" sz="3200" dirty="0"/>
              <a:t>科学要素（科学的目的、精神和方法）</a:t>
            </a:r>
            <a:endParaRPr lang="en-US" altLang="zh-CN" sz="3200" dirty="0"/>
          </a:p>
          <a:p>
            <a:pPr algn="ctr"/>
            <a:r>
              <a:rPr lang="zh-CN" altLang="en-US" dirty="0"/>
              <a:t>怎么做科普？</a:t>
            </a:r>
            <a:endParaRPr lang="en-US" altLang="zh-CN" dirty="0"/>
          </a:p>
          <a:p>
            <a:pPr lvl="1" algn="ctr"/>
            <a:r>
              <a:rPr lang="zh-CN" altLang="en-US" sz="3200" dirty="0"/>
              <a:t>讲故事、接地气、抓热点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2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34955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400" dirty="0" smtClean="0"/>
              <a:t>牛顿的力学理论：</a:t>
            </a:r>
            <a:r>
              <a:rPr lang="zh-CN" altLang="en-US" sz="4400" dirty="0"/>
              <a:t>上升到了科学规律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352" y="1268760"/>
            <a:ext cx="9302955" cy="49688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CN" altLang="en-US" sz="3200" dirty="0"/>
              <a:t>牛顿（</a:t>
            </a:r>
            <a:r>
              <a:rPr lang="en-US" altLang="zh-CN" sz="3200" dirty="0"/>
              <a:t>Isaac Newton:</a:t>
            </a:r>
            <a:r>
              <a:rPr lang="zh-CN" altLang="en-US" sz="3200" dirty="0"/>
              <a:t> </a:t>
            </a:r>
            <a:r>
              <a:rPr lang="en-US" altLang="zh-CN" sz="3200" dirty="0"/>
              <a:t>1643</a:t>
            </a:r>
            <a:r>
              <a:rPr lang="zh-CN" altLang="en-US" sz="3200" dirty="0"/>
              <a:t>－</a:t>
            </a:r>
            <a:r>
              <a:rPr lang="en-US" altLang="zh-CN" sz="3200" dirty="0"/>
              <a:t>1727 </a:t>
            </a:r>
            <a:r>
              <a:rPr lang="zh-CN" altLang="en-US" sz="3200" dirty="0"/>
              <a:t>）的三大定律</a:t>
            </a:r>
            <a:r>
              <a:rPr lang="en-US" altLang="zh-CN" sz="3200" dirty="0"/>
              <a:t>+</a:t>
            </a:r>
            <a:r>
              <a:rPr lang="zh-CN" altLang="en-US" sz="3200" dirty="0"/>
              <a:t>万有引力定律可以解释开普勒定律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z="3200" dirty="0"/>
              <a:t>开普勒第一定律表明行星和太阳之间必须有引力作用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z="3200" dirty="0"/>
              <a:t>开普勒第二定律就是牛顿第三定律（相当于动量守恒）的表现</a:t>
            </a:r>
          </a:p>
          <a:p>
            <a:pPr lvl="1" eaLnBrk="1" hangingPunct="1">
              <a:lnSpc>
                <a:spcPct val="100000"/>
              </a:lnSpc>
            </a:pPr>
            <a:r>
              <a:rPr lang="zh-CN" altLang="en-US" sz="3200" dirty="0"/>
              <a:t>开普勒第三定律</a:t>
            </a:r>
            <a:r>
              <a:rPr lang="en-US" altLang="zh-CN" sz="3200" dirty="0"/>
              <a:t>=</a:t>
            </a:r>
            <a:r>
              <a:rPr lang="zh-CN" altLang="en-US" sz="3200" dirty="0"/>
              <a:t>牛顿第二定律</a:t>
            </a:r>
            <a:r>
              <a:rPr lang="en-US" altLang="zh-CN" sz="3200" dirty="0"/>
              <a:t>+</a:t>
            </a:r>
            <a:r>
              <a:rPr lang="zh-CN" altLang="en-US" sz="3200" dirty="0"/>
              <a:t>万有引力定律</a:t>
            </a:r>
          </a:p>
          <a:p>
            <a:pPr eaLnBrk="1" hangingPunct="1">
              <a:lnSpc>
                <a:spcPct val="100000"/>
              </a:lnSpc>
            </a:pPr>
            <a:r>
              <a:rPr lang="zh-CN" altLang="en-US" sz="3200" dirty="0"/>
              <a:t>解释了已有的数据、理解了已有的经验规律、</a:t>
            </a:r>
            <a:r>
              <a:rPr lang="zh-CN" altLang="en-US" sz="3200" dirty="0">
                <a:solidFill>
                  <a:srgbClr val="FFFF00"/>
                </a:solidFill>
              </a:rPr>
              <a:t>准确预言了新的现象（海王星的发现）</a:t>
            </a:r>
          </a:p>
        </p:txBody>
      </p:sp>
      <p:pic>
        <p:nvPicPr>
          <p:cNvPr id="17414" name="Picture 5" descr="File:GodfreyKneller-IsaacNewton-168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6307" y="1412776"/>
            <a:ext cx="22034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20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04040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400" dirty="0">
                <a:sym typeface="Wingdings" pitchFamily="2" charset="2"/>
              </a:rPr>
              <a:t>天文学研究</a:t>
            </a:r>
            <a:r>
              <a:rPr lang="en-US" altLang="zh-CN" sz="4400" dirty="0">
                <a:sym typeface="Wingdings" panose="05000000000000000000" pitchFamily="2" charset="2"/>
              </a:rPr>
              <a:t></a:t>
            </a:r>
            <a:r>
              <a:rPr lang="zh-CN" altLang="en-US" sz="4400" dirty="0">
                <a:sym typeface="Wingdings" pitchFamily="2" charset="2"/>
              </a:rPr>
              <a:t>现代自然科学研究方法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zh-CN" altLang="en-US" dirty="0"/>
              <a:t>观测</a:t>
            </a:r>
            <a:r>
              <a:rPr lang="en-US" altLang="zh-CN" dirty="0"/>
              <a:t>+</a:t>
            </a:r>
            <a:r>
              <a:rPr lang="zh-CN" altLang="en-US" dirty="0"/>
              <a:t>实验：积累资料</a:t>
            </a:r>
          </a:p>
          <a:p>
            <a:pPr algn="ctr" eaLnBrk="1" hangingPunct="1">
              <a:lnSpc>
                <a:spcPct val="90000"/>
              </a:lnSpc>
            </a:pPr>
            <a:r>
              <a:rPr lang="zh-CN" altLang="en-US" dirty="0"/>
              <a:t>归纳总结：经验规律</a:t>
            </a:r>
          </a:p>
          <a:p>
            <a:pPr algn="ctr" eaLnBrk="1" hangingPunct="1">
              <a:lnSpc>
                <a:spcPct val="90000"/>
              </a:lnSpc>
            </a:pPr>
            <a:r>
              <a:rPr lang="zh-CN" altLang="en-US" dirty="0"/>
              <a:t>演绎：模型</a:t>
            </a:r>
            <a:endParaRPr lang="en-US" altLang="zh-CN" dirty="0"/>
          </a:p>
          <a:p>
            <a:pPr algn="ctr" eaLnBrk="1" hangingPunct="1">
              <a:lnSpc>
                <a:spcPct val="90000"/>
              </a:lnSpc>
            </a:pPr>
            <a:r>
              <a:rPr lang="zh-CN" altLang="en-US" dirty="0">
                <a:solidFill>
                  <a:srgbClr val="FFFF00"/>
                </a:solidFill>
              </a:rPr>
              <a:t>预言：观测</a:t>
            </a:r>
            <a:r>
              <a:rPr lang="en-US" altLang="zh-CN" dirty="0">
                <a:solidFill>
                  <a:srgbClr val="FFFF00"/>
                </a:solidFill>
              </a:rPr>
              <a:t>+</a:t>
            </a:r>
            <a:r>
              <a:rPr lang="zh-CN" altLang="en-US" dirty="0">
                <a:solidFill>
                  <a:srgbClr val="FFFF00"/>
                </a:solidFill>
              </a:rPr>
              <a:t>实验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zh-CN" altLang="en-US" dirty="0">
                <a:solidFill>
                  <a:srgbClr val="FDFFF3"/>
                </a:solidFill>
              </a:rPr>
              <a:t>推翻、或者验证和修改模型</a:t>
            </a:r>
          </a:p>
          <a:p>
            <a:pPr algn="ctr" eaLnBrk="1" hangingPunct="1">
              <a:lnSpc>
                <a:spcPct val="90000"/>
              </a:lnSpc>
            </a:pPr>
            <a:r>
              <a:rPr lang="zh-CN" altLang="en-US" dirty="0"/>
              <a:t>演绎：科学规律</a:t>
            </a:r>
          </a:p>
          <a:p>
            <a:pPr algn="ctr" eaLnBrk="1" hangingPunct="1">
              <a:lnSpc>
                <a:spcPct val="90000"/>
              </a:lnSpc>
            </a:pPr>
            <a:r>
              <a:rPr lang="zh-CN" altLang="en-US" dirty="0">
                <a:solidFill>
                  <a:srgbClr val="FFFF00"/>
                </a:solidFill>
              </a:rPr>
              <a:t>预言：观测</a:t>
            </a:r>
            <a:r>
              <a:rPr lang="en-US" altLang="zh-CN" dirty="0">
                <a:solidFill>
                  <a:srgbClr val="FFFF00"/>
                </a:solidFill>
              </a:rPr>
              <a:t>+</a:t>
            </a:r>
            <a:r>
              <a:rPr lang="zh-CN" altLang="en-US" dirty="0">
                <a:solidFill>
                  <a:srgbClr val="FFFF00"/>
                </a:solidFill>
              </a:rPr>
              <a:t>实验</a:t>
            </a:r>
          </a:p>
          <a:p>
            <a:pPr algn="ctr" eaLnBrk="1" hangingPunct="1">
              <a:lnSpc>
                <a:spcPct val="90000"/>
              </a:lnSpc>
            </a:pPr>
            <a:r>
              <a:rPr lang="zh-CN" altLang="en-US" dirty="0"/>
              <a:t>验证和推广规律</a:t>
            </a:r>
          </a:p>
          <a:p>
            <a:pPr algn="ctr" eaLnBrk="1" hangingPunct="1">
              <a:lnSpc>
                <a:spcPct val="90000"/>
              </a:lnSpc>
            </a:pPr>
            <a:r>
              <a:rPr lang="zh-CN" altLang="en-US" dirty="0">
                <a:solidFill>
                  <a:srgbClr val="FFFF00"/>
                </a:solidFill>
              </a:rPr>
              <a:t>预言：观测</a:t>
            </a:r>
            <a:r>
              <a:rPr lang="en-US" altLang="zh-CN" dirty="0">
                <a:solidFill>
                  <a:srgbClr val="FFFF00"/>
                </a:solidFill>
              </a:rPr>
              <a:t>+</a:t>
            </a:r>
            <a:r>
              <a:rPr lang="zh-CN" altLang="en-US" dirty="0">
                <a:solidFill>
                  <a:srgbClr val="FFFF00"/>
                </a:solidFill>
              </a:rPr>
              <a:t>实验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zh-CN" dirty="0"/>
              <a:t>……..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21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96247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79576" y="2420888"/>
            <a:ext cx="70567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FFFF00"/>
                </a:solidFill>
              </a:rPr>
              <a:t>接地气</a:t>
            </a:r>
            <a:endParaRPr lang="en-US" altLang="zh-CN" sz="5400" dirty="0">
              <a:solidFill>
                <a:srgbClr val="FFFF00"/>
              </a:solidFill>
            </a:endParaRPr>
          </a:p>
          <a:p>
            <a:pPr algn="ctr"/>
            <a:r>
              <a:rPr lang="zh-CN" altLang="en-US" sz="4000" dirty="0"/>
              <a:t>科学的美学</a:t>
            </a:r>
            <a:endParaRPr lang="en-US" altLang="zh-CN" sz="4000" dirty="0"/>
          </a:p>
          <a:p>
            <a:pPr algn="ctr"/>
            <a:r>
              <a:rPr lang="zh-CN" altLang="en-US" sz="4000" dirty="0"/>
              <a:t>科学研究方法的应用</a:t>
            </a:r>
            <a:endParaRPr lang="en-US" altLang="zh-CN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22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533343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11</a:t>
            </a:r>
            <a:r>
              <a:rPr lang="zh-CN" altLang="en-US" dirty="0"/>
              <a:t>月</a:t>
            </a:r>
            <a:r>
              <a:rPr lang="en-US" altLang="zh-CN" dirty="0"/>
              <a:t>25</a:t>
            </a:r>
            <a:r>
              <a:rPr lang="zh-CN" altLang="en-US" dirty="0"/>
              <a:t>号是最美的日子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45091" y="1122777"/>
            <a:ext cx="4134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25</a:t>
            </a:r>
            <a:r>
              <a:rPr lang="zh-CN" altLang="en-US" dirty="0"/>
              <a:t>年前诞生了世界上最美</a:t>
            </a:r>
            <a:endParaRPr lang="en-US" altLang="zh-CN" dirty="0"/>
          </a:p>
          <a:p>
            <a:pPr algn="ctr"/>
            <a:r>
              <a:rPr lang="zh-CN" altLang="en-US" dirty="0"/>
              <a:t>的女孩儿：我的女儿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39333" y="1124744"/>
            <a:ext cx="4673074" cy="5360749"/>
            <a:chOff x="739333" y="1124744"/>
            <a:chExt cx="4673074" cy="5360749"/>
          </a:xfrm>
        </p:grpSpPr>
        <p:pic>
          <p:nvPicPr>
            <p:cNvPr id="5122" name="Picture 2" descr="http://img4.duitang.com/uploads/item/201403/23/20140323014845_HunjM.thumb.600_0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909" y="2145178"/>
              <a:ext cx="4213898" cy="4340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4"/>
            <p:cNvSpPr txBox="1"/>
            <p:nvPr/>
          </p:nvSpPr>
          <p:spPr>
            <a:xfrm>
              <a:off x="739333" y="1124744"/>
              <a:ext cx="467307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/>
                <a:t>100</a:t>
              </a:r>
              <a:r>
                <a:rPr lang="zh-CN" altLang="en-US" dirty="0"/>
                <a:t>年前爱因斯坦发现了最美</a:t>
              </a:r>
              <a:endParaRPr lang="en-US" altLang="zh-CN" dirty="0"/>
            </a:p>
            <a:p>
              <a:pPr algn="ctr"/>
              <a:r>
                <a:rPr lang="zh-CN" altLang="en-US" dirty="0"/>
                <a:t>的科学理论：广义相对论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0958" y="2175368"/>
              <a:ext cx="1747849" cy="444126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126" y="2114056"/>
            <a:ext cx="5160394" cy="4342283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23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3279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杨振宁：美在科学与艺术中的异同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360" y="1143000"/>
            <a:ext cx="8352928" cy="4806280"/>
          </a:xfrm>
        </p:spPr>
        <p:txBody>
          <a:bodyPr/>
          <a:lstStyle/>
          <a:p>
            <a:r>
              <a:rPr lang="zh-CN" altLang="en-US" dirty="0"/>
              <a:t>科学里的终极的美是客观的，没有人类的时候就已经有这些美了。</a:t>
            </a:r>
            <a:endParaRPr lang="en-US" altLang="zh-CN" dirty="0"/>
          </a:p>
          <a:p>
            <a:r>
              <a:rPr lang="zh-CN" altLang="en-US" dirty="0"/>
              <a:t>可是没有人类就没有艺术，也就没有艺术中的美。</a:t>
            </a:r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2711624" y="5975885"/>
            <a:ext cx="7008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4</a:t>
            </a:r>
            <a:r>
              <a:rPr lang="zh-CN" altLang="en-US" dirty="0"/>
              <a:t>月</a:t>
            </a:r>
            <a:r>
              <a:rPr lang="en-US" altLang="zh-CN" dirty="0"/>
              <a:t>18</a:t>
            </a:r>
            <a:r>
              <a:rPr lang="zh-CN" altLang="en-US" dirty="0"/>
              <a:t>日杨振宁在中国美术馆的演讲</a:t>
            </a:r>
          </a:p>
        </p:txBody>
      </p:sp>
      <p:pic>
        <p:nvPicPr>
          <p:cNvPr id="11268" name="Picture 4" descr="http://photocdn.sohu.com/20080620/Img257633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981" y="1255605"/>
            <a:ext cx="2778651" cy="454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415480" y="462745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FFFF00"/>
                </a:solidFill>
              </a:rPr>
              <a:t>科学中的美是“无我”的美，</a:t>
            </a:r>
            <a:endParaRPr lang="en-US" altLang="zh-CN" sz="3600" dirty="0">
              <a:solidFill>
                <a:srgbClr val="FFFF00"/>
              </a:solidFill>
            </a:endParaRPr>
          </a:p>
          <a:p>
            <a:pPr algn="ctr"/>
            <a:r>
              <a:rPr lang="zh-CN" altLang="en-US" sz="3600" dirty="0">
                <a:solidFill>
                  <a:srgbClr val="FFFF00"/>
                </a:solidFill>
              </a:rPr>
              <a:t>艺术中的美是“有我”的美。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24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82365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数学</a:t>
            </a:r>
            <a:r>
              <a:rPr lang="en-US" altLang="zh-CN" dirty="0"/>
              <a:t>/</a:t>
            </a:r>
            <a:r>
              <a:rPr lang="zh-CN" altLang="en-US" dirty="0"/>
              <a:t>物理学家票选的五大最美数学公式？</a:t>
            </a:r>
          </a:p>
        </p:txBody>
      </p:sp>
      <p:sp>
        <p:nvSpPr>
          <p:cNvPr id="5" name="矩形 4"/>
          <p:cNvSpPr/>
          <p:nvPr/>
        </p:nvSpPr>
        <p:spPr>
          <a:xfrm>
            <a:off x="3801898" y="5929007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《</a:t>
            </a:r>
            <a:r>
              <a:rPr lang="zh-CN" altLang="en-US" dirty="0"/>
              <a:t>环球科学</a:t>
            </a:r>
            <a:r>
              <a:rPr lang="en-US" altLang="zh-CN" dirty="0"/>
              <a:t>》2016</a:t>
            </a:r>
            <a:r>
              <a:rPr lang="zh-CN" altLang="en-US" dirty="0"/>
              <a:t>年</a:t>
            </a:r>
            <a:r>
              <a:rPr lang="en-US" altLang="zh-CN" dirty="0"/>
              <a:t>2</a:t>
            </a:r>
            <a:r>
              <a:rPr lang="zh-CN" altLang="en-US" dirty="0"/>
              <a:t>月号</a:t>
            </a:r>
          </a:p>
        </p:txBody>
      </p:sp>
      <p:pic>
        <p:nvPicPr>
          <p:cNvPr id="10242" name="Picture 2" descr="C:\Users\thinkpad\AppData\Local\YNote\data\zhangsn@ihep.ac.cn\dea7264a70594981a46da96e0fb85c21\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336711"/>
            <a:ext cx="3577716" cy="269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442595" y="354447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安培定律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1336711"/>
            <a:ext cx="7971930" cy="165618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35177" y="234888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麦克唐纳公式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44" y="4149080"/>
            <a:ext cx="3582516" cy="163772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95400" y="5301208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亏格</a:t>
            </a:r>
            <a:r>
              <a:rPr lang="en-US" altLang="zh-CN" dirty="0"/>
              <a:t>g</a:t>
            </a:r>
            <a:r>
              <a:rPr lang="zh-CN" altLang="en-US" dirty="0"/>
              <a:t>曲线模空间</a:t>
            </a:r>
          </a:p>
        </p:txBody>
      </p:sp>
      <p:pic>
        <p:nvPicPr>
          <p:cNvPr id="10244" name="Picture 4" descr="C:\Users\thinkpad\AppData\Local\YNote\data\zhangsn@ihep.ac.cn\4648da2627a3471f9b8737be108404c8\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3126371"/>
            <a:ext cx="3672408" cy="26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4223792" y="328092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牛顿法</a:t>
            </a:r>
          </a:p>
        </p:txBody>
      </p:sp>
      <p:pic>
        <p:nvPicPr>
          <p:cNvPr id="10246" name="Picture 6" descr="C:\Users\thinkpad\AppData\Local\YNote\data\zhangsn@ihep.ac.cn\9eadadff544f406db99f603be1baaa88\0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32" y="3126371"/>
            <a:ext cx="4123307" cy="26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8009488" y="5242492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电弱理论的拉格朗日量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25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2613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美是什么？</a:t>
            </a:r>
          </a:p>
        </p:txBody>
      </p:sp>
      <p:pic>
        <p:nvPicPr>
          <p:cNvPr id="1024002" name="Picture 2" descr="http://b.hiphotos.baidu.com/baike/w%3D268/sign=8ea846a19c16fdfad86cc1e88c8e8cea/32fa828ba61ea8d3d458c98e960a304e241f58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279721"/>
            <a:ext cx="2420664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04" name="Picture 4" descr="http://c.hiphotos.baidu.com/baike/w%3D268/sign=88219111938fa0ec7fc7630b1e96594a/d62a6059252dd42ac2c55289013b5bb5c8eab8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268760"/>
            <a:ext cx="2737576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06" name="Picture 6" descr="http://b.hiphotos.baidu.com/baike/w%3D268/sign=5f4bf345ab773912c4268267c0188675/10dfa9ec8a136327cb9877cb938fa0ec09fac7d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4" y="1268760"/>
            <a:ext cx="2752912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551384" y="5229200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苏格拉底</a:t>
            </a:r>
            <a:endParaRPr lang="en-US" altLang="zh-CN" dirty="0"/>
          </a:p>
          <a:p>
            <a:pPr algn="ctr"/>
            <a:r>
              <a:rPr lang="en-US" altLang="zh-CN" dirty="0"/>
              <a:t>BC469-399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31604" y="5229200"/>
            <a:ext cx="2432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柏拉图</a:t>
            </a:r>
            <a:endParaRPr lang="en-US" altLang="zh-CN" dirty="0"/>
          </a:p>
          <a:p>
            <a:pPr algn="ctr"/>
            <a:r>
              <a:rPr lang="en-US" altLang="zh-CN" dirty="0"/>
              <a:t>BC427-347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384032" y="5234840"/>
            <a:ext cx="22526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亚里士多德</a:t>
            </a:r>
            <a:endParaRPr lang="en-US" altLang="zh-CN" dirty="0"/>
          </a:p>
          <a:p>
            <a:pPr algn="ctr"/>
            <a:r>
              <a:rPr lang="en-US" altLang="zh-CN" dirty="0"/>
              <a:t>BC384-322</a:t>
            </a:r>
            <a:endParaRPr lang="zh-CN" altLang="en-US" dirty="0"/>
          </a:p>
        </p:txBody>
      </p:sp>
      <p:pic>
        <p:nvPicPr>
          <p:cNvPr id="1024008" name="Picture 8" descr="http://b.hiphotos.baidu.com/baike/w%3D268/sign=e8234eb46e061d957d46303e43f50a5d/0df3d7ca7bcb0a46b33dbcb56b63f6246b60af1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1268760"/>
            <a:ext cx="25527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9408368" y="5229200"/>
            <a:ext cx="22526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黑格尔</a:t>
            </a:r>
            <a:endParaRPr lang="en-US" altLang="zh-CN" dirty="0"/>
          </a:p>
          <a:p>
            <a:pPr algn="ctr"/>
            <a:r>
              <a:rPr lang="en-US" altLang="zh-CN" dirty="0"/>
              <a:t>1770-1831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26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95686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79576" y="2420888"/>
            <a:ext cx="70567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FFFF00"/>
                </a:solidFill>
              </a:rPr>
              <a:t>科学的目的和精神</a:t>
            </a:r>
            <a:endParaRPr lang="en-US" altLang="zh-CN" sz="5400" dirty="0">
              <a:solidFill>
                <a:srgbClr val="FFFF00"/>
              </a:solidFill>
            </a:endParaRPr>
          </a:p>
          <a:p>
            <a:pPr algn="ctr"/>
            <a:r>
              <a:rPr lang="zh-CN" altLang="en-US" sz="4000" dirty="0"/>
              <a:t>发现规律</a:t>
            </a:r>
            <a:endParaRPr lang="en-US" altLang="zh-CN" sz="4000" dirty="0"/>
          </a:p>
          <a:p>
            <a:pPr algn="ctr"/>
            <a:r>
              <a:rPr lang="zh-CN" altLang="en-US" sz="4000" dirty="0"/>
              <a:t>质疑、唯一、独立</a:t>
            </a:r>
            <a:endParaRPr lang="en-US" altLang="zh-CN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27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368564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美是什么？美是难的！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复旦大学朱立元教授：“我自己觉得还没有办法回答这个问题。柏拉图就曾经在</a:t>
            </a:r>
            <a:r>
              <a:rPr lang="en-US" altLang="zh-CN" dirty="0"/>
              <a:t>《</a:t>
            </a:r>
            <a:r>
              <a:rPr lang="zh-CN" altLang="en-US" dirty="0"/>
              <a:t>大希庇阿斯篇</a:t>
            </a:r>
            <a:r>
              <a:rPr lang="en-US" altLang="zh-CN" dirty="0"/>
              <a:t>》</a:t>
            </a:r>
            <a:r>
              <a:rPr lang="zh-CN" altLang="en-US" dirty="0"/>
              <a:t>的最后说：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“美是难的”</a:t>
            </a:r>
            <a:r>
              <a:rPr lang="zh-CN" altLang="en-US" dirty="0"/>
              <a:t>。我觉得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这真是千真万确的至理名言</a:t>
            </a:r>
            <a:r>
              <a:rPr lang="zh-CN" altLang="en-US" dirty="0"/>
              <a:t>。从古到今，有多少人，包括许多大美学家，下过无数个美的定义，但是没有一个是成功的，没有一个为大家所公认。”（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chemeClr val="tx1">
                    <a:lumMod val="60000"/>
                    <a:lumOff val="40000"/>
                  </a:schemeClr>
                </a:solidFill>
              </a:rPr>
              <a:t>《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美学</a:t>
            </a:r>
            <a:r>
              <a:rPr lang="en-US" altLang="zh-CN" dirty="0">
                <a:solidFill>
                  <a:schemeClr val="tx1">
                    <a:lumMod val="60000"/>
                    <a:lumOff val="40000"/>
                  </a:schemeClr>
                </a:solidFill>
              </a:rPr>
              <a:t>》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课程讲义，朱立元</a:t>
            </a:r>
            <a:r>
              <a:rPr lang="zh-CN" altLang="en-US" dirty="0"/>
              <a:t>）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28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37730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科学精神：质疑！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469161"/>
            <a:ext cx="4497198" cy="28396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21" y="1268760"/>
            <a:ext cx="5484459" cy="297606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89740" y="1268760"/>
            <a:ext cx="2236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美是什么？</a:t>
            </a:r>
            <a:endParaRPr lang="en-US" altLang="zh-CN" sz="3200" dirty="0"/>
          </a:p>
          <a:p>
            <a:r>
              <a:rPr lang="zh-CN" altLang="en-US" sz="3200" dirty="0"/>
              <a:t>美是难的！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70626" y="4344018"/>
            <a:ext cx="5109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答非所问不是我们的习惯，</a:t>
            </a:r>
            <a:endParaRPr lang="en-US" altLang="zh-CN" sz="3200" dirty="0"/>
          </a:p>
          <a:p>
            <a:r>
              <a:rPr lang="zh-CN" altLang="en-US" sz="3200" dirty="0"/>
              <a:t>刨根问底是科学家的天职！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29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5641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47528" y="2348880"/>
            <a:ext cx="849463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FFFF00"/>
                </a:solidFill>
              </a:rPr>
              <a:t>为什么中国特别需要科普？</a:t>
            </a:r>
            <a:endParaRPr lang="en-US" altLang="zh-CN" sz="5400" dirty="0">
              <a:solidFill>
                <a:srgbClr val="FFFF00"/>
              </a:solidFill>
            </a:endParaRPr>
          </a:p>
          <a:p>
            <a:pPr algn="ctr"/>
            <a:r>
              <a:rPr lang="zh-CN" altLang="en-US" sz="4000" dirty="0"/>
              <a:t>中国传统文化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3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821846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用科学的方法研究美学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415481" y="1196752"/>
            <a:ext cx="9433048" cy="5184998"/>
          </a:xfrm>
        </p:spPr>
        <p:txBody>
          <a:bodyPr/>
          <a:lstStyle/>
          <a:p>
            <a:r>
              <a:rPr lang="zh-CN" altLang="en-US" sz="3200" dirty="0"/>
              <a:t>彭桓武先生</a:t>
            </a:r>
            <a:r>
              <a:rPr lang="en-US" altLang="zh-CN" sz="3200" dirty="0"/>
              <a:t>2005</a:t>
            </a:r>
            <a:r>
              <a:rPr lang="zh-CN" altLang="en-US" sz="3200" dirty="0"/>
              <a:t>年在庆祝世界物理年大会上说过：物质世界虽然千变万化，但却十分真诚，“在同样条件下必然出现同样现象”。</a:t>
            </a:r>
          </a:p>
          <a:p>
            <a:r>
              <a:rPr lang="zh-CN" altLang="en-US" sz="3200" dirty="0"/>
              <a:t>我的应用：“美”的表现虽然千变万化，但是“美” 应该有普遍的法则！</a:t>
            </a:r>
            <a:endParaRPr lang="en-US" altLang="zh-CN" sz="3200" dirty="0"/>
          </a:p>
          <a:p>
            <a:pPr lvl="1"/>
            <a:r>
              <a:rPr lang="zh-CN" altLang="en-US" sz="3200" dirty="0"/>
              <a:t>科学精神：唯一</a:t>
            </a:r>
            <a:endParaRPr lang="en-US" altLang="zh-CN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30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42506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zh-CN" altLang="en-US" sz="4400" dirty="0"/>
              <a:t>首先必须提出好问题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384" y="1143000"/>
            <a:ext cx="11233248" cy="5238750"/>
          </a:xfrm>
        </p:spPr>
        <p:txBody>
          <a:bodyPr/>
          <a:lstStyle/>
          <a:p>
            <a:r>
              <a:rPr lang="zh-CN" altLang="en-US" sz="3200" dirty="0"/>
              <a:t>爱因斯坦：提出一个好问题比解决</a:t>
            </a:r>
            <a:r>
              <a:rPr lang="en-US" altLang="zh-CN" sz="3200" dirty="0"/>
              <a:t>N</a:t>
            </a:r>
            <a:r>
              <a:rPr lang="zh-CN" altLang="en-US" sz="3200" dirty="0"/>
              <a:t>个问题还重要</a:t>
            </a:r>
            <a:endParaRPr lang="en-US" altLang="zh-CN" sz="3200" dirty="0"/>
          </a:p>
          <a:p>
            <a:r>
              <a:rPr lang="zh-CN" altLang="en-US" sz="3200" dirty="0"/>
              <a:t>“美是什么”这个问题可以换一个提法：</a:t>
            </a:r>
            <a:endParaRPr lang="en-US" altLang="zh-CN" sz="3200" dirty="0"/>
          </a:p>
          <a:p>
            <a:pPr lvl="1"/>
            <a:r>
              <a:rPr lang="zh-CN" altLang="en-US" sz="3200" dirty="0"/>
              <a:t>广义审美对象（人</a:t>
            </a:r>
            <a:r>
              <a:rPr lang="en-US" altLang="zh-CN" sz="3200" dirty="0"/>
              <a:t>/</a:t>
            </a:r>
            <a:r>
              <a:rPr lang="zh-CN" altLang="en-US" sz="3200" dirty="0"/>
              <a:t>食</a:t>
            </a:r>
            <a:r>
              <a:rPr lang="en-US" altLang="zh-CN" sz="3200" dirty="0"/>
              <a:t>/</a:t>
            </a:r>
            <a:r>
              <a:rPr lang="zh-CN" altLang="en-US" sz="3200" dirty="0"/>
              <a:t>景</a:t>
            </a:r>
            <a:r>
              <a:rPr lang="en-US" altLang="zh-CN" sz="3200" dirty="0"/>
              <a:t>/</a:t>
            </a:r>
            <a:r>
              <a:rPr lang="zh-CN" altLang="en-US" sz="3200" dirty="0"/>
              <a:t>艺术</a:t>
            </a:r>
            <a:r>
              <a:rPr lang="en-US" altLang="zh-CN" sz="3200" dirty="0"/>
              <a:t>/</a:t>
            </a:r>
            <a:r>
              <a:rPr lang="zh-CN" altLang="en-US" sz="3200" dirty="0"/>
              <a:t>科学）满足什么样的条件，审美主体（自我）就觉得美？（包括形式美和抽象美）</a:t>
            </a:r>
            <a:endParaRPr lang="en-US" altLang="zh-CN" sz="3200" dirty="0"/>
          </a:p>
          <a:p>
            <a:pPr lvl="1"/>
            <a:r>
              <a:rPr lang="zh-CN" altLang="en-US" sz="3200" dirty="0"/>
              <a:t>换句话说，广义美的判断法则是什么？</a:t>
            </a:r>
            <a:endParaRPr lang="en-US" altLang="zh-CN" sz="3200" dirty="0"/>
          </a:p>
          <a:p>
            <a:pPr lvl="2"/>
            <a:r>
              <a:rPr lang="zh-CN" altLang="en-US" sz="3200" dirty="0"/>
              <a:t>科学的目的：发现规律</a:t>
            </a:r>
            <a:endParaRPr lang="en-US" altLang="zh-CN" sz="3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31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9966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研究步骤：科学研究的三段式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623392" y="1417796"/>
            <a:ext cx="2672422" cy="31085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ea typeface="黑体" pitchFamily="2" charset="-122"/>
                <a:cs typeface=""/>
              </a:rPr>
              <a:t>归纳</a:t>
            </a:r>
            <a:endParaRPr lang="en-US" altLang="zh-CN" sz="3600" dirty="0">
              <a:solidFill>
                <a:schemeClr val="bg1">
                  <a:lumMod val="60000"/>
                  <a:lumOff val="40000"/>
                </a:schemeClr>
              </a:solidFill>
              <a:latin typeface="Times New Roman" pitchFamily="18" charset="0"/>
              <a:ea typeface="黑体" pitchFamily="2" charset="-122"/>
              <a:cs typeface=""/>
            </a:endParaRPr>
          </a:p>
          <a:p>
            <a:pPr algn="ctr"/>
            <a:r>
              <a:rPr lang="zh-CN" altLang="en-US" sz="320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"/>
              </a:rPr>
              <a:t>分类列举</a:t>
            </a:r>
            <a:endParaRPr lang="en-US" altLang="zh-CN" sz="3200" dirty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"/>
            </a:endParaRPr>
          </a:p>
          <a:p>
            <a:pPr algn="ctr"/>
            <a:r>
              <a:rPr lang="zh-CN" altLang="en-US" sz="320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"/>
              </a:rPr>
              <a:t>“美”</a:t>
            </a:r>
            <a:endParaRPr lang="en-US" altLang="zh-CN" sz="3200" dirty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"/>
            </a:endParaRPr>
          </a:p>
          <a:p>
            <a:pPr algn="ctr"/>
            <a:r>
              <a:rPr lang="zh-CN" altLang="en-US" sz="320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"/>
              </a:rPr>
              <a:t>总结共性</a:t>
            </a:r>
            <a:endParaRPr lang="en-US" altLang="zh-CN" sz="3200" dirty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"/>
            </a:endParaRPr>
          </a:p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"/>
                <a:sym typeface="Wingdings" panose="05000000000000000000" pitchFamily="2" charset="2"/>
              </a:rPr>
              <a:t></a:t>
            </a:r>
          </a:p>
          <a:p>
            <a:pPr algn="ctr"/>
            <a:r>
              <a:rPr lang="zh-CN" altLang="en-US" sz="3200" dirty="0">
                <a:solidFill>
                  <a:srgbClr val="FF0000"/>
                </a:solidFill>
              </a:rPr>
              <a:t>“美的法则”</a:t>
            </a:r>
            <a:endParaRPr kumimoji="0" lang="zh-CN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黑体" pitchFamily="2" charset="-122"/>
              <a:cs typeface="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807984" y="1412777"/>
            <a:ext cx="2512152" cy="31085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ea typeface="黑体" pitchFamily="2" charset="-122"/>
                <a:cs typeface=""/>
              </a:rPr>
              <a:t>证实</a:t>
            </a:r>
            <a:endParaRPr lang="en-US" altLang="zh-CN" sz="3600" dirty="0">
              <a:solidFill>
                <a:schemeClr val="bg1">
                  <a:lumMod val="60000"/>
                  <a:lumOff val="40000"/>
                </a:schemeClr>
              </a:solidFill>
              <a:latin typeface="Times New Roman" pitchFamily="18" charset="0"/>
              <a:ea typeface="黑体" pitchFamily="2" charset="-122"/>
              <a:cs typeface=""/>
            </a:endParaRPr>
          </a:p>
          <a:p>
            <a:pPr algn="ctr"/>
            <a:r>
              <a:rPr lang="zh-CN" altLang="en-US" sz="320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"/>
              </a:rPr>
              <a:t>找出更多的“美”，逐一验证是否符合“美的法则”？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8796300" y="1412776"/>
            <a:ext cx="2844316" cy="31085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ea typeface="黑体" pitchFamily="2" charset="-122"/>
                <a:cs typeface=""/>
              </a:rPr>
              <a:t>证伪</a:t>
            </a:r>
            <a:endParaRPr lang="en-US" altLang="zh-CN" sz="3600" dirty="0">
              <a:solidFill>
                <a:schemeClr val="bg1">
                  <a:lumMod val="60000"/>
                  <a:lumOff val="40000"/>
                </a:schemeClr>
              </a:solidFill>
              <a:latin typeface="Times New Roman" pitchFamily="18" charset="0"/>
              <a:ea typeface="黑体" pitchFamily="2" charset="-122"/>
              <a:cs typeface=""/>
            </a:endParaRPr>
          </a:p>
          <a:p>
            <a:pPr algn="ctr"/>
            <a:r>
              <a:rPr lang="zh-CN" altLang="en-US" sz="320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"/>
              </a:rPr>
              <a:t>找出不符合“美的法则”的</a:t>
            </a:r>
          </a:p>
          <a:p>
            <a:pPr algn="ctr"/>
            <a:r>
              <a:rPr lang="zh-CN" altLang="en-US" sz="320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"/>
              </a:rPr>
              <a:t>审美对象，逐一验证它们是否“美”？</a:t>
            </a:r>
          </a:p>
        </p:txBody>
      </p:sp>
      <p:sp>
        <p:nvSpPr>
          <p:cNvPr id="17" name="手杖形箭头 16"/>
          <p:cNvSpPr/>
          <p:nvPr/>
        </p:nvSpPr>
        <p:spPr bwMode="auto">
          <a:xfrm rot="10800000">
            <a:off x="1703510" y="4521318"/>
            <a:ext cx="4392488" cy="71290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14400"/>
              </a:buClr>
              <a:buSzPct val="75000"/>
              <a:buFont typeface="Monotype Sorts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rgbClr val="FDFFF3"/>
              </a:solidFill>
              <a:effectLst/>
              <a:latin typeface="Times New Roman" pitchFamily="18" charset="0"/>
              <a:ea typeface="黑体" pitchFamily="2" charset="-122"/>
              <a:cs typeface="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85101" y="450135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+mn-lt"/>
              </a:rPr>
              <a:t>NO</a:t>
            </a:r>
            <a:endParaRPr lang="zh-CN" altLang="en-US" sz="3600" dirty="0">
              <a:latin typeface="+mn-lt"/>
            </a:endParaRPr>
          </a:p>
        </p:txBody>
      </p:sp>
      <p:sp>
        <p:nvSpPr>
          <p:cNvPr id="19" name="手杖形箭头 18"/>
          <p:cNvSpPr/>
          <p:nvPr/>
        </p:nvSpPr>
        <p:spPr bwMode="auto">
          <a:xfrm rot="10800000">
            <a:off x="1703511" y="4534108"/>
            <a:ext cx="8424934" cy="71290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tx1">
              <a:lumMod val="60000"/>
              <a:lumOff val="40000"/>
            </a:schemeClr>
          </a:solidFill>
          <a:ln w="25400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14400"/>
              </a:buClr>
              <a:buSzPct val="75000"/>
              <a:buFont typeface="Monotype Sorts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rgbClr val="FDFFF3"/>
              </a:solidFill>
              <a:effectLst/>
              <a:latin typeface="Times New Roman" pitchFamily="18" charset="0"/>
              <a:ea typeface="黑体" pitchFamily="2" charset="-122"/>
              <a:cs typeface="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04312" y="451414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YES</a:t>
            </a:r>
            <a:endParaRPr lang="zh-CN" altLang="en-US" sz="360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2" name="右箭头 21"/>
          <p:cNvSpPr/>
          <p:nvPr/>
        </p:nvSpPr>
        <p:spPr bwMode="auto">
          <a:xfrm>
            <a:off x="3295814" y="2631345"/>
            <a:ext cx="1504042" cy="648072"/>
          </a:xfrm>
          <a:prstGeom prst="rightArrow">
            <a:avLst/>
          </a:prstGeom>
          <a:solidFill>
            <a:srgbClr val="FDFFF3"/>
          </a:solidFill>
          <a:ln w="25400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14400"/>
              </a:buClr>
              <a:buSzPct val="75000"/>
              <a:buFont typeface="Monotype Sorts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rgbClr val="FDFFF3"/>
              </a:solidFill>
              <a:effectLst/>
              <a:latin typeface="Times New Roman" pitchFamily="18" charset="0"/>
              <a:ea typeface="黑体" pitchFamily="2" charset="-122"/>
              <a:cs typeface=""/>
            </a:endParaRPr>
          </a:p>
        </p:txBody>
      </p:sp>
      <p:sp>
        <p:nvSpPr>
          <p:cNvPr id="23" name="右箭头 22"/>
          <p:cNvSpPr/>
          <p:nvPr/>
        </p:nvSpPr>
        <p:spPr bwMode="auto">
          <a:xfrm>
            <a:off x="7320136" y="2623044"/>
            <a:ext cx="1480922" cy="648072"/>
          </a:xfrm>
          <a:prstGeom prst="rightArrow">
            <a:avLst/>
          </a:prstGeom>
          <a:solidFill>
            <a:srgbClr val="FDFFF3"/>
          </a:solidFill>
          <a:ln w="25400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14400"/>
              </a:buClr>
              <a:buSzPct val="75000"/>
              <a:buFont typeface="Monotype Sorts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rgbClr val="FDFFF3"/>
              </a:solidFill>
              <a:effectLst/>
              <a:latin typeface="Times New Roman" pitchFamily="18" charset="0"/>
              <a:ea typeface="黑体" pitchFamily="2" charset="-122"/>
              <a:cs typeface="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0089" y="5583632"/>
            <a:ext cx="987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FFFF00"/>
                </a:solidFill>
              </a:rPr>
              <a:t>科学精神：</a:t>
            </a:r>
            <a:r>
              <a:rPr lang="zh-CN" altLang="en-US" sz="3600" dirty="0"/>
              <a:t>保证了得到的“法则”</a:t>
            </a:r>
            <a:r>
              <a:rPr lang="zh-CN" altLang="en-US" sz="3600" dirty="0">
                <a:solidFill>
                  <a:srgbClr val="FFFF00"/>
                </a:solidFill>
              </a:rPr>
              <a:t>独立</a:t>
            </a:r>
            <a:r>
              <a:rPr lang="zh-CN" altLang="en-US" sz="3600" dirty="0"/>
              <a:t>于研究者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32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8797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 animBg="1"/>
      <p:bldP spid="18" grpId="0"/>
      <p:bldP spid="19" grpId="0" animBg="1"/>
      <p:bldP spid="20" grpId="0"/>
      <p:bldP spid="22" grpId="0" animBg="1"/>
      <p:bldP spid="23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第一步：归纳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没缺陷不常见</a:t>
            </a:r>
            <a:r>
              <a:rPr lang="en-US" altLang="zh-CN" dirty="0"/>
              <a:t>=</a:t>
            </a:r>
            <a:r>
              <a:rPr lang="zh-CN" altLang="en-US" dirty="0"/>
              <a:t>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344" y="1143001"/>
            <a:ext cx="9001000" cy="5238751"/>
          </a:xfrm>
        </p:spPr>
        <p:txBody>
          <a:bodyPr/>
          <a:lstStyle/>
          <a:p>
            <a:r>
              <a:rPr lang="zh-CN" altLang="en-US" dirty="0">
                <a:solidFill>
                  <a:srgbClr val="FDFFF3"/>
                </a:solidFill>
              </a:rPr>
              <a:t>审美两要素：</a:t>
            </a:r>
            <a:r>
              <a:rPr lang="zh-CN" altLang="en-US" dirty="0"/>
              <a:t>“没缺陷”、“不常见” </a:t>
            </a:r>
            <a:endParaRPr lang="en-US" altLang="zh-CN" dirty="0"/>
          </a:p>
          <a:p>
            <a:pPr lvl="1"/>
            <a:r>
              <a:rPr lang="zh-CN" altLang="en-US" sz="3200" dirty="0"/>
              <a:t>价值观判断是否“没缺陷”：</a:t>
            </a:r>
            <a:endParaRPr lang="en-US" altLang="zh-CN" sz="3200" dirty="0"/>
          </a:p>
          <a:p>
            <a:pPr lvl="2"/>
            <a:r>
              <a:rPr lang="zh-CN" altLang="en-US" sz="3200" dirty="0"/>
              <a:t>实用</a:t>
            </a:r>
            <a:r>
              <a:rPr lang="en-US" altLang="zh-CN" sz="3200" dirty="0"/>
              <a:t>/</a:t>
            </a:r>
            <a:r>
              <a:rPr lang="zh-CN" altLang="en-US" sz="3200" dirty="0"/>
              <a:t>精神：自然、合理、完整、真、善</a:t>
            </a:r>
            <a:r>
              <a:rPr lang="en-US" altLang="zh-CN" sz="3200" dirty="0"/>
              <a:t>…</a:t>
            </a:r>
            <a:endParaRPr lang="zh-CN" altLang="en-US" sz="3200" dirty="0"/>
          </a:p>
          <a:p>
            <a:pPr lvl="1"/>
            <a:r>
              <a:rPr lang="zh-CN" altLang="en-US" sz="3200" dirty="0"/>
              <a:t>见识甄别是否“不常见”</a:t>
            </a:r>
            <a:endParaRPr lang="en-US" altLang="zh-CN" sz="3200" dirty="0"/>
          </a:p>
          <a:p>
            <a:pPr lvl="2"/>
            <a:r>
              <a:rPr lang="zh-CN" altLang="en-US" sz="3200" dirty="0"/>
              <a:t>不常见：别样、不一样、特别、出色、出众、清新、不俗、个性、洋气</a:t>
            </a:r>
            <a:r>
              <a:rPr lang="en-US" altLang="zh-CN" sz="3200" dirty="0"/>
              <a:t>…</a:t>
            </a:r>
          </a:p>
          <a:p>
            <a:pPr lvl="2"/>
            <a:r>
              <a:rPr lang="zh-CN" altLang="en-US" sz="3200" dirty="0"/>
              <a:t>“常见”：土气、市侩、平常、山寨</a:t>
            </a:r>
            <a:r>
              <a:rPr lang="en-US" altLang="zh-CN" sz="3200" dirty="0"/>
              <a:t>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1169180"/>
            <a:ext cx="2972339" cy="5284157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33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7172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现象很自然所以</a:t>
            </a:r>
            <a:r>
              <a:rPr lang="zh-CN" altLang="en-US" dirty="0">
                <a:solidFill>
                  <a:srgbClr val="FDFFF3"/>
                </a:solidFill>
              </a:rPr>
              <a:t>没缺陷</a:t>
            </a:r>
            <a:r>
              <a:rPr lang="zh-CN" altLang="en-US" dirty="0"/>
              <a:t>，肉眼看不到所以</a:t>
            </a:r>
            <a:r>
              <a:rPr lang="zh-CN" altLang="en-US" dirty="0">
                <a:solidFill>
                  <a:srgbClr val="FDFFF3"/>
                </a:solidFill>
              </a:rPr>
              <a:t>不常见</a:t>
            </a:r>
          </a:p>
        </p:txBody>
      </p:sp>
      <p:pic>
        <p:nvPicPr>
          <p:cNvPr id="1029122" name="Picture 2" descr="C:\Users\thinkpad\AppData\Local\YNote\data\zhangsn@ihep.ac.cn\820471c0856046c693a8d7beecb2f9ad\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27" y="2452451"/>
            <a:ext cx="3653617" cy="2776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4" name="Picture 4" descr="C:\Users\thinkpad\AppData\Local\YNote\data\zhangsn@ihep.ac.cn\ecae1c258cd149639bb24fdfe82abfa0\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268760"/>
            <a:ext cx="4609295" cy="30518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6" name="Picture 6" descr="C:\Users\thinkpad\AppData\Local\YNote\data\zhangsn@ihep.ac.cn\a8aff2f4117c479090a5f9eff4e3b3c2\0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8"/>
          <a:stretch/>
        </p:blipFill>
        <p:spPr bwMode="auto">
          <a:xfrm>
            <a:off x="119336" y="3429000"/>
            <a:ext cx="3589487" cy="2942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617935" y="2317625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核盘菌孢子爆裂出来的瞬间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95800" y="1332851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肥皂泡被手指戳破时的瞬间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87595" y="4509120"/>
            <a:ext cx="382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仙女座星系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54192" y="5457418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FFFF00"/>
                </a:solidFill>
              </a:rPr>
              <a:t>都是美的不要不要的照片！为什么？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5919" y="136026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FFFF00"/>
                </a:solidFill>
              </a:rPr>
              <a:t>第二步：证实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34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60071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g.mp.itc.cn/upload/20160523/cfb1f975b5284eaa88619a18ffbfa992_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56"/>
          <a:stretch/>
        </p:blipFill>
        <p:spPr bwMode="auto">
          <a:xfrm>
            <a:off x="1415480" y="1199883"/>
            <a:ext cx="9217024" cy="51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雨后的霓虹美吗？为什么？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35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026481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</a:rPr>
              <a:t>毁天灭地的自然奇观美吗？为什么？</a:t>
            </a:r>
          </a:p>
        </p:txBody>
      </p:sp>
      <p:pic>
        <p:nvPicPr>
          <p:cNvPr id="1026" name="Picture 2" descr="C:\Users\thinkpad\AppData\Local\YNote\data\zhangsn@ihep.ac.cn\c1783b4015ce4494bfef8723772a7640\6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86" y="1288854"/>
            <a:ext cx="2705797" cy="405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hinkpad\AppData\Local\YNote\data\zhangsn@ihep.ac.cn\675e67c343c14409b196ee39802aaf43\6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42" y="1280958"/>
            <a:ext cx="3161854" cy="405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hinkpad\AppData\Local\YNote\data\zhangsn@ihep.ac.cn\996ed5840ee64661be26efb74f06e555\64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802" y="1280959"/>
            <a:ext cx="2287830" cy="406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51384" y="5420221"/>
            <a:ext cx="218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龙卷风</a:t>
            </a:r>
            <a:r>
              <a:rPr lang="en-US" altLang="zh-CN" dirty="0">
                <a:solidFill>
                  <a:srgbClr val="FFFF00"/>
                </a:solidFill>
              </a:rPr>
              <a:t>+</a:t>
            </a:r>
            <a:r>
              <a:rPr lang="zh-CN" altLang="en-US" dirty="0">
                <a:solidFill>
                  <a:srgbClr val="FFFF00"/>
                </a:solidFill>
              </a:rPr>
              <a:t>闪电</a:t>
            </a:r>
          </a:p>
        </p:txBody>
      </p:sp>
      <p:pic>
        <p:nvPicPr>
          <p:cNvPr id="1036" name="Picture 12" descr="C:\Users\thinkpad\AppData\Local\YNote\data\zhangsn@ihep.ac.cn\7b5ebc95774246e980d55392fabeb178\640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r="22582"/>
          <a:stretch/>
        </p:blipFill>
        <p:spPr bwMode="auto">
          <a:xfrm>
            <a:off x="3143672" y="1280958"/>
            <a:ext cx="3024337" cy="40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042028" y="542022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沙尘暴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85963" y="542022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海啸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30238" y="542606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火山爆发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36</a:t>
            </a:fld>
            <a:r>
              <a:rPr lang="en-US" altLang="zh-CN" smtClean="0"/>
              <a:t>/22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569434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第三步：证伪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3632" y="1234378"/>
            <a:ext cx="9408368" cy="5167164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zh-CN" altLang="en-US" sz="3200" dirty="0"/>
              <a:t>断臂维纳斯：残缺之美？缺陷美？</a:t>
            </a:r>
            <a:endParaRPr lang="en-US" altLang="zh-CN" sz="3200" dirty="0"/>
          </a:p>
          <a:p>
            <a:pPr lvl="1">
              <a:lnSpc>
                <a:spcPts val="5000"/>
              </a:lnSpc>
            </a:pPr>
            <a:r>
              <a:rPr lang="zh-CN" altLang="en-US" sz="2800" dirty="0"/>
              <a:t>因为雕塑没有实用功能</a:t>
            </a:r>
            <a:r>
              <a:rPr lang="zh-CN" altLang="en-US" sz="2800" dirty="0">
                <a:sym typeface="Wingdings" panose="05000000000000000000" pitchFamily="2" charset="2"/>
              </a:rPr>
              <a:t>，所以</a:t>
            </a:r>
            <a:r>
              <a:rPr lang="zh-CN" altLang="en-US" sz="2800" dirty="0"/>
              <a:t>雕塑断臂不是缺陷。</a:t>
            </a:r>
            <a:endParaRPr lang="en-US" altLang="zh-CN" sz="2800" dirty="0"/>
          </a:p>
          <a:p>
            <a:pPr>
              <a:lnSpc>
                <a:spcPts val="5000"/>
              </a:lnSpc>
            </a:pPr>
            <a:r>
              <a:rPr lang="zh-CN" altLang="en-US" sz="3200" dirty="0"/>
              <a:t>距离产生美？</a:t>
            </a:r>
            <a:endParaRPr lang="en-US" altLang="zh-CN" sz="3200" dirty="0"/>
          </a:p>
          <a:p>
            <a:pPr lvl="1">
              <a:lnSpc>
                <a:spcPts val="5000"/>
              </a:lnSpc>
            </a:pPr>
            <a:r>
              <a:rPr lang="zh-CN" altLang="en-US" sz="2800" dirty="0"/>
              <a:t>因为距离掩盖了缺陷，和化妆一个道理。</a:t>
            </a:r>
            <a:endParaRPr lang="en-US" altLang="zh-CN" sz="2800" dirty="0"/>
          </a:p>
          <a:p>
            <a:pPr>
              <a:lnSpc>
                <a:spcPts val="5000"/>
              </a:lnSpc>
            </a:pPr>
            <a:r>
              <a:rPr lang="zh-CN" altLang="en-US" sz="3200" dirty="0"/>
              <a:t>有爱就有美？情人眼里出西施？</a:t>
            </a:r>
            <a:endParaRPr lang="en-US" altLang="zh-CN" sz="3200" dirty="0"/>
          </a:p>
          <a:p>
            <a:pPr lvl="1">
              <a:lnSpc>
                <a:spcPts val="5000"/>
              </a:lnSpc>
            </a:pPr>
            <a:r>
              <a:rPr lang="zh-CN" altLang="en-US" sz="2800" dirty="0"/>
              <a:t>因为爱使你忽略</a:t>
            </a:r>
            <a:r>
              <a:rPr lang="en-US" altLang="zh-CN" sz="2800" dirty="0"/>
              <a:t>ta</a:t>
            </a:r>
            <a:r>
              <a:rPr lang="zh-CN" altLang="en-US" sz="2800" dirty="0"/>
              <a:t>的缺陷，爱使你发现</a:t>
            </a:r>
            <a:r>
              <a:rPr lang="en-US" altLang="zh-CN" sz="2800" dirty="0"/>
              <a:t>ta</a:t>
            </a:r>
            <a:r>
              <a:rPr lang="zh-CN" altLang="en-US" sz="2800" dirty="0"/>
              <a:t>的不常见。</a:t>
            </a:r>
            <a:endParaRPr lang="en-US" altLang="zh-CN" sz="2800" dirty="0"/>
          </a:p>
        </p:txBody>
      </p:sp>
      <p:pic>
        <p:nvPicPr>
          <p:cNvPr id="11266" name="Picture 2" descr="http://www.p9k.cn/uploadfile/2010/0928/201009280343172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2" t="2109" r="12970" b="-2109"/>
          <a:stretch/>
        </p:blipFill>
        <p:spPr bwMode="auto">
          <a:xfrm>
            <a:off x="72008" y="1234378"/>
            <a:ext cx="2783632" cy="52189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448272" y="5302949"/>
            <a:ext cx="998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FFFF00"/>
                </a:solidFill>
              </a:rPr>
              <a:t>传统美学的误区一：罗列“美” 的表象。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37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4727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/>
              <a:t>证伪</a:t>
            </a:r>
            <a:r>
              <a:rPr lang="en-US" altLang="zh-CN" sz="4400" dirty="0">
                <a:sym typeface="Wingdings" panose="05000000000000000000" pitchFamily="2" charset="2"/>
              </a:rPr>
              <a:t></a:t>
            </a:r>
            <a:r>
              <a:rPr lang="zh-CN" altLang="en-US" sz="4400" dirty="0"/>
              <a:t>传统美学的误区二：混淆审美对象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438251" y="1218906"/>
            <a:ext cx="4753749" cy="5018406"/>
          </a:xfrm>
        </p:spPr>
        <p:txBody>
          <a:bodyPr/>
          <a:lstStyle/>
          <a:p>
            <a:r>
              <a:rPr lang="zh-CN" altLang="en-US" sz="3000" dirty="0"/>
              <a:t>传统美学的误区：混淆审美对象和艺术品的对象</a:t>
            </a:r>
            <a:endParaRPr lang="en-US" altLang="zh-CN" sz="3000" dirty="0"/>
          </a:p>
          <a:p>
            <a:r>
              <a:rPr lang="zh-CN" altLang="en-US" sz="3000" dirty="0"/>
              <a:t>审美的对象是艺术品，不是艺术品的对象</a:t>
            </a:r>
            <a:endParaRPr lang="en-US" altLang="zh-CN" sz="3000" dirty="0"/>
          </a:p>
          <a:p>
            <a:r>
              <a:rPr lang="zh-CN" altLang="en-US" sz="3000" dirty="0"/>
              <a:t>艺术品的对象有缺陷 </a:t>
            </a:r>
            <a:r>
              <a:rPr lang="zh-CN" altLang="en-US" sz="3000" b="1" dirty="0">
                <a:solidFill>
                  <a:srgbClr val="FFFF00"/>
                </a:solidFill>
              </a:rPr>
              <a:t>≠</a:t>
            </a:r>
            <a:r>
              <a:rPr lang="zh-CN" altLang="en-US" sz="3000" b="1" dirty="0"/>
              <a:t> </a:t>
            </a:r>
            <a:r>
              <a:rPr lang="zh-CN" altLang="en-US" sz="3000" dirty="0"/>
              <a:t>艺术品有缺陷。</a:t>
            </a:r>
          </a:p>
          <a:p>
            <a:endParaRPr lang="zh-CN" altLang="en-US" dirty="0"/>
          </a:p>
        </p:txBody>
      </p:sp>
      <p:pic>
        <p:nvPicPr>
          <p:cNvPr id="13314" name="Picture 2" descr="http://mmbiz.qpic.cn/mmbiz/LHibUTtMHPRPQXLCaMt9XDArUsXQ11Nuju5avvfrZzb7WBQn3FZBhbaQEHV064gU4Y7L2LfXq7IJhcvpIsh9ib6w/640?wx_fmt=png&amp;wxfrom=5&amp;wx_lazy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218906"/>
            <a:ext cx="2854122" cy="380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thinkpad\AppData\Local\YNote\data\zhangsn@ihep.ac.cn\426132ea0ad5411bb6b102b80c417054\clipbo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20" y="1576584"/>
            <a:ext cx="3801588" cy="316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90408" y="517502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00"/>
                </a:solidFill>
              </a:rPr>
              <a:t>罗丹的雕塑作品</a:t>
            </a:r>
            <a:r>
              <a:rPr lang="en-US" altLang="zh-CN" sz="2400" dirty="0">
                <a:solidFill>
                  <a:srgbClr val="FFFF00"/>
                </a:solidFill>
              </a:rPr>
              <a:t>《</a:t>
            </a:r>
            <a:r>
              <a:rPr lang="zh-CN" altLang="en-US" sz="2400" dirty="0">
                <a:solidFill>
                  <a:srgbClr val="FFFF00"/>
                </a:solidFill>
              </a:rPr>
              <a:t>老妓女</a:t>
            </a:r>
            <a:r>
              <a:rPr lang="en-US" altLang="zh-CN" sz="2400" dirty="0">
                <a:solidFill>
                  <a:srgbClr val="FFFF00"/>
                </a:solidFill>
              </a:rPr>
              <a:t>》</a:t>
            </a:r>
          </a:p>
          <a:p>
            <a:pPr algn="ctr"/>
            <a:r>
              <a:rPr lang="zh-CN" altLang="en-US" sz="2400" dirty="0">
                <a:solidFill>
                  <a:srgbClr val="FFFF00"/>
                </a:solidFill>
              </a:rPr>
              <a:t>美的不是老妓女！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91744" y="5190291"/>
            <a:ext cx="3570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FF00"/>
                </a:solidFill>
              </a:rPr>
              <a:t>宋代汝瓷的裂纹</a:t>
            </a:r>
            <a:endParaRPr lang="en-US" altLang="zh-CN" sz="2400" dirty="0">
              <a:solidFill>
                <a:srgbClr val="FFFF00"/>
              </a:solidFill>
            </a:endParaRPr>
          </a:p>
          <a:p>
            <a:pPr algn="ctr"/>
            <a:r>
              <a:rPr lang="zh-CN" altLang="en-US" sz="2400" dirty="0">
                <a:solidFill>
                  <a:srgbClr val="FFFF00"/>
                </a:solidFill>
              </a:rPr>
              <a:t>你家盘子的裂纹美不美？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38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07064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对传统美学证伪：对称美？真实美？简洁美？</a:t>
            </a:r>
          </a:p>
        </p:txBody>
      </p:sp>
      <p:pic>
        <p:nvPicPr>
          <p:cNvPr id="10242" name="Picture 2" descr="http://s15.sinaimg.cn/middle/a3ff6dbdhc728ede149ae&amp;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74" y="1238578"/>
            <a:ext cx="6851626" cy="368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 bwMode="auto">
          <a:xfrm>
            <a:off x="8040216" y="2246690"/>
            <a:ext cx="3528392" cy="2088232"/>
          </a:xfrm>
          <a:prstGeom prst="ellipse">
            <a:avLst/>
          </a:prstGeom>
          <a:solidFill>
            <a:srgbClr val="FFFF00"/>
          </a:solidFill>
          <a:ln w="25400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14400"/>
              </a:buClr>
              <a:buSzPct val="75000"/>
              <a:buFont typeface="Monotype Sorts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rgbClr val="FDFFF3"/>
              </a:solidFill>
              <a:effectLst/>
              <a:latin typeface="Times New Roman" pitchFamily="18" charset="0"/>
              <a:ea typeface="黑体" pitchFamily="2" charset="-122"/>
              <a:cs typeface="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5360" y="4869160"/>
            <a:ext cx="7281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人工合成（假）的</a:t>
            </a:r>
            <a:r>
              <a:rPr lang="zh-CN" altLang="en-US" dirty="0">
                <a:solidFill>
                  <a:srgbClr val="FFFF00"/>
                </a:solidFill>
              </a:rPr>
              <a:t>没缺陷</a:t>
            </a:r>
            <a:r>
              <a:rPr lang="zh-CN" altLang="en-US" dirty="0"/>
              <a:t>形成了</a:t>
            </a:r>
            <a:r>
              <a:rPr lang="zh-CN" altLang="en-US" dirty="0">
                <a:solidFill>
                  <a:srgbClr val="FFFF00"/>
                </a:solidFill>
              </a:rPr>
              <a:t>不常见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zh-CN" altLang="en-US" sz="3600" dirty="0">
                <a:solidFill>
                  <a:schemeClr val="accent1"/>
                </a:solidFill>
                <a:sym typeface="Wingdings" panose="05000000000000000000" pitchFamily="2" charset="2"/>
              </a:rPr>
              <a:t>美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14396" y="4437112"/>
            <a:ext cx="19800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但是</a:t>
            </a:r>
            <a:r>
              <a:rPr lang="zh-CN" altLang="en-US" dirty="0">
                <a:solidFill>
                  <a:srgbClr val="FFFF00"/>
                </a:solidFill>
              </a:rPr>
              <a:t>很常见</a:t>
            </a:r>
            <a:endParaRPr lang="en-US" altLang="zh-CN" dirty="0">
              <a:solidFill>
                <a:srgbClr val="FFFF00"/>
              </a:solidFill>
            </a:endParaRPr>
          </a:p>
          <a:p>
            <a:pPr algn="ctr"/>
            <a:r>
              <a:rPr lang="zh-CN" altLang="en-US" sz="3600" dirty="0">
                <a:solidFill>
                  <a:schemeClr val="accent1"/>
                </a:solidFill>
              </a:rPr>
              <a:t>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814395" y="1124744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20000"/>
                    <a:lumOff val="80000"/>
                  </a:schemeClr>
                </a:solidFill>
              </a:rPr>
              <a:t>对称和简洁</a:t>
            </a:r>
            <a:endParaRPr lang="en-US" altLang="zh-CN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zh-CN" altLang="en-US" dirty="0">
                <a:solidFill>
                  <a:srgbClr val="FFFF00"/>
                </a:solidFill>
              </a:rPr>
              <a:t>没缺陷</a:t>
            </a:r>
            <a:endParaRPr lang="en-US" altLang="zh-CN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416" y="5661248"/>
            <a:ext cx="11017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FFFF00"/>
                </a:solidFill>
              </a:rPr>
              <a:t>传统美学的误区三：个例作为普遍，无证实无证伪！。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39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4668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400" dirty="0"/>
              <a:t>李约瑟（</a:t>
            </a:r>
            <a:r>
              <a:rPr lang="en-US" altLang="zh-CN" sz="4400" dirty="0"/>
              <a:t>Joseph Needham</a:t>
            </a:r>
            <a:r>
              <a:rPr lang="zh-CN" altLang="en-US" sz="4400" dirty="0"/>
              <a:t>）难题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384" y="1143000"/>
            <a:ext cx="4536504" cy="5238750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FDFFF3"/>
                </a:solidFill>
              </a:rPr>
              <a:t>中国古代的文化和技术都远远比西方发达，但是为什么没有产生现代科学？</a:t>
            </a: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313096"/>
              </p:ext>
            </p:extLst>
          </p:nvPr>
        </p:nvGraphicFramePr>
        <p:xfrm>
          <a:off x="5332272" y="1340768"/>
          <a:ext cx="6670955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r:id="rId3" imgW="10031225" imgH="6714286" progId="">
                  <p:embed/>
                </p:oleObj>
              </mc:Choice>
              <mc:Fallback>
                <p:oleObj r:id="rId3" imgW="10031225" imgH="67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272" y="1340768"/>
                        <a:ext cx="6670955" cy="4464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4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9155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刨根问底：为什么有不同的审美观？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5360" y="1143000"/>
            <a:ext cx="11449272" cy="5238750"/>
          </a:xfrm>
        </p:spPr>
        <p:txBody>
          <a:bodyPr/>
          <a:lstStyle/>
          <a:p>
            <a:r>
              <a:rPr lang="zh-CN" altLang="en-US" dirty="0"/>
              <a:t>不同的价值观</a:t>
            </a:r>
            <a:r>
              <a:rPr lang="en-US" altLang="zh-CN" dirty="0"/>
              <a:t>+</a:t>
            </a:r>
            <a:r>
              <a:rPr lang="zh-CN" altLang="en-US" dirty="0"/>
              <a:t>不同的见识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不同的审美观</a:t>
            </a:r>
            <a:endParaRPr lang="en-US" altLang="zh-CN" dirty="0"/>
          </a:p>
          <a:p>
            <a:pPr lvl="1"/>
            <a:r>
              <a:rPr lang="zh-CN" altLang="en-US" dirty="0"/>
              <a:t>对同样的事</a:t>
            </a:r>
            <a:r>
              <a:rPr lang="en-US" altLang="zh-CN" dirty="0"/>
              <a:t>/</a:t>
            </a:r>
            <a:r>
              <a:rPr lang="zh-CN" altLang="en-US" dirty="0"/>
              <a:t>物</a:t>
            </a:r>
            <a:r>
              <a:rPr lang="en-US" altLang="zh-CN" dirty="0"/>
              <a:t>/</a:t>
            </a:r>
            <a:r>
              <a:rPr lang="zh-CN" altLang="en-US" dirty="0"/>
              <a:t>人，谁认为没缺陷不常见谁就认为美，什么时候觉得没缺陷不常见什么时候就觉得美。</a:t>
            </a:r>
            <a:endParaRPr lang="en-US" altLang="zh-CN" dirty="0"/>
          </a:p>
          <a:p>
            <a:pPr lvl="1"/>
            <a:r>
              <a:rPr lang="zh-CN" altLang="en-US" dirty="0"/>
              <a:t>因此没有客观美、绝对美、普世美、永恒美。</a:t>
            </a:r>
            <a:endParaRPr lang="en-US" altLang="zh-CN" dirty="0"/>
          </a:p>
          <a:p>
            <a:pPr lvl="2"/>
            <a:r>
              <a:rPr lang="zh-CN" altLang="en-US" dirty="0"/>
              <a:t>也就是没有“形而上”的美！</a:t>
            </a:r>
            <a:endParaRPr lang="en-US" altLang="zh-CN" dirty="0"/>
          </a:p>
          <a:p>
            <a:pPr marL="914400" lvl="2" indent="0">
              <a:buNone/>
            </a:pP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199455" y="5457418"/>
            <a:ext cx="100802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FFFF00"/>
                </a:solidFill>
              </a:rPr>
              <a:t>传统美学的误区四：越俎代庖、强加于人！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40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5446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科学地拷问出了传统美学的四大误区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384" y="1268760"/>
            <a:ext cx="11161240" cy="5112990"/>
          </a:xfrm>
        </p:spPr>
        <p:txBody>
          <a:bodyPr/>
          <a:lstStyle/>
          <a:p>
            <a:pPr marL="742950" indent="-742950" algn="ctr">
              <a:buFont typeface="+mj-lt"/>
              <a:buAutoNum type="arabicPeriod"/>
            </a:pPr>
            <a:r>
              <a:rPr lang="zh-CN" altLang="en-US" dirty="0">
                <a:solidFill>
                  <a:srgbClr val="FDFFF3"/>
                </a:solidFill>
              </a:rPr>
              <a:t>只罗列美的表象，不追问审美的要素。</a:t>
            </a:r>
            <a:endParaRPr lang="en-US" altLang="zh-CN" dirty="0">
              <a:solidFill>
                <a:srgbClr val="FDFFF3"/>
              </a:solidFill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zh-CN" altLang="en-US" dirty="0"/>
              <a:t>混淆审美对象和审美对象表达的内容。</a:t>
            </a:r>
            <a:endParaRPr lang="en-US" altLang="zh-CN" dirty="0"/>
          </a:p>
          <a:p>
            <a:pPr marL="742950" indent="-742950" algn="ctr">
              <a:buFont typeface="+mj-lt"/>
              <a:buAutoNum type="arabicPeriod"/>
            </a:pPr>
            <a:r>
              <a:rPr lang="zh-CN" altLang="en-US" dirty="0"/>
              <a:t>把个例作为普遍，既无证实也无证伪。</a:t>
            </a:r>
            <a:endParaRPr lang="en-US" altLang="zh-CN" dirty="0"/>
          </a:p>
          <a:p>
            <a:pPr marL="742950" indent="-742950" algn="ctr">
              <a:buFont typeface="+mj-lt"/>
              <a:buAutoNum type="arabicPeriod"/>
            </a:pPr>
            <a:r>
              <a:rPr lang="zh-CN" altLang="en-US" dirty="0"/>
              <a:t>越俎代庖、强加于人，无视审美主体。</a:t>
            </a:r>
          </a:p>
          <a:p>
            <a:pPr marL="0" indent="0">
              <a:buNone/>
            </a:pPr>
            <a:endParaRPr lang="en-US" altLang="zh-CN" dirty="0"/>
          </a:p>
          <a:p>
            <a:pPr marL="742950" indent="-742950">
              <a:buFont typeface="+mj-lt"/>
              <a:buAutoNum type="arabicPeriod"/>
            </a:pPr>
            <a:endParaRPr lang="en-US" altLang="zh-CN" dirty="0">
              <a:solidFill>
                <a:srgbClr val="FFFF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zh-CN" altLang="en-US" dirty="0">
              <a:solidFill>
                <a:srgbClr val="FFFF00"/>
              </a:solidFill>
            </a:endParaRPr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41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957086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从美学的两要素理解科学与技术的区别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7369" y="1340768"/>
            <a:ext cx="11521280" cy="5040982"/>
          </a:xfrm>
        </p:spPr>
        <p:txBody>
          <a:bodyPr/>
          <a:lstStyle/>
          <a:p>
            <a:pPr algn="ctr"/>
            <a:r>
              <a:rPr lang="zh-CN" altLang="en-US" sz="4000" dirty="0"/>
              <a:t>技术</a:t>
            </a:r>
            <a:r>
              <a:rPr lang="en-US" altLang="zh-CN" sz="4000" dirty="0">
                <a:sym typeface="Wingdings" panose="05000000000000000000" pitchFamily="2" charset="2"/>
              </a:rPr>
              <a:t></a:t>
            </a:r>
            <a:r>
              <a:rPr lang="zh-CN" altLang="en-US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弥补缺陷</a:t>
            </a:r>
            <a:r>
              <a:rPr lang="zh-CN" altLang="en-US" sz="4000" dirty="0">
                <a:solidFill>
                  <a:srgbClr val="FDFFF3"/>
                </a:solidFill>
              </a:rPr>
              <a:t>发明</a:t>
            </a:r>
            <a:r>
              <a:rPr lang="zh-CN" altLang="en-US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不常见！</a:t>
            </a:r>
            <a:endParaRPr lang="en-US" altLang="zh-CN" sz="4000" dirty="0"/>
          </a:p>
          <a:p>
            <a:pPr algn="ctr"/>
            <a:r>
              <a:rPr lang="zh-CN" altLang="en-US" sz="4000" dirty="0"/>
              <a:t>科学</a:t>
            </a:r>
            <a:r>
              <a:rPr lang="en-US" altLang="zh-CN" sz="4000" dirty="0">
                <a:sym typeface="Wingdings" panose="05000000000000000000" pitchFamily="2" charset="2"/>
              </a:rPr>
              <a:t></a:t>
            </a:r>
            <a:r>
              <a:rPr lang="zh-CN" altLang="en-US" sz="40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修正缺陷</a:t>
            </a:r>
            <a:r>
              <a:rPr lang="zh-CN" altLang="en-US" sz="4000" dirty="0">
                <a:solidFill>
                  <a:srgbClr val="FDFFF3"/>
                </a:solidFill>
              </a:rPr>
              <a:t>发现</a:t>
            </a:r>
            <a:r>
              <a:rPr lang="zh-CN" altLang="en-US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不常见</a:t>
            </a:r>
            <a:r>
              <a:rPr lang="zh-CN" altLang="en-US" sz="4000" dirty="0"/>
              <a:t>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39373" y="3762375"/>
            <a:ext cx="634019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FF00"/>
                </a:solidFill>
              </a:rPr>
              <a:t>科学和技术创新的本质</a:t>
            </a:r>
            <a:endParaRPr lang="en-US" altLang="zh-CN" sz="4800" dirty="0">
              <a:solidFill>
                <a:srgbClr val="FFFF00"/>
              </a:solidFill>
            </a:endParaRPr>
          </a:p>
          <a:p>
            <a:pPr algn="ctr"/>
            <a:r>
              <a:rPr lang="zh-CN" altLang="en-US" sz="5400" dirty="0"/>
              <a:t>就是对美的追求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42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34420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03512" y="2492896"/>
            <a:ext cx="85689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FFFF00"/>
                </a:solidFill>
              </a:rPr>
              <a:t>我的美学研究中的科学方法</a:t>
            </a:r>
            <a:endParaRPr lang="en-US" altLang="zh-CN" sz="5400" dirty="0">
              <a:solidFill>
                <a:srgbClr val="FFFF00"/>
              </a:solidFill>
            </a:endParaRPr>
          </a:p>
          <a:p>
            <a:pPr algn="ctr"/>
            <a:r>
              <a:rPr lang="zh-CN" altLang="en-US" sz="4000" dirty="0"/>
              <a:t>逻辑化、定量化、实证化</a:t>
            </a:r>
            <a:endParaRPr lang="en-US" altLang="zh-CN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43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581631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审美两要素组合：逻辑化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51384" y="1412776"/>
            <a:ext cx="11089232" cy="4968974"/>
          </a:xfrm>
        </p:spPr>
        <p:txBody>
          <a:bodyPr/>
          <a:lstStyle/>
          <a:p>
            <a:pPr algn="ctr"/>
            <a:r>
              <a:rPr lang="zh-CN" altLang="en-US" dirty="0"/>
              <a:t>没缺陷不常见</a:t>
            </a:r>
            <a:r>
              <a:rPr lang="en-US" altLang="zh-CN" dirty="0"/>
              <a:t>=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美！</a:t>
            </a:r>
            <a:endParaRPr lang="en-US" altLang="zh-CN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zh-CN" altLang="en-US" dirty="0"/>
              <a:t>没缺陷很常见</a:t>
            </a:r>
            <a:r>
              <a:rPr lang="en-US" altLang="zh-CN" dirty="0"/>
              <a:t>=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俗！</a:t>
            </a:r>
          </a:p>
          <a:p>
            <a:pPr algn="ctr"/>
            <a:r>
              <a:rPr lang="zh-CN" altLang="en-US" dirty="0"/>
              <a:t>有缺陷很常见</a:t>
            </a:r>
            <a:r>
              <a:rPr lang="en-US" altLang="zh-CN" dirty="0"/>
              <a:t>=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丑！</a:t>
            </a:r>
            <a:endParaRPr lang="en-US" altLang="zh-CN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zh-CN" altLang="en-US" dirty="0"/>
              <a:t>有缺陷不常见</a:t>
            </a:r>
            <a:r>
              <a:rPr lang="en-US" altLang="zh-CN" dirty="0"/>
              <a:t>=</a:t>
            </a:r>
            <a:r>
              <a:rPr lang="zh-CN" altLang="en-US" dirty="0">
                <a:solidFill>
                  <a:srgbClr val="FFFF00"/>
                </a:solidFill>
              </a:rPr>
              <a:t>丑哭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！</a:t>
            </a:r>
            <a:endParaRPr lang="en-US" altLang="zh-CN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zh-CN" altLang="en-US" dirty="0"/>
              <a:t>完全没缺陷极端不常见</a:t>
            </a:r>
            <a:r>
              <a:rPr lang="en-US" altLang="zh-CN" dirty="0"/>
              <a:t>=</a:t>
            </a:r>
            <a:r>
              <a:rPr lang="zh-CN" altLang="en-US" dirty="0">
                <a:solidFill>
                  <a:srgbClr val="FFFF00"/>
                </a:solidFill>
              </a:rPr>
              <a:t>美哭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！</a:t>
            </a:r>
            <a:endParaRPr lang="en-US" altLang="zh-CN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44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84615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从贝叶斯定理到大脑的审美公式：定量化</a:t>
            </a:r>
          </a:p>
        </p:txBody>
      </p:sp>
      <p:pic>
        <p:nvPicPr>
          <p:cNvPr id="11266" name="Picture 2" descr="http://mmbiz.qpic.cn/mmbiz/LHibUTtMHPRPwIBN432OpPDFiawpiaXspRiadDqhib4xQ4hKz0auWZOHJzNGIapD3UyUqZyPIfmJuTIqYD6zx2FVp0w/640?wx_fmt=png&amp;wxfrom=5&amp;wx_lazy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977739"/>
            <a:ext cx="7337958" cy="99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2629122"/>
            <a:ext cx="7668638" cy="101590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935760" y="1196752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</a:rPr>
              <a:t>概率论的贝叶斯定理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12402" y="416791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</a:rPr>
              <a:t>大脑的审美公式</a:t>
            </a:r>
          </a:p>
        </p:txBody>
      </p:sp>
      <p:sp>
        <p:nvSpPr>
          <p:cNvPr id="17" name="矩形标注 16"/>
          <p:cNvSpPr/>
          <p:nvPr/>
        </p:nvSpPr>
        <p:spPr bwMode="auto">
          <a:xfrm>
            <a:off x="768705" y="1466781"/>
            <a:ext cx="2158943" cy="830997"/>
          </a:xfrm>
          <a:prstGeom prst="wedgeRectCallout">
            <a:avLst>
              <a:gd name="adj1" fmla="val 15680"/>
              <a:gd name="adj2" fmla="val 103935"/>
            </a:avLst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400" dirty="0"/>
              <a:t>数据</a:t>
            </a:r>
            <a:r>
              <a:rPr lang="en-US" altLang="zh-CN" sz="2400" dirty="0"/>
              <a:t>+</a:t>
            </a:r>
            <a:r>
              <a:rPr lang="zh-CN" altLang="en-US" sz="2400" dirty="0"/>
              <a:t>经验</a:t>
            </a:r>
            <a:r>
              <a:rPr lang="en-US" altLang="zh-CN" sz="2400" dirty="0">
                <a:sym typeface="Wingdings" panose="05000000000000000000" pitchFamily="2" charset="2"/>
              </a:rPr>
              <a:t></a:t>
            </a:r>
            <a:r>
              <a:rPr lang="zh-CN" altLang="en-US" sz="2400" dirty="0"/>
              <a:t>参数的新分布</a:t>
            </a:r>
          </a:p>
        </p:txBody>
      </p:sp>
      <p:sp>
        <p:nvSpPr>
          <p:cNvPr id="19" name="矩形标注 18"/>
          <p:cNvSpPr/>
          <p:nvPr/>
        </p:nvSpPr>
        <p:spPr bwMode="auto">
          <a:xfrm>
            <a:off x="4439816" y="1929976"/>
            <a:ext cx="3240360" cy="461665"/>
          </a:xfrm>
          <a:prstGeom prst="wedgeRectCallout">
            <a:avLst>
              <a:gd name="adj1" fmla="val -1225"/>
              <a:gd name="adj2" fmla="val 110736"/>
            </a:avLst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400" dirty="0"/>
              <a:t>经验：以前的参数分布</a:t>
            </a:r>
          </a:p>
        </p:txBody>
      </p:sp>
      <p:sp>
        <p:nvSpPr>
          <p:cNvPr id="20" name="矩形标注 19"/>
          <p:cNvSpPr/>
          <p:nvPr/>
        </p:nvSpPr>
        <p:spPr bwMode="auto">
          <a:xfrm>
            <a:off x="9192344" y="1466781"/>
            <a:ext cx="2376264" cy="830997"/>
          </a:xfrm>
          <a:prstGeom prst="wedgeRectCallout">
            <a:avLst>
              <a:gd name="adj1" fmla="val -57616"/>
              <a:gd name="adj2" fmla="val 102033"/>
            </a:avLst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2400" dirty="0"/>
              <a:t>理论：给定参数下数据的分布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45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72791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animBg="1"/>
      <p:bldP spid="19" grpId="0" animBg="1"/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从哲学到科学：计量美学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大脑审美公式的应用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730424"/>
              </p:ext>
            </p:extLst>
          </p:nvPr>
        </p:nvGraphicFramePr>
        <p:xfrm>
          <a:off x="335360" y="2485049"/>
          <a:ext cx="11377264" cy="3792855"/>
        </p:xfrm>
        <a:graphic>
          <a:graphicData uri="http://schemas.openxmlformats.org/drawingml/2006/table">
            <a:tbl>
              <a:tblPr/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2400" dirty="0">
                          <a:effectLst/>
                        </a:rPr>
                        <a:t>情况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2400" dirty="0">
                          <a:effectLst/>
                        </a:rPr>
                        <a:t>审美者甲</a:t>
                      </a:r>
                      <a:r>
                        <a:rPr lang="en-US" altLang="zh-CN" sz="2400" dirty="0">
                          <a:effectLst/>
                        </a:rPr>
                        <a:t>/</a:t>
                      </a:r>
                      <a:r>
                        <a:rPr lang="zh-CN" altLang="en-US" sz="2400" dirty="0">
                          <a:effectLst/>
                        </a:rPr>
                        <a:t>对象甲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2400" dirty="0">
                          <a:effectLst/>
                        </a:rPr>
                        <a:t>审美者甲</a:t>
                      </a:r>
                      <a:r>
                        <a:rPr lang="en-US" altLang="zh-CN" sz="2400" dirty="0">
                          <a:effectLst/>
                        </a:rPr>
                        <a:t>/</a:t>
                      </a:r>
                      <a:r>
                        <a:rPr lang="zh-CN" altLang="en-US" sz="2400" dirty="0">
                          <a:effectLst/>
                        </a:rPr>
                        <a:t>对象乙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2400" dirty="0">
                          <a:effectLst/>
                        </a:rPr>
                        <a:t>审美者乙</a:t>
                      </a:r>
                      <a:r>
                        <a:rPr lang="en-US" altLang="zh-CN" sz="2400" dirty="0">
                          <a:effectLst/>
                        </a:rPr>
                        <a:t>/</a:t>
                      </a:r>
                      <a:r>
                        <a:rPr lang="zh-CN" altLang="en-US" sz="2400" dirty="0">
                          <a:effectLst/>
                        </a:rPr>
                        <a:t>对象甲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6770">
                <a:tc>
                  <a:txBody>
                    <a:bodyPr/>
                    <a:lstStyle/>
                    <a:p>
                      <a:pPr algn="ctr" latinLnBrk="1"/>
                      <a:r>
                        <a:rPr lang="en-US" sz="2400" dirty="0">
                          <a:effectLst/>
                        </a:rPr>
                        <a:t>P(</a:t>
                      </a:r>
                      <a:r>
                        <a:rPr lang="zh-CN" altLang="en-US" sz="2400" dirty="0">
                          <a:effectLst/>
                        </a:rPr>
                        <a:t>美</a:t>
                      </a:r>
                      <a:r>
                        <a:rPr lang="en-US" altLang="zh-CN" sz="2400" dirty="0">
                          <a:effectLst/>
                        </a:rPr>
                        <a:t>) </a:t>
                      </a:r>
                      <a:r>
                        <a:rPr lang="en-US" altLang="zh-CN" sz="2400" dirty="0">
                          <a:solidFill>
                            <a:srgbClr val="FFFF00"/>
                          </a:solidFill>
                          <a:effectLst/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zh-CN" altLang="en-US" sz="2400" dirty="0">
                          <a:solidFill>
                            <a:srgbClr val="FFFF00"/>
                          </a:solidFill>
                          <a:effectLst/>
                          <a:sym typeface="Wingdings" panose="05000000000000000000" pitchFamily="2" charset="2"/>
                        </a:rPr>
                        <a:t>价值观</a:t>
                      </a:r>
                      <a:r>
                        <a:rPr lang="zh-CN" altLang="en-US" sz="2400" dirty="0">
                          <a:solidFill>
                            <a:srgbClr val="FFFF00"/>
                          </a:solidFill>
                          <a:effectLst/>
                        </a:rPr>
                        <a:t/>
                      </a:r>
                      <a:br>
                        <a:rPr lang="zh-CN" altLang="en-US" sz="2400" dirty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zh-CN" altLang="en-US" sz="2400" dirty="0">
                          <a:solidFill>
                            <a:srgbClr val="FDFFF3"/>
                          </a:solidFill>
                          <a:effectLst/>
                        </a:rPr>
                        <a:t>对品德的挑剔程度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2400" dirty="0">
                          <a:effectLst/>
                        </a:rPr>
                        <a:t>10%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2400" dirty="0">
                          <a:effectLst/>
                        </a:rPr>
                        <a:t>10%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2400" dirty="0">
                          <a:solidFill>
                            <a:srgbClr val="FDFFF3"/>
                          </a:solidFill>
                          <a:effectLst/>
                        </a:rPr>
                        <a:t>1%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6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P(</a:t>
                      </a:r>
                      <a:r>
                        <a:rPr lang="zh-CN" altLang="en-US" sz="2400" dirty="0">
                          <a:effectLst/>
                        </a:rPr>
                        <a:t>品德</a:t>
                      </a:r>
                      <a:r>
                        <a:rPr lang="en-US" altLang="zh-CN" sz="2400" dirty="0">
                          <a:effectLst/>
                        </a:rPr>
                        <a:t>)</a:t>
                      </a:r>
                      <a:r>
                        <a:rPr lang="en-US" altLang="zh-CN" sz="2400" dirty="0">
                          <a:solidFill>
                            <a:srgbClr val="FDFFF3"/>
                          </a:solidFill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FFFF00"/>
                          </a:solidFill>
                          <a:effectLst/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zh-CN" altLang="en-US" sz="2400" dirty="0">
                          <a:solidFill>
                            <a:srgbClr val="FFFF00"/>
                          </a:solidFill>
                          <a:effectLst/>
                          <a:sym typeface="Wingdings" panose="05000000000000000000" pitchFamily="2" charset="2"/>
                        </a:rPr>
                        <a:t>见识</a:t>
                      </a:r>
                      <a:r>
                        <a:rPr lang="zh-CN" altLang="en-US" sz="2400" dirty="0">
                          <a:solidFill>
                            <a:srgbClr val="FFFF00"/>
                          </a:solidFill>
                          <a:effectLst/>
                        </a:rPr>
                        <a:t/>
                      </a:r>
                      <a:br>
                        <a:rPr lang="zh-CN" altLang="en-US" sz="2400" dirty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zh-CN" altLang="en-US" sz="2400" dirty="0">
                          <a:solidFill>
                            <a:srgbClr val="FDFFF3"/>
                          </a:solidFill>
                          <a:effectLst/>
                        </a:rPr>
                        <a:t>对象的品德常见的程度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2400" dirty="0">
                          <a:effectLst/>
                        </a:rPr>
                        <a:t>5%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2400" dirty="0">
                          <a:solidFill>
                            <a:srgbClr val="FDFFF3"/>
                          </a:solidFill>
                          <a:effectLst/>
                        </a:rPr>
                        <a:t>10%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2400" dirty="0">
                          <a:effectLst/>
                        </a:rPr>
                        <a:t>5%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6770">
                <a:tc>
                  <a:txBody>
                    <a:bodyPr/>
                    <a:lstStyle/>
                    <a:p>
                      <a:pPr algn="ctr" latinLnBrk="1"/>
                      <a:r>
                        <a:rPr lang="en-US" sz="2400" dirty="0">
                          <a:effectLst/>
                        </a:rPr>
                        <a:t>P(</a:t>
                      </a:r>
                      <a:r>
                        <a:rPr lang="zh-CN" altLang="en-US" sz="2400" dirty="0">
                          <a:effectLst/>
                        </a:rPr>
                        <a:t>品德</a:t>
                      </a:r>
                      <a:r>
                        <a:rPr lang="en-US" altLang="zh-CN" sz="2400" dirty="0">
                          <a:effectLst/>
                        </a:rPr>
                        <a:t>|</a:t>
                      </a:r>
                      <a:r>
                        <a:rPr lang="zh-CN" altLang="en-US" sz="2400" dirty="0">
                          <a:effectLst/>
                        </a:rPr>
                        <a:t>美</a:t>
                      </a:r>
                      <a:r>
                        <a:rPr lang="en-US" altLang="zh-CN" sz="2400" dirty="0">
                          <a:effectLst/>
                        </a:rPr>
                        <a:t>)</a:t>
                      </a:r>
                      <a:r>
                        <a:rPr lang="en-US" altLang="zh-CN" sz="2400" dirty="0">
                          <a:solidFill>
                            <a:srgbClr val="FDFFF3"/>
                          </a:solidFill>
                          <a:effectLst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FFFF00"/>
                          </a:solidFill>
                          <a:effectLst/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zh-CN" altLang="en-US" sz="2400" dirty="0">
                          <a:solidFill>
                            <a:srgbClr val="FFFF00"/>
                          </a:solidFill>
                          <a:effectLst/>
                          <a:sym typeface="Wingdings" panose="05000000000000000000" pitchFamily="2" charset="2"/>
                        </a:rPr>
                        <a:t>价值观</a:t>
                      </a:r>
                      <a:r>
                        <a:rPr lang="zh-CN" altLang="en-US" sz="2400" dirty="0">
                          <a:solidFill>
                            <a:srgbClr val="FFFF00"/>
                          </a:solidFill>
                          <a:effectLst/>
                        </a:rPr>
                        <a:t/>
                      </a:r>
                      <a:br>
                        <a:rPr lang="zh-CN" altLang="en-US" sz="2400" dirty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zh-CN" altLang="en-US" sz="2400" dirty="0">
                          <a:solidFill>
                            <a:srgbClr val="FDFFF3"/>
                          </a:solidFill>
                          <a:effectLst/>
                        </a:rPr>
                        <a:t>“美”中品德高的比例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2400" dirty="0">
                          <a:effectLst/>
                        </a:rPr>
                        <a:t>40%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2400" dirty="0">
                          <a:effectLst/>
                        </a:rPr>
                        <a:t>40%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2400" dirty="0">
                          <a:solidFill>
                            <a:srgbClr val="FDFFF3"/>
                          </a:solidFill>
                          <a:effectLst/>
                        </a:rPr>
                        <a:t>90%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67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2400" dirty="0">
                          <a:effectLst/>
                        </a:rPr>
                        <a:t>P(</a:t>
                      </a:r>
                      <a:r>
                        <a:rPr lang="zh-CN" altLang="en-US" sz="2400" dirty="0">
                          <a:effectLst/>
                        </a:rPr>
                        <a:t>美</a:t>
                      </a:r>
                      <a:r>
                        <a:rPr lang="en-US" altLang="zh-CN" sz="2400" dirty="0">
                          <a:effectLst/>
                        </a:rPr>
                        <a:t>|</a:t>
                      </a:r>
                      <a:r>
                        <a:rPr lang="zh-CN" altLang="en-US" sz="2400" dirty="0">
                          <a:effectLst/>
                        </a:rPr>
                        <a:t>品德</a:t>
                      </a:r>
                      <a:r>
                        <a:rPr lang="en-US" altLang="zh-CN" sz="2400" dirty="0">
                          <a:effectLst/>
                        </a:rPr>
                        <a:t>)</a:t>
                      </a:r>
                      <a:r>
                        <a:rPr lang="en-US" altLang="zh-CN" sz="2400" dirty="0">
                          <a:solidFill>
                            <a:srgbClr val="FFFF00"/>
                          </a:solidFill>
                          <a:effectLst/>
                          <a:sym typeface="Wingdings" panose="05000000000000000000" pitchFamily="2" charset="2"/>
                        </a:rPr>
                        <a:t>  </a:t>
                      </a:r>
                      <a:r>
                        <a:rPr lang="zh-CN" altLang="en-US" sz="2400" dirty="0">
                          <a:solidFill>
                            <a:srgbClr val="FFFF00"/>
                          </a:solidFill>
                          <a:effectLst/>
                          <a:sym typeface="Wingdings" panose="05000000000000000000" pitchFamily="2" charset="2"/>
                        </a:rPr>
                        <a:t>审美公式</a:t>
                      </a:r>
                      <a:endParaRPr lang="en-US" altLang="zh-CN" sz="2400" dirty="0">
                        <a:effectLst/>
                      </a:endParaRPr>
                    </a:p>
                    <a:p>
                      <a:pPr algn="ctr" latinLnBrk="1"/>
                      <a:r>
                        <a:rPr lang="zh-CN" altLang="en-US" sz="2400" dirty="0">
                          <a:solidFill>
                            <a:srgbClr val="FDFFF3"/>
                          </a:solidFill>
                          <a:effectLst/>
                        </a:rPr>
                        <a:t>审美结果：“美度”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2400" dirty="0">
                          <a:effectLst/>
                        </a:rPr>
                        <a:t>0.8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2400" dirty="0">
                          <a:effectLst/>
                        </a:rPr>
                        <a:t>0.4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2400" dirty="0">
                          <a:effectLst/>
                        </a:rPr>
                        <a:t>0.18</a:t>
                      </a:r>
                    </a:p>
                  </a:txBody>
                  <a:tcPr marL="114300" marR="152400" marT="47625" marB="47625" anchor="ctr" anchorCtr="1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3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7408" y="1475705"/>
            <a:ext cx="243249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91" name="Picture 3" descr="http://mmbiz.qpic.cn/mmbiz/LHibUTtMHPRPwIBN432OpPDFiawpiaXspRiaZH2oGIKcTsicP7ZCRDJoKQwKUUzJakic8o7oK0vEz1hjXSZBQ1TVicPXA/640?wx_fmt=png&amp;wxfrom=5&amp;wx_lazy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07" y="1268760"/>
            <a:ext cx="6416386" cy="100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4151784" y="3068960"/>
            <a:ext cx="2520280" cy="3208944"/>
          </a:xfrm>
          <a:prstGeom prst="rect">
            <a:avLst/>
          </a:prstGeom>
          <a:solidFill>
            <a:srgbClr val="2903B5"/>
          </a:solidFill>
          <a:ln w="25400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14400"/>
              </a:buClr>
              <a:buSzPct val="75000"/>
              <a:buFont typeface="Monotype Sorts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rgbClr val="FDFFF3"/>
              </a:solidFill>
              <a:effectLst/>
              <a:latin typeface="Times New Roman" pitchFamily="18" charset="0"/>
              <a:ea typeface="黑体" pitchFamily="2" charset="-122"/>
              <a:cs typeface="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6672064" y="3068960"/>
            <a:ext cx="2520280" cy="3208944"/>
          </a:xfrm>
          <a:prstGeom prst="rect">
            <a:avLst/>
          </a:prstGeom>
          <a:solidFill>
            <a:srgbClr val="2903B5"/>
          </a:solidFill>
          <a:ln w="25400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14400"/>
              </a:buClr>
              <a:buSzPct val="75000"/>
              <a:buFont typeface="Monotype Sorts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rgbClr val="FDFFF3"/>
              </a:solidFill>
              <a:effectLst/>
              <a:latin typeface="Times New Roman" pitchFamily="18" charset="0"/>
              <a:ea typeface="黑体" pitchFamily="2" charset="-122"/>
              <a:cs typeface="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9192344" y="3028368"/>
            <a:ext cx="2520280" cy="3208944"/>
          </a:xfrm>
          <a:prstGeom prst="rect">
            <a:avLst/>
          </a:prstGeom>
          <a:solidFill>
            <a:srgbClr val="2903B5"/>
          </a:solidFill>
          <a:ln w="25400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14400"/>
              </a:buClr>
              <a:buSzPct val="75000"/>
              <a:buFont typeface="Monotype Sorts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rgbClr val="FDFFF3"/>
              </a:solidFill>
              <a:effectLst/>
              <a:latin typeface="Times New Roman" pitchFamily="18" charset="0"/>
              <a:ea typeface="黑体" pitchFamily="2" charset="-122"/>
              <a:cs typeface="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46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6402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8" grpId="2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hinkpad\AppData\Local\YNote\data\zhangsn@ihep.ac.cn\64f96b5967824bc39da33279be58e8e1\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60095"/>
            <a:ext cx="566737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数学之美的经验及其神经关联</a:t>
            </a:r>
            <a:r>
              <a:rPr lang="en-US" altLang="zh-CN" dirty="0"/>
              <a:t>》</a:t>
            </a:r>
            <a:r>
              <a:rPr lang="zh-CN" altLang="en-US" dirty="0"/>
              <a:t>：实证化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6470" y="5672682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数学最高奖菲尔茨奖得主阿蒂亚</a:t>
            </a:r>
          </a:p>
        </p:txBody>
      </p:sp>
      <p:pic>
        <p:nvPicPr>
          <p:cNvPr id="10244" name="Picture 4" descr="C:\Users\thinkpad\AppData\Local\YNote\data\zhangsn@ihep.ac.cn\c731e61738d24240ba27cb90e6a6280e\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27850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6744072" y="4811668"/>
            <a:ext cx="476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欣赏</a:t>
            </a:r>
            <a:r>
              <a:rPr lang="zh-CN" altLang="en-US" sz="2400" dirty="0">
                <a:solidFill>
                  <a:srgbClr val="FFFF00"/>
                </a:solidFill>
              </a:rPr>
              <a:t>数学之美</a:t>
            </a:r>
            <a:r>
              <a:rPr lang="zh-CN" altLang="en-US" sz="2400" dirty="0"/>
              <a:t>动用到的大脑部分与欣赏音乐、艺术和诗歌时动用的大脑部分完全一样（“情绪大脑”，即眶额部皮质中线部）。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47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85061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-24680" y="2060848"/>
            <a:ext cx="12169352" cy="4464794"/>
          </a:xfrm>
          <a:noFill/>
        </p:spPr>
        <p:txBody>
          <a:bodyPr/>
          <a:lstStyle/>
          <a:p>
            <a:r>
              <a:rPr lang="zh-CN" altLang="en-US" sz="5400" dirty="0">
                <a:solidFill>
                  <a:srgbClr val="FFFF00"/>
                </a:solidFill>
              </a:rPr>
              <a:t>“星际穿越”的使命和途径</a:t>
            </a:r>
            <a:br>
              <a:rPr lang="zh-CN" altLang="en-US" sz="5400" dirty="0">
                <a:solidFill>
                  <a:srgbClr val="FFFF00"/>
                </a:solidFill>
              </a:rPr>
            </a:br>
            <a:r>
              <a:rPr lang="en-US" altLang="zh-CN" sz="4000" dirty="0">
                <a:solidFill>
                  <a:srgbClr val="FFFF00"/>
                </a:solidFill>
              </a:rPr>
              <a:t>—</a:t>
            </a:r>
            <a:r>
              <a:rPr lang="zh-CN" altLang="en-US" sz="4000" dirty="0">
                <a:solidFill>
                  <a:srgbClr val="FFFF00"/>
                </a:solidFill>
              </a:rPr>
              <a:t>人类文明的“大结局”</a:t>
            </a:r>
            <a:r>
              <a:rPr lang="zh-CN" altLang="en-US" sz="6000" dirty="0">
                <a:solidFill>
                  <a:srgbClr val="FFFF00"/>
                </a:solidFill>
              </a:rPr>
              <a:t>？ </a:t>
            </a:r>
            <a:r>
              <a:rPr lang="en-US" altLang="zh-CN" sz="6000" dirty="0">
                <a:solidFill>
                  <a:srgbClr val="FFFF00"/>
                </a:solidFill>
              </a:rPr>
              <a:t/>
            </a:r>
            <a:br>
              <a:rPr lang="en-US" altLang="zh-CN" sz="6000" dirty="0">
                <a:solidFill>
                  <a:srgbClr val="FFFF00"/>
                </a:solidFill>
              </a:rPr>
            </a:br>
            <a:r>
              <a:rPr lang="en-US" altLang="zh-CN" sz="6000" dirty="0">
                <a:solidFill>
                  <a:srgbClr val="FFFF00"/>
                </a:solidFill>
              </a:rPr>
              <a:t/>
            </a:r>
            <a:br>
              <a:rPr lang="en-US" altLang="zh-CN" sz="6000" dirty="0">
                <a:solidFill>
                  <a:srgbClr val="FFFF00"/>
                </a:solidFill>
              </a:rPr>
            </a:br>
            <a:r>
              <a:rPr lang="zh-CN" altLang="en-US" sz="5400" dirty="0">
                <a:solidFill>
                  <a:srgbClr val="FFFF00"/>
                </a:solidFill>
              </a:rPr>
              <a:t>星际穿越的科学问题</a:t>
            </a:r>
            <a:br>
              <a:rPr lang="zh-CN" altLang="en-US" sz="5400" dirty="0">
                <a:solidFill>
                  <a:srgbClr val="FFFF00"/>
                </a:solidFill>
              </a:rPr>
            </a:br>
            <a:r>
              <a:rPr lang="en-US" altLang="zh-CN" sz="4000" dirty="0">
                <a:solidFill>
                  <a:srgbClr val="FFFF00"/>
                </a:solidFill>
              </a:rPr>
              <a:t>—</a:t>
            </a:r>
            <a:r>
              <a:rPr lang="zh-CN" altLang="en-US" sz="4000" dirty="0">
                <a:solidFill>
                  <a:srgbClr val="FFFF00"/>
                </a:solidFill>
              </a:rPr>
              <a:t>黑洞、白洞和虫洞</a:t>
            </a:r>
          </a:p>
        </p:txBody>
      </p:sp>
      <p:sp>
        <p:nvSpPr>
          <p:cNvPr id="833538" name="AutoShape 2" descr="file:///F:/My%20Documents/Talks/%E6%98%9F%E9%99%85%E7%A9%BF%E8%B6%8A/%E3%80%8A%E6%98%9F%E9%99%85%E7%A9%BF%E8%B6%8A%E3%80%8B%E7%89%A9%E7%90%86%E5%AD%A6%EF%BC%9A%E9%BB%91%E6%B4%9E%E6%98%AF%E4%BB%80%E4%B9%88%E6%A0%B7%E5%AD%90%E7%9A%84%EF%BC%9F%20_%20%E7%A7%91%E5%AD%A6%E4%BA%BA%20_%20%E6%9E%9C%E5%A3%B3%E7%BD%91%20%E7%A7%91%E6%8A%80%E6%9C%89%E6%84%8F%E6%80%9D_files/9jW8IJoa-ary97JG89AGnaMLvhwZpDUBvLVLgzKndIwIBwAAsAQAAFBO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3540" name="AutoShape 4" descr="file:///F:/My%20Documents/Talks/%E6%98%9F%E9%99%85%E7%A9%BF%E8%B6%8A/%E3%80%8A%E6%98%9F%E9%99%85%E7%A9%BF%E8%B6%8A%E3%80%8B%E7%89%A9%E7%90%86%E5%AD%A6%EF%BC%9A%E9%BB%91%E6%B4%9E%E6%98%AF%E4%BB%80%E4%B9%88%E6%A0%B7%E5%AD%90%E7%9A%84%EF%BC%9F%20_%20%E7%A7%91%E5%AD%A6%E4%BA%BA%20_%20%E6%9E%9C%E5%A3%B3%E7%BD%91%20%E7%A7%91%E6%8A%80%E6%9C%89%E6%84%8F%E6%80%9D_files/9jW8IJoa-ary97JG89AGnaMLvhwZpDUBvLVLgzKndIwIBwAAsAQAAFBO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503712" y="332656"/>
            <a:ext cx="49039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FF00"/>
                </a:solidFill>
                <a:latin typeface="+mn-lt"/>
              </a:rPr>
              <a:t>抓热点</a:t>
            </a:r>
            <a:r>
              <a:rPr lang="en-US" altLang="zh-CN" sz="4800" dirty="0">
                <a:solidFill>
                  <a:srgbClr val="FFFF00"/>
                </a:solidFill>
                <a:latin typeface="+mn-lt"/>
              </a:rPr>
              <a:t>1</a:t>
            </a:r>
          </a:p>
          <a:p>
            <a:pPr algn="ctr"/>
            <a:r>
              <a:rPr lang="en-US" altLang="zh-CN" sz="3600" dirty="0">
                <a:latin typeface="+mn-lt"/>
              </a:rPr>
              <a:t>2014</a:t>
            </a:r>
            <a:r>
              <a:rPr lang="zh-CN" altLang="en-US" sz="3600" dirty="0">
                <a:latin typeface="+mn-lt"/>
              </a:rPr>
              <a:t>年：</a:t>
            </a:r>
            <a:r>
              <a:rPr lang="en-US" altLang="zh-CN" sz="3600" dirty="0">
                <a:latin typeface="+mn-lt"/>
              </a:rPr>
              <a:t>《</a:t>
            </a:r>
            <a:r>
              <a:rPr lang="zh-CN" altLang="en-US" sz="3600" dirty="0">
                <a:latin typeface="+mn-lt"/>
              </a:rPr>
              <a:t>星际穿越</a:t>
            </a:r>
            <a:r>
              <a:rPr lang="en-US" altLang="zh-CN" sz="3600" dirty="0">
                <a:latin typeface="+mn-lt"/>
              </a:rPr>
              <a:t>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48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42730943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6834" name="Picture 2" descr="\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4816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7648" y="14871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黑洞中心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6943" y="2405206"/>
            <a:ext cx="36356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最终统一引力规律和量子规律，能够理解描述黑洞中心的行为。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468141" y="1553136"/>
            <a:ext cx="4247456" cy="914400"/>
          </a:xfrm>
        </p:spPr>
        <p:txBody>
          <a:bodyPr/>
          <a:lstStyle/>
          <a:p>
            <a:pPr algn="r"/>
            <a:r>
              <a:rPr lang="zh-CN" altLang="en-US" dirty="0"/>
              <a:t>终极物理理论？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49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9495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400" dirty="0"/>
              <a:t>“两小儿辩日”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1198234"/>
            <a:ext cx="6912768" cy="4461532"/>
          </a:xfrm>
        </p:spPr>
        <p:txBody>
          <a:bodyPr/>
          <a:lstStyle/>
          <a:p>
            <a:pPr eaLnBrk="1" hangingPunct="1">
              <a:buFont typeface="Wingdings" charset="2"/>
              <a:buChar char=""/>
            </a:pPr>
            <a:r>
              <a:rPr lang="zh-CN" altLang="en-US" sz="2800" dirty="0">
                <a:solidFill>
                  <a:srgbClr val="FFFF00"/>
                </a:solidFill>
              </a:rPr>
              <a:t>孔子东游，见两小儿辩斗，问其故。</a:t>
            </a:r>
            <a:r>
              <a:rPr lang="zh-CN" altLang="en-US" sz="2800" dirty="0"/>
              <a:t>一儿曰：“日初出大如车盖，及日中则如盘盂，此不为远者小而近者大乎？” </a:t>
            </a:r>
            <a:r>
              <a:rPr lang="zh-CN" altLang="en-US" sz="2800" dirty="0">
                <a:solidFill>
                  <a:srgbClr val="FFFF00"/>
                </a:solidFill>
              </a:rPr>
              <a:t>一儿曰：“日初出沧沧凉凉，及其日中如探汤，此不为近者热而远者凉乎？”</a:t>
            </a:r>
            <a:r>
              <a:rPr lang="zh-CN" altLang="en-US" sz="2800" dirty="0"/>
              <a:t>孔子不能决也。</a:t>
            </a:r>
            <a:r>
              <a:rPr lang="zh-CN" altLang="en-US" sz="2800" dirty="0">
                <a:solidFill>
                  <a:srgbClr val="FFFF00"/>
                </a:solidFill>
              </a:rPr>
              <a:t>两小儿笑曰：“孰为汝多知乎？” </a:t>
            </a:r>
          </a:p>
        </p:txBody>
      </p:sp>
      <p:pic>
        <p:nvPicPr>
          <p:cNvPr id="12292" name="Picture 4" descr="http://www.chnlung.cn/uploads/allimg/151227/1-15122F42616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259509"/>
            <a:ext cx="3752850" cy="4962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5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7539415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实证化：需要库波进入黑洞获取量子数据</a:t>
            </a:r>
          </a:p>
        </p:txBody>
      </p:sp>
      <p:pic>
        <p:nvPicPr>
          <p:cNvPr id="892932" name="Picture 4" descr="http://imageserver.moviepilot.com/interstellar-screenshot-space-shuttle-do-not-go-gentle-into-that-good-night-the-story-behind-the-poem-from-interstellar.jpeg?width=840&amp;height=4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360" y="1264907"/>
            <a:ext cx="7704818" cy="3999168"/>
          </a:xfrm>
          <a:prstGeom prst="rect">
            <a:avLst/>
          </a:prstGeom>
          <a:noFill/>
          <a:scene3d>
            <a:camera prst="orthographicFront">
              <a:rot lat="21299999" lon="0" rev="0"/>
            </a:camera>
            <a:lightRig rig="threePt" dir="t"/>
          </a:scene3d>
        </p:spPr>
      </p:pic>
      <p:pic>
        <p:nvPicPr>
          <p:cNvPr id="892934" name="Picture 6" descr="http://ts2.mm.bing.net/th?id=HN.607993449081670695&amp;pid=1.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44272" y="3825800"/>
            <a:ext cx="2857500" cy="1438275"/>
          </a:xfrm>
          <a:prstGeom prst="rect">
            <a:avLst/>
          </a:prstGeom>
          <a:noFill/>
          <a:scene3d>
            <a:camera prst="orthographicFront">
              <a:rot lat="0" lon="60000" rev="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8328248" y="1307396"/>
            <a:ext cx="3407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黑洞是否存在？需要去什么样的黑洞？怎么找到合适的黑洞？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50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51750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7597" y="2852936"/>
            <a:ext cx="11955067" cy="2304257"/>
          </a:xfrm>
          <a:noFill/>
        </p:spPr>
        <p:txBody>
          <a:bodyPr/>
          <a:lstStyle/>
          <a:p>
            <a:r>
              <a:rPr lang="zh-CN" altLang="en-US" sz="6000" dirty="0">
                <a:solidFill>
                  <a:srgbClr val="FFFF00"/>
                </a:solidFill>
              </a:rPr>
              <a:t>引力波与广义相对论之美</a:t>
            </a:r>
            <a:r>
              <a:rPr lang="en-US" altLang="zh-CN" sz="5400" dirty="0">
                <a:solidFill>
                  <a:srgbClr val="FFFF00"/>
                </a:solidFill>
              </a:rPr>
              <a:t/>
            </a:r>
            <a:br>
              <a:rPr lang="en-US" altLang="zh-CN" sz="5400" dirty="0">
                <a:solidFill>
                  <a:srgbClr val="FFFF00"/>
                </a:solidFill>
              </a:rPr>
            </a:br>
            <a:r>
              <a:rPr lang="en-US" altLang="zh-CN" sz="5400" dirty="0">
                <a:solidFill>
                  <a:srgbClr val="FFFF00"/>
                </a:solidFill>
              </a:rPr>
              <a:t>—</a:t>
            </a:r>
            <a:r>
              <a:rPr lang="zh-CN" altLang="en-US" sz="5400" dirty="0">
                <a:solidFill>
                  <a:srgbClr val="FFFF00"/>
                </a:solidFill>
              </a:rPr>
              <a:t>美学与科学</a:t>
            </a:r>
            <a:endParaRPr lang="en-US" altLang="zh-CN" sz="5400" dirty="0">
              <a:solidFill>
                <a:srgbClr val="FFFF00"/>
              </a:solidFill>
            </a:endParaRPr>
          </a:p>
        </p:txBody>
      </p:sp>
      <p:sp>
        <p:nvSpPr>
          <p:cNvPr id="833538" name="AutoShape 2" descr="file:///F:/My%20Documents/Talks/%E6%98%9F%E9%99%85%E7%A9%BF%E8%B6%8A/%E3%80%8A%E6%98%9F%E9%99%85%E7%A9%BF%E8%B6%8A%E3%80%8B%E7%89%A9%E7%90%86%E5%AD%A6%EF%BC%9A%E9%BB%91%E6%B4%9E%E6%98%AF%E4%BB%80%E4%B9%88%E6%A0%B7%E5%AD%90%E7%9A%84%EF%BC%9F%20_%20%E7%A7%91%E5%AD%A6%E4%BA%BA%20_%20%E6%9E%9C%E5%A3%B3%E7%BD%91%20%E7%A7%91%E6%8A%80%E6%9C%89%E6%84%8F%E6%80%9D_files/9jW8IJoa-ary97JG89AGnaMLvhwZpDUBvLVLgzKndIwIBwAAsAQAAFBO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3540" name="AutoShape 4" descr="file:///F:/My%20Documents/Talks/%E6%98%9F%E9%99%85%E7%A9%BF%E8%B6%8A/%E3%80%8A%E6%98%9F%E9%99%85%E7%A9%BF%E8%B6%8A%E3%80%8B%E7%89%A9%E7%90%86%E5%AD%A6%EF%BC%9A%E9%BB%91%E6%B4%9E%E6%98%AF%E4%BB%80%E4%B9%88%E6%A0%B7%E5%AD%90%E7%9A%84%EF%BC%9F%20_%20%E7%A7%91%E5%AD%A6%E4%BA%BA%20_%20%E6%9E%9C%E5%A3%B3%E7%BD%91%20%E7%A7%91%E6%8A%80%E6%9C%89%E6%84%8F%E6%80%9D_files/9jW8IJoa-ary97JG89AGnaMLvhwZpDUBvLVLgzKndIwIBwAAsAQAAFBO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930752" y="404664"/>
            <a:ext cx="79816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FF00"/>
                </a:solidFill>
                <a:latin typeface="+mn-lt"/>
              </a:rPr>
              <a:t>抓热点</a:t>
            </a:r>
            <a:r>
              <a:rPr lang="en-US" altLang="zh-CN" sz="4800" dirty="0">
                <a:solidFill>
                  <a:srgbClr val="FFFF00"/>
                </a:solidFill>
                <a:latin typeface="+mn-lt"/>
              </a:rPr>
              <a:t>2</a:t>
            </a:r>
          </a:p>
          <a:p>
            <a:pPr algn="ctr"/>
            <a:r>
              <a:rPr lang="en-US" altLang="zh-CN" sz="3600" dirty="0">
                <a:latin typeface="+mn-lt"/>
              </a:rPr>
              <a:t>2015</a:t>
            </a:r>
            <a:r>
              <a:rPr lang="zh-CN" altLang="en-US" sz="3600" dirty="0">
                <a:latin typeface="+mn-lt"/>
              </a:rPr>
              <a:t>年：广义相对论</a:t>
            </a:r>
            <a:r>
              <a:rPr lang="en-US" altLang="zh-CN" sz="3600" dirty="0">
                <a:latin typeface="+mn-lt"/>
              </a:rPr>
              <a:t>100</a:t>
            </a:r>
            <a:r>
              <a:rPr lang="zh-CN" altLang="en-US" sz="3600" dirty="0">
                <a:latin typeface="+mn-lt"/>
              </a:rPr>
              <a:t>年；</a:t>
            </a:r>
            <a:endParaRPr lang="en-US" altLang="zh-CN" sz="3600" dirty="0">
              <a:latin typeface="+mn-lt"/>
            </a:endParaRPr>
          </a:p>
          <a:p>
            <a:pPr algn="ctr"/>
            <a:r>
              <a:rPr lang="en-US" altLang="zh-CN" sz="3600" dirty="0">
                <a:latin typeface="+mn-lt"/>
              </a:rPr>
              <a:t>2016</a:t>
            </a:r>
            <a:r>
              <a:rPr lang="zh-CN" altLang="en-US" sz="3600" dirty="0">
                <a:latin typeface="+mn-lt"/>
              </a:rPr>
              <a:t>年：引力波</a:t>
            </a:r>
            <a:r>
              <a:rPr lang="en-US" altLang="zh-CN" sz="3600" dirty="0">
                <a:latin typeface="+mn-lt"/>
              </a:rPr>
              <a:t>100</a:t>
            </a:r>
            <a:r>
              <a:rPr lang="zh-CN" altLang="en-US" sz="3600" dirty="0">
                <a:latin typeface="+mn-lt"/>
              </a:rPr>
              <a:t>年以及发现引力波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51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13770405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800" dirty="0"/>
              <a:t>美哭的牛顿的力学理论：当时的没缺陷不常见之极！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1196752"/>
            <a:ext cx="11305256" cy="5184998"/>
          </a:xfrm>
        </p:spPr>
        <p:txBody>
          <a:bodyPr/>
          <a:lstStyle/>
          <a:p>
            <a:r>
              <a:rPr lang="zh-CN" altLang="en-US" dirty="0"/>
              <a:t>从美学的审美两要素考察牛顿的力学理论</a:t>
            </a:r>
            <a:endParaRPr lang="en-US" altLang="zh-CN" dirty="0"/>
          </a:p>
          <a:p>
            <a:pPr lvl="1"/>
            <a:r>
              <a:rPr lang="zh-CN" altLang="en-US" dirty="0"/>
              <a:t>审美要素</a:t>
            </a:r>
            <a:r>
              <a:rPr lang="en-US" altLang="zh-CN" dirty="0"/>
              <a:t>1</a:t>
            </a:r>
            <a:r>
              <a:rPr lang="zh-CN" altLang="en-US" dirty="0"/>
              <a:t>：没缺陷</a:t>
            </a:r>
            <a:endParaRPr lang="en-US" altLang="zh-CN" dirty="0"/>
          </a:p>
          <a:p>
            <a:pPr lvl="2"/>
            <a:r>
              <a:rPr lang="zh-CN" altLang="en-US" sz="2800" dirty="0"/>
              <a:t>解释了当时所有已知的有关观测和实验现象</a:t>
            </a:r>
            <a:endParaRPr lang="en-US" altLang="zh-CN" sz="2800" dirty="0"/>
          </a:p>
          <a:p>
            <a:pPr lvl="1"/>
            <a:r>
              <a:rPr lang="zh-CN" altLang="en-US" dirty="0"/>
              <a:t>审美要素</a:t>
            </a:r>
            <a:r>
              <a:rPr lang="en-US" altLang="zh-CN" dirty="0"/>
              <a:t>2</a:t>
            </a:r>
            <a:r>
              <a:rPr lang="zh-CN" altLang="en-US" dirty="0"/>
              <a:t>：不常见</a:t>
            </a:r>
            <a:endParaRPr lang="en-US" altLang="zh-CN" dirty="0"/>
          </a:p>
          <a:p>
            <a:pPr lvl="2"/>
            <a:r>
              <a:rPr lang="zh-CN" altLang="en-US" sz="2800" dirty="0"/>
              <a:t>第一个定量和系统的科学理论，正确地预言了海王星的存在</a:t>
            </a:r>
            <a:endParaRPr lang="en-US" altLang="zh-CN" sz="2800" dirty="0"/>
          </a:p>
          <a:p>
            <a:pPr lvl="3"/>
            <a:r>
              <a:rPr lang="zh-CN" altLang="en-US" sz="2800" dirty="0">
                <a:solidFill>
                  <a:srgbClr val="FFFF00"/>
                </a:solidFill>
              </a:rPr>
              <a:t>彻底确立了牛顿力学理论作为第一个自然科学理论体系的正确性！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52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1323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但是爱因斯坦认为牛顿的引力理论</a:t>
            </a:r>
            <a:r>
              <a:rPr lang="zh-CN" altLang="en-US" dirty="0">
                <a:solidFill>
                  <a:srgbClr val="FDFFF3"/>
                </a:solidFill>
              </a:rPr>
              <a:t>有缺陷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理论上的</a:t>
            </a:r>
            <a:r>
              <a:rPr lang="zh-CN" altLang="en-US" dirty="0">
                <a:solidFill>
                  <a:srgbClr val="FFFF00"/>
                </a:solidFill>
              </a:rPr>
              <a:t>缺陷</a:t>
            </a:r>
            <a:r>
              <a:rPr lang="zh-CN" altLang="en-US" dirty="0"/>
              <a:t>：物体之间的瞬时作用违反狭义相对论</a:t>
            </a:r>
            <a:endParaRPr lang="en-US" altLang="zh-CN" dirty="0"/>
          </a:p>
          <a:p>
            <a:pPr lvl="1"/>
            <a:r>
              <a:rPr lang="zh-CN" altLang="en-US" dirty="0"/>
              <a:t>引力的本质到底是什么？</a:t>
            </a:r>
            <a:endParaRPr lang="en-US" altLang="zh-CN" dirty="0"/>
          </a:p>
          <a:p>
            <a:r>
              <a:rPr lang="zh-CN" altLang="en-US" dirty="0"/>
              <a:t>有用性的</a:t>
            </a:r>
            <a:r>
              <a:rPr lang="zh-CN" altLang="en-US" dirty="0">
                <a:solidFill>
                  <a:srgbClr val="FFFF00"/>
                </a:solidFill>
              </a:rPr>
              <a:t>缺陷</a:t>
            </a:r>
            <a:r>
              <a:rPr lang="zh-CN" altLang="en-US" dirty="0"/>
              <a:t>：水星近日点的反常进动无法简洁地用牛顿引力理论解释</a:t>
            </a:r>
            <a:endParaRPr lang="en-US" altLang="zh-CN" dirty="0"/>
          </a:p>
          <a:p>
            <a:pPr lvl="1"/>
            <a:r>
              <a:rPr lang="zh-CN" altLang="en-US" dirty="0"/>
              <a:t>牛顿引力理论的适用范围？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53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5869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审美要素</a:t>
            </a:r>
            <a:r>
              <a:rPr lang="en-US" altLang="zh-CN" dirty="0"/>
              <a:t>1</a:t>
            </a:r>
            <a:r>
              <a:rPr lang="zh-CN" altLang="en-US" dirty="0"/>
              <a:t>：广义相对论的</a:t>
            </a:r>
            <a:r>
              <a:rPr lang="zh-CN" altLang="en-US" dirty="0">
                <a:solidFill>
                  <a:srgbClr val="FDFFF3"/>
                </a:solidFill>
              </a:rPr>
              <a:t>没缺陷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理论上的</a:t>
            </a:r>
            <a:r>
              <a:rPr lang="zh-CN" altLang="en-US" dirty="0">
                <a:solidFill>
                  <a:srgbClr val="FFFF00"/>
                </a:solidFill>
              </a:rPr>
              <a:t>没缺陷</a:t>
            </a:r>
            <a:endParaRPr lang="en-US" altLang="zh-CN" dirty="0">
              <a:solidFill>
                <a:srgbClr val="FFFF00"/>
              </a:solidFill>
            </a:endParaRPr>
          </a:p>
          <a:p>
            <a:pPr lvl="1"/>
            <a:r>
              <a:rPr lang="zh-CN" altLang="en-US" sz="2800" dirty="0"/>
              <a:t>引力的本质是质量导致时空弯曲，弯曲的时空决定了一切物质的运动，包括光线</a:t>
            </a:r>
            <a:endParaRPr lang="en-US" altLang="zh-CN" sz="2800" dirty="0"/>
          </a:p>
          <a:p>
            <a:r>
              <a:rPr lang="zh-CN" altLang="en-US" dirty="0"/>
              <a:t>实用性的</a:t>
            </a:r>
            <a:r>
              <a:rPr lang="zh-CN" altLang="en-US" dirty="0">
                <a:solidFill>
                  <a:srgbClr val="FFFF00"/>
                </a:solidFill>
              </a:rPr>
              <a:t>没缺陷</a:t>
            </a:r>
            <a:endParaRPr lang="en-US" altLang="zh-CN" dirty="0">
              <a:solidFill>
                <a:srgbClr val="FFFF00"/>
              </a:solidFill>
            </a:endParaRPr>
          </a:p>
          <a:p>
            <a:pPr lvl="1"/>
            <a:r>
              <a:rPr lang="zh-CN" altLang="en-US" sz="2800" dirty="0"/>
              <a:t>弱引力场近似下等同于牛顿引力理论，但是比牛顿理论更加精确</a:t>
            </a:r>
            <a:endParaRPr lang="en-US" altLang="zh-CN" sz="2800" dirty="0"/>
          </a:p>
          <a:p>
            <a:pPr lvl="2"/>
            <a:r>
              <a:rPr lang="zh-CN" altLang="en-US" sz="2800" dirty="0"/>
              <a:t>牛顿理论能够解释和应用的地方全部适用</a:t>
            </a:r>
            <a:endParaRPr lang="en-US" altLang="zh-CN" sz="2800" dirty="0"/>
          </a:p>
          <a:p>
            <a:pPr lvl="2"/>
            <a:r>
              <a:rPr lang="zh-CN" altLang="en-US" sz="2800" dirty="0"/>
              <a:t>牛顿理论产生不可忽略的误差的地方也完全适用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54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879193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审美要素</a:t>
            </a:r>
            <a:r>
              <a:rPr lang="en-US" altLang="zh-CN" dirty="0"/>
              <a:t>2</a:t>
            </a:r>
            <a:r>
              <a:rPr lang="zh-CN" altLang="en-US" dirty="0"/>
              <a:t>：广义相对论的</a:t>
            </a:r>
            <a:r>
              <a:rPr lang="zh-CN" altLang="en-US" dirty="0">
                <a:solidFill>
                  <a:srgbClr val="FDFFF3"/>
                </a:solidFill>
              </a:rPr>
              <a:t>不常见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是</a:t>
            </a:r>
            <a:r>
              <a:rPr lang="zh-CN" altLang="en-US" dirty="0">
                <a:solidFill>
                  <a:srgbClr val="FFFF00"/>
                </a:solidFill>
              </a:rPr>
              <a:t>第一个</a:t>
            </a:r>
            <a:r>
              <a:rPr lang="zh-CN" altLang="en-US" dirty="0"/>
              <a:t>把物质和时空建立了深刻联系的理论</a:t>
            </a:r>
            <a:endParaRPr lang="en-US" altLang="zh-CN" dirty="0"/>
          </a:p>
          <a:p>
            <a:r>
              <a:rPr lang="zh-CN" altLang="en-US" dirty="0"/>
              <a:t>是</a:t>
            </a:r>
            <a:r>
              <a:rPr lang="zh-CN" altLang="en-US" dirty="0">
                <a:solidFill>
                  <a:srgbClr val="FFFF00"/>
                </a:solidFill>
              </a:rPr>
              <a:t>第一个</a:t>
            </a:r>
            <a:r>
              <a:rPr lang="zh-CN" altLang="en-US" dirty="0"/>
              <a:t>揭示了物质世界的时空本质上是弯曲的理论</a:t>
            </a:r>
            <a:endParaRPr lang="en-US" altLang="zh-CN" dirty="0"/>
          </a:p>
          <a:p>
            <a:r>
              <a:rPr lang="zh-CN" altLang="en-US" dirty="0"/>
              <a:t>预言的</a:t>
            </a:r>
            <a:r>
              <a:rPr lang="zh-CN" altLang="en-US" dirty="0">
                <a:solidFill>
                  <a:srgbClr val="FFFF00"/>
                </a:solidFill>
              </a:rPr>
              <a:t>新</a:t>
            </a:r>
            <a:r>
              <a:rPr lang="zh-CN" altLang="en-US" dirty="0"/>
              <a:t>类型的天体和</a:t>
            </a:r>
            <a:r>
              <a:rPr lang="zh-CN" altLang="en-US" dirty="0">
                <a:solidFill>
                  <a:srgbClr val="FFFF00"/>
                </a:solidFill>
              </a:rPr>
              <a:t>新</a:t>
            </a:r>
            <a:r>
              <a:rPr lang="zh-CN" altLang="en-US" dirty="0"/>
              <a:t>现象都被观测和实验证实了</a:t>
            </a:r>
            <a:endParaRPr lang="en-US" altLang="zh-CN" dirty="0"/>
          </a:p>
          <a:p>
            <a:pPr lvl="1"/>
            <a:r>
              <a:rPr lang="zh-CN" altLang="en-US" dirty="0"/>
              <a:t>黑洞、宇宙膨胀</a:t>
            </a:r>
            <a:endParaRPr lang="en-US" altLang="zh-CN" dirty="0"/>
          </a:p>
          <a:p>
            <a:pPr lvl="1"/>
            <a:r>
              <a:rPr lang="zh-CN" altLang="en-US" dirty="0"/>
              <a:t>引力偏折（透镜）、引力红移、</a:t>
            </a:r>
            <a:r>
              <a:rPr lang="zh-CN" altLang="en-US" dirty="0">
                <a:solidFill>
                  <a:srgbClr val="FDFFF3"/>
                </a:solidFill>
              </a:rPr>
              <a:t>引力波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55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84290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ip20160615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12" y="1124744"/>
            <a:ext cx="9144000" cy="5618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0" y="5635594"/>
            <a:ext cx="1636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solidFill>
                  <a:srgbClr val="2903B5"/>
                </a:solidFill>
              </a:rPr>
              <a:t>(</a:t>
            </a:r>
            <a:r>
              <a:rPr lang="zh-CN" altLang="en-US" sz="2000" dirty="0">
                <a:solidFill>
                  <a:srgbClr val="2903B5"/>
                </a:solidFill>
              </a:rPr>
              <a:t>取自袁为民</a:t>
            </a:r>
            <a:r>
              <a:rPr lang="zh-CN" altLang="zh-CN" sz="2000" dirty="0">
                <a:solidFill>
                  <a:srgbClr val="2903B5"/>
                </a:solidFill>
              </a:rPr>
              <a:t>)</a:t>
            </a:r>
            <a:endParaRPr lang="en-US" sz="2000" dirty="0">
              <a:solidFill>
                <a:srgbClr val="2903B5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zh-CN" altLang="en-US" dirty="0" smtClean="0"/>
              <a:t>更加不</a:t>
            </a:r>
            <a:r>
              <a:rPr lang="zh-CN" altLang="en-US" dirty="0"/>
              <a:t>常见：</a:t>
            </a:r>
            <a:r>
              <a:rPr lang="zh-CN" altLang="en-US" dirty="0">
                <a:solidFill>
                  <a:srgbClr val="FDFFF3"/>
                </a:solidFill>
              </a:rPr>
              <a:t>验证</a:t>
            </a:r>
            <a:r>
              <a:rPr lang="zh-CN" altLang="en-US" dirty="0"/>
              <a:t>广义相对论</a:t>
            </a:r>
            <a:r>
              <a:rPr lang="zh-CN" altLang="en-US" dirty="0">
                <a:solidFill>
                  <a:srgbClr val="FDFFF3"/>
                </a:solidFill>
              </a:rPr>
              <a:t>预言</a:t>
            </a:r>
            <a:r>
              <a:rPr lang="zh-CN" altLang="en-US" dirty="0"/>
              <a:t>的引力波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56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0501460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激光干涉引力波天文台</a:t>
            </a:r>
            <a:r>
              <a:rPr lang="en-US" altLang="zh-CN" dirty="0"/>
              <a:t>LIGO</a:t>
            </a:r>
            <a:r>
              <a:rPr lang="zh-CN" altLang="en-US" dirty="0"/>
              <a:t>如何</a:t>
            </a:r>
            <a:r>
              <a:rPr lang="zh-CN" altLang="en-US" dirty="0">
                <a:solidFill>
                  <a:srgbClr val="FDFFF3"/>
                </a:solidFill>
              </a:rPr>
              <a:t>探测</a:t>
            </a:r>
            <a:r>
              <a:rPr lang="zh-CN" altLang="en-US" dirty="0"/>
              <a:t>引力波？</a:t>
            </a:r>
          </a:p>
        </p:txBody>
      </p:sp>
      <p:pic>
        <p:nvPicPr>
          <p:cNvPr id="15366" name="Picture 6" descr="C:\Users\thinkpad\AppData\Local\YNote\data\zhangsn@ihep.ac.cn\1dfc324d14c24ea49df86cf311b5239d\6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750763"/>
            <a:ext cx="5616624" cy="405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thinkpad\AppData\Local\YNote\data\zhangsn@ihep.ac.cn\e288383d04124d30b827b3ab87e19537\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750764"/>
            <a:ext cx="5796668" cy="40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57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6067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LIGO</a:t>
            </a:r>
            <a:r>
              <a:rPr lang="zh-CN" altLang="en-US" dirty="0"/>
              <a:t>是地球上最精密的测量仪器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0864" b="12016"/>
          <a:stretch/>
        </p:blipFill>
        <p:spPr>
          <a:xfrm>
            <a:off x="1487488" y="1151042"/>
            <a:ext cx="9164707" cy="5302294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8040216" y="4581128"/>
            <a:ext cx="1636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/>
              <a:t>(</a:t>
            </a:r>
            <a:r>
              <a:rPr lang="zh-CN" altLang="en-US" sz="2000" dirty="0"/>
              <a:t>取自陈雁北</a:t>
            </a:r>
            <a:r>
              <a:rPr lang="zh-CN" altLang="zh-CN" sz="2000" dirty="0"/>
              <a:t>)</a:t>
            </a:r>
            <a:endParaRPr lang="en-US" sz="2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58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4099466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2016</a:t>
            </a:r>
            <a:r>
              <a:rPr lang="zh-CN" altLang="en-US" sz="2800" dirty="0"/>
              <a:t>年</a:t>
            </a:r>
            <a:r>
              <a:rPr lang="en-US" altLang="zh-CN" sz="2800" dirty="0"/>
              <a:t>2</a:t>
            </a:r>
            <a:r>
              <a:rPr lang="zh-CN" altLang="en-US" sz="2800" dirty="0"/>
              <a:t>月</a:t>
            </a:r>
            <a:r>
              <a:rPr lang="en-US" altLang="zh-CN" sz="2800" dirty="0"/>
              <a:t>11</a:t>
            </a:r>
            <a:r>
              <a:rPr lang="zh-CN" altLang="en-US" sz="2800" dirty="0"/>
              <a:t>号，</a:t>
            </a:r>
            <a:r>
              <a:rPr lang="en-US" altLang="zh-CN" sz="2800" dirty="0"/>
              <a:t>LIGO</a:t>
            </a:r>
            <a:r>
              <a:rPr lang="zh-CN" altLang="en-US" sz="2800" dirty="0"/>
              <a:t>项目团队发布了震惊世界的科学新闻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zh-CN" altLang="en-US" sz="2800" dirty="0">
                <a:solidFill>
                  <a:srgbClr val="FDFFF3"/>
                </a:solidFill>
              </a:rPr>
              <a:t>爱因斯坦</a:t>
            </a:r>
            <a:r>
              <a:rPr lang="en-US" altLang="zh-CN" sz="2800" dirty="0">
                <a:solidFill>
                  <a:srgbClr val="FDFFF3"/>
                </a:solidFill>
              </a:rPr>
              <a:t>100</a:t>
            </a:r>
            <a:r>
              <a:rPr lang="zh-CN" altLang="en-US" sz="2800" dirty="0">
                <a:solidFill>
                  <a:srgbClr val="FDFFF3"/>
                </a:solidFill>
              </a:rPr>
              <a:t>年前预言的引力波终于被人类探测到了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12" y="1113996"/>
            <a:ext cx="9480376" cy="532530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59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46584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内容占位符 2"/>
          <p:cNvSpPr>
            <a:spLocks noGrp="1"/>
          </p:cNvSpPr>
          <p:nvPr>
            <p:ph idx="4294967295"/>
          </p:nvPr>
        </p:nvSpPr>
        <p:spPr>
          <a:xfrm>
            <a:off x="767408" y="1125539"/>
            <a:ext cx="10873208" cy="50053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dirty="0"/>
              <a:t>我的回答：</a:t>
            </a:r>
          </a:p>
          <a:p>
            <a:pPr lvl="1" eaLnBrk="1" hangingPunct="1">
              <a:lnSpc>
                <a:spcPct val="150000"/>
              </a:lnSpc>
            </a:pPr>
            <a:r>
              <a:rPr lang="zh-CN" altLang="en-US" sz="3200" dirty="0"/>
              <a:t>本来是严肃的地球大气科学、光学、测量学等科学问题，</a:t>
            </a:r>
            <a:r>
              <a:rPr lang="zh-CN" altLang="en-US" sz="3200" dirty="0">
                <a:solidFill>
                  <a:srgbClr val="FFFF00"/>
                </a:solidFill>
              </a:rPr>
              <a:t>但是两千多年以来在中国没有作为科学问题进行研究，反而作为孔子的笑料。</a:t>
            </a:r>
          </a:p>
          <a:p>
            <a:pPr lvl="2"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rgbClr val="FFFF00"/>
                </a:solidFill>
              </a:rPr>
              <a:t>以诡辩代替刨根问底，以赢得辩论代替追求真理</a:t>
            </a:r>
            <a:endParaRPr lang="en-US" altLang="zh-CN" sz="3200" dirty="0">
              <a:solidFill>
                <a:srgbClr val="FFFF00"/>
              </a:solidFill>
            </a:endParaRPr>
          </a:p>
          <a:p>
            <a:pPr lvl="3"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rgbClr val="FDFFF3"/>
                </a:solidFill>
              </a:rPr>
              <a:t>中国传统哲学的精髓之一</a:t>
            </a:r>
          </a:p>
        </p:txBody>
      </p:sp>
      <p:sp>
        <p:nvSpPr>
          <p:cNvPr id="419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“两小儿辩日”说明了什么问题？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6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8871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我对引力波事件刷屏的部分贡献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8001"/>
          <a:stretch/>
        </p:blipFill>
        <p:spPr>
          <a:xfrm>
            <a:off x="8184232" y="1052736"/>
            <a:ext cx="3857625" cy="54726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8" b="7805"/>
          <a:stretch/>
        </p:blipFill>
        <p:spPr>
          <a:xfrm>
            <a:off x="4182591" y="1052735"/>
            <a:ext cx="3857625" cy="54726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8001"/>
          <a:stretch/>
        </p:blipFill>
        <p:spPr>
          <a:xfrm>
            <a:off x="150143" y="1052736"/>
            <a:ext cx="3857625" cy="547260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 bwMode="auto">
          <a:xfrm>
            <a:off x="8184232" y="1340768"/>
            <a:ext cx="3857625" cy="792089"/>
          </a:xfrm>
          <a:prstGeom prst="rect">
            <a:avLst/>
          </a:prstGeom>
          <a:solidFill>
            <a:srgbClr val="FF0000">
              <a:alpha val="23000"/>
            </a:srgbClr>
          </a:solidFill>
          <a:ln w="25400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14400"/>
              </a:buClr>
              <a:buSzPct val="75000"/>
              <a:buFont typeface="Monotype Sorts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rgbClr val="FDFFF3"/>
              </a:solidFill>
              <a:effectLst/>
              <a:latin typeface="Times New Roman" pitchFamily="18" charset="0"/>
              <a:ea typeface="黑体" pitchFamily="2" charset="-122"/>
              <a:cs typeface="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60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6138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400" dirty="0"/>
              <a:t>让我们一起不忘初心！谢谢！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1143000"/>
            <a:ext cx="4752528" cy="5238750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FDFFF3"/>
                </a:solidFill>
              </a:rPr>
              <a:t>现在的科学教科书里面充满了外国人的名字，现在的技术都是基于外国人的科学发现。希望我们的下一代改变这个情况。</a:t>
            </a:r>
            <a:endParaRPr lang="en-US" altLang="zh-CN" dirty="0">
              <a:solidFill>
                <a:srgbClr val="FDFFF3"/>
              </a:solidFill>
            </a:endParaRP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614544"/>
              </p:ext>
            </p:extLst>
          </p:nvPr>
        </p:nvGraphicFramePr>
        <p:xfrm>
          <a:off x="5332272" y="1484784"/>
          <a:ext cx="6670955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r:id="rId4" imgW="10031225" imgH="6714286" progId="">
                  <p:embed/>
                </p:oleObj>
              </mc:Choice>
              <mc:Fallback>
                <p:oleObj r:id="rId4" imgW="10031225" imgH="67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272" y="1484784"/>
                        <a:ext cx="6670955" cy="4464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61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74469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400" dirty="0"/>
              <a:t>“杞人忧天”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1196753"/>
            <a:ext cx="8424936" cy="72008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charset="2"/>
              <a:buChar char=""/>
            </a:pPr>
            <a:r>
              <a:rPr lang="zh-CN" altLang="en-US" sz="3200" dirty="0"/>
              <a:t>杞国有人忧天地崩坠，身亡所寄，废寝食者。</a:t>
            </a:r>
            <a:endParaRPr lang="en-US" altLang="zh-CN" sz="3200" dirty="0"/>
          </a:p>
          <a:p>
            <a:pPr marL="0" indent="0" eaLnBrk="1" hangingPunct="1">
              <a:lnSpc>
                <a:spcPct val="100000"/>
              </a:lnSpc>
              <a:buNone/>
            </a:pPr>
            <a:endParaRPr lang="zh-CN" altLang="en-US" sz="3200" dirty="0"/>
          </a:p>
        </p:txBody>
      </p:sp>
      <p:pic>
        <p:nvPicPr>
          <p:cNvPr id="6" name="Picture 2" descr="http://h.hiphotos.baidu.com/baike/w%3D268%3Bg%3D0/sign=b8233ecf9516fdfad86cc1e88cb4eb69/a08b87d6277f9e2f18c4d8ec1730e924b999f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456" y="1268760"/>
            <a:ext cx="3168352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s4.sinaimg.cn/mw690/001m8IVhgy6PwQsximL83&amp;6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988840"/>
            <a:ext cx="8437912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7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1595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400" dirty="0"/>
              <a:t>“杞人忧天”说明了什么问题？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384" y="1268760"/>
            <a:ext cx="11233248" cy="4790729"/>
          </a:xfrm>
        </p:spPr>
        <p:txBody>
          <a:bodyPr/>
          <a:lstStyle/>
          <a:p>
            <a:pPr eaLnBrk="1" hangingPunct="1"/>
            <a:r>
              <a:rPr lang="zh-CN" altLang="en-US" dirty="0"/>
              <a:t>我的回答：</a:t>
            </a:r>
          </a:p>
          <a:p>
            <a:pPr lvl="1" eaLnBrk="1" hangingPunct="1"/>
            <a:r>
              <a:rPr lang="zh-CN" altLang="en-US" sz="3200" dirty="0"/>
              <a:t>气、日、月、星宿和地为什么不塌，都是严肃的地球大气科学、天文学、力学和地球科学等科学问题，</a:t>
            </a:r>
            <a:r>
              <a:rPr lang="zh-CN" altLang="en-US" sz="3200" dirty="0">
                <a:solidFill>
                  <a:srgbClr val="FFFF00"/>
                </a:solidFill>
              </a:rPr>
              <a:t>但是在中国作为笑料嘲笑不切实际的人，没有作为科学问题进行研究。</a:t>
            </a:r>
          </a:p>
          <a:p>
            <a:pPr lvl="2" eaLnBrk="1" hangingPunct="1"/>
            <a:r>
              <a:rPr lang="zh-CN" altLang="en-US" sz="3200" dirty="0">
                <a:solidFill>
                  <a:srgbClr val="FFFF00"/>
                </a:solidFill>
              </a:rPr>
              <a:t>以自圆其说代替刨根问底，以实用主义代替追求真理。</a:t>
            </a:r>
            <a:endParaRPr lang="en-US" altLang="zh-CN" sz="3200" dirty="0">
              <a:solidFill>
                <a:srgbClr val="FFFF00"/>
              </a:solidFill>
            </a:endParaRPr>
          </a:p>
          <a:p>
            <a:pPr lvl="3" eaLnBrk="1" hangingPunct="1"/>
            <a:r>
              <a:rPr lang="zh-CN" altLang="en-US" sz="3200" dirty="0">
                <a:solidFill>
                  <a:srgbClr val="FDFFF3"/>
                </a:solidFill>
              </a:rPr>
              <a:t>中国传统文化的精髓之一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8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61114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75520" y="2420888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FFFF00"/>
                </a:solidFill>
              </a:rPr>
              <a:t>什么是科学？</a:t>
            </a:r>
            <a:endParaRPr lang="en-US" altLang="zh-CN" sz="5400" dirty="0">
              <a:solidFill>
                <a:srgbClr val="FFFF00"/>
              </a:solidFill>
            </a:endParaRPr>
          </a:p>
          <a:p>
            <a:pPr algn="ctr"/>
            <a:r>
              <a:rPr lang="zh-CN" altLang="en-US" sz="4400" dirty="0"/>
              <a:t>中国的教育体系普遍不涉及！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2C3B4F-7D01-434F-BB6A-7E211E60CE18}" type="slidenum">
              <a:rPr lang="en-US" altLang="zh-CN" smtClean="0"/>
              <a:pPr/>
              <a:t>9</a:t>
            </a:fld>
            <a:r>
              <a:rPr lang="en-US" altLang="zh-CN" smtClean="0"/>
              <a:t>/61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592899021"/>
      </p:ext>
    </p:extLst>
  </p:cSld>
  <p:clrMapOvr>
    <a:masterClrMapping/>
  </p:clrMapOvr>
</p:sld>
</file>

<file path=ppt/theme/theme1.xml><?xml version="1.0" encoding="utf-8"?>
<a:theme xmlns:a="http://schemas.openxmlformats.org/drawingml/2006/main" name="1_black-hole">
  <a:themeElements>
    <a:clrScheme name="1_black-hole 10">
      <a:dk1>
        <a:srgbClr val="CECECE"/>
      </a:dk1>
      <a:lt1>
        <a:srgbClr val="E4F503"/>
      </a:lt1>
      <a:dk2>
        <a:srgbClr val="000066"/>
      </a:dk2>
      <a:lt2>
        <a:srgbClr val="0D095D"/>
      </a:lt2>
      <a:accent1>
        <a:srgbClr val="E6FE56"/>
      </a:accent1>
      <a:accent2>
        <a:srgbClr val="7B00E4"/>
      </a:accent2>
      <a:accent3>
        <a:srgbClr val="AAAAB8"/>
      </a:accent3>
      <a:accent4>
        <a:srgbClr val="C3D102"/>
      </a:accent4>
      <a:accent5>
        <a:srgbClr val="F0FEB4"/>
      </a:accent5>
      <a:accent6>
        <a:srgbClr val="6F00CF"/>
      </a:accent6>
      <a:hlink>
        <a:srgbClr val="00B7A5"/>
      </a:hlink>
      <a:folHlink>
        <a:srgbClr val="DADADA"/>
      </a:folHlink>
    </a:clrScheme>
    <a:fontScheme name="1_black-hole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lgDash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714400"/>
          </a:buClr>
          <a:buSzPct val="75000"/>
          <a:buFont typeface="Monotype Sorts" charset="0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DFFF3"/>
            </a:solidFill>
            <a:effectLst/>
            <a:latin typeface="Times New Roman" pitchFamily="18" charset="0"/>
            <a:ea typeface="黑体" pitchFamily="2" charset="-122"/>
            <a:cs typeface="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lgDash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714400"/>
          </a:buClr>
          <a:buSzPct val="75000"/>
          <a:buFont typeface="Monotype Sorts" charset="0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DFFF3"/>
            </a:solidFill>
            <a:effectLst/>
            <a:latin typeface="Times New Roman" pitchFamily="18" charset="0"/>
            <a:ea typeface="黑体" pitchFamily="2" charset="-122"/>
            <a:cs typeface=""/>
          </a:defRPr>
        </a:defPPr>
      </a:lstStyle>
    </a:lnDef>
  </a:objectDefaults>
  <a:extraClrSchemeLst>
    <a:extraClrScheme>
      <a:clrScheme name="1_black-ho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ck-ho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ck-hol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ck-hol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ck-ho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ck-ho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ck-ho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ck-hole 8">
        <a:dk1>
          <a:srgbClr val="CECECE"/>
        </a:dk1>
        <a:lt1>
          <a:srgbClr val="8E128B"/>
        </a:lt1>
        <a:dk2>
          <a:srgbClr val="000066"/>
        </a:dk2>
        <a:lt2>
          <a:srgbClr val="081D58"/>
        </a:lt2>
        <a:accent1>
          <a:srgbClr val="F95AB7"/>
        </a:accent1>
        <a:accent2>
          <a:srgbClr val="7B00E4"/>
        </a:accent2>
        <a:accent3>
          <a:srgbClr val="AAAAB8"/>
        </a:accent3>
        <a:accent4>
          <a:srgbClr val="780E76"/>
        </a:accent4>
        <a:accent5>
          <a:srgbClr val="FBB5D8"/>
        </a:accent5>
        <a:accent6>
          <a:srgbClr val="6F00CF"/>
        </a:accent6>
        <a:hlink>
          <a:srgbClr val="00B7A5"/>
        </a:hlink>
        <a:folHlink>
          <a:srgbClr val="DADAD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ck-hole 9">
        <a:dk1>
          <a:srgbClr val="CECECE"/>
        </a:dk1>
        <a:lt1>
          <a:srgbClr val="DC1CD7"/>
        </a:lt1>
        <a:dk2>
          <a:srgbClr val="000066"/>
        </a:dk2>
        <a:lt2>
          <a:srgbClr val="0D095D"/>
        </a:lt2>
        <a:accent1>
          <a:srgbClr val="F95AB7"/>
        </a:accent1>
        <a:accent2>
          <a:srgbClr val="7B00E4"/>
        </a:accent2>
        <a:accent3>
          <a:srgbClr val="AAAAB8"/>
        </a:accent3>
        <a:accent4>
          <a:srgbClr val="BC16B7"/>
        </a:accent4>
        <a:accent5>
          <a:srgbClr val="FBB5D8"/>
        </a:accent5>
        <a:accent6>
          <a:srgbClr val="6F00CF"/>
        </a:accent6>
        <a:hlink>
          <a:srgbClr val="00B7A5"/>
        </a:hlink>
        <a:folHlink>
          <a:srgbClr val="DADAD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ck-hole 10">
        <a:dk1>
          <a:srgbClr val="CECECE"/>
        </a:dk1>
        <a:lt1>
          <a:srgbClr val="E4F503"/>
        </a:lt1>
        <a:dk2>
          <a:srgbClr val="000066"/>
        </a:dk2>
        <a:lt2>
          <a:srgbClr val="0D095D"/>
        </a:lt2>
        <a:accent1>
          <a:srgbClr val="E6FE56"/>
        </a:accent1>
        <a:accent2>
          <a:srgbClr val="7B00E4"/>
        </a:accent2>
        <a:accent3>
          <a:srgbClr val="AAAAB8"/>
        </a:accent3>
        <a:accent4>
          <a:srgbClr val="C3D102"/>
        </a:accent4>
        <a:accent5>
          <a:srgbClr val="F0FEB4"/>
        </a:accent5>
        <a:accent6>
          <a:srgbClr val="6F00CF"/>
        </a:accent6>
        <a:hlink>
          <a:srgbClr val="00B7A5"/>
        </a:hlink>
        <a:folHlink>
          <a:srgbClr val="DADAD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31149</TotalTime>
  <Pages>34</Pages>
  <Words>2749</Words>
  <Application>Microsoft Office PowerPoint</Application>
  <PresentationFormat>宽屏</PresentationFormat>
  <Paragraphs>383</Paragraphs>
  <Slides>61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61</vt:i4>
      </vt:variant>
    </vt:vector>
  </HeadingPairs>
  <TitlesOfParts>
    <vt:vector size="72" baseType="lpstr">
      <vt:lpstr>Mangal</vt:lpstr>
      <vt:lpstr>Monotype Sorts</vt:lpstr>
      <vt:lpstr>黑体</vt:lpstr>
      <vt:lpstr>楷体_GB2312</vt:lpstr>
      <vt:lpstr>宋体</vt:lpstr>
      <vt:lpstr>Arial</vt:lpstr>
      <vt:lpstr>Helvetica</vt:lpstr>
      <vt:lpstr>Tahoma</vt:lpstr>
      <vt:lpstr>Times New Roman</vt:lpstr>
      <vt:lpstr>Wingdings</vt:lpstr>
      <vt:lpstr>1_black-hole</vt:lpstr>
      <vt:lpstr>科普的正确打开方式 —为什么？普什么？怎么普？</vt:lpstr>
      <vt:lpstr>报告提纲</vt:lpstr>
      <vt:lpstr>PowerPoint 演示文稿</vt:lpstr>
      <vt:lpstr>李约瑟（Joseph Needham）难题</vt:lpstr>
      <vt:lpstr>“两小儿辩日”</vt:lpstr>
      <vt:lpstr>“两小儿辩日”说明了什么问题？</vt:lpstr>
      <vt:lpstr>“杞人忧天”</vt:lpstr>
      <vt:lpstr>“杞人忧天”说明了什么问题？</vt:lpstr>
      <vt:lpstr>PowerPoint 演示文稿</vt:lpstr>
      <vt:lpstr>什么是科学？科学就是刨根问底!</vt:lpstr>
      <vt:lpstr>关于中国古代“科学”的讨论（1）</vt:lpstr>
      <vt:lpstr>关于中国古代“科学”的讨论（2）</vt:lpstr>
      <vt:lpstr>PowerPoint 演示文稿</vt:lpstr>
      <vt:lpstr>古希腊人的宇宙观：地心说</vt:lpstr>
      <vt:lpstr>行星的逆行观测挑战了当时的宇宙观</vt:lpstr>
      <vt:lpstr>新的理论模型－托勒密的地心说</vt:lpstr>
      <vt:lpstr>新的理论模型－哥白尼的日心说</vt:lpstr>
      <vt:lpstr>新的理论模型－第谷的观测和模型</vt:lpstr>
      <vt:lpstr>开普勒定律：简单而且精确</vt:lpstr>
      <vt:lpstr>牛顿的力学理论：上升到了科学规律</vt:lpstr>
      <vt:lpstr>天文学研究现代自然科学研究方法</vt:lpstr>
      <vt:lpstr>PowerPoint 演示文稿</vt:lpstr>
      <vt:lpstr>11月25号是最美的日子</vt:lpstr>
      <vt:lpstr>杨振宁：美在科学与艺术中的异同</vt:lpstr>
      <vt:lpstr>数学/物理学家票选的五大最美数学公式？</vt:lpstr>
      <vt:lpstr>美是什么？</vt:lpstr>
      <vt:lpstr>PowerPoint 演示文稿</vt:lpstr>
      <vt:lpstr>美是什么？美是难的！</vt:lpstr>
      <vt:lpstr>科学精神：质疑！</vt:lpstr>
      <vt:lpstr>用科学的方法研究美学</vt:lpstr>
      <vt:lpstr>首先必须提出好问题</vt:lpstr>
      <vt:lpstr>研究步骤：科学研究的三段式</vt:lpstr>
      <vt:lpstr>第一步：归纳没缺陷不常见=美</vt:lpstr>
      <vt:lpstr>现象很自然所以没缺陷，肉眼看不到所以不常见</vt:lpstr>
      <vt:lpstr>雨后的霓虹美吗？为什么？</vt:lpstr>
      <vt:lpstr>毁天灭地的自然奇观美吗？为什么？</vt:lpstr>
      <vt:lpstr>第三步：证伪</vt:lpstr>
      <vt:lpstr>证伪传统美学的误区二：混淆审美对象</vt:lpstr>
      <vt:lpstr>对传统美学证伪：对称美？真实美？简洁美？</vt:lpstr>
      <vt:lpstr>刨根问底：为什么有不同的审美观？</vt:lpstr>
      <vt:lpstr>科学地拷问出了传统美学的四大误区</vt:lpstr>
      <vt:lpstr>从美学的两要素理解科学与技术的区别</vt:lpstr>
      <vt:lpstr>PowerPoint 演示文稿</vt:lpstr>
      <vt:lpstr>审美两要素组合：逻辑化</vt:lpstr>
      <vt:lpstr>从贝叶斯定理到大脑的审美公式：定量化</vt:lpstr>
      <vt:lpstr>从哲学到科学：计量美学大脑审美公式的应用</vt:lpstr>
      <vt:lpstr>《数学之美的经验及其神经关联》：实证化</vt:lpstr>
      <vt:lpstr>“星际穿越”的使命和途径 —人类文明的“大结局”？   星际穿越的科学问题 —黑洞、白洞和虫洞</vt:lpstr>
      <vt:lpstr>终极物理理论？</vt:lpstr>
      <vt:lpstr>实证化：需要库波进入黑洞获取量子数据</vt:lpstr>
      <vt:lpstr>引力波与广义相对论之美 —美学与科学</vt:lpstr>
      <vt:lpstr>美哭的牛顿的力学理论：当时的没缺陷不常见之极！</vt:lpstr>
      <vt:lpstr>但是爱因斯坦认为牛顿的引力理论有缺陷</vt:lpstr>
      <vt:lpstr>审美要素1：广义相对论的没缺陷</vt:lpstr>
      <vt:lpstr>审美要素2：广义相对论的不常见</vt:lpstr>
      <vt:lpstr>更加不常见：验证广义相对论预言的引力波</vt:lpstr>
      <vt:lpstr>激光干涉引力波天文台LIGO如何探测引力波？</vt:lpstr>
      <vt:lpstr>LIGO是地球上最精密的测量仪器</vt:lpstr>
      <vt:lpstr>2016年2月11号，LIGO项目团队发布了震惊世界的科学新闻 爱因斯坦100年前预言的引力波终于被人类探测到了</vt:lpstr>
      <vt:lpstr>我对引力波事件刷屏的部分贡献</vt:lpstr>
      <vt:lpstr>让我们一起不忘初心！谢谢！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</dc:title>
  <dc:subject/>
  <dc:creator>ZhangSN</dc:creator>
  <cp:keywords/>
  <dc:description/>
  <cp:lastModifiedBy>ZhangSN</cp:lastModifiedBy>
  <cp:revision>852</cp:revision>
  <cp:lastPrinted>1998-07-10T14:21:48Z</cp:lastPrinted>
  <dcterms:created xsi:type="dcterms:W3CDTF">1998-07-10T13:24:23Z</dcterms:created>
  <dcterms:modified xsi:type="dcterms:W3CDTF">2016-12-25T13:53:10Z</dcterms:modified>
</cp:coreProperties>
</file>