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4" r:id="rId2"/>
  </p:sldMasterIdLst>
  <p:notesMasterIdLst>
    <p:notesMasterId r:id="rId11"/>
  </p:notesMasterIdLst>
  <p:handoutMasterIdLst>
    <p:handoutMasterId r:id="rId12"/>
  </p:handoutMasterIdLst>
  <p:sldIdLst>
    <p:sldId id="551" r:id="rId3"/>
    <p:sldId id="586" r:id="rId4"/>
    <p:sldId id="593" r:id="rId5"/>
    <p:sldId id="592" r:id="rId6"/>
    <p:sldId id="594" r:id="rId7"/>
    <p:sldId id="595" r:id="rId8"/>
    <p:sldId id="523" r:id="rId9"/>
    <p:sldId id="59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Symbol" pitchFamily="18" charset="2"/>
      <a:buChar char="·"/>
      <a:defRPr kumimoji="1" sz="2000" b="1" kern="1200">
        <a:solidFill>
          <a:schemeClr val="tx1"/>
        </a:solidFill>
        <a:latin typeface="Tahoma" pitchFamily="34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Symbol" pitchFamily="18" charset="2"/>
      <a:buChar char="·"/>
      <a:defRPr kumimoji="1" sz="2000" b="1" kern="1200">
        <a:solidFill>
          <a:schemeClr val="tx1"/>
        </a:solidFill>
        <a:latin typeface="Tahoma" pitchFamily="34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Symbol" pitchFamily="18" charset="2"/>
      <a:buChar char="·"/>
      <a:defRPr kumimoji="1" sz="2000" b="1" kern="1200">
        <a:solidFill>
          <a:schemeClr val="tx1"/>
        </a:solidFill>
        <a:latin typeface="Tahoma" pitchFamily="34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Symbol" pitchFamily="18" charset="2"/>
      <a:buChar char="·"/>
      <a:defRPr kumimoji="1" sz="2000" b="1" kern="1200">
        <a:solidFill>
          <a:schemeClr val="tx1"/>
        </a:solidFill>
        <a:latin typeface="Tahoma" pitchFamily="34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Symbol" pitchFamily="18" charset="2"/>
      <a:buChar char="·"/>
      <a:defRPr kumimoji="1" sz="2000" b="1" kern="1200">
        <a:solidFill>
          <a:schemeClr val="tx1"/>
        </a:solidFill>
        <a:latin typeface="Tahoma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kumimoji="1" sz="2000" b="1" kern="1200">
        <a:solidFill>
          <a:schemeClr val="tx1"/>
        </a:solidFill>
        <a:latin typeface="Tahoma" pitchFamily="34" charset="0"/>
        <a:ea typeface="黑体" pitchFamily="49" charset="-122"/>
        <a:cs typeface="+mn-cs"/>
      </a:defRPr>
    </a:lvl6pPr>
    <a:lvl7pPr marL="2743200" algn="l" defTabSz="914400" rtl="0" eaLnBrk="1" latinLnBrk="0" hangingPunct="1">
      <a:defRPr kumimoji="1" sz="2000" b="1" kern="1200">
        <a:solidFill>
          <a:schemeClr val="tx1"/>
        </a:solidFill>
        <a:latin typeface="Tahoma" pitchFamily="34" charset="0"/>
        <a:ea typeface="黑体" pitchFamily="49" charset="-122"/>
        <a:cs typeface="+mn-cs"/>
      </a:defRPr>
    </a:lvl7pPr>
    <a:lvl8pPr marL="3200400" algn="l" defTabSz="914400" rtl="0" eaLnBrk="1" latinLnBrk="0" hangingPunct="1">
      <a:defRPr kumimoji="1" sz="2000" b="1" kern="1200">
        <a:solidFill>
          <a:schemeClr val="tx1"/>
        </a:solidFill>
        <a:latin typeface="Tahoma" pitchFamily="34" charset="0"/>
        <a:ea typeface="黑体" pitchFamily="49" charset="-122"/>
        <a:cs typeface="+mn-cs"/>
      </a:defRPr>
    </a:lvl8pPr>
    <a:lvl9pPr marL="3657600" algn="l" defTabSz="914400" rtl="0" eaLnBrk="1" latinLnBrk="0" hangingPunct="1">
      <a:defRPr kumimoji="1" sz="2000" b="1" kern="1200">
        <a:solidFill>
          <a:schemeClr val="tx1"/>
        </a:solidFill>
        <a:latin typeface="Tahoma" pitchFamily="34" charset="0"/>
        <a:ea typeface="黑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0000"/>
    <a:srgbClr val="0000FF"/>
    <a:srgbClr val="FFFFFF"/>
    <a:srgbClr val="0000CC"/>
    <a:srgbClr val="66FF3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529" autoAdjust="0"/>
  </p:normalViewPr>
  <p:slideViewPr>
    <p:cSldViewPr>
      <p:cViewPr>
        <p:scale>
          <a:sx n="70" d="100"/>
          <a:sy n="70" d="100"/>
        </p:scale>
        <p:origin x="-34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52F962D-EA5F-43BE-8C54-4F3698F747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AE073E6-AAE0-45C3-AAE5-AF8D54FCC6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CB6EF-95DA-46D2-8388-4F943BC1D5A0}" type="slidenum">
              <a:rPr lang="zh-CN" altLang="en-US" smtClean="0">
                <a:ea typeface="宋体" charset="-122"/>
              </a:rPr>
              <a:pPr/>
              <a:t>8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1788" y="228600"/>
            <a:ext cx="2098675" cy="63881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48388" cy="63881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CCAF-E58A-4256-969A-F625C0F9A78E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5805-64E6-42DE-8F8C-C2CDE7D03F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612A-0D2D-4F8A-9942-5F1FA2E1D51C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B8BB-41E2-4741-87EC-FC2433799E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5E76-EF79-47B6-8462-F70505CEA987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BC8D-7346-47CB-96BD-99C0626EB2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973A-5F97-4400-AC6E-8EC6866665A9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6995-234E-4A36-97FD-BDBD008AD4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9B4F-E23B-420E-98FC-E9A1C2263F98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01E4-52F0-47EF-804C-9614A2514D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C5E7-969F-4B9A-923D-6C69291FD400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296F-E638-4EE7-B56F-E6D3489B0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E4C2-37F1-486E-AADD-570B0A1CEC04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7C9A-5D6E-48F7-9B92-643115A108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8692-BBF2-47CA-9F2B-96DB9FA054C4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0248-6546-4638-8BC6-0A6235908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15BD-744F-4769-9003-145A590DB69B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2B2-1ABF-4F15-AEB0-7C4A65B6F5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4B42-F487-49C6-9E56-7F0416B0BD88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DA94-44CA-4E58-80E0-B1F53B860B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0D2C-7936-4108-932E-AB43A6064A61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BB0B-A0DC-4B02-9BEF-3AE7AA6D76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2113" y="1181100"/>
            <a:ext cx="4117975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2488" y="1181100"/>
            <a:ext cx="4117975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81100"/>
            <a:ext cx="8388350" cy="543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924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0799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黑体" pitchFamily="2" charset="-122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8423275" y="14446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fld id="{D67E1CF5-6716-4925-9E15-2C2C62A3124B}" type="slidenum">
              <a:rPr lang="zh-CN" altLang="en-US" sz="2800" b="0">
                <a:solidFill>
                  <a:srgbClr val="0099FF"/>
                </a:solidFill>
                <a:ea typeface="宋体" pitchFamily="2" charset="-122"/>
              </a:rPr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altLang="zh-CN" sz="2800" b="0" dirty="0">
              <a:solidFill>
                <a:srgbClr val="0099FF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v"/>
        <a:defRPr kumimoji="1" sz="24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400" b="1">
          <a:solidFill>
            <a:srgbClr val="0099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80C3C5-B7DB-4D9D-BAF7-030942EB4D64}" type="datetimeFigureOut">
              <a:rPr lang="zh-CN" altLang="en-US"/>
              <a:pPr>
                <a:defRPr/>
              </a:pPr>
              <a:t>2016-12-26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A35F02-A1E7-4417-831A-60AE3BE8BD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" descr="http://img.bimg.126.net/photo/tKgerqTaUvpoKuO2pT6lbA==/5771925872430184597.jpg"/>
          <p:cNvPicPr>
            <a:picLocks noChangeAspect="1" noChangeArrowheads="1" noCrop="1"/>
          </p:cNvPicPr>
          <p:nvPr/>
        </p:nvPicPr>
        <p:blipFill>
          <a:blip r:embed="rId2" cstate="print">
            <a:lum bright="-77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0" y="25200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buNone/>
              <a:defRPr/>
            </a:pPr>
            <a:r>
              <a:rPr lang="zh-CN" altLang="en-US" sz="54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  <a:sym typeface="Symbol"/>
              </a:rPr>
              <a:t>科普</a:t>
            </a:r>
            <a:r>
              <a:rPr lang="zh-CN" altLang="en-US" sz="3200" kern="0" dirty="0" smtClean="0">
                <a:solidFill>
                  <a:srgbClr val="00FF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的</a:t>
            </a:r>
            <a:r>
              <a:rPr lang="zh-CN" altLang="en-US" sz="54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  <a:sym typeface="Symbol"/>
              </a:rPr>
              <a:t>心得</a:t>
            </a:r>
            <a:r>
              <a:rPr lang="zh-CN" altLang="en-US" sz="3200" kern="0" dirty="0" smtClean="0">
                <a:solidFill>
                  <a:srgbClr val="00FF00"/>
                </a:solidFill>
                <a:latin typeface="微软雅黑" pitchFamily="34" charset="-122"/>
                <a:ea typeface="微软雅黑" pitchFamily="34" charset="-122"/>
                <a:cs typeface="+mj-cs"/>
                <a:sym typeface="Symbol"/>
              </a:rPr>
              <a:t>与</a:t>
            </a:r>
            <a:r>
              <a:rPr lang="zh-CN" altLang="en-US" sz="54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  <a:sym typeface="Symbol"/>
              </a:rPr>
              <a:t>交流</a:t>
            </a:r>
            <a:endParaRPr lang="en-US" altLang="zh-CN" sz="5400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j-cs"/>
              <a:sym typeface="Symbol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544000" y="1224000"/>
            <a:ext cx="2663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US" altLang="zh-CN" dirty="0">
                <a:sym typeface="Symbol" pitchFamily="18" charset="2"/>
              </a:rPr>
              <a:t>     </a:t>
            </a:r>
            <a:r>
              <a:rPr lang="zh-CN" altLang="en-US" dirty="0" smtClean="0">
                <a:sym typeface="Symbol" pitchFamily="18" charset="2"/>
              </a:rPr>
              <a:t>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邢志忠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  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                       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高能所理论物理室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sym typeface="Symbol" pitchFamily="18" charset="2"/>
            </a:endParaRP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国科大近代物理系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0" y="604800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  <a:defRPr/>
            </a:pPr>
            <a:r>
              <a:rPr lang="zh-CN" altLang="en-US" sz="2800" dirty="0" smtClean="0">
                <a:ea typeface="微软雅黑" pitchFamily="34" charset="-122"/>
                <a:cs typeface="Tahoma" pitchFamily="34" charset="0"/>
                <a:sym typeface="Symbol" pitchFamily="18" charset="2"/>
              </a:rPr>
              <a:t>高能所化学楼 </a:t>
            </a:r>
            <a:r>
              <a:rPr lang="zh-CN" altLang="en-US" sz="2800" dirty="0" smtClean="0">
                <a:solidFill>
                  <a:srgbClr val="00FF00"/>
                </a:solidFill>
                <a:ea typeface="微软雅黑" pitchFamily="34" charset="-122"/>
                <a:cs typeface="Tahoma" pitchFamily="34" charset="0"/>
                <a:sym typeface="Symbol"/>
              </a:rPr>
              <a:t></a:t>
            </a:r>
            <a:r>
              <a:rPr lang="zh-CN" altLang="en-US" sz="2800" dirty="0" smtClean="0">
                <a:ea typeface="微软雅黑" pitchFamily="34" charset="-122"/>
                <a:cs typeface="Tahoma" pitchFamily="34" charset="0"/>
                <a:sym typeface="Symbol" pitchFamily="18" charset="2"/>
              </a:rPr>
              <a:t> </a:t>
            </a:r>
            <a:r>
              <a:rPr lang="en-US" altLang="zh-CN" sz="2800" dirty="0" smtClean="0">
                <a:ea typeface="微软雅黑" pitchFamily="34" charset="-122"/>
                <a:cs typeface="Tahoma" pitchFamily="34" charset="0"/>
                <a:sym typeface="Symbol" pitchFamily="18" charset="2"/>
              </a:rPr>
              <a:t>2016/12/27</a:t>
            </a:r>
            <a:r>
              <a:rPr lang="zh-CN" altLang="en-US" sz="2800" dirty="0" smtClean="0">
                <a:ea typeface="微软雅黑" pitchFamily="34" charset="-122"/>
                <a:cs typeface="Tahoma" pitchFamily="34" charset="0"/>
                <a:sym typeface="Symbol" pitchFamily="18" charset="2"/>
              </a:rPr>
              <a:t>号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Tahoma" pitchFamily="34" charset="0"/>
                <a:sym typeface="Symbol" pitchFamily="18" charset="2"/>
              </a:rPr>
              <a:t>   </a:t>
            </a:r>
            <a:endParaRPr lang="en-US" altLang="en-US" sz="2800" dirty="0">
              <a:latin typeface="微软雅黑" pitchFamily="34" charset="-122"/>
              <a:ea typeface="微软雅黑" pitchFamily="34" charset="-122"/>
              <a:cs typeface="Tahoma" pitchFamily="34" charset="0"/>
              <a:sym typeface="Symbol" pitchFamily="18" charset="2"/>
            </a:endParaRPr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1656000" y="1404000"/>
            <a:ext cx="2627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</a:rPr>
              <a:t>博客</a:t>
            </a:r>
            <a:endParaRPr lang="en-US" altLang="zh-CN" sz="800" dirty="0" smtClean="0">
              <a:solidFill>
                <a:srgbClr val="FF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期刊</a:t>
            </a:r>
            <a:endParaRPr lang="en-US" altLang="zh-CN" sz="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微媒</a:t>
            </a:r>
            <a:r>
              <a:rPr lang="en-US" altLang="zh-CN" sz="28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著作</a:t>
            </a:r>
            <a:endParaRPr lang="en-US" altLang="zh-CN" sz="3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</a:rPr>
              <a:t>演讲</a:t>
            </a:r>
            <a:endParaRPr lang="en-US" altLang="zh-CN" sz="3200" dirty="0" smtClean="0">
              <a:solidFill>
                <a:srgbClr val="FF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0" y="720000"/>
            <a:ext cx="1908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/>
          <p:cNvCxnSpPr/>
          <p:nvPr/>
        </p:nvCxnSpPr>
        <p:spPr bwMode="auto">
          <a:xfrm>
            <a:off x="7236000" y="720000"/>
            <a:ext cx="1908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/>
          <p:cNvCxnSpPr/>
          <p:nvPr/>
        </p:nvCxnSpPr>
        <p:spPr bwMode="auto">
          <a:xfrm>
            <a:off x="0" y="6408000"/>
            <a:ext cx="1908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/>
          <p:cNvCxnSpPr/>
          <p:nvPr/>
        </p:nvCxnSpPr>
        <p:spPr bwMode="auto">
          <a:xfrm>
            <a:off x="7236000" y="6381328"/>
            <a:ext cx="1908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029"/>
          <p:cNvSpPr>
            <a:spLocks noChangeArrowheads="1"/>
          </p:cNvSpPr>
          <p:nvPr/>
        </p:nvSpPr>
        <p:spPr bwMode="auto">
          <a:xfrm>
            <a:off x="0" y="5301208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  <a:defRPr/>
            </a:pPr>
            <a:r>
              <a:rPr lang="zh-CN" altLang="en-US" sz="2800" dirty="0" smtClean="0">
                <a:solidFill>
                  <a:schemeClr val="bg1"/>
                </a:solidFill>
                <a:ea typeface="微软雅黑" pitchFamily="34" charset="-122"/>
                <a:cs typeface="Tahoma" pitchFamily="34" charset="0"/>
                <a:sym typeface="Symbol" pitchFamily="18" charset="2"/>
              </a:rPr>
              <a:t>选题、侧重点、语言风格、画面风格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  <a:sym typeface="Symbol" pitchFamily="18" charset="2"/>
              </a:rPr>
              <a:t>   </a:t>
            </a:r>
            <a:endParaRPr lang="en-US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ahoma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324000"/>
            <a:ext cx="9144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Tx/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选题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1037"/>
          <p:cNvSpPr>
            <a:spLocks noChangeArrowheads="1"/>
          </p:cNvSpPr>
          <p:nvPr/>
        </p:nvSpPr>
        <p:spPr bwMode="auto">
          <a:xfrm>
            <a:off x="0" y="1052736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最新热点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（如重大突破、年度诺奖。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具有新闻时效性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历史节点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（如某某发现某某年纪念。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加佐料的炒冷饭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专业普及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（一般性的科研前沿普及。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随时随地可以做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645024"/>
            <a:ext cx="9144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Tx/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侧重点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1037"/>
          <p:cNvSpPr>
            <a:spLocks noChangeArrowheads="1"/>
          </p:cNvSpPr>
          <p:nvPr/>
        </p:nvSpPr>
        <p:spPr bwMode="auto">
          <a:xfrm>
            <a:off x="0" y="44280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知识解读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（如希格斯机制、暗物质、引力波探测）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人物介绍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（如爱因斯坦、霍金、钱学森、那谁谁）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奇闻逸事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（如星座分析、打赌、师生恋、低情商）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035819">
            <a:off x="6497363" y="3780000"/>
            <a:ext cx="269817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你要特别有感觉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 rot="1383513">
            <a:off x="353750" y="3504450"/>
            <a:ext cx="198002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对象与场合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4427984" y="6396335"/>
            <a:ext cx="4716016" cy="461665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也别太八卦，三俗还是要反的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324000"/>
            <a:ext cx="9144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Tx/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语言风格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1037"/>
          <p:cNvSpPr>
            <a:spLocks noChangeArrowheads="1"/>
          </p:cNvSpPr>
          <p:nvPr/>
        </p:nvSpPr>
        <p:spPr bwMode="auto">
          <a:xfrm>
            <a:off x="0" y="1052736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声音：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音量、音质、音色、音调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….</a:t>
            </a:r>
          </a:p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肢体：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像列宁同志那样，时而叉叉叉时而点点点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….</a:t>
            </a:r>
          </a:p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特点：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相声路线、评书路线、诗人路线、秀文化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….   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645024"/>
            <a:ext cx="9144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Tx/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画面风格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1037"/>
          <p:cNvSpPr>
            <a:spLocks noChangeArrowheads="1"/>
          </p:cNvSpPr>
          <p:nvPr/>
        </p:nvSpPr>
        <p:spPr bwMode="auto">
          <a:xfrm>
            <a:off x="0" y="44280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字体醒目：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吸引眼球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色彩鲜明：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吸引眼球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Symbol"/>
              <a:buChar char="¨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看图说话：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吸引眼球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0805134">
            <a:off x="3816000" y="5256000"/>
            <a:ext cx="485261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曹则贤名言：内涵都在表面上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 rot="2035819">
            <a:off x="6497362" y="3780000"/>
            <a:ext cx="269817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你要有个人特色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 rot="1383513">
            <a:off x="174216" y="3504450"/>
            <a:ext cx="233910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穿着有讲究吗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 rot="20272708">
            <a:off x="6973901" y="902234"/>
            <a:ext cx="198002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中文与英文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453336"/>
            <a:ext cx="50842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50" y="5372100"/>
            <a:ext cx="819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013"/>
            <a:ext cx="9144000" cy="6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Tx/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博客、期刊、微媒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Tx/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著作：原创、译著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0" y="755650"/>
            <a:ext cx="47879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爱因斯坦的</a:t>
            </a:r>
            <a:r>
              <a:rPr lang="zh-CN" altLang="en-US" sz="3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玫瑰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3200">
              <a:latin typeface="微软雅黑" pitchFamily="34" charset="-122"/>
              <a:ea typeface="微软雅黑" pitchFamily="34" charset="-122"/>
            </a:endParaRPr>
          </a:p>
          <a:p>
            <a:pPr>
              <a:buFont typeface="Symbol" pitchFamily="18" charset="2"/>
              <a:buNone/>
            </a:pP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  <a:buFont typeface="Symbol" pitchFamily="18" charset="2"/>
              <a:buNone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1913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月，</a:t>
            </a:r>
            <a:r>
              <a:rPr lang="zh-CN" altLang="en-US" sz="24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普朗克 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400">
                <a:ea typeface="微软雅黑" pitchFamily="34" charset="-122"/>
                <a:cs typeface="Tahoma" pitchFamily="34" charset="0"/>
              </a:rPr>
              <a:t>M. Planck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 与</a:t>
            </a:r>
            <a:r>
              <a:rPr lang="zh-CN" altLang="en-US" sz="24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能斯特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400">
                <a:ea typeface="微软雅黑" pitchFamily="34" charset="-122"/>
              </a:rPr>
              <a:t>W. Nernst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拜访身在苏黎世的</a:t>
            </a:r>
            <a:r>
              <a:rPr lang="zh-CN" altLang="en-US" sz="24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爱因斯坦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，开出</a:t>
            </a:r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一人计划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的优厚条件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 请他去柏林工作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836613"/>
            <a:ext cx="4356100" cy="602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0" y="3573463"/>
            <a:ext cx="4643438" cy="3194050"/>
            <a:chOff x="107949" y="3501008"/>
            <a:chExt cx="4951995" cy="326605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949" y="3501008"/>
              <a:ext cx="4951995" cy="3266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527425" y="6191250"/>
              <a:ext cx="8001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zh-CN" altLang="en-US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表姐</a:t>
              </a:r>
              <a:endParaRPr lang="zh-CN" altLang="en-US" sz="2400">
                <a:solidFill>
                  <a:srgbClr val="FFFF00"/>
                </a:solidFill>
              </a:endParaRPr>
            </a:p>
          </p:txBody>
        </p:sp>
        <p:sp>
          <p:nvSpPr>
            <p:cNvPr id="10" name="矩形 8"/>
            <p:cNvSpPr>
              <a:spLocks noChangeArrowheads="1"/>
            </p:cNvSpPr>
            <p:nvPr/>
          </p:nvSpPr>
          <p:spPr bwMode="auto">
            <a:xfrm>
              <a:off x="1152525" y="6191250"/>
              <a:ext cx="8001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zh-CN" altLang="en-US" sz="240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表弟</a:t>
              </a:r>
              <a:endParaRPr lang="zh-CN" alt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5614988" y="5688013"/>
            <a:ext cx="3529012" cy="1169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那时候三人都还没有获得诺奖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>
              <a:buFont typeface="Symbol" pitchFamily="18" charset="2"/>
              <a:buNone/>
            </a:pP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: 1918;  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: 1920;  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: 1921</a:t>
            </a:r>
          </a:p>
          <a:p>
            <a:pPr>
              <a:buFont typeface="Symbol" pitchFamily="18" charset="2"/>
              <a:buNone/>
            </a:pPr>
            <a:endParaRPr lang="en-US" altLang="zh-CN" sz="1000">
              <a:latin typeface="微软雅黑" pitchFamily="34" charset="-122"/>
              <a:ea typeface="微软雅黑" pitchFamily="34" charset="-122"/>
            </a:endParaRPr>
          </a:p>
          <a:p>
            <a:pPr>
              <a:buFont typeface="Symbol" pitchFamily="18" charset="2"/>
              <a:buNone/>
            </a:pPr>
            <a:r>
              <a:rPr lang="zh-CN" altLang="en-US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思考科技强国的人才引进模式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024188"/>
            <a:ext cx="4643438" cy="438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2700"/>
              </a:lnSpc>
              <a:buFont typeface="Symbol" pitchFamily="18" charset="2"/>
              <a:buNone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1914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月全职到位；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1915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年发表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525" y="792163"/>
            <a:ext cx="673100" cy="684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0" y="792000"/>
            <a:ext cx="9144000" cy="6021387"/>
            <a:chOff x="0" y="836613"/>
            <a:chExt cx="9144000" cy="6021387"/>
          </a:xfrm>
        </p:grpSpPr>
        <p:pic>
          <p:nvPicPr>
            <p:cNvPr id="9219" name="Picture 2" descr="http://planck.caltech.edu/epo/images/Matter-Energy-piech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363" y="836613"/>
              <a:ext cx="8388350" cy="602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组合 21"/>
            <p:cNvGrpSpPr>
              <a:grpSpLocks/>
            </p:cNvGrpSpPr>
            <p:nvPr/>
          </p:nvGrpSpPr>
          <p:grpSpPr bwMode="auto">
            <a:xfrm>
              <a:off x="0" y="1184275"/>
              <a:ext cx="9144000" cy="5673725"/>
              <a:chOff x="0" y="1183547"/>
              <a:chExt cx="9144000" cy="5674290"/>
            </a:xfrm>
          </p:grpSpPr>
          <p:grpSp>
            <p:nvGrpSpPr>
              <p:cNvPr id="3" name="组合 28"/>
              <p:cNvGrpSpPr>
                <a:grpSpLocks/>
              </p:cNvGrpSpPr>
              <p:nvPr/>
            </p:nvGrpSpPr>
            <p:grpSpPr bwMode="auto">
              <a:xfrm>
                <a:off x="648000" y="1183547"/>
                <a:ext cx="8415038" cy="5587376"/>
                <a:chOff x="648487" y="1183712"/>
                <a:chExt cx="8414658" cy="5586952"/>
              </a:xfrm>
            </p:grpSpPr>
            <p:sp>
              <p:nvSpPr>
                <p:cNvPr id="9233" name="矩形 22"/>
                <p:cNvSpPr>
                  <a:spLocks noChangeArrowheads="1"/>
                </p:cNvSpPr>
                <p:nvPr/>
              </p:nvSpPr>
              <p:spPr bwMode="auto">
                <a:xfrm>
                  <a:off x="648487" y="5939667"/>
                  <a:ext cx="2115478" cy="83099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buFont typeface="Symbol" pitchFamily="18" charset="2"/>
                    <a:buNone/>
                  </a:pPr>
                  <a:r>
                    <a:rPr lang="en-US" altLang="zh-CN" sz="2400">
                      <a:solidFill>
                        <a:srgbClr val="FFFF00"/>
                      </a:solidFill>
                      <a:latin typeface="微软雅黑" pitchFamily="34" charset="-122"/>
                      <a:ea typeface="微软雅黑" pitchFamily="34" charset="-122"/>
                    </a:rPr>
                    <a:t>Adversity Quotient</a:t>
                  </a:r>
                </a:p>
              </p:txBody>
            </p:sp>
            <p:sp>
              <p:nvSpPr>
                <p:cNvPr id="9234" name="矩形 23"/>
                <p:cNvSpPr>
                  <a:spLocks noChangeArrowheads="1"/>
                </p:cNvSpPr>
                <p:nvPr/>
              </p:nvSpPr>
              <p:spPr bwMode="auto">
                <a:xfrm rot="-442545">
                  <a:off x="3239703" y="4351223"/>
                  <a:ext cx="3887824" cy="46166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buFont typeface="Symbol" pitchFamily="18" charset="2"/>
                    <a:buNone/>
                  </a:pPr>
                  <a:r>
                    <a:rPr lang="en-US" altLang="zh-CN" sz="2400">
                      <a:solidFill>
                        <a:srgbClr val="FFFF00"/>
                      </a:solidFill>
                      <a:latin typeface="微软雅黑" pitchFamily="34" charset="-122"/>
                      <a:ea typeface="微软雅黑" pitchFamily="34" charset="-122"/>
                    </a:rPr>
                    <a:t>Intelligence Quotient</a:t>
                  </a:r>
                </a:p>
              </p:txBody>
            </p:sp>
            <p:sp>
              <p:nvSpPr>
                <p:cNvPr id="9235" name="矩形 24"/>
                <p:cNvSpPr>
                  <a:spLocks noChangeArrowheads="1"/>
                </p:cNvSpPr>
                <p:nvPr/>
              </p:nvSpPr>
              <p:spPr bwMode="auto">
                <a:xfrm rot="-442545">
                  <a:off x="2052424" y="1867484"/>
                  <a:ext cx="3563839" cy="46166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buFont typeface="Symbol" pitchFamily="18" charset="2"/>
                    <a:buNone/>
                  </a:pPr>
                  <a:r>
                    <a:rPr lang="en-US" altLang="zh-CN" sz="2400">
                      <a:solidFill>
                        <a:srgbClr val="FFFF00"/>
                      </a:solidFill>
                      <a:latin typeface="微软雅黑" pitchFamily="34" charset="-122"/>
                      <a:ea typeface="微软雅黑" pitchFamily="34" charset="-122"/>
                    </a:rPr>
                    <a:t>Emotion Quotient </a:t>
                  </a:r>
                </a:p>
              </p:txBody>
            </p:sp>
            <p:sp>
              <p:nvSpPr>
                <p:cNvPr id="9236" name="左箭头 25"/>
                <p:cNvSpPr>
                  <a:spLocks noChangeArrowheads="1"/>
                </p:cNvSpPr>
                <p:nvPr/>
              </p:nvSpPr>
              <p:spPr bwMode="auto">
                <a:xfrm rot="1844124">
                  <a:off x="5940248" y="4931774"/>
                  <a:ext cx="2778434" cy="1406205"/>
                </a:xfrm>
                <a:prstGeom prst="leftArrow">
                  <a:avLst>
                    <a:gd name="adj1" fmla="val 50000"/>
                    <a:gd name="adj2" fmla="val 50000"/>
                  </a:avLst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Symbol" pitchFamily="18" charset="2"/>
                    <a:buNone/>
                  </a:pPr>
                  <a:r>
                    <a:rPr lang="en-US" altLang="zh-CN">
                      <a:solidFill>
                        <a:srgbClr val="0000FF"/>
                      </a:solidFill>
                    </a:rPr>
                    <a:t>    </a:t>
                  </a:r>
                  <a:r>
                    <a:rPr lang="zh-CN" altLang="en-US">
                      <a:solidFill>
                        <a:srgbClr val="0000FF"/>
                      </a:solidFill>
                    </a:rPr>
                    <a:t>    </a:t>
                  </a:r>
                  <a:r>
                    <a:rPr lang="zh-CN" altLang="en-US" sz="40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智商</a:t>
                  </a:r>
                </a:p>
              </p:txBody>
            </p:sp>
            <p:sp>
              <p:nvSpPr>
                <p:cNvPr id="9237" name="左箭头 26"/>
                <p:cNvSpPr>
                  <a:spLocks noChangeArrowheads="1"/>
                </p:cNvSpPr>
                <p:nvPr/>
              </p:nvSpPr>
              <p:spPr bwMode="auto">
                <a:xfrm rot="13554775" flipV="1">
                  <a:off x="-253513" y="2160023"/>
                  <a:ext cx="3358768" cy="1406146"/>
                </a:xfrm>
                <a:prstGeom prst="leftArrow">
                  <a:avLst>
                    <a:gd name="adj1" fmla="val 50000"/>
                    <a:gd name="adj2" fmla="val 49995"/>
                  </a:avLst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Symbol" pitchFamily="18" charset="2"/>
                    <a:buNone/>
                  </a:pPr>
                  <a:r>
                    <a:rPr lang="en-US" altLang="zh-CN">
                      <a:solidFill>
                        <a:srgbClr val="0000FF"/>
                      </a:solidFill>
                    </a:rPr>
                    <a:t>   </a:t>
                  </a:r>
                  <a:r>
                    <a:rPr lang="zh-CN" altLang="en-US">
                      <a:solidFill>
                        <a:srgbClr val="0000FF"/>
                      </a:solidFill>
                    </a:rPr>
                    <a:t>            </a:t>
                  </a:r>
                  <a:r>
                    <a:rPr lang="en-US" altLang="zh-CN">
                      <a:solidFill>
                        <a:srgbClr val="0000FF"/>
                      </a:solidFill>
                    </a:rPr>
                    <a:t> </a:t>
                  </a:r>
                  <a:r>
                    <a:rPr lang="zh-CN" altLang="en-US" sz="40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逆商</a:t>
                  </a:r>
                </a:p>
              </p:txBody>
            </p:sp>
            <p:sp>
              <p:nvSpPr>
                <p:cNvPr id="9238" name="左箭头 27"/>
                <p:cNvSpPr>
                  <a:spLocks noChangeArrowheads="1"/>
                </p:cNvSpPr>
                <p:nvPr/>
              </p:nvSpPr>
              <p:spPr bwMode="auto">
                <a:xfrm rot="-1035260">
                  <a:off x="5931145" y="1501539"/>
                  <a:ext cx="3132000" cy="1406205"/>
                </a:xfrm>
                <a:prstGeom prst="leftArrow">
                  <a:avLst>
                    <a:gd name="adj1" fmla="val 50000"/>
                    <a:gd name="adj2" fmla="val 49990"/>
                  </a:avLst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Symbol" pitchFamily="18" charset="2"/>
                    <a:buNone/>
                  </a:pPr>
                  <a:r>
                    <a:rPr lang="en-US" altLang="zh-CN" sz="4000">
                      <a:solidFill>
                        <a:srgbClr val="0000FF"/>
                      </a:solidFill>
                    </a:rPr>
                    <a:t>    </a:t>
                  </a:r>
                  <a:r>
                    <a:rPr lang="zh-CN" altLang="en-US" sz="40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情商</a:t>
                  </a:r>
                </a:p>
              </p:txBody>
            </p:sp>
          </p:grpSp>
          <p:grpSp>
            <p:nvGrpSpPr>
              <p:cNvPr id="4" name="组合 20"/>
              <p:cNvGrpSpPr>
                <a:grpSpLocks/>
              </p:cNvGrpSpPr>
              <p:nvPr/>
            </p:nvGrpSpPr>
            <p:grpSpPr bwMode="auto">
              <a:xfrm>
                <a:off x="0" y="2564903"/>
                <a:ext cx="9144000" cy="4292934"/>
                <a:chOff x="0" y="2564903"/>
                <a:chExt cx="9144000" cy="4292934"/>
              </a:xfrm>
            </p:grpSpPr>
            <p:grpSp>
              <p:nvGrpSpPr>
                <p:cNvPr id="5" name="组合 14"/>
                <p:cNvGrpSpPr>
                  <a:grpSpLocks/>
                </p:cNvGrpSpPr>
                <p:nvPr/>
              </p:nvGrpSpPr>
              <p:grpSpPr bwMode="auto">
                <a:xfrm>
                  <a:off x="7668344" y="2564903"/>
                  <a:ext cx="1475656" cy="1980344"/>
                  <a:chOff x="7668344" y="2564903"/>
                  <a:chExt cx="1475656" cy="1980344"/>
                </a:xfrm>
              </p:grpSpPr>
              <p:pic>
                <p:nvPicPr>
                  <p:cNvPr id="9231" name="Picture 12" descr="Ludwig Boltzman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668344" y="2564903"/>
                    <a:ext cx="1475656" cy="19577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232" name="矩形 11"/>
                  <p:cNvSpPr>
                    <a:spLocks noChangeArrowheads="1"/>
                  </p:cNvSpPr>
                  <p:nvPr/>
                </p:nvSpPr>
                <p:spPr bwMode="auto">
                  <a:xfrm>
                    <a:off x="7708992" y="4175915"/>
                    <a:ext cx="1435008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buFont typeface="Symbol" pitchFamily="18" charset="2"/>
                      <a:buNone/>
                    </a:pPr>
                    <a:r>
                      <a:rPr lang="en-US" altLang="zh-CN" sz="1800">
                        <a:solidFill>
                          <a:srgbClr val="FFFF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Boltzmann</a:t>
                    </a:r>
                    <a:endParaRPr lang="zh-CN" altLang="en-US" sz="1800"/>
                  </a:p>
                </p:txBody>
              </p:sp>
            </p:grpSp>
            <p:grpSp>
              <p:nvGrpSpPr>
                <p:cNvPr id="6" name="组合 19"/>
                <p:cNvGrpSpPr>
                  <a:grpSpLocks/>
                </p:cNvGrpSpPr>
                <p:nvPr/>
              </p:nvGrpSpPr>
              <p:grpSpPr bwMode="auto">
                <a:xfrm>
                  <a:off x="0" y="3023949"/>
                  <a:ext cx="6018552" cy="3833888"/>
                  <a:chOff x="0" y="3023949"/>
                  <a:chExt cx="6018552" cy="3833888"/>
                </a:xfrm>
              </p:grpSpPr>
              <p:grpSp>
                <p:nvGrpSpPr>
                  <p:cNvPr id="7" name="组合 15"/>
                  <p:cNvGrpSpPr>
                    <a:grpSpLocks/>
                  </p:cNvGrpSpPr>
                  <p:nvPr/>
                </p:nvGrpSpPr>
                <p:grpSpPr bwMode="auto">
                  <a:xfrm>
                    <a:off x="4427984" y="4986191"/>
                    <a:ext cx="1590568" cy="1871646"/>
                    <a:chOff x="4427984" y="4959367"/>
                    <a:chExt cx="1590568" cy="1871646"/>
                  </a:xfrm>
                </p:grpSpPr>
                <p:pic>
                  <p:nvPicPr>
                    <p:cNvPr id="9229" name="Picture 14" descr="http://blogs.scientificamerican.com/oscillator/files/2013/07/feynma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427984" y="4959367"/>
                      <a:ext cx="1590568" cy="187164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9230" name="矩形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2000" y="6453024"/>
                      <a:ext cx="123783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Font typeface="Symbol" pitchFamily="18" charset="2"/>
                        <a:buNone/>
                      </a:pPr>
                      <a:r>
                        <a:rPr lang="en-US" altLang="zh-CN" sz="1800">
                          <a:solidFill>
                            <a:srgbClr val="FFFF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Feynman</a:t>
                      </a:r>
                      <a:endParaRPr lang="zh-CN" altLang="en-US" sz="1800"/>
                    </a:p>
                  </p:txBody>
                </p:sp>
              </p:grpSp>
              <p:grpSp>
                <p:nvGrpSpPr>
                  <p:cNvPr id="8" name="组合 18"/>
                  <p:cNvGrpSpPr>
                    <a:grpSpLocks/>
                  </p:cNvGrpSpPr>
                  <p:nvPr/>
                </p:nvGrpSpPr>
                <p:grpSpPr bwMode="auto">
                  <a:xfrm>
                    <a:off x="0" y="3023949"/>
                    <a:ext cx="983182" cy="1557298"/>
                    <a:chOff x="0" y="3068917"/>
                    <a:chExt cx="983182" cy="1557298"/>
                  </a:xfrm>
                </p:grpSpPr>
                <p:pic>
                  <p:nvPicPr>
                    <p:cNvPr id="9227" name="Picture 1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0" y="3068917"/>
                      <a:ext cx="983182" cy="1544304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9228" name="矩形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0" y="4256883"/>
                      <a:ext cx="87716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Font typeface="Symbol" pitchFamily="18" charset="2"/>
                        <a:buNone/>
                      </a:pPr>
                      <a:r>
                        <a:rPr lang="zh-CN" altLang="en-US" sz="1800">
                          <a:solidFill>
                            <a:srgbClr val="FFFF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张益唐</a:t>
                      </a:r>
                      <a:endParaRPr lang="zh-CN" altLang="en-US" sz="1800"/>
                    </a:p>
                  </p:txBody>
                </p:sp>
              </p:grpSp>
            </p:grpSp>
          </p:grpSp>
        </p:grpSp>
      </p:grp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0"/>
            <a:ext cx="9144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Tx/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演讲（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37"/>
          <p:cNvSpPr>
            <a:spLocks noChangeArrowheads="1"/>
          </p:cNvSpPr>
          <p:nvPr/>
        </p:nvSpPr>
        <p:spPr bwMode="auto">
          <a:xfrm>
            <a:off x="0" y="720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泡利在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1933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年的索尔维峰会上，公开了他关于中微子的初步想法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...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292" name="组合 6"/>
          <p:cNvGrpSpPr>
            <a:grpSpLocks/>
          </p:cNvGrpSpPr>
          <p:nvPr/>
        </p:nvGrpSpPr>
        <p:grpSpPr bwMode="auto">
          <a:xfrm>
            <a:off x="0" y="1152000"/>
            <a:ext cx="9144000" cy="5661025"/>
            <a:chOff x="0" y="1196751"/>
            <a:chExt cx="9144000" cy="5661249"/>
          </a:xfrm>
        </p:grpSpPr>
        <p:pic>
          <p:nvPicPr>
            <p:cNvPr id="12296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96751"/>
              <a:ext cx="9144000" cy="5661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297" name="流程图: 过程 4"/>
            <p:cNvSpPr>
              <a:spLocks noChangeArrowheads="1"/>
            </p:cNvSpPr>
            <p:nvPr/>
          </p:nvSpPr>
          <p:spPr bwMode="auto">
            <a:xfrm>
              <a:off x="2484437" y="3528000"/>
              <a:ext cx="648000" cy="34925"/>
            </a:xfrm>
            <a:prstGeom prst="flowChartProcess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2294" name="上箭头 7"/>
          <p:cNvSpPr>
            <a:spLocks noChangeArrowheads="1"/>
          </p:cNvSpPr>
          <p:nvPr/>
        </p:nvSpPr>
        <p:spPr bwMode="auto">
          <a:xfrm>
            <a:off x="4248000" y="5472000"/>
            <a:ext cx="142875" cy="828675"/>
          </a:xfrm>
          <a:prstGeom prst="upArrow">
            <a:avLst>
              <a:gd name="adj1" fmla="val 50000"/>
              <a:gd name="adj2" fmla="val 50428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295" name="矩形 8"/>
          <p:cNvSpPr>
            <a:spLocks noChangeArrowheads="1"/>
          </p:cNvSpPr>
          <p:nvPr/>
        </p:nvSpPr>
        <p:spPr bwMode="auto">
          <a:xfrm>
            <a:off x="3312000" y="6300000"/>
            <a:ext cx="199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altLang="zh-CN" dirty="0">
                <a:solidFill>
                  <a:srgbClr val="FFFF00"/>
                </a:solidFill>
                <a:ea typeface="宋体" pitchFamily="2" charset="-122"/>
              </a:rPr>
              <a:t>Paul </a:t>
            </a:r>
            <a:r>
              <a:rPr lang="en-US" altLang="zh-CN" dirty="0" err="1">
                <a:solidFill>
                  <a:srgbClr val="FFFF00"/>
                </a:solidFill>
                <a:ea typeface="宋体" pitchFamily="2" charset="-122"/>
              </a:rPr>
              <a:t>Langevin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Tx/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演讲（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21328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zh-CN" altLang="en-US" sz="2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1911</a:t>
            </a:r>
            <a:r>
              <a:rPr lang="zh-CN" altLang="en-US" sz="24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，郎之万提出了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Twin </a:t>
            </a:r>
            <a:r>
              <a:rPr lang="en-US" altLang="zh-CN" sz="24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Paradox</a:t>
            </a:r>
            <a:r>
              <a:rPr lang="zh-CN" altLang="en-US" sz="24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，让相对论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扑朔迷离。</a:t>
            </a:r>
            <a:endParaRPr lang="en-US" altLang="zh-CN" sz="2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9" name="Picture 7" descr="http://img0.imgtn.bdimg.com/it/u=1552646400,962582724&amp;fm=21&amp;gp=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840" y="1988840"/>
            <a:ext cx="3447352" cy="34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66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Tx/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谢谢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Char char="·"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Char char="·"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黑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13493</TotalTime>
  <Words>402</Words>
  <Application>Microsoft Office PowerPoint</Application>
  <PresentationFormat>全屏显示(4:3)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默认设计模板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XingZZ</dc:creator>
  <cp:lastModifiedBy>XingZZ</cp:lastModifiedBy>
  <cp:revision>667</cp:revision>
  <dcterms:created xsi:type="dcterms:W3CDTF">1601-01-01T00:00:00Z</dcterms:created>
  <dcterms:modified xsi:type="dcterms:W3CDTF">2016-12-26T15:48:03Z</dcterms:modified>
</cp:coreProperties>
</file>