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2"/>
  </p:notesMasterIdLst>
  <p:sldIdLst>
    <p:sldId id="256" r:id="rId2"/>
    <p:sldId id="262" r:id="rId3"/>
    <p:sldId id="257" r:id="rId4"/>
    <p:sldId id="259" r:id="rId5"/>
    <p:sldId id="258" r:id="rId6"/>
    <p:sldId id="260" r:id="rId7"/>
    <p:sldId id="263" r:id="rId8"/>
    <p:sldId id="309" r:id="rId9"/>
    <p:sldId id="308" r:id="rId10"/>
    <p:sldId id="265" r:id="rId11"/>
    <p:sldId id="295" r:id="rId12"/>
    <p:sldId id="310" r:id="rId13"/>
    <p:sldId id="311" r:id="rId14"/>
    <p:sldId id="294" r:id="rId15"/>
    <p:sldId id="312" r:id="rId16"/>
    <p:sldId id="266" r:id="rId17"/>
    <p:sldId id="271" r:id="rId18"/>
    <p:sldId id="276" r:id="rId19"/>
    <p:sldId id="278" r:id="rId20"/>
    <p:sldId id="279" r:id="rId21"/>
    <p:sldId id="288" r:id="rId22"/>
    <p:sldId id="304" r:id="rId23"/>
    <p:sldId id="306" r:id="rId24"/>
    <p:sldId id="305" r:id="rId25"/>
    <p:sldId id="281" r:id="rId26"/>
    <p:sldId id="289" r:id="rId27"/>
    <p:sldId id="283" r:id="rId28"/>
    <p:sldId id="284" r:id="rId29"/>
    <p:sldId id="285" r:id="rId30"/>
    <p:sldId id="286" r:id="rId31"/>
    <p:sldId id="290" r:id="rId32"/>
    <p:sldId id="299" r:id="rId33"/>
    <p:sldId id="300" r:id="rId34"/>
    <p:sldId id="301" r:id="rId35"/>
    <p:sldId id="302" r:id="rId36"/>
    <p:sldId id="303" r:id="rId37"/>
    <p:sldId id="296" r:id="rId38"/>
    <p:sldId id="293" r:id="rId39"/>
    <p:sldId id="298" r:id="rId40"/>
    <p:sldId id="297" r:id="rId41"/>
    <p:sldId id="272" r:id="rId42"/>
    <p:sldId id="273" r:id="rId43"/>
    <p:sldId id="268" r:id="rId44"/>
    <p:sldId id="269" r:id="rId45"/>
    <p:sldId id="270" r:id="rId46"/>
    <p:sldId id="274" r:id="rId47"/>
    <p:sldId id="275" r:id="rId48"/>
    <p:sldId id="267" r:id="rId49"/>
    <p:sldId id="261" r:id="rId50"/>
    <p:sldId id="31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4"/>
    <p:restoredTop sz="94651"/>
  </p:normalViewPr>
  <p:slideViewPr>
    <p:cSldViewPr snapToGrid="0" snapToObjects="1">
      <p:cViewPr varScale="1">
        <p:scale>
          <a:sx n="148" d="100"/>
          <a:sy n="148" d="100"/>
        </p:scale>
        <p:origin x="432" y="184"/>
      </p:cViewPr>
      <p:guideLst>
        <p:guide orient="horz" pos="8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526BF-E352-5341-BE61-30B76E9BCCCE}" type="datetimeFigureOut">
              <a:rPr lang="en-US" smtClean="0"/>
              <a:t>12/24/16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7D20E-B0DE-CD4A-8F14-77112553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8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【</a:t>
            </a:r>
            <a:r>
              <a:rPr lang="zh-CN" altLang="en-US" dirty="0" smtClean="0"/>
              <a:t>提问</a:t>
            </a:r>
            <a:r>
              <a:rPr lang="en-US" altLang="zh-CN" dirty="0" smtClean="0"/>
              <a:t>】</a:t>
            </a:r>
            <a:r>
              <a:rPr lang="zh-CN" altLang="en-US" dirty="0" smtClean="0"/>
              <a:t>什么样的文章是一篇好的科普文章？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D20E-B0DE-CD4A-8F14-771125538C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14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空泛的词汇，专业词汇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D20E-B0DE-CD4A-8F14-771125538C8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98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没人会一次定稿。无论好坏，把想表达的都写下来，然后再编辑</a:t>
            </a:r>
            <a:endParaRPr lang="en-US" altLang="zh-CN" dirty="0" smtClean="0"/>
          </a:p>
          <a:p>
            <a:r>
              <a:rPr lang="zh-CN" altLang="en-US" dirty="0" smtClean="0"/>
              <a:t>要习惯编辑的过程，习惯慢慢打磨作品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D20E-B0DE-CD4A-8F14-771125538C8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7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多跟学科外的人聊你想要写的内容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D20E-B0DE-CD4A-8F14-771125538C8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Try</a:t>
            </a:r>
            <a:r>
              <a:rPr lang="zh-CN" altLang="en-US" dirty="0" smtClean="0"/>
              <a:t> </a:t>
            </a:r>
            <a:r>
              <a:rPr lang="en-US" altLang="zh-CN" dirty="0" smtClean="0"/>
              <a:t>hard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not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to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bore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your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reader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D20E-B0DE-CD4A-8F14-771125538C8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9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别不舍不得删自己的文字</a:t>
            </a:r>
            <a:endParaRPr lang="en-US" altLang="zh-CN" dirty="0" smtClean="0"/>
          </a:p>
          <a:p>
            <a:r>
              <a:rPr lang="zh-CN" altLang="en-US" dirty="0" smtClean="0"/>
              <a:t>别不好意思删别人的文字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D20E-B0DE-CD4A-8F14-771125538C8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48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D20E-B0DE-CD4A-8F14-771125538C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61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斯坦福的标准：清晰有效地表述了一个想法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D20E-B0DE-CD4A-8F14-771125538C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5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果壳网的标准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D20E-B0DE-CD4A-8F14-771125538C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3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【</a:t>
            </a:r>
            <a:r>
              <a:rPr lang="zh-CN" altLang="en-US" dirty="0" smtClean="0"/>
              <a:t>提问</a:t>
            </a:r>
            <a:r>
              <a:rPr lang="en-US" altLang="zh-CN" dirty="0" smtClean="0"/>
              <a:t>】</a:t>
            </a:r>
            <a:r>
              <a:rPr lang="zh-CN" altLang="en-US" dirty="0" smtClean="0"/>
              <a:t>优秀的作者什么样？成为一个优秀的作者需要哪些条件？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D20E-B0DE-CD4A-8F14-771125538C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5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必须认识这一点，接受这一点。即便是专业的作家，也有写不出东西来的时候，别说写出好东西了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D20E-B0DE-CD4A-8F14-771125538C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91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科学人的文章是怎么来的？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D20E-B0DE-CD4A-8F14-771125538C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4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0091CF"/>
                </a:solidFill>
                <a:latin typeface="微软雅黑" charset="-122"/>
                <a:ea typeface="微软雅黑" charset="-122"/>
              </a:rPr>
              <a:t>大的图景（波澜壮阔）</a:t>
            </a:r>
            <a:endParaRPr lang="en-US" altLang="zh-CN" dirty="0" smtClean="0">
              <a:solidFill>
                <a:srgbClr val="0091CF"/>
              </a:solidFill>
              <a:latin typeface="微软雅黑" charset="-122"/>
              <a:ea typeface="微软雅黑" charset="-122"/>
            </a:endParaRPr>
          </a:p>
          <a:p>
            <a:r>
              <a:rPr lang="zh-CN" altLang="en-US" dirty="0" smtClean="0">
                <a:solidFill>
                  <a:srgbClr val="0091CF"/>
                </a:solidFill>
                <a:latin typeface="微软雅黑" charset="-122"/>
                <a:ea typeface="微软雅黑" charset="-122"/>
              </a:rPr>
              <a:t>研究如何影响了人（与读者有啥关系？</a:t>
            </a:r>
            <a:r>
              <a:rPr lang="en-US" altLang="zh-CN" dirty="0" smtClean="0">
                <a:solidFill>
                  <a:srgbClr val="0091CF"/>
                </a:solidFill>
                <a:latin typeface="微软雅黑" charset="-122"/>
                <a:ea typeface="微软雅黑" charset="-122"/>
              </a:rPr>
              <a:t>)</a:t>
            </a:r>
          </a:p>
          <a:p>
            <a:r>
              <a:rPr lang="zh-CN" altLang="en-US" dirty="0" smtClean="0">
                <a:solidFill>
                  <a:srgbClr val="0091CF"/>
                </a:solidFill>
                <a:latin typeface="微软雅黑" charset="-122"/>
                <a:ea typeface="微软雅黑" charset="-122"/>
              </a:rPr>
              <a:t>研究有啥新东西？</a:t>
            </a:r>
            <a:endParaRPr lang="en-US" altLang="zh-CN" dirty="0" smtClean="0">
              <a:solidFill>
                <a:srgbClr val="0091CF"/>
              </a:solidFill>
              <a:latin typeface="微软雅黑" charset="-122"/>
              <a:ea typeface="微软雅黑" charset="-122"/>
            </a:endParaRPr>
          </a:p>
          <a:p>
            <a:r>
              <a:rPr lang="zh-CN" altLang="en-US" dirty="0" smtClean="0">
                <a:solidFill>
                  <a:srgbClr val="0091CF"/>
                </a:solidFill>
                <a:latin typeface="微软雅黑" charset="-122"/>
                <a:ea typeface="微软雅黑" charset="-122"/>
              </a:rPr>
              <a:t>有趣的故事、令人惊奇的事、人们会关心的事、历史上的轶事和这个</a:t>
            </a:r>
            <a:r>
              <a:rPr lang="en-US" altLang="zh-CN" dirty="0" smtClean="0">
                <a:solidFill>
                  <a:srgbClr val="0091CF"/>
                </a:solidFill>
                <a:latin typeface="微软雅黑" charset="-122"/>
                <a:ea typeface="微软雅黑" charset="-122"/>
              </a:rPr>
              <a:t>idea</a:t>
            </a:r>
            <a:r>
              <a:rPr lang="zh-CN" altLang="en-US" dirty="0" smtClean="0">
                <a:solidFill>
                  <a:srgbClr val="0091CF"/>
                </a:solidFill>
                <a:latin typeface="微软雅黑" charset="-122"/>
                <a:ea typeface="微软雅黑" charset="-122"/>
              </a:rPr>
              <a:t>的发展；</a:t>
            </a:r>
            <a:endParaRPr lang="en-US" altLang="zh-CN" dirty="0" smtClean="0">
              <a:solidFill>
                <a:srgbClr val="0091CF"/>
              </a:solidFill>
              <a:latin typeface="微软雅黑" charset="-122"/>
              <a:ea typeface="微软雅黑" charset="-122"/>
            </a:endParaRPr>
          </a:p>
          <a:p>
            <a:r>
              <a:rPr lang="zh-CN" altLang="en-US" dirty="0" smtClean="0">
                <a:solidFill>
                  <a:srgbClr val="0091CF"/>
                </a:solidFill>
                <a:latin typeface="微软雅黑" charset="-122"/>
                <a:ea typeface="微软雅黑" charset="-122"/>
              </a:rPr>
              <a:t>广泛性的评论、批评和赞美；</a:t>
            </a:r>
            <a:endParaRPr lang="en-US" altLang="zh-CN" dirty="0" smtClean="0">
              <a:solidFill>
                <a:srgbClr val="0091CF"/>
              </a:solidFill>
              <a:latin typeface="微软雅黑" charset="-122"/>
              <a:ea typeface="微软雅黑" charset="-122"/>
            </a:endParaRPr>
          </a:p>
          <a:p>
            <a:r>
              <a:rPr lang="zh-CN" altLang="en-US" dirty="0" smtClean="0">
                <a:solidFill>
                  <a:srgbClr val="0091CF"/>
                </a:solidFill>
                <a:latin typeface="微软雅黑" charset="-122"/>
                <a:ea typeface="微软雅黑" charset="-122"/>
              </a:rPr>
              <a:t>共情的体验；</a:t>
            </a:r>
            <a:endParaRPr lang="en-US" altLang="zh-CN" dirty="0" smtClean="0">
              <a:solidFill>
                <a:srgbClr val="0091CF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D20E-B0DE-CD4A-8F14-771125538C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11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动词被用成了名词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7D20E-B0DE-CD4A-8F14-771125538C8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8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9BD2-D085-454A-B7E1-E273F9DCB3E4}" type="datetimeFigureOut">
              <a:rPr lang="en-US" smtClean="0"/>
              <a:t>12/24/16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AD3E-2AD0-1E43-A092-89B4D1E6E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9BD2-D085-454A-B7E1-E273F9DCB3E4}" type="datetimeFigureOut">
              <a:rPr lang="en-US" smtClean="0"/>
              <a:t>12/24/16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AD3E-2AD0-1E43-A092-89B4D1E6E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9BD2-D085-454A-B7E1-E273F9DCB3E4}" type="datetimeFigureOut">
              <a:rPr lang="en-US" smtClean="0"/>
              <a:t>12/24/16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AD3E-2AD0-1E43-A092-89B4D1E6E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 sz="3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9BD2-D085-454A-B7E1-E273F9DCB3E4}" type="datetimeFigureOut">
              <a:rPr lang="en-US" smtClean="0"/>
              <a:t>12/24/16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AD3E-2AD0-1E43-A092-89B4D1E6E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9BD2-D085-454A-B7E1-E273F9DCB3E4}" type="datetimeFigureOut">
              <a:rPr lang="en-US" smtClean="0"/>
              <a:t>12/24/16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AD3E-2AD0-1E43-A092-89B4D1E6E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9BD2-D085-454A-B7E1-E273F9DCB3E4}" type="datetimeFigureOut">
              <a:rPr lang="en-US" smtClean="0"/>
              <a:t>12/24/16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AD3E-2AD0-1E43-A092-89B4D1E6E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9BD2-D085-454A-B7E1-E273F9DCB3E4}" type="datetimeFigureOut">
              <a:rPr lang="en-US" smtClean="0"/>
              <a:t>12/24/16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AD3E-2AD0-1E43-A092-89B4D1E6E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9BD2-D085-454A-B7E1-E273F9DCB3E4}" type="datetimeFigureOut">
              <a:rPr lang="en-US" smtClean="0"/>
              <a:t>12/24/16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AD3E-2AD0-1E43-A092-89B4D1E6E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9BD2-D085-454A-B7E1-E273F9DCB3E4}" type="datetimeFigureOut">
              <a:rPr lang="en-US" smtClean="0"/>
              <a:t>12/24/16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AD3E-2AD0-1E43-A092-89B4D1E6E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9BD2-D085-454A-B7E1-E273F9DCB3E4}" type="datetimeFigureOut">
              <a:rPr lang="en-US" smtClean="0"/>
              <a:t>12/24/16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AD3E-2AD0-1E43-A092-89B4D1E6E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9BD2-D085-454A-B7E1-E273F9DCB3E4}" type="datetimeFigureOut">
              <a:rPr lang="en-US" smtClean="0"/>
              <a:t>12/24/16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AD3E-2AD0-1E43-A092-89B4D1E6EC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5" Type="http://schemas.openxmlformats.org/officeDocument/2006/relationships/image" Target="../media/image2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349" y="365126"/>
            <a:ext cx="8280000" cy="82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349" y="1374744"/>
            <a:ext cx="8280000" cy="4799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49BD2-D085-454A-B7E1-E273F9DCB3E4}" type="datetimeFigureOut">
              <a:rPr lang="en-US" smtClean="0"/>
              <a:t>12/24/16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1429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3AD3E-2AD0-1E43-A092-89B4D1E6EC8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29358" y1="60168" x2="29358" y2="60168"/>
                        <a14:foregroundMark x1="17890" y1="59644" x2="17890" y2="59644"/>
                        <a14:foregroundMark x1="11621" y1="60273" x2="11621" y2="60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8705" y="6139542"/>
            <a:ext cx="271471" cy="39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62361" y1="72893" x2="62361" y2="72893"/>
                        <a14:foregroundMark x1="91806" y1="70646" x2="91806" y2="70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7"/>
          <a:stretch/>
        </p:blipFill>
        <p:spPr>
          <a:xfrm>
            <a:off x="7956562" y="5995542"/>
            <a:ext cx="54747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05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>
              <a:lumMod val="95000"/>
            </a:schemeClr>
          </a:solidFill>
          <a:latin typeface="Lantinghei SC Heavy" charset="-122"/>
          <a:ea typeface="Lantinghei SC Heavy" charset="-122"/>
          <a:cs typeface="Lantinghei SC Heavy" charset="-122"/>
        </a:defRPr>
      </a:lvl1pPr>
    </p:titleStyle>
    <p:bodyStyle>
      <a:lvl1pPr marL="228600" indent="-228600" algn="l" defTabSz="914400" rtl="0" eaLnBrk="1" latinLnBrk="0" hangingPunct="1">
        <a:lnSpc>
          <a:spcPct val="135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95000"/>
            </a:schemeClr>
          </a:solidFill>
          <a:latin typeface="Lantinghei SC Demibold" charset="-122"/>
          <a:ea typeface="Lantinghei SC Demibold" charset="-122"/>
          <a:cs typeface="Lantinghei SC Demibold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</a:schemeClr>
          </a:solidFill>
          <a:latin typeface="Lantinghei SC Demibold" charset="-122"/>
          <a:ea typeface="Lantinghei SC Demibold" charset="-122"/>
          <a:cs typeface="Lantinghei SC Demibold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</a:schemeClr>
          </a:solidFill>
          <a:latin typeface="Lantinghei SC Demibold" charset="-122"/>
          <a:ea typeface="Lantinghei SC Demibold" charset="-122"/>
          <a:cs typeface="Lantinghei SC Demibold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</a:schemeClr>
          </a:solidFill>
          <a:latin typeface="Lantinghei SC Demibold" charset="-122"/>
          <a:ea typeface="Lantinghei SC Demibold" charset="-122"/>
          <a:cs typeface="Lantinghei SC Demibold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</a:schemeClr>
          </a:solidFill>
          <a:latin typeface="Lantinghei SC Demibold" charset="-122"/>
          <a:ea typeface="Lantinghei SC Demibold" charset="-122"/>
          <a:cs typeface="Lantinghei SC Demibold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讲一个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科学的好故事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明天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9374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/>
              <a:t>有话想说</a:t>
            </a:r>
            <a:endParaRPr lang="en-US" altLang="zh-CN" sz="60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/>
              <a:t>逻辑清晰</a:t>
            </a:r>
            <a:endParaRPr lang="en-US" altLang="zh-CN" sz="60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/>
              <a:t>懂点小技巧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169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碳水化合物</a:t>
            </a:r>
            <a:r>
              <a:rPr lang="zh-CN" altLang="en-US" dirty="0"/>
              <a:t>（</a:t>
            </a:r>
            <a:r>
              <a:rPr lang="en-US" altLang="zh-CN" dirty="0"/>
              <a:t>carbohydrate</a:t>
            </a:r>
            <a:r>
              <a:rPr lang="zh-CN" altLang="en-US" dirty="0"/>
              <a:t>）是由碳、氢和氧三种元素组成，由于它所含的氢氧的比例为二比一，和水一样，故称为碳水化合物。它是为人体提供热能的三种主要的营养素中最廉价的营养素。食物中的碳水化合物分成两类：人可以吸收利用的有效碳水化合物如单糖、双糖、多糖和人不能消化的无效碳水化合物，如纤维素，是人体必须的物质。糖类化合物是一切生物体维持生命活动所需能量的主要来源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8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基因与环境共同造就了肥胖，减肥不能靠节食。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/>
              <a:t>有话想说</a:t>
            </a:r>
            <a:endParaRPr lang="en-US" altLang="zh-CN" sz="60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/>
              <a:t>逻辑清晰</a:t>
            </a:r>
            <a:endParaRPr lang="en-US" altLang="zh-CN" sz="6000" dirty="0"/>
          </a:p>
          <a:p>
            <a:pPr marL="0" indent="0">
              <a:lnSpc>
                <a:spcPct val="90000"/>
              </a:lnSpc>
              <a:buNone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4384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它的刺不能有效防御小食草动物，而它的果实也太大了，不利于小动物的传播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94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/>
              <a:t>有话想说</a:t>
            </a:r>
            <a:endParaRPr lang="en-US" altLang="zh-CN" sz="60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/>
              <a:t>逻辑清晰</a:t>
            </a:r>
            <a:endParaRPr lang="en-US" altLang="zh-CN" sz="60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/>
              <a:t>懂点小技巧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031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dirty="0" smtClean="0"/>
              <a:t>写作是可以学习的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0595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dirty="0" smtClean="0"/>
              <a:t>写作很困难，真的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533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dirty="0" smtClean="0"/>
              <a:t>推送让人读，更难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380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 </a:t>
            </a:r>
            <a:r>
              <a:rPr lang="en-US" altLang="zh-CN" dirty="0" smtClean="0"/>
              <a:t>-</a:t>
            </a:r>
            <a:r>
              <a:rPr lang="zh-CN" altLang="en-US" dirty="0" smtClean="0"/>
              <a:t> 开场白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 smtClean="0"/>
              <a:t>一、</a:t>
            </a:r>
            <a:r>
              <a:rPr lang="zh-CN" altLang="en-US" dirty="0"/>
              <a:t>晶体</a:t>
            </a:r>
            <a:r>
              <a:rPr lang="zh-CN" altLang="en-US" dirty="0"/>
              <a:t>中的缺陷</a:t>
            </a:r>
            <a:r>
              <a:rPr lang="en-US" altLang="zh-CN" dirty="0"/>
              <a:t>——</a:t>
            </a:r>
            <a:r>
              <a:rPr lang="zh-CN" altLang="en-US" dirty="0"/>
              <a:t>点缺陷和线缺陷</a:t>
            </a:r>
            <a:endParaRPr lang="en-US" dirty="0"/>
          </a:p>
          <a:p>
            <a:pPr marL="0" indent="0">
              <a:buNone/>
            </a:pPr>
            <a:r>
              <a:rPr lang="zh-CN" altLang="en-US" dirty="0"/>
              <a:t>众所周知，金属由原子直接构成，而构成理想晶体的原子不是一盘散沙，它们更像是大阅兵时</a:t>
            </a:r>
            <a:r>
              <a:rPr lang="zh-CN" altLang="en-US" sz="3600" dirty="0"/>
              <a:t>的方阵，整齐划一，气势恢宏。</a:t>
            </a:r>
            <a:r>
              <a:rPr lang="en-US" sz="3600" dirty="0"/>
              <a:t>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9542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dirty="0" smtClean="0"/>
              <a:t>一个科学的好故事？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10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 </a:t>
            </a:r>
            <a:r>
              <a:rPr lang="en-US" altLang="zh-CN" dirty="0" smtClean="0"/>
              <a:t>-</a:t>
            </a:r>
            <a:r>
              <a:rPr lang="zh-CN" altLang="en-US" dirty="0" smtClean="0"/>
              <a:t> 开场白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 smtClean="0"/>
              <a:t>一、</a:t>
            </a:r>
            <a:r>
              <a:rPr lang="zh-CN" altLang="en-US" dirty="0">
                <a:solidFill>
                  <a:schemeClr val="accent4"/>
                </a:solidFill>
              </a:rPr>
              <a:t>晶体</a:t>
            </a:r>
            <a:r>
              <a:rPr lang="zh-CN" altLang="en-US" dirty="0">
                <a:solidFill>
                  <a:schemeClr val="accent4"/>
                </a:solidFill>
              </a:rPr>
              <a:t>中的缺陷</a:t>
            </a:r>
            <a:r>
              <a:rPr lang="en-US" altLang="zh-CN" dirty="0">
                <a:solidFill>
                  <a:schemeClr val="accent4"/>
                </a:solidFill>
              </a:rPr>
              <a:t>——</a:t>
            </a:r>
            <a:r>
              <a:rPr lang="zh-CN" altLang="en-US" dirty="0">
                <a:solidFill>
                  <a:schemeClr val="accent4"/>
                </a:solidFill>
              </a:rPr>
              <a:t>点缺陷和线缺陷</a:t>
            </a:r>
            <a:endParaRPr lang="en-US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zh-CN" altLang="en-US" dirty="0"/>
              <a:t>众所周知，金属由原子直接构成，而构成理想晶体的原子不是一盘散沙，它们更像是大阅兵时</a:t>
            </a:r>
            <a:r>
              <a:rPr lang="zh-CN" altLang="en-US" sz="3600" dirty="0"/>
              <a:t>的方阵，整齐划一，气势恢宏。</a:t>
            </a:r>
            <a:r>
              <a:rPr lang="en-US" sz="3600" dirty="0"/>
              <a:t> 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9619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 </a:t>
            </a:r>
            <a:r>
              <a:rPr lang="en-US" altLang="zh-CN" dirty="0" smtClean="0"/>
              <a:t>-</a:t>
            </a:r>
            <a:r>
              <a:rPr lang="zh-CN" altLang="en-US" dirty="0" smtClean="0"/>
              <a:t> 开场白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 smtClean="0"/>
              <a:t>一、</a:t>
            </a:r>
            <a:r>
              <a:rPr lang="zh-CN" altLang="en-US" dirty="0"/>
              <a:t>晶体</a:t>
            </a:r>
            <a:r>
              <a:rPr lang="zh-CN" altLang="en-US" dirty="0"/>
              <a:t>中的缺陷</a:t>
            </a:r>
            <a:r>
              <a:rPr lang="en-US" altLang="zh-CN" dirty="0"/>
              <a:t>——</a:t>
            </a:r>
            <a:r>
              <a:rPr lang="zh-CN" altLang="en-US" dirty="0"/>
              <a:t>点缺陷和线缺陷</a:t>
            </a:r>
            <a:endParaRPr lang="en-US" dirty="0"/>
          </a:p>
          <a:p>
            <a:pPr marL="0" indent="0">
              <a:buNone/>
            </a:pPr>
            <a:r>
              <a:rPr lang="zh-CN" altLang="en-US" dirty="0">
                <a:solidFill>
                  <a:schemeClr val="accent4"/>
                </a:solidFill>
              </a:rPr>
              <a:t>众所周知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chemeClr val="accent4"/>
                </a:solidFill>
              </a:rPr>
              <a:t>金属</a:t>
            </a:r>
            <a:r>
              <a:rPr lang="zh-CN" altLang="en-US" dirty="0"/>
              <a:t>由</a:t>
            </a:r>
            <a:r>
              <a:rPr lang="zh-CN" altLang="en-US" dirty="0">
                <a:solidFill>
                  <a:schemeClr val="accent4"/>
                </a:solidFill>
              </a:rPr>
              <a:t>原子</a:t>
            </a:r>
            <a:r>
              <a:rPr lang="zh-CN" altLang="en-US" dirty="0"/>
              <a:t>直接构成，而构成</a:t>
            </a:r>
            <a:r>
              <a:rPr lang="zh-CN" altLang="en-US" dirty="0">
                <a:solidFill>
                  <a:schemeClr val="accent4"/>
                </a:solidFill>
              </a:rPr>
              <a:t>理想晶体</a:t>
            </a:r>
            <a:r>
              <a:rPr lang="zh-CN" altLang="en-US" dirty="0"/>
              <a:t>的原子不是一盘散沙，它们更像是大阅兵时</a:t>
            </a:r>
            <a:r>
              <a:rPr lang="zh-CN" altLang="en-US" sz="3600" dirty="0"/>
              <a:t>的方阵，整齐划一，气势恢宏。</a:t>
            </a:r>
            <a:r>
              <a:rPr lang="en-US" sz="3600" dirty="0"/>
              <a:t> </a:t>
            </a:r>
            <a:endParaRPr lang="en-US" sz="36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CN" altLang="en-US" dirty="0"/>
              <a:t>能看懂吗？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愿意看吗</a:t>
            </a:r>
            <a:r>
              <a:rPr lang="zh-CN" altLang="en-US" dirty="0" smtClean="0"/>
              <a:t>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2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 </a:t>
            </a:r>
            <a:r>
              <a:rPr lang="en-US" altLang="zh-CN" dirty="0" smtClean="0"/>
              <a:t>-</a:t>
            </a:r>
            <a:r>
              <a:rPr lang="zh-CN" altLang="en-US" dirty="0" smtClean="0"/>
              <a:t> 开场白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/>
              <a:t>2013</a:t>
            </a:r>
            <a:r>
              <a:rPr lang="zh-CN" altLang="en-US" dirty="0"/>
              <a:t>年</a:t>
            </a:r>
            <a:r>
              <a:rPr lang="en-US" altLang="zh-CN" dirty="0"/>
              <a:t>3</a:t>
            </a:r>
            <a:r>
              <a:rPr lang="zh-CN" altLang="en-US" dirty="0"/>
              <a:t>月</a:t>
            </a:r>
            <a:r>
              <a:rPr lang="en-US" altLang="zh-CN" dirty="0"/>
              <a:t>27</a:t>
            </a:r>
            <a:r>
              <a:rPr lang="zh-CN" altLang="en-US" dirty="0"/>
              <a:t>日，旧金山</a:t>
            </a:r>
            <a:r>
              <a:rPr lang="en-US" altLang="zh-CN" dirty="0"/>
              <a:t>-</a:t>
            </a:r>
            <a:r>
              <a:rPr lang="zh-CN" altLang="en-US" dirty="0"/>
              <a:t>奥克兰海湾大桥东桥新桥竣工刚刚两个星期。这是加利福尼亚历史上耗资规模最大的市政工程。然而，就在这一天，官方宣布，大桥关键部位的安全螺栓存在质量风险，很可能影响预定的通车日期。后来的修复方案非常复杂，一直到年底才宣布实施。而耗资，从预期的</a:t>
            </a:r>
            <a:r>
              <a:rPr lang="en-US" altLang="zh-CN" dirty="0"/>
              <a:t>500</a:t>
            </a:r>
            <a:r>
              <a:rPr lang="zh-CN" altLang="en-US" dirty="0"/>
              <a:t>万美元，飙升到了</a:t>
            </a:r>
            <a:r>
              <a:rPr lang="en-US" altLang="zh-CN" dirty="0"/>
              <a:t>2500</a:t>
            </a:r>
            <a:r>
              <a:rPr lang="zh-CN" altLang="en-US" dirty="0"/>
              <a:t>万美元。加州群众说，这是整个工程中最尴尬的一环</a:t>
            </a:r>
            <a:r>
              <a:rPr lang="en-US" altLang="zh-CN" dirty="0"/>
              <a:t>……</a:t>
            </a:r>
            <a:r>
              <a:rPr lang="zh-CN" altLang="en-US" dirty="0"/>
              <a:t>但是你知道吗，让加州群众尴尬、差点毁掉大桥的元凶，竟是小小的，氢元素。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2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 </a:t>
            </a:r>
            <a:r>
              <a:rPr lang="en-US" altLang="zh-CN" dirty="0" smtClean="0"/>
              <a:t>-</a:t>
            </a:r>
            <a:r>
              <a:rPr lang="zh-CN" altLang="en-US" dirty="0" smtClean="0"/>
              <a:t> 开场白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chemeClr val="accent4"/>
                </a:solidFill>
              </a:rPr>
              <a:t>2013</a:t>
            </a:r>
            <a:r>
              <a:rPr lang="zh-CN" altLang="en-US" dirty="0">
                <a:solidFill>
                  <a:schemeClr val="accent4"/>
                </a:solidFill>
              </a:rPr>
              <a:t>年</a:t>
            </a:r>
            <a:r>
              <a:rPr lang="en-US" altLang="zh-CN" dirty="0">
                <a:solidFill>
                  <a:schemeClr val="accent4"/>
                </a:solidFill>
              </a:rPr>
              <a:t>3</a:t>
            </a:r>
            <a:r>
              <a:rPr lang="zh-CN" altLang="en-US" dirty="0">
                <a:solidFill>
                  <a:schemeClr val="accent4"/>
                </a:solidFill>
              </a:rPr>
              <a:t>月</a:t>
            </a:r>
            <a:r>
              <a:rPr lang="en-US" altLang="zh-CN" dirty="0">
                <a:solidFill>
                  <a:schemeClr val="accent4"/>
                </a:solidFill>
              </a:rPr>
              <a:t>27</a:t>
            </a:r>
            <a:r>
              <a:rPr lang="zh-CN" altLang="en-US" dirty="0">
                <a:solidFill>
                  <a:schemeClr val="accent4"/>
                </a:solidFill>
              </a:rPr>
              <a:t>日</a:t>
            </a:r>
            <a:r>
              <a:rPr lang="zh-CN" altLang="en-US" dirty="0"/>
              <a:t>，旧金山</a:t>
            </a:r>
            <a:r>
              <a:rPr lang="en-US" altLang="zh-CN" dirty="0"/>
              <a:t>-</a:t>
            </a:r>
            <a:r>
              <a:rPr lang="zh-CN" altLang="en-US" dirty="0"/>
              <a:t>奥克兰海湾大桥东桥新桥竣工刚刚两个星期。这是加利福尼亚历史上耗资规模最大的市政工程。</a:t>
            </a:r>
            <a:r>
              <a:rPr lang="zh-CN" altLang="en-US" dirty="0">
                <a:solidFill>
                  <a:schemeClr val="accent4"/>
                </a:solidFill>
              </a:rPr>
              <a:t>然而</a:t>
            </a:r>
            <a:r>
              <a:rPr lang="zh-CN" altLang="en-US" dirty="0"/>
              <a:t>，</a:t>
            </a:r>
            <a:r>
              <a:rPr lang="zh-CN" altLang="en-US" dirty="0">
                <a:solidFill>
                  <a:schemeClr val="accent4"/>
                </a:solidFill>
              </a:rPr>
              <a:t>就在这一天，官方宣布</a:t>
            </a:r>
            <a:r>
              <a:rPr lang="zh-CN" altLang="en-US" dirty="0"/>
              <a:t>，大桥关键部位的安全螺栓存在质量风险，很可能影响预定的通车日期。后来的修复方案非常复杂，一直到年底才宣布实施。而耗资，从预期的</a:t>
            </a:r>
            <a:r>
              <a:rPr lang="en-US" altLang="zh-CN" dirty="0"/>
              <a:t>500</a:t>
            </a:r>
            <a:r>
              <a:rPr lang="zh-CN" altLang="en-US" dirty="0"/>
              <a:t>万美元，飙升到了</a:t>
            </a:r>
            <a:r>
              <a:rPr lang="en-US" altLang="zh-CN" dirty="0"/>
              <a:t>2500</a:t>
            </a:r>
            <a:r>
              <a:rPr lang="zh-CN" altLang="en-US" dirty="0"/>
              <a:t>万美元。加州群众说，这是整个工程中最尴尬的一环</a:t>
            </a:r>
            <a:r>
              <a:rPr lang="en-US" altLang="zh-CN" dirty="0"/>
              <a:t>……</a:t>
            </a:r>
            <a:r>
              <a:rPr lang="zh-CN" altLang="en-US" dirty="0">
                <a:solidFill>
                  <a:schemeClr val="accent4"/>
                </a:solidFill>
              </a:rPr>
              <a:t>但是你知道吗</a:t>
            </a:r>
            <a:r>
              <a:rPr lang="zh-CN" altLang="en-US" dirty="0"/>
              <a:t>，让加州群众尴尬、差点毁掉大桥的元凶，竟是小小的，氢元素。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 </a:t>
            </a:r>
            <a:r>
              <a:rPr lang="en-US" altLang="zh-CN" dirty="0" smtClean="0"/>
              <a:t>-</a:t>
            </a:r>
            <a:r>
              <a:rPr lang="zh-CN" altLang="en-US" dirty="0" smtClean="0"/>
              <a:t> 开场白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宇宙中最“微不足道”的元素，能造成多大的损失？对加州纳税人而言，这个数字是，</a:t>
            </a:r>
            <a:r>
              <a:rPr lang="en-US" dirty="0"/>
              <a:t>2500</a:t>
            </a:r>
            <a:r>
              <a:rPr lang="zh-CN" altLang="en-US" dirty="0"/>
              <a:t>万美元。</a:t>
            </a:r>
            <a:endParaRPr lang="en-US" dirty="0"/>
          </a:p>
          <a:p>
            <a:pPr marL="0" indent="0">
              <a:buNone/>
            </a:pPr>
            <a:r>
              <a:rPr lang="zh-CN" altLang="en-US" dirty="0"/>
              <a:t>旧金山</a:t>
            </a:r>
            <a:r>
              <a:rPr lang="en-US" dirty="0"/>
              <a:t>-</a:t>
            </a:r>
            <a:r>
              <a:rPr lang="zh-CN" altLang="en-US" dirty="0"/>
              <a:t>奥克兰海湾大桥的东桥新桥，是加利福尼亚历史上耗资规模最大的市政工程，也是吉尼斯世界纪录中最宽的大桥。然而，一个宇宙中最“微不足道”的元素，让大桥的造价徒升</a:t>
            </a:r>
            <a:r>
              <a:rPr lang="en-US" dirty="0"/>
              <a:t>2500</a:t>
            </a:r>
            <a:r>
              <a:rPr lang="zh-CN" altLang="en-US" dirty="0"/>
              <a:t>万美元，而且差点毁了这个庞然大物。这“微不足道”的元素，就是，氢。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0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 </a:t>
            </a:r>
            <a:r>
              <a:rPr lang="en-US" altLang="zh-CN" dirty="0" smtClean="0"/>
              <a:t>-</a:t>
            </a:r>
            <a:r>
              <a:rPr lang="zh-CN" altLang="en-US" dirty="0" smtClean="0"/>
              <a:t> 读得懂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希格斯场是所有已知的其它的基本粒子的质量来源。然而，要计算这些粒子的质量，必须首先计算希格斯粒子的质量。我们现在已经在试验上测量了希格斯粒子的质量。但是，依据我们现有的理论，也就是所谓的标准模型，我们却无法计算或预言希格斯的质量。因此，我们没有解决质量起源的问题。标准模型是不完备</a:t>
            </a:r>
            <a:r>
              <a:rPr lang="zh-CN" altLang="en-US" dirty="0" smtClean="0"/>
              <a:t>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 </a:t>
            </a:r>
            <a:r>
              <a:rPr lang="en-US" altLang="zh-CN" dirty="0" smtClean="0"/>
              <a:t>-</a:t>
            </a:r>
            <a:r>
              <a:rPr lang="zh-CN" altLang="en-US" dirty="0" smtClean="0"/>
              <a:t> 读得懂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>
                <a:solidFill>
                  <a:schemeClr val="accent4"/>
                </a:solidFill>
              </a:rPr>
              <a:t>希格斯场</a:t>
            </a:r>
            <a:r>
              <a:rPr lang="zh-CN" altLang="en-US" dirty="0"/>
              <a:t>是所有已知的其它的基本粒子的质量来源。然而，要计算这些粒子的质量，必须首先计算</a:t>
            </a:r>
            <a:r>
              <a:rPr lang="zh-CN" altLang="en-US" dirty="0">
                <a:solidFill>
                  <a:schemeClr val="accent4"/>
                </a:solidFill>
              </a:rPr>
              <a:t>希格斯粒子</a:t>
            </a:r>
            <a:r>
              <a:rPr lang="zh-CN" altLang="en-US" dirty="0"/>
              <a:t>的质量。我们现在已经在试验上测量了</a:t>
            </a:r>
            <a:r>
              <a:rPr lang="zh-CN" altLang="en-US" dirty="0">
                <a:solidFill>
                  <a:schemeClr val="accent4"/>
                </a:solidFill>
              </a:rPr>
              <a:t>希格斯粒子的质量</a:t>
            </a:r>
            <a:r>
              <a:rPr lang="zh-CN" altLang="en-US" dirty="0"/>
              <a:t>。但是，依据我们现有的理论，也就是所谓的标准模型，我们却无法计算或预言</a:t>
            </a:r>
            <a:r>
              <a:rPr lang="zh-CN" altLang="en-US" dirty="0">
                <a:solidFill>
                  <a:schemeClr val="accent4"/>
                </a:solidFill>
              </a:rPr>
              <a:t>希格斯的质量</a:t>
            </a:r>
            <a:r>
              <a:rPr lang="zh-CN" altLang="en-US" dirty="0"/>
              <a:t>。因此，我们没有解决质量起源的问题。标准模型是不完备</a:t>
            </a:r>
            <a:r>
              <a:rPr lang="zh-CN" altLang="en-US" dirty="0" smtClean="0"/>
              <a:t>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6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 </a:t>
            </a:r>
            <a:r>
              <a:rPr lang="en-US" altLang="zh-CN" dirty="0" smtClean="0"/>
              <a:t>-</a:t>
            </a:r>
            <a:r>
              <a:rPr lang="zh-CN" altLang="en-US" dirty="0" smtClean="0"/>
              <a:t> 读得懂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/>
              <a:t>希格斯场是所有已知的其它的基本粒子的质量来源。然而，要计算这些粒子的质量，必须首先计算希格斯粒子的质量。我们现在</a:t>
            </a:r>
            <a:r>
              <a:rPr lang="zh-CN" altLang="en-US" dirty="0">
                <a:solidFill>
                  <a:schemeClr val="accent4"/>
                </a:solidFill>
              </a:rPr>
              <a:t>已经在试验上测量了希格斯粒子的质量</a:t>
            </a:r>
            <a:r>
              <a:rPr lang="zh-CN" altLang="en-US" dirty="0"/>
              <a:t>。但是，依据我们现有的理论，也就是所谓的标准模型，我们</a:t>
            </a:r>
            <a:r>
              <a:rPr lang="zh-CN" altLang="en-US" dirty="0">
                <a:solidFill>
                  <a:schemeClr val="accent4"/>
                </a:solidFill>
              </a:rPr>
              <a:t>却无法计算或预言希格斯的质量</a:t>
            </a:r>
            <a:r>
              <a:rPr lang="zh-CN" altLang="en-US" dirty="0"/>
              <a:t>。因此，我们没有解决质量起源的问题。标准模型是不完备</a:t>
            </a:r>
            <a:r>
              <a:rPr lang="zh-CN" altLang="en-US" dirty="0" smtClean="0"/>
              <a:t>的。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6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 </a:t>
            </a:r>
            <a:r>
              <a:rPr lang="en-US" altLang="zh-CN" dirty="0" smtClean="0"/>
              <a:t>-</a:t>
            </a:r>
            <a:r>
              <a:rPr lang="zh-CN" altLang="en-US" dirty="0" smtClean="0"/>
              <a:t> 读得轻松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3000" dirty="0"/>
              <a:t>当材料中的位错由于某些原因不能运动或难以运动时，材料的力学行为将会发生明显的变化，这种阻碍位错运动的因素主要为点缺陷和位错间的交互作用。具体来讲，材料中的点缺陷一般会择优分布在位错附近，形成所谓柯垂尔气团。对于</a:t>
            </a:r>
            <a:r>
              <a:rPr lang="en-US" sz="3000" dirty="0"/>
              <a:t>C</a:t>
            </a:r>
            <a:r>
              <a:rPr lang="zh-CN" altLang="en-US" sz="3000" dirty="0"/>
              <a:t>、</a:t>
            </a:r>
            <a:r>
              <a:rPr lang="en-US" sz="3000" dirty="0"/>
              <a:t>N</a:t>
            </a:r>
            <a:r>
              <a:rPr lang="zh-CN" altLang="en-US" sz="3000" dirty="0"/>
              <a:t>等尺寸较大的间隙原子，形成的气团可以像钉子一样将位错牢牢地“钉扎住</a:t>
            </a:r>
            <a:r>
              <a:rPr lang="zh-CN" altLang="en-US" sz="3000" dirty="0" smtClean="0"/>
              <a:t>”，就像吉他上的琴弦被牢牢地固定在琴面上一样，从而</a:t>
            </a:r>
            <a:r>
              <a:rPr lang="zh-CN" altLang="en-US" sz="3000" dirty="0"/>
              <a:t>使得位错的运动受到阻碍，材料的塑性变形难以进行，因此使得材料的强度提高，脆性</a:t>
            </a:r>
            <a:r>
              <a:rPr lang="zh-CN" altLang="en-US" sz="3000" dirty="0" smtClean="0"/>
              <a:t>增大。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077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例子 </a:t>
            </a:r>
            <a:r>
              <a:rPr lang="en-US" altLang="zh-CN" dirty="0" smtClean="0"/>
              <a:t>-</a:t>
            </a:r>
            <a:r>
              <a:rPr lang="zh-CN" altLang="en-US" dirty="0" smtClean="0"/>
              <a:t> 读得轻松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当材料中的位错由于某些原因不能运动或难以运动时，材料的力学行为将会发生明显的</a:t>
            </a:r>
            <a:r>
              <a:rPr lang="zh-CN" altLang="en-US" dirty="0">
                <a:solidFill>
                  <a:schemeClr val="accent4"/>
                </a:solidFill>
              </a:rPr>
              <a:t>变化</a:t>
            </a:r>
            <a:r>
              <a:rPr lang="zh-CN" altLang="en-US" dirty="0"/>
              <a:t>，这种</a:t>
            </a:r>
            <a:r>
              <a:rPr lang="zh-CN" altLang="en-US" dirty="0">
                <a:solidFill>
                  <a:schemeClr val="accent4"/>
                </a:solidFill>
              </a:rPr>
              <a:t>阻碍</a:t>
            </a:r>
            <a:r>
              <a:rPr lang="zh-CN" altLang="en-US" dirty="0">
                <a:solidFill>
                  <a:schemeClr val="tx1">
                    <a:lumMod val="85000"/>
                  </a:schemeClr>
                </a:solidFill>
              </a:rPr>
              <a:t>位错运动的因素主要为点缺陷和位错间的交互</a:t>
            </a:r>
            <a:r>
              <a:rPr lang="zh-CN" altLang="en-US" dirty="0">
                <a:solidFill>
                  <a:schemeClr val="accent4"/>
                </a:solidFill>
              </a:rPr>
              <a:t>作用</a:t>
            </a:r>
            <a:r>
              <a:rPr lang="zh-CN" altLang="en-US" dirty="0"/>
              <a:t>。具体来讲，材料中的点缺陷一般会择优分布在位错附近，形成所谓柯垂尔气团。对于</a:t>
            </a:r>
            <a:r>
              <a:rPr lang="en-US" dirty="0"/>
              <a:t>C</a:t>
            </a:r>
            <a:r>
              <a:rPr lang="zh-CN" altLang="en-US" dirty="0"/>
              <a:t>、</a:t>
            </a:r>
            <a:r>
              <a:rPr lang="en-US" dirty="0"/>
              <a:t>N</a:t>
            </a:r>
            <a:r>
              <a:rPr lang="zh-CN" altLang="en-US" dirty="0"/>
              <a:t>等尺寸较大的间隙原子，形成的气团可以像钉子一样将位错牢牢地“钉扎住</a:t>
            </a:r>
            <a:r>
              <a:rPr lang="zh-CN" altLang="en-US" dirty="0" smtClean="0"/>
              <a:t>”，就像吉他上的琴弦被牢牢地固定在琴面上一样，</a:t>
            </a:r>
            <a:r>
              <a:rPr lang="zh-CN" altLang="en-US" dirty="0" smtClean="0">
                <a:solidFill>
                  <a:schemeClr val="tx1">
                    <a:lumMod val="85000"/>
                  </a:schemeClr>
                </a:solidFill>
              </a:rPr>
              <a:t>从而</a:t>
            </a:r>
            <a:r>
              <a:rPr lang="zh-CN" altLang="en-US" dirty="0">
                <a:solidFill>
                  <a:schemeClr val="tx1">
                    <a:lumMod val="85000"/>
                  </a:schemeClr>
                </a:solidFill>
              </a:rPr>
              <a:t>使得位错的运动受到</a:t>
            </a:r>
            <a:r>
              <a:rPr lang="zh-CN" altLang="en-US" dirty="0">
                <a:solidFill>
                  <a:schemeClr val="accent4"/>
                </a:solidFill>
              </a:rPr>
              <a:t>阻碍</a:t>
            </a:r>
            <a:r>
              <a:rPr lang="zh-CN" altLang="en-US" dirty="0"/>
              <a:t>，材料的塑性</a:t>
            </a:r>
            <a:r>
              <a:rPr lang="zh-CN" altLang="en-US" dirty="0">
                <a:solidFill>
                  <a:schemeClr val="accent4"/>
                </a:solidFill>
              </a:rPr>
              <a:t>变形</a:t>
            </a:r>
            <a:r>
              <a:rPr lang="zh-CN" altLang="en-US" dirty="0"/>
              <a:t>难以进行，因此使得材料的强度提高，脆性</a:t>
            </a:r>
            <a:r>
              <a:rPr lang="zh-CN" altLang="en-US" dirty="0" smtClean="0"/>
              <a:t>增大。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/>
              <a:t>信</a:t>
            </a:r>
            <a:endParaRPr lang="en-US" altLang="zh-CN" sz="60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/>
              <a:t>达</a:t>
            </a:r>
            <a:endParaRPr lang="en-US" altLang="zh-CN" sz="60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>
                <a:solidFill>
                  <a:schemeClr val="tx1">
                    <a:lumMod val="50000"/>
                  </a:schemeClr>
                </a:solidFill>
              </a:rPr>
              <a:t>雅</a:t>
            </a:r>
            <a:endParaRPr lang="en-US" sz="6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例子 </a:t>
            </a:r>
            <a:r>
              <a:rPr lang="en-US" altLang="zh-CN" dirty="0" smtClean="0"/>
              <a:t>-</a:t>
            </a:r>
            <a:r>
              <a:rPr lang="zh-CN" altLang="en-US" dirty="0" smtClean="0"/>
              <a:t> 读得轻松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当材料中的位错由于某些原因不能运动或难以运动时，材料的</a:t>
            </a:r>
            <a:r>
              <a:rPr lang="zh-CN" altLang="en-US" dirty="0">
                <a:solidFill>
                  <a:schemeClr val="accent4"/>
                </a:solidFill>
              </a:rPr>
              <a:t>力学行为</a:t>
            </a:r>
            <a:r>
              <a:rPr lang="zh-CN" altLang="en-US" dirty="0"/>
              <a:t>将会发生明显的变化，这种阻碍位错运动的因素主要为点缺陷和位错间的</a:t>
            </a:r>
            <a:r>
              <a:rPr lang="zh-CN" altLang="en-US" dirty="0">
                <a:solidFill>
                  <a:schemeClr val="accent4"/>
                </a:solidFill>
              </a:rPr>
              <a:t>交互作用</a:t>
            </a:r>
            <a:r>
              <a:rPr lang="zh-CN" altLang="en-US" dirty="0"/>
              <a:t>。具体来讲，材料中的点缺陷一般会择优分布在位错附近，形成所谓</a:t>
            </a:r>
            <a:r>
              <a:rPr lang="zh-CN" altLang="en-US" dirty="0">
                <a:solidFill>
                  <a:schemeClr val="accent4"/>
                </a:solidFill>
              </a:rPr>
              <a:t>柯垂尔气团</a:t>
            </a:r>
            <a:r>
              <a:rPr lang="zh-CN" altLang="en-US" dirty="0"/>
              <a:t>。对于</a:t>
            </a:r>
            <a:r>
              <a:rPr lang="en-US" dirty="0">
                <a:solidFill>
                  <a:schemeClr val="accent4"/>
                </a:solidFill>
              </a:rPr>
              <a:t>C</a:t>
            </a:r>
            <a:r>
              <a:rPr lang="zh-CN" altLang="en-US" dirty="0"/>
              <a:t>、</a:t>
            </a:r>
            <a:r>
              <a:rPr lang="en-US" dirty="0">
                <a:solidFill>
                  <a:schemeClr val="accent4"/>
                </a:solidFill>
              </a:rPr>
              <a:t>N</a:t>
            </a:r>
            <a:r>
              <a:rPr lang="zh-CN" altLang="en-US" dirty="0"/>
              <a:t>等尺寸较大的间隙原子，形成的气团可以像钉子一样将位错牢牢地“钉扎住</a:t>
            </a:r>
            <a:r>
              <a:rPr lang="zh-CN" altLang="en-US" dirty="0" smtClean="0"/>
              <a:t>”，就像吉他上的琴弦被牢牢地固定在琴面上一样，从而</a:t>
            </a:r>
            <a:r>
              <a:rPr lang="zh-CN" altLang="en-US" dirty="0"/>
              <a:t>使得位错的运动受到阻碍，材料的</a:t>
            </a:r>
            <a:r>
              <a:rPr lang="zh-CN" altLang="en-US" dirty="0">
                <a:solidFill>
                  <a:schemeClr val="accent4"/>
                </a:solidFill>
              </a:rPr>
              <a:t>塑性变形</a:t>
            </a:r>
            <a:r>
              <a:rPr lang="zh-CN" altLang="en-US" dirty="0"/>
              <a:t>难以进行，因此使得材料的强度提高，</a:t>
            </a:r>
            <a:r>
              <a:rPr lang="zh-CN" altLang="en-US" dirty="0">
                <a:solidFill>
                  <a:schemeClr val="accent4"/>
                </a:solidFill>
              </a:rPr>
              <a:t>脆性</a:t>
            </a:r>
            <a:r>
              <a:rPr lang="zh-CN" altLang="en-US" dirty="0" smtClean="0"/>
              <a:t>增大。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 </a:t>
            </a:r>
            <a:r>
              <a:rPr lang="en-US" altLang="zh-CN" dirty="0" smtClean="0"/>
              <a:t>-</a:t>
            </a:r>
            <a:r>
              <a:rPr lang="zh-CN" altLang="en-US" dirty="0" smtClean="0"/>
              <a:t> 读的轻松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dirty="0"/>
              <a:t>然而，位错的运动并不是一帆风顺的。</a:t>
            </a:r>
            <a:r>
              <a:rPr lang="zh-CN" altLang="en-US" dirty="0" smtClean="0"/>
              <a:t>比如</a:t>
            </a:r>
            <a:r>
              <a:rPr lang="zh-CN" altLang="en-US" dirty="0" smtClean="0">
                <a:solidFill>
                  <a:schemeClr val="accent4"/>
                </a:solidFill>
              </a:rPr>
              <a:t>点</a:t>
            </a:r>
            <a:r>
              <a:rPr lang="zh-CN" altLang="en-US" dirty="0">
                <a:solidFill>
                  <a:schemeClr val="accent4"/>
                </a:solidFill>
              </a:rPr>
              <a:t>缺陷</a:t>
            </a:r>
            <a:r>
              <a:rPr lang="zh-CN" altLang="en-US" dirty="0"/>
              <a:t>就会</a:t>
            </a:r>
            <a:r>
              <a:rPr lang="zh-CN" altLang="en-US" dirty="0">
                <a:solidFill>
                  <a:schemeClr val="accent4"/>
                </a:solidFill>
              </a:rPr>
              <a:t>阻碍</a:t>
            </a:r>
            <a:r>
              <a:rPr lang="zh-CN" altLang="en-US" dirty="0"/>
              <a:t>位错的</a:t>
            </a:r>
            <a:r>
              <a:rPr lang="zh-CN" altLang="en-US" dirty="0">
                <a:solidFill>
                  <a:schemeClr val="accent4"/>
                </a:solidFill>
              </a:rPr>
              <a:t>运动</a:t>
            </a:r>
            <a:r>
              <a:rPr lang="zh-CN" altLang="en-US" dirty="0"/>
              <a:t>。简单来讲，如果有大个儿的原子（比如碳或者氮）钻进材料中，他们形成的点缺陷可以像钉子一样将位错牢牢地“钉扎住”，就像吉他上的琴弦被牢牢地固定在琴面上一样。</a:t>
            </a:r>
            <a:r>
              <a:rPr lang="zh-CN" altLang="en-US" dirty="0">
                <a:solidFill>
                  <a:schemeClr val="accent4"/>
                </a:solidFill>
              </a:rPr>
              <a:t>位错</a:t>
            </a:r>
            <a:r>
              <a:rPr lang="zh-CN" altLang="en-US" dirty="0"/>
              <a:t>要运动就需要更大的力</a:t>
            </a:r>
            <a:r>
              <a:rPr lang="zh-CN" altLang="en-US" dirty="0">
                <a:solidFill>
                  <a:schemeClr val="accent4"/>
                </a:solidFill>
              </a:rPr>
              <a:t>摆脱钉扎</a:t>
            </a:r>
            <a:r>
              <a:rPr lang="zh-CN" altLang="en-US" dirty="0"/>
              <a:t>，材料变形更难了，于是给人的感觉是变得更脆，前面提到的突然断裂的风险也就提高</a:t>
            </a:r>
            <a:r>
              <a:rPr lang="zh-CN" altLang="en-US" dirty="0" smtClean="0"/>
              <a:t>了</a:t>
            </a:r>
            <a:r>
              <a:rPr lang="zh-CN" altLang="en-US" dirty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 </a:t>
            </a:r>
            <a:r>
              <a:rPr lang="en-US" altLang="zh-CN" dirty="0" smtClean="0"/>
              <a:t>-</a:t>
            </a:r>
            <a:r>
              <a:rPr lang="zh-CN" altLang="en-US" dirty="0"/>
              <a:t> </a:t>
            </a:r>
            <a:r>
              <a:rPr lang="zh-CN" altLang="en-US" dirty="0" smtClean="0"/>
              <a:t>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自上世纪五六十年代以来，</a:t>
            </a:r>
            <a:r>
              <a:rPr lang="en-US" dirty="0"/>
              <a:t> </a:t>
            </a:r>
            <a:r>
              <a:rPr lang="en-US" dirty="0" smtClean="0"/>
              <a:t>HEDE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dirty="0" smtClean="0"/>
              <a:t>Hydrogen </a:t>
            </a:r>
            <a:r>
              <a:rPr lang="en-US" dirty="0"/>
              <a:t>induced </a:t>
            </a:r>
            <a:r>
              <a:rPr lang="en-US" dirty="0" err="1" smtClean="0"/>
              <a:t>decohesion</a:t>
            </a:r>
            <a:r>
              <a:rPr lang="en-US" altLang="zh-CN" dirty="0"/>
              <a:t>)</a:t>
            </a:r>
            <a:r>
              <a:rPr lang="zh-CN" altLang="en-US" dirty="0" smtClean="0"/>
              <a:t>和</a:t>
            </a:r>
            <a:r>
              <a:rPr lang="en-US" dirty="0" smtClean="0"/>
              <a:t>HELP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dirty="0" smtClean="0"/>
              <a:t>Hydrogen </a:t>
            </a:r>
            <a:r>
              <a:rPr lang="en-US" dirty="0"/>
              <a:t>enhanced localized </a:t>
            </a:r>
            <a:r>
              <a:rPr lang="en-US" dirty="0" smtClean="0"/>
              <a:t>plasticity</a:t>
            </a:r>
            <a:r>
              <a:rPr lang="en-US" altLang="zh-CN" dirty="0"/>
              <a:t>)</a:t>
            </a:r>
            <a:r>
              <a:rPr lang="zh-CN" altLang="en-US" dirty="0" smtClean="0"/>
              <a:t>这</a:t>
            </a:r>
            <a:r>
              <a:rPr lang="zh-CN" altLang="en-US" dirty="0"/>
              <a:t>两种机理被逐渐提出，但是前者在解释氢脆中的准解理断裂时却显得无能为力。</a:t>
            </a:r>
            <a:r>
              <a:rPr lang="en-US" dirty="0"/>
              <a:t> </a:t>
            </a:r>
            <a:r>
              <a:rPr lang="zh-CN" altLang="en-US" dirty="0"/>
              <a:t>美国伊利诺伊大学香槟</a:t>
            </a:r>
            <a:r>
              <a:rPr lang="zh-CN" altLang="en-US" dirty="0" smtClean="0"/>
              <a:t>分校</a:t>
            </a:r>
            <a:r>
              <a:rPr lang="en-US" altLang="zh-CN" dirty="0" smtClean="0"/>
              <a:t>(</a:t>
            </a:r>
            <a:r>
              <a:rPr lang="en-US" dirty="0" smtClean="0"/>
              <a:t>UIUC</a:t>
            </a:r>
            <a:r>
              <a:rPr lang="en-US" altLang="zh-CN" dirty="0"/>
              <a:t>)</a:t>
            </a:r>
            <a:r>
              <a:rPr lang="zh-CN" altLang="en-US" dirty="0" smtClean="0"/>
              <a:t>的</a:t>
            </a:r>
            <a:r>
              <a:rPr lang="en-US" dirty="0" err="1" smtClean="0"/>
              <a:t>Birmbaum</a:t>
            </a:r>
            <a:r>
              <a:rPr lang="zh-CN" altLang="en-US" dirty="0" smtClean="0"/>
              <a:t>教授</a:t>
            </a:r>
            <a:r>
              <a:rPr lang="zh-CN" altLang="en-US" dirty="0"/>
              <a:t>课题组经过一系列研究之后，于九十年代提出了</a:t>
            </a:r>
            <a:r>
              <a:rPr lang="en-US" dirty="0"/>
              <a:t>HELP</a:t>
            </a:r>
            <a:r>
              <a:rPr lang="zh-CN" altLang="en-US" dirty="0"/>
              <a:t>机制，该机制可以很好的弥补</a:t>
            </a:r>
            <a:r>
              <a:rPr lang="en-US" dirty="0"/>
              <a:t>HEDE</a:t>
            </a:r>
            <a:r>
              <a:rPr lang="zh-CN" altLang="en-US" dirty="0"/>
              <a:t>机制的不足，能够对准解理断裂的发生进行</a:t>
            </a:r>
            <a:r>
              <a:rPr lang="zh-CN" altLang="en-US" dirty="0" smtClean="0"/>
              <a:t>解释</a:t>
            </a:r>
            <a:r>
              <a:rPr lang="en-US" altLang="zh-CN" dirty="0"/>
              <a:t>……</a:t>
            </a:r>
            <a:r>
              <a:rPr lang="zh-CN" altLang="en-US" dirty="0"/>
              <a:t>认为</a:t>
            </a:r>
            <a:r>
              <a:rPr lang="en-US" altLang="zh-CN" dirty="0"/>
              <a:t>……</a:t>
            </a:r>
            <a:r>
              <a:rPr lang="zh-CN" altLang="en-US" dirty="0"/>
              <a:t>氢</a:t>
            </a:r>
            <a:r>
              <a:rPr lang="en-US" altLang="zh-CN" dirty="0"/>
              <a:t>……</a:t>
            </a:r>
            <a:r>
              <a:rPr lang="zh-CN" altLang="en-US" dirty="0"/>
              <a:t>使位错的运动更加</a:t>
            </a:r>
            <a:r>
              <a:rPr lang="zh-CN" altLang="en-US" dirty="0" smtClean="0"/>
              <a:t>顺利。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27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 </a:t>
            </a:r>
            <a:r>
              <a:rPr lang="en-US" altLang="zh-CN" dirty="0" smtClean="0"/>
              <a:t>-</a:t>
            </a:r>
            <a:r>
              <a:rPr lang="zh-CN" altLang="en-US" dirty="0"/>
              <a:t> </a:t>
            </a:r>
            <a:r>
              <a:rPr lang="zh-CN" altLang="en-US" dirty="0" smtClean="0"/>
              <a:t>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自</a:t>
            </a:r>
            <a:r>
              <a:rPr lang="zh-CN" altLang="en-US" dirty="0">
                <a:solidFill>
                  <a:schemeClr val="accent4"/>
                </a:solidFill>
              </a:rPr>
              <a:t>上世纪五六十年代</a:t>
            </a:r>
            <a:r>
              <a:rPr lang="zh-CN" altLang="en-US" dirty="0"/>
              <a:t>以来，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4"/>
                </a:solidFill>
              </a:rPr>
              <a:t>HEDE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dirty="0" smtClean="0">
                <a:solidFill>
                  <a:schemeClr val="accent4"/>
                </a:solidFill>
              </a:rPr>
              <a:t>Hydrogen </a:t>
            </a:r>
            <a:r>
              <a:rPr lang="en-US" dirty="0">
                <a:solidFill>
                  <a:schemeClr val="accent4"/>
                </a:solidFill>
              </a:rPr>
              <a:t>induced </a:t>
            </a:r>
            <a:r>
              <a:rPr lang="en-US" dirty="0" err="1" smtClean="0">
                <a:solidFill>
                  <a:schemeClr val="accent4"/>
                </a:solidFill>
              </a:rPr>
              <a:t>decohesion</a:t>
            </a:r>
            <a:r>
              <a:rPr lang="en-US" altLang="zh-CN" dirty="0"/>
              <a:t>)</a:t>
            </a:r>
            <a:r>
              <a:rPr lang="zh-CN" altLang="en-US" dirty="0" smtClean="0"/>
              <a:t>和</a:t>
            </a:r>
            <a:r>
              <a:rPr lang="en-US" dirty="0" smtClean="0">
                <a:solidFill>
                  <a:schemeClr val="accent4"/>
                </a:solidFill>
              </a:rPr>
              <a:t>HELP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en-US" dirty="0" smtClean="0">
                <a:solidFill>
                  <a:schemeClr val="accent4"/>
                </a:solidFill>
              </a:rPr>
              <a:t>Hydrogen </a:t>
            </a:r>
            <a:r>
              <a:rPr lang="en-US" dirty="0">
                <a:solidFill>
                  <a:schemeClr val="accent4"/>
                </a:solidFill>
              </a:rPr>
              <a:t>enhanced localized </a:t>
            </a:r>
            <a:r>
              <a:rPr lang="en-US" dirty="0" smtClean="0">
                <a:solidFill>
                  <a:schemeClr val="accent4"/>
                </a:solidFill>
              </a:rPr>
              <a:t>plasticity</a:t>
            </a:r>
            <a:r>
              <a:rPr lang="en-US" altLang="zh-CN" dirty="0"/>
              <a:t>)</a:t>
            </a:r>
            <a:r>
              <a:rPr lang="zh-CN" altLang="en-US" dirty="0" smtClean="0"/>
              <a:t>这</a:t>
            </a:r>
            <a:r>
              <a:rPr lang="zh-CN" altLang="en-US" dirty="0"/>
              <a:t>两种机理被逐渐提出，但是前者在解释氢脆中的</a:t>
            </a:r>
            <a:r>
              <a:rPr lang="zh-CN" altLang="en-US" dirty="0">
                <a:solidFill>
                  <a:schemeClr val="accent4"/>
                </a:solidFill>
              </a:rPr>
              <a:t>准解理断裂</a:t>
            </a:r>
            <a:r>
              <a:rPr lang="zh-CN" altLang="en-US" dirty="0"/>
              <a:t>时却显得无能为力。</a:t>
            </a:r>
            <a:r>
              <a:rPr lang="en-US" dirty="0"/>
              <a:t> </a:t>
            </a:r>
            <a:r>
              <a:rPr lang="zh-CN" altLang="en-US" dirty="0">
                <a:solidFill>
                  <a:schemeClr val="accent4"/>
                </a:solidFill>
              </a:rPr>
              <a:t>美国伊利诺伊大学香槟</a:t>
            </a:r>
            <a:r>
              <a:rPr lang="zh-CN" altLang="en-US" dirty="0" smtClean="0">
                <a:solidFill>
                  <a:schemeClr val="accent4"/>
                </a:solidFill>
              </a:rPr>
              <a:t>分校</a:t>
            </a:r>
            <a:r>
              <a:rPr lang="en-US" altLang="zh-CN" dirty="0" smtClean="0"/>
              <a:t>(</a:t>
            </a:r>
            <a:r>
              <a:rPr lang="en-US" dirty="0" smtClean="0">
                <a:solidFill>
                  <a:schemeClr val="accent4"/>
                </a:solidFill>
              </a:rPr>
              <a:t>UIUC</a:t>
            </a:r>
            <a:r>
              <a:rPr lang="en-US" altLang="zh-CN" dirty="0"/>
              <a:t>)</a:t>
            </a:r>
            <a:r>
              <a:rPr lang="zh-CN" altLang="en-US" dirty="0" smtClean="0"/>
              <a:t>的</a:t>
            </a:r>
            <a:r>
              <a:rPr lang="en-US" dirty="0" err="1" smtClean="0">
                <a:solidFill>
                  <a:schemeClr val="accent4"/>
                </a:solidFill>
              </a:rPr>
              <a:t>Birmbaum</a:t>
            </a:r>
            <a:r>
              <a:rPr lang="zh-CN" altLang="en-US" dirty="0" smtClean="0">
                <a:solidFill>
                  <a:schemeClr val="accent4"/>
                </a:solidFill>
              </a:rPr>
              <a:t>教授</a:t>
            </a:r>
            <a:r>
              <a:rPr lang="zh-CN" altLang="en-US" dirty="0">
                <a:solidFill>
                  <a:schemeClr val="accent4"/>
                </a:solidFill>
              </a:rPr>
              <a:t>课题组</a:t>
            </a:r>
            <a:r>
              <a:rPr lang="zh-CN" altLang="en-US" dirty="0"/>
              <a:t>经过一系列研究之后，于</a:t>
            </a:r>
            <a:r>
              <a:rPr lang="zh-CN" altLang="en-US" dirty="0">
                <a:solidFill>
                  <a:schemeClr val="accent4"/>
                </a:solidFill>
              </a:rPr>
              <a:t>九十年代</a:t>
            </a:r>
            <a:r>
              <a:rPr lang="zh-CN" altLang="en-US" dirty="0"/>
              <a:t>提出了</a:t>
            </a:r>
            <a:r>
              <a:rPr lang="en-US" dirty="0"/>
              <a:t>HELP</a:t>
            </a:r>
            <a:r>
              <a:rPr lang="zh-CN" altLang="en-US" dirty="0"/>
              <a:t>机制，该机制可以很好的</a:t>
            </a:r>
            <a:r>
              <a:rPr lang="zh-CN" altLang="en-US" dirty="0">
                <a:solidFill>
                  <a:schemeClr val="accent4"/>
                </a:solidFill>
              </a:rPr>
              <a:t>弥补</a:t>
            </a:r>
            <a:r>
              <a:rPr lang="en-US" dirty="0">
                <a:solidFill>
                  <a:schemeClr val="accent4"/>
                </a:solidFill>
              </a:rPr>
              <a:t>HEDE</a:t>
            </a:r>
            <a:r>
              <a:rPr lang="zh-CN" altLang="en-US" dirty="0">
                <a:solidFill>
                  <a:schemeClr val="accent4"/>
                </a:solidFill>
              </a:rPr>
              <a:t>机制的不足</a:t>
            </a:r>
            <a:r>
              <a:rPr lang="zh-CN" altLang="en-US" dirty="0"/>
              <a:t>，能够</a:t>
            </a:r>
            <a:r>
              <a:rPr lang="zh-CN" altLang="en-US" dirty="0">
                <a:solidFill>
                  <a:schemeClr val="accent4"/>
                </a:solidFill>
              </a:rPr>
              <a:t>对准解理断裂的发生进行</a:t>
            </a:r>
            <a:r>
              <a:rPr lang="zh-CN" altLang="en-US" dirty="0" smtClean="0">
                <a:solidFill>
                  <a:schemeClr val="accent4"/>
                </a:solidFill>
              </a:rPr>
              <a:t>解释</a:t>
            </a:r>
            <a:r>
              <a:rPr lang="en-US" altLang="zh-CN" dirty="0"/>
              <a:t>……</a:t>
            </a:r>
            <a:r>
              <a:rPr lang="zh-CN" altLang="en-US" dirty="0" smtClean="0"/>
              <a:t>认为</a:t>
            </a:r>
            <a:r>
              <a:rPr lang="en-US" altLang="zh-CN" dirty="0"/>
              <a:t>……</a:t>
            </a:r>
            <a:r>
              <a:rPr lang="zh-CN" altLang="en-US" dirty="0" smtClean="0"/>
              <a:t>氢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使</a:t>
            </a:r>
            <a:r>
              <a:rPr lang="zh-CN" altLang="en-US" dirty="0"/>
              <a:t>位错的运动更加顺利</a:t>
            </a:r>
            <a:r>
              <a:rPr lang="en-US" dirty="0"/>
              <a:t> </a:t>
            </a:r>
            <a:r>
              <a:rPr lang="zh-CN" altLang="en-US" dirty="0" smtClean="0"/>
              <a:t>。</a:t>
            </a:r>
            <a:r>
              <a:rPr lang="en-US" dirty="0" smtClean="0"/>
              <a:t> 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078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 </a:t>
            </a:r>
            <a:r>
              <a:rPr lang="en-US" altLang="zh-CN" dirty="0" smtClean="0"/>
              <a:t>-</a:t>
            </a:r>
            <a:r>
              <a:rPr lang="zh-CN" altLang="en-US" dirty="0"/>
              <a:t> </a:t>
            </a:r>
            <a:r>
              <a:rPr lang="zh-CN" altLang="en-US" dirty="0" smtClean="0"/>
              <a:t>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HEDE</a:t>
            </a:r>
            <a:r>
              <a:rPr lang="zh-CN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Hydrogen induced </a:t>
            </a: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decohesion</a:t>
            </a:r>
            <a:r>
              <a:rPr lang="en-US" altLang="zh-CN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</a:t>
            </a:r>
            <a:r>
              <a:rPr lang="zh-CN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和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HELP</a:t>
            </a:r>
            <a:r>
              <a:rPr lang="zh-CN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Hydrogen enhanced localized plasticity</a:t>
            </a:r>
            <a:r>
              <a:rPr lang="en-US" altLang="zh-CN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</a:t>
            </a:r>
            <a:r>
              <a:rPr lang="zh-CN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这两种机理被逐渐提出，但是前者在解释氢脆中的准解理断裂时却显得无能为力。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 </a:t>
            </a:r>
            <a:r>
              <a:rPr lang="zh-CN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美国伊利诺伊大学香槟分校</a:t>
            </a:r>
            <a:r>
              <a:rPr lang="en-US" altLang="zh-CN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UIUC</a:t>
            </a:r>
            <a:r>
              <a:rPr lang="en-US" altLang="zh-CN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</a:t>
            </a:r>
            <a:r>
              <a:rPr lang="zh-CN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的</a:t>
            </a: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Birmbaum</a:t>
            </a:r>
            <a:r>
              <a:rPr lang="zh-CN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教授课题组经过一系列研究之后，于九十年代提出了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HELP</a:t>
            </a:r>
            <a:r>
              <a:rPr lang="zh-CN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机制，该机制可以很好的弥补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HEDE</a:t>
            </a:r>
            <a:r>
              <a:rPr lang="zh-CN" alt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机制的不足，能够对准解理断裂的发生进行解释</a:t>
            </a:r>
            <a:r>
              <a:rPr lang="en-US" altLang="zh-CN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……</a:t>
            </a:r>
            <a:r>
              <a:rPr lang="zh-CN" altLang="en-US" dirty="0" smtClean="0">
                <a:solidFill>
                  <a:schemeClr val="tx1">
                    <a:lumMod val="85000"/>
                  </a:schemeClr>
                </a:solidFill>
              </a:rPr>
              <a:t>从前，科学家</a:t>
            </a:r>
            <a:r>
              <a:rPr lang="zh-CN" altLang="en-US" dirty="0" smtClean="0"/>
              <a:t>认为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氢</a:t>
            </a:r>
            <a:r>
              <a:rPr lang="en-US" altLang="zh-CN" dirty="0" smtClean="0"/>
              <a:t>……</a:t>
            </a:r>
            <a:r>
              <a:rPr lang="zh-CN" altLang="en-US" dirty="0" smtClean="0"/>
              <a:t>使位错的运动更加顺利</a:t>
            </a:r>
            <a:r>
              <a:rPr lang="en-US" dirty="0" smtClean="0"/>
              <a:t> </a:t>
            </a:r>
            <a:r>
              <a:rPr lang="zh-CN" altLang="en-US" dirty="0" smtClean="0"/>
              <a:t>。</a:t>
            </a:r>
            <a:r>
              <a:rPr lang="en-US" dirty="0" smtClean="0"/>
              <a:t> 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 </a:t>
            </a:r>
            <a:r>
              <a:rPr lang="en-US" altLang="zh-CN" dirty="0" smtClean="0"/>
              <a:t>-</a:t>
            </a:r>
            <a:r>
              <a:rPr lang="zh-CN" altLang="en-US" dirty="0" smtClean="0"/>
              <a:t> 删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6938" y="1974850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9369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 </a:t>
            </a:r>
            <a:r>
              <a:rPr lang="en-US" altLang="zh-CN" dirty="0" smtClean="0"/>
              <a:t>-</a:t>
            </a:r>
            <a:r>
              <a:rPr lang="zh-CN" altLang="en-US" dirty="0" smtClean="0"/>
              <a:t> 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6000" dirty="0" smtClean="0">
                <a:solidFill>
                  <a:srgbClr val="FF0000"/>
                </a:solidFill>
              </a:rPr>
              <a:t>烫！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2613804" y="2337758"/>
            <a:ext cx="3433313" cy="1250831"/>
          </a:xfrm>
          <a:prstGeom prst="leftRightArrow">
            <a:avLst>
              <a:gd name="adj1" fmla="val 47242"/>
              <a:gd name="adj2" fmla="val 66552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 </a:t>
            </a:r>
            <a:r>
              <a:rPr lang="en-US" altLang="zh-CN" dirty="0" smtClean="0"/>
              <a:t>-</a:t>
            </a:r>
            <a:r>
              <a:rPr lang="zh-CN" altLang="en-US" dirty="0" smtClean="0"/>
              <a:t> 读得兴起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秦王发图图</a:t>
            </a:r>
            <a:r>
              <a:rPr lang="zh-CN" altLang="en-US" dirty="0"/>
              <a:t>穷而匕首</a:t>
            </a:r>
            <a:r>
              <a:rPr lang="zh-CN" altLang="en-US" dirty="0" smtClean="0"/>
              <a:t>见因</a:t>
            </a:r>
            <a:r>
              <a:rPr lang="zh-CN" altLang="en-US" dirty="0"/>
              <a:t>左手把秦王之</a:t>
            </a:r>
            <a:r>
              <a:rPr lang="zh-CN" altLang="en-US" dirty="0" smtClean="0"/>
              <a:t>袖而</a:t>
            </a:r>
            <a:r>
              <a:rPr lang="zh-CN" altLang="en-US" dirty="0"/>
              <a:t>右手持匕首揕</a:t>
            </a:r>
            <a:r>
              <a:rPr lang="zh-CN" altLang="en-US" dirty="0" smtClean="0"/>
              <a:t>之未</a:t>
            </a:r>
            <a:r>
              <a:rPr lang="zh-CN" altLang="en-US" dirty="0"/>
              <a:t>至</a:t>
            </a:r>
            <a:r>
              <a:rPr lang="zh-CN" altLang="en-US" dirty="0" smtClean="0"/>
              <a:t>身秦王惊自引</a:t>
            </a:r>
            <a:r>
              <a:rPr lang="zh-CN" altLang="en-US" dirty="0"/>
              <a:t>而</a:t>
            </a:r>
            <a:r>
              <a:rPr lang="zh-CN" altLang="en-US" dirty="0" smtClean="0"/>
              <a:t>起袖绝拔剑剑长操其室时惶急剑坚故</a:t>
            </a:r>
            <a:r>
              <a:rPr lang="zh-CN" altLang="en-US" dirty="0"/>
              <a:t>不可</a:t>
            </a:r>
            <a:r>
              <a:rPr lang="zh-CN" altLang="en-US" dirty="0" smtClean="0"/>
              <a:t>立拔荆轲逐秦王秦王</a:t>
            </a:r>
            <a:r>
              <a:rPr lang="zh-CN" altLang="en-US" dirty="0"/>
              <a:t>环柱而</a:t>
            </a:r>
            <a:r>
              <a:rPr lang="zh-CN" altLang="en-US" dirty="0" smtClean="0"/>
              <a:t>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09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 </a:t>
            </a:r>
            <a:r>
              <a:rPr lang="en-US" altLang="zh-CN" dirty="0" smtClean="0"/>
              <a:t>-</a:t>
            </a:r>
            <a:r>
              <a:rPr lang="zh-CN" altLang="en-US" dirty="0" smtClean="0"/>
              <a:t> 读得兴起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秦王</a:t>
            </a:r>
            <a:r>
              <a:rPr lang="zh-CN" altLang="en-US" dirty="0" smtClean="0"/>
              <a:t>发图，图穷，而</a:t>
            </a:r>
            <a:r>
              <a:rPr lang="zh-CN" altLang="en-US" dirty="0"/>
              <a:t>匕首</a:t>
            </a:r>
            <a:r>
              <a:rPr lang="zh-CN" altLang="en-US" dirty="0" smtClean="0"/>
              <a:t>见。</a:t>
            </a:r>
            <a:r>
              <a:rPr lang="zh-CN" altLang="en-US" dirty="0"/>
              <a:t>因</a:t>
            </a:r>
            <a:r>
              <a:rPr lang="zh-CN" altLang="en-US" dirty="0" smtClean="0"/>
              <a:t>左手，把</a:t>
            </a:r>
            <a:r>
              <a:rPr lang="zh-CN" altLang="en-US" dirty="0"/>
              <a:t>秦王之袖，而</a:t>
            </a:r>
            <a:r>
              <a:rPr lang="zh-CN" altLang="en-US" dirty="0" smtClean="0"/>
              <a:t>右手，持匕</a:t>
            </a:r>
            <a:r>
              <a:rPr lang="zh-CN" altLang="en-US" dirty="0"/>
              <a:t>首揕之。未至身，秦王惊，自引而起，袖绝。拔剑，剑长。</a:t>
            </a:r>
            <a:r>
              <a:rPr lang="zh-CN" altLang="en-US" dirty="0" smtClean="0"/>
              <a:t>操其室。</a:t>
            </a:r>
            <a:r>
              <a:rPr lang="zh-CN" altLang="en-US" dirty="0"/>
              <a:t>时惶急，剑坚，故不可立拔。荆轲逐秦王，</a:t>
            </a:r>
            <a:r>
              <a:rPr lang="zh-CN" altLang="en-US" dirty="0" smtClean="0"/>
              <a:t>秦王，环柱</a:t>
            </a:r>
            <a:r>
              <a:rPr lang="zh-CN" altLang="en-US" dirty="0"/>
              <a:t>而走。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 </a:t>
            </a:r>
            <a:r>
              <a:rPr lang="en-US" altLang="zh-CN" dirty="0" smtClean="0"/>
              <a:t>-</a:t>
            </a:r>
            <a:r>
              <a:rPr lang="zh-CN" altLang="en-US" dirty="0" smtClean="0"/>
              <a:t> 读得兴起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秦王</a:t>
            </a:r>
            <a:r>
              <a:rPr lang="zh-CN" altLang="en-US" dirty="0" smtClean="0"/>
              <a:t>发图，图穷</a:t>
            </a:r>
            <a:r>
              <a:rPr lang="zh-CN" altLang="en-US" dirty="0" smtClean="0">
                <a:solidFill>
                  <a:schemeClr val="accent4"/>
                </a:solidFill>
              </a:rPr>
              <a:t>，</a:t>
            </a:r>
            <a:r>
              <a:rPr lang="zh-CN" altLang="en-US" dirty="0" smtClean="0"/>
              <a:t>而</a:t>
            </a:r>
            <a:r>
              <a:rPr lang="zh-CN" altLang="en-US" dirty="0"/>
              <a:t>匕首</a:t>
            </a:r>
            <a:r>
              <a:rPr lang="zh-CN" altLang="en-US" dirty="0" smtClean="0"/>
              <a:t>见。</a:t>
            </a:r>
            <a:r>
              <a:rPr lang="zh-CN" altLang="en-US" dirty="0"/>
              <a:t>因</a:t>
            </a:r>
            <a:r>
              <a:rPr lang="zh-CN" altLang="en-US" dirty="0" smtClean="0"/>
              <a:t>左手</a:t>
            </a:r>
            <a:r>
              <a:rPr lang="zh-CN" altLang="en-US" dirty="0" smtClean="0">
                <a:solidFill>
                  <a:schemeClr val="accent4"/>
                </a:solidFill>
              </a:rPr>
              <a:t>，</a:t>
            </a:r>
            <a:r>
              <a:rPr lang="zh-CN" altLang="en-US" dirty="0" smtClean="0"/>
              <a:t>把</a:t>
            </a:r>
            <a:r>
              <a:rPr lang="zh-CN" altLang="en-US" dirty="0"/>
              <a:t>秦王之袖，而</a:t>
            </a:r>
            <a:r>
              <a:rPr lang="zh-CN" altLang="en-US" dirty="0" smtClean="0"/>
              <a:t>右手</a:t>
            </a:r>
            <a:r>
              <a:rPr lang="zh-CN" altLang="en-US" dirty="0" smtClean="0">
                <a:solidFill>
                  <a:schemeClr val="accent4"/>
                </a:solidFill>
              </a:rPr>
              <a:t>，</a:t>
            </a:r>
            <a:r>
              <a:rPr lang="zh-CN" altLang="en-US" dirty="0" smtClean="0"/>
              <a:t>持匕</a:t>
            </a:r>
            <a:r>
              <a:rPr lang="zh-CN" altLang="en-US" dirty="0"/>
              <a:t>首揕之。未至身，秦王惊，自引而起，袖绝。拔剑，剑长</a:t>
            </a:r>
            <a:r>
              <a:rPr lang="zh-CN" altLang="en-US" dirty="0">
                <a:solidFill>
                  <a:schemeClr val="accent4"/>
                </a:solidFill>
              </a:rPr>
              <a:t>。</a:t>
            </a:r>
            <a:r>
              <a:rPr lang="zh-CN" altLang="en-US" dirty="0" smtClean="0"/>
              <a:t>操其室。</a:t>
            </a:r>
            <a:r>
              <a:rPr lang="zh-CN" altLang="en-US" dirty="0"/>
              <a:t>时惶急</a:t>
            </a:r>
            <a:r>
              <a:rPr lang="zh-CN" altLang="en-US" dirty="0">
                <a:solidFill>
                  <a:schemeClr val="accent4"/>
                </a:solidFill>
              </a:rPr>
              <a:t>，</a:t>
            </a:r>
            <a:r>
              <a:rPr lang="zh-CN" altLang="en-US" dirty="0"/>
              <a:t>剑坚，故不可立拔。荆轲逐秦王，</a:t>
            </a:r>
            <a:r>
              <a:rPr lang="zh-CN" altLang="en-US" dirty="0" smtClean="0"/>
              <a:t>秦王，环柱</a:t>
            </a:r>
            <a:r>
              <a:rPr lang="zh-CN" altLang="en-US" dirty="0"/>
              <a:t>而走。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/>
              <a:t>清楚</a:t>
            </a:r>
            <a:endParaRPr lang="en-US" altLang="zh-CN" sz="60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/>
              <a:t>有效</a:t>
            </a:r>
            <a:endParaRPr lang="en-US" altLang="zh-CN" sz="60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>
                <a:solidFill>
                  <a:schemeClr val="tx1">
                    <a:lumMod val="50000"/>
                  </a:schemeClr>
                </a:solidFill>
              </a:rPr>
              <a:t>优美</a:t>
            </a:r>
            <a:endParaRPr lang="en-US" altLang="zh-CN" sz="6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例子 </a:t>
            </a:r>
            <a:r>
              <a:rPr lang="en-US" altLang="zh-CN" dirty="0" smtClean="0"/>
              <a:t>-</a:t>
            </a:r>
            <a:r>
              <a:rPr lang="zh-CN" altLang="en-US" dirty="0" smtClean="0"/>
              <a:t> 读得兴起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秦王</a:t>
            </a:r>
            <a:r>
              <a:rPr lang="zh-CN" altLang="en-US" dirty="0" smtClean="0"/>
              <a:t>发图，</a:t>
            </a:r>
            <a:r>
              <a:rPr lang="zh-CN" altLang="en-US" dirty="0"/>
              <a:t>图穷而匕首</a:t>
            </a:r>
            <a:r>
              <a:rPr lang="zh-CN" altLang="en-US" dirty="0" smtClean="0"/>
              <a:t>见。</a:t>
            </a:r>
            <a:r>
              <a:rPr lang="zh-CN" altLang="en-US" dirty="0"/>
              <a:t>因左手把秦王之袖，而右手持匕首揕之。未至身，秦王惊，自引而起，袖绝。拔剑，</a:t>
            </a:r>
            <a:r>
              <a:rPr lang="zh-CN" altLang="en-US" dirty="0" smtClean="0"/>
              <a:t>剑长</a:t>
            </a:r>
            <a:r>
              <a:rPr lang="zh-CN" altLang="en-US" dirty="0" smtClean="0">
                <a:solidFill>
                  <a:schemeClr val="accent4"/>
                </a:solidFill>
              </a:rPr>
              <a:t>，</a:t>
            </a:r>
            <a:r>
              <a:rPr lang="zh-CN" altLang="en-US" dirty="0" smtClean="0"/>
              <a:t>操其室。</a:t>
            </a:r>
            <a:r>
              <a:rPr lang="zh-CN" altLang="en-US" dirty="0"/>
              <a:t>时惶</a:t>
            </a:r>
            <a:r>
              <a:rPr lang="zh-CN" altLang="en-US" dirty="0" smtClean="0"/>
              <a:t>急剑坚</a:t>
            </a:r>
            <a:r>
              <a:rPr lang="zh-CN" altLang="en-US" dirty="0"/>
              <a:t>，故不可立拔。荆轲逐秦王，秦王环柱而走。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dirty="0" smtClean="0"/>
              <a:t>思考。别等灵感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833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dirty="0" smtClean="0"/>
              <a:t>憋出个稿子再说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863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dirty="0" smtClean="0"/>
              <a:t>科学家的“坏毛病”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68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dirty="0" smtClean="0"/>
              <a:t>多跟“陌生人”聊天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384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dirty="0" smtClean="0"/>
              <a:t>绞尽脑汁“取悦”读者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388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dirty="0" smtClean="0"/>
              <a:t>删！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3812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dirty="0" smtClean="0"/>
              <a:t>自己写</a:t>
            </a:r>
            <a:endParaRPr lang="en-US" altLang="zh-CN" sz="6000" dirty="0" smtClean="0"/>
          </a:p>
          <a:p>
            <a:pPr marL="0" indent="0">
              <a:buNone/>
            </a:pPr>
            <a:r>
              <a:rPr lang="zh-CN" altLang="en-US" sz="6000" dirty="0" smtClean="0"/>
              <a:t>自己读</a:t>
            </a:r>
            <a:endParaRPr lang="en-US" altLang="zh-CN" sz="6000" dirty="0" smtClean="0"/>
          </a:p>
          <a:p>
            <a:pPr marL="0" indent="0">
              <a:buNone/>
            </a:pPr>
            <a:r>
              <a:rPr lang="zh-CN" altLang="en-US" sz="6000" dirty="0" smtClean="0"/>
              <a:t>找人聊</a:t>
            </a:r>
            <a:endParaRPr lang="en-US" altLang="zh-CN" sz="6000" dirty="0" smtClean="0"/>
          </a:p>
          <a:p>
            <a:pPr marL="0" indent="0">
              <a:buNone/>
            </a:pPr>
            <a:r>
              <a:rPr lang="zh-CN" altLang="en-US" sz="6000" dirty="0" smtClean="0"/>
              <a:t>狠心改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263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dirty="0" smtClean="0"/>
              <a:t>多积累</a:t>
            </a:r>
            <a:endParaRPr lang="en-US" altLang="zh-CN" sz="6000" dirty="0" smtClean="0"/>
          </a:p>
          <a:p>
            <a:pPr marL="0" indent="0">
              <a:buNone/>
            </a:pPr>
            <a:r>
              <a:rPr lang="zh-CN" altLang="en-US" sz="6000" dirty="0" smtClean="0"/>
              <a:t>多思考</a:t>
            </a:r>
            <a:endParaRPr lang="en-US" altLang="zh-CN" sz="6000" dirty="0" smtClean="0"/>
          </a:p>
          <a:p>
            <a:pPr marL="0" indent="0">
              <a:buNone/>
            </a:pPr>
            <a:r>
              <a:rPr lang="zh-CN" altLang="en-US" sz="6000" dirty="0" smtClean="0"/>
              <a:t>多练习</a:t>
            </a:r>
            <a:endParaRPr lang="en-US" altLang="zh-CN" sz="6000" dirty="0" smtClean="0"/>
          </a:p>
          <a:p>
            <a:pPr marL="0" indent="0">
              <a:buNone/>
            </a:pPr>
            <a:r>
              <a:rPr lang="zh-CN" altLang="en-US" sz="6000" dirty="0" smtClean="0"/>
              <a:t>多互动</a:t>
            </a:r>
            <a:endParaRPr lang="en-US" altLang="zh-CN" sz="6000" dirty="0" smtClean="0"/>
          </a:p>
        </p:txBody>
      </p:sp>
    </p:spTree>
    <p:extLst>
      <p:ext uri="{BB962C8B-B14F-4D97-AF65-F5344CB8AC3E}">
        <p14:creationId xmlns:p14="http://schemas.microsoft.com/office/powerpoint/2010/main" val="14532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dirty="0" smtClean="0"/>
              <a:t>包糖衣的人</a:t>
            </a:r>
            <a:endParaRPr lang="en-US" altLang="zh-CN" sz="6000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dirty="0" smtClean="0"/>
              <a:t>——</a:t>
            </a:r>
            <a:r>
              <a:rPr lang="zh-CN" altLang="en-US" dirty="0" smtClean="0"/>
              <a:t> 果壳微信</a:t>
            </a:r>
            <a:r>
              <a:rPr lang="en-US" altLang="zh-CN" dirty="0" smtClean="0"/>
              <a:t>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74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/>
              <a:t>主题清晰</a:t>
            </a:r>
            <a:endParaRPr lang="en-US" altLang="zh-CN" sz="60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/>
              <a:t>结构清楚</a:t>
            </a:r>
            <a:endParaRPr lang="en-US" altLang="zh-CN" sz="60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/>
              <a:t>文通字顺</a:t>
            </a:r>
            <a:endParaRPr lang="en-US" altLang="zh-CN" sz="6000" dirty="0"/>
          </a:p>
        </p:txBody>
      </p:sp>
    </p:spTree>
    <p:extLst>
      <p:ext uri="{BB962C8B-B14F-4D97-AF65-F5344CB8AC3E}">
        <p14:creationId xmlns:p14="http://schemas.microsoft.com/office/powerpoint/2010/main" val="6520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谢谢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75" y="1376363"/>
            <a:ext cx="2997200" cy="2997200"/>
          </a:xfrm>
        </p:spPr>
      </p:pic>
      <p:sp>
        <p:nvSpPr>
          <p:cNvPr id="5" name="TextBox 4"/>
          <p:cNvSpPr txBox="1"/>
          <p:nvPr/>
        </p:nvSpPr>
        <p:spPr>
          <a:xfrm>
            <a:off x="2272291" y="4761785"/>
            <a:ext cx="458811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smtClean="0">
                <a:latin typeface="Lantinghei SC Demibold" charset="-122"/>
                <a:ea typeface="Lantinghei SC Demibold" charset="-122"/>
                <a:cs typeface="Lantinghei SC Demibold" charset="-122"/>
              </a:rPr>
              <a:t>mingtian@Guokr.com</a:t>
            </a:r>
            <a:endParaRPr lang="en-US" sz="3000" dirty="0">
              <a:latin typeface="Lantinghei SC Demibold" charset="-122"/>
              <a:ea typeface="Lantinghei SC Demibold" charset="-122"/>
              <a:cs typeface="Lantinghei SC Demibold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267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zh-CN" sz="6000" dirty="0" err="1" smtClean="0"/>
              <a:t>K</a:t>
            </a:r>
            <a:r>
              <a:rPr lang="en-US" altLang="zh-CN" dirty="0" err="1" smtClean="0"/>
              <a:t>eep</a:t>
            </a:r>
            <a:r>
              <a:rPr lang="en-US" altLang="zh-CN" sz="6000" dirty="0" err="1" smtClean="0"/>
              <a:t>I</a:t>
            </a:r>
            <a:r>
              <a:rPr lang="en-US" altLang="zh-CN" dirty="0" err="1" smtClean="0"/>
              <a:t>t</a:t>
            </a:r>
            <a:r>
              <a:rPr lang="en-US" altLang="zh-CN" sz="6000" dirty="0" err="1" smtClean="0"/>
              <a:t>S</a:t>
            </a:r>
            <a:r>
              <a:rPr lang="en-US" altLang="zh-CN" dirty="0" err="1" smtClean="0"/>
              <a:t>uper</a:t>
            </a:r>
            <a:r>
              <a:rPr lang="en-US" altLang="zh-CN" sz="6000" dirty="0" err="1" smtClean="0"/>
              <a:t>Short</a:t>
            </a:r>
            <a:endParaRPr lang="en-US" altLang="zh-CN" sz="6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6000" dirty="0" err="1" smtClean="0"/>
              <a:t>K</a:t>
            </a:r>
            <a:r>
              <a:rPr lang="en-US" altLang="zh-CN" dirty="0" err="1" smtClean="0"/>
              <a:t>eep</a:t>
            </a:r>
            <a:r>
              <a:rPr lang="en-US" altLang="zh-CN" sz="6000" dirty="0" err="1" smtClean="0"/>
              <a:t>I</a:t>
            </a:r>
            <a:r>
              <a:rPr lang="en-US" altLang="zh-CN" dirty="0" err="1" smtClean="0"/>
              <a:t>t</a:t>
            </a:r>
            <a:r>
              <a:rPr lang="en-US" altLang="zh-CN" sz="6000" dirty="0" err="1" smtClean="0"/>
              <a:t>S</a:t>
            </a:r>
            <a:r>
              <a:rPr lang="en-US" altLang="zh-CN" dirty="0" err="1" smtClean="0"/>
              <a:t>uper</a:t>
            </a:r>
            <a:r>
              <a:rPr lang="en-US" altLang="zh-CN" sz="6000" dirty="0" err="1" smtClean="0"/>
              <a:t>Simple</a:t>
            </a:r>
            <a:endParaRPr lang="en-US" altLang="zh-CN" sz="6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6000" dirty="0" err="1" smtClean="0">
                <a:solidFill>
                  <a:schemeClr val="tx1">
                    <a:lumMod val="50000"/>
                  </a:schemeClr>
                </a:solidFill>
              </a:rPr>
              <a:t>K</a:t>
            </a:r>
            <a:r>
              <a:rPr lang="en-US" altLang="zh-CN" dirty="0" err="1" smtClean="0">
                <a:solidFill>
                  <a:schemeClr val="tx1">
                    <a:lumMod val="50000"/>
                  </a:schemeClr>
                </a:solidFill>
              </a:rPr>
              <a:t>eep</a:t>
            </a:r>
            <a:r>
              <a:rPr lang="en-US" altLang="zh-CN" sz="6000" dirty="0" err="1" smtClean="0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US" altLang="zh-CN" dirty="0" err="1" smtClean="0">
                <a:solidFill>
                  <a:schemeClr val="tx1">
                    <a:lumMod val="50000"/>
                  </a:schemeClr>
                </a:solidFill>
              </a:rPr>
              <a:t>t</a:t>
            </a:r>
            <a:r>
              <a:rPr lang="en-US" altLang="zh-CN" sz="6000" dirty="0" err="1" smtClean="0">
                <a:solidFill>
                  <a:schemeClr val="tx1">
                    <a:lumMod val="50000"/>
                  </a:schemeClr>
                </a:solidFill>
              </a:rPr>
              <a:t>S</a:t>
            </a:r>
            <a:r>
              <a:rPr lang="en-US" altLang="zh-CN" dirty="0" err="1" smtClean="0">
                <a:solidFill>
                  <a:schemeClr val="tx1">
                    <a:lumMod val="50000"/>
                  </a:schemeClr>
                </a:solidFill>
              </a:rPr>
              <a:t>uper</a:t>
            </a:r>
            <a:r>
              <a:rPr lang="en-US" altLang="zh-CN" sz="6000" dirty="0" err="1" smtClean="0">
                <a:solidFill>
                  <a:schemeClr val="tx1">
                    <a:lumMod val="50000"/>
                  </a:schemeClr>
                </a:solidFill>
              </a:rPr>
              <a:t>Sexy</a:t>
            </a:r>
            <a:endParaRPr lang="en-US" sz="6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1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dirty="0" smtClean="0"/>
              <a:t>一个会讲故事的人？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1005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 smtClean="0"/>
              <a:t>天赋</a:t>
            </a:r>
            <a:endParaRPr lang="en-US" altLang="zh-CN" sz="6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 smtClean="0"/>
              <a:t>文笔</a:t>
            </a:r>
            <a:endParaRPr lang="en-US" altLang="zh-CN" sz="6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 smtClean="0"/>
              <a:t>文科生</a:t>
            </a:r>
            <a:endParaRPr lang="en-US" altLang="zh-CN" sz="6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 smtClean="0"/>
              <a:t>才思灵感</a:t>
            </a:r>
            <a:endParaRPr lang="en-US" altLang="zh-CN" sz="60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6000" dirty="0" smtClean="0"/>
              <a:t>烟酒大麻</a:t>
            </a:r>
            <a:endParaRPr lang="en-US" sz="6000" dirty="0"/>
          </a:p>
        </p:txBody>
      </p:sp>
      <p:sp>
        <p:nvSpPr>
          <p:cNvPr id="5" name="Cross 4"/>
          <p:cNvSpPr>
            <a:spLocks noChangeAspect="1"/>
          </p:cNvSpPr>
          <p:nvPr/>
        </p:nvSpPr>
        <p:spPr>
          <a:xfrm rot="2740673">
            <a:off x="3657276" y="1886449"/>
            <a:ext cx="3348463" cy="3348463"/>
          </a:xfrm>
          <a:prstGeom prst="plus">
            <a:avLst>
              <a:gd name="adj" fmla="val 4693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2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dirty="0" smtClean="0"/>
              <a:t>需要</a:t>
            </a:r>
            <a:r>
              <a:rPr lang="en-US" altLang="zh-CN" sz="6000" dirty="0" smtClean="0"/>
              <a:t>……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4123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1705</TotalTime>
  <Words>2252</Words>
  <Application>Microsoft Macintosh PowerPoint</Application>
  <PresentationFormat>On-screen Show (4:3)</PresentationFormat>
  <Paragraphs>141</Paragraphs>
  <Slides>50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Calibri</vt:lpstr>
      <vt:lpstr>DengXian</vt:lpstr>
      <vt:lpstr>Lantinghei SC Demibold</vt:lpstr>
      <vt:lpstr>Lantinghei SC Heavy</vt:lpstr>
      <vt:lpstr>微软雅黑</vt:lpstr>
      <vt:lpstr>Arial</vt:lpstr>
      <vt:lpstr>Office Theme</vt:lpstr>
      <vt:lpstr>讲一个 科学的好故事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例子 - 开场白</vt:lpstr>
      <vt:lpstr>例子 - 开场白</vt:lpstr>
      <vt:lpstr>例子 - 开场白</vt:lpstr>
      <vt:lpstr>例子 - 开场白</vt:lpstr>
      <vt:lpstr>例子 - 开场白</vt:lpstr>
      <vt:lpstr>例子 - 开场白</vt:lpstr>
      <vt:lpstr>例子 - 读得懂</vt:lpstr>
      <vt:lpstr>例子 - 读得懂</vt:lpstr>
      <vt:lpstr>例子 - 读得懂</vt:lpstr>
      <vt:lpstr>例子 - 读得轻松</vt:lpstr>
      <vt:lpstr>例子 - 读得轻松</vt:lpstr>
      <vt:lpstr>例子 - 读得轻松</vt:lpstr>
      <vt:lpstr>例子 - 读的轻松</vt:lpstr>
      <vt:lpstr>例子 - 删</vt:lpstr>
      <vt:lpstr>例子 - 删</vt:lpstr>
      <vt:lpstr>例子 - 删</vt:lpstr>
      <vt:lpstr>例子 - 删</vt:lpstr>
      <vt:lpstr>例子 - 删</vt:lpstr>
      <vt:lpstr>例子 - 读得兴起</vt:lpstr>
      <vt:lpstr>例子 - 读得兴起</vt:lpstr>
      <vt:lpstr>例子 - 读得兴起</vt:lpstr>
      <vt:lpstr>例子 - 读得兴起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谢谢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 .</dc:creator>
  <cp:lastModifiedBy>mT .</cp:lastModifiedBy>
  <cp:revision>67</cp:revision>
  <dcterms:created xsi:type="dcterms:W3CDTF">2016-12-24T12:22:25Z</dcterms:created>
  <dcterms:modified xsi:type="dcterms:W3CDTF">2016-12-25T16:47:30Z</dcterms:modified>
</cp:coreProperties>
</file>