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0" r:id="rId1"/>
  </p:sldMasterIdLst>
  <p:notesMasterIdLst>
    <p:notesMasterId r:id="rId49"/>
  </p:notes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9" r:id="rId18"/>
    <p:sldId id="274" r:id="rId19"/>
    <p:sldId id="281" r:id="rId20"/>
    <p:sldId id="282" r:id="rId21"/>
    <p:sldId id="283" r:id="rId22"/>
    <p:sldId id="275" r:id="rId23"/>
    <p:sldId id="284" r:id="rId24"/>
    <p:sldId id="285" r:id="rId25"/>
    <p:sldId id="287" r:id="rId26"/>
    <p:sldId id="286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8" r:id="rId37"/>
    <p:sldId id="297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</p:sldIdLst>
  <p:sldSz cx="9144000" cy="6858000" type="screen4x3"/>
  <p:notesSz cx="6858000" cy="9144000"/>
  <p:embeddedFontLst>
    <p:embeddedFont>
      <p:font typeface="华康俪金黑W8" panose="020B0809000000000000" pitchFamily="49" charset="-122"/>
      <p:regular r:id="rId50"/>
    </p:embeddedFont>
    <p:embeddedFont>
      <p:font typeface="Sketch Block" panose="02000000000000000000" pitchFamily="2" charset="0"/>
      <p:regular r:id="rId51"/>
    </p:embeddedFont>
    <p:embeddedFont>
      <p:font typeface="等线" panose="02010600030101010101" pitchFamily="2" charset="-122"/>
      <p:regular r:id="rId52"/>
      <p:bold r:id="rId53"/>
    </p:embeddedFont>
    <p:embeddedFont>
      <p:font typeface="方正兰亭细黑_GBK" panose="02000000000000000000" pitchFamily="2" charset="-122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566" autoAdjust="0"/>
  </p:normalViewPr>
  <p:slideViewPr>
    <p:cSldViewPr snapToGrid="0">
      <p:cViewPr varScale="1">
        <p:scale>
          <a:sx n="74" d="100"/>
          <a:sy n="74" d="100"/>
        </p:scale>
        <p:origin x="26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AD04D-281B-4D93-B0BF-73D482A44CED}" type="datetimeFigureOut">
              <a:rPr lang="zh-CN" altLang="en-US" smtClean="0"/>
              <a:t>2016/12/27,Tue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8666-0E09-4B90-806E-3E442B9DE6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48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145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比喻的精准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942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精确和微小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649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475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712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因为读者看不懂</a:t>
            </a:r>
            <a:endParaRPr lang="en-US" altLang="zh-CN" dirty="0"/>
          </a:p>
          <a:p>
            <a:r>
              <a:rPr lang="zh-CN" altLang="en-US" dirty="0"/>
              <a:t>这样在演讲的时候可能是有用的，但是阅读的时候读者能回去看的，强行概括反而会扰乱对话的过程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651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你看明白了吗？</a:t>
            </a:r>
            <a:endParaRPr lang="en-US" altLang="zh-CN" dirty="0"/>
          </a:p>
          <a:p>
            <a:r>
              <a:rPr lang="zh-CN" altLang="en-US" dirty="0"/>
              <a:t>这是个路牌，充满了“元对话”：关于对话的对话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398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010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说了半天“元对话”。但是，元对话并非唯一的问题。另一</a:t>
            </a:r>
            <a:r>
              <a:rPr lang="zh-CN" altLang="en-US"/>
              <a:t>个问题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798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当然，确实有些时候需要说心理学家或者粒子物理学家的。但那是专门说粒子物理学家的，是把他们当做一个故事中的人物塑造的。当你只说粒子物理的时候，没必要提这些人。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博物馆：这是一个云雷纹，这是一个夔龙纹，这是一个罍，这是一个豆，这是一个古风时代雕像，而不是“这是谁制造的？用来做什么的？”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227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我们讨论的是很难的话题，但我们不需要反复强调他的难，我们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4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人们天然就会说话，没人天然会写作</a:t>
            </a:r>
            <a:endParaRPr lang="en-US" altLang="zh-CN" dirty="0"/>
          </a:p>
          <a:p>
            <a:r>
              <a:rPr lang="zh-CN" altLang="en-US" dirty="0"/>
              <a:t>文字是极晚才出现的东西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125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924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789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764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一开始是说卖旧车的人，说明明卖的人能区分，买的人不能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226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单词的难易程度</a:t>
            </a:r>
            <a:endParaRPr lang="en-US" altLang="zh-CN" dirty="0"/>
          </a:p>
          <a:p>
            <a:r>
              <a:rPr lang="zh-CN" altLang="en-US" dirty="0"/>
              <a:t>事实问题的难易程度</a:t>
            </a:r>
            <a:endParaRPr lang="en-US" altLang="zh-CN" dirty="0"/>
          </a:p>
          <a:p>
            <a:r>
              <a:rPr lang="zh-CN" altLang="en-US" dirty="0"/>
              <a:t>拼字游戏的事先剧透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183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“但这确实是显然的”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694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社交回避的视频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439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8742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对你来说学生是被试，安静的屋子是好的条件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对你来说是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883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50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写作的难不仅仅是学会写字，难在于说话是本能的沟通模式，写字却需要想象</a:t>
            </a:r>
            <a:endParaRPr lang="en-US" altLang="zh-CN" dirty="0"/>
          </a:p>
          <a:p>
            <a:r>
              <a:rPr lang="zh-CN" altLang="en-US" dirty="0"/>
              <a:t>他们不能打断你，不能实时给你反馈，不能要求你澄清，不能给你眼神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70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微信？普通对话</a:t>
            </a:r>
            <a:endParaRPr lang="en-US" altLang="zh-CN" dirty="0"/>
          </a:p>
          <a:p>
            <a:r>
              <a:rPr lang="zh-CN" altLang="en-US" dirty="0"/>
              <a:t>论文？假装你知道很多</a:t>
            </a:r>
            <a:endParaRPr lang="en-US" altLang="zh-CN" dirty="0"/>
          </a:p>
          <a:p>
            <a:r>
              <a:rPr lang="zh-CN" altLang="en-US" dirty="0"/>
              <a:t>宣言？假装是在集会上扬起情绪</a:t>
            </a:r>
            <a:endParaRPr lang="en-US" altLang="zh-CN" dirty="0"/>
          </a:p>
          <a:p>
            <a:r>
              <a:rPr lang="zh-CN" altLang="en-US" dirty="0"/>
              <a:t>科学传播？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36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我看见了你没有注意到的东西，我引导你的视线，但让你自己去看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81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不是冥想的，不是浪漫主义的，不是预言的，不是演说的，不是争辩的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我们自发的写作冲动，有感而发，或者想吵架，其实都是不好的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3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不是手册的说明文，不是研究报告，双方不扮演固定角色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67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不是平实展现，真理需要付出努力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6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这段话是靠逻辑和数学支撑起来的。不是靠情绪或者感想，也不是靠堆叠事实。</a:t>
            </a:r>
            <a:endParaRPr lang="en-US" altLang="zh-CN" dirty="0"/>
          </a:p>
          <a:p>
            <a:r>
              <a:rPr lang="zh-CN" altLang="en-US" dirty="0"/>
              <a:t>但是他没有绕过这一逻辑和数学，反而是把它明确指出来给我们看。</a:t>
            </a:r>
            <a:endParaRPr lang="en-US" altLang="zh-CN" dirty="0"/>
          </a:p>
          <a:p>
            <a:r>
              <a:rPr lang="zh-CN" altLang="en-US" dirty="0"/>
              <a:t>来理解这个无限的问题。你可以想象</a:t>
            </a:r>
            <a:r>
              <a:rPr lang="en-US" altLang="zh-CN" dirty="0"/>
              <a:t>1/0</a:t>
            </a:r>
            <a:r>
              <a:rPr lang="zh-CN" altLang="en-US" dirty="0"/>
              <a:t>的荒谬，也可以用计算器试一下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8666-0E09-4B90-806E-3E442B9DE6A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77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大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>
            <a:normAutofit/>
          </a:bodyPr>
          <a:lstStyle>
            <a:lvl1pPr>
              <a:defRPr sz="4500">
                <a:latin typeface="华康俪金黑W8" panose="020B0809000000000000" pitchFamily="49" charset="-122"/>
                <a:ea typeface="华康俪金黑W8" panose="020B0809000000000000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28643" indent="0">
              <a:buNone/>
              <a:defRPr sz="1001">
                <a:solidFill>
                  <a:schemeClr val="tx1">
                    <a:tint val="75000"/>
                  </a:schemeClr>
                </a:solidFill>
              </a:defRPr>
            </a:lvl2pPr>
            <a:lvl3pPr marL="45728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9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57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2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85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50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914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B58-4BE2-4C04-9E6D-7605EE0CDED9}" type="datetimeFigureOut">
              <a:rPr lang="zh-CN" altLang="en-US" smtClean="0"/>
              <a:t>2016/12/27,Tue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2D3C-CB52-4D3D-B7B7-30DC27278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61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16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1601"/>
            </a:lvl1pPr>
            <a:lvl2pPr>
              <a:defRPr sz="1400"/>
            </a:lvl2pPr>
            <a:lvl3pPr>
              <a:defRPr sz="1200"/>
            </a:lvl3pPr>
            <a:lvl4pPr>
              <a:defRPr sz="1001"/>
            </a:lvl4pPr>
            <a:lvl5pPr>
              <a:defRPr sz="1001"/>
            </a:lvl5pPr>
            <a:lvl6pPr>
              <a:defRPr sz="1001"/>
            </a:lvl6pPr>
            <a:lvl7pPr>
              <a:defRPr sz="1001"/>
            </a:lvl7pPr>
            <a:lvl8pPr>
              <a:defRPr sz="1001"/>
            </a:lvl8pPr>
            <a:lvl9pPr>
              <a:defRPr sz="1001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43" indent="0">
              <a:buNone/>
              <a:defRPr sz="701"/>
            </a:lvl2pPr>
            <a:lvl3pPr marL="457286" indent="0">
              <a:buNone/>
              <a:defRPr sz="600"/>
            </a:lvl3pPr>
            <a:lvl4pPr marL="685929" indent="0">
              <a:buNone/>
              <a:defRPr sz="500"/>
            </a:lvl4pPr>
            <a:lvl5pPr marL="914572" indent="0">
              <a:buNone/>
              <a:defRPr sz="500"/>
            </a:lvl5pPr>
            <a:lvl6pPr marL="1143215" indent="0">
              <a:buNone/>
              <a:defRPr sz="500"/>
            </a:lvl6pPr>
            <a:lvl7pPr marL="1371858" indent="0">
              <a:buNone/>
              <a:defRPr sz="500"/>
            </a:lvl7pPr>
            <a:lvl8pPr marL="1600501" indent="0">
              <a:buNone/>
              <a:defRPr sz="500"/>
            </a:lvl8pPr>
            <a:lvl9pPr marL="1829144" indent="0">
              <a:buNone/>
              <a:defRPr sz="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B58-4BE2-4C04-9E6D-7605EE0CDED9}" type="datetimeFigureOut">
              <a:rPr lang="zh-CN" altLang="en-US" smtClean="0"/>
              <a:t>2016/12/27,Tue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2D3C-CB52-4D3D-B7B7-30DC27278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65868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16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1601"/>
            </a:lvl1pPr>
            <a:lvl2pPr marL="228643" indent="0">
              <a:buNone/>
              <a:defRPr sz="1400"/>
            </a:lvl2pPr>
            <a:lvl3pPr marL="457286" indent="0">
              <a:buNone/>
              <a:defRPr sz="1200"/>
            </a:lvl3pPr>
            <a:lvl4pPr marL="685929" indent="0">
              <a:buNone/>
              <a:defRPr sz="1001"/>
            </a:lvl4pPr>
            <a:lvl5pPr marL="914572" indent="0">
              <a:buNone/>
              <a:defRPr sz="1001"/>
            </a:lvl5pPr>
            <a:lvl6pPr marL="1143215" indent="0">
              <a:buNone/>
              <a:defRPr sz="1001"/>
            </a:lvl6pPr>
            <a:lvl7pPr marL="1371858" indent="0">
              <a:buNone/>
              <a:defRPr sz="1001"/>
            </a:lvl7pPr>
            <a:lvl8pPr marL="1600501" indent="0">
              <a:buNone/>
              <a:defRPr sz="1001"/>
            </a:lvl8pPr>
            <a:lvl9pPr marL="1829144" indent="0">
              <a:buNone/>
              <a:defRPr sz="100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43" indent="0">
              <a:buNone/>
              <a:defRPr sz="701"/>
            </a:lvl2pPr>
            <a:lvl3pPr marL="457286" indent="0">
              <a:buNone/>
              <a:defRPr sz="600"/>
            </a:lvl3pPr>
            <a:lvl4pPr marL="685929" indent="0">
              <a:buNone/>
              <a:defRPr sz="500"/>
            </a:lvl4pPr>
            <a:lvl5pPr marL="914572" indent="0">
              <a:buNone/>
              <a:defRPr sz="500"/>
            </a:lvl5pPr>
            <a:lvl6pPr marL="1143215" indent="0">
              <a:buNone/>
              <a:defRPr sz="500"/>
            </a:lvl6pPr>
            <a:lvl7pPr marL="1371858" indent="0">
              <a:buNone/>
              <a:defRPr sz="500"/>
            </a:lvl7pPr>
            <a:lvl8pPr marL="1600501" indent="0">
              <a:buNone/>
              <a:defRPr sz="500"/>
            </a:lvl8pPr>
            <a:lvl9pPr marL="1829144" indent="0">
              <a:buNone/>
              <a:defRPr sz="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B58-4BE2-4C04-9E6D-7605EE0CDED9}" type="datetimeFigureOut">
              <a:rPr lang="zh-CN" altLang="en-US" smtClean="0"/>
              <a:t>2016/12/27,Tue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2D3C-CB52-4D3D-B7B7-30DC27278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8491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B58-4BE2-4C04-9E6D-7605EE0CDED9}" type="datetimeFigureOut">
              <a:rPr lang="zh-CN" altLang="en-US" smtClean="0"/>
              <a:t>2016/12/27,Tue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2D3C-CB52-4D3D-B7B7-30DC27278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68588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6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B58-4BE2-4C04-9E6D-7605EE0CDED9}" type="datetimeFigureOut">
              <a:rPr lang="zh-CN" altLang="en-US" smtClean="0"/>
              <a:t>2016/12/27,Tue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2D3C-CB52-4D3D-B7B7-30DC27278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759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纯文字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6835"/>
            <a:ext cx="7886700" cy="566012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30485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 marL="609699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 marL="914549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4pPr>
            <a:lvl5pPr marL="1219399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B58-4BE2-4C04-9E6D-7605EE0CDED9}" type="datetimeFigureOut">
              <a:rPr lang="zh-CN" altLang="en-US" smtClean="0"/>
              <a:t>2016/12/27,Tue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2D3C-CB52-4D3D-B7B7-30DC27278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225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无标题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609603"/>
            <a:ext cx="3774386" cy="556736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30485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 marL="609699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 marL="914549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4pPr>
            <a:lvl5pPr marL="1219399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844" y="609600"/>
            <a:ext cx="3754507" cy="556736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30485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 marL="609699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 marL="914549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4pPr>
            <a:lvl5pPr marL="1219399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B58-4BE2-4C04-9E6D-7605EE0CDED9}" type="datetimeFigureOut">
              <a:rPr lang="zh-CN" altLang="en-US" smtClean="0"/>
              <a:t>2016/12/27,Tue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2D3C-CB52-4D3D-B7B7-30DC27278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1327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主内容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2700" b="0">
                <a:latin typeface="华康俪金黑W8" panose="020B0809000000000000" pitchFamily="49" charset="-122"/>
                <a:ea typeface="华康俪金黑W8" panose="020B0809000000000000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228643" indent="0" algn="ctr">
              <a:buNone/>
              <a:defRPr sz="1001"/>
            </a:lvl2pPr>
            <a:lvl3pPr marL="457286" indent="0" algn="ctr">
              <a:buNone/>
              <a:defRPr sz="900"/>
            </a:lvl3pPr>
            <a:lvl4pPr marL="685929" indent="0" algn="ctr">
              <a:buNone/>
              <a:defRPr sz="800"/>
            </a:lvl4pPr>
            <a:lvl5pPr marL="914572" indent="0" algn="ctr">
              <a:buNone/>
              <a:defRPr sz="800"/>
            </a:lvl5pPr>
            <a:lvl6pPr marL="1143215" indent="0" algn="ctr">
              <a:buNone/>
              <a:defRPr sz="800"/>
            </a:lvl6pPr>
            <a:lvl7pPr marL="1371858" indent="0" algn="ctr">
              <a:buNone/>
              <a:defRPr sz="800"/>
            </a:lvl7pPr>
            <a:lvl8pPr marL="1600501" indent="0" algn="ctr">
              <a:buNone/>
              <a:defRPr sz="800"/>
            </a:lvl8pPr>
            <a:lvl9pPr marL="1829144" indent="0" algn="ctr">
              <a:buNone/>
              <a:defRPr sz="8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B58-4BE2-4C04-9E6D-7605EE0CDED9}" type="datetimeFigureOut">
              <a:rPr lang="zh-CN" altLang="en-US" smtClean="0"/>
              <a:t>2016/12/27,Tue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2D3C-CB52-4D3D-B7B7-30DC27278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6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次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28643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 marL="457286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 marL="685929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 marL="914572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B58-4BE2-4C04-9E6D-7605EE0CDED9}" type="datetimeFigureOut">
              <a:rPr lang="zh-CN" altLang="en-US" smtClean="0"/>
              <a:t>2016/12/27,Tue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2D3C-CB52-4D3D-B7B7-30DC27278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66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文字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6835"/>
            <a:ext cx="7886700" cy="566012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  <a:lvl2pPr marL="228643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 marL="457286" indent="0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3pPr>
            <a:lvl4pPr marL="685929" indent="0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4pPr>
            <a:lvl5pPr marL="914572" indent="0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B58-4BE2-4C04-9E6D-7605EE0CDED9}" type="datetimeFigureOut">
              <a:rPr lang="zh-CN" altLang="en-US" smtClean="0"/>
              <a:t>2016/12/27,Tue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2D3C-CB52-4D3D-B7B7-30DC27278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20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无标题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609601"/>
            <a:ext cx="3774386" cy="5567363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  <a:lvl2pPr marL="228643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 marL="457286" indent="0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3pPr>
            <a:lvl4pPr marL="685929" indent="0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4pPr>
            <a:lvl5pPr marL="914572" indent="0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843" y="609600"/>
            <a:ext cx="3754507" cy="556736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  <a:lvl2pPr marL="228643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 marL="457286" indent="0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3pPr>
            <a:lvl4pPr marL="685929" indent="0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4pPr>
            <a:lvl5pPr marL="914572" indent="0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B58-4BE2-4C04-9E6D-7605EE0CDED9}" type="datetimeFigureOut">
              <a:rPr lang="zh-CN" altLang="en-US" smtClean="0"/>
              <a:t>2016/12/27,Tue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2D3C-CB52-4D3D-B7B7-30DC27278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98348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B58-4BE2-4C04-9E6D-7605EE0CDED9}" type="datetimeFigureOut">
              <a:rPr lang="zh-CN" altLang="en-US" smtClean="0"/>
              <a:t>2016/12/27,Tue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2D3C-CB52-4D3D-B7B7-30DC27278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89281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43" indent="0">
              <a:buNone/>
              <a:defRPr sz="1001" b="1"/>
            </a:lvl2pPr>
            <a:lvl3pPr marL="457286" indent="0">
              <a:buNone/>
              <a:defRPr sz="900" b="1"/>
            </a:lvl3pPr>
            <a:lvl4pPr marL="685929" indent="0">
              <a:buNone/>
              <a:defRPr sz="800" b="1"/>
            </a:lvl4pPr>
            <a:lvl5pPr marL="914572" indent="0">
              <a:buNone/>
              <a:defRPr sz="800" b="1"/>
            </a:lvl5pPr>
            <a:lvl6pPr marL="1143215" indent="0">
              <a:buNone/>
              <a:defRPr sz="800" b="1"/>
            </a:lvl6pPr>
            <a:lvl7pPr marL="1371858" indent="0">
              <a:buNone/>
              <a:defRPr sz="800" b="1"/>
            </a:lvl7pPr>
            <a:lvl8pPr marL="1600501" indent="0">
              <a:buNone/>
              <a:defRPr sz="800" b="1"/>
            </a:lvl8pPr>
            <a:lvl9pPr marL="1829144" indent="0">
              <a:buNone/>
              <a:defRPr sz="8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4"/>
            <a:ext cx="3887391" cy="82391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43" indent="0">
              <a:buNone/>
              <a:defRPr sz="1001" b="1"/>
            </a:lvl2pPr>
            <a:lvl3pPr marL="457286" indent="0">
              <a:buNone/>
              <a:defRPr sz="900" b="1"/>
            </a:lvl3pPr>
            <a:lvl4pPr marL="685929" indent="0">
              <a:buNone/>
              <a:defRPr sz="800" b="1"/>
            </a:lvl4pPr>
            <a:lvl5pPr marL="914572" indent="0">
              <a:buNone/>
              <a:defRPr sz="800" b="1"/>
            </a:lvl5pPr>
            <a:lvl6pPr marL="1143215" indent="0">
              <a:buNone/>
              <a:defRPr sz="800" b="1"/>
            </a:lvl6pPr>
            <a:lvl7pPr marL="1371858" indent="0">
              <a:buNone/>
              <a:defRPr sz="800" b="1"/>
            </a:lvl7pPr>
            <a:lvl8pPr marL="1600501" indent="0">
              <a:buNone/>
              <a:defRPr sz="800" b="1"/>
            </a:lvl8pPr>
            <a:lvl9pPr marL="1829144" indent="0">
              <a:buNone/>
              <a:defRPr sz="8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B58-4BE2-4C04-9E6D-7605EE0CDED9}" type="datetimeFigureOut">
              <a:rPr lang="zh-CN" altLang="en-US" smtClean="0"/>
              <a:t>2016/12/27,Tue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2D3C-CB52-4D3D-B7B7-30DC27278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33671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B58-4BE2-4C04-9E6D-7605EE0CDED9}" type="datetimeFigureOut">
              <a:rPr lang="zh-CN" altLang="en-US" smtClean="0"/>
              <a:t>2016/12/27,Tue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2D3C-CB52-4D3D-B7B7-30DC27278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65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B58-4BE2-4C04-9E6D-7605EE0CDED9}" type="datetimeFigureOut">
              <a:rPr lang="zh-CN" altLang="en-US" smtClean="0"/>
              <a:t>2016/12/27,Tue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2D3C-CB52-4D3D-B7B7-30DC27278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8727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fld id="{28501B58-4BE2-4C04-9E6D-7605EE0CDED9}" type="datetimeFigureOut">
              <a:rPr lang="zh-CN" altLang="en-US" smtClean="0"/>
              <a:t>2016/12/27,Tue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B7C2D3C-CB52-4D3D-B7B7-30DC272783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38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698" r:id="rId14"/>
    <p:sldLayoutId id="2147483699" r:id="rId15"/>
  </p:sldLayoutIdLst>
  <p:transition>
    <p:fade/>
  </p:transition>
  <p:txStyles>
    <p:titleStyle>
      <a:lvl1pPr algn="l" defTabSz="457286" rtl="0" eaLnBrk="1" latinLnBrk="0" hangingPunct="1">
        <a:lnSpc>
          <a:spcPct val="90000"/>
        </a:lnSpc>
        <a:spcBef>
          <a:spcPct val="0"/>
        </a:spcBef>
        <a:buNone/>
        <a:defRPr sz="2201" kern="1200">
          <a:solidFill>
            <a:schemeClr val="bg1"/>
          </a:solidFill>
          <a:latin typeface="方正兰亭细黑_GBK" panose="02000000000000000000" pitchFamily="2" charset="-122"/>
          <a:ea typeface="方正兰亭细黑_GBK" panose="02000000000000000000" pitchFamily="2" charset="-122"/>
          <a:cs typeface="+mj-cs"/>
        </a:defRPr>
      </a:lvl1pPr>
    </p:titleStyle>
    <p:bodyStyle>
      <a:lvl1pPr marL="114322" indent="-114322" algn="l" defTabSz="457286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方正兰亭细黑_GBK" panose="02000000000000000000" pitchFamily="2" charset="-122"/>
          <a:ea typeface="方正兰亭细黑_GBK" panose="02000000000000000000" pitchFamily="2" charset="-122"/>
          <a:cs typeface="+mn-cs"/>
        </a:defRPr>
      </a:lvl1pPr>
      <a:lvl2pPr marL="342965" indent="-114322" algn="l" defTabSz="457286" rtl="0" eaLnBrk="1" latinLnBrk="0" hangingPunct="1">
        <a:lnSpc>
          <a:spcPct val="150000"/>
        </a:lnSpc>
        <a:spcBef>
          <a:spcPts val="2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方正兰亭细黑_GBK" panose="02000000000000000000" pitchFamily="2" charset="-122"/>
          <a:ea typeface="方正兰亭细黑_GBK" panose="02000000000000000000" pitchFamily="2" charset="-122"/>
          <a:cs typeface="+mn-cs"/>
        </a:defRPr>
      </a:lvl2pPr>
      <a:lvl3pPr marL="571607" indent="-114322" algn="l" defTabSz="457286" rtl="0" eaLnBrk="1" latinLnBrk="0" hangingPunct="1">
        <a:lnSpc>
          <a:spcPct val="150000"/>
        </a:lnSpc>
        <a:spcBef>
          <a:spcPts val="25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方正兰亭细黑_GBK" panose="02000000000000000000" pitchFamily="2" charset="-122"/>
          <a:ea typeface="方正兰亭细黑_GBK" panose="02000000000000000000" pitchFamily="2" charset="-122"/>
          <a:cs typeface="+mn-cs"/>
        </a:defRPr>
      </a:lvl3pPr>
      <a:lvl4pPr marL="800251" indent="-114322" algn="l" defTabSz="457286" rtl="0" eaLnBrk="1" latinLnBrk="0" hangingPunct="1">
        <a:lnSpc>
          <a:spcPct val="150000"/>
        </a:lnSpc>
        <a:spcBef>
          <a:spcPts val="25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方正兰亭细黑_GBK" panose="02000000000000000000" pitchFamily="2" charset="-122"/>
          <a:ea typeface="方正兰亭细黑_GBK" panose="02000000000000000000" pitchFamily="2" charset="-122"/>
          <a:cs typeface="+mn-cs"/>
        </a:defRPr>
      </a:lvl4pPr>
      <a:lvl5pPr marL="1028894" indent="-114322" algn="l" defTabSz="457286" rtl="0" eaLnBrk="1" latinLnBrk="0" hangingPunct="1">
        <a:lnSpc>
          <a:spcPct val="150000"/>
        </a:lnSpc>
        <a:spcBef>
          <a:spcPts val="25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方正兰亭细黑_GBK" panose="02000000000000000000" pitchFamily="2" charset="-122"/>
          <a:ea typeface="方正兰亭细黑_GBK" panose="02000000000000000000" pitchFamily="2" charset="-122"/>
          <a:cs typeface="+mn-cs"/>
        </a:defRPr>
      </a:lvl5pPr>
      <a:lvl6pPr marL="1257536" indent="-114322" algn="l" defTabSz="45728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6179" indent="-114322" algn="l" defTabSz="45728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823" indent="-114322" algn="l" defTabSz="45728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465" indent="-114322" algn="l" defTabSz="45728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8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43" algn="l" defTabSz="45728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86" algn="l" defTabSz="45728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929" algn="l" defTabSz="45728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572" algn="l" defTabSz="45728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215" algn="l" defTabSz="45728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858" algn="l" defTabSz="45728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501" algn="l" defTabSz="45728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9144" algn="l" defTabSz="45728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我们会保留你的风格，</a:t>
            </a:r>
            <a:br>
              <a:rPr lang="en-US" altLang="zh-CN" dirty="0"/>
            </a:br>
            <a:r>
              <a:rPr lang="zh-CN" altLang="en-US" dirty="0"/>
              <a:t>如果你有风格的话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Ent @ Guokr.com</a:t>
            </a:r>
          </a:p>
          <a:p>
            <a:r>
              <a:rPr lang="en-US" altLang="zh-CN" dirty="0"/>
              <a:t>2016/12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35" y="6089651"/>
            <a:ext cx="2007391" cy="5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6462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不同于应用风格：不是满足需求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090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不同于平实风格：不是简单展示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92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2200" dirty="0"/>
              <a:t>如果空间是在扩展，那么更早的时候宇宙肯定会更小。遥远过去的某一个时刻，我们所见的一切</a:t>
            </a:r>
            <a:r>
              <a:rPr lang="en-US" altLang="zh-CN" sz="2200" dirty="0"/>
              <a:t>——</a:t>
            </a:r>
            <a:r>
              <a:rPr lang="zh-CN" altLang="en-US" sz="2200" dirty="0"/>
              <a:t>每一颗行星、恒星、星系乃至空间本身的组成成分</a:t>
            </a:r>
            <a:r>
              <a:rPr lang="en-US" altLang="zh-CN" sz="2200" dirty="0"/>
              <a:t>——</a:t>
            </a:r>
            <a:r>
              <a:rPr lang="zh-CN" altLang="en-US" sz="2200" dirty="0"/>
              <a:t>肯定都压缩成了一个无限小的点；而这个点反过来向外膨胀，形成了我们所知的宇宙。大爆炸理论就这样诞生了。</a:t>
            </a:r>
            <a:endParaRPr lang="en-US" altLang="zh-CN" sz="2200" dirty="0"/>
          </a:p>
          <a:p>
            <a:r>
              <a:rPr lang="en-US" altLang="zh-CN" sz="2200" dirty="0"/>
              <a:t>……</a:t>
            </a:r>
            <a:r>
              <a:rPr lang="zh-CN" altLang="en-US" sz="2200" dirty="0"/>
              <a:t>但是科学家知道，大爆炸理论有一个严重的缺点：它偏偏遗漏了这个“爆炸”本身。爱因斯坦的方程很擅长描述宇宙从爆炸后一瞬间开始的演化，但是这些方程应用在宇宙最初那一瞬间的极端环境时，却失效了（有点像你在计算器上用</a:t>
            </a:r>
            <a:r>
              <a:rPr lang="en-US" altLang="zh-CN" sz="2200" dirty="0"/>
              <a:t>1</a:t>
            </a:r>
            <a:r>
              <a:rPr lang="zh-CN" altLang="en-US" sz="2200" dirty="0"/>
              <a:t>除以</a:t>
            </a:r>
            <a:r>
              <a:rPr lang="en-US" altLang="zh-CN" sz="2200" dirty="0"/>
              <a:t>0</a:t>
            </a:r>
            <a:r>
              <a:rPr lang="zh-CN" altLang="en-US" sz="2200" dirty="0"/>
              <a:t>的时候，返回的错误信息）。因此，大爆炸理论无法告诉我们，爆炸本身的动力是什么。</a:t>
            </a:r>
            <a:endParaRPr lang="en-US" altLang="zh-CN" sz="2200" dirty="0"/>
          </a:p>
          <a:p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9363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200" dirty="0"/>
              <a:t>就像地球引力会让一个抛上天的小球逐渐速度变慢一样，星系和星系之间的引力也应该让空间扩张的速度变慢。</a:t>
            </a:r>
            <a:r>
              <a:rPr lang="en-US" altLang="zh-CN" sz="2200" dirty="0"/>
              <a:t>……</a:t>
            </a:r>
            <a:r>
              <a:rPr lang="zh-CN" altLang="en-US" sz="2200" dirty="0"/>
              <a:t>但是空间的扩展非但没有放慢，反而在</a:t>
            </a:r>
            <a:r>
              <a:rPr lang="en-US" altLang="zh-CN" sz="2200" dirty="0"/>
              <a:t>70</a:t>
            </a:r>
            <a:r>
              <a:rPr lang="zh-CN" altLang="en-US" sz="2200" dirty="0"/>
              <a:t>亿年前开启了高速模式，并且自那起就越来越快。这就像轻轻朝上抛一个球，它只有一开始是减速的，接下来反而火箭一般加速窜上云霄。</a:t>
            </a:r>
            <a:endParaRPr lang="en-US" altLang="zh-CN" sz="2200" dirty="0"/>
          </a:p>
          <a:p>
            <a:r>
              <a:rPr lang="en-US" altLang="zh-CN" sz="2200" dirty="0"/>
              <a:t>……</a:t>
            </a:r>
            <a:r>
              <a:rPr lang="zh-CN" altLang="en-US" sz="2200" dirty="0"/>
              <a:t>我们习惯于认为引力只做一件事情：让物体相互吸引。但在相对论里，引力其实还可以让物体排斥。如果空间中包括一种看不见的能量，就像均匀分布在空间里的隐形迷雾，那么这些能量雾产生的“引力”就可以是排斥的。</a:t>
            </a:r>
          </a:p>
        </p:txBody>
      </p:sp>
    </p:spTree>
    <p:extLst>
      <p:ext uri="{BB962C8B-B14F-4D97-AF65-F5344CB8AC3E}">
        <p14:creationId xmlns:p14="http://schemas.microsoft.com/office/powerpoint/2010/main" val="3962257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200" dirty="0"/>
              <a:t>当天文学家计算出，要解释目前观测到的宇宙加速，需要有多少暗能量遍布空间的每一个角落，他们得到了一个谁也无法解释的数字：</a:t>
            </a:r>
            <a:endParaRPr lang="en-US" altLang="zh-CN" sz="2200" dirty="0"/>
          </a:p>
          <a:p>
            <a:r>
              <a:rPr lang="en-US" altLang="zh-CN" sz="2200" dirty="0"/>
              <a:t>.00000000000000000000000000000000000000000000000000000000000000000000000000000000000000000000000000000000000000000000000000138.</a:t>
            </a:r>
          </a:p>
          <a:p>
            <a:r>
              <a:rPr lang="zh-CN" altLang="en-US" sz="2200" dirty="0"/>
              <a:t>在那些有更多暗能量的宇宙里，当物质试图聚集成星系时，暗能量的斥力之强足以把这些物质推开，阻止星系形成。而在那些有太少暗能量的宇宙里，斥力变成了吸力，让这些宇宙自己太快坍缩回去，同样不能形成星系。</a:t>
            </a:r>
          </a:p>
        </p:txBody>
      </p:sp>
    </p:spTree>
    <p:extLst>
      <p:ext uri="{BB962C8B-B14F-4D97-AF65-F5344CB8AC3E}">
        <p14:creationId xmlns:p14="http://schemas.microsoft.com/office/powerpoint/2010/main" val="421489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700" dirty="0">
                <a:solidFill>
                  <a:schemeClr val="bg1"/>
                </a:solidFill>
              </a:rPr>
              <a:t>反例：应用风格</a:t>
            </a:r>
            <a:endParaRPr lang="en-US" altLang="zh-CN" sz="2700" dirty="0">
              <a:solidFill>
                <a:schemeClr val="bg1"/>
              </a:solidFill>
            </a:endParaRPr>
          </a:p>
          <a:p>
            <a:r>
              <a:rPr lang="zh-CN" altLang="en-US" sz="2700" dirty="0"/>
              <a:t>在最近一些年，量子信息的研究得到了很多发展。量子信息指利用量子力学的基本原理进行信息处理，包括量子通信、量子计算，等等。量子通信又包括量子密码、量子隐形传态，等等。量子隐形传态和量子计算都基于量子纠缠。而量子纠缠是量子力学中的一个基本概念。为了了解量子信息，我们需要先了解量子力学。</a:t>
            </a:r>
          </a:p>
        </p:txBody>
      </p:sp>
    </p:spTree>
    <p:extLst>
      <p:ext uri="{BB962C8B-B14F-4D97-AF65-F5344CB8AC3E}">
        <p14:creationId xmlns:p14="http://schemas.microsoft.com/office/powerpoint/2010/main" val="2562643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700" dirty="0">
                <a:solidFill>
                  <a:schemeClr val="bg1"/>
                </a:solidFill>
              </a:rPr>
              <a:t>反例：平实风格</a:t>
            </a:r>
            <a:endParaRPr lang="en-US" altLang="zh-CN" sz="2700" dirty="0">
              <a:solidFill>
                <a:schemeClr val="bg1"/>
              </a:solidFill>
            </a:endParaRPr>
          </a:p>
          <a:p>
            <a:r>
              <a:rPr lang="zh-CN" altLang="en-US" sz="2700" dirty="0"/>
              <a:t>红松鼠属于“树松鼠”</a:t>
            </a:r>
            <a:r>
              <a:rPr lang="en-US" altLang="zh-CN" sz="2700" dirty="0"/>
              <a:t>——</a:t>
            </a:r>
            <a:r>
              <a:rPr lang="zh-CN" altLang="en-US" sz="2700" dirty="0"/>
              <a:t>这不是个严格的分类单元，只是表明它们更喜欢在树间穿梭而非地面上跑。红松鼠食谱很广，最爱的食物是松子、胡桃、榛子等高热量食物，</a:t>
            </a:r>
            <a:r>
              <a:rPr lang="en-US" altLang="zh-CN" sz="2700" dirty="0"/>
              <a:t>《</a:t>
            </a:r>
            <a:r>
              <a:rPr lang="zh-CN" altLang="en-US" sz="2700" dirty="0"/>
              <a:t>冰河世纪</a:t>
            </a:r>
            <a:r>
              <a:rPr lang="en-US" altLang="zh-CN" sz="2700" dirty="0"/>
              <a:t>》</a:t>
            </a:r>
            <a:r>
              <a:rPr lang="zh-CN" altLang="en-US" sz="2700" dirty="0"/>
              <a:t>的橡子其实并非它的最爱。到了春夏时期没有坚果可吃的时候，昆虫、嫩芽、鸟蛋等也会成为食物。</a:t>
            </a:r>
            <a:endParaRPr lang="en-US" altLang="zh-CN" sz="2700" dirty="0"/>
          </a:p>
        </p:txBody>
      </p:sp>
    </p:spTree>
    <p:extLst>
      <p:ext uri="{BB962C8B-B14F-4D97-AF65-F5344CB8AC3E}">
        <p14:creationId xmlns:p14="http://schemas.microsoft.com/office/powerpoint/2010/main" val="757427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(1)</a:t>
            </a:r>
            <a:r>
              <a:rPr lang="zh-CN" altLang="en-US" dirty="0"/>
              <a:t>避免“元对话”</a:t>
            </a:r>
            <a:r>
              <a:rPr lang="en-US" altLang="zh-CN" dirty="0"/>
              <a:t>——</a:t>
            </a:r>
            <a:r>
              <a:rPr lang="zh-CN" altLang="en-US" dirty="0"/>
              <a:t>关于对话的对话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你以为提纲是在帮读者，其实是帮你自己</a:t>
            </a:r>
          </a:p>
        </p:txBody>
      </p:sp>
    </p:spTree>
    <p:extLst>
      <p:ext uri="{BB962C8B-B14F-4D97-AF65-F5344CB8AC3E}">
        <p14:creationId xmlns:p14="http://schemas.microsoft.com/office/powerpoint/2010/main" val="4187486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700" dirty="0">
                <a:solidFill>
                  <a:schemeClr val="bg1"/>
                </a:solidFill>
              </a:rPr>
              <a:t>反例：强行指路</a:t>
            </a:r>
            <a:endParaRPr lang="en-US" altLang="zh-CN" sz="2700" dirty="0">
              <a:solidFill>
                <a:schemeClr val="bg1"/>
              </a:solidFill>
            </a:endParaRPr>
          </a:p>
          <a:p>
            <a:r>
              <a:rPr lang="zh-CN" altLang="en-US" sz="2700" dirty="0"/>
              <a:t>在本讲座接下来的环节里，我们将首先介绍“元对话”的概念，展示它的主要表现形式之一，也即“竖路牌”。然后，我们将谈论其他的几个常见问题，包括将个人领域和职业相混淆，写作时带有过强的自我意识，使用太多带有不确定性的修饰词来自我防御，过于糟糕的比喻和太多的抽象，</a:t>
            </a:r>
            <a:r>
              <a:rPr lang="en-US" altLang="zh-CN" sz="2700" dirty="0"/>
              <a:t>……</a:t>
            </a:r>
            <a:endParaRPr lang="zh-CN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206736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像对话一样去竖路牌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95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写作是一件不自然的事情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929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dirty="0"/>
              <a:t>本章讨论的是导致宇宙加速膨胀的各种因素。</a:t>
            </a:r>
            <a:endParaRPr lang="en-US" altLang="zh-CN" dirty="0"/>
          </a:p>
          <a:p>
            <a:r>
              <a:rPr lang="zh-CN" altLang="en-US" dirty="0"/>
              <a:t>先前的一段证明了中微子的振荡现象，而本段则会探讨该现象的原因。</a:t>
            </a:r>
            <a:endParaRPr lang="en-US" altLang="zh-CN" dirty="0"/>
          </a:p>
          <a:p>
            <a:r>
              <a:rPr lang="zh-CN" altLang="en-US" dirty="0"/>
              <a:t>第一个要讨论的话题是黑洞。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dirty="0"/>
              <a:t>是什么导致了宇宙加速膨胀？  </a:t>
            </a:r>
            <a:br>
              <a:rPr lang="en-US" altLang="zh-CN" dirty="0"/>
            </a:br>
            <a:r>
              <a:rPr lang="zh-CN" altLang="en-US" dirty="0"/>
              <a:t>     </a:t>
            </a:r>
            <a:endParaRPr lang="en-US" altLang="zh-CN" dirty="0"/>
          </a:p>
          <a:p>
            <a:r>
              <a:rPr lang="zh-CN" altLang="en-US" dirty="0"/>
              <a:t>我们已经看到了中微子会发生振荡，接下来的问题就是为什么。</a:t>
            </a:r>
            <a:endParaRPr lang="en-US" altLang="zh-CN" dirty="0"/>
          </a:p>
          <a:p>
            <a:r>
              <a:rPr lang="zh-CN" altLang="en-US" dirty="0"/>
              <a:t>让我们从黑洞说起。</a:t>
            </a:r>
          </a:p>
        </p:txBody>
      </p:sp>
    </p:spTree>
    <p:extLst>
      <p:ext uri="{BB962C8B-B14F-4D97-AF65-F5344CB8AC3E}">
        <p14:creationId xmlns:p14="http://schemas.microsoft.com/office/powerpoint/2010/main" val="394796368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(2)</a:t>
            </a:r>
            <a:r>
              <a:rPr lang="zh-CN" altLang="en-US" dirty="0"/>
              <a:t>不要把你的领域和你的职业混淆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粒子物理 </a:t>
            </a:r>
            <a:r>
              <a:rPr lang="en-US" altLang="zh-CN" dirty="0"/>
              <a:t>vs </a:t>
            </a:r>
            <a:r>
              <a:rPr lang="zh-CN" altLang="en-US" dirty="0"/>
              <a:t>粒子物理学家</a:t>
            </a:r>
          </a:p>
        </p:txBody>
      </p:sp>
    </p:spTree>
    <p:extLst>
      <p:ext uri="{BB962C8B-B14F-4D97-AF65-F5344CB8AC3E}">
        <p14:creationId xmlns:p14="http://schemas.microsoft.com/office/powerpoint/2010/main" val="14255178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近年来，越来越多的心理学家和语言学家开始对儿童语言习得的问题感兴趣。本文将会对这一过程的新近研究进行综述。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所有的儿童都不需要专门上课就会说自己的母语。他们是怎么做到的呢？</a:t>
            </a:r>
          </a:p>
        </p:txBody>
      </p:sp>
    </p:spTree>
    <p:extLst>
      <p:ext uri="{BB962C8B-B14F-4D97-AF65-F5344CB8AC3E}">
        <p14:creationId xmlns:p14="http://schemas.microsoft.com/office/powerpoint/2010/main" val="33023133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(3)</a:t>
            </a:r>
            <a:r>
              <a:rPr lang="zh-CN" altLang="en-US" dirty="0"/>
              <a:t> 不要把你的自我怀疑给读者看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哪怕是为了精确性</a:t>
            </a:r>
          </a:p>
        </p:txBody>
      </p:sp>
    </p:spTree>
    <p:extLst>
      <p:ext uri="{BB962C8B-B14F-4D97-AF65-F5344CB8AC3E}">
        <p14:creationId xmlns:p14="http://schemas.microsoft.com/office/powerpoint/2010/main" val="49539847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应该如何理解量子力学的叠加态？这是一个有争议的概念，不同的学派对此有不同的看法</a:t>
            </a:r>
            <a:r>
              <a:rPr lang="en-US" altLang="zh-CN" dirty="0"/>
              <a:t>……</a:t>
            </a:r>
          </a:p>
          <a:p>
            <a:r>
              <a:rPr lang="zh-CN" altLang="en-US" dirty="0"/>
              <a:t>应对压力的弹性是一个复杂的多维的建构。虽然并没有一个被普遍接受的弹性的定义，但一般而言它被理解为从困难和创伤中恢复过来的能力</a:t>
            </a:r>
            <a:r>
              <a:rPr lang="en-US" altLang="zh-CN" dirty="0"/>
              <a:t>……</a:t>
            </a:r>
          </a:p>
          <a:p>
            <a:r>
              <a:rPr lang="zh-CN" altLang="en-US" dirty="0"/>
              <a:t>语言习得的问题是极端复杂的。很难为“语言”、“习得”甚至是“儿童”给出精确的定义，对实验数据的解读有很大的不确定性，围绕各种理论也有大量的争议。还需要更多的研究</a:t>
            </a:r>
            <a:r>
              <a:rPr lang="en-US" altLang="zh-CN" dirty="0"/>
              <a:t>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5903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……</a:t>
            </a:r>
            <a:r>
              <a:rPr lang="zh-CN" altLang="en-US" dirty="0"/>
              <a:t>因为读者不是你的敌人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6559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“我有较强烈的搬家欲望，因为这里的降雨量高于平均值”</a:t>
            </a:r>
            <a:endParaRPr lang="en-US" altLang="zh-CN" dirty="0"/>
          </a:p>
          <a:p>
            <a:r>
              <a:rPr lang="zh-CN" altLang="en-US" dirty="0"/>
              <a:t>通常来说，物体的速度不能超过光速（但也存在一些理论假想中的例外），因此我们的飞船最终</a:t>
            </a:r>
            <a:r>
              <a:rPr lang="en-US" altLang="zh-CN" dirty="0"/>
              <a:t>……</a:t>
            </a:r>
          </a:p>
          <a:p>
            <a:r>
              <a:rPr lang="zh-CN" altLang="en-US" dirty="0"/>
              <a:t>不妨说这意味着牛顿体系在一定程度上出现了某种问题。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“我想搬家，这儿老特么下雨”</a:t>
            </a:r>
            <a:br>
              <a:rPr lang="en-US" altLang="zh-CN" dirty="0"/>
            </a:br>
            <a:endParaRPr lang="en-US" altLang="zh-CN" dirty="0"/>
          </a:p>
          <a:p>
            <a:r>
              <a:rPr lang="zh-CN" altLang="en-US" dirty="0"/>
              <a:t>物体的速度不能超过光速，因此我们的飞船最终</a:t>
            </a:r>
            <a:r>
              <a:rPr lang="en-US" altLang="zh-CN" dirty="0"/>
              <a:t>……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  <a:p>
            <a:r>
              <a:rPr lang="zh-CN" altLang="en-US" dirty="0"/>
              <a:t>这意味着牛顿体系出了问题。</a:t>
            </a:r>
          </a:p>
        </p:txBody>
      </p:sp>
    </p:spTree>
    <p:extLst>
      <p:ext uri="{BB962C8B-B14F-4D97-AF65-F5344CB8AC3E}">
        <p14:creationId xmlns:p14="http://schemas.microsoft.com/office/powerpoint/2010/main" val="342150979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要说条件，何不把条件说清楚？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424721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通常来说，物体的速度不能超过光速（但也存在一些理论假想中的例外），因此我们的飞船最终</a:t>
            </a:r>
            <a:r>
              <a:rPr lang="en-US" altLang="zh-CN" dirty="0"/>
              <a:t>……</a:t>
            </a:r>
            <a:br>
              <a:rPr lang="en-US" altLang="zh-CN" dirty="0"/>
            </a:br>
            <a:endParaRPr lang="en-US" altLang="zh-CN" dirty="0"/>
          </a:p>
          <a:p>
            <a:r>
              <a:rPr lang="zh-CN" altLang="en-US" dirty="0"/>
              <a:t>民主政体不打仗。 </a:t>
            </a:r>
            <a:r>
              <a:rPr lang="en-US" altLang="zh-CN" dirty="0"/>
              <a:t>/ </a:t>
            </a:r>
            <a:r>
              <a:rPr lang="zh-CN" altLang="en-US" dirty="0"/>
              <a:t>通常来说，民主政体不太倾向于进行战争。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物体的速度不能超过光速。虽然狭义相对论允许粒子自始至终都比光速快，但飞船显然刚造出来的时候是比光速慢的。因此我们的飞船最终</a:t>
            </a:r>
            <a:r>
              <a:rPr lang="en-US" altLang="zh-CN" dirty="0"/>
              <a:t>……</a:t>
            </a:r>
          </a:p>
          <a:p>
            <a:r>
              <a:rPr lang="zh-CN" altLang="en-US" dirty="0"/>
              <a:t>整个</a:t>
            </a:r>
            <a:r>
              <a:rPr lang="en-US" altLang="zh-CN" dirty="0"/>
              <a:t>20</a:t>
            </a:r>
            <a:r>
              <a:rPr lang="zh-CN" altLang="en-US" dirty="0"/>
              <a:t>世纪里，民主政体相互发动战争的可能性是专制政体的一半。</a:t>
            </a:r>
          </a:p>
        </p:txBody>
      </p:sp>
    </p:spTree>
    <p:extLst>
      <p:ext uri="{BB962C8B-B14F-4D97-AF65-F5344CB8AC3E}">
        <p14:creationId xmlns:p14="http://schemas.microsoft.com/office/powerpoint/2010/main" val="340540922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(4)</a:t>
            </a:r>
            <a:r>
              <a:rPr lang="zh-CN" altLang="en-US" dirty="0"/>
              <a:t>不要用滥大街的比喻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可以换个说法的</a:t>
            </a:r>
          </a:p>
        </p:txBody>
      </p:sp>
    </p:spTree>
    <p:extLst>
      <p:ext uri="{BB962C8B-B14F-4D97-AF65-F5344CB8AC3E}">
        <p14:creationId xmlns:p14="http://schemas.microsoft.com/office/powerpoint/2010/main" val="405785504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你看不见你的读者，必须假装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574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电子出版就像传统学术打了兴奋剂。</a:t>
            </a:r>
            <a:endParaRPr lang="en-US" altLang="zh-CN" dirty="0"/>
          </a:p>
          <a:p>
            <a:r>
              <a:rPr lang="zh-CN" altLang="en-US" dirty="0"/>
              <a:t>霍布斯笔下的人性被剥夺了爱、温柔甚至是简单的同情的可能，留下的只是恐惧。他把孩子和脏水一起丢出去了。</a:t>
            </a:r>
            <a:endParaRPr lang="en-US" altLang="zh-CN" dirty="0"/>
          </a:p>
          <a:p>
            <a:r>
              <a:rPr lang="zh-CN" altLang="en-US" dirty="0"/>
              <a:t>宇宙很大，我们的地球和宇宙比起来还不如体育场里的沙子。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有了电子出版，你的文章写完</a:t>
            </a:r>
            <a:r>
              <a:rPr lang="en-US" altLang="zh-CN" dirty="0"/>
              <a:t>15</a:t>
            </a:r>
            <a:r>
              <a:rPr lang="zh-CN" altLang="en-US" dirty="0"/>
              <a:t>秒之后就能看到它的发表。</a:t>
            </a:r>
            <a:endParaRPr lang="en-US" altLang="zh-CN" dirty="0"/>
          </a:p>
          <a:p>
            <a:r>
              <a:rPr lang="zh-CN" altLang="en-US" dirty="0"/>
              <a:t>霍布斯笔下的人性被剥夺了爱、温柔甚至是简单的同情的可能，留下的只是恐惧。澡盆干了，孩子也消失了。</a:t>
            </a:r>
          </a:p>
          <a:p>
            <a:r>
              <a:rPr lang="zh-CN" altLang="en-US" dirty="0"/>
              <a:t>宇宙有多大呢？把所有的东西放进去，它依然几乎是空的。</a:t>
            </a:r>
          </a:p>
        </p:txBody>
      </p:sp>
    </p:spTree>
    <p:extLst>
      <p:ext uri="{BB962C8B-B14F-4D97-AF65-F5344CB8AC3E}">
        <p14:creationId xmlns:p14="http://schemas.microsoft.com/office/powerpoint/2010/main" val="123975072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(5)</a:t>
            </a:r>
            <a:r>
              <a:rPr lang="zh-CN" altLang="en-US" dirty="0"/>
              <a:t>不要用那么多的抽象名词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除非它就是你直接谈论的东西</a:t>
            </a:r>
          </a:p>
        </p:txBody>
      </p:sp>
    </p:spTree>
    <p:extLst>
      <p:ext uri="{BB962C8B-B14F-4D97-AF65-F5344CB8AC3E}">
        <p14:creationId xmlns:p14="http://schemas.microsoft.com/office/powerpoint/2010/main" val="194134771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研究者发现，那些通常和</a:t>
            </a:r>
            <a:r>
              <a:rPr lang="zh-CN" altLang="en-US" dirty="0">
                <a:solidFill>
                  <a:schemeClr val="bg1"/>
                </a:solidFill>
              </a:rPr>
              <a:t>较低水平</a:t>
            </a:r>
            <a:r>
              <a:rPr lang="zh-CN" altLang="en-US" dirty="0"/>
              <a:t>酒精成瘾相关联的人群，其实也有中等程度的酒精</a:t>
            </a:r>
            <a:r>
              <a:rPr lang="zh-CN" altLang="en-US" dirty="0">
                <a:solidFill>
                  <a:schemeClr val="bg1"/>
                </a:solidFill>
              </a:rPr>
              <a:t>摄入</a:t>
            </a:r>
            <a:r>
              <a:rPr lang="zh-CN" altLang="en-US" dirty="0"/>
              <a:t>，但是他们和高</a:t>
            </a:r>
            <a:r>
              <a:rPr lang="zh-CN" altLang="en-US" dirty="0">
                <a:solidFill>
                  <a:schemeClr val="bg1"/>
                </a:solidFill>
              </a:rPr>
              <a:t>水平</a:t>
            </a:r>
            <a:r>
              <a:rPr lang="zh-CN" altLang="en-US" dirty="0"/>
              <a:t>酒精</a:t>
            </a:r>
            <a:r>
              <a:rPr lang="zh-CN" altLang="en-US" dirty="0">
                <a:solidFill>
                  <a:schemeClr val="bg1"/>
                </a:solidFill>
              </a:rPr>
              <a:t>摄入</a:t>
            </a:r>
            <a:r>
              <a:rPr lang="zh-CN" altLang="en-US" dirty="0"/>
              <a:t>的相关联</a:t>
            </a:r>
            <a:r>
              <a:rPr lang="zh-CN" altLang="en-US" dirty="0">
                <a:solidFill>
                  <a:schemeClr val="bg1"/>
                </a:solidFill>
              </a:rPr>
              <a:t>程度很低</a:t>
            </a:r>
            <a:r>
              <a:rPr lang="zh-CN" altLang="en-US" dirty="0"/>
              <a:t>，比如犹太人。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研究者发现，在那些</a:t>
            </a:r>
            <a:r>
              <a:rPr lang="zh-CN" altLang="en-US" dirty="0">
                <a:solidFill>
                  <a:schemeClr val="bg1"/>
                </a:solidFill>
              </a:rPr>
              <a:t>不容易</a:t>
            </a:r>
            <a:r>
              <a:rPr lang="zh-CN" altLang="en-US" dirty="0"/>
              <a:t>酒精成瘾的人群，比如犹太人里，人们其实也会</a:t>
            </a:r>
            <a:r>
              <a:rPr lang="zh-CN" altLang="en-US" dirty="0">
                <a:solidFill>
                  <a:schemeClr val="bg1"/>
                </a:solidFill>
              </a:rPr>
              <a:t>喝</a:t>
            </a:r>
            <a:r>
              <a:rPr lang="zh-CN" altLang="en-US" dirty="0"/>
              <a:t>中等量的酒，但</a:t>
            </a:r>
            <a:r>
              <a:rPr lang="zh-CN" altLang="en-US" dirty="0">
                <a:solidFill>
                  <a:schemeClr val="bg1"/>
                </a:solidFill>
              </a:rPr>
              <a:t>极少</a:t>
            </a:r>
            <a:r>
              <a:rPr lang="zh-CN" altLang="en-US" dirty="0"/>
              <a:t>有人喝得太多成为</a:t>
            </a:r>
            <a:r>
              <a:rPr lang="zh-CN" altLang="en-US" dirty="0">
                <a:solidFill>
                  <a:schemeClr val="bg1"/>
                </a:solidFill>
              </a:rPr>
              <a:t>酒鬼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1862819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中等程度的一氧化碳</a:t>
            </a:r>
            <a:r>
              <a:rPr lang="zh-CN" altLang="en-US" dirty="0">
                <a:solidFill>
                  <a:schemeClr val="bg1"/>
                </a:solidFill>
              </a:rPr>
              <a:t>暴露</a:t>
            </a:r>
            <a:r>
              <a:rPr lang="zh-CN" altLang="en-US" dirty="0"/>
              <a:t>会导致伤害的持续</a:t>
            </a:r>
            <a:r>
              <a:rPr lang="zh-CN" altLang="en-US" dirty="0">
                <a:solidFill>
                  <a:schemeClr val="bg1"/>
                </a:solidFill>
              </a:rPr>
              <a:t>积累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高浓度一氧化碳</a:t>
            </a:r>
            <a:r>
              <a:rPr lang="zh-CN" altLang="en-US" dirty="0">
                <a:solidFill>
                  <a:schemeClr val="bg1"/>
                </a:solidFill>
              </a:rPr>
              <a:t>暴露</a:t>
            </a:r>
            <a:r>
              <a:rPr lang="zh-CN" altLang="en-US" dirty="0"/>
              <a:t>可以很快致命而不产生明显的警告</a:t>
            </a:r>
            <a:r>
              <a:rPr lang="zh-CN" altLang="en-US" dirty="0">
                <a:solidFill>
                  <a:schemeClr val="bg1"/>
                </a:solidFill>
              </a:rPr>
              <a:t>迹象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婴儿、儿童、高龄成人和有健康问题的人会更容易被一氧化碳影响，其症状也更严重。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室内使用发电机可以在几分钟</a:t>
            </a:r>
            <a:r>
              <a:rPr lang="zh-CN" altLang="en-US" dirty="0">
                <a:solidFill>
                  <a:schemeClr val="bg1"/>
                </a:solidFill>
              </a:rPr>
              <a:t>内杀死你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发电机废气含有一氧化碳，这种毒气</a:t>
            </a:r>
            <a:r>
              <a:rPr lang="zh-CN" altLang="en-US" dirty="0">
                <a:solidFill>
                  <a:schemeClr val="bg1"/>
                </a:solidFill>
              </a:rPr>
              <a:t>你看不到也闻不到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永远不要在室内使用发电机，哪怕门窗敞开也不行。</a:t>
            </a:r>
            <a:endParaRPr lang="en-US" altLang="zh-CN" dirty="0"/>
          </a:p>
          <a:p>
            <a:r>
              <a:rPr lang="zh-CN" altLang="en-US" dirty="0"/>
              <a:t>只在室外使用，远离门、窗和通风口。</a:t>
            </a:r>
          </a:p>
        </p:txBody>
      </p:sp>
    </p:spTree>
    <p:extLst>
      <p:ext uri="{BB962C8B-B14F-4D97-AF65-F5344CB8AC3E}">
        <p14:creationId xmlns:p14="http://schemas.microsoft.com/office/powerpoint/2010/main" val="79801439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Bonus</a:t>
            </a:r>
            <a:r>
              <a:rPr lang="zh-CN" altLang="en-US" dirty="0"/>
              <a:t>：知识诅咒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知道的人难以想象不知道的人的状态</a:t>
            </a:r>
          </a:p>
        </p:txBody>
      </p:sp>
    </p:spTree>
    <p:extLst>
      <p:ext uri="{BB962C8B-B14F-4D97-AF65-F5344CB8AC3E}">
        <p14:creationId xmlns:p14="http://schemas.microsoft.com/office/powerpoint/2010/main" val="372482800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为什么科学家写东西这么难懂？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“能用愚蠢解释的就不要用恶意”</a:t>
            </a:r>
          </a:p>
        </p:txBody>
      </p:sp>
    </p:spTree>
    <p:extLst>
      <p:ext uri="{BB962C8B-B14F-4D97-AF65-F5344CB8AC3E}">
        <p14:creationId xmlns:p14="http://schemas.microsoft.com/office/powerpoint/2010/main" val="3190708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自我中心：“从我这里看的物件，在你那里也是一样”</a:t>
            </a:r>
            <a:endParaRPr lang="en-US" altLang="zh-CN" dirty="0"/>
          </a:p>
          <a:p>
            <a:r>
              <a:rPr lang="zh-CN" altLang="en-US" dirty="0"/>
              <a:t>事后偏见：“我就知道会是这样，你居然没事先料到”</a:t>
            </a:r>
            <a:endParaRPr lang="en-US" altLang="zh-CN" dirty="0"/>
          </a:p>
          <a:p>
            <a:r>
              <a:rPr lang="zh-CN" altLang="en-US" dirty="0"/>
              <a:t>虚假共识：“我做了这个选择，想来别人也会的吧”</a:t>
            </a:r>
            <a:endParaRPr lang="en-US" altLang="zh-CN" dirty="0"/>
          </a:p>
          <a:p>
            <a:r>
              <a:rPr lang="zh-CN" altLang="en-US" dirty="0"/>
              <a:t>透明幻觉：“我能看出这是钓鱼文，你会看不出来吗”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1195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“这是显然的”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最痛恨的一句话</a:t>
            </a:r>
          </a:p>
        </p:txBody>
      </p:sp>
    </p:spTree>
    <p:extLst>
      <p:ext uri="{BB962C8B-B14F-4D97-AF65-F5344CB8AC3E}">
        <p14:creationId xmlns:p14="http://schemas.microsoft.com/office/powerpoint/2010/main" val="1064165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为什么？这是我们记忆工作的方式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4359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“块”：我们把长的东西压缩成短的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67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所以，你要假装自己在什么场景呢？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621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“固定”：我们记住了功能而忘了本体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489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）想象读者在你的身后阅读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用途不大，但是个起点</a:t>
            </a:r>
          </a:p>
        </p:txBody>
      </p:sp>
    </p:spTree>
    <p:extLst>
      <p:ext uri="{BB962C8B-B14F-4D97-AF65-F5344CB8AC3E}">
        <p14:creationId xmlns:p14="http://schemas.microsoft.com/office/powerpoint/2010/main" val="23152929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）避免术语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用的时候多解释多举例</a:t>
            </a:r>
          </a:p>
        </p:txBody>
      </p:sp>
    </p:spTree>
    <p:extLst>
      <p:ext uri="{BB962C8B-B14F-4D97-AF65-F5344CB8AC3E}">
        <p14:creationId xmlns:p14="http://schemas.microsoft.com/office/powerpoint/2010/main" val="3185460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）具体的形象，别抽象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抽象是有用的，但不是在这里</a:t>
            </a:r>
          </a:p>
        </p:txBody>
      </p:sp>
    </p:spTree>
    <p:extLst>
      <p:ext uri="{BB962C8B-B14F-4D97-AF65-F5344CB8AC3E}">
        <p14:creationId xmlns:p14="http://schemas.microsoft.com/office/powerpoint/2010/main" val="1202425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被试</a:t>
            </a:r>
            <a:r>
              <a:rPr lang="zh-CN" altLang="en-US" dirty="0"/>
              <a:t>在</a:t>
            </a:r>
            <a:r>
              <a:rPr lang="zh-CN" altLang="en-US" dirty="0">
                <a:solidFill>
                  <a:schemeClr val="bg1"/>
                </a:solidFill>
              </a:rPr>
              <a:t>好的声学隔离</a:t>
            </a:r>
            <a:r>
              <a:rPr lang="zh-CN" altLang="en-US" dirty="0"/>
              <a:t>条件下接受了测试。</a:t>
            </a:r>
            <a:endParaRPr lang="en-US" altLang="zh-CN" dirty="0"/>
          </a:p>
          <a:p>
            <a:r>
              <a:rPr lang="zh-CN" altLang="en-US" dirty="0"/>
              <a:t>在紧邻机场地区的</a:t>
            </a:r>
            <a:r>
              <a:rPr lang="zh-CN" altLang="en-US" dirty="0">
                <a:solidFill>
                  <a:schemeClr val="bg1"/>
                </a:solidFill>
              </a:rPr>
              <a:t>管理行动</a:t>
            </a:r>
            <a:r>
              <a:rPr lang="zh-CN" altLang="en-US" dirty="0"/>
              <a:t>对于降低起飞和着陆时的鸟击事件产生的效果几乎可以忽略。</a:t>
            </a:r>
            <a:endParaRPr lang="en-US" altLang="zh-CN" dirty="0"/>
          </a:p>
          <a:p>
            <a:r>
              <a:rPr lang="zh-CN" altLang="en-US" dirty="0"/>
              <a:t>食物摄入与体重指数之间存在</a:t>
            </a:r>
            <a:r>
              <a:rPr lang="zh-CN" altLang="en-US" dirty="0">
                <a:solidFill>
                  <a:schemeClr val="bg1"/>
                </a:solidFill>
              </a:rPr>
              <a:t>显著的正相关</a:t>
            </a:r>
            <a:r>
              <a:rPr lang="zh-CN" altLang="en-US" dirty="0"/>
              <a:t> </a:t>
            </a:r>
            <a:r>
              <a:rPr lang="en-US" altLang="zh-CN" dirty="0"/>
              <a:t>/ </a:t>
            </a:r>
            <a:r>
              <a:rPr lang="zh-CN" altLang="en-US" dirty="0"/>
              <a:t>体重指数是食物摄入的</a:t>
            </a:r>
            <a:r>
              <a:rPr lang="zh-CN" altLang="en-US" dirty="0">
                <a:solidFill>
                  <a:schemeClr val="bg1"/>
                </a:solidFill>
              </a:rPr>
              <a:t>增函数</a:t>
            </a:r>
            <a:r>
              <a:rPr lang="zh-CN" altLang="en-US" dirty="0"/>
              <a:t>。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我们在</a:t>
            </a:r>
            <a:r>
              <a:rPr lang="zh-CN" altLang="en-US" dirty="0">
                <a:solidFill>
                  <a:schemeClr val="bg1"/>
                </a:solidFill>
              </a:rPr>
              <a:t>安静</a:t>
            </a:r>
            <a:r>
              <a:rPr lang="zh-CN" altLang="en-US" dirty="0"/>
              <a:t>的屋子里测试了</a:t>
            </a:r>
            <a:r>
              <a:rPr lang="zh-CN" altLang="en-US" dirty="0">
                <a:solidFill>
                  <a:schemeClr val="bg1"/>
                </a:solidFill>
              </a:rPr>
              <a:t>学生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在机场附近</a:t>
            </a:r>
            <a:r>
              <a:rPr lang="zh-CN" altLang="en-US" dirty="0">
                <a:solidFill>
                  <a:schemeClr val="bg1"/>
                </a:solidFill>
              </a:rPr>
              <a:t>捕鸟</a:t>
            </a:r>
            <a:r>
              <a:rPr lang="zh-CN" altLang="en-US" dirty="0"/>
              <a:t>并不能减少飞机起飞或降落时和鸟的相撞。</a:t>
            </a:r>
            <a:br>
              <a:rPr lang="en-US" altLang="zh-CN" dirty="0"/>
            </a:br>
            <a:endParaRPr lang="en-US" altLang="zh-CN" dirty="0"/>
          </a:p>
          <a:p>
            <a:r>
              <a:rPr lang="zh-CN" altLang="en-US" dirty="0"/>
              <a:t>吃得</a:t>
            </a:r>
            <a:r>
              <a:rPr lang="zh-CN" altLang="en-US" dirty="0">
                <a:solidFill>
                  <a:schemeClr val="bg1"/>
                </a:solidFill>
              </a:rPr>
              <a:t>越</a:t>
            </a:r>
            <a:r>
              <a:rPr lang="zh-CN" altLang="en-US" dirty="0"/>
              <a:t>多就</a:t>
            </a:r>
            <a:r>
              <a:rPr lang="zh-CN" altLang="en-US" dirty="0">
                <a:solidFill>
                  <a:schemeClr val="bg1"/>
                </a:solidFill>
              </a:rPr>
              <a:t>越</a:t>
            </a:r>
            <a:r>
              <a:rPr lang="zh-CN" altLang="en-US" dirty="0"/>
              <a:t>胖。</a:t>
            </a:r>
          </a:p>
        </p:txBody>
      </p:sp>
    </p:spTree>
    <p:extLst>
      <p:ext uri="{BB962C8B-B14F-4D97-AF65-F5344CB8AC3E}">
        <p14:creationId xmlns:p14="http://schemas.microsoft.com/office/powerpoint/2010/main" val="314172396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）最重要的：去问你的读者和编辑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……</a:t>
            </a:r>
            <a:r>
              <a:rPr lang="zh-CN" altLang="en-US" dirty="0"/>
              <a:t>甚至是一段时间之后的你自己</a:t>
            </a:r>
          </a:p>
        </p:txBody>
      </p:sp>
    </p:spTree>
    <p:extLst>
      <p:ext uri="{BB962C8B-B14F-4D97-AF65-F5344CB8AC3E}">
        <p14:creationId xmlns:p14="http://schemas.microsoft.com/office/powerpoint/2010/main" val="1825858341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9600" dirty="0">
                <a:latin typeface="Sketch Block" panose="02000000000000000000" pitchFamily="2" charset="0"/>
              </a:rPr>
              <a:t>Thank you.</a:t>
            </a:r>
            <a:endParaRPr lang="zh-CN" altLang="en-US" sz="9600" dirty="0">
              <a:latin typeface="Sketch Block" panose="02000000000000000000" pitchFamily="2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Ent @ Guokr.com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11908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4" y="1008707"/>
            <a:ext cx="4249093" cy="4249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86" y="1008707"/>
            <a:ext cx="4249093" cy="4249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106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就像小孩子没有字体，初学者也没有风格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622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Classic</a:t>
            </a:r>
            <a:r>
              <a:rPr lang="zh-CN" altLang="en-US" dirty="0"/>
              <a:t> </a:t>
            </a:r>
            <a:r>
              <a:rPr lang="en-US" altLang="zh-CN" dirty="0"/>
              <a:t>Style: </a:t>
            </a:r>
            <a:r>
              <a:rPr lang="zh-CN" altLang="en-US" dirty="0"/>
              <a:t>初学之选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31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古典风格的核心比喻：“看见世界”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82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我看到了你未曾注意的东西</a:t>
            </a:r>
            <a:endParaRPr lang="en-US" altLang="zh-CN" dirty="0"/>
          </a:p>
          <a:p>
            <a:r>
              <a:rPr lang="zh-CN" altLang="en-US" dirty="0"/>
              <a:t>我引导你的视线，让你自己看见</a:t>
            </a:r>
            <a:endParaRPr lang="en-US" altLang="zh-CN" dirty="0"/>
          </a:p>
          <a:p>
            <a:r>
              <a:rPr lang="zh-CN" altLang="en-US" dirty="0"/>
              <a:t>我不必为之争辩，因为我信任你的智力</a:t>
            </a:r>
            <a:endParaRPr lang="en-US" altLang="zh-CN" dirty="0"/>
          </a:p>
          <a:p>
            <a:r>
              <a:rPr lang="zh-CN" altLang="en-US" dirty="0"/>
              <a:t>我也无需凭此梳理我的思路</a:t>
            </a:r>
          </a:p>
        </p:txBody>
      </p:sp>
    </p:spTree>
    <p:extLst>
      <p:ext uri="{BB962C8B-B14F-4D97-AF65-F5344CB8AC3E}">
        <p14:creationId xmlns:p14="http://schemas.microsoft.com/office/powerpoint/2010/main" val="405879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这是一种不容易想象出来的场景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36102"/>
      </p:ext>
    </p:extLst>
  </p:cSld>
  <p:clrMapOvr>
    <a:masterClrMapping/>
  </p:clrMapOvr>
</p:sld>
</file>

<file path=ppt/theme/theme1.xml><?xml version="1.0" encoding="utf-8"?>
<a:theme xmlns:a="http://schemas.openxmlformats.org/drawingml/2006/main" name="创造一个人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写作风格16-9 - Ent</Template>
  <TotalTime>2439</TotalTime>
  <Words>2419</Words>
  <Application>Microsoft Office PowerPoint</Application>
  <PresentationFormat>全屏显示(4:3)</PresentationFormat>
  <Paragraphs>188</Paragraphs>
  <Slides>47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5" baseType="lpstr">
      <vt:lpstr>宋体</vt:lpstr>
      <vt:lpstr>Arial</vt:lpstr>
      <vt:lpstr>华康俪金黑W8</vt:lpstr>
      <vt:lpstr>Sketch Block</vt:lpstr>
      <vt:lpstr>等线</vt:lpstr>
      <vt:lpstr>方正兰亭细黑_GBK</vt:lpstr>
      <vt:lpstr>Calibri</vt:lpstr>
      <vt:lpstr>创造一个人</vt:lpstr>
      <vt:lpstr>我们会保留你的风格， 如果你有风格的话</vt:lpstr>
      <vt:lpstr>写作是一件不自然的事情</vt:lpstr>
      <vt:lpstr>你看不见你的读者，必须假装</vt:lpstr>
      <vt:lpstr>所以，你要假装自己在什么场景呢？</vt:lpstr>
      <vt:lpstr>就像小孩子没有字体，初学者也没有风格</vt:lpstr>
      <vt:lpstr>Classic Style: 初学之选</vt:lpstr>
      <vt:lpstr>古典风格的核心比喻：“看见世界”</vt:lpstr>
      <vt:lpstr>PowerPoint 演示文稿</vt:lpstr>
      <vt:lpstr>这是一种不容易想象出来的场景</vt:lpstr>
      <vt:lpstr>不同于应用风格：不是满足需求</vt:lpstr>
      <vt:lpstr>不同于平实风格：不是简单展示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(1)避免“元对话”——关于对话的对话</vt:lpstr>
      <vt:lpstr>PowerPoint 演示文稿</vt:lpstr>
      <vt:lpstr>像对话一样去竖路牌</vt:lpstr>
      <vt:lpstr>PowerPoint 演示文稿</vt:lpstr>
      <vt:lpstr>(2)不要把你的领域和你的职业混淆</vt:lpstr>
      <vt:lpstr>PowerPoint 演示文稿</vt:lpstr>
      <vt:lpstr>(3) 不要把你的自我怀疑给读者看……</vt:lpstr>
      <vt:lpstr>PowerPoint 演示文稿</vt:lpstr>
      <vt:lpstr>……因为读者不是你的敌人</vt:lpstr>
      <vt:lpstr>PowerPoint 演示文稿</vt:lpstr>
      <vt:lpstr>要说条件，何不把条件说清楚？</vt:lpstr>
      <vt:lpstr>PowerPoint 演示文稿</vt:lpstr>
      <vt:lpstr>(4)不要用滥大街的比喻</vt:lpstr>
      <vt:lpstr>PowerPoint 演示文稿</vt:lpstr>
      <vt:lpstr>(5)不要用那么多的抽象名词</vt:lpstr>
      <vt:lpstr>PowerPoint 演示文稿</vt:lpstr>
      <vt:lpstr>PowerPoint 演示文稿</vt:lpstr>
      <vt:lpstr>Bonus：知识诅咒</vt:lpstr>
      <vt:lpstr>为什么科学家写东西这么难懂？</vt:lpstr>
      <vt:lpstr>PowerPoint 演示文稿</vt:lpstr>
      <vt:lpstr>“这是显然的”</vt:lpstr>
      <vt:lpstr>为什么？这是我们记忆工作的方式</vt:lpstr>
      <vt:lpstr>“块”：我们把长的东西压缩成短的</vt:lpstr>
      <vt:lpstr>“固定”：我们记住了功能而忘了本体</vt:lpstr>
      <vt:lpstr>（1）想象读者在你的身后阅读</vt:lpstr>
      <vt:lpstr>（2）避免术语</vt:lpstr>
      <vt:lpstr>（3）具体的形象，别抽象</vt:lpstr>
      <vt:lpstr>PowerPoint 演示文稿</vt:lpstr>
      <vt:lpstr>（4）最重要的：去问你的读者和编辑</vt:lpstr>
      <vt:lpstr>Thank you.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Boran</dc:creator>
  <cp:lastModifiedBy>Zhang Boran</cp:lastModifiedBy>
  <cp:revision>53</cp:revision>
  <dcterms:created xsi:type="dcterms:W3CDTF">2016-12-23T07:44:02Z</dcterms:created>
  <dcterms:modified xsi:type="dcterms:W3CDTF">2016-12-27T02:18:38Z</dcterms:modified>
</cp:coreProperties>
</file>