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72" r:id="rId8"/>
    <p:sldId id="282" r:id="rId9"/>
    <p:sldId id="273" r:id="rId10"/>
    <p:sldId id="262" r:id="rId11"/>
    <p:sldId id="274" r:id="rId12"/>
    <p:sldId id="275" r:id="rId13"/>
    <p:sldId id="278" r:id="rId14"/>
    <p:sldId id="264" r:id="rId15"/>
    <p:sldId id="265" r:id="rId16"/>
    <p:sldId id="268" r:id="rId17"/>
    <p:sldId id="269" r:id="rId18"/>
    <p:sldId id="283" r:id="rId19"/>
    <p:sldId id="270" r:id="rId20"/>
    <p:sldId id="271" r:id="rId21"/>
    <p:sldId id="276" r:id="rId22"/>
    <p:sldId id="277" r:id="rId23"/>
    <p:sldId id="279" r:id="rId24"/>
    <p:sldId id="280" r:id="rId25"/>
    <p:sldId id="284" r:id="rId26"/>
    <p:sldId id="281" r:id="rId2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9204"/>
    <a:srgbClr val="A20000"/>
    <a:srgbClr val="FA5F00"/>
    <a:srgbClr val="FFF2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9968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0826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3442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7145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2901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455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0630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0891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06240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21842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820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39471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74110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74366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68515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49515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5785" y="1444309"/>
            <a:ext cx="3891835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7448" y="2949261"/>
            <a:ext cx="4947902" cy="322770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>
              <a:defRPr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>
              <a:defRPr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>
              <a:defRPr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>
              <a:defRPr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05591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60894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80359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05665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43124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284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4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7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81165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66639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4374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85489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7415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8404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805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012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114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3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3843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3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5521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61"/>
          <a:stretch/>
        </p:blipFill>
        <p:spPr>
          <a:xfrm>
            <a:off x="1" y="-1"/>
            <a:ext cx="9144000" cy="685800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22" r="-1"/>
          <a:stretch/>
        </p:blipFill>
        <p:spPr>
          <a:xfrm>
            <a:off x="-20778" y="4"/>
            <a:ext cx="5370155" cy="6857999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2801155" y="365126"/>
            <a:ext cx="571419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801155" y="1825625"/>
            <a:ext cx="571419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6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6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6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5541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</p:titleStyle>
    <p:bodyStyle>
      <a:lvl1pPr marL="0" indent="0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342884" indent="0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685766" indent="0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3pPr>
      <a:lvl4pPr marL="1028649" indent="0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4pPr>
      <a:lvl5pPr marL="1371532" indent="0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16" b="6573"/>
          <a:stretch/>
        </p:blipFill>
        <p:spPr>
          <a:xfrm>
            <a:off x="0" y="0"/>
            <a:ext cx="9144000" cy="687731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9245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4A923-4160-4305-ABF2-6716D7536A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B212D-05C9-4CDE-9FA3-DC4428F5279A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61"/>
          <a:stretch/>
        </p:blipFill>
        <p:spPr>
          <a:xfrm>
            <a:off x="1" y="-1"/>
            <a:ext cx="9144000" cy="685800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26" t="29256" r="20082" b="-1"/>
          <a:stretch/>
        </p:blipFill>
        <p:spPr>
          <a:xfrm>
            <a:off x="0" y="0"/>
            <a:ext cx="5405513" cy="443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92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3700903"/>
            <a:ext cx="9144000" cy="1868623"/>
          </a:xfrm>
          <a:prstGeom prst="rect">
            <a:avLst/>
          </a:prstGeom>
          <a:solidFill>
            <a:srgbClr val="FFFF99">
              <a:alpha val="5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科普写作的套路</a:t>
            </a:r>
            <a:endParaRPr lang="en-US" altLang="zh-CN" sz="4000" dirty="0">
              <a:solidFill>
                <a:srgbClr val="A2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endParaRPr lang="en-US" altLang="zh-CN" sz="1200" dirty="0">
              <a:solidFill>
                <a:srgbClr val="FFC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endParaRPr lang="en-US" altLang="zh-CN" sz="1200" dirty="0">
              <a:solidFill>
                <a:srgbClr val="FFC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en-US" sz="24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科学松鼠会  白鸟</a:t>
            </a:r>
            <a:endParaRPr lang="en-US" altLang="zh-CN" sz="24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233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629774" y="387243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A20000"/>
                </a:solidFill>
                <a:ea typeface="黑体" panose="02010609060101010101" pitchFamily="49" charset="-122"/>
              </a:rPr>
              <a:t>吐纳</a:t>
            </a:r>
            <a:r>
              <a:rPr lang="zh-CN" altLang="en-US" sz="2400" dirty="0" smtClean="0">
                <a:solidFill>
                  <a:srgbClr val="A20000"/>
                </a:solidFill>
                <a:ea typeface="黑体" panose="02010609060101010101" pitchFamily="49" charset="-122"/>
              </a:rPr>
              <a:t>麝香</a:t>
            </a:r>
            <a:endParaRPr lang="zh-CN" altLang="en-US" sz="2400" dirty="0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29774" y="4631187"/>
            <a:ext cx="1415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rgbClr val="A20000"/>
                </a:solidFill>
                <a:ea typeface="黑体" panose="02010609060101010101" pitchFamily="49" charset="-122"/>
              </a:rPr>
              <a:t>人造香料</a:t>
            </a:r>
            <a:endParaRPr lang="zh-CN" altLang="en-US" sz="2400" dirty="0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29773" y="5389935"/>
            <a:ext cx="1415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rgbClr val="A20000"/>
                </a:solidFill>
                <a:ea typeface="黑体" panose="02010609060101010101" pitchFamily="49" charset="-122"/>
              </a:rPr>
              <a:t>香料历史</a:t>
            </a:r>
            <a:endParaRPr lang="zh-CN" altLang="en-US" sz="2400" dirty="0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598153" y="3722452"/>
            <a:ext cx="1415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黑体" panose="02010609060101010101" pitchFamily="49" charset="-122"/>
              </a:rPr>
              <a:t>香水广告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498331" y="1854598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黑体" panose="02010609060101010101" pitchFamily="49" charset="-122"/>
              </a:rPr>
              <a:t>香薰</a:t>
            </a:r>
          </a:p>
        </p:txBody>
      </p:sp>
      <p:sp>
        <p:nvSpPr>
          <p:cNvPr id="9" name="矩形 8"/>
          <p:cNvSpPr/>
          <p:nvPr/>
        </p:nvSpPr>
        <p:spPr>
          <a:xfrm>
            <a:off x="4614466" y="4477687"/>
            <a:ext cx="918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黑体" panose="02010609060101010101" pitchFamily="49" charset="-122"/>
              </a:rPr>
              <a:t>香</a:t>
            </a: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ea typeface="黑体" panose="02010609060101010101" pitchFamily="49" charset="-122"/>
              </a:rPr>
              <a:t>/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黑体" panose="02010609060101010101" pitchFamily="49" charset="-122"/>
              </a:rPr>
              <a:t>臭</a:t>
            </a:r>
          </a:p>
        </p:txBody>
      </p:sp>
      <p:sp>
        <p:nvSpPr>
          <p:cNvPr id="10" name="矩形 9"/>
          <p:cNvSpPr/>
          <p:nvPr/>
        </p:nvSpPr>
        <p:spPr>
          <a:xfrm>
            <a:off x="3523734" y="3073922"/>
            <a:ext cx="1415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黑体" panose="02010609060101010101" pitchFamily="49" charset="-122"/>
              </a:rPr>
              <a:t>麝香采集</a:t>
            </a:r>
          </a:p>
        </p:txBody>
      </p:sp>
      <p:sp>
        <p:nvSpPr>
          <p:cNvPr id="11" name="矩形 10"/>
          <p:cNvSpPr/>
          <p:nvPr/>
        </p:nvSpPr>
        <p:spPr>
          <a:xfrm>
            <a:off x="6598153" y="795942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黑体" panose="02010609060101010101" pitchFamily="49" charset="-122"/>
              </a:rPr>
              <a:t>聚斯金德小说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598153" y="5630858"/>
            <a:ext cx="2225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ea typeface="黑体" panose="02010609060101010101" pitchFamily="49" charset="-122"/>
              </a:rPr>
              <a:t>G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黑体" panose="02010609060101010101" pitchFamily="49" charset="-122"/>
              </a:rPr>
              <a:t>蛋白偶联受体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117534" y="5620767"/>
            <a:ext cx="1415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黑体" panose="02010609060101010101" pitchFamily="49" charset="-122"/>
              </a:rPr>
              <a:t>精油提取</a:t>
            </a:r>
          </a:p>
        </p:txBody>
      </p:sp>
      <p:sp>
        <p:nvSpPr>
          <p:cNvPr id="15" name="矩形 14"/>
          <p:cNvSpPr/>
          <p:nvPr/>
        </p:nvSpPr>
        <p:spPr>
          <a:xfrm>
            <a:off x="7344551" y="2473515"/>
            <a:ext cx="1415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黑体" panose="02010609060101010101" pitchFamily="49" charset="-122"/>
              </a:rPr>
              <a:t>动物香料</a:t>
            </a:r>
          </a:p>
        </p:txBody>
      </p:sp>
      <p:sp>
        <p:nvSpPr>
          <p:cNvPr id="16" name="矩形 15"/>
          <p:cNvSpPr/>
          <p:nvPr/>
        </p:nvSpPr>
        <p:spPr>
          <a:xfrm>
            <a:off x="5801323" y="416749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用途</a:t>
            </a:r>
          </a:p>
        </p:txBody>
      </p:sp>
      <p:sp>
        <p:nvSpPr>
          <p:cNvPr id="17" name="矩形 16"/>
          <p:cNvSpPr/>
          <p:nvPr/>
        </p:nvSpPr>
        <p:spPr>
          <a:xfrm>
            <a:off x="1147233" y="4830548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黑体" panose="02010609060101010101" pitchFamily="49" charset="-122"/>
              </a:rPr>
              <a:t>古诗</a:t>
            </a:r>
          </a:p>
        </p:txBody>
      </p:sp>
      <p:sp>
        <p:nvSpPr>
          <p:cNvPr id="18" name="矩形 17"/>
          <p:cNvSpPr/>
          <p:nvPr/>
        </p:nvSpPr>
        <p:spPr>
          <a:xfrm>
            <a:off x="2191191" y="617066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毒性</a:t>
            </a:r>
          </a:p>
        </p:txBody>
      </p:sp>
      <p:sp>
        <p:nvSpPr>
          <p:cNvPr id="19" name="矩形 18"/>
          <p:cNvSpPr/>
          <p:nvPr/>
        </p:nvSpPr>
        <p:spPr>
          <a:xfrm>
            <a:off x="5190553" y="6345541"/>
            <a:ext cx="1415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植物香料</a:t>
            </a:r>
          </a:p>
        </p:txBody>
      </p:sp>
    </p:spTree>
    <p:extLst>
      <p:ext uri="{BB962C8B-B14F-4D97-AF65-F5344CB8AC3E}">
        <p14:creationId xmlns:p14="http://schemas.microsoft.com/office/powerpoint/2010/main" val="34951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629774" y="387243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A20000"/>
                </a:solidFill>
                <a:ea typeface="黑体" panose="02010609060101010101" pitchFamily="49" charset="-122"/>
              </a:rPr>
              <a:t>吐纳</a:t>
            </a:r>
            <a:r>
              <a:rPr lang="zh-CN" altLang="en-US" sz="2400" dirty="0" smtClean="0">
                <a:solidFill>
                  <a:srgbClr val="A20000"/>
                </a:solidFill>
                <a:ea typeface="黑体" panose="02010609060101010101" pitchFamily="49" charset="-122"/>
              </a:rPr>
              <a:t>麝香</a:t>
            </a:r>
            <a:endParaRPr lang="zh-CN" altLang="en-US" sz="2400" dirty="0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29774" y="4631187"/>
            <a:ext cx="1415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rgbClr val="A20000"/>
                </a:solidFill>
                <a:ea typeface="黑体" panose="02010609060101010101" pitchFamily="49" charset="-122"/>
              </a:rPr>
              <a:t>人造香料</a:t>
            </a:r>
            <a:endParaRPr lang="zh-CN" altLang="en-US" sz="2400" dirty="0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29773" y="5389935"/>
            <a:ext cx="1415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rgbClr val="A20000"/>
                </a:solidFill>
                <a:ea typeface="黑体" panose="02010609060101010101" pitchFamily="49" charset="-122"/>
              </a:rPr>
              <a:t>香料历史</a:t>
            </a:r>
            <a:endParaRPr lang="zh-CN" altLang="en-US" sz="2400" dirty="0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598153" y="3722452"/>
            <a:ext cx="1415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黑体" panose="02010609060101010101" pitchFamily="49" charset="-122"/>
              </a:rPr>
              <a:t>香水广告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498331" y="1854598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chemeClr val="bg1">
                    <a:lumMod val="85000"/>
                  </a:schemeClr>
                </a:solidFill>
                <a:ea typeface="黑体" panose="02010609060101010101" pitchFamily="49" charset="-122"/>
              </a:rPr>
              <a:t>香薰</a:t>
            </a:r>
          </a:p>
        </p:txBody>
      </p:sp>
      <p:sp>
        <p:nvSpPr>
          <p:cNvPr id="9" name="矩形 8"/>
          <p:cNvSpPr/>
          <p:nvPr/>
        </p:nvSpPr>
        <p:spPr>
          <a:xfrm>
            <a:off x="4614466" y="4477687"/>
            <a:ext cx="918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ea typeface="黑体" panose="02010609060101010101" pitchFamily="49" charset="-122"/>
              </a:rPr>
              <a:t>香</a:t>
            </a:r>
            <a:r>
              <a:rPr lang="en-US" altLang="zh-CN" sz="2400" dirty="0">
                <a:solidFill>
                  <a:schemeClr val="accent4">
                    <a:lumMod val="40000"/>
                    <a:lumOff val="60000"/>
                  </a:schemeClr>
                </a:solidFill>
                <a:ea typeface="黑体" panose="02010609060101010101" pitchFamily="49" charset="-122"/>
              </a:rPr>
              <a:t>/</a:t>
            </a:r>
            <a:r>
              <a:rPr lang="zh-CN" alt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ea typeface="黑体" panose="02010609060101010101" pitchFamily="49" charset="-122"/>
              </a:rPr>
              <a:t>臭</a:t>
            </a:r>
          </a:p>
        </p:txBody>
      </p:sp>
      <p:sp>
        <p:nvSpPr>
          <p:cNvPr id="10" name="矩形 9"/>
          <p:cNvSpPr/>
          <p:nvPr/>
        </p:nvSpPr>
        <p:spPr>
          <a:xfrm>
            <a:off x="3523734" y="3073922"/>
            <a:ext cx="1415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ea typeface="黑体" panose="02010609060101010101" pitchFamily="49" charset="-122"/>
              </a:rPr>
              <a:t>麝香采集</a:t>
            </a:r>
          </a:p>
        </p:txBody>
      </p:sp>
      <p:sp>
        <p:nvSpPr>
          <p:cNvPr id="11" name="矩形 10"/>
          <p:cNvSpPr/>
          <p:nvPr/>
        </p:nvSpPr>
        <p:spPr>
          <a:xfrm>
            <a:off x="6598153" y="795942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黑体" panose="02010609060101010101" pitchFamily="49" charset="-122"/>
              </a:rPr>
              <a:t>聚斯金德小说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598153" y="5630858"/>
            <a:ext cx="2225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ea typeface="黑体" panose="02010609060101010101" pitchFamily="49" charset="-122"/>
              </a:rPr>
              <a:t>G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黑体" panose="02010609060101010101" pitchFamily="49" charset="-122"/>
              </a:rPr>
              <a:t>蛋白偶联受体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117534" y="5620767"/>
            <a:ext cx="1415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ea typeface="黑体" panose="02010609060101010101" pitchFamily="49" charset="-122"/>
              </a:rPr>
              <a:t>精油提取</a:t>
            </a:r>
          </a:p>
        </p:txBody>
      </p:sp>
      <p:sp>
        <p:nvSpPr>
          <p:cNvPr id="15" name="矩形 14"/>
          <p:cNvSpPr/>
          <p:nvPr/>
        </p:nvSpPr>
        <p:spPr>
          <a:xfrm>
            <a:off x="7344551" y="2473515"/>
            <a:ext cx="1415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chemeClr val="bg1">
                    <a:lumMod val="85000"/>
                  </a:schemeClr>
                </a:solidFill>
                <a:ea typeface="黑体" panose="02010609060101010101" pitchFamily="49" charset="-122"/>
              </a:rPr>
              <a:t>动物香料</a:t>
            </a:r>
          </a:p>
        </p:txBody>
      </p:sp>
      <p:sp>
        <p:nvSpPr>
          <p:cNvPr id="16" name="矩形 15"/>
          <p:cNvSpPr/>
          <p:nvPr/>
        </p:nvSpPr>
        <p:spPr>
          <a:xfrm>
            <a:off x="5801323" y="416749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rgbClr val="FA5F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用途</a:t>
            </a:r>
          </a:p>
        </p:txBody>
      </p:sp>
      <p:sp>
        <p:nvSpPr>
          <p:cNvPr id="17" name="矩形 16"/>
          <p:cNvSpPr/>
          <p:nvPr/>
        </p:nvSpPr>
        <p:spPr>
          <a:xfrm>
            <a:off x="1147233" y="4830548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ea typeface="黑体" panose="02010609060101010101" pitchFamily="49" charset="-122"/>
              </a:rPr>
              <a:t>古诗</a:t>
            </a:r>
          </a:p>
        </p:txBody>
      </p:sp>
      <p:sp>
        <p:nvSpPr>
          <p:cNvPr id="18" name="矩形 17"/>
          <p:cNvSpPr/>
          <p:nvPr/>
        </p:nvSpPr>
        <p:spPr>
          <a:xfrm>
            <a:off x="2191191" y="617066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rgbClr val="FA5F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毒性</a:t>
            </a:r>
          </a:p>
        </p:txBody>
      </p:sp>
      <p:sp>
        <p:nvSpPr>
          <p:cNvPr id="19" name="矩形 18"/>
          <p:cNvSpPr/>
          <p:nvPr/>
        </p:nvSpPr>
        <p:spPr>
          <a:xfrm>
            <a:off x="5190553" y="6345541"/>
            <a:ext cx="1415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植物香料</a:t>
            </a:r>
          </a:p>
        </p:txBody>
      </p:sp>
    </p:spTree>
    <p:extLst>
      <p:ext uri="{BB962C8B-B14F-4D97-AF65-F5344CB8AC3E}">
        <p14:creationId xmlns:p14="http://schemas.microsoft.com/office/powerpoint/2010/main" val="152182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05650" y="1758773"/>
            <a:ext cx="5200650" cy="994172"/>
          </a:xfrm>
        </p:spPr>
        <p:txBody>
          <a:bodyPr/>
          <a:lstStyle/>
          <a:p>
            <a:r>
              <a:rPr lang="zh-CN" altLang="en-US" dirty="0" smtClean="0"/>
              <a:t>练习：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05650" y="2752944"/>
            <a:ext cx="5200650" cy="3744837"/>
          </a:xfrm>
        </p:spPr>
        <p:txBody>
          <a:bodyPr>
            <a:normAutofit/>
          </a:bodyPr>
          <a:lstStyle/>
          <a:p>
            <a:pPr marL="385745" indent="-385745">
              <a:lnSpc>
                <a:spcPct val="150000"/>
              </a:lnSpc>
              <a:buFont typeface="+mj-lt"/>
              <a:buAutoNum type="arabicPeriod"/>
            </a:pPr>
            <a:r>
              <a:rPr lang="zh-CN" altLang="zh-CN" dirty="0">
                <a:solidFill>
                  <a:schemeClr val="bg1"/>
                </a:solidFill>
              </a:rPr>
              <a:t>选择一个主题</a:t>
            </a:r>
          </a:p>
          <a:p>
            <a:pPr marL="385745" indent="-385745">
              <a:lnSpc>
                <a:spcPct val="150000"/>
              </a:lnSpc>
              <a:buFont typeface="+mj-lt"/>
              <a:buAutoNum type="arabicPeriod"/>
            </a:pPr>
            <a:r>
              <a:rPr lang="zh-CN" altLang="zh-CN" dirty="0" smtClean="0">
                <a:solidFill>
                  <a:schemeClr val="bg1"/>
                </a:solidFill>
              </a:rPr>
              <a:t>预测</a:t>
            </a:r>
            <a:r>
              <a:rPr lang="zh-CN" altLang="zh-CN" dirty="0">
                <a:solidFill>
                  <a:schemeClr val="bg1"/>
                </a:solidFill>
              </a:rPr>
              <a:t>一下以</a:t>
            </a:r>
            <a:r>
              <a:rPr lang="zh-CN" altLang="zh-CN" dirty="0">
                <a:solidFill>
                  <a:srgbClr val="FC9204"/>
                </a:solidFill>
              </a:rPr>
              <a:t>普通大众</a:t>
            </a:r>
            <a:r>
              <a:rPr lang="zh-CN" altLang="zh-CN" dirty="0">
                <a:solidFill>
                  <a:schemeClr val="bg1"/>
                </a:solidFill>
              </a:rPr>
              <a:t>、</a:t>
            </a:r>
            <a:r>
              <a:rPr lang="zh-CN" altLang="zh-CN" dirty="0">
                <a:solidFill>
                  <a:srgbClr val="FC9204"/>
                </a:solidFill>
              </a:rPr>
              <a:t>科学青年</a:t>
            </a:r>
            <a:r>
              <a:rPr lang="zh-CN" altLang="zh-CN" dirty="0" smtClean="0">
                <a:solidFill>
                  <a:schemeClr val="bg1"/>
                </a:solidFill>
              </a:rPr>
              <a:t>、</a:t>
            </a:r>
            <a:r>
              <a:rPr lang="zh-CN" altLang="en-US" dirty="0">
                <a:solidFill>
                  <a:srgbClr val="FC9204"/>
                </a:solidFill>
              </a:rPr>
              <a:t>学科</a:t>
            </a:r>
            <a:r>
              <a:rPr lang="zh-CN" altLang="zh-CN" dirty="0">
                <a:solidFill>
                  <a:srgbClr val="FC9204"/>
                </a:solidFill>
              </a:rPr>
              <a:t>同行</a:t>
            </a:r>
            <a:r>
              <a:rPr lang="zh-CN" altLang="zh-CN" dirty="0">
                <a:solidFill>
                  <a:schemeClr val="bg1"/>
                </a:solidFill>
              </a:rPr>
              <a:t>为对象时他们关心的是这个主题的</a:t>
            </a:r>
            <a:r>
              <a:rPr lang="zh-CN" altLang="zh-CN" dirty="0" smtClean="0">
                <a:solidFill>
                  <a:schemeClr val="bg1"/>
                </a:solidFill>
              </a:rPr>
              <a:t>什么问题</a:t>
            </a:r>
            <a:endParaRPr lang="zh-CN" altLang="zh-CN" dirty="0">
              <a:solidFill>
                <a:schemeClr val="bg1"/>
              </a:solidFill>
            </a:endParaRPr>
          </a:p>
          <a:p>
            <a:pPr marL="385745" indent="-385745">
              <a:lnSpc>
                <a:spcPct val="150000"/>
              </a:lnSpc>
              <a:buFont typeface="+mj-lt"/>
              <a:buAutoNum type="arabicPeriod"/>
            </a:pPr>
            <a:r>
              <a:rPr lang="zh-CN" altLang="zh-CN" dirty="0" smtClean="0">
                <a:solidFill>
                  <a:schemeClr val="bg1"/>
                </a:solidFill>
              </a:rPr>
              <a:t>选择</a:t>
            </a:r>
            <a:r>
              <a:rPr lang="zh-CN" altLang="zh-CN" dirty="0">
                <a:solidFill>
                  <a:schemeClr val="bg1"/>
                </a:solidFill>
              </a:rPr>
              <a:t>与这个主题相关的三个概念，思考如何用有趣的方式解释</a:t>
            </a:r>
            <a:r>
              <a:rPr lang="zh-CN" altLang="zh-CN" dirty="0" smtClean="0">
                <a:solidFill>
                  <a:schemeClr val="bg1"/>
                </a:solidFill>
              </a:rPr>
              <a:t>它们</a:t>
            </a:r>
            <a:endParaRPr lang="zh-CN" altLang="zh-C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59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173486"/>
            <a:ext cx="6400800" cy="841772"/>
          </a:xfrm>
          <a:prstGeom prst="rect">
            <a:avLst/>
          </a:prstGeom>
          <a:solidFill>
            <a:srgbClr val="FFF2CC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Stage 1: </a:t>
            </a:r>
            <a:r>
              <a:rPr lang="zh-CN" altLang="en-US" sz="24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向别人介绍你熟知的科学内容</a:t>
            </a:r>
          </a:p>
        </p:txBody>
      </p:sp>
      <p:sp>
        <p:nvSpPr>
          <p:cNvPr id="5" name="矩形 4"/>
          <p:cNvSpPr/>
          <p:nvPr/>
        </p:nvSpPr>
        <p:spPr>
          <a:xfrm>
            <a:off x="6400800" y="2173490"/>
            <a:ext cx="2743200" cy="841773"/>
          </a:xfrm>
          <a:prstGeom prst="rect">
            <a:avLst/>
          </a:prstGeom>
          <a:solidFill>
            <a:schemeClr val="accent6">
              <a:lumMod val="60000"/>
              <a:lumOff val="40000"/>
              <a:alpha val="5882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设计文章结构</a:t>
            </a:r>
          </a:p>
        </p:txBody>
      </p:sp>
      <p:sp>
        <p:nvSpPr>
          <p:cNvPr id="6" name="矩形 5"/>
          <p:cNvSpPr/>
          <p:nvPr/>
        </p:nvSpPr>
        <p:spPr>
          <a:xfrm>
            <a:off x="6400796" y="3015149"/>
            <a:ext cx="2743200" cy="3842851"/>
          </a:xfrm>
          <a:prstGeom prst="rect">
            <a:avLst/>
          </a:prstGeom>
          <a:solidFill>
            <a:schemeClr val="accent6">
              <a:lumMod val="60000"/>
              <a:lumOff val="40000"/>
              <a:alpha val="5882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时间顺序</a:t>
            </a:r>
            <a:endParaRPr lang="en-US" altLang="zh-CN" sz="240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知识结构</a:t>
            </a:r>
            <a:endParaRPr lang="en-US" altLang="zh-CN" sz="240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endParaRPr lang="en-US" altLang="zh-CN" sz="2400" dirty="0" smtClean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endParaRPr lang="zh-CN" altLang="en-US" sz="240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476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52352" y="1473784"/>
            <a:ext cx="3054927" cy="5091544"/>
          </a:xfrm>
        </p:spPr>
        <p:txBody>
          <a:bodyPr>
            <a:noAutofit/>
          </a:bodyPr>
          <a:lstStyle/>
          <a:p>
            <a:pPr marL="385745" indent="-385745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 smtClean="0">
                <a:solidFill>
                  <a:srgbClr val="FC9204"/>
                </a:solidFill>
              </a:rPr>
              <a:t>香气的感知</a:t>
            </a:r>
            <a:endParaRPr lang="en-US" altLang="zh-CN" dirty="0" smtClean="0">
              <a:solidFill>
                <a:srgbClr val="FC9204"/>
              </a:solidFill>
            </a:endParaRPr>
          </a:p>
          <a:p>
            <a:pPr marL="385745" indent="-385745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 smtClean="0">
                <a:solidFill>
                  <a:srgbClr val="FC9204"/>
                </a:solidFill>
              </a:rPr>
              <a:t>香料的获得</a:t>
            </a:r>
            <a:endParaRPr lang="en-US" altLang="zh-CN" dirty="0" smtClean="0">
              <a:solidFill>
                <a:srgbClr val="FC9204"/>
              </a:solidFill>
            </a:endParaRPr>
          </a:p>
          <a:p>
            <a:pPr marL="728627" lvl="1" indent="-385745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 smtClean="0"/>
              <a:t>古代，麝香采集</a:t>
            </a:r>
            <a:endParaRPr lang="en-US" altLang="zh-CN" dirty="0" smtClean="0"/>
          </a:p>
          <a:p>
            <a:pPr marL="728627" lvl="1" indent="-385745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 smtClean="0"/>
              <a:t>古代，精油提炼</a:t>
            </a:r>
            <a:endParaRPr lang="en-US" altLang="zh-CN" dirty="0" smtClean="0"/>
          </a:p>
          <a:p>
            <a:pPr marL="728627" lvl="1" indent="-385745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 smtClean="0"/>
              <a:t>现代，化工合成</a:t>
            </a:r>
            <a:endParaRPr lang="en-US" altLang="zh-CN" dirty="0" smtClean="0"/>
          </a:p>
          <a:p>
            <a:pPr marL="385745" indent="-385745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 smtClean="0">
                <a:solidFill>
                  <a:srgbClr val="FC9204"/>
                </a:solidFill>
              </a:rPr>
              <a:t>天然</a:t>
            </a:r>
            <a:r>
              <a:rPr lang="en-US" altLang="zh-CN" dirty="0" smtClean="0">
                <a:solidFill>
                  <a:srgbClr val="FC9204"/>
                </a:solidFill>
              </a:rPr>
              <a:t>/</a:t>
            </a:r>
            <a:r>
              <a:rPr lang="zh-CN" altLang="en-US" dirty="0" smtClean="0">
                <a:solidFill>
                  <a:srgbClr val="FC9204"/>
                </a:solidFill>
              </a:rPr>
              <a:t>人造</a:t>
            </a:r>
            <a:r>
              <a:rPr lang="zh-CN" altLang="en-US" dirty="0">
                <a:solidFill>
                  <a:srgbClr val="FC9204"/>
                </a:solidFill>
              </a:rPr>
              <a:t>之</a:t>
            </a:r>
            <a:r>
              <a:rPr lang="zh-CN" altLang="en-US" dirty="0" smtClean="0">
                <a:solidFill>
                  <a:srgbClr val="FC9204"/>
                </a:solidFill>
              </a:rPr>
              <a:t>争</a:t>
            </a:r>
            <a:endParaRPr lang="en-US" altLang="zh-CN" dirty="0" smtClean="0">
              <a:solidFill>
                <a:srgbClr val="FC9204"/>
              </a:solidFill>
            </a:endParaRPr>
          </a:p>
          <a:p>
            <a:pPr marL="728627" lvl="1" indent="-385745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 smtClean="0"/>
              <a:t>成本</a:t>
            </a:r>
            <a:endParaRPr lang="en-US" altLang="zh-CN" dirty="0" smtClean="0"/>
          </a:p>
          <a:p>
            <a:pPr marL="728627" lvl="1" indent="-385745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/>
              <a:t>毒性</a:t>
            </a: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6504705" y="2540581"/>
            <a:ext cx="2639295" cy="413558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常见篇幅</a:t>
            </a:r>
            <a:endParaRPr lang="en-US" altLang="zh-CN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杂志  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3000-4000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报刊  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2000-3000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网页  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2000-3000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手机  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1000-2000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请遵编嘱</a:t>
            </a:r>
          </a:p>
        </p:txBody>
      </p:sp>
    </p:spTree>
    <p:extLst>
      <p:ext uri="{BB962C8B-B14F-4D97-AF65-F5344CB8AC3E}">
        <p14:creationId xmlns:p14="http://schemas.microsoft.com/office/powerpoint/2010/main" val="136110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173486"/>
            <a:ext cx="6400800" cy="841772"/>
          </a:xfrm>
          <a:prstGeom prst="rect">
            <a:avLst/>
          </a:prstGeom>
          <a:solidFill>
            <a:srgbClr val="FFF2CC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Stage 1: </a:t>
            </a:r>
            <a:r>
              <a:rPr lang="zh-CN" altLang="en-US" sz="24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向别人介绍你熟知的科学内容</a:t>
            </a:r>
          </a:p>
        </p:txBody>
      </p:sp>
      <p:sp>
        <p:nvSpPr>
          <p:cNvPr id="5" name="矩形 4"/>
          <p:cNvSpPr/>
          <p:nvPr/>
        </p:nvSpPr>
        <p:spPr>
          <a:xfrm>
            <a:off x="6400800" y="2173490"/>
            <a:ext cx="2743200" cy="841773"/>
          </a:xfrm>
          <a:prstGeom prst="rect">
            <a:avLst/>
          </a:prstGeom>
          <a:solidFill>
            <a:schemeClr val="accent6">
              <a:lumMod val="60000"/>
              <a:lumOff val="40000"/>
              <a:alpha val="5882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让文章平易近人</a:t>
            </a:r>
          </a:p>
        </p:txBody>
      </p:sp>
      <p:sp>
        <p:nvSpPr>
          <p:cNvPr id="6" name="矩形 5"/>
          <p:cNvSpPr/>
          <p:nvPr/>
        </p:nvSpPr>
        <p:spPr>
          <a:xfrm>
            <a:off x="6400796" y="3015149"/>
            <a:ext cx="2743200" cy="3842851"/>
          </a:xfrm>
          <a:prstGeom prst="rect">
            <a:avLst/>
          </a:prstGeom>
          <a:solidFill>
            <a:schemeClr val="accent6">
              <a:lumMod val="60000"/>
              <a:lumOff val="40000"/>
              <a:alpha val="5882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定场</a:t>
            </a:r>
            <a:r>
              <a:rPr lang="zh-CN" altLang="en-US" sz="2400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故事</a:t>
            </a:r>
            <a:endParaRPr lang="en-US" altLang="zh-CN" sz="240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八卦</a:t>
            </a:r>
            <a:r>
              <a:rPr lang="en-US" altLang="zh-CN" sz="2400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/</a:t>
            </a:r>
            <a:r>
              <a:rPr lang="zh-CN" altLang="en-US" sz="2400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段子</a:t>
            </a:r>
            <a:endParaRPr lang="en-US" altLang="zh-CN" sz="2400" dirty="0" smtClean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用</a:t>
            </a:r>
            <a:r>
              <a:rPr lang="zh-CN" altLang="en-US" sz="24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比喻</a:t>
            </a:r>
            <a:r>
              <a:rPr lang="zh-CN" altLang="en-US" sz="2400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解释</a:t>
            </a:r>
            <a:endParaRPr lang="en-US" altLang="zh-CN" sz="2400" dirty="0" smtClean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举个例子</a:t>
            </a:r>
            <a:endParaRPr lang="zh-CN" altLang="en-US" sz="240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2487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173486"/>
            <a:ext cx="6400800" cy="841772"/>
          </a:xfrm>
          <a:prstGeom prst="rect">
            <a:avLst/>
          </a:prstGeom>
          <a:solidFill>
            <a:srgbClr val="FFF2CC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Stage 1: </a:t>
            </a:r>
            <a:r>
              <a:rPr lang="zh-CN" altLang="en-US" sz="24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向别人介绍你熟知的科学内容</a:t>
            </a:r>
          </a:p>
        </p:txBody>
      </p:sp>
      <p:sp>
        <p:nvSpPr>
          <p:cNvPr id="5" name="矩形 4"/>
          <p:cNvSpPr/>
          <p:nvPr/>
        </p:nvSpPr>
        <p:spPr>
          <a:xfrm>
            <a:off x="6400800" y="2173490"/>
            <a:ext cx="2743200" cy="841773"/>
          </a:xfrm>
          <a:prstGeom prst="rect">
            <a:avLst/>
          </a:prstGeom>
          <a:solidFill>
            <a:schemeClr val="accent6">
              <a:lumMod val="60000"/>
              <a:lumOff val="40000"/>
              <a:alpha val="5882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确认科学性</a:t>
            </a:r>
            <a:endParaRPr lang="zh-CN" altLang="en-US" sz="2400" dirty="0">
              <a:solidFill>
                <a:srgbClr val="A2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8649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67449" y="1444309"/>
            <a:ext cx="4600172" cy="1325563"/>
          </a:xfrm>
        </p:spPr>
        <p:txBody>
          <a:bodyPr/>
          <a:lstStyle/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Tips: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45" indent="-385745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 smtClean="0"/>
              <a:t>语言适度活泼，照顾读者范围</a:t>
            </a:r>
            <a:endParaRPr lang="en-US" altLang="zh-CN" dirty="0" smtClean="0"/>
          </a:p>
          <a:p>
            <a:pPr marL="385745" indent="-385745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 smtClean="0"/>
              <a:t>合理利用分节，起好小标题</a:t>
            </a:r>
            <a:endParaRPr lang="en-US" altLang="zh-CN" dirty="0" smtClean="0"/>
          </a:p>
          <a:p>
            <a:pPr marL="385745" indent="-385745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 smtClean="0"/>
              <a:t>翻译经典文章，勤学勤练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8492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67449" y="1444309"/>
            <a:ext cx="4600172" cy="1325563"/>
          </a:xfrm>
        </p:spPr>
        <p:txBody>
          <a:bodyPr/>
          <a:lstStyle/>
          <a:p>
            <a:r>
              <a:rPr lang="zh-CN" altLang="en-US" dirty="0" smtClean="0"/>
              <a:t>练习：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67448" y="2949261"/>
            <a:ext cx="5160916" cy="3227701"/>
          </a:xfrm>
        </p:spPr>
        <p:txBody>
          <a:bodyPr>
            <a:normAutofit/>
          </a:bodyPr>
          <a:lstStyle/>
          <a:p>
            <a:pPr marL="385763" indent="-385763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 smtClean="0"/>
              <a:t>设计文章结构，为每部分分配篇幅</a:t>
            </a:r>
            <a:endParaRPr lang="en-US" altLang="zh-CN" dirty="0" smtClean="0"/>
          </a:p>
          <a:p>
            <a:pPr marL="385763" indent="-385763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 smtClean="0"/>
              <a:t>搜集文章可用素材</a:t>
            </a:r>
            <a:endParaRPr lang="en-US" altLang="zh-CN" dirty="0" smtClean="0"/>
          </a:p>
          <a:p>
            <a:pPr marL="385763" indent="-385763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 smtClean="0"/>
              <a:t>确认哪些内容需要再次</a:t>
            </a:r>
            <a:r>
              <a:rPr lang="zh-CN" altLang="en-US" dirty="0"/>
              <a:t>查阅</a:t>
            </a:r>
            <a:r>
              <a:rPr lang="zh-CN" altLang="en-US" dirty="0" smtClean="0"/>
              <a:t>文献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7550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758794" y="3950495"/>
            <a:ext cx="6395605" cy="850107"/>
          </a:xfrm>
          <a:prstGeom prst="rect">
            <a:avLst/>
          </a:prstGeom>
          <a:solidFill>
            <a:srgbClr val="FFFF99">
              <a:alpha val="5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Stage 2: </a:t>
            </a:r>
            <a:r>
              <a:rPr lang="zh-CN" altLang="en-US" sz="24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学习并描述相对不太熟悉的内容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2173486"/>
            <a:ext cx="6400800" cy="841772"/>
          </a:xfrm>
          <a:prstGeom prst="rect">
            <a:avLst/>
          </a:prstGeom>
          <a:solidFill>
            <a:srgbClr val="FFF2CC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Stage 1: </a:t>
            </a:r>
            <a:r>
              <a:rPr lang="zh-CN" altLang="en-US" sz="24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向别人介绍你熟知的科学内容</a:t>
            </a:r>
          </a:p>
        </p:txBody>
      </p:sp>
    </p:spTree>
    <p:extLst>
      <p:ext uri="{BB962C8B-B14F-4D97-AF65-F5344CB8AC3E}">
        <p14:creationId xmlns:p14="http://schemas.microsoft.com/office/powerpoint/2010/main" val="140928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758794" y="3950495"/>
            <a:ext cx="6395605" cy="850107"/>
          </a:xfrm>
          <a:prstGeom prst="rect">
            <a:avLst/>
          </a:prstGeom>
          <a:solidFill>
            <a:srgbClr val="FFFF99">
              <a:alpha val="5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Stage 2: </a:t>
            </a:r>
            <a:r>
              <a:rPr lang="zh-CN" altLang="en-US" sz="24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学习并描述相对不太熟悉的内容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2173486"/>
            <a:ext cx="6400800" cy="841772"/>
          </a:xfrm>
          <a:prstGeom prst="rect">
            <a:avLst/>
          </a:prstGeom>
          <a:solidFill>
            <a:srgbClr val="FFF2CC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Stage 1: </a:t>
            </a:r>
            <a:r>
              <a:rPr lang="zh-CN" altLang="en-US" sz="24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向别人介绍你熟知的科学内容</a:t>
            </a:r>
          </a:p>
        </p:txBody>
      </p:sp>
    </p:spTree>
    <p:extLst>
      <p:ext uri="{BB962C8B-B14F-4D97-AF65-F5344CB8AC3E}">
        <p14:creationId xmlns:p14="http://schemas.microsoft.com/office/powerpoint/2010/main" val="160260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758794" y="3950495"/>
            <a:ext cx="6395605" cy="850107"/>
          </a:xfrm>
          <a:prstGeom prst="rect">
            <a:avLst/>
          </a:prstGeom>
          <a:solidFill>
            <a:srgbClr val="FFFF99">
              <a:alpha val="5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Stage 2: </a:t>
            </a:r>
            <a:r>
              <a:rPr lang="zh-CN" altLang="en-US" sz="24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学习并描述相对不太熟悉的内容</a:t>
            </a:r>
          </a:p>
        </p:txBody>
      </p:sp>
      <p:sp>
        <p:nvSpPr>
          <p:cNvPr id="4" name="矩形 3"/>
          <p:cNvSpPr/>
          <p:nvPr/>
        </p:nvSpPr>
        <p:spPr>
          <a:xfrm>
            <a:off x="15594" y="3950495"/>
            <a:ext cx="2743200" cy="850107"/>
          </a:xfrm>
          <a:prstGeom prst="rect">
            <a:avLst/>
          </a:prstGeom>
          <a:solidFill>
            <a:schemeClr val="accent6">
              <a:lumMod val="60000"/>
              <a:lumOff val="40000"/>
              <a:alpha val="5882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保证信源</a:t>
            </a:r>
            <a:endParaRPr lang="zh-CN" altLang="en-US" sz="2400" dirty="0">
              <a:solidFill>
                <a:srgbClr val="A2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594" y="0"/>
            <a:ext cx="2743200" cy="3950495"/>
          </a:xfrm>
          <a:prstGeom prst="rect">
            <a:avLst/>
          </a:prstGeom>
          <a:solidFill>
            <a:schemeClr val="accent6">
              <a:lumMod val="60000"/>
              <a:lumOff val="40000"/>
              <a:alpha val="5882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altLang="zh-CN" sz="2400" dirty="0" smtClean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endParaRPr lang="en-US" altLang="zh-CN" sz="240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谣言</a:t>
            </a:r>
            <a:r>
              <a:rPr lang="en-US" altLang="zh-CN" sz="2400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or</a:t>
            </a:r>
            <a:r>
              <a:rPr lang="zh-CN" altLang="en-US" sz="2400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科普</a:t>
            </a:r>
            <a:endParaRPr lang="en-US" altLang="zh-CN" sz="2400" dirty="0" smtClean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专家</a:t>
            </a:r>
            <a:r>
              <a:rPr lang="en-US" altLang="zh-CN" sz="2400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Vs.</a:t>
            </a:r>
            <a:r>
              <a:rPr lang="zh-CN" altLang="en-US" sz="2400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砖家</a:t>
            </a:r>
            <a:endParaRPr lang="en-US" altLang="zh-CN" sz="240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文献</a:t>
            </a:r>
            <a:r>
              <a:rPr lang="zh-CN" altLang="en-US" sz="24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可靠程度</a:t>
            </a:r>
          </a:p>
        </p:txBody>
      </p:sp>
    </p:spTree>
    <p:extLst>
      <p:ext uri="{BB962C8B-B14F-4D97-AF65-F5344CB8AC3E}">
        <p14:creationId xmlns:p14="http://schemas.microsoft.com/office/powerpoint/2010/main" val="105479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758794" y="3950495"/>
            <a:ext cx="6395605" cy="850107"/>
          </a:xfrm>
          <a:prstGeom prst="rect">
            <a:avLst/>
          </a:prstGeom>
          <a:solidFill>
            <a:srgbClr val="FFFF99">
              <a:alpha val="5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Stage 2: </a:t>
            </a:r>
            <a:r>
              <a:rPr lang="zh-CN" altLang="en-US" sz="24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学习并描述相对不太熟悉的内容</a:t>
            </a:r>
          </a:p>
        </p:txBody>
      </p:sp>
      <p:sp>
        <p:nvSpPr>
          <p:cNvPr id="4" name="矩形 3"/>
          <p:cNvSpPr/>
          <p:nvPr/>
        </p:nvSpPr>
        <p:spPr>
          <a:xfrm>
            <a:off x="15594" y="3950495"/>
            <a:ext cx="2743200" cy="850107"/>
          </a:xfrm>
          <a:prstGeom prst="rect">
            <a:avLst/>
          </a:prstGeom>
          <a:solidFill>
            <a:schemeClr val="accent6">
              <a:lumMod val="60000"/>
              <a:lumOff val="40000"/>
              <a:alpha val="5882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把握内容深度</a:t>
            </a:r>
            <a:endParaRPr lang="zh-CN" altLang="en-US" sz="2400" dirty="0">
              <a:solidFill>
                <a:srgbClr val="A2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7886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758794" y="3950495"/>
            <a:ext cx="6395605" cy="850107"/>
          </a:xfrm>
          <a:prstGeom prst="rect">
            <a:avLst/>
          </a:prstGeom>
          <a:solidFill>
            <a:srgbClr val="FFFF99">
              <a:alpha val="5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Stage 2: </a:t>
            </a:r>
            <a:r>
              <a:rPr lang="zh-CN" altLang="en-US" sz="24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学习并描述相对不太熟悉的内容</a:t>
            </a:r>
          </a:p>
        </p:txBody>
      </p:sp>
      <p:sp>
        <p:nvSpPr>
          <p:cNvPr id="4" name="矩形 3"/>
          <p:cNvSpPr/>
          <p:nvPr/>
        </p:nvSpPr>
        <p:spPr>
          <a:xfrm>
            <a:off x="15594" y="3950495"/>
            <a:ext cx="2743200" cy="850107"/>
          </a:xfrm>
          <a:prstGeom prst="rect">
            <a:avLst/>
          </a:prstGeom>
          <a:solidFill>
            <a:schemeClr val="accent6">
              <a:lumMod val="60000"/>
              <a:lumOff val="40000"/>
              <a:alpha val="5882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如何处理争议问题</a:t>
            </a:r>
            <a:endParaRPr lang="zh-CN" altLang="en-US" sz="2400" dirty="0">
              <a:solidFill>
                <a:srgbClr val="A2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594" y="0"/>
            <a:ext cx="2743200" cy="3950495"/>
          </a:xfrm>
          <a:prstGeom prst="rect">
            <a:avLst/>
          </a:prstGeom>
          <a:solidFill>
            <a:schemeClr val="accent6">
              <a:lumMod val="60000"/>
              <a:lumOff val="40000"/>
              <a:alpha val="5882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altLang="zh-CN" sz="2400" dirty="0" smtClean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endParaRPr lang="en-US" altLang="zh-CN" sz="240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真正的争议</a:t>
            </a:r>
            <a:r>
              <a:rPr lang="en-US" altLang="zh-CN" sz="2400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or</a:t>
            </a:r>
            <a:r>
              <a:rPr lang="zh-CN" altLang="en-US" sz="2400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偏见</a:t>
            </a:r>
            <a:endParaRPr lang="en-US" altLang="zh-CN" sz="240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确定主流观点</a:t>
            </a:r>
            <a:endParaRPr lang="en-US" altLang="zh-CN" sz="2400" dirty="0" smtClean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何谓平衡报道？</a:t>
            </a:r>
            <a:endParaRPr lang="zh-CN" altLang="en-US" sz="240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0908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67448" y="2189017"/>
            <a:ext cx="5576552" cy="4350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dirty="0"/>
              <a:t>请从下面几个词中选择一个自己熟悉的尝试对其进行解释，注意保证对概念解读的可靠性与可读性。如果下列词汇均不熟悉，也可自选词汇。</a:t>
            </a:r>
          </a:p>
          <a:p>
            <a:pPr marL="0" indent="0">
              <a:buNone/>
            </a:pPr>
            <a:r>
              <a:rPr lang="zh-CN" altLang="zh-CN" dirty="0"/>
              <a:t>悬链线</a:t>
            </a:r>
          </a:p>
          <a:p>
            <a:pPr marL="0" indent="0">
              <a:buNone/>
            </a:pPr>
            <a:r>
              <a:rPr lang="zh-CN" altLang="zh-CN" dirty="0"/>
              <a:t>遗传密码</a:t>
            </a:r>
          </a:p>
          <a:p>
            <a:pPr marL="0" indent="0">
              <a:buNone/>
            </a:pPr>
            <a:r>
              <a:rPr lang="zh-CN" altLang="zh-CN" dirty="0"/>
              <a:t>单层石墨烯</a:t>
            </a:r>
          </a:p>
          <a:p>
            <a:pPr marL="0" indent="0">
              <a:buNone/>
            </a:pPr>
            <a:r>
              <a:rPr lang="zh-CN" altLang="zh-CN" dirty="0"/>
              <a:t>人工智能</a:t>
            </a:r>
          </a:p>
          <a:p>
            <a:pPr marL="0" indent="0">
              <a:buNone/>
            </a:pPr>
            <a:r>
              <a:rPr lang="zh-CN" altLang="zh-CN" dirty="0"/>
              <a:t>盖亚假说</a:t>
            </a:r>
          </a:p>
          <a:p>
            <a:pPr marL="0" indent="0">
              <a:buNone/>
            </a:pPr>
            <a:r>
              <a:rPr lang="zh-CN" altLang="zh-CN" dirty="0"/>
              <a:t>剃刀原则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040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3950495"/>
            <a:ext cx="9154399" cy="1161832"/>
          </a:xfrm>
          <a:prstGeom prst="rect">
            <a:avLst/>
          </a:prstGeom>
          <a:solidFill>
            <a:srgbClr val="FFFF99">
              <a:alpha val="5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结束  以上内容皆为套路，欢迎突破</a:t>
            </a:r>
            <a:endParaRPr lang="zh-CN" altLang="en-US" sz="2800" dirty="0">
              <a:solidFill>
                <a:srgbClr val="A2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6032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173486"/>
            <a:ext cx="6400800" cy="841772"/>
          </a:xfrm>
          <a:prstGeom prst="rect">
            <a:avLst/>
          </a:prstGeom>
          <a:solidFill>
            <a:srgbClr val="FFF2CC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Stage 1: </a:t>
            </a:r>
            <a:r>
              <a:rPr lang="zh-CN" altLang="en-US" sz="24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向别人介绍你熟知的科学内容</a:t>
            </a:r>
          </a:p>
        </p:txBody>
      </p:sp>
      <p:sp>
        <p:nvSpPr>
          <p:cNvPr id="5" name="矩形 4"/>
          <p:cNvSpPr/>
          <p:nvPr/>
        </p:nvSpPr>
        <p:spPr>
          <a:xfrm>
            <a:off x="6400800" y="2173486"/>
            <a:ext cx="2743200" cy="841663"/>
          </a:xfrm>
          <a:prstGeom prst="rect">
            <a:avLst/>
          </a:prstGeom>
          <a:solidFill>
            <a:schemeClr val="accent6">
              <a:lumMod val="60000"/>
              <a:lumOff val="40000"/>
              <a:alpha val="5882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选定一个主题</a:t>
            </a:r>
          </a:p>
        </p:txBody>
      </p:sp>
      <p:sp>
        <p:nvSpPr>
          <p:cNvPr id="6" name="矩形 5"/>
          <p:cNvSpPr/>
          <p:nvPr/>
        </p:nvSpPr>
        <p:spPr>
          <a:xfrm>
            <a:off x="6400796" y="3015149"/>
            <a:ext cx="2743200" cy="3842851"/>
          </a:xfrm>
          <a:prstGeom prst="rect">
            <a:avLst/>
          </a:prstGeom>
          <a:solidFill>
            <a:schemeClr val="accent6">
              <a:lumMod val="60000"/>
              <a:lumOff val="40000"/>
              <a:alpha val="5882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毕业论文</a:t>
            </a:r>
            <a:endParaRPr lang="en-US" altLang="zh-CN" sz="240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社会</a:t>
            </a:r>
            <a:r>
              <a:rPr lang="zh-CN" altLang="en-US" sz="2400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热点</a:t>
            </a:r>
            <a:endParaRPr lang="en-US" altLang="zh-CN" sz="2400" dirty="0" smtClean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网络论战</a:t>
            </a:r>
            <a:endParaRPr lang="en-US" altLang="zh-CN" sz="240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兴</a:t>
            </a:r>
            <a:r>
              <a:rPr lang="zh-CN" altLang="en-US" sz="24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之所至</a:t>
            </a:r>
            <a:endParaRPr lang="en-US" altLang="zh-CN" sz="240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endParaRPr lang="zh-CN" altLang="en-US" sz="240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026" name="Picture 2" descr="https://img3.doubanio.com/view/note/large/public/p159966529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3028949"/>
            <a:ext cx="5715000" cy="382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37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629774" y="3872439"/>
            <a:ext cx="64588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chemeClr val="bg1"/>
                </a:solidFill>
                <a:ea typeface="黑体" panose="02010609060101010101" pitchFamily="49" charset="-122"/>
              </a:rPr>
              <a:t>吐纳麝香及镉对蚯蚓金属硫蛋白和谷胱甘肽</a:t>
            </a:r>
            <a:r>
              <a:rPr lang="en-US" altLang="zh-CN" sz="2400" dirty="0">
                <a:solidFill>
                  <a:schemeClr val="bg1"/>
                </a:solidFill>
                <a:ea typeface="黑体" panose="02010609060101010101" pitchFamily="49" charset="-122"/>
              </a:rPr>
              <a:t>……</a:t>
            </a:r>
            <a:endParaRPr lang="zh-CN" altLang="en-US" sz="2400" dirty="0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80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629774" y="3872439"/>
            <a:ext cx="64588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rgbClr val="A20000"/>
                </a:solidFill>
                <a:ea typeface="黑体" panose="02010609060101010101" pitchFamily="49" charset="-122"/>
              </a:rPr>
              <a:t>吐纳麝香</a:t>
            </a:r>
            <a:r>
              <a:rPr lang="zh-CN" altLang="en-US" sz="2400" dirty="0">
                <a:solidFill>
                  <a:schemeClr val="bg1"/>
                </a:solidFill>
                <a:ea typeface="黑体" panose="02010609060101010101" pitchFamily="49" charset="-122"/>
              </a:rPr>
              <a:t>及镉对</a:t>
            </a:r>
            <a:r>
              <a:rPr lang="zh-CN" altLang="en-US" sz="2400" dirty="0">
                <a:solidFill>
                  <a:srgbClr val="FC9204"/>
                </a:solidFill>
                <a:ea typeface="黑体" panose="02010609060101010101" pitchFamily="49" charset="-122"/>
              </a:rPr>
              <a:t>蚯蚓</a:t>
            </a:r>
            <a:r>
              <a:rPr lang="zh-CN" altLang="en-US" sz="2400" dirty="0">
                <a:solidFill>
                  <a:srgbClr val="A20000"/>
                </a:solidFill>
                <a:ea typeface="黑体" panose="02010609060101010101" pitchFamily="49" charset="-122"/>
              </a:rPr>
              <a:t>金属硫蛋白</a:t>
            </a:r>
            <a:r>
              <a:rPr lang="zh-CN" altLang="en-US" sz="2400" dirty="0">
                <a:solidFill>
                  <a:schemeClr val="bg1"/>
                </a:solidFill>
                <a:ea typeface="黑体" panose="02010609060101010101" pitchFamily="49" charset="-122"/>
              </a:rPr>
              <a:t>和谷胱甘肽</a:t>
            </a:r>
            <a:r>
              <a:rPr lang="en-US" altLang="zh-CN" sz="2400" dirty="0">
                <a:solidFill>
                  <a:schemeClr val="bg1"/>
                </a:solidFill>
                <a:ea typeface="黑体" panose="02010609060101010101" pitchFamily="49" charset="-122"/>
              </a:rPr>
              <a:t>……</a:t>
            </a:r>
            <a:endParaRPr lang="zh-CN" altLang="en-US" sz="2400" dirty="0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733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173486"/>
            <a:ext cx="6400800" cy="841772"/>
          </a:xfrm>
          <a:prstGeom prst="rect">
            <a:avLst/>
          </a:prstGeom>
          <a:solidFill>
            <a:srgbClr val="FFF2CC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Stage 1: </a:t>
            </a:r>
            <a:r>
              <a:rPr lang="zh-CN" altLang="en-US" sz="24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向别人介绍你熟知的科学内容</a:t>
            </a:r>
          </a:p>
        </p:txBody>
      </p:sp>
      <p:sp>
        <p:nvSpPr>
          <p:cNvPr id="5" name="矩形 4"/>
          <p:cNvSpPr/>
          <p:nvPr/>
        </p:nvSpPr>
        <p:spPr>
          <a:xfrm>
            <a:off x="6400800" y="2173490"/>
            <a:ext cx="2743200" cy="841773"/>
          </a:xfrm>
          <a:prstGeom prst="rect">
            <a:avLst/>
          </a:prstGeom>
          <a:solidFill>
            <a:schemeClr val="accent6">
              <a:lumMod val="60000"/>
              <a:lumOff val="40000"/>
              <a:alpha val="5882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选定一个主题</a:t>
            </a:r>
          </a:p>
        </p:txBody>
      </p:sp>
      <p:sp>
        <p:nvSpPr>
          <p:cNvPr id="6" name="矩形 5"/>
          <p:cNvSpPr/>
          <p:nvPr/>
        </p:nvSpPr>
        <p:spPr>
          <a:xfrm>
            <a:off x="6400796" y="3015149"/>
            <a:ext cx="2743200" cy="3842851"/>
          </a:xfrm>
          <a:prstGeom prst="rect">
            <a:avLst/>
          </a:prstGeom>
          <a:solidFill>
            <a:schemeClr val="accent6">
              <a:lumMod val="60000"/>
              <a:lumOff val="40000"/>
              <a:alpha val="5882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预测读者的兴趣</a:t>
            </a:r>
            <a:r>
              <a:rPr lang="zh-CN" altLang="en-US" sz="2400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</a:t>
            </a:r>
            <a:endParaRPr lang="en-US" altLang="zh-CN" sz="2400" dirty="0" smtClean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大众</a:t>
            </a:r>
            <a:endParaRPr lang="en-US" altLang="zh-CN" sz="240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科学青年</a:t>
            </a:r>
            <a:endParaRPr lang="en-US" altLang="zh-CN" sz="2400" dirty="0" smtClean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学科同行</a:t>
            </a:r>
            <a:endParaRPr lang="zh-CN" altLang="en-US" sz="240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6426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629774" y="3872439"/>
            <a:ext cx="64588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rgbClr val="A20000"/>
                </a:solidFill>
                <a:ea typeface="黑体" panose="02010609060101010101" pitchFamily="49" charset="-122"/>
              </a:rPr>
              <a:t>吐纳麝香</a:t>
            </a:r>
            <a:r>
              <a:rPr lang="zh-CN" altLang="en-US" sz="2400" dirty="0">
                <a:solidFill>
                  <a:schemeClr val="bg1"/>
                </a:solidFill>
                <a:ea typeface="黑体" panose="02010609060101010101" pitchFamily="49" charset="-122"/>
              </a:rPr>
              <a:t>及镉对蚯蚓金属硫蛋白和谷胱甘肽</a:t>
            </a:r>
            <a:r>
              <a:rPr lang="en-US" altLang="zh-CN" sz="2400" dirty="0">
                <a:solidFill>
                  <a:schemeClr val="bg1"/>
                </a:solidFill>
                <a:ea typeface="黑体" panose="02010609060101010101" pitchFamily="49" charset="-122"/>
              </a:rPr>
              <a:t>……</a:t>
            </a:r>
            <a:endParaRPr lang="zh-CN" altLang="en-US" sz="2400" dirty="0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308222" y="5031957"/>
            <a:ext cx="1415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黑体" panose="02010609060101010101" pitchFamily="49" charset="-122"/>
              </a:rPr>
              <a:t>人工麝香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29774" y="4631187"/>
            <a:ext cx="1415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rgbClr val="A20000"/>
                </a:solidFill>
                <a:ea typeface="黑体" panose="02010609060101010101" pitchFamily="49" charset="-122"/>
              </a:rPr>
              <a:t>人造香料</a:t>
            </a:r>
            <a:endParaRPr lang="zh-CN" altLang="en-US" sz="2400" dirty="0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29773" y="5389935"/>
            <a:ext cx="1415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rgbClr val="A20000"/>
                </a:solidFill>
                <a:ea typeface="黑体" panose="02010609060101010101" pitchFamily="49" charset="-122"/>
              </a:rPr>
              <a:t>香料历史</a:t>
            </a:r>
            <a:endParaRPr lang="zh-CN" altLang="en-US" sz="2400" dirty="0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864352" y="1816964"/>
            <a:ext cx="1415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黑体" panose="02010609060101010101" pitchFamily="49" charset="-122"/>
              </a:rPr>
              <a:t>气味来源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402446" y="584935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黑体" panose="02010609060101010101" pitchFamily="49" charset="-122"/>
              </a:rPr>
              <a:t>产量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30619" y="5092852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黑体" panose="02010609060101010101" pitchFamily="49" charset="-122"/>
              </a:rPr>
              <a:t>用途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637851" y="2844702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黑体" panose="02010609060101010101" pitchFamily="49" charset="-122"/>
              </a:rPr>
              <a:t>分子式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579593" y="86778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黑体" panose="02010609060101010101" pitchFamily="49" charset="-122"/>
              </a:rPr>
              <a:t>来源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766635" y="3061847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黑体" panose="02010609060101010101" pitchFamily="49" charset="-122"/>
              </a:rPr>
              <a:t>合成方法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3662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173486"/>
            <a:ext cx="6400800" cy="841772"/>
          </a:xfrm>
          <a:prstGeom prst="rect">
            <a:avLst/>
          </a:prstGeom>
          <a:solidFill>
            <a:srgbClr val="FFF2CC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Stage 1: </a:t>
            </a:r>
            <a:r>
              <a:rPr lang="zh-CN" altLang="en-US" sz="24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向别人介绍你熟知的科学内容</a:t>
            </a:r>
          </a:p>
        </p:txBody>
      </p:sp>
      <p:sp>
        <p:nvSpPr>
          <p:cNvPr id="5" name="矩形 4"/>
          <p:cNvSpPr/>
          <p:nvPr/>
        </p:nvSpPr>
        <p:spPr>
          <a:xfrm>
            <a:off x="6400800" y="2173490"/>
            <a:ext cx="2743200" cy="841773"/>
          </a:xfrm>
          <a:prstGeom prst="rect">
            <a:avLst/>
          </a:prstGeom>
          <a:solidFill>
            <a:schemeClr val="accent6">
              <a:lumMod val="60000"/>
              <a:lumOff val="40000"/>
              <a:alpha val="5882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A2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搜索有用素材</a:t>
            </a:r>
          </a:p>
        </p:txBody>
      </p:sp>
    </p:spTree>
    <p:extLst>
      <p:ext uri="{BB962C8B-B14F-4D97-AF65-F5344CB8AC3E}">
        <p14:creationId xmlns:p14="http://schemas.microsoft.com/office/powerpoint/2010/main" val="355085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629774" y="387243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A20000"/>
                </a:solidFill>
                <a:ea typeface="黑体" panose="02010609060101010101" pitchFamily="49" charset="-122"/>
              </a:rPr>
              <a:t>吐纳</a:t>
            </a:r>
            <a:r>
              <a:rPr lang="zh-CN" altLang="en-US" sz="2400" dirty="0" smtClean="0">
                <a:solidFill>
                  <a:srgbClr val="A20000"/>
                </a:solidFill>
                <a:ea typeface="黑体" panose="02010609060101010101" pitchFamily="49" charset="-122"/>
              </a:rPr>
              <a:t>麝香</a:t>
            </a:r>
            <a:endParaRPr lang="zh-CN" altLang="en-US" sz="2400" dirty="0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29774" y="4631187"/>
            <a:ext cx="1415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rgbClr val="A20000"/>
                </a:solidFill>
                <a:ea typeface="黑体" panose="02010609060101010101" pitchFamily="49" charset="-122"/>
              </a:rPr>
              <a:t>人造香料</a:t>
            </a:r>
            <a:endParaRPr lang="zh-CN" altLang="en-US" sz="2400" dirty="0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29773" y="5389935"/>
            <a:ext cx="1415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rgbClr val="A20000"/>
                </a:solidFill>
                <a:ea typeface="黑体" panose="02010609060101010101" pitchFamily="49" charset="-122"/>
              </a:rPr>
              <a:t>香料历史</a:t>
            </a:r>
            <a:endParaRPr lang="zh-CN" altLang="en-US" sz="2400" dirty="0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" name="内容占位符 2"/>
          <p:cNvSpPr txBox="1">
            <a:spLocks/>
          </p:cNvSpPr>
          <p:nvPr/>
        </p:nvSpPr>
        <p:spPr>
          <a:xfrm>
            <a:off x="5555677" y="1598515"/>
            <a:ext cx="3112076" cy="326350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400" dirty="0" smtClean="0">
                <a:solidFill>
                  <a:srgbClr val="FFC000"/>
                </a:solidFill>
              </a:rPr>
              <a:t>有兴趣表达的内容</a:t>
            </a:r>
            <a:endParaRPr lang="en-US" altLang="zh-CN" sz="2400" dirty="0" smtClean="0">
              <a:solidFill>
                <a:srgbClr val="FFC000"/>
              </a:solidFill>
            </a:endParaRPr>
          </a:p>
          <a:p>
            <a:r>
              <a:rPr lang="zh-CN" altLang="en-US" sz="2400" dirty="0" smtClean="0">
                <a:solidFill>
                  <a:schemeClr val="bg1"/>
                </a:solidFill>
              </a:rPr>
              <a:t>文学作品</a:t>
            </a:r>
            <a:endParaRPr lang="en-US" altLang="zh-CN" sz="2400" dirty="0" smtClean="0">
              <a:solidFill>
                <a:schemeClr val="bg1"/>
              </a:solidFill>
            </a:endParaRPr>
          </a:p>
          <a:p>
            <a:r>
              <a:rPr lang="zh-CN" altLang="en-US" sz="2400" dirty="0" smtClean="0">
                <a:solidFill>
                  <a:schemeClr val="bg1"/>
                </a:solidFill>
              </a:rPr>
              <a:t>艺术作品</a:t>
            </a:r>
            <a:endParaRPr lang="en-US" altLang="zh-CN" sz="2400" dirty="0" smtClean="0">
              <a:solidFill>
                <a:schemeClr val="bg1"/>
              </a:solidFill>
            </a:endParaRPr>
          </a:p>
          <a:p>
            <a:r>
              <a:rPr lang="zh-CN" altLang="en-US" sz="2400" dirty="0" smtClean="0">
                <a:solidFill>
                  <a:schemeClr val="bg1"/>
                </a:solidFill>
              </a:rPr>
              <a:t>逸闻趣事</a:t>
            </a:r>
            <a:endParaRPr lang="en-US" altLang="zh-CN" sz="2400" dirty="0" smtClean="0">
              <a:solidFill>
                <a:schemeClr val="bg1"/>
              </a:solidFill>
            </a:endParaRPr>
          </a:p>
          <a:p>
            <a:r>
              <a:rPr lang="zh-CN" altLang="en-US" sz="2400" dirty="0" smtClean="0">
                <a:solidFill>
                  <a:schemeClr val="bg1"/>
                </a:solidFill>
              </a:rPr>
              <a:t>实用内容：健康、经济、</a:t>
            </a:r>
            <a:endParaRPr lang="en-US" altLang="zh-CN" sz="2400" dirty="0" smtClean="0">
              <a:solidFill>
                <a:schemeClr val="bg1"/>
              </a:solidFill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</a:rPr>
              <a:t>……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3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2401</TotalTime>
  <Words>575</Words>
  <Application>Microsoft Office PowerPoint</Application>
  <PresentationFormat>全屏显示(4:3)</PresentationFormat>
  <Paragraphs>135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24</vt:i4>
      </vt:variant>
    </vt:vector>
  </HeadingPairs>
  <TitlesOfParts>
    <vt:vector size="34" baseType="lpstr">
      <vt:lpstr>等线</vt:lpstr>
      <vt:lpstr>等线 Light</vt:lpstr>
      <vt:lpstr>黑体</vt:lpstr>
      <vt:lpstr>Arial</vt:lpstr>
      <vt:lpstr>Calibri</vt:lpstr>
      <vt:lpstr>Calibri Light</vt:lpstr>
      <vt:lpstr>Times New Roman</vt:lpstr>
      <vt:lpstr>1_Office 主题​​</vt:lpstr>
      <vt:lpstr>Office 主题​​</vt:lpstr>
      <vt:lpstr>2_Office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练习：</vt:lpstr>
      <vt:lpstr>PowerPoint 演示文稿</vt:lpstr>
      <vt:lpstr>PowerPoint 演示文稿</vt:lpstr>
      <vt:lpstr>PowerPoint 演示文稿</vt:lpstr>
      <vt:lpstr>PowerPoint 演示文稿</vt:lpstr>
      <vt:lpstr>Tips:</vt:lpstr>
      <vt:lpstr>练习：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63</cp:revision>
  <dcterms:created xsi:type="dcterms:W3CDTF">2016-12-21T02:33:43Z</dcterms:created>
  <dcterms:modified xsi:type="dcterms:W3CDTF">2016-12-27T01:49:23Z</dcterms:modified>
</cp:coreProperties>
</file>