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Default Extension="wmf" ContentType="image/x-wmf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3" r:id="rId2"/>
    <p:sldId id="974" r:id="rId3"/>
    <p:sldId id="990" r:id="rId4"/>
    <p:sldId id="1098" r:id="rId5"/>
    <p:sldId id="1102" r:id="rId6"/>
    <p:sldId id="1099" r:id="rId7"/>
    <p:sldId id="1101" r:id="rId8"/>
    <p:sldId id="1100" r:id="rId9"/>
    <p:sldId id="1103" r:id="rId10"/>
    <p:sldId id="1116" r:id="rId11"/>
    <p:sldId id="1072" r:id="rId12"/>
    <p:sldId id="1090" r:id="rId13"/>
    <p:sldId id="1105" r:id="rId14"/>
    <p:sldId id="1106" r:id="rId15"/>
    <p:sldId id="1006" r:id="rId16"/>
    <p:sldId id="972" r:id="rId17"/>
    <p:sldId id="1017" r:id="rId18"/>
    <p:sldId id="985" r:id="rId19"/>
    <p:sldId id="1028" r:id="rId20"/>
    <p:sldId id="1107" r:id="rId21"/>
    <p:sldId id="1115" r:id="rId22"/>
    <p:sldId id="965" r:id="rId23"/>
    <p:sldId id="1093" r:id="rId24"/>
    <p:sldId id="969" r:id="rId25"/>
    <p:sldId id="1114" r:id="rId26"/>
    <p:sldId id="1109" r:id="rId27"/>
    <p:sldId id="107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  <p:cmAuthor id="1" name="Nu/Xu" initials="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B400F"/>
    <a:srgbClr val="1B4008"/>
    <a:srgbClr val="F3BBA8"/>
    <a:srgbClr val="F1AA23"/>
    <a:srgbClr val="000077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2470" autoAdjust="0"/>
    <p:restoredTop sz="98911" autoAdjust="0"/>
  </p:normalViewPr>
  <p:slideViewPr>
    <p:cSldViewPr snapToObjects="1">
      <p:cViewPr>
        <p:scale>
          <a:sx n="100" d="100"/>
          <a:sy n="100" d="100"/>
        </p:scale>
        <p:origin x="-688" y="-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92"/>
    </p:cViewPr>
  </p:sorterViewPr>
  <p:notesViewPr>
    <p:cSldViewPr snapToGrid="0" snapToObjects="1">
      <p:cViewPr varScale="1">
        <p:scale>
          <a:sx n="88" d="100"/>
          <a:sy n="88" d="100"/>
        </p:scale>
        <p:origin x="-277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21860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1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zh-CN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zh-CN" alt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）各位专家、各位老师</a:t>
            </a:r>
            <a:r>
              <a:rPr lang="en-US" altLang="zh-CN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zh-CN" alt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大家早上好！我是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华中师范大学的许怒。今天代表我们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“</a:t>
            </a:r>
            <a:r>
              <a:rPr lang="zh-CN" altLang="en-US" sz="1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低温高密核物质测量谱仪的研制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”项目组来汇报研究进展。</a:t>
            </a:r>
            <a:endParaRPr lang="en-US" altLang="zh-CN" sz="12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eaLnBrk="1" hangingPunct="1"/>
            <a:endParaRPr lang="en-US" altLang="zh-CN" sz="12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eaLnBrk="1" hangingPunct="1"/>
            <a:r>
              <a:rPr lang="zh-CN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）我们这个项目由华师、清华大学、中国科学技术大学、中科院近代物理所和中科院上海应用物理所的老师们组成。</a:t>
            </a:r>
            <a:endParaRPr lang="en-US" altLang="zh-CN" sz="12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eaLnBrk="1" hangingPunct="1"/>
            <a:endParaRPr lang="en-US" altLang="zh-CN" sz="12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eaLnBrk="1" hangingPunct="1"/>
            <a:r>
              <a:rPr lang="zh-CN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）项目的英文名称是：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CSR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External 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Target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Experiment 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CEE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），中文是：中国科学院近代物理所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冷却存储环（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CSR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）外靶实验</a:t>
            </a:r>
            <a:r>
              <a:rPr lang="en-US" altLang="zh-CN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。</a:t>
            </a: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A444-AC36-4229-B776-00C6BD518B19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zh-CN" altLang="en-US" dirty="0" smtClean="0"/>
              <a:t>）新型电子计算机技术运用于数据获取系统。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A444-AC36-4229-B776-00C6BD518B19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zh-CN" altLang="en-US" dirty="0" smtClean="0"/>
              <a:t>现在我们首先讨论一下</a:t>
            </a:r>
            <a:r>
              <a:rPr lang="en-US" altLang="zh-CN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21</a:t>
            </a: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世纪强相互作用</a:t>
            </a:r>
            <a:r>
              <a:rPr lang="en-US" altLang="zh-CN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(QCD)</a:t>
            </a: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相结构的问题。我们都知道，自然界有四个基本相互作用：强相互作用，电磁相互作用，</a:t>
            </a:r>
            <a:endParaRPr lang="en-US" altLang="zh-CN" dirty="0" smtClean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buNone/>
            </a:pP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弱相互作用</a:t>
            </a:r>
            <a:r>
              <a:rPr lang="en-US" altLang="zh-CN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和</a:t>
            </a:r>
            <a:r>
              <a:rPr lang="en-US" altLang="zh-CN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万有引力。量子色动力学，</a:t>
            </a:r>
            <a:r>
              <a:rPr lang="en-US" altLang="zh-CN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，是描述强相互作用的基本理论。</a:t>
            </a:r>
            <a:endParaRPr lang="en-US" altLang="zh-CN" dirty="0" smtClean="0"/>
          </a:p>
          <a:p>
            <a:pPr marL="228600" indent="-228600">
              <a:buNone/>
            </a:pPr>
            <a:endParaRPr lang="en-US" altLang="zh-CN" dirty="0" smtClean="0"/>
          </a:p>
          <a:p>
            <a:pPr marL="228600" indent="-228600">
              <a:buAutoNum type="arabicParenR"/>
            </a:pPr>
            <a:r>
              <a:rPr lang="en-US" altLang="zh-CN" dirty="0" smtClean="0"/>
              <a:t>2013</a:t>
            </a:r>
            <a:r>
              <a:rPr lang="zh-CN" altLang="en-US" dirty="0" smtClean="0"/>
              <a:t>年</a:t>
            </a:r>
            <a:r>
              <a:rPr lang="en-US" altLang="zh-CN" dirty="0" smtClean="0"/>
              <a:t> </a:t>
            </a:r>
            <a:r>
              <a:rPr lang="en-US" sz="1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Higgs</a:t>
            </a:r>
            <a:r>
              <a:rPr lang="en-US" sz="1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粒子发现，粒子物理发展到一个展性的阶段。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质量起源不再是疑团，标准模型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成为标准理论！</a:t>
            </a:r>
            <a:endParaRPr lang="en-US" altLang="zh-CN" dirty="0" smtClean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altLang="zh-CN" dirty="0" smtClean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这一巨大进展也确定了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所有的自由度。我们知道，一但自由度定好，下面的基本的物理问题就是：在给定自由度下，物质的结构是什么？它是如何随外部环境变化的？这些都是基本的物理问题，不同层次上新的规律、新的物质结构。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比如。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夸克禁闭、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临界点。</a:t>
            </a:r>
            <a:endParaRPr lang="en-US" altLang="zh-CN" dirty="0" smtClean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除了自由度不同以外，这与凝聚态研究是相似的。是一种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的</a:t>
            </a:r>
            <a:r>
              <a:rPr lang="en-US" altLang="zh-CN" sz="1200" b="1" dirty="0" smtClean="0">
                <a:solidFill>
                  <a:srgbClr val="800000"/>
                </a:solidFill>
                <a:ea typeface="华文细黑"/>
                <a:cs typeface="Arial"/>
              </a:rPr>
              <a:t>“</a:t>
            </a:r>
            <a:r>
              <a:rPr lang="zh-CN" altLang="en-US" sz="1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涌现</a:t>
            </a:r>
            <a:r>
              <a:rPr lang="en-US" altLang="zh-CN" sz="1200" b="1" dirty="0" smtClean="0">
                <a:solidFill>
                  <a:srgbClr val="800000"/>
                </a:solidFill>
                <a:ea typeface="华文细黑"/>
                <a:cs typeface="Arial"/>
              </a:rPr>
              <a:t>”</a:t>
            </a:r>
            <a:r>
              <a:rPr lang="zh-CN" altLang="en-US" sz="1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特性。</a:t>
            </a:r>
            <a:endParaRPr lang="en-US" altLang="zh-CN" dirty="0" smtClean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altLang="zh-CN" dirty="0" smtClean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31" charset="0"/>
              <a:cs typeface="Arial" pitchFamily="3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674A2-F075-C441-86E2-8D9AE59D9E52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2066" tIns="46033" rIns="92066" bIns="46033"/>
          <a:lstStyle/>
          <a:p>
            <a:endParaRPr kumimoji="0" lang="en-US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B3E6AF-EC7E-F241-ABD8-A101F33DDDAC}" type="slidenum">
              <a:rPr lang="en-US"/>
              <a:pPr/>
              <a:t>9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B893D-CA12-ED4A-B200-96D4DFDCF42C}" type="slidenum">
              <a:rPr lang="en-US"/>
              <a:pPr/>
              <a:t>10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3500"/>
            <a:ext cx="70612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6167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细黑"/>
              <a:ea typeface="华文细黑"/>
              <a:cs typeface="华文细黑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604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6167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1670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kern="12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“</a:t>
            </a:r>
            <a:r>
              <a:rPr lang="en-US" altLang="zh-CN" sz="1100" kern="12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9</a:t>
            </a:r>
            <a:r>
              <a:rPr lang="en-US" altLang="zh-CN" sz="1100" kern="1200" baseline="300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th</a:t>
            </a:r>
            <a:r>
              <a:rPr lang="en-US" altLang="zh-CN" sz="1100" kern="12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Workshop on </a:t>
            </a:r>
            <a:r>
              <a:rPr lang="en-US" altLang="zh-CN" sz="1100" b="0" i="1" kern="1200" dirty="0" smtClean="0">
                <a:solidFill>
                  <a:srgbClr val="000090"/>
                </a:solidFill>
                <a:latin typeface="华文细黑"/>
                <a:ea typeface="华文细黑"/>
                <a:cs typeface="华文细黑"/>
              </a:rPr>
              <a:t>Hadron Physics in China and Opportunities</a:t>
            </a:r>
            <a:r>
              <a:rPr lang="en-US" altLang="zh-CN" sz="1100" b="0" i="1" kern="1200" baseline="0" dirty="0" smtClean="0">
                <a:solidFill>
                  <a:srgbClr val="000090"/>
                </a:solidFill>
                <a:latin typeface="华文细黑"/>
                <a:ea typeface="华文细黑"/>
                <a:cs typeface="华文细黑"/>
              </a:rPr>
              <a:t> Worldwide</a:t>
            </a:r>
            <a:r>
              <a:rPr lang="en-US" altLang="zh-CN" sz="1100" b="0" i="1" kern="1200" baseline="0" dirty="0" smtClean="0">
                <a:solidFill>
                  <a:srgbClr val="000090"/>
                </a:solidFill>
                <a:latin typeface="Arial"/>
                <a:ea typeface="华文细黑"/>
                <a:cs typeface="Arial"/>
              </a:rPr>
              <a:t>, </a:t>
            </a:r>
            <a:r>
              <a:rPr lang="en-US" altLang="zh-CN" sz="1100" kern="12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Nanjing, July 24 – 24, 2017</a:t>
            </a:r>
            <a:endParaRPr lang="en-US" sz="1100" dirty="0">
              <a:latin typeface="华文细黑"/>
              <a:ea typeface="华文细黑"/>
              <a:cs typeface="华文细黑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8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oleObject" Target="???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jpeg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20" Type="http://schemas.openxmlformats.org/officeDocument/2006/relationships/image" Target="../media/image64.jpeg"/><Relationship Id="rId21" Type="http://schemas.openxmlformats.org/officeDocument/2006/relationships/image" Target="../media/image65.jpeg"/><Relationship Id="rId22" Type="http://schemas.openxmlformats.org/officeDocument/2006/relationships/image" Target="../media/image66.jpeg"/><Relationship Id="rId23" Type="http://schemas.openxmlformats.org/officeDocument/2006/relationships/image" Target="../media/image67.jpeg"/><Relationship Id="rId10" Type="http://schemas.openxmlformats.org/officeDocument/2006/relationships/image" Target="../media/image54.jpeg"/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jpeg"/><Relationship Id="rId14" Type="http://schemas.openxmlformats.org/officeDocument/2006/relationships/image" Target="../media/image58.jpeg"/><Relationship Id="rId15" Type="http://schemas.openxmlformats.org/officeDocument/2006/relationships/image" Target="../media/image59.jpeg"/><Relationship Id="rId16" Type="http://schemas.openxmlformats.org/officeDocument/2006/relationships/image" Target="../media/image60.png"/><Relationship Id="rId17" Type="http://schemas.openxmlformats.org/officeDocument/2006/relationships/image" Target="../media/image61.jpeg"/><Relationship Id="rId18" Type="http://schemas.openxmlformats.org/officeDocument/2006/relationships/image" Target="../media/image62.jpeg"/><Relationship Id="rId1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emf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wmf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R-logo-trans.gif"/>
          <p:cNvPicPr>
            <a:picLocks noChangeAspect="1"/>
          </p:cNvPicPr>
          <p:nvPr/>
        </p:nvPicPr>
        <p:blipFill>
          <a:blip r:embed="rId3" cstate="print"/>
          <a:srcRect r="15883" b="4226"/>
          <a:stretch>
            <a:fillRect/>
          </a:stretch>
        </p:blipFill>
        <p:spPr>
          <a:xfrm>
            <a:off x="6781800" y="3733800"/>
            <a:ext cx="2017864" cy="609600"/>
          </a:xfrm>
          <a:prstGeom prst="rect">
            <a:avLst/>
          </a:prstGeom>
        </p:spPr>
      </p:pic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/>
          <a:lstStyle/>
          <a:p>
            <a:pPr marL="292100" algn="l"/>
            <a:r>
              <a:rPr lang="en-US" altLang="zh-CN" sz="2400" dirty="0" smtClean="0">
                <a:solidFill>
                  <a:srgbClr val="000000">
                    <a:alpha val="41000"/>
                  </a:srgbClr>
                </a:solidFill>
                <a:ea typeface="华文细黑"/>
              </a:rPr>
              <a:t>QCD Phase Structure at High-Baryon Density Region</a:t>
            </a:r>
            <a:r>
              <a:rPr lang="en-US" altLang="zh-CN" sz="3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/>
            </a:r>
            <a:br>
              <a:rPr lang="en-US" altLang="zh-CN" sz="3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</a:br>
            <a:r>
              <a:rPr lang="en-US" altLang="zh-CN" sz="3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/>
            </a:r>
            <a:br>
              <a:rPr lang="en-US" altLang="zh-CN" sz="32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</a:br>
            <a:r>
              <a:rPr lang="en-US" altLang="zh-CN" sz="4400" b="1" dirty="0" smtClean="0">
                <a:solidFill>
                  <a:srgbClr val="800000"/>
                </a:solidFill>
              </a:rPr>
              <a:t/>
            </a:r>
            <a:br>
              <a:rPr lang="en-US" altLang="zh-CN" sz="4400" b="1" dirty="0" smtClean="0">
                <a:solidFill>
                  <a:srgbClr val="800000"/>
                </a:solidFill>
              </a:rPr>
            </a:br>
            <a:r>
              <a:rPr lang="en-US" sz="4000" b="1" dirty="0" smtClean="0">
                <a:solidFill>
                  <a:srgbClr val="000000"/>
                </a:solidFill>
              </a:rPr>
              <a:t>CSR-External-</a:t>
            </a:r>
            <a:r>
              <a:rPr lang="en-US" altLang="zh-CN" sz="4000" b="1" dirty="0" smtClean="0">
                <a:solidFill>
                  <a:srgbClr val="000000"/>
                </a:solidFill>
              </a:rPr>
              <a:t>t</a:t>
            </a:r>
            <a:r>
              <a:rPr lang="en-US" sz="4000" b="1" dirty="0" smtClean="0">
                <a:solidFill>
                  <a:srgbClr val="000000"/>
                </a:solidFill>
              </a:rPr>
              <a:t>arget Experiment (CEE) </a:t>
            </a:r>
            <a:r>
              <a:rPr lang="en-US" sz="3200" b="1" dirty="0" smtClean="0">
                <a:solidFill>
                  <a:srgbClr val="000000"/>
                </a:solidFill>
                <a:latin typeface="Arial Black" pitchFamily="-108" charset="0"/>
              </a:rPr>
              <a:t> </a:t>
            </a:r>
            <a:r>
              <a:rPr lang="en-US" sz="3200" b="1" dirty="0" smtClean="0">
                <a:latin typeface="Arial Black" pitchFamily="-108" charset="0"/>
              </a:rPr>
              <a:t/>
            </a:r>
            <a:br>
              <a:rPr lang="en-US" sz="3200" b="1" dirty="0" smtClean="0">
                <a:latin typeface="Arial Black" pitchFamily="-108" charset="0"/>
              </a:rPr>
            </a:br>
            <a:r>
              <a:rPr lang="en-US" sz="3200" b="1" dirty="0" smtClean="0">
                <a:latin typeface="Arial Black" pitchFamily="-108" charset="0"/>
              </a:rPr>
              <a:t>                  </a:t>
            </a:r>
            <a:br>
              <a:rPr lang="en-US" sz="3200" b="1" dirty="0" smtClean="0">
                <a:latin typeface="Arial Black" pitchFamily="-108" charset="0"/>
              </a:rPr>
            </a:br>
            <a:r>
              <a:rPr lang="en-US" sz="3200" b="1" dirty="0" smtClean="0">
                <a:latin typeface="Arial Black" pitchFamily="-108" charset="0"/>
              </a:rPr>
              <a:t/>
            </a:r>
            <a:br>
              <a:rPr lang="en-US" sz="3200" b="1" dirty="0" smtClean="0">
                <a:latin typeface="Arial Black" pitchFamily="-108" charset="0"/>
              </a:rPr>
            </a:br>
            <a:r>
              <a:rPr lang="en-US" sz="3200" b="1" dirty="0" smtClean="0">
                <a:latin typeface="Arial Black" pitchFamily="-108" charset="0"/>
              </a:rPr>
              <a:t/>
            </a:r>
            <a:br>
              <a:rPr lang="en-US" sz="3200" b="1" dirty="0" smtClean="0">
                <a:latin typeface="Arial Black" pitchFamily="-108" charset="0"/>
              </a:rPr>
            </a:br>
            <a:r>
              <a:rPr lang="en-US" sz="2800" dirty="0" smtClean="0">
                <a:ea typeface="华文细黑"/>
              </a:rPr>
              <a:t>Nu Xu</a:t>
            </a:r>
            <a:r>
              <a:rPr lang="en-US" sz="2000" dirty="0" smtClean="0">
                <a:ea typeface="华文细黑"/>
              </a:rPr>
              <a:t/>
            </a:r>
            <a:br>
              <a:rPr lang="en-US" sz="2000" dirty="0" smtClean="0">
                <a:ea typeface="华文细黑"/>
              </a:rPr>
            </a:br>
            <a:r>
              <a:rPr lang="en-US" sz="2000" dirty="0" smtClean="0">
                <a:ea typeface="华文细黑"/>
              </a:rPr>
              <a:t/>
            </a:r>
            <a:br>
              <a:rPr lang="en-US" sz="2000" dirty="0" smtClean="0">
                <a:ea typeface="华文细黑"/>
              </a:rPr>
            </a:br>
            <a:r>
              <a:rPr lang="en-US" sz="2000" dirty="0" smtClean="0">
                <a:ea typeface="华文细黑"/>
              </a:rPr>
              <a:t>College of Physical Science and Technology</a:t>
            </a:r>
            <a:br>
              <a:rPr lang="en-US" sz="2000" dirty="0" smtClean="0">
                <a:ea typeface="华文细黑"/>
              </a:rPr>
            </a:br>
            <a:r>
              <a:rPr lang="en-US" altLang="zh-CN" sz="2000" dirty="0" smtClean="0">
                <a:solidFill>
                  <a:srgbClr val="000000"/>
                </a:solidFill>
                <a:ea typeface="华文细黑"/>
              </a:rPr>
              <a:t>Central China Normal University</a:t>
            </a:r>
            <a:r>
              <a:rPr lang="en-US" altLang="zh-CN" sz="2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/>
            </a:r>
            <a:br>
              <a:rPr lang="en-US" altLang="zh-CN" sz="2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</a:br>
            <a:r>
              <a:rPr lang="en-US" altLang="zh-CN" sz="2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/>
            </a:r>
            <a:br>
              <a:rPr lang="en-US" altLang="zh-CN" sz="2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</a:br>
            <a:r>
              <a:rPr lang="en-US" altLang="zh-CN" sz="1000" dirty="0" smtClean="0">
                <a:solidFill>
                  <a:srgbClr val="000000"/>
                </a:solidFill>
              </a:rPr>
              <a:t/>
            </a:r>
            <a:br>
              <a:rPr lang="en-US" altLang="zh-CN" sz="1000" dirty="0" smtClean="0">
                <a:solidFill>
                  <a:srgbClr val="000000"/>
                </a:solidFill>
              </a:rPr>
            </a:br>
            <a:r>
              <a:rPr lang="en-US" altLang="zh-CN" sz="1000" b="1" dirty="0" smtClean="0">
                <a:solidFill>
                  <a:srgbClr val="000000"/>
                </a:solidFill>
              </a:rPr>
              <a:t/>
            </a:r>
            <a:br>
              <a:rPr lang="en-US" altLang="zh-CN" sz="1000" b="1" dirty="0" smtClean="0">
                <a:solidFill>
                  <a:srgbClr val="000000"/>
                </a:solidFill>
              </a:rPr>
            </a:br>
            <a:endParaRPr lang="en-US" sz="1400" i="1" dirty="0">
              <a:latin typeface="Matura MT Script Capitals" pitchFamily="-10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000" y="56388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00"/>
                </a:solidFill>
              </a:rPr>
              <a:t>	</a:t>
            </a:r>
            <a:endParaRPr lang="en-US" altLang="zh-CN" sz="2000" dirty="0">
              <a:solidFill>
                <a:srgbClr val="0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05200" y="3957939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63500"/>
            <a:ext cx="7543800" cy="647700"/>
          </a:xfrm>
        </p:spPr>
        <p:txBody>
          <a:bodyPr/>
          <a:lstStyle/>
          <a:p>
            <a:r>
              <a:rPr lang="en-US" sz="3500" dirty="0" smtClean="0">
                <a:solidFill>
                  <a:srgbClr val="000000"/>
                </a:solidFill>
              </a:rPr>
              <a:t>Higher Moments and Criticality</a:t>
            </a:r>
            <a:endParaRPr lang="en-US" sz="3500" dirty="0">
              <a:solidFill>
                <a:srgbClr val="000000"/>
              </a:solidFill>
            </a:endParaRPr>
          </a:p>
        </p:txBody>
      </p:sp>
      <p:pic>
        <p:nvPicPr>
          <p:cNvPr id="15375" name="Picture 15" descr="net_proton"/>
          <p:cNvPicPr>
            <a:picLocks noChangeAspect="1" noChangeArrowheads="1"/>
          </p:cNvPicPr>
          <p:nvPr/>
        </p:nvPicPr>
        <p:blipFill>
          <a:blip r:embed="rId4"/>
          <a:srcRect l="1810" t="4768" r="13568" b="1192"/>
          <a:stretch>
            <a:fillRect/>
          </a:stretch>
        </p:blipFill>
        <p:spPr bwMode="auto">
          <a:xfrm>
            <a:off x="228600" y="3485770"/>
            <a:ext cx="3363282" cy="28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3797300" y="698500"/>
            <a:ext cx="5181600" cy="5626100"/>
          </a:xfrm>
          <a:prstGeom prst="roundRect">
            <a:avLst>
              <a:gd name="adj" fmla="val 2655"/>
            </a:avLst>
          </a:prstGeom>
          <a:noFill/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 smtClean="0">
                <a:latin typeface="Arial"/>
                <a:cs typeface="Arial"/>
              </a:rPr>
              <a:t>1) 	Higher moments of conserved quantum numbers: </a:t>
            </a:r>
            <a:r>
              <a:rPr lang="en-US" sz="1600" b="1" i="1" dirty="0" smtClean="0">
                <a:solidFill>
                  <a:srgbClr val="800000"/>
                </a:solidFill>
                <a:latin typeface="Arial"/>
                <a:cs typeface="Arial"/>
              </a:rPr>
              <a:t>Q, S, B</a:t>
            </a:r>
            <a:r>
              <a:rPr lang="en-US" sz="1600" dirty="0" smtClean="0">
                <a:latin typeface="Arial"/>
                <a:cs typeface="Arial"/>
              </a:rPr>
              <a:t>, in high-energy nuclear collisions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000" dirty="0" smtClean="0">
              <a:latin typeface="Arial"/>
              <a:cs typeface="Arial"/>
            </a:endParaRPr>
          </a:p>
          <a:p>
            <a:pPr marL="342900" indent="-342900"/>
            <a:r>
              <a:rPr lang="en-US" sz="1600" dirty="0" smtClean="0">
                <a:latin typeface="Arial"/>
                <a:cs typeface="Arial"/>
              </a:rPr>
              <a:t>2)	Sensitive </a:t>
            </a:r>
            <a:r>
              <a:rPr lang="en-US" sz="1600" dirty="0">
                <a:latin typeface="Arial"/>
                <a:cs typeface="Arial"/>
              </a:rPr>
              <a:t>to critical </a:t>
            </a:r>
            <a:r>
              <a:rPr lang="en-US" sz="1600" dirty="0" smtClean="0">
                <a:latin typeface="Arial"/>
                <a:cs typeface="Arial"/>
              </a:rPr>
              <a:t>point (</a:t>
            </a:r>
            <a:r>
              <a:rPr lang="en-US" sz="1600" dirty="0" err="1" smtClean="0">
                <a:latin typeface="Arial"/>
                <a:cs typeface="Arial"/>
              </a:rPr>
              <a:t>ξ</a:t>
            </a:r>
            <a:r>
              <a:rPr lang="en-US" sz="1600" dirty="0" smtClean="0">
                <a:latin typeface="Arial"/>
                <a:cs typeface="Arial"/>
              </a:rPr>
              <a:t> correlation length): 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600" dirty="0">
              <a:latin typeface="Arial"/>
              <a:cs typeface="Arial"/>
            </a:endParaRPr>
          </a:p>
          <a:p>
            <a:pPr marL="342900" indent="-342900"/>
            <a:endParaRPr lang="en-US" sz="1600" dirty="0" smtClean="0">
              <a:latin typeface="Arial"/>
              <a:cs typeface="Arial"/>
            </a:endParaRPr>
          </a:p>
          <a:p>
            <a:pPr marL="342900" indent="-342900"/>
            <a:endParaRPr lang="en-US" sz="1600" dirty="0" smtClean="0">
              <a:latin typeface="Arial"/>
              <a:cs typeface="Arial"/>
            </a:endParaRPr>
          </a:p>
          <a:p>
            <a:pPr marL="342900" indent="-342900"/>
            <a:r>
              <a:rPr lang="en-US" sz="1600" dirty="0" smtClean="0">
                <a:latin typeface="Arial"/>
                <a:cs typeface="Arial"/>
              </a:rPr>
              <a:t>3)	Direct comparison </a:t>
            </a:r>
            <a:r>
              <a:rPr lang="en-US" sz="1600" dirty="0">
                <a:latin typeface="Arial"/>
                <a:cs typeface="Arial"/>
              </a:rPr>
              <a:t>with</a:t>
            </a:r>
            <a:r>
              <a:rPr lang="en-US" sz="1600" dirty="0" smtClean="0">
                <a:latin typeface="Arial"/>
                <a:cs typeface="Arial"/>
              </a:rPr>
              <a:t> calculations at any order:  </a:t>
            </a:r>
            <a:endParaRPr lang="en-US" sz="1600" dirty="0">
              <a:latin typeface="Arial"/>
              <a:cs typeface="Arial"/>
            </a:endParaRP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	</a:t>
            </a: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	</a:t>
            </a:r>
          </a:p>
          <a:p>
            <a:pPr marL="342900" indent="-342900"/>
            <a:endParaRPr lang="en-US" sz="1600" dirty="0" smtClean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1600" dirty="0" smtClean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1600" dirty="0" smtClean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Extract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susceptibilities and freeze-out temperature</a:t>
            </a:r>
            <a:r>
              <a:rPr lang="en-US" sz="1600" dirty="0">
                <a:latin typeface="Arial"/>
                <a:cs typeface="Arial"/>
              </a:rPr>
              <a:t>. An </a:t>
            </a:r>
            <a:r>
              <a:rPr lang="en-US" sz="1600" dirty="0" smtClean="0">
                <a:latin typeface="Arial"/>
                <a:cs typeface="Arial"/>
              </a:rPr>
              <a:t>independent/important test of </a:t>
            </a:r>
            <a:r>
              <a:rPr lang="en-US" sz="1600" dirty="0">
                <a:latin typeface="Arial"/>
                <a:cs typeface="Arial"/>
              </a:rPr>
              <a:t>thermal equilibrium in</a:t>
            </a:r>
            <a:r>
              <a:rPr lang="en-US" sz="1600" dirty="0" smtClean="0">
                <a:latin typeface="Arial"/>
                <a:cs typeface="Arial"/>
              </a:rPr>
              <a:t> heavy ion </a:t>
            </a:r>
            <a:r>
              <a:rPr lang="en-US" sz="1600" dirty="0">
                <a:latin typeface="Arial"/>
                <a:cs typeface="Arial"/>
              </a:rPr>
              <a:t>collisions</a:t>
            </a:r>
            <a:r>
              <a:rPr lang="en-US" sz="1600" dirty="0" smtClean="0">
                <a:latin typeface="Arial"/>
                <a:cs typeface="Arial"/>
              </a:rPr>
              <a:t>. </a:t>
            </a:r>
            <a:endParaRPr lang="en-US" sz="1600" b="1" dirty="0" smtClean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800" dirty="0" smtClean="0">
              <a:latin typeface="Arial"/>
              <a:cs typeface="Arial"/>
            </a:endParaRPr>
          </a:p>
          <a:p>
            <a:pPr marL="342900" indent="-342900"/>
            <a:r>
              <a:rPr lang="en-US" sz="1400" dirty="0" smtClean="0">
                <a:latin typeface="Arial"/>
                <a:cs typeface="Arial"/>
              </a:rPr>
              <a:t>References:</a:t>
            </a:r>
          </a:p>
          <a:p>
            <a:pPr marL="114300" indent="-114300"/>
            <a:r>
              <a:rPr lang="en-US" sz="1400" dirty="0" smtClean="0">
                <a:latin typeface="Arial"/>
                <a:cs typeface="Arial"/>
              </a:rPr>
              <a:t>	</a:t>
            </a:r>
            <a:r>
              <a:rPr lang="en-US" sz="1200" dirty="0" smtClean="0">
                <a:latin typeface="Arial"/>
                <a:cs typeface="Arial"/>
              </a:rPr>
              <a:t>- STAR: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  </a:t>
            </a:r>
            <a:r>
              <a:rPr lang="en-US" sz="1200" i="1" dirty="0" smtClean="0">
                <a:latin typeface="Arial"/>
                <a:ea typeface="Arial" pitchFamily="-108" charset="0"/>
                <a:cs typeface="Arial"/>
              </a:rPr>
              <a:t>PRL</a:t>
            </a:r>
            <a:r>
              <a:rPr lang="en-US" sz="1200" b="1" u="sng" dirty="0" smtClean="0">
                <a:latin typeface="Arial"/>
                <a:ea typeface="Arial" pitchFamily="-108" charset="0"/>
                <a:cs typeface="Arial"/>
              </a:rPr>
              <a:t>105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22303(10); </a:t>
            </a:r>
            <a:r>
              <a:rPr lang="en-US" sz="1200" i="1" dirty="0" smtClean="0">
                <a:latin typeface="Arial"/>
                <a:ea typeface="Arial" pitchFamily="-108" charset="0"/>
                <a:cs typeface="Arial"/>
              </a:rPr>
              <a:t>ibid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</a:t>
            </a:r>
            <a:r>
              <a:rPr lang="en-US" sz="1200" b="1" u="sng" dirty="0" smtClean="0">
                <a:latin typeface="Arial"/>
                <a:ea typeface="Arial" pitchFamily="-108" charset="0"/>
                <a:cs typeface="Arial"/>
              </a:rPr>
              <a:t>112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032302(14) </a:t>
            </a:r>
          </a:p>
          <a:p>
            <a:pPr marL="114300" indent="-114300"/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   - S. </a:t>
            </a:r>
            <a:r>
              <a:rPr lang="en-US" sz="1200" dirty="0" err="1" smtClean="0">
                <a:latin typeface="Arial"/>
                <a:ea typeface="Arial" pitchFamily="-108" charset="0"/>
                <a:cs typeface="Arial"/>
              </a:rPr>
              <a:t>Ejiri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F. </a:t>
            </a:r>
            <a:r>
              <a:rPr lang="en-US" sz="1200" dirty="0" err="1" smtClean="0">
                <a:latin typeface="Arial"/>
                <a:ea typeface="Arial" pitchFamily="-108" charset="0"/>
                <a:cs typeface="Arial"/>
              </a:rPr>
              <a:t>Karsch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K. </a:t>
            </a:r>
            <a:r>
              <a:rPr lang="en-US" sz="1200" dirty="0" err="1" smtClean="0">
                <a:latin typeface="Arial"/>
                <a:ea typeface="Arial" pitchFamily="-108" charset="0"/>
                <a:cs typeface="Arial"/>
              </a:rPr>
              <a:t>Redlich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</a:t>
            </a:r>
            <a:r>
              <a:rPr lang="en-US" sz="1200" i="1" dirty="0" smtClean="0">
                <a:latin typeface="Arial"/>
                <a:ea typeface="Arial" pitchFamily="-108" charset="0"/>
                <a:cs typeface="Arial"/>
              </a:rPr>
              <a:t>PLB633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, 275(06) // M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. </a:t>
            </a:r>
            <a:r>
              <a:rPr lang="en-US" sz="1200" dirty="0" err="1">
                <a:latin typeface="Arial"/>
                <a:ea typeface="Arial" pitchFamily="-108" charset="0"/>
                <a:cs typeface="Arial"/>
              </a:rPr>
              <a:t>Stephanov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: </a:t>
            </a:r>
            <a:r>
              <a:rPr lang="en-US" sz="1200" i="1" dirty="0" smtClean="0">
                <a:latin typeface="Arial"/>
                <a:ea typeface="Arial" pitchFamily="-108" charset="0"/>
                <a:cs typeface="Arial"/>
              </a:rPr>
              <a:t>PRL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102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032301</a:t>
            </a:r>
            <a:r>
              <a:rPr lang="en-US" sz="1200" dirty="0" smtClean="0">
                <a:latin typeface="Arial"/>
                <a:ea typeface="Arial" pitchFamily="-108" charset="0"/>
                <a:cs typeface="Arial"/>
              </a:rPr>
              <a:t>(09) //</a:t>
            </a:r>
            <a:r>
              <a:rPr lang="en-US" sz="1200" dirty="0" smtClean="0">
                <a:latin typeface="Arial"/>
                <a:cs typeface="Arial"/>
              </a:rPr>
              <a:t> R.V</a:t>
            </a:r>
            <a:r>
              <a:rPr lang="en-US" sz="1200" dirty="0">
                <a:latin typeface="Arial"/>
                <a:cs typeface="Arial"/>
              </a:rPr>
              <a:t>. </a:t>
            </a:r>
            <a:r>
              <a:rPr lang="en-US" sz="1200" dirty="0" err="1">
                <a:latin typeface="Arial"/>
                <a:cs typeface="Arial"/>
              </a:rPr>
              <a:t>Gavai</a:t>
            </a:r>
            <a:r>
              <a:rPr lang="en-US" sz="1200" dirty="0">
                <a:latin typeface="Arial"/>
                <a:cs typeface="Arial"/>
              </a:rPr>
              <a:t> and S. </a:t>
            </a:r>
            <a:r>
              <a:rPr lang="en-US" sz="1200" dirty="0" smtClean="0">
                <a:latin typeface="Arial"/>
                <a:cs typeface="Arial"/>
              </a:rPr>
              <a:t>Gupta, </a:t>
            </a:r>
            <a:r>
              <a:rPr lang="en-US" sz="1200" i="1" dirty="0" smtClean="0">
                <a:latin typeface="Arial"/>
                <a:cs typeface="Arial"/>
              </a:rPr>
              <a:t>PLB696</a:t>
            </a:r>
            <a:r>
              <a:rPr lang="en-US" sz="1200" dirty="0" smtClean="0">
                <a:latin typeface="Arial"/>
                <a:cs typeface="Arial"/>
              </a:rPr>
              <a:t>, 459(11) // F. </a:t>
            </a:r>
            <a:r>
              <a:rPr lang="en-US" sz="1200" dirty="0" err="1" smtClean="0">
                <a:latin typeface="Arial"/>
                <a:cs typeface="Arial"/>
              </a:rPr>
              <a:t>Karsch</a:t>
            </a:r>
            <a:r>
              <a:rPr lang="en-US" sz="1200" dirty="0" smtClean="0">
                <a:latin typeface="Arial"/>
                <a:cs typeface="Arial"/>
              </a:rPr>
              <a:t> et al, </a:t>
            </a:r>
            <a:r>
              <a:rPr lang="en-US" sz="1200" i="1" dirty="0" smtClean="0">
                <a:latin typeface="Arial"/>
                <a:cs typeface="Arial"/>
              </a:rPr>
              <a:t>PLB695</a:t>
            </a:r>
            <a:r>
              <a:rPr lang="en-US" sz="1200" dirty="0" smtClean="0">
                <a:latin typeface="Arial"/>
                <a:cs typeface="Arial"/>
              </a:rPr>
              <a:t>, 136(11), </a:t>
            </a:r>
          </a:p>
          <a:p>
            <a:pPr marL="114300" indent="-114300"/>
            <a:r>
              <a:rPr lang="en-US" sz="1200" dirty="0" smtClean="0">
                <a:latin typeface="Arial"/>
                <a:cs typeface="Arial"/>
              </a:rPr>
              <a:t>   - A. </a:t>
            </a:r>
            <a:r>
              <a:rPr lang="en-US" sz="1200" dirty="0" err="1" smtClean="0">
                <a:latin typeface="Arial"/>
                <a:cs typeface="Arial"/>
              </a:rPr>
              <a:t>Bazavov</a:t>
            </a:r>
            <a:r>
              <a:rPr lang="en-US" sz="1200" dirty="0" smtClean="0">
                <a:latin typeface="Arial"/>
                <a:cs typeface="Arial"/>
              </a:rPr>
              <a:t> et al., PRL109, 192302(12) // S. </a:t>
            </a:r>
            <a:r>
              <a:rPr lang="en-US" sz="1200" dirty="0" err="1" smtClean="0">
                <a:latin typeface="Arial"/>
                <a:cs typeface="Arial"/>
              </a:rPr>
              <a:t>Borsanyi</a:t>
            </a:r>
            <a:r>
              <a:rPr lang="en-US" sz="1200" dirty="0" smtClean="0">
                <a:latin typeface="Arial"/>
                <a:cs typeface="Arial"/>
              </a:rPr>
              <a:t> et al., PRL111, 062005(13) // V. </a:t>
            </a:r>
            <a:r>
              <a:rPr lang="en-US" sz="1200" dirty="0" err="1" smtClean="0">
                <a:latin typeface="Arial"/>
                <a:cs typeface="Arial"/>
              </a:rPr>
              <a:t>Skokov</a:t>
            </a:r>
            <a:r>
              <a:rPr lang="en-US" sz="1200" dirty="0" smtClean="0">
                <a:latin typeface="Arial"/>
                <a:cs typeface="Arial"/>
              </a:rPr>
              <a:t> et al., PRC88, 034901(13)</a:t>
            </a:r>
          </a:p>
          <a:p>
            <a:pPr marL="114300" indent="-114300"/>
            <a:r>
              <a:rPr lang="en-US" sz="1200" dirty="0" smtClean="0">
                <a:latin typeface="Arial"/>
                <a:cs typeface="Arial"/>
              </a:rPr>
              <a:t>	- PBM, A. </a:t>
            </a:r>
            <a:r>
              <a:rPr lang="en-US" sz="1200" dirty="0" err="1" smtClean="0">
                <a:latin typeface="Arial"/>
                <a:cs typeface="Arial"/>
              </a:rPr>
              <a:t>Rustamov</a:t>
            </a:r>
            <a:r>
              <a:rPr lang="en-US" sz="1200" dirty="0" smtClean="0">
                <a:latin typeface="Arial"/>
                <a:cs typeface="Arial"/>
              </a:rPr>
              <a:t>, J. </a:t>
            </a:r>
            <a:r>
              <a:rPr lang="en-US" sz="1200" dirty="0" err="1" smtClean="0">
                <a:latin typeface="Arial"/>
                <a:cs typeface="Arial"/>
              </a:rPr>
              <a:t>Stachel</a:t>
            </a:r>
            <a:r>
              <a:rPr lang="en-US" sz="1200" dirty="0" smtClean="0">
                <a:latin typeface="Arial"/>
                <a:cs typeface="Arial"/>
              </a:rPr>
              <a:t>, arXiv:1612.00702 </a:t>
            </a:r>
          </a:p>
        </p:txBody>
      </p:sp>
      <p:graphicFrame>
        <p:nvGraphicFramePr>
          <p:cNvPr id="593922" name="Object 2"/>
          <p:cNvGraphicFramePr>
            <a:graphicFrameLocks noChangeAspect="1"/>
          </p:cNvGraphicFramePr>
          <p:nvPr/>
        </p:nvGraphicFramePr>
        <p:xfrm>
          <a:off x="4191000" y="1739900"/>
          <a:ext cx="4264025" cy="1828800"/>
        </p:xfrm>
        <a:graphic>
          <a:graphicData uri="http://schemas.openxmlformats.org/presentationml/2006/ole">
            <p:oleObj spid="_x0000_s1423362" name="Equation" r:id="rId5" imgW="2578100" imgH="1104900" progId="Equation.3">
              <p:embed/>
            </p:oleObj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191000" y="2794000"/>
            <a:ext cx="3505200" cy="914400"/>
          </a:xfrm>
          <a:prstGeom prst="roundRect">
            <a:avLst/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798195"/>
            <a:ext cx="3574170" cy="2478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14800" y="1714500"/>
            <a:ext cx="4495800" cy="685800"/>
          </a:xfrm>
          <a:prstGeom prst="roundRect">
            <a:avLst/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1831" y="1002268"/>
            <a:ext cx="8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= 0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63_ppbnetp_dec201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697" t="9174" r="1523" b="4262"/>
              <a:stretch>
                <a:fillRect/>
              </a:stretch>
            </p:blipFill>
          </mc:Choice>
          <mc:Fallback>
            <p:blipFill>
              <a:blip r:embed="rId3"/>
              <a:srcRect l="1697" t="9174" r="1523" b="4262"/>
              <a:stretch>
                <a:fillRect/>
              </a:stretch>
            </p:blipFill>
          </mc:Fallback>
        </mc:AlternateContent>
        <p:spPr>
          <a:xfrm>
            <a:off x="838200" y="685800"/>
            <a:ext cx="3912166" cy="414788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245100" y="745238"/>
            <a:ext cx="2895600" cy="3902962"/>
          </a:xfrm>
          <a:prstGeom prst="roundRect">
            <a:avLst>
              <a:gd name="adj" fmla="val 7018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38100"/>
            <a:ext cx="8763000" cy="48895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800000"/>
                </a:solidFill>
                <a:ea typeface="华文细黑"/>
              </a:rPr>
              <a:t>Search for the QCD Critical Point at RHIC</a:t>
            </a:r>
            <a:endParaRPr lang="en-US" dirty="0">
              <a:ea typeface="华文细黑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0266" y="3187700"/>
            <a:ext cx="2317234" cy="123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5876" t="39123" r="9275"/>
          <a:stretch>
            <a:fillRect/>
          </a:stretch>
        </p:blipFill>
        <p:spPr>
          <a:xfrm>
            <a:off x="5411376" y="933501"/>
            <a:ext cx="2564224" cy="217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9334" y="2796832"/>
            <a:ext cx="313266" cy="1436482"/>
          </a:xfrm>
          <a:prstGeom prst="rect">
            <a:avLst/>
          </a:prstGeom>
          <a:solidFill>
            <a:srgbClr val="FFFF00"/>
          </a:solidFill>
          <a:ln w="57150" cap="flat" cmpd="thickThin" algn="ctr">
            <a:solidFill>
              <a:srgbClr val="1B400F">
                <a:alpha val="21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dirty="0" smtClean="0">
              <a:solidFill>
                <a:srgbClr val="1B400F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1B400F"/>
                </a:solidFill>
              </a:rPr>
              <a:t>CEE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4787900"/>
            <a:ext cx="88519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sz="800" b="1" dirty="0" smtClean="0">
              <a:solidFill>
                <a:srgbClr val="800000"/>
              </a:solidFill>
              <a:latin typeface="Arial"/>
              <a:ea typeface="+mj-ea"/>
              <a:cs typeface="Arial"/>
            </a:endParaRPr>
          </a:p>
          <a:p>
            <a:pPr marL="342900" indent="-342900">
              <a:buAutoNum type="arabicParenR"/>
            </a:pPr>
            <a:r>
              <a:rPr kumimoji="1" lang="en-US" sz="2400" dirty="0" smtClean="0">
                <a:latin typeface="+mj-lt"/>
                <a:ea typeface="+mj-ea"/>
                <a:cs typeface="Arial"/>
              </a:rPr>
              <a:t>CEP=(μ</a:t>
            </a:r>
            <a:r>
              <a:rPr kumimoji="1" lang="en-US" sz="2400" baseline="-25000" dirty="0" smtClean="0">
                <a:latin typeface="+mj-lt"/>
                <a:ea typeface="+mj-ea"/>
                <a:cs typeface="Arial"/>
              </a:rPr>
              <a:t>E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=685, T</a:t>
            </a:r>
            <a:r>
              <a:rPr kumimoji="1" lang="en-US" sz="2400" baseline="-25000" dirty="0" smtClean="0">
                <a:latin typeface="+mj-lt"/>
                <a:ea typeface="+mj-ea"/>
                <a:cs typeface="Arial"/>
              </a:rPr>
              <a:t>E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=106)MeV =&gt; √</a:t>
            </a:r>
            <a:r>
              <a:rPr kumimoji="1" lang="en-US" sz="2400" dirty="0" err="1" smtClean="0">
                <a:latin typeface="+mj-lt"/>
                <a:ea typeface="+mj-ea"/>
                <a:cs typeface="Arial"/>
              </a:rPr>
              <a:t>s</a:t>
            </a:r>
            <a:r>
              <a:rPr kumimoji="1" lang="en-US" sz="2400" baseline="-25000" dirty="0" err="1" smtClean="0">
                <a:latin typeface="+mj-lt"/>
                <a:ea typeface="+mj-ea"/>
                <a:cs typeface="Arial"/>
              </a:rPr>
              <a:t>NN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 ~ 4 GeV</a:t>
            </a:r>
          </a:p>
          <a:p>
            <a:pPr marL="514350" indent="-514350"/>
            <a:r>
              <a:rPr kumimoji="1" lang="en-US" sz="1400" dirty="0" smtClean="0">
                <a:latin typeface="+mj-lt"/>
                <a:ea typeface="+mj-ea"/>
                <a:cs typeface="Arial"/>
              </a:rPr>
              <a:t>	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F. </a:t>
            </a:r>
            <a:r>
              <a:rPr kumimoji="1" lang="en-US" sz="1600" dirty="0" err="1" smtClean="0">
                <a:latin typeface="+mj-lt"/>
                <a:ea typeface="+mj-ea"/>
                <a:cs typeface="Arial"/>
              </a:rPr>
              <a:t>Gao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, et al. PR</a:t>
            </a:r>
            <a:r>
              <a:rPr kumimoji="1" lang="en-US" sz="1600" b="1" u="sng" dirty="0" smtClean="0">
                <a:latin typeface="+mj-lt"/>
                <a:ea typeface="+mj-ea"/>
                <a:cs typeface="Arial"/>
              </a:rPr>
              <a:t>D93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, </a:t>
            </a:r>
            <a:r>
              <a:rPr kumimoji="1" lang="en-US" altLang="zh-CN" sz="1600" dirty="0" smtClean="0">
                <a:cs typeface="Arial"/>
              </a:rPr>
              <a:t>094019(2016)</a:t>
            </a:r>
            <a:endParaRPr kumimoji="1" lang="en-US" sz="1600" dirty="0" smtClean="0">
              <a:latin typeface="+mj-lt"/>
              <a:ea typeface="+mj-ea"/>
              <a:cs typeface="Arial"/>
            </a:endParaRPr>
          </a:p>
          <a:p>
            <a:pPr marL="514350" indent="-514350"/>
            <a:endParaRPr kumimoji="1" lang="en-US" sz="1400" dirty="0" smtClean="0">
              <a:latin typeface="+mj-lt"/>
              <a:ea typeface="+mj-ea"/>
              <a:cs typeface="Arial"/>
            </a:endParaRPr>
          </a:p>
          <a:p>
            <a:pPr marL="514350" indent="-514350"/>
            <a:r>
              <a:rPr kumimoji="1" lang="en-US" altLang="zh-CN" sz="2400" dirty="0" smtClean="0">
                <a:solidFill>
                  <a:srgbClr val="000000"/>
                </a:solidFill>
                <a:latin typeface="+mj-lt"/>
                <a:ea typeface="华文细黑"/>
                <a:cs typeface="华文细黑"/>
              </a:rPr>
              <a:t>2) At CSR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+mj-lt"/>
                <a:ea typeface="华文细黑"/>
                <a:cs typeface="华文细黑"/>
              </a:rPr>
              <a:t>：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√</a:t>
            </a:r>
            <a:r>
              <a:rPr kumimoji="1" lang="en-US" sz="2400" dirty="0" err="1" smtClean="0">
                <a:latin typeface="+mj-lt"/>
                <a:ea typeface="华文细黑"/>
                <a:cs typeface="华文细黑"/>
              </a:rPr>
              <a:t>s</a:t>
            </a:r>
            <a:r>
              <a:rPr kumimoji="1" lang="en-US" sz="2400" baseline="-25000" dirty="0" err="1" smtClean="0">
                <a:latin typeface="+mj-lt"/>
                <a:ea typeface="华文细黑"/>
                <a:cs typeface="华文细黑"/>
              </a:rPr>
              <a:t>NN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 ~ </a:t>
            </a:r>
            <a:r>
              <a:rPr kumimoji="1" lang="en-US" altLang="zh-CN" sz="2400" dirty="0" smtClean="0">
                <a:latin typeface="+mj-lt"/>
                <a:ea typeface="华文细黑"/>
                <a:cs typeface="华文细黑"/>
              </a:rPr>
              <a:t>2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 GeV</a:t>
            </a:r>
          </a:p>
          <a:p>
            <a:pPr marL="514350" indent="-514350">
              <a:buAutoNum type="arabicParenR" startAt="2"/>
            </a:pPr>
            <a:endParaRPr kumimoji="1" lang="en-US" sz="1200" dirty="0" smtClean="0">
              <a:latin typeface="+mj-lt"/>
              <a:ea typeface="华文细黑"/>
              <a:cs typeface="华文细黑"/>
            </a:endParaRPr>
          </a:p>
          <a:p>
            <a:pPr marL="514350" indent="-514350"/>
            <a:r>
              <a:rPr kumimoji="1" lang="en-US" sz="2400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      </a:t>
            </a:r>
            <a:r>
              <a:rPr kumimoji="1" lang="en-US" sz="24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kumimoji="1" lang="en-US" sz="2400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 </a:t>
            </a:r>
            <a:r>
              <a:rPr kumimoji="1" lang="en-US" sz="2400" b="1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CEE is must in order to complete the ‘CP oscillation’</a:t>
            </a:r>
          </a:p>
        </p:txBody>
      </p:sp>
      <p:sp>
        <p:nvSpPr>
          <p:cNvPr id="9" name="Oval 8"/>
          <p:cNvSpPr/>
          <p:nvPr/>
        </p:nvSpPr>
        <p:spPr>
          <a:xfrm>
            <a:off x="6045200" y="3619500"/>
            <a:ext cx="381000" cy="304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45200" y="4292600"/>
            <a:ext cx="965200" cy="272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2" descr="加速器系统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9048"/>
          <a:stretch>
            <a:fillRect/>
          </a:stretch>
        </p:blipFill>
        <p:spPr bwMode="auto">
          <a:xfrm>
            <a:off x="50800" y="2570014"/>
            <a:ext cx="9017000" cy="424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662112" y="4236169"/>
            <a:ext cx="5065429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CSRm</a:t>
            </a:r>
            <a:r>
              <a:rPr kumimoji="1"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1000 </a:t>
            </a:r>
            <a:r>
              <a:rPr kumimoji="1" lang="en-US" altLang="zh-CN" sz="2000" b="0" dirty="0" err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AMeV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(H.I.), 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 2.8 </a:t>
            </a:r>
            <a:r>
              <a:rPr kumimoji="1" lang="en-US" altLang="zh-CN" sz="2000" b="0" dirty="0" err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 (p)</a:t>
            </a:r>
          </a:p>
        </p:txBody>
      </p:sp>
      <p:sp>
        <p:nvSpPr>
          <p:cNvPr id="25" name="矩形 24"/>
          <p:cNvSpPr/>
          <p:nvPr/>
        </p:nvSpPr>
        <p:spPr>
          <a:xfrm>
            <a:off x="165100" y="191869"/>
            <a:ext cx="41021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3600" dirty="0" smtClean="0">
                <a:latin typeface="华文细黑"/>
                <a:ea typeface="华文细黑"/>
                <a:cs typeface="华文细黑"/>
              </a:rPr>
              <a:t>兰州</a:t>
            </a:r>
            <a:r>
              <a:rPr lang="zh-CN" altLang="en-US" sz="36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重离子加速器</a:t>
            </a:r>
            <a:endParaRPr lang="en-US" altLang="zh-CN" sz="36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r>
              <a:rPr kumimoji="1" lang="zh-CN" altLang="en-US" sz="3600" dirty="0" smtClean="0">
                <a:latin typeface="华文细黑"/>
                <a:ea typeface="华文细黑"/>
                <a:cs typeface="华文细黑"/>
              </a:rPr>
              <a:t>冷却储存环</a:t>
            </a:r>
            <a:endParaRPr kumimoji="1" lang="en-US" altLang="zh-CN" sz="3600" dirty="0" smtClean="0">
              <a:latin typeface="华文细黑"/>
              <a:ea typeface="华文细黑"/>
              <a:cs typeface="华文细黑"/>
            </a:endParaRPr>
          </a:p>
          <a:p>
            <a:r>
              <a:rPr lang="en-US" altLang="zh-CN" sz="3600" dirty="0" smtClean="0">
                <a:solidFill>
                  <a:srgbClr val="000000"/>
                </a:solidFill>
                <a:ea typeface="黑体" pitchFamily="2" charset="-122"/>
              </a:rPr>
              <a:t>(HIRFL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</a:rPr>
              <a:t>-</a:t>
            </a:r>
            <a:r>
              <a:rPr lang="en-US" altLang="zh-CN" sz="3600" dirty="0" smtClean="0">
                <a:solidFill>
                  <a:srgbClr val="000000"/>
                </a:solidFill>
                <a:ea typeface="黑体" pitchFamily="2" charset="-122"/>
              </a:rPr>
              <a:t>CSR</a:t>
            </a:r>
            <a:r>
              <a:rPr lang="zh-CN" altLang="en-US" sz="3600" dirty="0" smtClean="0">
                <a:solidFill>
                  <a:srgbClr val="000000"/>
                </a:solidFill>
                <a:ea typeface="黑体" pitchFamily="2" charset="-122"/>
              </a:rPr>
              <a:t>）</a:t>
            </a:r>
            <a:endParaRPr lang="en-US" altLang="zh-CN" sz="3600" b="1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7042152" y="1936753"/>
            <a:ext cx="2058194" cy="199310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7" idx="2"/>
          </p:cNvCxnSpPr>
          <p:nvPr/>
        </p:nvCxnSpPr>
        <p:spPr>
          <a:xfrm rot="5400000">
            <a:off x="6020627" y="2744201"/>
            <a:ext cx="2273061" cy="16492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6908800" y="3723880"/>
            <a:ext cx="381000" cy="34528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lot61_ppbnetp_july201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486" t="11755" r="1312" b="2726"/>
              <a:stretch>
                <a:fillRect/>
              </a:stretch>
            </p:blipFill>
          </mc:Choice>
          <mc:Fallback>
            <p:blipFill>
              <a:blip r:embed="rId5"/>
              <a:srcRect l="1486" t="11755" r="1312" b="2726"/>
              <a:stretch>
                <a:fillRect/>
              </a:stretch>
            </p:blipFill>
          </mc:Fallback>
        </mc:AlternateContent>
        <p:spPr>
          <a:xfrm>
            <a:off x="4114800" y="774587"/>
            <a:ext cx="2489199" cy="1910669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597400" y="527051"/>
            <a:ext cx="533400" cy="1218406"/>
          </a:xfrm>
          <a:prstGeom prst="downArrow">
            <a:avLst>
              <a:gd name="adj1" fmla="val 50000"/>
              <a:gd name="adj2" fmla="val 511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512733" y="228600"/>
            <a:ext cx="322137" cy="1675607"/>
          </a:xfrm>
          <a:prstGeom prst="downArrow">
            <a:avLst>
              <a:gd name="adj1" fmla="val 50000"/>
              <a:gd name="adj2" fmla="val 67857"/>
            </a:avLst>
          </a:prstGeom>
          <a:solidFill>
            <a:srgbClr val="FF0000">
              <a:alpha val="5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648200" y="90627"/>
            <a:ext cx="965199" cy="290373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800000"/>
                </a:solidFill>
              </a:rPr>
              <a:t>CEE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207001" y="533400"/>
            <a:ext cx="1219200" cy="290373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CBM 2025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52" r="25730" b="1302"/>
          <a:stretch>
            <a:fillRect/>
          </a:stretch>
        </p:blipFill>
        <p:spPr>
          <a:xfrm>
            <a:off x="7057488" y="90627"/>
            <a:ext cx="2010312" cy="1697137"/>
          </a:xfrm>
          <a:prstGeom prst="rect">
            <a:avLst/>
          </a:prstGeom>
          <a:noFill/>
          <a:ln>
            <a:noFill/>
          </a:ln>
          <a:effectLst>
            <a:outerShdw blurRad="50800" dist="101600" dir="2700000">
              <a:schemeClr val="tx1">
                <a:alpha val="43000"/>
              </a:scheme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829141" y="1320800"/>
            <a:ext cx="8209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800000"/>
                </a:solidFill>
              </a:rPr>
              <a:t>CEE</a:t>
            </a:r>
            <a:endParaRPr lang="en-US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86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/>
          <p:cNvCxnSpPr/>
          <p:nvPr/>
        </p:nvCxnSpPr>
        <p:spPr>
          <a:xfrm>
            <a:off x="1371600" y="3364954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685800" y="609600"/>
            <a:ext cx="7924800" cy="4572000"/>
          </a:xfrm>
          <a:prstGeom prst="roundRect">
            <a:avLst>
              <a:gd name="adj" fmla="val 3228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矩形 60"/>
          <p:cNvSpPr/>
          <p:nvPr/>
        </p:nvSpPr>
        <p:spPr>
          <a:xfrm>
            <a:off x="1904619" y="-76196"/>
            <a:ext cx="5639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Arial"/>
                <a:ea typeface="黑体" pitchFamily="2" charset="-122"/>
                <a:cs typeface="Arial"/>
                <a:sym typeface="Webdings" pitchFamily="18" charset="2"/>
              </a:rPr>
              <a:t>CEE</a:t>
            </a:r>
            <a:r>
              <a:rPr lang="en-US" altLang="zh-CN" sz="3600" b="1" dirty="0" smtClean="0">
                <a:solidFill>
                  <a:srgbClr val="000000"/>
                </a:solidFill>
                <a:latin typeface="Arial"/>
                <a:ea typeface="黑体" pitchFamily="2" charset="-122"/>
                <a:cs typeface="Arial"/>
                <a:sym typeface="Webdings" pitchFamily="18" charset="2"/>
              </a:rPr>
              <a:t> </a:t>
            </a:r>
            <a:r>
              <a:rPr lang="en-US" altLang="zh-CN" sz="36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  <a:sym typeface="Webdings" pitchFamily="18" charset="2"/>
              </a:rPr>
              <a:t>Concept</a:t>
            </a:r>
            <a:endParaRPr lang="en-US" altLang="zh-CN" sz="3600" b="1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</p:txBody>
      </p:sp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1198213" y="1699978"/>
            <a:ext cx="6345080" cy="3088919"/>
            <a:chOff x="990" y="2222"/>
            <a:chExt cx="7584" cy="2941"/>
          </a:xfrm>
        </p:grpSpPr>
        <p:sp>
          <p:nvSpPr>
            <p:cNvPr id="187" name="Text Box 168"/>
            <p:cNvSpPr txBox="1">
              <a:spLocks noChangeArrowheads="1"/>
            </p:cNvSpPr>
            <p:nvPr/>
          </p:nvSpPr>
          <p:spPr bwMode="auto">
            <a:xfrm>
              <a:off x="2502" y="2840"/>
              <a:ext cx="34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靶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  <p:grpSp>
          <p:nvGrpSpPr>
            <p:cNvPr id="3" name="Group 169"/>
            <p:cNvGrpSpPr>
              <a:grpSpLocks/>
            </p:cNvGrpSpPr>
            <p:nvPr/>
          </p:nvGrpSpPr>
          <p:grpSpPr bwMode="auto">
            <a:xfrm>
              <a:off x="3069" y="2222"/>
              <a:ext cx="5505" cy="2941"/>
              <a:chOff x="3069" y="2172"/>
              <a:chExt cx="5505" cy="2941"/>
            </a:xfrm>
          </p:grpSpPr>
          <p:cxnSp>
            <p:nvCxnSpPr>
              <p:cNvPr id="195" name="AutoShape 170"/>
              <p:cNvCxnSpPr>
                <a:cxnSpLocks noChangeShapeType="1"/>
              </p:cNvCxnSpPr>
              <p:nvPr/>
            </p:nvCxnSpPr>
            <p:spPr bwMode="auto">
              <a:xfrm rot="16200000" flipH="1">
                <a:off x="2987" y="3884"/>
                <a:ext cx="696" cy="500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4" name="AutoShape 173"/>
              <p:cNvCxnSpPr>
                <a:cxnSpLocks noChangeShapeType="1"/>
              </p:cNvCxnSpPr>
              <p:nvPr/>
            </p:nvCxnSpPr>
            <p:spPr bwMode="auto">
              <a:xfrm rot="16200000" flipH="1">
                <a:off x="2977" y="3798"/>
                <a:ext cx="216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14" name="AutoShape 17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941" y="3142"/>
                <a:ext cx="773" cy="515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55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70" y="3786"/>
                <a:ext cx="5322" cy="9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65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86"/>
                <a:ext cx="5489" cy="145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67" name="AutoShape 176"/>
              <p:cNvCxnSpPr>
                <a:cxnSpLocks noChangeShapeType="1"/>
              </p:cNvCxnSpPr>
              <p:nvPr/>
            </p:nvCxnSpPr>
            <p:spPr bwMode="auto">
              <a:xfrm>
                <a:off x="3100" y="3786"/>
                <a:ext cx="4473" cy="1327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70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115" y="3517"/>
                <a:ext cx="5095" cy="269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72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3248"/>
                <a:ext cx="5140" cy="538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74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2979"/>
                <a:ext cx="5110" cy="81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78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2710"/>
                <a:ext cx="5110" cy="1085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81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2441"/>
                <a:ext cx="5110" cy="1357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86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2172"/>
                <a:ext cx="5110" cy="1626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89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3024"/>
                <a:ext cx="1664" cy="77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93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95"/>
                <a:ext cx="5140" cy="230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95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86"/>
                <a:ext cx="1664" cy="86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97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77"/>
                <a:ext cx="4925" cy="119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99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68"/>
                <a:ext cx="4925" cy="402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01" name="AutoShape 176"/>
              <p:cNvCxnSpPr>
                <a:cxnSpLocks noChangeShapeType="1"/>
              </p:cNvCxnSpPr>
              <p:nvPr/>
            </p:nvCxnSpPr>
            <p:spPr bwMode="auto">
              <a:xfrm>
                <a:off x="3085" y="3786"/>
                <a:ext cx="1573" cy="696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04" name="AutoShape 176"/>
              <p:cNvCxnSpPr>
                <a:cxnSpLocks noChangeShapeType="1"/>
              </p:cNvCxnSpPr>
              <p:nvPr/>
            </p:nvCxnSpPr>
            <p:spPr bwMode="auto">
              <a:xfrm rot="16200000" flipH="1">
                <a:off x="3159" y="3712"/>
                <a:ext cx="696" cy="845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06" name="AutoShape 17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052" y="3266"/>
                <a:ext cx="550" cy="515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08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3248"/>
                <a:ext cx="754" cy="538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11" name="AutoShape 176"/>
              <p:cNvCxnSpPr>
                <a:cxnSpLocks noChangeShapeType="1"/>
              </p:cNvCxnSpPr>
              <p:nvPr/>
            </p:nvCxnSpPr>
            <p:spPr bwMode="auto">
              <a:xfrm flipV="1">
                <a:off x="3085" y="3248"/>
                <a:ext cx="936" cy="54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17" name="AutoShape 176"/>
              <p:cNvCxnSpPr>
                <a:cxnSpLocks noChangeShapeType="1"/>
              </p:cNvCxnSpPr>
              <p:nvPr/>
            </p:nvCxnSpPr>
            <p:spPr bwMode="auto">
              <a:xfrm>
                <a:off x="3084" y="3795"/>
                <a:ext cx="4853" cy="688"/>
              </a:xfrm>
              <a:prstGeom prst="straightConnector1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20" name="AutoShape 176"/>
              <p:cNvCxnSpPr>
                <a:cxnSpLocks noChangeShapeType="1"/>
              </p:cNvCxnSpPr>
              <p:nvPr/>
            </p:nvCxnSpPr>
            <p:spPr bwMode="auto">
              <a:xfrm>
                <a:off x="3083" y="3813"/>
                <a:ext cx="5491" cy="574"/>
              </a:xfrm>
              <a:prstGeom prst="straightConnector1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22" name="AutoShape 176"/>
              <p:cNvCxnSpPr>
                <a:cxnSpLocks noChangeShapeType="1"/>
              </p:cNvCxnSpPr>
              <p:nvPr/>
            </p:nvCxnSpPr>
            <p:spPr bwMode="auto">
              <a:xfrm>
                <a:off x="3082" y="3831"/>
                <a:ext cx="4928" cy="91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</p:grpSp>
        <p:sp>
          <p:nvSpPr>
            <p:cNvPr id="54" name="Text Box 168"/>
            <p:cNvSpPr txBox="1">
              <a:spLocks noChangeArrowheads="1"/>
            </p:cNvSpPr>
            <p:nvPr/>
          </p:nvSpPr>
          <p:spPr bwMode="auto">
            <a:xfrm>
              <a:off x="990" y="3506"/>
              <a:ext cx="1099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重离子束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 rot="16200000" flipH="1">
            <a:off x="2430296" y="2773825"/>
            <a:ext cx="699511" cy="341849"/>
          </a:xfrm>
          <a:prstGeom prst="line">
            <a:avLst/>
          </a:prstGeom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1" name="Text Box 148"/>
          <p:cNvSpPr txBox="1">
            <a:spLocks noChangeArrowheads="1"/>
          </p:cNvSpPr>
          <p:nvPr/>
        </p:nvSpPr>
        <p:spPr bwMode="auto">
          <a:xfrm>
            <a:off x="7244688" y="2876568"/>
            <a:ext cx="1290100" cy="24576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零度角量能器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133" name="Rectangle 160"/>
          <p:cNvSpPr>
            <a:spLocks noChangeArrowheads="1"/>
          </p:cNvSpPr>
          <p:nvPr/>
        </p:nvSpPr>
        <p:spPr bwMode="auto">
          <a:xfrm>
            <a:off x="7435442" y="3194807"/>
            <a:ext cx="489435" cy="34659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>
                <a:alpha val="47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grpSp>
        <p:nvGrpSpPr>
          <p:cNvPr id="4" name="Group 84"/>
          <p:cNvGrpSpPr/>
          <p:nvPr/>
        </p:nvGrpSpPr>
        <p:grpSpPr>
          <a:xfrm>
            <a:off x="2988696" y="1416654"/>
            <a:ext cx="1869892" cy="3530040"/>
            <a:chOff x="2988696" y="1621680"/>
            <a:chExt cx="1869892" cy="3530040"/>
          </a:xfrm>
        </p:grpSpPr>
        <p:sp>
          <p:nvSpPr>
            <p:cNvPr id="128" name="Text Box 145"/>
            <p:cNvSpPr txBox="1">
              <a:spLocks noChangeArrowheads="1"/>
            </p:cNvSpPr>
            <p:nvPr/>
          </p:nvSpPr>
          <p:spPr bwMode="auto">
            <a:xfrm>
              <a:off x="3256421" y="1621680"/>
              <a:ext cx="1525196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超导二极磁铁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136" name="AutoShape 163"/>
            <p:cNvSpPr>
              <a:spLocks noChangeArrowheads="1"/>
            </p:cNvSpPr>
            <p:nvPr/>
          </p:nvSpPr>
          <p:spPr bwMode="auto">
            <a:xfrm>
              <a:off x="2988696" y="1890555"/>
              <a:ext cx="1869892" cy="803475"/>
            </a:xfrm>
            <a:prstGeom prst="flowChartAlternateProcess">
              <a:avLst/>
            </a:prstGeom>
            <a:gradFill rotWithShape="0">
              <a:gsLst>
                <a:gs pos="0">
                  <a:srgbClr val="31859C"/>
                </a:gs>
                <a:gs pos="100000">
                  <a:srgbClr val="D6E7E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137" name="AutoShape 164"/>
            <p:cNvSpPr>
              <a:spLocks noChangeArrowheads="1"/>
            </p:cNvSpPr>
            <p:nvPr/>
          </p:nvSpPr>
          <p:spPr bwMode="auto">
            <a:xfrm>
              <a:off x="2988696" y="4348245"/>
              <a:ext cx="1869892" cy="803475"/>
            </a:xfrm>
            <a:prstGeom prst="flowChartAlternateProcess">
              <a:avLst/>
            </a:prstGeom>
            <a:gradFill rotWithShape="0">
              <a:gsLst>
                <a:gs pos="0">
                  <a:srgbClr val="31859C"/>
                </a:gs>
                <a:gs pos="100000">
                  <a:srgbClr val="D6E7E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</p:grpSp>
      <p:cxnSp>
        <p:nvCxnSpPr>
          <p:cNvPr id="147" name="AutoShape 170"/>
          <p:cNvCxnSpPr>
            <a:cxnSpLocks noChangeShapeType="1"/>
          </p:cNvCxnSpPr>
          <p:nvPr/>
        </p:nvCxnSpPr>
        <p:spPr bwMode="auto">
          <a:xfrm rot="16200000" flipH="1">
            <a:off x="2815623" y="3510790"/>
            <a:ext cx="731005" cy="418320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152" name="AutoShape 172"/>
          <p:cNvCxnSpPr>
            <a:cxnSpLocks noChangeShapeType="1"/>
          </p:cNvCxnSpPr>
          <p:nvPr/>
        </p:nvCxnSpPr>
        <p:spPr bwMode="auto">
          <a:xfrm flipV="1">
            <a:off x="1219202" y="3354452"/>
            <a:ext cx="6726591" cy="945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Dot"/>
            <a:round/>
            <a:headEnd/>
            <a:tailEnd/>
          </a:ln>
        </p:spPr>
      </p:cxnSp>
      <p:sp>
        <p:nvSpPr>
          <p:cNvPr id="155" name="AutoShape 174"/>
          <p:cNvSpPr>
            <a:spLocks noChangeArrowheads="1"/>
          </p:cNvSpPr>
          <p:nvPr/>
        </p:nvSpPr>
        <p:spPr bwMode="auto">
          <a:xfrm>
            <a:off x="2285920" y="3290384"/>
            <a:ext cx="228403" cy="139689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7000"/>
            </a:schemeClr>
          </a:solidFill>
          <a:ln w="38100" cap="flat" cmpd="dbl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cxnSp>
        <p:nvCxnSpPr>
          <p:cNvPr id="149" name="AutoShape 175"/>
          <p:cNvCxnSpPr>
            <a:cxnSpLocks noChangeShapeType="1"/>
          </p:cNvCxnSpPr>
          <p:nvPr/>
        </p:nvCxnSpPr>
        <p:spPr bwMode="auto">
          <a:xfrm>
            <a:off x="2959416" y="3354451"/>
            <a:ext cx="4133005" cy="1698327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150" name="AutoShape 176"/>
          <p:cNvCxnSpPr>
            <a:cxnSpLocks noChangeShapeType="1"/>
          </p:cNvCxnSpPr>
          <p:nvPr/>
        </p:nvCxnSpPr>
        <p:spPr bwMode="auto">
          <a:xfrm flipV="1">
            <a:off x="2959416" y="1617264"/>
            <a:ext cx="4133005" cy="1737187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151" name="AutoShape 177"/>
          <p:cNvCxnSpPr>
            <a:cxnSpLocks noChangeShapeType="1"/>
          </p:cNvCxnSpPr>
          <p:nvPr/>
        </p:nvCxnSpPr>
        <p:spPr bwMode="auto">
          <a:xfrm rot="5400000" flipH="1" flipV="1">
            <a:off x="2768910" y="2733076"/>
            <a:ext cx="811878" cy="430870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46" name="Text Box 168"/>
          <p:cNvSpPr txBox="1">
            <a:spLocks noChangeArrowheads="1"/>
          </p:cNvSpPr>
          <p:nvPr/>
        </p:nvSpPr>
        <p:spPr bwMode="auto">
          <a:xfrm>
            <a:off x="1219203" y="1927097"/>
            <a:ext cx="1071737" cy="4925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/>
              <a:t>微像素</a:t>
            </a:r>
            <a:endParaRPr lang="en-US" altLang="zh-CN" sz="1600" dirty="0" smtClean="0"/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/>
              <a:t>定位探测器</a:t>
            </a:r>
            <a:r>
              <a:rPr lang="en-US" sz="1600" dirty="0" smtClean="0"/>
              <a:t> 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ea typeface="宋体" pitchFamily="2" charset="-122"/>
              <a:cs typeface="Arial"/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 rot="16200000" flipH="1">
            <a:off x="1642248" y="2532513"/>
            <a:ext cx="870695" cy="645050"/>
          </a:xfrm>
          <a:prstGeom prst="line">
            <a:avLst/>
          </a:prstGeom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5" name="Group 83"/>
          <p:cNvGrpSpPr/>
          <p:nvPr/>
        </p:nvGrpSpPr>
        <p:grpSpPr>
          <a:xfrm>
            <a:off x="1447605" y="1675026"/>
            <a:ext cx="5173786" cy="2921342"/>
            <a:chOff x="1447604" y="1880052"/>
            <a:chExt cx="5173786" cy="2921342"/>
          </a:xfrm>
        </p:grpSpPr>
        <p:sp>
          <p:nvSpPr>
            <p:cNvPr id="129" name="Text Box 146"/>
            <p:cNvSpPr txBox="1">
              <a:spLocks noChangeArrowheads="1"/>
            </p:cNvSpPr>
            <p:nvPr/>
          </p:nvSpPr>
          <p:spPr bwMode="auto">
            <a:xfrm>
              <a:off x="5333800" y="1880052"/>
              <a:ext cx="1287590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多丝漂移室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135" name="Text Box 147"/>
            <p:cNvSpPr txBox="1">
              <a:spLocks noChangeArrowheads="1"/>
            </p:cNvSpPr>
            <p:nvPr/>
          </p:nvSpPr>
          <p:spPr bwMode="auto">
            <a:xfrm>
              <a:off x="1447604" y="4418615"/>
              <a:ext cx="1175480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latin typeface="Arial"/>
                  <a:ea typeface="宋体" pitchFamily="2" charset="-122"/>
                  <a:cs typeface="Arial"/>
                </a:rPr>
                <a:t>时间投影</a:t>
              </a:r>
              <a:r>
                <a:rPr lang="zh-CN" altLang="en-US" sz="1600" dirty="0" smtClean="0">
                  <a:ea typeface="宋体" pitchFamily="2" charset="-122"/>
                  <a:cs typeface="Arial"/>
                </a:rPr>
                <a:t>室</a:t>
              </a:r>
              <a:endParaRPr lang="zh-CN" altLang="zh-CN" sz="1600" dirty="0" smtClean="0">
                <a:latin typeface="Arial"/>
                <a:ea typeface="宋体" pitchFamily="2" charset="-122"/>
                <a:cs typeface="Arial"/>
              </a:endParaRPr>
            </a:p>
          </p:txBody>
        </p:sp>
        <p:grpSp>
          <p:nvGrpSpPr>
            <p:cNvPr id="6" name="Group 82"/>
            <p:cNvGrpSpPr/>
            <p:nvPr/>
          </p:nvGrpSpPr>
          <p:grpSpPr>
            <a:xfrm>
              <a:off x="3048003" y="2304843"/>
              <a:ext cx="2797821" cy="2496551"/>
              <a:chOff x="3048003" y="2304843"/>
              <a:chExt cx="2797821" cy="2496551"/>
            </a:xfrm>
          </p:grpSpPr>
          <p:sp>
            <p:nvSpPr>
              <p:cNvPr id="156" name="Rectangle 150"/>
              <p:cNvSpPr>
                <a:spLocks noChangeArrowheads="1"/>
              </p:cNvSpPr>
              <p:nvPr/>
            </p:nvSpPr>
            <p:spPr bwMode="auto">
              <a:xfrm>
                <a:off x="5381488" y="2562165"/>
                <a:ext cx="112947" cy="81502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57" name="Rectangle 151"/>
              <p:cNvSpPr>
                <a:spLocks noChangeArrowheads="1"/>
              </p:cNvSpPr>
              <p:nvPr/>
            </p:nvSpPr>
            <p:spPr bwMode="auto">
              <a:xfrm>
                <a:off x="5055198" y="2672446"/>
                <a:ext cx="112947" cy="72050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58" name="Rectangle 152"/>
              <p:cNvSpPr>
                <a:spLocks noChangeArrowheads="1"/>
              </p:cNvSpPr>
              <p:nvPr/>
            </p:nvSpPr>
            <p:spPr bwMode="auto">
              <a:xfrm>
                <a:off x="5732877" y="2304843"/>
                <a:ext cx="112947" cy="106499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59" name="Rectangle 153"/>
              <p:cNvSpPr>
                <a:spLocks noChangeArrowheads="1"/>
              </p:cNvSpPr>
              <p:nvPr/>
            </p:nvSpPr>
            <p:spPr bwMode="auto">
              <a:xfrm>
                <a:off x="5732877" y="3736395"/>
                <a:ext cx="112947" cy="106499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60" name="Rectangle 154"/>
              <p:cNvSpPr>
                <a:spLocks noChangeArrowheads="1"/>
              </p:cNvSpPr>
              <p:nvPr/>
            </p:nvSpPr>
            <p:spPr bwMode="auto">
              <a:xfrm>
                <a:off x="5381488" y="3695433"/>
                <a:ext cx="112947" cy="81502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61" name="Rectangle 155"/>
              <p:cNvSpPr>
                <a:spLocks noChangeArrowheads="1"/>
              </p:cNvSpPr>
              <p:nvPr/>
            </p:nvSpPr>
            <p:spPr bwMode="auto">
              <a:xfrm>
                <a:off x="5055198" y="3695433"/>
                <a:ext cx="112947" cy="717351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3048003" y="2850533"/>
                <a:ext cx="1715708" cy="1340473"/>
              </a:xfrm>
              <a:prstGeom prst="roundRect">
                <a:avLst>
                  <a:gd name="adj" fmla="val 4666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8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8000"/>
                    </a:schemeClr>
                  </a:gs>
                </a:gsLst>
                <a:lin ang="16200000" scaled="0"/>
                <a:tileRect/>
              </a:gradFill>
              <a:ln w="76200" cap="flat" cmpd="tri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7" name="Straight Connector 176"/>
            <p:cNvCxnSpPr/>
            <p:nvPr/>
          </p:nvCxnSpPr>
          <p:spPr>
            <a:xfrm rot="5400000" flipH="1" flipV="1">
              <a:off x="2296934" y="3684874"/>
              <a:ext cx="432709" cy="1064177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" name="Group 86"/>
          <p:cNvGrpSpPr/>
          <p:nvPr/>
        </p:nvGrpSpPr>
        <p:grpSpPr>
          <a:xfrm>
            <a:off x="1447604" y="1370445"/>
            <a:ext cx="6560936" cy="3682333"/>
            <a:chOff x="1447604" y="1575467"/>
            <a:chExt cx="6560936" cy="3682333"/>
          </a:xfrm>
        </p:grpSpPr>
        <p:sp>
          <p:nvSpPr>
            <p:cNvPr id="130" name="Text Box 147"/>
            <p:cNvSpPr txBox="1">
              <a:spLocks noChangeArrowheads="1"/>
            </p:cNvSpPr>
            <p:nvPr/>
          </p:nvSpPr>
          <p:spPr bwMode="auto">
            <a:xfrm>
              <a:off x="6552785" y="1575467"/>
              <a:ext cx="1455755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latin typeface="Arial"/>
                  <a:ea typeface="宋体" pitchFamily="2" charset="-122"/>
                  <a:cs typeface="Arial"/>
                </a:rPr>
                <a:t>飞行时间探测器</a:t>
              </a:r>
              <a:endParaRPr lang="zh-CN" altLang="zh-CN" sz="1600" dirty="0" smtClean="0"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162" name="Rectangle 156"/>
            <p:cNvSpPr>
              <a:spLocks noChangeArrowheads="1"/>
            </p:cNvSpPr>
            <p:nvPr/>
          </p:nvSpPr>
          <p:spPr bwMode="auto">
            <a:xfrm>
              <a:off x="6745212" y="1934089"/>
              <a:ext cx="112947" cy="1504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163" name="Rectangle 156"/>
            <p:cNvSpPr>
              <a:spLocks noChangeArrowheads="1"/>
            </p:cNvSpPr>
            <p:nvPr/>
          </p:nvSpPr>
          <p:spPr bwMode="auto">
            <a:xfrm>
              <a:off x="6745212" y="3677578"/>
              <a:ext cx="112947" cy="1504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cxnSp>
          <p:nvCxnSpPr>
            <p:cNvPr id="138" name="AutoShape 165"/>
            <p:cNvCxnSpPr>
              <a:cxnSpLocks noChangeShapeType="1"/>
            </p:cNvCxnSpPr>
            <p:nvPr/>
          </p:nvCxnSpPr>
          <p:spPr bwMode="auto">
            <a:xfrm flipH="1">
              <a:off x="3361838" y="4290479"/>
              <a:ext cx="1359541" cy="0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</p:cxnSp>
        <p:sp>
          <p:nvSpPr>
            <p:cNvPr id="141" name="Text Box 167"/>
            <p:cNvSpPr txBox="1">
              <a:spLocks noChangeArrowheads="1"/>
            </p:cNvSpPr>
            <p:nvPr/>
          </p:nvSpPr>
          <p:spPr bwMode="auto">
            <a:xfrm>
              <a:off x="1447604" y="3943881"/>
              <a:ext cx="838314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T</a:t>
              </a:r>
              <a:r>
                <a:rPr kumimoji="0" lang="en-US" altLang="zh-CN" sz="16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0</a:t>
              </a:r>
              <a:r>
                <a:rPr lang="zh-CN" altLang="en-US" sz="1600" dirty="0" smtClean="0">
                  <a:latin typeface="Arial"/>
                  <a:ea typeface="宋体" pitchFamily="2" charset="-122"/>
                  <a:cs typeface="Arial"/>
                </a:rPr>
                <a:t>探测器</a:t>
              </a:r>
              <a:endParaRPr lang="zh-CN" altLang="zh-CN" sz="1600" dirty="0" smtClean="0"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154" name="AutoShape 174"/>
            <p:cNvSpPr>
              <a:spLocks noChangeArrowheads="1"/>
            </p:cNvSpPr>
            <p:nvPr/>
          </p:nvSpPr>
          <p:spPr bwMode="auto">
            <a:xfrm>
              <a:off x="2776189" y="3385125"/>
              <a:ext cx="269398" cy="364452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32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145" name="Text Box 168"/>
            <p:cNvSpPr txBox="1">
              <a:spLocks noChangeArrowheads="1"/>
            </p:cNvSpPr>
            <p:nvPr/>
          </p:nvSpPr>
          <p:spPr bwMode="auto">
            <a:xfrm>
              <a:off x="4928866" y="5012031"/>
              <a:ext cx="1763639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latin typeface="Arial"/>
                  <a:ea typeface="宋体" pitchFamily="2" charset="-122"/>
                  <a:cs typeface="Arial"/>
                </a:rPr>
                <a:t>内飞行时间探测器</a:t>
              </a:r>
              <a:endParaRPr lang="zh-CN" altLang="zh-CN" sz="1600" dirty="0" smtClean="0">
                <a:latin typeface="Arial"/>
                <a:ea typeface="宋体" pitchFamily="2" charset="-122"/>
                <a:cs typeface="Arial"/>
              </a:endParaRPr>
            </a:p>
          </p:txBody>
        </p:sp>
        <p:cxnSp>
          <p:nvCxnSpPr>
            <p:cNvPr id="140" name="AutoShape 191"/>
            <p:cNvCxnSpPr>
              <a:cxnSpLocks noChangeShapeType="1"/>
            </p:cNvCxnSpPr>
            <p:nvPr/>
          </p:nvCxnSpPr>
          <p:spPr bwMode="auto">
            <a:xfrm flipH="1">
              <a:off x="3390284" y="2747596"/>
              <a:ext cx="1359541" cy="0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68" name="Straight Connector 167"/>
            <p:cNvCxnSpPr/>
            <p:nvPr/>
          </p:nvCxnSpPr>
          <p:spPr>
            <a:xfrm rot="10800000">
              <a:off x="4572000" y="4291545"/>
              <a:ext cx="756932" cy="722083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 flipH="1" flipV="1">
              <a:off x="2290621" y="3323621"/>
              <a:ext cx="196405" cy="1044127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1" name="TextBox 180"/>
          <p:cNvSpPr txBox="1"/>
          <p:nvPr/>
        </p:nvSpPr>
        <p:spPr>
          <a:xfrm>
            <a:off x="2475415" y="685810"/>
            <a:ext cx="481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800000"/>
                </a:solidFill>
              </a:rPr>
              <a:t>低温高密核物质测量谱仪（</a:t>
            </a:r>
            <a:r>
              <a:rPr lang="en-US" altLang="zh-CN" sz="2400" b="1" dirty="0" smtClean="0">
                <a:solidFill>
                  <a:srgbClr val="800000"/>
                </a:solidFill>
              </a:rPr>
              <a:t>CEE</a:t>
            </a:r>
            <a:r>
              <a:rPr lang="zh-CN" altLang="en-US" sz="2400" b="1" dirty="0" smtClean="0">
                <a:solidFill>
                  <a:srgbClr val="800000"/>
                </a:solidFill>
              </a:rPr>
              <a:t>）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96" y="3223978"/>
            <a:ext cx="229404" cy="233429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685800" y="5257800"/>
            <a:ext cx="7924800" cy="1513126"/>
          </a:xfrm>
          <a:prstGeom prst="roundRect">
            <a:avLst>
              <a:gd name="adj" fmla="val 3228"/>
            </a:avLst>
          </a:prstGeom>
          <a:noFill/>
          <a:ln w="57150" cap="flat" cmpd="thickThin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723902" y="5330908"/>
            <a:ext cx="7848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latin typeface="华文细黑"/>
                <a:ea typeface="华文细黑"/>
                <a:cs typeface="华文细黑"/>
              </a:rPr>
              <a:t>技术亮点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   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1) </a:t>
            </a:r>
            <a:r>
              <a:rPr lang="zh-CN" altLang="en-US" sz="1600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微像素定位探测器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 		(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华中师范大学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r>
              <a:rPr lang="zh-CN" altLang="en-US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charset="0"/>
              </a:rPr>
              <a:t>自主研制</a:t>
            </a:r>
            <a:r>
              <a:rPr lang="en-US" altLang="zh-CN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charset="0"/>
              </a:rPr>
              <a:t>  </a:t>
            </a:r>
            <a:r>
              <a:rPr lang="en-US" altLang="zh-CN" sz="16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charset="0"/>
              </a:rPr>
              <a:t> 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2) </a:t>
            </a:r>
            <a:r>
              <a:rPr lang="zh-CN" altLang="en-US" sz="1600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高计数率</a:t>
            </a:r>
            <a:r>
              <a:rPr lang="en-US" sz="1600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高精度</a:t>
            </a:r>
            <a:r>
              <a:rPr lang="zh-CN" altLang="en-US" sz="1600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飞行时间探测器</a:t>
            </a:r>
            <a:r>
              <a:rPr lang="en-US" sz="1600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	(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清华大学、中国科学技术大学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r>
              <a:rPr lang="en-US" sz="1600" dirty="0" smtClean="0">
                <a:latin typeface="华文细黑"/>
                <a:ea typeface="华文细黑"/>
                <a:cs typeface="华文细黑"/>
              </a:rPr>
              <a:t>			            3) 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高精度三维径迹探测器</a:t>
            </a:r>
            <a:r>
              <a:rPr lang="en-US" altLang="zh-CN" sz="1600" dirty="0" smtClean="0">
                <a:latin typeface="华文细黑"/>
                <a:ea typeface="华文细黑"/>
                <a:cs typeface="华文细黑"/>
              </a:rPr>
              <a:t> 			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(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中科院</a:t>
            </a:r>
            <a:r>
              <a:rPr lang="zh-CN" altLang="en-US" sz="16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上海应用物理所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r>
              <a:rPr lang="en-US" sz="1600" dirty="0" smtClean="0">
                <a:latin typeface="华文细黑"/>
                <a:ea typeface="华文细黑"/>
                <a:cs typeface="华文细黑"/>
              </a:rPr>
              <a:t>			            4) 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新型数据获取系统</a:t>
            </a:r>
            <a:r>
              <a:rPr lang="en-US" altLang="zh-CN" sz="1600" dirty="0" smtClean="0">
                <a:latin typeface="华文细黑"/>
                <a:ea typeface="华文细黑"/>
                <a:cs typeface="华文细黑"/>
              </a:rPr>
              <a:t> 				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(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中国科学技术大学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r>
              <a:rPr lang="en-US" altLang="zh-CN" sz="1600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			</a:t>
            </a:r>
            <a:r>
              <a:rPr lang="en-US" altLang="zh-CN" sz="1600" dirty="0" smtClean="0">
                <a:latin typeface="华文细黑"/>
                <a:ea typeface="华文细黑"/>
                <a:cs typeface="华文细黑"/>
              </a:rPr>
              <a:t>            5) 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大接收度超导二极磁铁</a:t>
            </a:r>
            <a:r>
              <a:rPr lang="en-US" altLang="zh-CN" sz="1600" dirty="0" smtClean="0">
                <a:latin typeface="华文细黑"/>
                <a:ea typeface="华文细黑"/>
                <a:cs typeface="华文细黑"/>
              </a:rPr>
              <a:t> 			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(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中科院</a:t>
            </a:r>
            <a:r>
              <a:rPr lang="zh-CN" altLang="en-US" sz="16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近代物理所</a:t>
            </a:r>
            <a:r>
              <a:rPr lang="en-US" sz="1600" dirty="0" smtClean="0">
                <a:latin typeface="华文细黑"/>
                <a:ea typeface="华文细黑"/>
                <a:cs typeface="华文细黑"/>
              </a:rPr>
              <a:t>)</a:t>
            </a:r>
            <a:endParaRPr lang="en-US" sz="1600" dirty="0"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28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46" grpId="0" animBg="1"/>
      <p:bldP spid="88" grpId="0" animBg="1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81000" y="763422"/>
            <a:ext cx="8382000" cy="5523081"/>
          </a:xfrm>
          <a:prstGeom prst="roundRect">
            <a:avLst>
              <a:gd name="adj" fmla="val 304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592116" y="114300"/>
            <a:ext cx="7929586" cy="5714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rgbClr val="FFFF00"/>
                </a:solidFill>
                <a:ea typeface="黑体" pitchFamily="2" charset="-122"/>
              </a:rPr>
              <a:t>  </a:t>
            </a:r>
            <a:r>
              <a:rPr lang="en-US" altLang="zh-CN" sz="3892" dirty="0" smtClean="0">
                <a:latin typeface="Arial Black"/>
                <a:ea typeface="黑体" pitchFamily="2" charset="-122"/>
                <a:cs typeface="Arial Black"/>
              </a:rPr>
              <a:t>CEE </a:t>
            </a:r>
            <a:r>
              <a:rPr lang="en-US" altLang="zh-CN" sz="3892" dirty="0" smtClean="0">
                <a:latin typeface="Arial Black"/>
                <a:ea typeface="华文细黑"/>
                <a:cs typeface="Arial Black"/>
              </a:rPr>
              <a:t>Concept</a:t>
            </a:r>
            <a:endParaRPr lang="zh-CN" altLang="en-US" sz="3892" dirty="0">
              <a:latin typeface="Arial Black"/>
              <a:ea typeface="华文细黑"/>
              <a:cs typeface="Arial Black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8548"/>
          <a:stretch>
            <a:fillRect/>
          </a:stretch>
        </p:blipFill>
        <p:spPr>
          <a:xfrm>
            <a:off x="609601" y="953919"/>
            <a:ext cx="7787726" cy="5172910"/>
          </a:xfrm>
          <a:prstGeom prst="rect">
            <a:avLst/>
          </a:prstGeom>
          <a:noFill/>
        </p:spPr>
      </p:pic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961225" y="1251770"/>
            <a:ext cx="1008956" cy="3112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零度</a:t>
            </a: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角量能器</a:t>
            </a: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2425084" y="1080919"/>
            <a:ext cx="1432568" cy="3423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端盖飞行时间探测器</a:t>
            </a:r>
          </a:p>
        </p:txBody>
      </p:sp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1951826" y="4202223"/>
            <a:ext cx="1739179" cy="2369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前角径迹探测器</a:t>
            </a:r>
          </a:p>
        </p:txBody>
      </p: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3110882" y="4344821"/>
            <a:ext cx="974805" cy="1524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超导二极磁铁</a:t>
            </a:r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5769235" y="5513787"/>
            <a:ext cx="1739179" cy="5212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时间投影室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4867437" y="4301336"/>
            <a:ext cx="901798" cy="1264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rot="16200000" flipH="1">
            <a:off x="4226573" y="4751707"/>
            <a:ext cx="1528485" cy="627752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4676937" y="5829826"/>
            <a:ext cx="1739179" cy="3423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内飞行时间探测器</a:t>
            </a:r>
          </a:p>
        </p:txBody>
      </p:sp>
      <p:sp>
        <p:nvSpPr>
          <p:cNvPr id="18" name="文本框 2"/>
          <p:cNvSpPr txBox="1">
            <a:spLocks noChangeArrowheads="1"/>
          </p:cNvSpPr>
          <p:nvPr/>
        </p:nvSpPr>
        <p:spPr bwMode="auto">
          <a:xfrm>
            <a:off x="6181119" y="5133036"/>
            <a:ext cx="1738732" cy="3420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起始时间探测器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rot="16200000" flipH="1">
            <a:off x="5333762" y="4453977"/>
            <a:ext cx="974592" cy="66931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rot="5400000" flipH="1" flipV="1">
            <a:off x="5487808" y="2683150"/>
            <a:ext cx="1943100" cy="1380251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"/>
          <p:cNvSpPr txBox="1">
            <a:spLocks noChangeArrowheads="1"/>
          </p:cNvSpPr>
          <p:nvPr/>
        </p:nvSpPr>
        <p:spPr bwMode="auto">
          <a:xfrm>
            <a:off x="6658149" y="2234363"/>
            <a:ext cx="1739179" cy="3423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zh-CN" altLang="en-US" sz="1050" dirty="0" smtClean="0">
                <a:latin typeface="华文宋体"/>
                <a:ea typeface="华文宋体"/>
                <a:cs typeface="华文宋体"/>
              </a:rPr>
              <a:t>微</a:t>
            </a:r>
            <a:r>
              <a:rPr lang="zh-CN" sz="1050" b="1" kern="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像素探测器</a:t>
            </a:r>
            <a:endParaRPr lang="zh-CN" sz="105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" y="1295400"/>
            <a:ext cx="4360718" cy="990600"/>
          </a:xfrm>
        </p:spPr>
        <p:txBody>
          <a:bodyPr/>
          <a:lstStyle/>
          <a:p>
            <a:r>
              <a:rPr lang="en-US" altLang="zh-CN" sz="2800" smtClean="0">
                <a:ea typeface="华文细黑"/>
              </a:rPr>
              <a:t>CEE: design </a:t>
            </a:r>
            <a:r>
              <a:rPr lang="en-US" altLang="zh-CN" sz="2800" dirty="0" smtClean="0">
                <a:ea typeface="华文细黑"/>
              </a:rPr>
              <a:t>parameters</a:t>
            </a:r>
            <a:endParaRPr lang="en-US" sz="2800" dirty="0">
              <a:ea typeface="华文细黑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4046572"/>
              </p:ext>
            </p:extLst>
          </p:nvPr>
        </p:nvGraphicFramePr>
        <p:xfrm>
          <a:off x="4495803" y="265733"/>
          <a:ext cx="4343399" cy="5982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9481"/>
                <a:gridCol w="2623918"/>
              </a:tblGrid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时间投影室探测器（TPC）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06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灵敏区体积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1.(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长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)×0.8(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高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×1.(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宽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 m</a:t>
                      </a:r>
                      <a:r>
                        <a:rPr lang="en-US" altLang="zh-CN" sz="1400" kern="100" baseline="30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读出片大小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～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80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mm</a:t>
                      </a:r>
                      <a:r>
                        <a:rPr lang="en-US" sz="1400" kern="100" baseline="30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baseline="300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通道数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k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工作气体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90%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Ar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+ 10% CH</a:t>
                      </a:r>
                      <a:r>
                        <a:rPr lang="en-US" sz="1400" kern="10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相对动量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分辨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、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典型值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5%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，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总≤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%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。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粒子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种类量程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Z &lt;= 2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π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 </a:t>
                      </a:r>
                      <a:r>
                        <a:rPr lang="en-US" sz="1400" kern="100" dirty="0" err="1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 </a:t>
                      </a:r>
                      <a:r>
                        <a:rPr lang="en-US" sz="1400" kern="100" dirty="0" err="1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d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 </a:t>
                      </a:r>
                      <a:r>
                        <a:rPr lang="en-US" sz="1400" kern="100" dirty="0" err="1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 He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双径迹区分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&lt; 3 cm</a:t>
                      </a:r>
                      <a:endParaRPr lang="zh-CN" sz="14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径迹多重性限制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200</a:t>
                      </a:r>
                      <a:endParaRPr lang="zh-CN" sz="14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1级触发事件率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1000 Hz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微像素定位探测器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位置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分辨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 50 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时间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分辨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探测器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层数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像素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数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360k 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总面积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18cm</a:t>
                      </a:r>
                      <a:r>
                        <a:rPr lang="en-US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飞行时间探测器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57890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时间分辨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eTOF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&lt; 80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，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iTOF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&lt; 50 </a:t>
                      </a:r>
                      <a:r>
                        <a:rPr lang="en-US" sz="1400" kern="100" dirty="0" err="1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endParaRPr lang="en-US" altLang="zh-CN" sz="1400" kern="1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</a:t>
                      </a:r>
                      <a:r>
                        <a:rPr lang="en-US" sz="1400" kern="100" baseline="-25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0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 50ps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占有度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10%~15%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总面积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12m</a:t>
                      </a:r>
                      <a:r>
                        <a:rPr lang="en-US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通道数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3000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356548"/>
              </p:ext>
            </p:extLst>
          </p:nvPr>
        </p:nvGraphicFramePr>
        <p:xfrm>
          <a:off x="304803" y="2422652"/>
          <a:ext cx="3962399" cy="3774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9405"/>
                <a:gridCol w="2432994"/>
              </a:tblGrid>
              <a:tr h="168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零度角量能器 </a:t>
                      </a: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ZDC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87618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总体尺寸</a:t>
                      </a:r>
                      <a:endParaRPr lang="en-US" altLang="zh-CN" sz="1400" kern="1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1(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长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)×1.5(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高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1.5(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宽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</a:t>
                      </a:r>
                      <a:r>
                        <a:rPr lang="en-US" altLang="zh-CN" sz="1400" kern="100" baseline="30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能量分辨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通道数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超导磁铁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总体尺寸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2.5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长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)×3 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高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宽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 m</a:t>
                      </a:r>
                      <a:r>
                        <a:rPr lang="en-US" altLang="zh-CN" sz="1400" kern="100" baseline="30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598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均匀场区尺寸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长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)×0.</a:t>
                      </a:r>
                      <a:r>
                        <a:rPr lang="zh-CN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高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1.2(</a:t>
                      </a:r>
                      <a:r>
                        <a:rPr lang="zh-CN" alt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宽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en-US" alt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m</a:t>
                      </a:r>
                      <a:r>
                        <a:rPr lang="en-US" altLang="zh-CN" sz="1400" kern="100" baseline="300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 smtClean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中心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场/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均匀度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5kG / 1%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总体重量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200 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漂移室径迹探测器</a:t>
                      </a: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横向位置分辨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0.3 mm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漂移室层数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通道数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3000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总面积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 m</a:t>
                      </a:r>
                      <a:r>
                        <a:rPr lang="en-US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相对动量</a:t>
                      </a:r>
                      <a:r>
                        <a:rPr lang="zh-CN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分辨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400" kern="100" dirty="0" smtClea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248400" y="3276600"/>
            <a:ext cx="1524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91400" y="4800600"/>
            <a:ext cx="13716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515938"/>
          </a:xfrm>
        </p:spPr>
        <p:txBody>
          <a:bodyPr/>
          <a:lstStyle/>
          <a:p>
            <a:pPr>
              <a:defRPr/>
            </a:pPr>
            <a:r>
              <a:rPr lang="en-US" altLang="zh-CN" sz="3200" dirty="0" smtClean="0">
                <a:latin typeface="华文宋体"/>
                <a:ea typeface="华文宋体"/>
                <a:cs typeface="华文宋体"/>
              </a:rPr>
              <a:t> </a:t>
            </a:r>
            <a:r>
              <a:rPr lang="en-US" altLang="zh-CN" dirty="0" err="1" smtClean="0">
                <a:latin typeface="华文细黑"/>
                <a:ea typeface="华文细黑"/>
                <a:cs typeface="华文细黑"/>
              </a:rPr>
              <a:t>TopMetal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 Concept</a:t>
            </a:r>
            <a:endParaRPr lang="zh-CN" altLang="en-US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339" name="Picture 3" descr="pmos_and_topmetal"/>
          <p:cNvPicPr>
            <a:picLocks noChangeAspect="1" noChangeArrowheads="1"/>
          </p:cNvPicPr>
          <p:nvPr/>
        </p:nvPicPr>
        <p:blipFill>
          <a:blip r:embed="rId3"/>
          <a:srcRect l="5772" t="11067" r="53186" b="12886"/>
          <a:stretch>
            <a:fillRect/>
          </a:stretch>
        </p:blipFill>
        <p:spPr bwMode="auto">
          <a:xfrm>
            <a:off x="6858000" y="914401"/>
            <a:ext cx="1828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26015" y="3429004"/>
            <a:ext cx="3836987" cy="2265363"/>
          </a:xfrm>
        </p:spPr>
      </p:pic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5105400" y="2843213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zh-CN" altLang="en-US" sz="1800" dirty="0">
                <a:latin typeface="华文细黑"/>
                <a:ea typeface="华文细黑"/>
                <a:cs typeface="华文细黑"/>
              </a:rPr>
              <a:t>顶层金属像素概念与普通MOS管</a:t>
            </a:r>
            <a:endParaRPr lang="en-US" sz="18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6786563" y="5318125"/>
            <a:ext cx="1123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zh-CN" altLang="en-US" sz="1800" dirty="0">
                <a:latin typeface="华文细黑"/>
                <a:ea typeface="华文细黑"/>
                <a:cs typeface="华文细黑"/>
              </a:rPr>
              <a:t>电路结构</a:t>
            </a:r>
            <a:endParaRPr lang="en-US" sz="18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596008" y="990600"/>
            <a:ext cx="2514600" cy="914400"/>
          </a:xfrm>
          <a:prstGeom prst="rect">
            <a:avLst/>
          </a:prstGeom>
          <a:blipFill rotWithShape="1">
            <a:blip r:embed="rId5">
              <a:alphaModFix amt="62000"/>
            </a:blip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595438" y="1903414"/>
            <a:ext cx="2514600" cy="363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595438" y="2265367"/>
            <a:ext cx="2514600" cy="363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cxnSp>
        <p:nvCxnSpPr>
          <p:cNvPr id="14346" name="Straight Connector 16"/>
          <p:cNvCxnSpPr>
            <a:cxnSpLocks noChangeShapeType="1"/>
            <a:stCxn id="14" idx="1"/>
            <a:endCxn id="14" idx="3"/>
          </p:cNvCxnSpPr>
          <p:nvPr/>
        </p:nvCxnSpPr>
        <p:spPr bwMode="auto">
          <a:xfrm rot="10800000" flipH="1">
            <a:off x="1595438" y="2084389"/>
            <a:ext cx="25146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8" name="Straight Connector 17"/>
          <p:cNvCxnSpPr/>
          <p:nvPr/>
        </p:nvCxnSpPr>
        <p:spPr bwMode="auto">
          <a:xfrm rot="10800000" flipH="1">
            <a:off x="1600200" y="2278067"/>
            <a:ext cx="2514600" cy="15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159385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1866901" y="235902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213360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>
            <a:off x="2400301" y="235902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2667001" y="235902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293370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3200401" y="235902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346710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373380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5400000">
            <a:off x="4000501" y="2352679"/>
            <a:ext cx="1524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358" name="Picture 4" descr="6c7a39f6c9c61191834ab6f1321f1489.media.200x2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5438" y="3505200"/>
            <a:ext cx="16303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10" descr="beam monit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2" y="3429004"/>
            <a:ext cx="17113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3" descr="pmos_and_topmetal"/>
          <p:cNvPicPr>
            <a:picLocks noChangeAspect="1" noChangeArrowheads="1"/>
          </p:cNvPicPr>
          <p:nvPr/>
        </p:nvPicPr>
        <p:blipFill>
          <a:blip r:embed="rId3"/>
          <a:srcRect l="50233" t="11067" r="7655" b="12886"/>
          <a:stretch>
            <a:fillRect/>
          </a:stretch>
        </p:blipFill>
        <p:spPr bwMode="auto">
          <a:xfrm>
            <a:off x="4953002" y="914401"/>
            <a:ext cx="1876425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1" name="Rectangular Callout 42"/>
          <p:cNvSpPr>
            <a:spLocks noChangeArrowheads="1"/>
          </p:cNvSpPr>
          <p:nvPr/>
        </p:nvSpPr>
        <p:spPr bwMode="auto">
          <a:xfrm>
            <a:off x="381000" y="914400"/>
            <a:ext cx="914400" cy="457200"/>
          </a:xfrm>
          <a:prstGeom prst="wedgeRectCallout">
            <a:avLst>
              <a:gd name="adj1" fmla="val 87500"/>
              <a:gd name="adj2" fmla="val 43843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zh-CN" altLang="en-US" sz="1900" dirty="0">
                <a:latin typeface="华文细黑"/>
                <a:ea typeface="华文细黑"/>
                <a:cs typeface="华文细黑"/>
              </a:rPr>
              <a:t>传感器</a:t>
            </a:r>
            <a:endParaRPr lang="en-US" sz="19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4362" name="Rectangular Callout 45"/>
          <p:cNvSpPr>
            <a:spLocks noChangeArrowheads="1"/>
          </p:cNvSpPr>
          <p:nvPr/>
        </p:nvSpPr>
        <p:spPr bwMode="auto">
          <a:xfrm>
            <a:off x="393700" y="1460500"/>
            <a:ext cx="914400" cy="444500"/>
          </a:xfrm>
          <a:prstGeom prst="wedgeRectCallout">
            <a:avLst>
              <a:gd name="adj1" fmla="val 87500"/>
              <a:gd name="adj2" fmla="val 83843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zh-CN" altLang="en-US" sz="1900" dirty="0">
                <a:latin typeface="华文细黑"/>
                <a:ea typeface="华文细黑"/>
                <a:cs typeface="华文细黑"/>
              </a:rPr>
              <a:t>放大器</a:t>
            </a:r>
            <a:endParaRPr lang="en-US" sz="19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4363" name="Rectangular Callout 46"/>
          <p:cNvSpPr>
            <a:spLocks noChangeArrowheads="1"/>
          </p:cNvSpPr>
          <p:nvPr/>
        </p:nvSpPr>
        <p:spPr bwMode="auto">
          <a:xfrm>
            <a:off x="406400" y="1955800"/>
            <a:ext cx="914400" cy="711200"/>
          </a:xfrm>
          <a:prstGeom prst="wedgeRectCallout">
            <a:avLst>
              <a:gd name="adj1" fmla="val 86111"/>
              <a:gd name="adj2" fmla="val 813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zh-CN" altLang="en-US" sz="1900" dirty="0">
                <a:latin typeface="华文细黑"/>
                <a:ea typeface="华文细黑"/>
                <a:cs typeface="华文细黑"/>
              </a:rPr>
              <a:t>顶层金属读出</a:t>
            </a:r>
            <a:endParaRPr lang="en-US" sz="1900" dirty="0"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14364" name="Straight Arrow Connector 48"/>
          <p:cNvCxnSpPr>
            <a:cxnSpLocks noChangeShapeType="1"/>
          </p:cNvCxnSpPr>
          <p:nvPr/>
        </p:nvCxnSpPr>
        <p:spPr bwMode="auto">
          <a:xfrm rot="5400000" flipH="1" flipV="1">
            <a:off x="4076700" y="1409700"/>
            <a:ext cx="990600" cy="7620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14365" name="Straight Arrow Connector 50"/>
          <p:cNvCxnSpPr>
            <a:cxnSpLocks noChangeShapeType="1"/>
          </p:cNvCxnSpPr>
          <p:nvPr/>
        </p:nvCxnSpPr>
        <p:spPr bwMode="auto">
          <a:xfrm>
            <a:off x="1676400" y="2667000"/>
            <a:ext cx="1219200" cy="8382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14366" name="Straight Arrow Connector 53"/>
          <p:cNvCxnSpPr>
            <a:cxnSpLocks noChangeShapeType="1"/>
          </p:cNvCxnSpPr>
          <p:nvPr/>
        </p:nvCxnSpPr>
        <p:spPr bwMode="auto">
          <a:xfrm rot="16200000" flipH="1">
            <a:off x="3898900" y="2908302"/>
            <a:ext cx="838200" cy="3556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14367" name="Straight Arrow Connector 58"/>
          <p:cNvCxnSpPr>
            <a:cxnSpLocks noChangeShapeType="1"/>
          </p:cNvCxnSpPr>
          <p:nvPr/>
        </p:nvCxnSpPr>
        <p:spPr bwMode="auto">
          <a:xfrm>
            <a:off x="4572000" y="4419600"/>
            <a:ext cx="1143000" cy="1588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62" name="TextBox 61"/>
          <p:cNvSpPr txBox="1"/>
          <p:nvPr/>
        </p:nvSpPr>
        <p:spPr>
          <a:xfrm>
            <a:off x="533401" y="5638804"/>
            <a:ext cx="20828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顶层金属像素读出</a:t>
            </a:r>
            <a:endParaRPr lang="en-US" altLang="zh-CN" sz="14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algn="ctr">
              <a:defRPr/>
            </a:pPr>
            <a:r>
              <a:rPr lang="zh-CN" altLang="en-US" sz="1400" b="1" kern="1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束流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定位</a:t>
            </a:r>
            <a:r>
              <a:rPr lang="zh-CN" sz="1400" b="1" kern="1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探测器</a:t>
            </a:r>
            <a:endParaRPr lang="en-US" sz="14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>
              <a:defRPr/>
            </a:pPr>
            <a:endParaRPr lang="en-US" dirty="0"/>
          </a:p>
        </p:txBody>
      </p:sp>
      <p:cxnSp>
        <p:nvCxnSpPr>
          <p:cNvPr id="14369" name="Straight Arrow Connector 63"/>
          <p:cNvCxnSpPr>
            <a:cxnSpLocks noChangeShapeType="1"/>
          </p:cNvCxnSpPr>
          <p:nvPr/>
        </p:nvCxnSpPr>
        <p:spPr bwMode="auto">
          <a:xfrm>
            <a:off x="1524000" y="838200"/>
            <a:ext cx="2438400" cy="762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4370" name="Curved Connector 65"/>
          <p:cNvCxnSpPr>
            <a:cxnSpLocks noChangeShapeType="1"/>
          </p:cNvCxnSpPr>
          <p:nvPr/>
        </p:nvCxnSpPr>
        <p:spPr bwMode="auto">
          <a:xfrm rot="5400000">
            <a:off x="2190751" y="1638304"/>
            <a:ext cx="838200" cy="3175"/>
          </a:xfrm>
          <a:prstGeom prst="curvedConnector3">
            <a:avLst>
              <a:gd name="adj1" fmla="val 3787"/>
            </a:avLst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sm" len="sm"/>
          </a:ln>
        </p:spPr>
      </p:cxnSp>
      <p:cxnSp>
        <p:nvCxnSpPr>
          <p:cNvPr id="14371" name="Straight Arrow Connector 70"/>
          <p:cNvCxnSpPr>
            <a:cxnSpLocks noChangeShapeType="1"/>
          </p:cNvCxnSpPr>
          <p:nvPr/>
        </p:nvCxnSpPr>
        <p:spPr bwMode="auto">
          <a:xfrm rot="5400000">
            <a:off x="2486025" y="2105025"/>
            <a:ext cx="133350" cy="76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72" name="Straight Arrow Connector 72"/>
          <p:cNvCxnSpPr>
            <a:cxnSpLocks noChangeShapeType="1"/>
          </p:cNvCxnSpPr>
          <p:nvPr/>
        </p:nvCxnSpPr>
        <p:spPr bwMode="auto">
          <a:xfrm rot="5400000">
            <a:off x="2524125" y="2136777"/>
            <a:ext cx="139700" cy="63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73" name="Straight Arrow Connector 74"/>
          <p:cNvCxnSpPr>
            <a:cxnSpLocks noChangeShapeType="1"/>
          </p:cNvCxnSpPr>
          <p:nvPr/>
        </p:nvCxnSpPr>
        <p:spPr bwMode="auto">
          <a:xfrm rot="16200000" flipH="1">
            <a:off x="2581275" y="2124077"/>
            <a:ext cx="127000" cy="444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74" name="Curved Connector 65"/>
          <p:cNvCxnSpPr>
            <a:cxnSpLocks noChangeShapeType="1"/>
          </p:cNvCxnSpPr>
          <p:nvPr/>
        </p:nvCxnSpPr>
        <p:spPr bwMode="auto">
          <a:xfrm rot="16200000" flipH="1">
            <a:off x="2830513" y="1741487"/>
            <a:ext cx="609600" cy="222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sm" len="sm"/>
          </a:ln>
        </p:spPr>
      </p:cxnSp>
      <p:cxnSp>
        <p:nvCxnSpPr>
          <p:cNvPr id="14375" name="Curved Connector 65"/>
          <p:cNvCxnSpPr>
            <a:cxnSpLocks noChangeShapeType="1"/>
          </p:cNvCxnSpPr>
          <p:nvPr/>
        </p:nvCxnSpPr>
        <p:spPr bwMode="auto">
          <a:xfrm rot="16200000" flipH="1">
            <a:off x="3443289" y="1814513"/>
            <a:ext cx="455613" cy="2698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sm" len="sm"/>
          </a:ln>
        </p:spPr>
      </p:cxnSp>
      <p:cxnSp>
        <p:nvCxnSpPr>
          <p:cNvPr id="14376" name="Curved Connector 65"/>
          <p:cNvCxnSpPr>
            <a:cxnSpLocks noChangeShapeType="1"/>
          </p:cNvCxnSpPr>
          <p:nvPr/>
        </p:nvCxnSpPr>
        <p:spPr bwMode="auto">
          <a:xfrm rot="5400000">
            <a:off x="1925638" y="1636716"/>
            <a:ext cx="838200" cy="3175"/>
          </a:xfrm>
          <a:prstGeom prst="curvedConnector3">
            <a:avLst>
              <a:gd name="adj1" fmla="val -6060"/>
            </a:avLst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sm" len="sm"/>
          </a:ln>
        </p:spPr>
      </p:cxnSp>
      <p:cxnSp>
        <p:nvCxnSpPr>
          <p:cNvPr id="14377" name="Curved Connector 65"/>
          <p:cNvCxnSpPr>
            <a:cxnSpLocks noChangeShapeType="1"/>
          </p:cNvCxnSpPr>
          <p:nvPr/>
        </p:nvCxnSpPr>
        <p:spPr bwMode="auto">
          <a:xfrm rot="16200000" flipH="1">
            <a:off x="1573214" y="1550990"/>
            <a:ext cx="989013" cy="2063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sm" len="sm"/>
          </a:ln>
        </p:spPr>
      </p:cxnSp>
      <p:cxnSp>
        <p:nvCxnSpPr>
          <p:cNvPr id="14378" name="Straight Arrow Connector 70"/>
          <p:cNvCxnSpPr>
            <a:cxnSpLocks noChangeShapeType="1"/>
          </p:cNvCxnSpPr>
          <p:nvPr/>
        </p:nvCxnSpPr>
        <p:spPr bwMode="auto">
          <a:xfrm rot="5400000">
            <a:off x="3025775" y="2117725"/>
            <a:ext cx="133350" cy="76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79" name="Straight Arrow Connector 72"/>
          <p:cNvCxnSpPr>
            <a:cxnSpLocks noChangeShapeType="1"/>
          </p:cNvCxnSpPr>
          <p:nvPr/>
        </p:nvCxnSpPr>
        <p:spPr bwMode="auto">
          <a:xfrm rot="5400000">
            <a:off x="3063875" y="2149477"/>
            <a:ext cx="139700" cy="63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0" name="Straight Arrow Connector 74"/>
          <p:cNvCxnSpPr>
            <a:cxnSpLocks noChangeShapeType="1"/>
          </p:cNvCxnSpPr>
          <p:nvPr/>
        </p:nvCxnSpPr>
        <p:spPr bwMode="auto">
          <a:xfrm rot="16200000" flipH="1">
            <a:off x="3121025" y="2136777"/>
            <a:ext cx="127000" cy="444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1" name="Straight Arrow Connector 70"/>
          <p:cNvCxnSpPr>
            <a:cxnSpLocks noChangeShapeType="1"/>
          </p:cNvCxnSpPr>
          <p:nvPr/>
        </p:nvCxnSpPr>
        <p:spPr bwMode="auto">
          <a:xfrm rot="5400000">
            <a:off x="3565525" y="2130425"/>
            <a:ext cx="133350" cy="76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2" name="Straight Arrow Connector 72"/>
          <p:cNvCxnSpPr>
            <a:cxnSpLocks noChangeShapeType="1"/>
          </p:cNvCxnSpPr>
          <p:nvPr/>
        </p:nvCxnSpPr>
        <p:spPr bwMode="auto">
          <a:xfrm rot="5400000">
            <a:off x="3603625" y="2162177"/>
            <a:ext cx="139700" cy="63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3" name="Straight Arrow Connector 74"/>
          <p:cNvCxnSpPr>
            <a:cxnSpLocks noChangeShapeType="1"/>
          </p:cNvCxnSpPr>
          <p:nvPr/>
        </p:nvCxnSpPr>
        <p:spPr bwMode="auto">
          <a:xfrm rot="16200000" flipH="1">
            <a:off x="3660775" y="2149477"/>
            <a:ext cx="127000" cy="444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4" name="Straight Arrow Connector 70"/>
          <p:cNvCxnSpPr>
            <a:cxnSpLocks noChangeShapeType="1"/>
          </p:cNvCxnSpPr>
          <p:nvPr/>
        </p:nvCxnSpPr>
        <p:spPr bwMode="auto">
          <a:xfrm rot="5400000">
            <a:off x="2219325" y="2130425"/>
            <a:ext cx="133350" cy="76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5" name="Straight Arrow Connector 72"/>
          <p:cNvCxnSpPr>
            <a:cxnSpLocks noChangeShapeType="1"/>
          </p:cNvCxnSpPr>
          <p:nvPr/>
        </p:nvCxnSpPr>
        <p:spPr bwMode="auto">
          <a:xfrm rot="5400000">
            <a:off x="2257425" y="2162177"/>
            <a:ext cx="139700" cy="63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6" name="Straight Arrow Connector 74"/>
          <p:cNvCxnSpPr>
            <a:cxnSpLocks noChangeShapeType="1"/>
          </p:cNvCxnSpPr>
          <p:nvPr/>
        </p:nvCxnSpPr>
        <p:spPr bwMode="auto">
          <a:xfrm rot="16200000" flipH="1">
            <a:off x="2314575" y="2149477"/>
            <a:ext cx="127000" cy="444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7" name="Straight Arrow Connector 70"/>
          <p:cNvCxnSpPr>
            <a:cxnSpLocks noChangeShapeType="1"/>
          </p:cNvCxnSpPr>
          <p:nvPr/>
        </p:nvCxnSpPr>
        <p:spPr bwMode="auto">
          <a:xfrm rot="5400000">
            <a:off x="1952625" y="2130425"/>
            <a:ext cx="133350" cy="76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8" name="Straight Arrow Connector 72"/>
          <p:cNvCxnSpPr>
            <a:cxnSpLocks noChangeShapeType="1"/>
          </p:cNvCxnSpPr>
          <p:nvPr/>
        </p:nvCxnSpPr>
        <p:spPr bwMode="auto">
          <a:xfrm rot="5400000">
            <a:off x="1990725" y="2162177"/>
            <a:ext cx="139700" cy="63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cxnSp>
        <p:nvCxnSpPr>
          <p:cNvPr id="14389" name="Straight Arrow Connector 74"/>
          <p:cNvCxnSpPr>
            <a:cxnSpLocks noChangeShapeType="1"/>
          </p:cNvCxnSpPr>
          <p:nvPr/>
        </p:nvCxnSpPr>
        <p:spPr bwMode="auto">
          <a:xfrm rot="16200000" flipH="1">
            <a:off x="2047875" y="2149477"/>
            <a:ext cx="127000" cy="444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sm" len="lg"/>
          </a:ln>
        </p:spPr>
      </p:cxnSp>
      <p:sp>
        <p:nvSpPr>
          <p:cNvPr id="54" name="TextBox 53"/>
          <p:cNvSpPr txBox="1"/>
          <p:nvPr/>
        </p:nvSpPr>
        <p:spPr>
          <a:xfrm>
            <a:off x="1895866" y="5969123"/>
            <a:ext cx="68531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华文细黑"/>
                <a:ea typeface="华文细黑"/>
                <a:cs typeface="华文细黑"/>
              </a:rPr>
              <a:t>Extreme position and charge sensitivity </a:t>
            </a:r>
            <a:endParaRPr lang="en-US" sz="2800" dirty="0"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49020" y="0"/>
            <a:ext cx="65139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华文细黑"/>
                <a:ea typeface="华文细黑"/>
                <a:cs typeface="华文细黑"/>
              </a:rPr>
              <a:t>Development of Pixel Detector</a:t>
            </a:r>
            <a:endParaRPr lang="en-US" sz="3200" b="1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787400"/>
            <a:ext cx="8382000" cy="2590800"/>
          </a:xfrm>
          <a:prstGeom prst="roundRect">
            <a:avLst>
              <a:gd name="adj" fmla="val 902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10" descr="TopmetalI_DSC_0877_Mark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8675" y="993617"/>
            <a:ext cx="1913727" cy="220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tm"/>
          <p:cNvPicPr>
            <a:picLocks noChangeAspect="1" noChangeArrowheads="1"/>
          </p:cNvPicPr>
          <p:nvPr/>
        </p:nvPicPr>
        <p:blipFill>
          <a:blip r:embed="rId5"/>
          <a:srcRect t="34626"/>
          <a:stretch>
            <a:fillRect/>
          </a:stretch>
        </p:blipFill>
        <p:spPr bwMode="auto">
          <a:xfrm>
            <a:off x="533400" y="2217091"/>
            <a:ext cx="1371600" cy="98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waf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165" y="990604"/>
            <a:ext cx="1366837" cy="102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76200" y="69424"/>
          <a:ext cx="2172820" cy="606714"/>
        </p:xfrm>
        <a:graphic>
          <a:graphicData uri="http://schemas.openxmlformats.org/presentationml/2006/ole">
            <p:oleObj spid="_x0000_s1372174" name="Document" r:id="rId7" imgW="5638095" imgH="1574603" progId="Word.Document.8">
              <p:link updateAutomatic="1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76700" y="1054104"/>
            <a:ext cx="4610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Top</a:t>
            </a:r>
            <a:r>
              <a:rPr kumimoji="1" lang="en-US" altLang="zh-CN" sz="2000" b="1" dirty="0" err="1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m</a:t>
            </a:r>
            <a:r>
              <a:rPr kumimoji="1" lang="zh-CN" altLang="en-US" sz="2000" b="1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etal：</a:t>
            </a:r>
            <a:r>
              <a:rPr kumimoji="1" lang="en-US" altLang="zh-CN" sz="2000" dirty="0" smtClean="0">
                <a:latin typeface="华文细黑"/>
                <a:ea typeface="华文细黑"/>
                <a:cs typeface="华文细黑"/>
              </a:rPr>
              <a:t>Developed in CCNU and LBNL. Applications:</a:t>
            </a:r>
          </a:p>
          <a:p>
            <a:endParaRPr kumimoji="1" lang="en-US" altLang="zh-CN" sz="1000" dirty="0" smtClean="0">
              <a:latin typeface="华文细黑"/>
              <a:ea typeface="华文细黑"/>
              <a:cs typeface="华文细黑"/>
            </a:endParaRPr>
          </a:p>
          <a:p>
            <a:pPr>
              <a:buFontTx/>
              <a:buAutoNum type="arabicParenBoth"/>
            </a:pPr>
            <a:r>
              <a:rPr kumimoji="1" lang="en-US" altLang="zh-CN" sz="2000" dirty="0" smtClean="0">
                <a:latin typeface="华文细黑"/>
                <a:ea typeface="华文细黑"/>
                <a:cs typeface="华文细黑"/>
              </a:rPr>
              <a:t> High energy experiment</a:t>
            </a:r>
          </a:p>
          <a:p>
            <a:pPr>
              <a:buFontTx/>
              <a:buAutoNum type="arabicParenBoth"/>
            </a:pPr>
            <a:r>
              <a:rPr kumimoji="1" lang="en-US" altLang="zh-CN" sz="2000" dirty="0" smtClean="0">
                <a:latin typeface="华文细黑"/>
                <a:ea typeface="华文细黑"/>
                <a:cs typeface="华文细黑"/>
              </a:rPr>
              <a:t> Beam dynamics</a:t>
            </a:r>
          </a:p>
          <a:p>
            <a:pPr>
              <a:buFontTx/>
              <a:buAutoNum type="arabicParenBoth"/>
            </a:pPr>
            <a:r>
              <a:rPr kumimoji="1" lang="en-US" altLang="zh-CN" sz="2000" dirty="0" smtClean="0">
                <a:latin typeface="华文细黑"/>
                <a:ea typeface="华文细黑"/>
                <a:cs typeface="华文细黑"/>
              </a:rPr>
              <a:t> Low background experiment</a:t>
            </a:r>
          </a:p>
          <a:p>
            <a:pPr>
              <a:buFontTx/>
              <a:buAutoNum type="arabicParenBoth"/>
            </a:pPr>
            <a:r>
              <a:rPr kumimoji="1" lang="en-US" altLang="zh-CN" sz="2000" dirty="0" smtClean="0">
                <a:latin typeface="华文细黑"/>
                <a:ea typeface="华文细黑"/>
                <a:cs typeface="华文细黑"/>
              </a:rPr>
              <a:t> Other applications</a:t>
            </a:r>
            <a:endParaRPr kumimoji="1" lang="en-US" altLang="zh-CN" sz="20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500" y="3957697"/>
            <a:ext cx="8686800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DOE 2015 long range plan exercise:</a:t>
            </a:r>
            <a:r>
              <a:rPr lang="zh-CN" altLang="en-US" sz="3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“</a:t>
            </a:r>
            <a:r>
              <a:rPr 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The </a:t>
            </a:r>
            <a:r>
              <a:rPr lang="en-US" sz="3200" b="1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Topmetal</a:t>
            </a:r>
            <a:r>
              <a:rPr 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concept is promising and should be explored, not only for Panda X-III but for its potential broader impact.</a:t>
            </a:r>
            <a:r>
              <a:rPr lang="en-US" sz="3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”</a:t>
            </a:r>
            <a:r>
              <a:rPr kumimoji="1" lang="en-US" sz="32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57200" y="1003299"/>
            <a:ext cx="8496300" cy="2895600"/>
          </a:xfrm>
          <a:prstGeom prst="roundRect">
            <a:avLst>
              <a:gd name="adj" fmla="val 6579"/>
            </a:avLst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ingle-alpha_eve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092203"/>
            <a:ext cx="2398276" cy="2377239"/>
          </a:xfrm>
          <a:prstGeom prst="rect">
            <a:avLst/>
          </a:prstGeom>
        </p:spPr>
      </p:pic>
      <p:pic>
        <p:nvPicPr>
          <p:cNvPr id="13" name="图片 5" descr="C:\DOCUME~1\sunxm\LOCALS~1\Temp\ksohtml\wps136.tmp.jpg"/>
          <p:cNvPicPr/>
          <p:nvPr/>
        </p:nvPicPr>
        <p:blipFill>
          <a:blip r:embed="rId4"/>
          <a:srcRect t="4837"/>
          <a:stretch>
            <a:fillRect/>
          </a:stretch>
        </p:blipFill>
        <p:spPr bwMode="auto">
          <a:xfrm>
            <a:off x="495300" y="1108074"/>
            <a:ext cx="35814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683500" y="-762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-12700"/>
            <a:ext cx="8915400" cy="515938"/>
          </a:xfrm>
        </p:spPr>
        <p:txBody>
          <a:bodyPr/>
          <a:lstStyle/>
          <a:p>
            <a:pPr>
              <a:defRPr/>
            </a:pPr>
            <a:r>
              <a:rPr lang="en-US" altLang="zh-CN" b="1" dirty="0" err="1" smtClean="0">
                <a:latin typeface="华文细黑"/>
                <a:ea typeface="华文细黑"/>
                <a:cs typeface="华文细黑"/>
              </a:rPr>
              <a:t>TopMetal</a:t>
            </a:r>
            <a:r>
              <a:rPr lang="en-US" altLang="zh-CN" b="1" dirty="0" smtClean="0">
                <a:latin typeface="华文细黑"/>
                <a:ea typeface="华文细黑"/>
                <a:cs typeface="华文细黑"/>
              </a:rPr>
              <a:t> Test Results</a:t>
            </a:r>
            <a:endParaRPr lang="zh-CN" altLang="en-US" b="1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0" name="Picture 9" descr="CN201210039357.pdf"/>
          <p:cNvPicPr>
            <a:picLocks noChangeAspect="1"/>
          </p:cNvPicPr>
          <p:nvPr/>
        </p:nvPicPr>
        <p:blipFill>
          <a:blip r:embed="rId5"/>
          <a:srcRect l="14549" t="11692" r="59071" b="85628"/>
          <a:stretch>
            <a:fillRect/>
          </a:stretch>
        </p:blipFill>
        <p:spPr>
          <a:xfrm>
            <a:off x="6248400" y="495303"/>
            <a:ext cx="2743200" cy="393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8402" y="6212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中国发明专利</a:t>
            </a:r>
            <a:endParaRPr lang="en-US" altLang="zh-CN" b="1" dirty="0" smtClean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610" y="3327403"/>
            <a:ext cx="824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2015: (a) </a:t>
            </a:r>
            <a:r>
              <a:rPr lang="en-US" sz="2400" b="1" dirty="0" smtClean="0">
                <a:solidFill>
                  <a:srgbClr val="800000"/>
                </a:solidFill>
              </a:rPr>
              <a:t>&lt;ENC&gt; ≤ 13</a:t>
            </a:r>
            <a:r>
              <a:rPr lang="en-US" altLang="zh-CN" sz="2400" b="1" dirty="0" smtClean="0">
                <a:solidFill>
                  <a:srgbClr val="800000"/>
                </a:solidFill>
              </a:rPr>
              <a:t>e</a:t>
            </a:r>
            <a:r>
              <a:rPr lang="en-US" dirty="0" smtClean="0"/>
              <a:t>		     (</a:t>
            </a:r>
            <a:r>
              <a:rPr lang="en-US" dirty="0" err="1" smtClean="0"/>
              <a:t>b</a:t>
            </a:r>
            <a:r>
              <a:rPr lang="en-US" dirty="0" smtClean="0"/>
              <a:t>) </a:t>
            </a:r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sensitive to single charge particle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17" y="1333499"/>
            <a:ext cx="4667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68800" y="1333499"/>
            <a:ext cx="4667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850" y="1557942"/>
            <a:ext cx="1962150" cy="13757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9717" y="672543"/>
            <a:ext cx="274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华文细黑"/>
                <a:ea typeface="华文细黑"/>
                <a:cs typeface="华文细黑"/>
              </a:rPr>
              <a:t>NIMA</a:t>
            </a:r>
            <a:r>
              <a:rPr lang="en-US" dirty="0" smtClean="0">
                <a:latin typeface="华文细黑"/>
                <a:ea typeface="华文细黑"/>
                <a:cs typeface="华文细黑"/>
              </a:rPr>
              <a:t>, 849, 20-24 (2017)</a:t>
            </a:r>
            <a:endParaRPr lang="en-US" dirty="0"/>
          </a:p>
        </p:txBody>
      </p:sp>
      <p:pic>
        <p:nvPicPr>
          <p:cNvPr id="23" name="内容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02119" y="4038599"/>
            <a:ext cx="1811281" cy="2342551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5664200" y="4394200"/>
            <a:ext cx="3175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zh-CN" sz="2400" dirty="0" smtClean="0">
                <a:latin typeface="华文细黑"/>
                <a:ea typeface="华文细黑"/>
                <a:cs typeface="华文细黑"/>
              </a:rPr>
              <a:t>2016 results:</a:t>
            </a:r>
          </a:p>
          <a:p>
            <a:pPr marL="457200" indent="-457200"/>
            <a:r>
              <a:rPr lang="zh-CN" altLang="en-US" sz="2000" dirty="0" smtClean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position resolution</a:t>
            </a:r>
          </a:p>
          <a:p>
            <a:pPr marL="457200" indent="-457200"/>
            <a:r>
              <a:rPr lang="en-US" altLang="zh-CN" sz="2000" b="1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   &lt; 20μm</a:t>
            </a:r>
          </a:p>
          <a:p>
            <a:r>
              <a:rPr lang="zh-CN" altLang="en-US" sz="2000" dirty="0" smtClean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dirty="0" smtClean="0">
                <a:latin typeface="华文细黑"/>
                <a:ea typeface="华文细黑"/>
                <a:cs typeface="华文细黑"/>
              </a:rPr>
              <a:t>NIMA</a:t>
            </a:r>
            <a:r>
              <a:rPr lang="en-US" sz="2000" dirty="0" smtClean="0">
                <a:latin typeface="华文细黑"/>
                <a:ea typeface="华文细黑"/>
                <a:cs typeface="华文细黑"/>
              </a:rPr>
              <a:t>, 849, 20-24 (17)</a:t>
            </a:r>
            <a:endParaRPr lang="en-US" sz="2000" dirty="0" smtClean="0"/>
          </a:p>
        </p:txBody>
      </p:sp>
      <p:pic>
        <p:nvPicPr>
          <p:cNvPr id="25" name="图片 13"/>
          <p:cNvPicPr/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mv="urn:schemas-microsoft-com:mac:vml" xmlns:ve="http://schemas.openxmlformats.org/markup-compatibility/2006" xmlns:mo="http://schemas.microsoft.com/office/mac/office/2008/main" xmlns:p="http://schemas.openxmlformats.org/presentationml/2006/main" val="0"/>
              </a:ext>
            </a:extLst>
          </a:blip>
          <a:stretch>
            <a:fillRect/>
          </a:stretch>
        </p:blipFill>
        <p:spPr>
          <a:xfrm>
            <a:off x="495300" y="4170218"/>
            <a:ext cx="3208713" cy="2078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9043220"/>
              </p:ext>
            </p:extLst>
          </p:nvPr>
        </p:nvGraphicFramePr>
        <p:xfrm>
          <a:off x="901701" y="904790"/>
          <a:ext cx="7442200" cy="5453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/>
                <a:gridCol w="2794667"/>
                <a:gridCol w="3148933"/>
              </a:tblGrid>
              <a:tr h="466178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华文细黑"/>
                          <a:ea typeface="华文细黑"/>
                          <a:cs typeface="华文细黑"/>
                        </a:rPr>
                        <a:t>子探测器</a:t>
                      </a:r>
                      <a:endParaRPr lang="zh-CN" altLang="en-US" sz="24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华文细黑"/>
                          <a:ea typeface="华文细黑"/>
                          <a:cs typeface="华文细黑"/>
                        </a:rPr>
                        <a:t>已完成的预研</a:t>
                      </a:r>
                      <a:endParaRPr lang="zh-CN" altLang="en-US" sz="24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华文细黑"/>
                          <a:ea typeface="华文细黑"/>
                          <a:cs typeface="华文细黑"/>
                        </a:rPr>
                        <a:t>目前的水平</a:t>
                      </a:r>
                      <a:endParaRPr lang="zh-CN" altLang="en-US" sz="24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/>
                </a:tc>
              </a:tr>
              <a:tr h="466178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Magnet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完成超导磁铁的初步设计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已经掌握相关关键技术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</a:tr>
              <a:tr h="474254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DAQ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完成系统方案设计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，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Applied to MWDC beam test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8607">
                <a:tc>
                  <a:txBody>
                    <a:bodyPr/>
                    <a:lstStyle/>
                    <a:p>
                      <a:r>
                        <a:rPr lang="en-US" altLang="zh-CN" sz="1600" dirty="0" err="1" smtClean="0">
                          <a:latin typeface="华文细黑"/>
                          <a:ea typeface="华文细黑"/>
                          <a:cs typeface="华文细黑"/>
                        </a:rPr>
                        <a:t>FEE&amp;Trigger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、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读出电子学原型的设计和测试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Δ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 &lt; </a:t>
                      </a:r>
                      <a:r>
                        <a:rPr lang="zh-CN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1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0 </a:t>
                      </a:r>
                      <a:r>
                        <a:rPr lang="en-US" altLang="zh-CN" sz="1600" dirty="0" err="1" smtClean="0"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</a:tr>
              <a:tr h="557167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Beam Monitor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完成顶层金属硅像素探测器的研制和多轮束流测试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Δ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L &lt; </a:t>
                      </a:r>
                      <a:r>
                        <a:rPr lang="zh-CN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0 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600" dirty="0" err="1" smtClean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m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   完成模拟和重建，样机研制和测试（宇宙射线和束流）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residual</a:t>
                      </a:r>
                      <a:r>
                        <a:rPr lang="en-US" altLang="zh-CN" sz="1600" baseline="0" dirty="0" smtClean="0">
                          <a:latin typeface="华文细黑"/>
                          <a:ea typeface="华文细黑"/>
                          <a:cs typeface="华文细黑"/>
                        </a:rPr>
                        <a:t> &lt; 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300 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600" dirty="0" err="1" smtClean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m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</a:tr>
              <a:tr h="778104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  完成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CEE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上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探测器的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GEANT4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模拟。高分辨和高计数率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MRPC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探测器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Δ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 &lt; 60 </a:t>
                      </a:r>
                      <a:r>
                        <a:rPr lang="en-US" altLang="zh-CN" sz="1600" dirty="0" err="1" smtClean="0"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、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under 50 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kHz/cm</a:t>
                      </a:r>
                      <a:r>
                        <a:rPr lang="en-US" altLang="zh-CN" sz="1600" baseline="30000" dirty="0" smtClean="0"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 smtClean="0">
                        <a:solidFill>
                          <a:srgbClr val="FF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</a:tr>
              <a:tr h="778104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TPC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</a:t>
                      </a:r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TPC</a:t>
                      </a:r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模拟和重建的程序移植和测试，已开展样机的制作和测试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R&amp;D progress well.</a:t>
                      </a:r>
                      <a:r>
                        <a:rPr lang="en-US" altLang="zh-CN" sz="1600" baseline="0" dirty="0" smtClean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Tracks from beam, laser observed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华文细黑"/>
                          <a:ea typeface="华文细黑"/>
                          <a:cs typeface="华文细黑"/>
                        </a:rPr>
                        <a:t>Polarized</a:t>
                      </a:r>
                      <a:r>
                        <a:rPr lang="en-US" altLang="zh-CN" sz="1600" baseline="0" dirty="0" smtClean="0"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baseline="0" dirty="0" smtClean="0">
                          <a:latin typeface="华文细黑"/>
                          <a:ea typeface="华文细黑"/>
                          <a:cs typeface="华文细黑"/>
                        </a:rPr>
                        <a:t>Target </a:t>
                      </a:r>
                      <a:r>
                        <a:rPr lang="en-US" altLang="zh-CN" sz="1600" baseline="30000" dirty="0" smtClean="0"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r>
                        <a:rPr lang="en-US" altLang="zh-CN" sz="1600" baseline="0" dirty="0" smtClean="0">
                          <a:latin typeface="华文细黑"/>
                          <a:ea typeface="华文细黑"/>
                          <a:cs typeface="华文细黑"/>
                        </a:rPr>
                        <a:t>He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华文细黑"/>
                          <a:ea typeface="华文细黑"/>
                          <a:cs typeface="华文细黑"/>
                        </a:rPr>
                        <a:t>完成样机研制和测量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R&amp;D progress well: 60%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508" y="25400"/>
            <a:ext cx="901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华文细黑"/>
                <a:ea typeface="华文细黑"/>
                <a:cs typeface="华文细黑"/>
              </a:rPr>
              <a:t>CEE </a:t>
            </a:r>
            <a:r>
              <a:rPr lang="en-US" altLang="zh-CN" sz="3600" dirty="0" smtClean="0">
                <a:latin typeface="华文细黑"/>
                <a:ea typeface="华文细黑"/>
                <a:cs typeface="华文细黑"/>
              </a:rPr>
              <a:t>Subsystems R@D</a:t>
            </a:r>
            <a:endParaRPr lang="en-US" altLang="zh-CN" sz="3600" b="1" dirty="0" smtClean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56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2" y="304804"/>
            <a:ext cx="7061200" cy="1057453"/>
          </a:xfrm>
        </p:spPr>
        <p:txBody>
          <a:bodyPr/>
          <a:lstStyle/>
          <a:p>
            <a:r>
              <a:rPr lang="en-US" altLang="zh-CN" sz="4400" b="1" dirty="0" smtClean="0">
                <a:ea typeface="华文细黑"/>
              </a:rPr>
              <a:t>Outline</a:t>
            </a:r>
            <a:endParaRPr lang="en-US" sz="4400" b="1" dirty="0">
              <a:ea typeface="华文细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117903"/>
            <a:ext cx="8153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ea typeface="华文细黑"/>
                <a:cs typeface="Arial"/>
              </a:rPr>
              <a:t>1	</a:t>
            </a:r>
            <a:r>
              <a:rPr lang="en-US" altLang="zh-CN" sz="3600" dirty="0" smtClean="0">
                <a:latin typeface="Arial"/>
                <a:ea typeface="华文细黑"/>
                <a:cs typeface="Arial"/>
              </a:rPr>
              <a:t>Introduction</a:t>
            </a:r>
          </a:p>
          <a:p>
            <a:endParaRPr lang="en-US" sz="1000" dirty="0" smtClean="0">
              <a:latin typeface="Arial"/>
              <a:ea typeface="华文细黑"/>
              <a:cs typeface="Arial"/>
            </a:endParaRPr>
          </a:p>
          <a:p>
            <a:r>
              <a:rPr lang="en-US" altLang="zh-CN" sz="3600" dirty="0" smtClean="0">
                <a:latin typeface="Arial"/>
                <a:ea typeface="华文细黑"/>
                <a:cs typeface="Arial"/>
              </a:rPr>
              <a:t>2	</a:t>
            </a:r>
            <a:r>
              <a:rPr lang="en-US" altLang="zh-CN" sz="3600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CEE Project</a:t>
            </a:r>
            <a:r>
              <a:rPr lang="en-US" altLang="zh-CN" sz="3600" dirty="0" smtClean="0">
                <a:latin typeface="Arial"/>
                <a:ea typeface="华文细黑"/>
                <a:cs typeface="Arial"/>
              </a:rPr>
              <a:t> </a:t>
            </a:r>
          </a:p>
          <a:p>
            <a:r>
              <a:rPr lang="en-US" altLang="zh-CN" sz="3600" dirty="0" smtClean="0">
                <a:latin typeface="Arial"/>
                <a:ea typeface="华文细黑"/>
                <a:cs typeface="Arial"/>
              </a:rPr>
              <a:t>	</a:t>
            </a:r>
            <a:r>
              <a:rPr lang="en-US" altLang="zh-CN" sz="3600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C</a:t>
            </a:r>
            <a:r>
              <a:rPr lang="en-US" altLang="zh-CN" sz="3600" dirty="0" smtClean="0">
                <a:latin typeface="Arial"/>
                <a:ea typeface="华文细黑"/>
                <a:cs typeface="Arial"/>
              </a:rPr>
              <a:t>SR </a:t>
            </a:r>
            <a:r>
              <a:rPr lang="en-US" altLang="zh-CN" sz="3600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E</a:t>
            </a:r>
            <a:r>
              <a:rPr lang="en-US" altLang="zh-CN" sz="3600" dirty="0" smtClean="0">
                <a:latin typeface="Arial"/>
                <a:ea typeface="华文细黑"/>
                <a:cs typeface="Arial"/>
              </a:rPr>
              <a:t>xternal-target </a:t>
            </a:r>
            <a:r>
              <a:rPr lang="en-US" altLang="zh-CN" sz="3600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E</a:t>
            </a:r>
            <a:r>
              <a:rPr lang="en-US" altLang="zh-CN" sz="3600" dirty="0" smtClean="0">
                <a:latin typeface="Arial"/>
                <a:ea typeface="华文细黑"/>
                <a:cs typeface="Arial"/>
              </a:rPr>
              <a:t>xperiment</a:t>
            </a:r>
          </a:p>
          <a:p>
            <a:endParaRPr lang="en-US" altLang="zh-CN" sz="1200" dirty="0" smtClean="0">
              <a:latin typeface="Arial"/>
              <a:ea typeface="华文细黑"/>
              <a:cs typeface="Arial"/>
            </a:endParaRPr>
          </a:p>
          <a:p>
            <a:r>
              <a:rPr lang="en-US" altLang="zh-CN" sz="3600" dirty="0" smtClean="0">
                <a:latin typeface="Arial"/>
                <a:ea typeface="华文细黑"/>
                <a:cs typeface="Arial"/>
              </a:rPr>
              <a:t>3	HIAF </a:t>
            </a:r>
          </a:p>
          <a:p>
            <a:endParaRPr lang="en-US" sz="1000" dirty="0" smtClean="0">
              <a:latin typeface="华文细黑"/>
              <a:ea typeface="华文细黑"/>
              <a:cs typeface="华文细黑"/>
            </a:endParaRPr>
          </a:p>
          <a:p>
            <a:pPr marL="342900" indent="-3429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5-37-12-computing_home_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333500"/>
            <a:ext cx="5949798" cy="3962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71800" y="3695700"/>
            <a:ext cx="2133600" cy="1790700"/>
          </a:xfrm>
          <a:prstGeom prst="roundRect">
            <a:avLst>
              <a:gd name="adj" fmla="val 5774"/>
            </a:avLst>
          </a:prstGeom>
          <a:solidFill>
            <a:srgbClr val="FFFF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24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实验数据存储</a:t>
            </a:r>
            <a:endParaRPr lang="en-US" altLang="zh-CN" sz="24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b="1" baseline="300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en-US" altLang="zh-CN" b="1" baseline="30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1</a:t>
            </a:r>
            <a:r>
              <a:rPr lang="en-US" altLang="zh-CN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IMP</a:t>
            </a:r>
            <a:r>
              <a:rPr lang="zh-CN" altLang="en-US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，</a:t>
            </a:r>
            <a:r>
              <a:rPr lang="en-US" altLang="zh-CN" b="1" baseline="300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en-US" altLang="zh-CN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CCNU</a:t>
            </a:r>
          </a:p>
          <a:p>
            <a:pPr algn="ctr"/>
            <a:endParaRPr lang="en-US" altLang="zh-CN" sz="1000" b="1" dirty="0" smtClean="0">
              <a:solidFill>
                <a:srgbClr val="000000"/>
              </a:solidFill>
              <a:ea typeface="华文细黑"/>
              <a:cs typeface="Arial"/>
            </a:endParaRPr>
          </a:p>
          <a:p>
            <a:pPr algn="ctr"/>
            <a:r>
              <a:rPr lang="zh-CN" altLang="en-US" sz="2400" dirty="0" smtClean="0">
                <a:solidFill>
                  <a:srgbClr val="800000"/>
                </a:solidFill>
                <a:ea typeface="华文细黑"/>
                <a:cs typeface="Arial"/>
              </a:rPr>
              <a:t>模拟计算</a:t>
            </a:r>
            <a:endParaRPr lang="en-US" altLang="zh-CN" sz="2400" dirty="0" smtClean="0">
              <a:solidFill>
                <a:srgbClr val="800000"/>
              </a:solidFill>
              <a:ea typeface="华文细黑"/>
              <a:cs typeface="Arial"/>
            </a:endParaRPr>
          </a:p>
          <a:p>
            <a:pPr algn="ctr"/>
            <a:endParaRPr lang="en-US" altLang="zh-CN" sz="7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物理、探测器</a:t>
            </a:r>
            <a:endParaRPr lang="en-US" altLang="zh-CN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57" r="25730" b="2230"/>
          <a:stretch>
            <a:fillRect/>
          </a:stretch>
        </p:blipFill>
        <p:spPr>
          <a:xfrm>
            <a:off x="342900" y="1804160"/>
            <a:ext cx="2097543" cy="185344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28600"/>
            <a:ext cx="7416800" cy="48895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Computing Centers for Data Storage and Analysis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500" y="3314700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 Black"/>
                <a:ea typeface="华文细黑"/>
                <a:cs typeface="Arial Black"/>
              </a:rPr>
              <a:t>CEE</a:t>
            </a:r>
            <a:r>
              <a:rPr lang="en-US" altLang="zh-CN" b="1" dirty="0" smtClean="0">
                <a:latin typeface="华文细黑"/>
                <a:ea typeface="华文细黑"/>
                <a:cs typeface="华文细黑"/>
              </a:rPr>
              <a:t> </a:t>
            </a:r>
            <a:endParaRPr lang="en-US" b="1" dirty="0"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15" name="Straight Arrow Connector 14"/>
          <p:cNvCxnSpPr>
            <a:stCxn id="4" idx="3"/>
          </p:cNvCxnSpPr>
          <p:nvPr/>
        </p:nvCxnSpPr>
        <p:spPr>
          <a:xfrm>
            <a:off x="2440443" y="2730880"/>
            <a:ext cx="455157" cy="120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3" idx="1"/>
          </p:cNvCxnSpPr>
          <p:nvPr/>
        </p:nvCxnSpPr>
        <p:spPr>
          <a:xfrm flipV="1">
            <a:off x="6680200" y="4591050"/>
            <a:ext cx="464884" cy="12700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145084" y="3695700"/>
            <a:ext cx="1516316" cy="1790700"/>
          </a:xfrm>
          <a:prstGeom prst="roundRect">
            <a:avLst>
              <a:gd name="adj" fmla="val 8730"/>
            </a:avLst>
          </a:prstGeom>
          <a:solidFill>
            <a:schemeClr val="bg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物理</a:t>
            </a:r>
            <a:endParaRPr lang="en-US" altLang="zh-CN" sz="32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结果</a:t>
            </a:r>
            <a:endParaRPr lang="en-US" altLang="zh-CN" sz="32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发表</a:t>
            </a:r>
            <a:endParaRPr lang="en-US" sz="32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36" name="Elbow Connector 35"/>
          <p:cNvCxnSpPr>
            <a:stCxn id="12" idx="1"/>
            <a:endCxn id="4" idx="2"/>
          </p:cNvCxnSpPr>
          <p:nvPr/>
        </p:nvCxnSpPr>
        <p:spPr>
          <a:xfrm rot="10800000">
            <a:off x="1391672" y="3657600"/>
            <a:ext cx="1580128" cy="933450"/>
          </a:xfrm>
          <a:prstGeom prst="bentConnector2">
            <a:avLst/>
          </a:prstGeom>
          <a:ln w="28575" cap="flat" cmpd="sng" algn="ctr">
            <a:solidFill>
              <a:srgbClr val="008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354384" y="3721100"/>
            <a:ext cx="1325816" cy="1765300"/>
          </a:xfrm>
          <a:prstGeom prst="roundRect">
            <a:avLst>
              <a:gd name="adj" fmla="val 8730"/>
            </a:avLst>
          </a:prstGeom>
          <a:solidFill>
            <a:schemeClr val="bg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实验</a:t>
            </a:r>
            <a:endParaRPr lang="en-US" altLang="zh-CN" sz="32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数据</a:t>
            </a:r>
            <a:endParaRPr lang="en-US" altLang="zh-CN" sz="32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分析</a:t>
            </a:r>
            <a:endParaRPr lang="en-US" sz="32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500" y="5617131"/>
            <a:ext cx="617348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Institute of Physics: Computing + Storage</a:t>
            </a:r>
          </a:p>
          <a:p>
            <a:pPr marL="342900" indent="-342900">
              <a:buAutoNum type="arabicParenR"/>
            </a:pP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CCNU: New Computing Center (NSC</a:t>
            </a:r>
            <a:r>
              <a:rPr lang="en-US" altLang="zh-CN" sz="2400" baseline="30000" dirty="0" smtClean="0">
                <a:latin typeface="Arial"/>
                <a:ea typeface="华文细黑"/>
                <a:cs typeface="Arial"/>
              </a:rPr>
              <a:t>3</a:t>
            </a: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)</a:t>
            </a:r>
          </a:p>
          <a:p>
            <a:pPr marL="342900" indent="-342900"/>
            <a:r>
              <a:rPr lang="en-US" sz="800" baseline="30000" dirty="0" smtClean="0">
                <a:latin typeface="华文细黑"/>
                <a:ea typeface="华文细黑"/>
                <a:cs typeface="华文细黑"/>
              </a:rPr>
              <a:t>	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63_ppbnetp_dec201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697" t="9174" r="1523" b="4262"/>
              <a:stretch>
                <a:fillRect/>
              </a:stretch>
            </p:blipFill>
          </mc:Choice>
          <mc:Fallback>
            <p:blipFill>
              <a:blip r:embed="rId3"/>
              <a:srcRect l="1697" t="9174" r="1523" b="4262"/>
              <a:stretch>
                <a:fillRect/>
              </a:stretch>
            </p:blipFill>
          </mc:Fallback>
        </mc:AlternateContent>
        <p:spPr>
          <a:xfrm>
            <a:off x="838200" y="685800"/>
            <a:ext cx="3912166" cy="414788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245100" y="745238"/>
            <a:ext cx="2895600" cy="3902962"/>
          </a:xfrm>
          <a:prstGeom prst="roundRect">
            <a:avLst>
              <a:gd name="adj" fmla="val 7018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38100"/>
            <a:ext cx="8763000" cy="48895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800000"/>
                </a:solidFill>
                <a:ea typeface="华文细黑"/>
              </a:rPr>
              <a:t>Search for the QCD Critical Point at RHIC</a:t>
            </a:r>
            <a:endParaRPr lang="en-US" dirty="0">
              <a:ea typeface="华文细黑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0266" y="3187700"/>
            <a:ext cx="2317234" cy="123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5876" t="39123" r="9275"/>
          <a:stretch>
            <a:fillRect/>
          </a:stretch>
        </p:blipFill>
        <p:spPr>
          <a:xfrm>
            <a:off x="5411376" y="933501"/>
            <a:ext cx="2564224" cy="217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9334" y="2796832"/>
            <a:ext cx="313266" cy="1436482"/>
          </a:xfrm>
          <a:prstGeom prst="rect">
            <a:avLst/>
          </a:prstGeom>
          <a:solidFill>
            <a:srgbClr val="FFFF00"/>
          </a:solidFill>
          <a:ln w="57150" cap="flat" cmpd="thickThin" algn="ctr">
            <a:solidFill>
              <a:srgbClr val="1B400F">
                <a:alpha val="21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dirty="0" smtClean="0">
              <a:solidFill>
                <a:srgbClr val="1B400F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1B400F"/>
                </a:solidFill>
              </a:rPr>
              <a:t>CEE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100" y="4800600"/>
            <a:ext cx="8686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sz="800" b="1" dirty="0" smtClean="0">
              <a:solidFill>
                <a:srgbClr val="800000"/>
              </a:solidFill>
              <a:latin typeface="Arial"/>
              <a:ea typeface="+mj-ea"/>
              <a:cs typeface="Arial"/>
            </a:endParaRPr>
          </a:p>
          <a:p>
            <a:pPr marL="342900" indent="-342900">
              <a:buAutoNum type="arabicParenR"/>
            </a:pPr>
            <a:r>
              <a:rPr kumimoji="1" lang="en-US" sz="2400" dirty="0" smtClean="0">
                <a:latin typeface="+mj-lt"/>
                <a:ea typeface="+mj-ea"/>
                <a:cs typeface="Arial"/>
              </a:rPr>
              <a:t>CEP=(μ</a:t>
            </a:r>
            <a:r>
              <a:rPr kumimoji="1" lang="en-US" sz="2400" baseline="-25000" dirty="0" smtClean="0">
                <a:latin typeface="+mj-lt"/>
                <a:ea typeface="+mj-ea"/>
                <a:cs typeface="Arial"/>
              </a:rPr>
              <a:t>E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=685, T</a:t>
            </a:r>
            <a:r>
              <a:rPr kumimoji="1" lang="en-US" sz="2400" baseline="-25000" dirty="0" smtClean="0">
                <a:latin typeface="+mj-lt"/>
                <a:ea typeface="+mj-ea"/>
                <a:cs typeface="Arial"/>
              </a:rPr>
              <a:t>E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=106)MeV =&gt; √</a:t>
            </a:r>
            <a:r>
              <a:rPr kumimoji="1" lang="en-US" sz="2400" dirty="0" err="1" smtClean="0">
                <a:latin typeface="+mj-lt"/>
                <a:ea typeface="+mj-ea"/>
                <a:cs typeface="Arial"/>
              </a:rPr>
              <a:t>s</a:t>
            </a:r>
            <a:r>
              <a:rPr kumimoji="1" lang="en-US" sz="2400" baseline="-25000" dirty="0" err="1" smtClean="0">
                <a:latin typeface="+mj-lt"/>
                <a:ea typeface="+mj-ea"/>
                <a:cs typeface="Arial"/>
              </a:rPr>
              <a:t>NN</a:t>
            </a:r>
            <a:r>
              <a:rPr kumimoji="1" lang="en-US" sz="2400" dirty="0" smtClean="0">
                <a:latin typeface="+mj-lt"/>
                <a:ea typeface="+mj-ea"/>
                <a:cs typeface="Arial"/>
              </a:rPr>
              <a:t> ~ 4 GeV</a:t>
            </a:r>
          </a:p>
          <a:p>
            <a:pPr marL="514350" indent="-514350"/>
            <a:r>
              <a:rPr kumimoji="1" lang="en-US" sz="1400" dirty="0" smtClean="0">
                <a:latin typeface="+mj-lt"/>
                <a:ea typeface="+mj-ea"/>
                <a:cs typeface="Arial"/>
              </a:rPr>
              <a:t>	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F. </a:t>
            </a:r>
            <a:r>
              <a:rPr kumimoji="1" lang="en-US" sz="1600" dirty="0" err="1" smtClean="0">
                <a:latin typeface="+mj-lt"/>
                <a:ea typeface="+mj-ea"/>
                <a:cs typeface="Arial"/>
              </a:rPr>
              <a:t>Gao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, et al. PR</a:t>
            </a:r>
            <a:r>
              <a:rPr kumimoji="1" lang="en-US" sz="1600" b="1" u="sng" dirty="0" smtClean="0">
                <a:latin typeface="+mj-lt"/>
                <a:ea typeface="+mj-ea"/>
                <a:cs typeface="Arial"/>
              </a:rPr>
              <a:t>D93</a:t>
            </a:r>
            <a:r>
              <a:rPr kumimoji="1" lang="en-US" sz="1600" dirty="0" smtClean="0">
                <a:latin typeface="+mj-lt"/>
                <a:ea typeface="+mj-ea"/>
                <a:cs typeface="Arial"/>
              </a:rPr>
              <a:t>, </a:t>
            </a:r>
            <a:r>
              <a:rPr kumimoji="1" lang="en-US" altLang="zh-CN" sz="1600" dirty="0" smtClean="0">
                <a:cs typeface="Arial"/>
              </a:rPr>
              <a:t>094019(2016)</a:t>
            </a:r>
            <a:endParaRPr kumimoji="1" lang="en-US" sz="1600" dirty="0" smtClean="0">
              <a:latin typeface="+mj-lt"/>
              <a:ea typeface="+mj-ea"/>
              <a:cs typeface="Arial"/>
            </a:endParaRPr>
          </a:p>
          <a:p>
            <a:pPr marL="514350" indent="-514350"/>
            <a:endParaRPr kumimoji="1" lang="en-US" sz="1400" dirty="0" smtClean="0">
              <a:latin typeface="+mj-lt"/>
              <a:ea typeface="+mj-ea"/>
              <a:cs typeface="Arial"/>
            </a:endParaRPr>
          </a:p>
          <a:p>
            <a:pPr marL="514350" indent="-514350"/>
            <a:r>
              <a:rPr kumimoji="1" lang="en-US" altLang="zh-CN" sz="2400" dirty="0" smtClean="0">
                <a:solidFill>
                  <a:srgbClr val="000000"/>
                </a:solidFill>
                <a:latin typeface="+mj-lt"/>
                <a:ea typeface="华文细黑"/>
                <a:cs typeface="华文细黑"/>
              </a:rPr>
              <a:t>2) At CSR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+mj-lt"/>
                <a:ea typeface="华文细黑"/>
                <a:cs typeface="华文细黑"/>
              </a:rPr>
              <a:t>：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√</a:t>
            </a:r>
            <a:r>
              <a:rPr kumimoji="1" lang="en-US" sz="2400" dirty="0" err="1" smtClean="0">
                <a:latin typeface="+mj-lt"/>
                <a:ea typeface="华文细黑"/>
                <a:cs typeface="华文细黑"/>
              </a:rPr>
              <a:t>s</a:t>
            </a:r>
            <a:r>
              <a:rPr kumimoji="1" lang="en-US" sz="2400" baseline="-25000" dirty="0" err="1" smtClean="0">
                <a:latin typeface="+mj-lt"/>
                <a:ea typeface="华文细黑"/>
                <a:cs typeface="华文细黑"/>
              </a:rPr>
              <a:t>NN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 ~ </a:t>
            </a:r>
            <a:r>
              <a:rPr kumimoji="1" lang="en-US" altLang="zh-CN" sz="2400" dirty="0" smtClean="0">
                <a:latin typeface="+mj-lt"/>
                <a:ea typeface="华文细黑"/>
                <a:cs typeface="华文细黑"/>
              </a:rPr>
              <a:t>2</a:t>
            </a:r>
            <a:r>
              <a:rPr kumimoji="1" lang="en-US" sz="2400" dirty="0" smtClean="0">
                <a:latin typeface="+mj-lt"/>
                <a:ea typeface="华文细黑"/>
                <a:cs typeface="华文细黑"/>
              </a:rPr>
              <a:t> GeV</a:t>
            </a:r>
          </a:p>
          <a:p>
            <a:pPr marL="514350" indent="-514350">
              <a:buAutoNum type="arabicParenR" startAt="2"/>
            </a:pPr>
            <a:endParaRPr kumimoji="1" lang="en-US" sz="1200" dirty="0" smtClean="0">
              <a:latin typeface="+mj-lt"/>
              <a:ea typeface="华文细黑"/>
              <a:cs typeface="华文细黑"/>
            </a:endParaRPr>
          </a:p>
          <a:p>
            <a:pPr marL="514350" indent="-514350"/>
            <a:r>
              <a:rPr kumimoji="1" lang="en-US" sz="2400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      </a:t>
            </a:r>
            <a:r>
              <a:rPr kumimoji="1" lang="en-US" sz="24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kumimoji="1" lang="en-US" sz="2400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 </a:t>
            </a:r>
            <a:r>
              <a:rPr kumimoji="1" lang="en-US" sz="2400" b="1" dirty="0" smtClean="0">
                <a:solidFill>
                  <a:srgbClr val="800000"/>
                </a:solidFill>
                <a:latin typeface="+mj-lt"/>
                <a:ea typeface="华文细黑"/>
                <a:cs typeface="华文细黑"/>
              </a:rPr>
              <a:t>CEE is must in order to complete the CP oscillation</a:t>
            </a:r>
          </a:p>
        </p:txBody>
      </p:sp>
      <p:sp>
        <p:nvSpPr>
          <p:cNvPr id="9" name="Oval 8"/>
          <p:cNvSpPr/>
          <p:nvPr/>
        </p:nvSpPr>
        <p:spPr>
          <a:xfrm>
            <a:off x="6045200" y="3619500"/>
            <a:ext cx="381000" cy="304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45200" y="4292600"/>
            <a:ext cx="965200" cy="272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21" r="5594" b="8524"/>
          <a:stretch>
            <a:fillRect/>
          </a:stretch>
        </p:blipFill>
        <p:spPr bwMode="auto">
          <a:xfrm>
            <a:off x="4952183" y="1066800"/>
            <a:ext cx="3823517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"/>
            <a:ext cx="9144000" cy="633393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 smtClean="0">
                <a:ea typeface="华文细黑"/>
              </a:rPr>
              <a:t>Symmetry Energy and EOS</a:t>
            </a:r>
            <a:endParaRPr lang="zh-CN" altLang="en-US" dirty="0">
              <a:ea typeface="华文细黑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91" t="54943" r="60212" b="1322"/>
          <a:stretch/>
        </p:blipFill>
        <p:spPr bwMode="auto">
          <a:xfrm>
            <a:off x="5152764" y="3848847"/>
            <a:ext cx="3762637" cy="269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95" y="1066800"/>
            <a:ext cx="4018305" cy="345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368300" y="5092883"/>
            <a:ext cx="464738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HIRFL-CSR is an ideal energy region for study symmetry energy at high baryon density  </a:t>
            </a:r>
            <a:endParaRPr lang="zh-CN" altLang="en-US" sz="24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415609" y="2895999"/>
            <a:ext cx="9913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7287829" y="4875211"/>
            <a:ext cx="124657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31003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zh-CN" altLang="zh-CN" baseline="-25000" dirty="0" smtClean="0">
                <a:latin typeface="华文细黑"/>
                <a:ea typeface="华文细黑"/>
                <a:cs typeface="华文细黑"/>
                <a:sym typeface="Symbol"/>
              </a:rPr>
              <a:t>／</a:t>
            </a:r>
            <a:r>
              <a:rPr lang="en-US" altLang="zh-CN" dirty="0" smtClean="0"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baseline="-25000" dirty="0" smtClean="0">
                <a:latin typeface="华文细黑"/>
                <a:ea typeface="华文细黑"/>
                <a:cs typeface="华文细黑"/>
                <a:sym typeface="Symbol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4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488950"/>
          </a:xfrm>
        </p:spPr>
        <p:txBody>
          <a:bodyPr/>
          <a:lstStyle/>
          <a:p>
            <a:r>
              <a:rPr lang="en-US" altLang="zh-CN" sz="3200" b="1" dirty="0" smtClean="0">
                <a:ea typeface="华文细黑"/>
              </a:rPr>
              <a:t>CEE Organization Chart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3389313" y="3789363"/>
            <a:ext cx="2397124" cy="6350"/>
          </a:xfrm>
          <a:prstGeom prst="line">
            <a:avLst/>
          </a:prstGeom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</p:cNvCxnSpPr>
          <p:nvPr/>
        </p:nvCxnSpPr>
        <p:spPr>
          <a:xfrm rot="5400000" flipH="1" flipV="1">
            <a:off x="1387475" y="5140325"/>
            <a:ext cx="279400" cy="635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0"/>
          </p:cNvCxnSpPr>
          <p:nvPr/>
        </p:nvCxnSpPr>
        <p:spPr>
          <a:xfrm rot="5400000" flipH="1" flipV="1">
            <a:off x="2838450" y="5130800"/>
            <a:ext cx="279400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7" idx="0"/>
          </p:cNvCxnSpPr>
          <p:nvPr/>
        </p:nvCxnSpPr>
        <p:spPr>
          <a:xfrm rot="5400000" flipH="1" flipV="1">
            <a:off x="5754291" y="5131991"/>
            <a:ext cx="277018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0"/>
          </p:cNvCxnSpPr>
          <p:nvPr/>
        </p:nvCxnSpPr>
        <p:spPr>
          <a:xfrm rot="16200000" flipV="1">
            <a:off x="7521576" y="5114925"/>
            <a:ext cx="292100" cy="1904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042150" y="5270500"/>
            <a:ext cx="12700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chemeClr val="tx1"/>
                </a:solidFill>
              </a:rPr>
              <a:t>FEE/</a:t>
            </a:r>
            <a:r>
              <a:rPr lang="en-US" sz="1600" b="1" dirty="0" smtClean="0">
                <a:solidFill>
                  <a:schemeClr val="tx1"/>
                </a:solidFill>
              </a:rPr>
              <a:t>DAQ</a:t>
            </a:r>
          </a:p>
          <a:p>
            <a:pPr algn="ctr"/>
            <a:endParaRPr lang="en-US" sz="800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赵雷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(USTC)</a:t>
            </a:r>
            <a:endParaRPr lang="zh-CN" altLang="en-US" sz="14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98700" y="5270500"/>
            <a:ext cx="13589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MWDC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肖志刚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(THU)</a:t>
            </a:r>
            <a:endParaRPr lang="en-US" altLang="zh-CN" sz="14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4400" y="5283200"/>
            <a:ext cx="12192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TOF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韩冬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(THU)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1613694" y="3707606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3506788" y="3694112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5335588" y="3707606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7164388" y="3702050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041399" y="3848100"/>
            <a:ext cx="1549401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Magnet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孙志宇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(IMP)</a:t>
            </a:r>
            <a:endParaRPr lang="zh-CN" altLang="en-US" sz="14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91300" y="3848100"/>
            <a:ext cx="16383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iTOF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邵 明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(USTC)</a:t>
            </a:r>
            <a:endParaRPr lang="en-US" altLang="zh-CN" sz="14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62500" y="3848100"/>
            <a:ext cx="16383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TPC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方德清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(SINAP)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199" y="3860800"/>
            <a:ext cx="1664495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B.M.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孙向明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(CCNU)</a:t>
            </a:r>
            <a:endParaRPr lang="en-US" altLang="zh-CN" sz="1400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752600" y="3554412"/>
            <a:ext cx="5564188" cy="1588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6" idx="3"/>
          </p:cNvCxnSpPr>
          <p:nvPr/>
        </p:nvCxnSpPr>
        <p:spPr>
          <a:xfrm rot="10800000" flipV="1">
            <a:off x="2743200" y="1384298"/>
            <a:ext cx="190500" cy="1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50" idx="3"/>
          </p:cNvCxnSpPr>
          <p:nvPr/>
        </p:nvCxnSpPr>
        <p:spPr>
          <a:xfrm rot="10800000">
            <a:off x="2743200" y="2657476"/>
            <a:ext cx="190536" cy="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1" idx="1"/>
            <a:endCxn id="47" idx="3"/>
          </p:cNvCxnSpPr>
          <p:nvPr/>
        </p:nvCxnSpPr>
        <p:spPr>
          <a:xfrm rot="10800000">
            <a:off x="2743200" y="2016126"/>
            <a:ext cx="596900" cy="476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97111" y="2020889"/>
            <a:ext cx="1273180" cy="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1" idx="3"/>
            <a:endCxn id="48" idx="1"/>
          </p:cNvCxnSpPr>
          <p:nvPr/>
        </p:nvCxnSpPr>
        <p:spPr>
          <a:xfrm flipV="1">
            <a:off x="5842000" y="2019300"/>
            <a:ext cx="558800" cy="1588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90600" y="1098550"/>
            <a:ext cx="1752600" cy="5715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Detector C.</a:t>
            </a:r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肖志刚</a:t>
            </a:r>
            <a:r>
              <a:rPr lang="en-US" altLang="zh-CN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ea typeface="华文细黑"/>
                <a:cs typeface="Arial"/>
              </a:rPr>
              <a:t>(THU)</a:t>
            </a:r>
            <a:endParaRPr lang="en-US" altLang="zh-CN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40100" y="1435100"/>
            <a:ext cx="2501900" cy="117157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Spokesperson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肖国青</a:t>
            </a:r>
            <a:r>
              <a:rPr lang="en-US" altLang="zh-CN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ea typeface="华文细黑"/>
                <a:cs typeface="Arial"/>
              </a:rPr>
              <a:t>(IMP)</a:t>
            </a:r>
            <a:endParaRPr lang="en-US" altLang="zh-CN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许怒</a:t>
            </a:r>
            <a:r>
              <a:rPr lang="en-US" altLang="zh-CN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ea typeface="华文细黑"/>
                <a:cs typeface="Arial"/>
              </a:rPr>
              <a:t>(CCNU)</a:t>
            </a:r>
            <a:endParaRPr lang="en-US" altLang="zh-CN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90600" y="1739900"/>
            <a:ext cx="1752600" cy="55245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Software C.</a:t>
            </a:r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邵  明</a:t>
            </a:r>
            <a:r>
              <a:rPr lang="en-US" altLang="zh-CN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ea typeface="华文细黑"/>
                <a:cs typeface="Arial"/>
              </a:rPr>
              <a:t>(USTC)</a:t>
            </a:r>
            <a:endParaRPr lang="en-US" altLang="zh-CN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400800" y="1638300"/>
            <a:ext cx="18288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Council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刘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</a:t>
            </a:r>
            <a:r>
              <a:rPr lang="zh-CN" alt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峰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ea typeface="华文细黑"/>
                <a:cs typeface="Arial"/>
              </a:rPr>
              <a:t>(CCNU)</a:t>
            </a:r>
            <a:endParaRPr lang="en-US" altLang="zh-CN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95300" y="850900"/>
            <a:ext cx="8153400" cy="5588000"/>
          </a:xfrm>
          <a:prstGeom prst="roundRect">
            <a:avLst>
              <a:gd name="adj" fmla="val 3019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90600" y="2381250"/>
            <a:ext cx="1752600" cy="55245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Operation</a:t>
            </a:r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孙志宇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(IMP)</a:t>
            </a:r>
            <a:endParaRPr lang="zh-CN" altLang="en-US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812800" y="3441700"/>
            <a:ext cx="7543800" cy="2844800"/>
          </a:xfrm>
          <a:prstGeom prst="roundRect">
            <a:avLst>
              <a:gd name="adj" fmla="val 4505"/>
            </a:avLst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25500" y="1003300"/>
            <a:ext cx="7543800" cy="2133600"/>
          </a:xfrm>
          <a:prstGeom prst="roundRect">
            <a:avLst>
              <a:gd name="adj" fmla="val 4505"/>
            </a:avLst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29200" y="5270500"/>
            <a:ext cx="17272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Trig/Online</a:t>
            </a:r>
          </a:p>
          <a:p>
            <a:pPr algn="ctr"/>
            <a:endParaRPr lang="en-US" altLang="zh-CN" sz="8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肖志刚</a:t>
            </a:r>
            <a:r>
              <a:rPr lang="en-US" altLang="zh-CN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* </a:t>
            </a:r>
            <a:r>
              <a:rPr lang="en-US" altLang="zh-CN" sz="1400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(THU)</a:t>
            </a:r>
          </a:p>
        </p:txBody>
      </p:sp>
      <p:cxnSp>
        <p:nvCxnSpPr>
          <p:cNvPr id="42" name="Straight Connector 41"/>
          <p:cNvCxnSpPr>
            <a:stCxn id="10" idx="0"/>
          </p:cNvCxnSpPr>
          <p:nvPr/>
        </p:nvCxnSpPr>
        <p:spPr>
          <a:xfrm rot="5400000" flipH="1" flipV="1">
            <a:off x="4267200" y="5130800"/>
            <a:ext cx="279401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37494" y="4978400"/>
            <a:ext cx="6120607" cy="1588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924300" y="5270500"/>
            <a:ext cx="9652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ZDC</a:t>
            </a:r>
            <a:endParaRPr lang="en-US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裴   骅</a:t>
            </a:r>
            <a:r>
              <a:rPr lang="en-US" altLang="zh-CN" sz="1400" dirty="0" smtClean="0">
                <a:solidFill>
                  <a:srgbClr val="000000"/>
                </a:solidFill>
                <a:ea typeface="华文细黑"/>
                <a:cs typeface="Arial"/>
              </a:rPr>
              <a:t>(CCNU)</a:t>
            </a:r>
            <a:endParaRPr 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57" r="25730" b="2230"/>
          <a:stretch>
            <a:fillRect/>
          </a:stretch>
        </p:blipFill>
        <p:spPr>
          <a:xfrm>
            <a:off x="2971800" y="2286002"/>
            <a:ext cx="2971800" cy="262595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609600" y="0"/>
            <a:ext cx="7929586" cy="7857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latin typeface="华文细黑"/>
                <a:ea typeface="华文细黑"/>
                <a:cs typeface="华文细黑"/>
              </a:rPr>
              <a:t>CEE </a:t>
            </a:r>
            <a:r>
              <a:rPr lang="zh-CN" altLang="en-US" sz="3600" b="1" dirty="0" smtClean="0">
                <a:latin typeface="华文细黑"/>
                <a:ea typeface="华文细黑"/>
                <a:cs typeface="华文细黑"/>
              </a:rPr>
              <a:t>研究队伍</a:t>
            </a:r>
            <a:endParaRPr lang="zh-CN" altLang="en-US" sz="3600" b="1" dirty="0">
              <a:latin typeface="华文细黑"/>
              <a:ea typeface="华文细黑"/>
              <a:cs typeface="华文细黑"/>
            </a:endParaRPr>
          </a:p>
        </p:txBody>
      </p:sp>
      <p:pic>
        <p:nvPicPr>
          <p:cNvPr id="9" name="图片 8" descr="Jinhui-Chen.JPEG"/>
          <p:cNvPicPr>
            <a:picLocks noChangeAspect="1"/>
          </p:cNvPicPr>
          <p:nvPr/>
        </p:nvPicPr>
        <p:blipFill>
          <a:blip r:embed="rId4"/>
          <a:srcRect l="15185" t="14558" r="19258" b="14245"/>
          <a:stretch>
            <a:fillRect/>
          </a:stretch>
        </p:blipFill>
        <p:spPr>
          <a:xfrm>
            <a:off x="7860536" y="5029200"/>
            <a:ext cx="1054864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nx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1" y="914400"/>
            <a:ext cx="1357322" cy="150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xzg.JPG"/>
          <p:cNvPicPr>
            <a:picLocks noChangeAspect="1"/>
          </p:cNvPicPr>
          <p:nvPr/>
        </p:nvPicPr>
        <p:blipFill>
          <a:blip r:embed="rId6"/>
          <a:srcRect l="24438" r="22302" b="11129"/>
          <a:stretch>
            <a:fillRect/>
          </a:stretch>
        </p:blipFill>
        <p:spPr>
          <a:xfrm>
            <a:off x="2075904" y="5225997"/>
            <a:ext cx="972096" cy="117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 descr="peihua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038600"/>
            <a:ext cx="974788" cy="97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photo_MingShao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1" y="1149297"/>
            <a:ext cx="1231442" cy="1231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2" y="2514600"/>
            <a:ext cx="825877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16" name="Picture 4" descr="D:\BaoBaoBan\MyProjects\2014年-2015年\CEE-2014\pictures\yiwang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01725" y="1037496"/>
            <a:ext cx="1184877" cy="143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 descr="fliu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1413" y="870003"/>
            <a:ext cx="913389" cy="118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D:\BaoBaoBan\MyProjects\2014年-2015年\CEE-2014\pictures\jiansong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8400" y="5257800"/>
            <a:ext cx="12192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BaoBaoBan\MyProjects\2014年-2015年\CEE-2014\pictures\zhaolei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1" y="2663423"/>
            <a:ext cx="836612" cy="119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5032770"/>
            <a:ext cx="1200136" cy="136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IMG_2645-1.jpg"/>
          <p:cNvPicPr>
            <a:picLocks noChangeAspect="1"/>
          </p:cNvPicPr>
          <p:nvPr/>
        </p:nvPicPr>
        <p:blipFill>
          <a:blip r:embed="rId15"/>
          <a:srcRect b="15390"/>
          <a:stretch>
            <a:fillRect/>
          </a:stretch>
        </p:blipFill>
        <p:spPr>
          <a:xfrm>
            <a:off x="4542834" y="762000"/>
            <a:ext cx="1095966" cy="1324704"/>
          </a:xfrm>
          <a:prstGeom prst="rect">
            <a:avLst/>
          </a:prstGeom>
        </p:spPr>
      </p:pic>
      <p:pic>
        <p:nvPicPr>
          <p:cNvPr id="17" name="Picture 16" descr="YG Ma.png"/>
          <p:cNvPicPr>
            <a:picLocks noChangeAspect="1"/>
          </p:cNvPicPr>
          <p:nvPr/>
        </p:nvPicPr>
        <p:blipFill>
          <a:blip r:embed="rId16"/>
          <a:srcRect t="8007" b="9136"/>
          <a:stretch>
            <a:fillRect/>
          </a:stretch>
        </p:blipFill>
        <p:spPr>
          <a:xfrm>
            <a:off x="7526436" y="838200"/>
            <a:ext cx="1007964" cy="1212903"/>
          </a:xfrm>
          <a:prstGeom prst="rect">
            <a:avLst/>
          </a:prstGeom>
        </p:spPr>
      </p:pic>
      <p:pic>
        <p:nvPicPr>
          <p:cNvPr id="18" name="Picture 17" descr="xiangming_sun.jpg"/>
          <p:cNvPicPr>
            <a:picLocks noChangeAspect="1"/>
          </p:cNvPicPr>
          <p:nvPr/>
        </p:nvPicPr>
        <p:blipFill>
          <a:blip r:embed="rId17"/>
          <a:srcRect l="12515" r="10699"/>
          <a:stretch>
            <a:fillRect/>
          </a:stretch>
        </p:blipFill>
        <p:spPr>
          <a:xfrm>
            <a:off x="7772400" y="2362200"/>
            <a:ext cx="838200" cy="1192965"/>
          </a:xfrm>
          <a:prstGeom prst="rect">
            <a:avLst/>
          </a:prstGeom>
        </p:spPr>
      </p:pic>
      <p:pic>
        <p:nvPicPr>
          <p:cNvPr id="19" name="Picture 18" descr="段利敏标准照 m.jpg"/>
          <p:cNvPicPr>
            <a:picLocks noChangeAspect="1"/>
          </p:cNvPicPr>
          <p:nvPr/>
        </p:nvPicPr>
        <p:blipFill>
          <a:blip r:embed="rId18"/>
          <a:srcRect l="25062" t="18333" r="24381" b="21667"/>
          <a:stretch>
            <a:fillRect/>
          </a:stretch>
        </p:blipFill>
        <p:spPr>
          <a:xfrm>
            <a:off x="5257800" y="5029200"/>
            <a:ext cx="866806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rcRect l="24324" t="13469" r="37281"/>
          <a:stretch>
            <a:fillRect/>
          </a:stretch>
        </p:blipFill>
        <p:spPr>
          <a:xfrm>
            <a:off x="3705549" y="5181604"/>
            <a:ext cx="866452" cy="1098607"/>
          </a:xfrm>
          <a:prstGeom prst="rect">
            <a:avLst/>
          </a:prstGeom>
        </p:spPr>
      </p:pic>
      <p:pic>
        <p:nvPicPr>
          <p:cNvPr id="23" name="Picture 22" descr="证件照20130620.jpg"/>
          <p:cNvPicPr>
            <a:picLocks noChangeAspect="1"/>
          </p:cNvPicPr>
          <p:nvPr/>
        </p:nvPicPr>
        <p:blipFill>
          <a:blip r:embed="rId20"/>
          <a:srcRect l="18154" t="5556" r="17133" b="22222"/>
          <a:stretch>
            <a:fillRect/>
          </a:stretch>
        </p:blipFill>
        <p:spPr>
          <a:xfrm>
            <a:off x="6248400" y="2362200"/>
            <a:ext cx="914400" cy="1374237"/>
          </a:xfrm>
          <a:prstGeom prst="rect">
            <a:avLst/>
          </a:prstGeom>
        </p:spPr>
      </p:pic>
      <p:pic>
        <p:nvPicPr>
          <p:cNvPr id="24" name="Picture 23" descr="fangqingde"/>
          <p:cNvPicPr>
            <a:picLocks noChangeAspect="1" noChangeArrowheads="1"/>
          </p:cNvPicPr>
          <p:nvPr/>
        </p:nvPicPr>
        <p:blipFill>
          <a:blip r:embed="rId21"/>
          <a:srcRect l="14617" t="2634" r="14951" b="9041"/>
          <a:stretch>
            <a:fillRect/>
          </a:stretch>
        </p:blipFill>
        <p:spPr bwMode="auto">
          <a:xfrm>
            <a:off x="1754454" y="3581400"/>
            <a:ext cx="912546" cy="14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93700" y="6540500"/>
            <a:ext cx="8500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北京大学，复旦大学，湖州师范学院，哈尔滨工业大学、兰州大学，三峡大学</a:t>
            </a:r>
            <a:r>
              <a:rPr lang="en-US" altLang="zh-CN" sz="1600" dirty="0" smtClean="0"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1600" dirty="0" smtClean="0">
                <a:latin typeface="华文细黑"/>
                <a:ea typeface="华文细黑"/>
                <a:cs typeface="华文细黑"/>
              </a:rPr>
              <a:t>中国地质大学</a:t>
            </a:r>
            <a:endParaRPr lang="en-US" sz="1600" dirty="0">
              <a:latin typeface="华文细黑"/>
              <a:ea typeface="华文细黑"/>
              <a:cs typeface="华文细黑"/>
            </a:endParaRPr>
          </a:p>
        </p:txBody>
      </p:sp>
      <p:pic>
        <p:nvPicPr>
          <p:cNvPr id="27" name="图片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b="16112"/>
          <a:stretch>
            <a:fillRect/>
          </a:stretch>
        </p:blipFill>
        <p:spPr>
          <a:xfrm>
            <a:off x="6221888" y="3886200"/>
            <a:ext cx="1169512" cy="1308101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32033" t="7989" r="40674" b="60295"/>
          <a:stretch>
            <a:fillRect/>
          </a:stretch>
        </p:blipFill>
        <p:spPr>
          <a:xfrm>
            <a:off x="7526436" y="3687233"/>
            <a:ext cx="1084164" cy="12599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51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0800"/>
            <a:ext cx="9144000" cy="488950"/>
          </a:xfrm>
        </p:spPr>
        <p:txBody>
          <a:bodyPr/>
          <a:lstStyle/>
          <a:p>
            <a:r>
              <a:rPr lang="en-US" altLang="zh-CN" dirty="0" smtClean="0"/>
              <a:t>HIAF 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phase: Constructing Started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35618"/>
          <a:stretch>
            <a:fillRect/>
          </a:stretch>
        </p:blipFill>
        <p:spPr>
          <a:xfrm>
            <a:off x="349045" y="929137"/>
            <a:ext cx="7545893" cy="3795263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52" r="25730" b="1302"/>
          <a:stretch>
            <a:fillRect/>
          </a:stretch>
        </p:blipFill>
        <p:spPr>
          <a:xfrm>
            <a:off x="6857747" y="2819400"/>
            <a:ext cx="2010312" cy="1697137"/>
          </a:xfrm>
          <a:prstGeom prst="rect">
            <a:avLst/>
          </a:prstGeom>
          <a:noFill/>
          <a:ln>
            <a:noFill/>
          </a:ln>
          <a:effectLst>
            <a:outerShdw blurRad="50800" dist="101600" dir="2700000">
              <a:schemeClr val="tx1">
                <a:alpha val="43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876448">
            <a:off x="7423224" y="3800508"/>
            <a:ext cx="82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CEE</a:t>
            </a:r>
            <a:endParaRPr lang="en-US" b="1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257800" y="1524000"/>
            <a:ext cx="3610259" cy="1295400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4637834" y="2143969"/>
            <a:ext cx="2992534" cy="1752599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799" y="4991100"/>
            <a:ext cx="8169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- 2017: Construction starts</a:t>
            </a:r>
          </a:p>
          <a:p>
            <a:pPr>
              <a:buFontTx/>
              <a:buChar char="-"/>
            </a:pPr>
            <a:r>
              <a:rPr lang="en-US" sz="2800" dirty="0" smtClean="0"/>
              <a:t> 2023: Heavy ion beam √</a:t>
            </a:r>
            <a:r>
              <a:rPr lang="en-US" sz="2800" dirty="0" err="1" smtClean="0"/>
              <a:t>s</a:t>
            </a:r>
            <a:r>
              <a:rPr lang="en-US" sz="2800" baseline="-25000" dirty="0" err="1" smtClean="0"/>
              <a:t>NN</a:t>
            </a:r>
            <a:r>
              <a:rPr lang="en-US" sz="2800" dirty="0" smtClean="0"/>
              <a:t> ~ 4 GeV</a:t>
            </a:r>
          </a:p>
          <a:p>
            <a:r>
              <a:rPr lang="en-US" sz="2800" dirty="0" smtClean="0"/>
              <a:t>		   proton beam  ~15 GeV</a:t>
            </a:r>
          </a:p>
          <a:p>
            <a:pPr>
              <a:buFontTx/>
              <a:buChar char="-"/>
            </a:pPr>
            <a:r>
              <a:rPr lang="en-US" sz="2800" dirty="0" smtClean="0"/>
              <a:t> EICC</a:t>
            </a:r>
            <a:r>
              <a:rPr lang="en-US" sz="2800" dirty="0" smtClean="0"/>
              <a:t> program </a:t>
            </a:r>
            <a:r>
              <a:rPr lang="en-US" sz="2800" dirty="0" smtClean="0"/>
              <a:t>could </a:t>
            </a:r>
            <a:r>
              <a:rPr lang="en-US" sz="2800" dirty="0" smtClean="0"/>
              <a:t>start </a:t>
            </a:r>
            <a:r>
              <a:rPr lang="en-US" sz="2800" dirty="0" smtClean="0"/>
              <a:t>five years </a:t>
            </a:r>
            <a:r>
              <a:rPr lang="en-US" sz="2800" dirty="0" smtClean="0"/>
              <a:t>later </a:t>
            </a:r>
            <a:r>
              <a:rPr lang="en-US" sz="2800" i="1" dirty="0" smtClean="0"/>
              <a:t>IF</a:t>
            </a:r>
            <a:r>
              <a:rPr lang="en-US" sz="2800" dirty="0" smtClean="0"/>
              <a:t>… 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0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1" y="279400"/>
            <a:ext cx="7061200" cy="488950"/>
          </a:xfrm>
        </p:spPr>
        <p:txBody>
          <a:bodyPr/>
          <a:lstStyle/>
          <a:p>
            <a:r>
              <a:rPr lang="en-US" altLang="zh-CN" sz="4400" b="1" dirty="0" smtClean="0">
                <a:ea typeface="华文细黑"/>
              </a:rPr>
              <a:t>Summary</a:t>
            </a:r>
            <a:endParaRPr lang="en-US" sz="4400" b="1" dirty="0">
              <a:ea typeface="华文细黑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1" y="1524000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3200" dirty="0" smtClean="0">
                <a:latin typeface="Arial"/>
                <a:ea typeface="华文细黑"/>
                <a:cs typeface="Arial"/>
              </a:rPr>
              <a:t>CEE is essential for exploring the QCD phase structure in the high baryon density region </a:t>
            </a:r>
          </a:p>
          <a:p>
            <a:pPr marL="457200" indent="-457200">
              <a:buAutoNum type="arabicParenR"/>
            </a:pPr>
            <a:endParaRPr lang="en-US" altLang="zh-CN" sz="1200" dirty="0" smtClean="0">
              <a:latin typeface="Arial"/>
              <a:ea typeface="华文细黑"/>
              <a:cs typeface="Arial"/>
            </a:endParaRPr>
          </a:p>
          <a:p>
            <a:pPr marL="457200" indent="-457200">
              <a:buAutoNum type="arabicParenR"/>
            </a:pPr>
            <a:r>
              <a:rPr lang="en-US" altLang="zh-CN" sz="3200" dirty="0" smtClean="0">
                <a:latin typeface="Arial"/>
                <a:ea typeface="华文细黑"/>
                <a:cs typeface="Arial"/>
              </a:rPr>
              <a:t>Physics focus:</a:t>
            </a:r>
          </a:p>
          <a:p>
            <a:pPr marL="1371600" lvl="2" indent="-457200">
              <a:buAutoNum type="arabicParenR"/>
            </a:pP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QCD critical point</a:t>
            </a:r>
          </a:p>
          <a:p>
            <a:pPr marL="1371600" lvl="2" indent="-457200">
              <a:buAutoNum type="arabicParenR"/>
            </a:pP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Symmetry energy </a:t>
            </a:r>
          </a:p>
          <a:p>
            <a:pPr marL="1371600" lvl="2" indent="-457200">
              <a:buAutoNum type="arabicParenR"/>
            </a:pP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Polarized target </a:t>
            </a:r>
          </a:p>
          <a:p>
            <a:pPr marL="292100" lvl="2" indent="-292100">
              <a:buAutoNum type="arabicParenR"/>
            </a:pPr>
            <a:endParaRPr lang="en-US" altLang="zh-CN" sz="1200" dirty="0" smtClean="0">
              <a:latin typeface="Arial"/>
              <a:ea typeface="华文细黑"/>
              <a:cs typeface="Arial"/>
            </a:endParaRPr>
          </a:p>
          <a:p>
            <a:pPr marL="292100" lvl="2" indent="-292100">
              <a:buAutoNum type="arabicParenR"/>
            </a:pPr>
            <a:r>
              <a:rPr lang="en-US" altLang="zh-CN" sz="3200" dirty="0" smtClean="0">
                <a:latin typeface="Arial"/>
                <a:ea typeface="华文细黑"/>
                <a:cs typeface="Arial"/>
              </a:rPr>
              <a:t> HIAF is scheduled to be online in 2023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2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3500"/>
            <a:ext cx="8077200" cy="622300"/>
          </a:xfrm>
        </p:spPr>
        <p:txBody>
          <a:bodyPr/>
          <a:lstStyle/>
          <a:p>
            <a:r>
              <a:rPr lang="en-US" altLang="zh-CN" dirty="0" smtClean="0"/>
              <a:t>Acknowledgement</a:t>
            </a:r>
            <a:endParaRPr lang="en-US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" y="1536700"/>
            <a:ext cx="8077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Q. An, XR. Chen, H. Dong, S. Gupta, F. Liu, F. Lu, XF. </a:t>
            </a:r>
            <a:r>
              <a:rPr lang="en-US" sz="2400" dirty="0" err="1" smtClean="0"/>
              <a:t>Luo</a:t>
            </a:r>
            <a:r>
              <a:rPr lang="en-US" sz="2400" dirty="0" smtClean="0"/>
              <a:t>, YG. Ma, B. </a:t>
            </a:r>
            <a:r>
              <a:rPr lang="en-US" sz="2400" dirty="0" err="1" smtClean="0"/>
              <a:t>Mohanty</a:t>
            </a:r>
            <a:r>
              <a:rPr lang="en-US" sz="2400" dirty="0" smtClean="0"/>
              <a:t>, HG. Ritter, M. </a:t>
            </a:r>
            <a:r>
              <a:rPr lang="en-US" sz="2400" dirty="0" err="1" smtClean="0"/>
              <a:t>Shao</a:t>
            </a:r>
            <a:r>
              <a:rPr lang="en-US" sz="2400" dirty="0" smtClean="0"/>
              <a:t>, XM. Sun, ZY. Sun, GQ. Xiao, ZG. Xiao, Y. Wang, JF. Yang,</a:t>
            </a:r>
            <a:r>
              <a:rPr lang="en-US" sz="2400" dirty="0" smtClean="0"/>
              <a:t> M. Yuan, L</a:t>
            </a:r>
            <a:r>
              <a:rPr lang="en-US" sz="2400" dirty="0" smtClean="0"/>
              <a:t>. Zhao, YF. Zhang, PF. Zhuang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altLang="zh-CN" sz="4400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     Thanks for your attention!</a:t>
            </a:r>
            <a:endParaRPr lang="en-US" sz="4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mu_dl_mar2014.eps"/>
          <p:cNvPicPr>
            <a:picLocks noChangeAspect="1"/>
          </p:cNvPicPr>
          <p:nvPr/>
        </p:nvPicPr>
        <p:blipFill>
          <a:blip r:embed="rId3"/>
          <a:srcRect l="2048" t="10175" r="2885" b="6410"/>
          <a:stretch>
            <a:fillRect/>
          </a:stretch>
        </p:blipFill>
        <p:spPr>
          <a:xfrm>
            <a:off x="789765" y="3657604"/>
            <a:ext cx="3325036" cy="238451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72000" y="1905003"/>
            <a:ext cx="3810000" cy="4270169"/>
          </a:xfrm>
          <a:prstGeom prst="roundRect">
            <a:avLst>
              <a:gd name="adj" fmla="val 3769"/>
            </a:avLst>
          </a:prstGeom>
          <a:noFill/>
          <a:ln w="38100" cap="flat" cmpd="dbl" algn="ctr">
            <a:solidFill>
              <a:schemeClr val="accent1">
                <a:shade val="95000"/>
                <a:satMod val="105000"/>
                <a:alpha val="27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(1) The discovery of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Higgs </a:t>
            </a:r>
            <a:endParaRPr lang="en-US" sz="20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    - Origin of matter	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    - 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Standard Model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华文细黑"/>
                <a:cs typeface="Arial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  <a:sym typeface="Wingdings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Theory </a:t>
            </a:r>
            <a:endParaRPr lang="en-US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marL="342900" indent="-342900"/>
            <a:endParaRPr lang="en-US" sz="900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marL="342900" indent="-342900"/>
            <a:r>
              <a:rPr lang="en-US" sz="20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(2) The QCD Phase-structure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   - Confinement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	 - Hadron structure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   - Spontaneous break of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χ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C</a:t>
            </a:r>
            <a:endParaRPr lang="en-US" dirty="0" smtClean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	 -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QCD Phase boundary</a:t>
            </a:r>
          </a:p>
          <a:p>
            <a:pPr marL="342900" indent="-342900"/>
            <a:r>
              <a:rPr lang="en-US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	    Critical point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…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 </a:t>
            </a:r>
          </a:p>
          <a:p>
            <a:pPr marL="342900" indent="-342900"/>
            <a:r>
              <a:rPr lang="en-US" sz="2400" b="1" dirty="0" smtClean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ea typeface="华文细黑"/>
                <a:cs typeface="Arial"/>
              </a:rPr>
              <a:t>Emergent Properties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</a:p>
          <a:p>
            <a:pPr marL="342900" indent="-342900" algn="ctr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of the QCD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749301"/>
            <a:ext cx="8001000" cy="5575301"/>
          </a:xfrm>
          <a:prstGeom prst="roundRect">
            <a:avLst>
              <a:gd name="adj" fmla="val 3405"/>
            </a:avLst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1"/>
            <a:ext cx="9144000" cy="711201"/>
          </a:xfrm>
        </p:spPr>
        <p:txBody>
          <a:bodyPr/>
          <a:lstStyle/>
          <a:p>
            <a:r>
              <a:rPr lang="en-US" altLang="zh-CN" dirty="0" smtClean="0">
                <a:solidFill>
                  <a:srgbClr val="800000"/>
                </a:solidFill>
                <a:ea typeface="华文细黑"/>
              </a:rPr>
              <a:t>Study QCD Phase Structure</a:t>
            </a:r>
            <a:endParaRPr lang="en-US" dirty="0">
              <a:ea typeface="华文细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6" y="914400"/>
            <a:ext cx="2847974" cy="2539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64742"/>
            <a:ext cx="1447800" cy="816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2502" y="1016004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Nobel Prize</a:t>
            </a:r>
          </a:p>
          <a:p>
            <a:r>
              <a:rPr lang="en-US" dirty="0" smtClean="0"/>
              <a:t>In Physics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67965">
            <a:off x="2429366" y="474335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800000"/>
                </a:solidFill>
                <a:latin typeface="华文宋体"/>
                <a:ea typeface="华文宋体"/>
                <a:cs typeface="华文宋体"/>
              </a:rPr>
              <a:t>夸克素物质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5805840"/>
            <a:ext cx="259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ea typeface="华文细黑"/>
                <a:cs typeface="Arial"/>
              </a:rPr>
              <a:t>Baryon Density (MeV)</a:t>
            </a:r>
            <a:endParaRPr lang="en-US" dirty="0">
              <a:latin typeface="Arial"/>
              <a:ea typeface="华文细黑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09869" y="4527034"/>
            <a:ext cx="259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华文细黑"/>
                <a:ea typeface="华文细黑"/>
                <a:cs typeface="华文细黑"/>
              </a:rPr>
              <a:t>Temperature (MeV)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965200" y="38100"/>
            <a:ext cx="7213600" cy="488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Phase Diagram</a:t>
            </a:r>
            <a:endParaRPr lang="en-US" sz="3600" dirty="0"/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8561" y="833973"/>
            <a:ext cx="3786705" cy="5441943"/>
          </a:xfrm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 smtClean="0">
                <a:latin typeface="Arial"/>
                <a:cs typeface="Arial"/>
              </a:rPr>
              <a:t>Phase diagram</a:t>
            </a:r>
            <a:r>
              <a:rPr lang="en-US" sz="2400" dirty="0" smtClean="0">
                <a:latin typeface="Arial"/>
                <a:cs typeface="Arial"/>
              </a:rPr>
              <a:t>: </a:t>
            </a:r>
          </a:p>
          <a:p>
            <a:pPr marL="0" indent="0" algn="just" eaLnBrk="1" hangingPunct="1">
              <a:buNone/>
            </a:pPr>
            <a:r>
              <a:rPr lang="en-US" sz="2400" dirty="0" smtClean="0">
                <a:latin typeface="Arial"/>
                <a:cs typeface="Arial"/>
              </a:rPr>
              <a:t>A </a:t>
            </a:r>
            <a:r>
              <a:rPr lang="en-US" sz="2400" b="1" i="1" dirty="0" smtClean="0">
                <a:solidFill>
                  <a:srgbClr val="800000"/>
                </a:solidFill>
                <a:latin typeface="Arial"/>
                <a:cs typeface="Arial"/>
              </a:rPr>
              <a:t>map</a:t>
            </a:r>
            <a:r>
              <a:rPr lang="en-US" sz="2400" dirty="0" smtClean="0">
                <a:latin typeface="Arial"/>
                <a:cs typeface="Arial"/>
              </a:rPr>
              <a:t> shows that at given degrees of freedom, how matter organize itself under external conditions. New orders, regularities, properties, … emerge.</a:t>
            </a:r>
          </a:p>
          <a:p>
            <a:pPr eaLnBrk="1" hangingPunct="1">
              <a:buNone/>
            </a:pPr>
            <a:endParaRPr lang="en-US" sz="12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400" b="1" dirty="0" smtClean="0">
                <a:latin typeface="Arial"/>
                <a:cs typeface="Arial"/>
              </a:rPr>
              <a:t>Water</a:t>
            </a:r>
            <a:r>
              <a:rPr lang="en-US" sz="2400" dirty="0" smtClean="0">
                <a:latin typeface="Arial"/>
                <a:cs typeface="Arial"/>
              </a:rPr>
              <a:t>: H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</a:t>
            </a:r>
          </a:p>
          <a:p>
            <a:pPr eaLnBrk="1" hangingPunct="1">
              <a:buNone/>
            </a:pPr>
            <a:endParaRPr lang="en-US" sz="12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QCD</a:t>
            </a:r>
            <a:r>
              <a:rPr lang="en-US" sz="2400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Phase Diagram</a:t>
            </a:r>
            <a:r>
              <a:rPr lang="en-US" sz="2400" dirty="0" smtClean="0">
                <a:solidFill>
                  <a:srgbClr val="800000"/>
                </a:solidFill>
                <a:latin typeface="Arial"/>
                <a:cs typeface="Arial"/>
              </a:rPr>
              <a:t>:</a:t>
            </a:r>
          </a:p>
          <a:p>
            <a:pPr marL="0" indent="0" algn="just">
              <a:buNone/>
            </a:pPr>
            <a:r>
              <a:rPr lang="en-US" sz="2400" dirty="0" smtClean="0">
                <a:latin typeface="Arial"/>
                <a:cs typeface="Arial"/>
              </a:rPr>
              <a:t>Structure of matter with color degrees of freedom, </a:t>
            </a:r>
            <a:r>
              <a:rPr lang="en-US" sz="2400" i="1" dirty="0" smtClean="0">
                <a:solidFill>
                  <a:srgbClr val="800000"/>
                </a:solidFill>
                <a:latin typeface="Arial"/>
                <a:cs typeface="Arial"/>
              </a:rPr>
              <a:t>quarks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i="1" dirty="0" smtClean="0">
                <a:solidFill>
                  <a:srgbClr val="800000"/>
                </a:solidFill>
                <a:latin typeface="Arial"/>
                <a:cs typeface="Arial"/>
              </a:rPr>
              <a:t>gluons</a:t>
            </a:r>
            <a:r>
              <a:rPr lang="en-US" sz="2400" dirty="0" smtClean="0">
                <a:latin typeface="Arial"/>
                <a:cs typeface="Arial"/>
              </a:rPr>
              <a:t>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4046" name="Picture 12" descr="water_pha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2" y="990600"/>
            <a:ext cx="4426669" cy="449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1542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1000" y="990600"/>
            <a:ext cx="8420100" cy="5105400"/>
          </a:xfrm>
          <a:prstGeom prst="roundRect">
            <a:avLst>
              <a:gd name="adj" fmla="val 4795"/>
            </a:avLst>
          </a:prstGeom>
          <a:solidFill>
            <a:schemeClr val="bg1"/>
          </a:solidFill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(1, 2, 5-10)ρ</a:t>
            </a:r>
            <a:r>
              <a:rPr lang="en-US" b="1" baseline="-25000" dirty="0" smtClean="0">
                <a:solidFill>
                  <a:schemeClr val="tx1"/>
                </a:solidFill>
              </a:rPr>
              <a:t>0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700"/>
            <a:ext cx="7213600" cy="4889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D</a:t>
            </a:r>
            <a:r>
              <a:rPr lang="en-US" dirty="0" smtClean="0"/>
              <a:t> Phase Diagram </a:t>
            </a:r>
            <a:r>
              <a:rPr lang="en-US" sz="2400" dirty="0" smtClean="0"/>
              <a:t>(1983)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549615"/>
            <a:ext cx="5676900" cy="4393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1143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1983 US Long Range Plan  </a:t>
            </a:r>
            <a:r>
              <a:rPr lang="en-US" sz="1400" i="1" dirty="0" smtClean="0"/>
              <a:t>- by Gordon </a:t>
            </a:r>
            <a:r>
              <a:rPr lang="en-US" sz="1400" i="1" dirty="0" err="1" smtClean="0"/>
              <a:t>Baym</a:t>
            </a:r>
            <a:endParaRPr lang="en-US" sz="14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752600"/>
            <a:ext cx="1778000" cy="2667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4419600"/>
            <a:ext cx="16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Gordon </a:t>
            </a:r>
            <a:r>
              <a:rPr lang="en-US" dirty="0" err="1" smtClean="0"/>
              <a:t>Baym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0800"/>
            <a:ext cx="8763000" cy="793750"/>
          </a:xfrm>
        </p:spPr>
        <p:txBody>
          <a:bodyPr/>
          <a:lstStyle/>
          <a:p>
            <a:r>
              <a:rPr lang="en-US" dirty="0" smtClean="0"/>
              <a:t>High-Energy Nuclear Collisions and the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Phase Structure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0" y="5537200"/>
            <a:ext cx="8518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Baryon chemical potential μ</a:t>
            </a:r>
            <a:r>
              <a:rPr lang="en-US" baseline="-25000" dirty="0" smtClean="0"/>
              <a:t>B </a:t>
            </a:r>
            <a:r>
              <a:rPr lang="en-US" dirty="0" smtClean="0"/>
              <a:t>is inversely proportional to the collision energy</a:t>
            </a:r>
          </a:p>
          <a:p>
            <a:pPr marL="342900" indent="-342900">
              <a:buAutoNum type="arabicParenR"/>
            </a:pPr>
            <a:r>
              <a:rPr lang="en-US" dirty="0" smtClean="0"/>
              <a:t>μ</a:t>
            </a:r>
            <a:r>
              <a:rPr lang="en-US" baseline="-25000" dirty="0" smtClean="0"/>
              <a:t>B</a:t>
            </a:r>
            <a:r>
              <a:rPr lang="en-US" dirty="0" smtClean="0"/>
              <a:t> ~ 0:  smooth-crossover from QGP to hadrons</a:t>
            </a:r>
          </a:p>
          <a:p>
            <a:pPr marL="342900" indent="-342900">
              <a:buAutoNum type="arabicParenR"/>
            </a:pPr>
            <a:r>
              <a:rPr lang="en-US" dirty="0" smtClean="0"/>
              <a:t>μ</a:t>
            </a:r>
            <a:r>
              <a:rPr lang="en-US" baseline="-25000" dirty="0" smtClean="0"/>
              <a:t>B</a:t>
            </a:r>
            <a:r>
              <a:rPr lang="en-US" dirty="0" smtClean="0"/>
              <a:t> &gt;&gt; 0: models predicts a first-order phase transition 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mtClean="0"/>
              <a:t>  QCD </a:t>
            </a:r>
            <a:r>
              <a:rPr lang="en-US" dirty="0" smtClean="0"/>
              <a:t>critical point at finite μ</a:t>
            </a:r>
            <a:r>
              <a:rPr lang="en-US" baseline="-25000" dirty="0" smtClean="0"/>
              <a:t>B </a:t>
            </a:r>
            <a:endParaRPr lang="en-US" dirty="0"/>
          </a:p>
        </p:txBody>
      </p:sp>
      <p:pic>
        <p:nvPicPr>
          <p:cNvPr id="6" name="Picture 5" descr="tmu_dl_mar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048" t="3277" r="2885" b="6410"/>
              <a:stretch>
                <a:fillRect/>
              </a:stretch>
            </p:blipFill>
          </mc:Choice>
          <mc:Fallback>
            <p:blipFill>
              <a:blip r:embed="rId3"/>
              <a:srcRect l="2048" t="3277" r="2885" b="6410"/>
              <a:stretch>
                <a:fillRect/>
              </a:stretch>
            </p:blipFill>
          </mc:Fallback>
        </mc:AlternateContent>
        <p:spPr>
          <a:xfrm>
            <a:off x="1752600" y="1243568"/>
            <a:ext cx="5562600" cy="431903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876300"/>
            <a:ext cx="1447800" cy="841248"/>
          </a:xfrm>
          <a:prstGeom prst="wedgeRoundRectCallout">
            <a:avLst>
              <a:gd name="adj1" fmla="val 113451"/>
              <a:gd name="adj2" fmla="val 147988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Early Universe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543800" y="4264152"/>
            <a:ext cx="1447800" cy="841248"/>
          </a:xfrm>
          <a:prstGeom prst="wedgeRoundRectCallout">
            <a:avLst>
              <a:gd name="adj1" fmla="val -65496"/>
              <a:gd name="adj2" fmla="val 6080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</a:rPr>
              <a:t>Neutron Stars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1205468"/>
            <a:ext cx="479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 200  20        5       2             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(GeV)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t="5849" b="7547"/>
          <a:stretch>
            <a:fillRect/>
          </a:stretch>
        </p:blipFill>
        <p:spPr>
          <a:xfrm>
            <a:off x="1" y="1495806"/>
            <a:ext cx="9169400" cy="4676394"/>
          </a:xfrm>
          <a:prstGeom prst="rect">
            <a:avLst/>
          </a:prstGeom>
        </p:spPr>
      </p:pic>
      <p:pic>
        <p:nvPicPr>
          <p:cNvPr id="2008073" name="Picture 9"/>
          <p:cNvPicPr>
            <a:picLocks noChangeAspect="1" noChangeArrowheads="1"/>
          </p:cNvPicPr>
          <p:nvPr/>
        </p:nvPicPr>
        <p:blipFill>
          <a:blip r:embed="rId4">
            <a:lum bright="-24000" contrast="54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7103" y="4797764"/>
            <a:ext cx="1728787" cy="1277264"/>
          </a:xfrm>
          <a:prstGeom prst="rect">
            <a:avLst/>
          </a:prstGeom>
          <a:noFill/>
          <a:ln w="57150" cap="flat" cmpd="thinThick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4" name="Picture 17" descr="h-csr-color-2-26"/>
          <p:cNvPicPr>
            <a:picLocks noChangeAspect="1" noChangeArrowheads="1"/>
          </p:cNvPicPr>
          <p:nvPr/>
        </p:nvPicPr>
        <p:blipFill>
          <a:blip r:embed="rId5"/>
          <a:srcRect l="20012" t="16617" r="54907" b="39987"/>
          <a:stretch>
            <a:fillRect/>
          </a:stretch>
        </p:blipFill>
        <p:spPr bwMode="auto">
          <a:xfrm rot="5400000">
            <a:off x="7211886" y="734888"/>
            <a:ext cx="1182980" cy="1614447"/>
          </a:xfrm>
          <a:prstGeom prst="rect">
            <a:avLst/>
          </a:prstGeom>
          <a:noFill/>
          <a:ln w="57150" cap="flat" cmpd="thinThick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008085" name="Text Box 21"/>
          <p:cNvSpPr txBox="1">
            <a:spLocks noChangeArrowheads="1"/>
          </p:cNvSpPr>
          <p:nvPr/>
        </p:nvSpPr>
        <p:spPr bwMode="auto">
          <a:xfrm>
            <a:off x="6996152" y="846997"/>
            <a:ext cx="16144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bg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 dirty="0" smtClean="0">
                <a:ea typeface="宋体" charset="0"/>
                <a:cs typeface="宋体" charset="0"/>
              </a:rPr>
              <a:t>HIRFL, China</a:t>
            </a:r>
          </a:p>
        </p:txBody>
      </p:sp>
      <p:sp>
        <p:nvSpPr>
          <p:cNvPr id="2008086" name="Text Box 22"/>
          <p:cNvSpPr txBox="1">
            <a:spLocks noChangeArrowheads="1"/>
          </p:cNvSpPr>
          <p:nvPr/>
        </p:nvSpPr>
        <p:spPr bwMode="auto">
          <a:xfrm>
            <a:off x="4876800" y="6387068"/>
            <a:ext cx="1851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 dirty="0" smtClean="0">
                <a:solidFill>
                  <a:srgbClr val="0000FF"/>
                </a:solidFill>
                <a:ea typeface="宋体" charset="0"/>
                <a:cs typeface="宋体" charset="0"/>
              </a:rPr>
              <a:t>FAIR, Germany</a:t>
            </a:r>
          </a:p>
        </p:txBody>
      </p:sp>
      <p:sp>
        <p:nvSpPr>
          <p:cNvPr id="2008088" name="Text Box 24"/>
          <p:cNvSpPr txBox="1">
            <a:spLocks noChangeArrowheads="1"/>
          </p:cNvSpPr>
          <p:nvPr/>
        </p:nvSpPr>
        <p:spPr bwMode="auto">
          <a:xfrm>
            <a:off x="2843214" y="836613"/>
            <a:ext cx="12239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altLang="zh-CN" b="1">
              <a:solidFill>
                <a:srgbClr val="0000FF"/>
              </a:solidFill>
            </a:endParaRPr>
          </a:p>
        </p:txBody>
      </p:sp>
      <p:sp>
        <p:nvSpPr>
          <p:cNvPr id="1435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989013" y="0"/>
            <a:ext cx="7164388" cy="774700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CN" sz="36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High-Energy HI Accelerators</a:t>
            </a:r>
            <a:endParaRPr kumimoji="0" lang="zh-CN" altLang="en-US" sz="36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352" name="图片 1" descr="rhic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2" y="914400"/>
            <a:ext cx="1733045" cy="1066800"/>
          </a:xfrm>
          <a:prstGeom prst="rect">
            <a:avLst/>
          </a:prstGeom>
          <a:noFill/>
          <a:ln w="57150" cap="flat" cmpd="thinThick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4353" name="矩形 2"/>
          <p:cNvSpPr>
            <a:spLocks noChangeArrowheads="1"/>
          </p:cNvSpPr>
          <p:nvPr/>
        </p:nvSpPr>
        <p:spPr bwMode="auto">
          <a:xfrm>
            <a:off x="313412" y="1676400"/>
            <a:ext cx="136447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solidFill>
                  <a:srgbClr val="000000"/>
                </a:solidFill>
              </a:rPr>
              <a:t>RHIC, USA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  <p:pic>
        <p:nvPicPr>
          <p:cNvPr id="14360" name="图片 7" descr="NICA_Layout_201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9262" y="5115897"/>
            <a:ext cx="1735138" cy="1157907"/>
          </a:xfrm>
          <a:prstGeom prst="rect">
            <a:avLst/>
          </a:prstGeom>
          <a:noFill/>
          <a:ln w="57150" cap="flat" cmpd="thinThick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4361" name="矩形 8"/>
          <p:cNvSpPr>
            <a:spLocks noChangeArrowheads="1"/>
          </p:cNvSpPr>
          <p:nvPr/>
        </p:nvSpPr>
        <p:spPr bwMode="auto">
          <a:xfrm>
            <a:off x="6842124" y="6336268"/>
            <a:ext cx="1806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solidFill>
                  <a:srgbClr val="0000FF"/>
                </a:solidFill>
              </a:rPr>
              <a:t>NICA, Russia</a:t>
            </a:r>
          </a:p>
        </p:txBody>
      </p:sp>
      <p:cxnSp>
        <p:nvCxnSpPr>
          <p:cNvPr id="39" name="Straight Connector 38"/>
          <p:cNvCxnSpPr>
            <a:stCxn id="14352" idx="3"/>
          </p:cNvCxnSpPr>
          <p:nvPr/>
        </p:nvCxnSpPr>
        <p:spPr>
          <a:xfrm>
            <a:off x="1809245" y="1447804"/>
            <a:ext cx="540255" cy="127980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4360" idx="0"/>
          </p:cNvCxnSpPr>
          <p:nvPr/>
        </p:nvCxnSpPr>
        <p:spPr>
          <a:xfrm rot="16200000" flipV="1">
            <a:off x="4926719" y="2375785"/>
            <a:ext cx="2817197" cy="266302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4344" idx="3"/>
          </p:cNvCxnSpPr>
          <p:nvPr/>
        </p:nvCxnSpPr>
        <p:spPr>
          <a:xfrm rot="5400000">
            <a:off x="6911588" y="1775214"/>
            <a:ext cx="533400" cy="125017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9" idx="2"/>
          </p:cNvCxnSpPr>
          <p:nvPr/>
        </p:nvCxnSpPr>
        <p:spPr>
          <a:xfrm rot="16200000" flipH="1">
            <a:off x="3602481" y="1701714"/>
            <a:ext cx="371649" cy="119486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008073" idx="1"/>
          </p:cNvCxnSpPr>
          <p:nvPr/>
        </p:nvCxnSpPr>
        <p:spPr>
          <a:xfrm rot="16200000" flipV="1">
            <a:off x="4199432" y="3009937"/>
            <a:ext cx="2087034" cy="103709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863224"/>
            <a:ext cx="1504950" cy="1250097"/>
          </a:xfrm>
          <a:prstGeom prst="rect">
            <a:avLst/>
          </a:prstGeom>
          <a:ln w="57150" cap="flat" cmpd="thinThick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356" name="矩形 4"/>
          <p:cNvSpPr>
            <a:spLocks noChangeArrowheads="1"/>
          </p:cNvSpPr>
          <p:nvPr/>
        </p:nvSpPr>
        <p:spPr bwMode="auto">
          <a:xfrm>
            <a:off x="2400300" y="838200"/>
            <a:ext cx="159385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000000"/>
                </a:solidFill>
              </a:rPr>
              <a:t>LHC, Geneva </a:t>
            </a:r>
            <a:endParaRPr lang="en-US" altLang="zh-CN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228600" y="5130800"/>
          <a:ext cx="4267200" cy="1300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  <a:gridCol w="1422400"/>
              </a:tblGrid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Accelerator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√</a:t>
                      </a:r>
                      <a:r>
                        <a:rPr lang="en-US" altLang="zh-CN" sz="1400" b="1" dirty="0" err="1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s</a:t>
                      </a:r>
                      <a:r>
                        <a:rPr lang="en-US" altLang="zh-CN" sz="1400" b="1" baseline="-25000" dirty="0" err="1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NN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 (GeV)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rial"/>
                        <a:ea typeface="华文细黑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μ</a:t>
                      </a:r>
                      <a:r>
                        <a:rPr lang="en-US" altLang="zh-CN" sz="1400" b="1" baseline="-25000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B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Arial"/>
                        </a:rPr>
                        <a:t> (MeV)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  <a:latin typeface="Arial"/>
                        <a:ea typeface="华文细黑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LHC/RHIC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5000-8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0-420</a:t>
                      </a:r>
                    </a:p>
                  </a:txBody>
                  <a:tcPr/>
                </a:tc>
              </a:tr>
              <a:tr h="306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FAIR/NICA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420-750</a:t>
                      </a:r>
                    </a:p>
                  </a:txBody>
                  <a:tcPr/>
                </a:tc>
              </a:tr>
              <a:tr h="306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CSR/HIAF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2-0.4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750-850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tmu_dl_mar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2048" t="10175" r="2885" b="6410"/>
              <a:stretch>
                <a:fillRect/>
              </a:stretch>
            </p:blipFill>
          </mc:Choice>
          <mc:Fallback>
            <p:blipFill>
              <a:blip r:embed="rId4"/>
              <a:srcRect l="2048" t="10175" r="2885" b="6410"/>
              <a:stretch>
                <a:fillRect/>
              </a:stretch>
            </p:blipFill>
          </mc:Fallback>
        </mc:AlternateContent>
        <p:spPr>
          <a:xfrm>
            <a:off x="1016000" y="1756644"/>
            <a:ext cx="6400800" cy="4590275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>
          <a:xfrm>
            <a:off x="3124199" y="8382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262791" y="9371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338991" y="9942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131" name="Straight Arrow Connector 130"/>
          <p:cNvCxnSpPr>
            <a:endCxn id="110" idx="4"/>
          </p:cNvCxnSpPr>
          <p:nvPr/>
        </p:nvCxnSpPr>
        <p:spPr>
          <a:xfrm rot="5400000" flipH="1" flipV="1">
            <a:off x="2763317" y="1786526"/>
            <a:ext cx="1088956" cy="367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3901080" y="1013325"/>
            <a:ext cx="89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84325" y="8419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51"/>
          <p:cNvGrpSpPr/>
          <p:nvPr/>
        </p:nvGrpSpPr>
        <p:grpSpPr>
          <a:xfrm>
            <a:off x="4572004" y="838200"/>
            <a:ext cx="4087549" cy="1943100"/>
            <a:chOff x="4648204" y="1210270"/>
            <a:chExt cx="4087549" cy="1943100"/>
          </a:xfrm>
        </p:grpSpPr>
        <p:sp>
          <p:nvSpPr>
            <p:cNvPr id="147" name="Rounded Rectangle 146"/>
            <p:cNvSpPr/>
            <p:nvPr/>
          </p:nvSpPr>
          <p:spPr>
            <a:xfrm>
              <a:off x="5562600" y="1210270"/>
              <a:ext cx="3173153" cy="7620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7150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3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rot="5400000" flipH="1" flipV="1">
              <a:off x="4553255" y="1920466"/>
              <a:ext cx="1327853" cy="113795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134210" y="1372695"/>
              <a:ext cx="2601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, </a:t>
              </a:r>
              <a:r>
                <a:rPr lang="en-US" sz="2000" i="1" dirty="0" smtClean="0">
                  <a:solidFill>
                    <a:srgbClr val="800000"/>
                  </a:solidFill>
                  <a:latin typeface="Arial"/>
                  <a:cs typeface="Arial"/>
                </a:rPr>
                <a:t> </a:t>
              </a:r>
              <a:r>
                <a:rPr lang="en-US" sz="2000" i="1" dirty="0" smtClean="0">
                  <a:solidFill>
                    <a:srgbClr val="800000"/>
                  </a:solidFill>
                  <a:latin typeface="Arial Black"/>
                  <a:cs typeface="Arial Black"/>
                </a:rPr>
                <a:t>FAIR, CSR</a:t>
              </a:r>
              <a:endParaRPr lang="en-US" sz="2000" i="1" dirty="0">
                <a:solidFill>
                  <a:srgbClr val="800000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65153" y="-36731"/>
            <a:ext cx="6958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>Exploring QCD Phase Structure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3" name="Group 149"/>
          <p:cNvGrpSpPr/>
          <p:nvPr/>
        </p:nvGrpSpPr>
        <p:grpSpPr>
          <a:xfrm>
            <a:off x="914400" y="964926"/>
            <a:ext cx="2164933" cy="1473474"/>
            <a:chOff x="990600" y="1365071"/>
            <a:chExt cx="2164933" cy="1473474"/>
          </a:xfrm>
        </p:grpSpPr>
        <p:sp>
          <p:nvSpPr>
            <p:cNvPr id="112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1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60901" y="1413470"/>
              <a:ext cx="1594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LHC</a:t>
              </a:r>
              <a:r>
                <a:rPr lang="en-US" b="1" i="1" dirty="0" smtClean="0">
                  <a:solidFill>
                    <a:srgbClr val="800000"/>
                  </a:solidFill>
                  <a:latin typeface="Arial Black"/>
                  <a:cs typeface="Arial Black"/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endParaRPr lang="en-US" b="1" i="1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6200000" flipV="1">
              <a:off x="1316679" y="1945424"/>
              <a:ext cx="1024242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 rot="1764524">
            <a:off x="3541483" y="3664647"/>
            <a:ext cx="2123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Quarkyonic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 matter?</a:t>
            </a:r>
            <a:endParaRPr lang="en-US" sz="1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32000" y="2438400"/>
            <a:ext cx="228363" cy="266701"/>
          </a:xfrm>
          <a:prstGeom prst="rect">
            <a:avLst/>
          </a:prstGeom>
          <a:solidFill>
            <a:srgbClr val="FF6600">
              <a:alpha val="37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60363" y="2578100"/>
            <a:ext cx="1841737" cy="279401"/>
          </a:xfrm>
          <a:prstGeom prst="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 </a:t>
            </a:r>
            <a:r>
              <a:rPr lang="en-US" b="1" dirty="0" smtClean="0">
                <a:latin typeface="Arial"/>
                <a:cs typeface="Arial"/>
              </a:rPr>
              <a:t>RHIC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Rounded Rectangular Callout 46"/>
          <p:cNvSpPr/>
          <p:nvPr/>
        </p:nvSpPr>
        <p:spPr>
          <a:xfrm>
            <a:off x="6781800" y="4114800"/>
            <a:ext cx="2286000" cy="1219200"/>
          </a:xfrm>
          <a:prstGeom prst="wedgeRoundRectCallout">
            <a:avLst>
              <a:gd name="adj1" fmla="val -50998"/>
              <a:gd name="adj2" fmla="val 2337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For region μ</a:t>
            </a:r>
            <a:r>
              <a:rPr lang="en-US" sz="1400" baseline="-2500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&gt; 500 MeV,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√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400" b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NN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≤ 5 GeV, fixed-target experiments are much more efficient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38991" y="2781300"/>
            <a:ext cx="1233009" cy="266700"/>
          </a:xfrm>
          <a:prstGeom prst="rect">
            <a:avLst/>
          </a:prstGeom>
          <a:solidFill>
            <a:srgbClr val="FF6600">
              <a:alpha val="7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CBM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76200" y="4221693"/>
            <a:ext cx="2133600" cy="1112307"/>
          </a:xfrm>
          <a:prstGeom prst="wedgeRoundRectCallout">
            <a:avLst>
              <a:gd name="adj1" fmla="val 62226"/>
              <a:gd name="adj2" fmla="val -159526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/>
                <a:cs typeface="Arial"/>
              </a:rPr>
              <a:t>LHC+RHIC</a:t>
            </a:r>
          </a:p>
          <a:p>
            <a:pPr algn="ctr"/>
            <a:endParaRPr lang="en-US" sz="8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Property of </a:t>
            </a:r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sQGP</a:t>
            </a:r>
            <a:endParaRPr lang="en-US" sz="16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√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NN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~ 0.1 - 5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TeV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9" name="Rounded Rectangular Callout 48"/>
          <p:cNvSpPr/>
          <p:nvPr/>
        </p:nvSpPr>
        <p:spPr>
          <a:xfrm>
            <a:off x="6629400" y="1905000"/>
            <a:ext cx="2362200" cy="1326718"/>
          </a:xfrm>
          <a:prstGeom prst="wedgeRoundRectCallout">
            <a:avLst>
              <a:gd name="adj1" fmla="val -153086"/>
              <a:gd name="adj2" fmla="val 66897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Arial Black"/>
                <a:cs typeface="Arial Black"/>
              </a:rPr>
              <a:t>RHIC+</a:t>
            </a:r>
            <a:r>
              <a:rPr lang="en-US" sz="1600" b="1" dirty="0" err="1" smtClean="0">
                <a:solidFill>
                  <a:srgbClr val="008000"/>
                </a:solidFill>
                <a:latin typeface="Arial Black"/>
                <a:cs typeface="Arial Black"/>
              </a:rPr>
              <a:t>FAiR</a:t>
            </a:r>
            <a:r>
              <a:rPr lang="en-US" sz="1600" b="1" dirty="0" smtClean="0">
                <a:solidFill>
                  <a:srgbClr val="008000"/>
                </a:solidFill>
                <a:latin typeface="Arial Black"/>
                <a:cs typeface="Arial Black"/>
              </a:rPr>
              <a:t>*+CSR</a:t>
            </a:r>
            <a:endParaRPr lang="en-US" sz="1600" b="1" dirty="0" smtClean="0">
              <a:solidFill>
                <a:srgbClr val="800000"/>
              </a:solidFill>
              <a:latin typeface="Arial Black"/>
              <a:cs typeface="Arial Black"/>
            </a:endParaRPr>
          </a:p>
          <a:p>
            <a:pPr algn="ctr"/>
            <a:endParaRPr lang="en-US" sz="8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CP and</a:t>
            </a:r>
          </a:p>
          <a:p>
            <a:pPr algn="ctr"/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Quarkyonic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 Matter?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√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NN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≤ 8 GeV</a:t>
            </a: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3"/>
          <a:srcRect l="18325" t="7284" r="5878" b="23913"/>
          <a:stretch>
            <a:fillRect/>
          </a:stretch>
        </p:blipFill>
        <p:spPr bwMode="auto">
          <a:xfrm>
            <a:off x="-31750" y="578370"/>
            <a:ext cx="9201150" cy="626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2514600" y="762000"/>
            <a:ext cx="9017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MTD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143000" y="762000"/>
            <a:ext cx="1320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Magnet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4671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BEMC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cxnSp>
        <p:nvCxnSpPr>
          <p:cNvPr id="33" name="Straight Connector 32"/>
          <p:cNvCxnSpPr>
            <a:stCxn id="32" idx="2"/>
          </p:cNvCxnSpPr>
          <p:nvPr/>
        </p:nvCxnSpPr>
        <p:spPr>
          <a:xfrm rot="5400000">
            <a:off x="3422647" y="1733553"/>
            <a:ext cx="1155707" cy="1588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5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EEMC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22700" y="3294062"/>
            <a:ext cx="739775" cy="1125538"/>
            <a:chOff x="3187" y="1779"/>
            <a:chExt cx="378" cy="565"/>
          </a:xfrm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3187" y="1779"/>
              <a:ext cx="378" cy="556"/>
            </a:xfrm>
            <a:custGeom>
              <a:avLst/>
              <a:gdLst>
                <a:gd name="T0" fmla="*/ 12 w 1673"/>
                <a:gd name="T1" fmla="*/ 27 h 2457"/>
                <a:gd name="T2" fmla="*/ 7 w 1673"/>
                <a:gd name="T3" fmla="*/ 29 h 2457"/>
                <a:gd name="T4" fmla="*/ 3 w 1673"/>
                <a:gd name="T5" fmla="*/ 26 h 2457"/>
                <a:gd name="T6" fmla="*/ 0 w 1673"/>
                <a:gd name="T7" fmla="*/ 21 h 2457"/>
                <a:gd name="T8" fmla="*/ 0 w 1673"/>
                <a:gd name="T9" fmla="*/ 13 h 2457"/>
                <a:gd name="T10" fmla="*/ 2 w 1673"/>
                <a:gd name="T11" fmla="*/ 6 h 2457"/>
                <a:gd name="T12" fmla="*/ 7 w 1673"/>
                <a:gd name="T13" fmla="*/ 1 h 2457"/>
                <a:gd name="T14" fmla="*/ 13 w 1673"/>
                <a:gd name="T15" fmla="*/ 0 h 2457"/>
                <a:gd name="T16" fmla="*/ 17 w 1673"/>
                <a:gd name="T17" fmla="*/ 3 h 2457"/>
                <a:gd name="T18" fmla="*/ 19 w 1673"/>
                <a:gd name="T19" fmla="*/ 9 h 2457"/>
                <a:gd name="T20" fmla="*/ 19 w 1673"/>
                <a:gd name="T21" fmla="*/ 16 h 2457"/>
                <a:gd name="T22" fmla="*/ 16 w 1673"/>
                <a:gd name="T23" fmla="*/ 23 h 2457"/>
                <a:gd name="T24" fmla="*/ 12 w 1673"/>
                <a:gd name="T25" fmla="*/ 28 h 2457"/>
                <a:gd name="T26" fmla="*/ 12 w 1673"/>
                <a:gd name="T27" fmla="*/ 27 h 24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73"/>
                <a:gd name="T43" fmla="*/ 0 h 2457"/>
                <a:gd name="T44" fmla="*/ 1673 w 1673"/>
                <a:gd name="T45" fmla="*/ 2457 h 24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73" h="2457">
                  <a:moveTo>
                    <a:pt x="1058" y="2354"/>
                  </a:moveTo>
                  <a:lnTo>
                    <a:pt x="614" y="2456"/>
                  </a:lnTo>
                  <a:lnTo>
                    <a:pt x="239" y="2251"/>
                  </a:lnTo>
                  <a:lnTo>
                    <a:pt x="0" y="1808"/>
                  </a:lnTo>
                  <a:lnTo>
                    <a:pt x="0" y="1126"/>
                  </a:lnTo>
                  <a:lnTo>
                    <a:pt x="205" y="546"/>
                  </a:lnTo>
                  <a:lnTo>
                    <a:pt x="648" y="68"/>
                  </a:lnTo>
                  <a:lnTo>
                    <a:pt x="1092" y="0"/>
                  </a:lnTo>
                  <a:lnTo>
                    <a:pt x="1501" y="273"/>
                  </a:lnTo>
                  <a:lnTo>
                    <a:pt x="1672" y="750"/>
                  </a:lnTo>
                  <a:lnTo>
                    <a:pt x="1638" y="1398"/>
                  </a:lnTo>
                  <a:lnTo>
                    <a:pt x="1433" y="1978"/>
                  </a:lnTo>
                  <a:lnTo>
                    <a:pt x="1058" y="2388"/>
                  </a:lnTo>
                  <a:lnTo>
                    <a:pt x="1058" y="2354"/>
                  </a:lnTo>
                </a:path>
              </a:pathLst>
            </a:custGeom>
            <a:solidFill>
              <a:srgbClr val="FF0000">
                <a:alpha val="34901"/>
              </a:srgbClr>
            </a:solidFill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303" y="1957"/>
              <a:ext cx="154" cy="224"/>
            </a:xfrm>
            <a:custGeom>
              <a:avLst/>
              <a:gdLst>
                <a:gd name="T0" fmla="*/ 5 w 683"/>
                <a:gd name="T1" fmla="*/ 12 h 991"/>
                <a:gd name="T2" fmla="*/ 4 w 683"/>
                <a:gd name="T3" fmla="*/ 12 h 991"/>
                <a:gd name="T4" fmla="*/ 2 w 683"/>
                <a:gd name="T5" fmla="*/ 10 h 991"/>
                <a:gd name="T6" fmla="*/ 0 w 683"/>
                <a:gd name="T7" fmla="*/ 9 h 991"/>
                <a:gd name="T8" fmla="*/ 0 w 683"/>
                <a:gd name="T9" fmla="*/ 5 h 991"/>
                <a:gd name="T10" fmla="*/ 2 w 683"/>
                <a:gd name="T11" fmla="*/ 1 h 991"/>
                <a:gd name="T12" fmla="*/ 4 w 683"/>
                <a:gd name="T13" fmla="*/ 0 h 991"/>
                <a:gd name="T14" fmla="*/ 5 w 683"/>
                <a:gd name="T15" fmla="*/ 0 h 991"/>
                <a:gd name="T16" fmla="*/ 7 w 683"/>
                <a:gd name="T17" fmla="*/ 0 h 991"/>
                <a:gd name="T18" fmla="*/ 8 w 683"/>
                <a:gd name="T19" fmla="*/ 2 h 991"/>
                <a:gd name="T20" fmla="*/ 8 w 683"/>
                <a:gd name="T21" fmla="*/ 6 h 991"/>
                <a:gd name="T22" fmla="*/ 7 w 683"/>
                <a:gd name="T23" fmla="*/ 9 h 991"/>
                <a:gd name="T24" fmla="*/ 5 w 683"/>
                <a:gd name="T25" fmla="*/ 11 h 991"/>
                <a:gd name="T26" fmla="*/ 3 w 683"/>
                <a:gd name="T27" fmla="*/ 11 h 9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83"/>
                <a:gd name="T43" fmla="*/ 0 h 991"/>
                <a:gd name="T44" fmla="*/ 683 w 683"/>
                <a:gd name="T45" fmla="*/ 991 h 9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83" h="991">
                  <a:moveTo>
                    <a:pt x="443" y="990"/>
                  </a:moveTo>
                  <a:lnTo>
                    <a:pt x="307" y="990"/>
                  </a:lnTo>
                  <a:lnTo>
                    <a:pt x="136" y="887"/>
                  </a:lnTo>
                  <a:lnTo>
                    <a:pt x="0" y="751"/>
                  </a:lnTo>
                  <a:lnTo>
                    <a:pt x="0" y="444"/>
                  </a:lnTo>
                  <a:lnTo>
                    <a:pt x="136" y="103"/>
                  </a:lnTo>
                  <a:lnTo>
                    <a:pt x="307" y="0"/>
                  </a:lnTo>
                  <a:lnTo>
                    <a:pt x="443" y="0"/>
                  </a:lnTo>
                  <a:lnTo>
                    <a:pt x="648" y="35"/>
                  </a:lnTo>
                  <a:lnTo>
                    <a:pt x="682" y="205"/>
                  </a:lnTo>
                  <a:lnTo>
                    <a:pt x="682" y="512"/>
                  </a:lnTo>
                  <a:lnTo>
                    <a:pt x="614" y="785"/>
                  </a:lnTo>
                  <a:lnTo>
                    <a:pt x="443" y="956"/>
                  </a:lnTo>
                  <a:lnTo>
                    <a:pt x="273" y="956"/>
                  </a:lnTo>
                </a:path>
              </a:pathLst>
            </a:cu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3241" y="1895"/>
              <a:ext cx="99" cy="8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3342" y="1802"/>
              <a:ext cx="15" cy="1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3410" y="1795"/>
              <a:ext cx="32" cy="15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3449" y="1849"/>
              <a:ext cx="71" cy="11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3465" y="1957"/>
              <a:ext cx="94" cy="5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 flipV="1">
              <a:off x="3465" y="2073"/>
              <a:ext cx="86" cy="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 flipV="1">
              <a:off x="3441" y="2149"/>
              <a:ext cx="71" cy="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H="1" flipV="1">
              <a:off x="3403" y="2188"/>
              <a:ext cx="24" cy="11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3326" y="2181"/>
              <a:ext cx="30" cy="1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3249" y="2158"/>
              <a:ext cx="76" cy="14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3187" y="2111"/>
              <a:ext cx="123" cy="78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3187" y="2035"/>
              <a:ext cx="107" cy="1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25400" y="0"/>
            <a:ext cx="91186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 smtClean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698500" y="-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3492502" y="2247899"/>
            <a:ext cx="1447797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7" idx="2"/>
          </p:cNvCxnSpPr>
          <p:nvPr/>
        </p:nvCxnSpPr>
        <p:spPr>
          <a:xfrm rot="5400000">
            <a:off x="4467224" y="898526"/>
            <a:ext cx="381003" cy="895350"/>
          </a:xfrm>
          <a:prstGeom prst="bentConnector2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3637128" y="2723231"/>
            <a:ext cx="1572956" cy="1588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2"/>
          <p:cNvCxnSpPr>
            <a:stCxn id="70" idx="2"/>
          </p:cNvCxnSpPr>
          <p:nvPr/>
        </p:nvCxnSpPr>
        <p:spPr>
          <a:xfrm rot="5400000">
            <a:off x="4959349" y="647701"/>
            <a:ext cx="781053" cy="1797050"/>
          </a:xfrm>
          <a:prstGeom prst="bentConnector2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82"/>
          <p:cNvCxnSpPr/>
          <p:nvPr/>
        </p:nvCxnSpPr>
        <p:spPr>
          <a:xfrm rot="10800000" flipV="1">
            <a:off x="4826001" y="1155700"/>
            <a:ext cx="2470149" cy="1701802"/>
          </a:xfrm>
          <a:prstGeom prst="bentConnector3">
            <a:avLst>
              <a:gd name="adj1" fmla="val 1157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8" idx="2"/>
          </p:cNvCxnSpPr>
          <p:nvPr/>
        </p:nvCxnSpPr>
        <p:spPr>
          <a:xfrm rot="16200000" flipH="1">
            <a:off x="2574526" y="1546623"/>
            <a:ext cx="781849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82"/>
          <p:cNvCxnSpPr>
            <a:stCxn id="30" idx="2"/>
          </p:cNvCxnSpPr>
          <p:nvPr/>
        </p:nvCxnSpPr>
        <p:spPr>
          <a:xfrm rot="16200000" flipH="1">
            <a:off x="1346199" y="1612901"/>
            <a:ext cx="1701802" cy="787400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82"/>
          <p:cNvCxnSpPr>
            <a:stCxn id="36" idx="2"/>
          </p:cNvCxnSpPr>
          <p:nvPr/>
        </p:nvCxnSpPr>
        <p:spPr>
          <a:xfrm rot="5400000">
            <a:off x="-292101" y="2006601"/>
            <a:ext cx="1701802" cy="1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2"/>
          <p:cNvCxnSpPr>
            <a:stCxn id="35" idx="2"/>
          </p:cNvCxnSpPr>
          <p:nvPr/>
        </p:nvCxnSpPr>
        <p:spPr>
          <a:xfrm rot="5400000">
            <a:off x="6432544" y="1885957"/>
            <a:ext cx="2832114" cy="1371599"/>
          </a:xfrm>
          <a:prstGeom prst="bentConnector3">
            <a:avLst>
              <a:gd name="adj1" fmla="val 99776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001000" y="762000"/>
            <a:ext cx="1066800" cy="3936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1B400F"/>
                </a:solidFill>
                <a:latin typeface="Arial Black"/>
                <a:cs typeface="Arial Black"/>
              </a:rPr>
              <a:t>EPD</a:t>
            </a:r>
            <a:endParaRPr lang="en-US" sz="2000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707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TOF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7150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1B400F"/>
                </a:solidFill>
                <a:latin typeface="Arial Black"/>
                <a:cs typeface="Arial Black"/>
              </a:rPr>
              <a:t>iTPC</a:t>
            </a:r>
            <a:endParaRPr lang="en-US" sz="2000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 Black"/>
                <a:cs typeface="Arial Black"/>
              </a:rPr>
              <a:t>TPC</a:t>
            </a:r>
            <a:endParaRPr lang="en-US" sz="20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39699" y="5727700"/>
            <a:ext cx="4724401" cy="914400"/>
          </a:xfrm>
          <a:prstGeom prst="roundRect">
            <a:avLst>
              <a:gd name="adj" fmla="val 972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800000"/>
                </a:solidFill>
              </a:rPr>
              <a:t>- Large acceptance: |</a:t>
            </a:r>
            <a:r>
              <a:rPr lang="en-US" sz="2400" dirty="0" err="1" smtClean="0">
                <a:solidFill>
                  <a:srgbClr val="800000"/>
                </a:solidFill>
              </a:rPr>
              <a:t>η</a:t>
            </a:r>
            <a:r>
              <a:rPr lang="en-US" sz="2400" dirty="0" smtClean="0">
                <a:solidFill>
                  <a:srgbClr val="800000"/>
                </a:solidFill>
              </a:rPr>
              <a:t>|&lt; 1.5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- Excellent particle identifications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7.6|11.5|5.9|22.9|15.1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293843</TotalTime>
  <Words>1986</Words>
  <Application>Microsoft Macintosh PowerPoint</Application>
  <PresentationFormat>On-screen Show (4:3)</PresentationFormat>
  <Paragraphs>417</Paragraphs>
  <Slides>27</Slides>
  <Notes>18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???</vt:lpstr>
      <vt:lpstr>Microsoft Equation</vt:lpstr>
      <vt:lpstr>QCD Phase Structure at High-Baryon Density Region   CSR-External-target Experiment (CEE)                        Nu Xu  College of Physical Science and Technology Central China Normal University    </vt:lpstr>
      <vt:lpstr>Outline</vt:lpstr>
      <vt:lpstr>Study QCD Phase Structure</vt:lpstr>
      <vt:lpstr>Phase Diagram</vt:lpstr>
      <vt:lpstr>QCD Phase Diagram (1983)</vt:lpstr>
      <vt:lpstr>High-Energy Nuclear Collisions and the QCD Phase Structure</vt:lpstr>
      <vt:lpstr>High-Energy HI Accelerators</vt:lpstr>
      <vt:lpstr>Slide 8</vt:lpstr>
      <vt:lpstr>Slide 9</vt:lpstr>
      <vt:lpstr>Higher Moments and Criticality</vt:lpstr>
      <vt:lpstr>Search for the QCD Critical Point at RHIC</vt:lpstr>
      <vt:lpstr>Slide 12</vt:lpstr>
      <vt:lpstr>Slide 13</vt:lpstr>
      <vt:lpstr>Slide 14</vt:lpstr>
      <vt:lpstr>CEE: design parameters</vt:lpstr>
      <vt:lpstr> TopMetal Concept</vt:lpstr>
      <vt:lpstr>Slide 17</vt:lpstr>
      <vt:lpstr>TopMetal Test Results</vt:lpstr>
      <vt:lpstr>Slide 19</vt:lpstr>
      <vt:lpstr>Computing Centers for Data Storage and Analysis</vt:lpstr>
      <vt:lpstr>Search for the QCD Critical Point at RHIC</vt:lpstr>
      <vt:lpstr>Symmetry Energy and EOS</vt:lpstr>
      <vt:lpstr>CEE Organization Chart</vt:lpstr>
      <vt:lpstr>Slide 24</vt:lpstr>
      <vt:lpstr>HIAF 1st phase: Constructing Started</vt:lpstr>
      <vt:lpstr>Summary</vt:lpstr>
      <vt:lpstr>Acknowledgement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2811</cp:revision>
  <cp:lastPrinted>2017-05-16T20:55:48Z</cp:lastPrinted>
  <dcterms:created xsi:type="dcterms:W3CDTF">2017-07-27T07:18:25Z</dcterms:created>
  <dcterms:modified xsi:type="dcterms:W3CDTF">2017-07-28T00:52:54Z</dcterms:modified>
</cp:coreProperties>
</file>