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8" r:id="rId2"/>
    <p:sldId id="275" r:id="rId3"/>
    <p:sldId id="313" r:id="rId4"/>
    <p:sldId id="292" r:id="rId5"/>
    <p:sldId id="303" r:id="rId6"/>
    <p:sldId id="291" r:id="rId7"/>
    <p:sldId id="277" r:id="rId8"/>
    <p:sldId id="286" r:id="rId9"/>
    <p:sldId id="315" r:id="rId10"/>
    <p:sldId id="309" r:id="rId11"/>
    <p:sldId id="276" r:id="rId12"/>
    <p:sldId id="297" r:id="rId13"/>
    <p:sldId id="298" r:id="rId14"/>
    <p:sldId id="299" r:id="rId15"/>
    <p:sldId id="296" r:id="rId16"/>
    <p:sldId id="302" r:id="rId17"/>
    <p:sldId id="300" r:id="rId18"/>
    <p:sldId id="312" r:id="rId19"/>
    <p:sldId id="304" r:id="rId20"/>
    <p:sldId id="316" r:id="rId21"/>
    <p:sldId id="317" r:id="rId22"/>
    <p:sldId id="293" r:id="rId2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70A"/>
    <a:srgbClr val="0FF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9"/>
    <p:restoredTop sz="98162" autoAdjust="0"/>
  </p:normalViewPr>
  <p:slideViewPr>
    <p:cSldViewPr snapToGrid="0">
      <p:cViewPr>
        <p:scale>
          <a:sx n="100" d="100"/>
          <a:sy n="100" d="100"/>
        </p:scale>
        <p:origin x="-256" y="64"/>
      </p:cViewPr>
      <p:guideLst>
        <p:guide orient="horz" pos="2160"/>
        <p:guide pos="14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r">
              <a:defRPr sz="1200"/>
            </a:lvl1pPr>
          </a:lstStyle>
          <a:p>
            <a:fld id="{66225FCC-9A11-420E-B640-240CC168F72F}" type="datetimeFigureOut">
              <a:rPr lang="en-US" smtClean="0"/>
              <a:t>7/23/17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4" tIns="46242" rIns="92484" bIns="462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4" tIns="46242" rIns="92484" bIns="462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r">
              <a:defRPr sz="1200"/>
            </a:lvl1pPr>
          </a:lstStyle>
          <a:p>
            <a:fld id="{C3B93697-C738-4989-94EC-3A7EF7703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1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93697-C738-4989-94EC-3A7EF77038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4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2"/>
            <a:ext cx="8328991" cy="1325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069848"/>
            <a:ext cx="8328991" cy="392913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mpus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2"/>
            <a:ext cx="8328991" cy="63636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069848"/>
            <a:ext cx="8328991" cy="37372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1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2"/>
            <a:ext cx="8328991" cy="1325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puglin\Desktop\Slide background - campus strategy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304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6" Type="http://schemas.openxmlformats.org/officeDocument/2006/relationships/image" Target="../media/image26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gif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25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3.emf"/><Relationship Id="rId8" Type="http://schemas.openxmlformats.org/officeDocument/2006/relationships/image" Target="../media/image50.emf"/><Relationship Id="rId9" Type="http://schemas.openxmlformats.org/officeDocument/2006/relationships/image" Target="../media/image51.jpeg"/><Relationship Id="rId10" Type="http://schemas.openxmlformats.org/officeDocument/2006/relationships/image" Target="../media/image52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6" Type="http://schemas.openxmlformats.org/officeDocument/2006/relationships/image" Target="../media/image17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713291"/>
            <a:ext cx="8542130" cy="1890209"/>
          </a:xfrm>
        </p:spPr>
        <p:txBody>
          <a:bodyPr>
            <a:normAutofit/>
          </a:bodyPr>
          <a:lstStyle/>
          <a:p>
            <a:r>
              <a:rPr lang="en-US" sz="4000" dirty="0" smtClean="0">
                <a:ea typeface="ＭＳ Ｐゴシック" charset="0"/>
                <a:cs typeface="ＭＳ Ｐゴシック" charset="0"/>
              </a:rPr>
              <a:t>RHIC </a:t>
            </a:r>
            <a:r>
              <a:rPr lang="en-US" sz="4000" dirty="0" smtClean="0">
                <a:ea typeface="ＭＳ Ｐゴシック" charset="0"/>
                <a:cs typeface="ＭＳ Ｐゴシック" charset="0"/>
              </a:rPr>
              <a:t>Update &amp; Future Program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Berndt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Mueller (BNL)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9</a:t>
            </a:r>
            <a:r>
              <a:rPr lang="en-US" baseline="30000" dirty="0" smtClean="0">
                <a:ea typeface="ＭＳ Ｐゴシック" charset="0"/>
                <a:cs typeface="ＭＳ Ｐゴシック" charset="0"/>
              </a:rPr>
              <a:t>th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Hadron Physics Workshop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Nanjing/China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July 24,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2017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94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35" y="1074125"/>
            <a:ext cx="3771780" cy="28242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617157" y="3217611"/>
            <a:ext cx="6437042" cy="3247543"/>
            <a:chOff x="2617155" y="3102160"/>
            <a:chExt cx="6437042" cy="3247543"/>
          </a:xfrm>
        </p:grpSpPr>
        <p:grpSp>
          <p:nvGrpSpPr>
            <p:cNvPr id="15" name="Group 14"/>
            <p:cNvGrpSpPr/>
            <p:nvPr/>
          </p:nvGrpSpPr>
          <p:grpSpPr>
            <a:xfrm>
              <a:off x="2617155" y="3181139"/>
              <a:ext cx="6437042" cy="3168564"/>
              <a:chOff x="89805" y="2898929"/>
              <a:chExt cx="7036055" cy="3683384"/>
            </a:xfrm>
          </p:grpSpPr>
          <p:pic>
            <p:nvPicPr>
              <p:cNvPr id="13" name="Picture 12" descr="hd_ProjResults_Wm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8260" y="2924713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14" name="Picture 13" descr="hd_ProjResults_Wp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05" y="2898929"/>
                <a:ext cx="3657600" cy="365760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833048" y="3102160"/>
              <a:ext cx="2995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 smtClean="0"/>
                <a:t>Phys. Rev. Lett. </a:t>
              </a:r>
              <a:r>
                <a:rPr lang="is-IS" sz="1400" b="1" dirty="0" smtClean="0"/>
                <a:t>116</a:t>
              </a:r>
              <a:r>
                <a:rPr lang="is-IS" sz="1400" dirty="0" smtClean="0"/>
                <a:t> (2016) 132301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3"/>
            <a:ext cx="8328991" cy="583358"/>
          </a:xfrm>
        </p:spPr>
        <p:txBody>
          <a:bodyPr/>
          <a:lstStyle/>
          <a:p>
            <a:r>
              <a:rPr lang="en-US" dirty="0" smtClean="0"/>
              <a:t>RHIC Highlight </a:t>
            </a:r>
            <a:r>
              <a:rPr lang="en-US" dirty="0" smtClean="0"/>
              <a:t>(4)</a:t>
            </a:r>
            <a:r>
              <a:rPr lang="en-US" dirty="0" smtClean="0"/>
              <a:t>: Transverse spin in QCD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72118" y="1109672"/>
            <a:ext cx="45254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2011 Run established feasibility </a:t>
            </a:r>
            <a:r>
              <a:rPr lang="mr-IN" dirty="0" smtClean="0"/>
              <a:t>–</a:t>
            </a:r>
            <a:r>
              <a:rPr lang="en-US" dirty="0" smtClean="0"/>
              <a:t> results</a:t>
            </a:r>
            <a:r>
              <a:rPr lang="en-US" dirty="0"/>
              <a:t> </a:t>
            </a:r>
            <a:r>
              <a:rPr lang="en-US" dirty="0" smtClean="0"/>
              <a:t>favor </a:t>
            </a:r>
            <a:r>
              <a:rPr lang="en-US" dirty="0"/>
              <a:t>a </a:t>
            </a:r>
            <a:r>
              <a:rPr lang="en-US" dirty="0" smtClean="0"/>
              <a:t>TMD </a:t>
            </a:r>
            <a:r>
              <a:rPr lang="en-US" dirty="0" err="1" smtClean="0"/>
              <a:t>Sivers</a:t>
            </a:r>
            <a:r>
              <a:rPr lang="en-US" dirty="0" smtClean="0"/>
              <a:t> function </a:t>
            </a:r>
            <a:r>
              <a:rPr lang="en-US" dirty="0"/>
              <a:t>sign </a:t>
            </a:r>
            <a:r>
              <a:rPr lang="en-US" dirty="0" smtClean="0"/>
              <a:t>change, but are not definitive (~2σ)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2017 Spin Run will yield a definitive test, including TMD evolution with scale, which is important for EIC predictions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559" y="4233136"/>
            <a:ext cx="2386227" cy="17543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Scale evolution of the </a:t>
            </a:r>
            <a:r>
              <a:rPr lang="en-US" dirty="0" err="1" smtClean="0"/>
              <a:t>Sivers</a:t>
            </a:r>
            <a:r>
              <a:rPr lang="en-US" dirty="0" smtClean="0"/>
              <a:t> effect will be measured comparing W-production with DY </a:t>
            </a:r>
            <a:r>
              <a:rPr lang="en-US" dirty="0" err="1" smtClean="0"/>
              <a:t>e+e</a:t>
            </a:r>
            <a:r>
              <a:rPr lang="en-US" dirty="0" smtClean="0"/>
              <a:t>− pair production at 5−10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1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Future Plans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9706" y="915916"/>
            <a:ext cx="8328991" cy="5294743"/>
          </a:xfrm>
        </p:spPr>
        <p:txBody>
          <a:bodyPr>
            <a:normAutofit/>
          </a:bodyPr>
          <a:lstStyle/>
          <a:p>
            <a:r>
              <a:rPr lang="is-IS" b="1" i="1" dirty="0" smtClean="0"/>
              <a:t>Run 2018: </a:t>
            </a:r>
          </a:p>
          <a:p>
            <a:pPr lvl="1"/>
            <a:r>
              <a:rPr lang="en-US" b="1" dirty="0" smtClean="0"/>
              <a:t>High statistics isobar </a:t>
            </a:r>
            <a:r>
              <a:rPr lang="en-US" b="1" dirty="0"/>
              <a:t>system (</a:t>
            </a:r>
            <a:r>
              <a:rPr lang="en-US" b="1" baseline="30000" dirty="0"/>
              <a:t>96</a:t>
            </a:r>
            <a:r>
              <a:rPr lang="en-US" b="1" dirty="0"/>
              <a:t>Ru - </a:t>
            </a:r>
            <a:r>
              <a:rPr lang="en-US" b="1" baseline="30000" dirty="0"/>
              <a:t>96</a:t>
            </a:r>
            <a:r>
              <a:rPr lang="en-US" b="1" dirty="0"/>
              <a:t>Zr) comparison </a:t>
            </a:r>
            <a:r>
              <a:rPr lang="en-US" b="1" dirty="0" smtClean="0"/>
              <a:t>run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Test of signatures of Chiral Symmetry Restoration in the QGP</a:t>
            </a:r>
          </a:p>
          <a:p>
            <a:r>
              <a:rPr lang="is-IS" b="1" i="1" dirty="0" smtClean="0"/>
              <a:t>Completion of the Low-Energy electron Cooling Upgrade  </a:t>
            </a:r>
          </a:p>
          <a:p>
            <a:r>
              <a:rPr lang="is-IS" b="1" i="1" dirty="0" smtClean="0"/>
              <a:t>Installation of STAR inner TPC Upgrade</a:t>
            </a:r>
          </a:p>
          <a:p>
            <a:r>
              <a:rPr lang="is-IS" b="1" i="1" dirty="0" smtClean="0"/>
              <a:t>Runs </a:t>
            </a:r>
            <a:r>
              <a:rPr lang="is-IS" b="1" i="1" dirty="0"/>
              <a:t>2019-20: </a:t>
            </a:r>
          </a:p>
          <a:p>
            <a:pPr lvl="1"/>
            <a:r>
              <a:rPr lang="en-US" b="1" dirty="0" smtClean="0"/>
              <a:t>High statistics </a:t>
            </a:r>
            <a:r>
              <a:rPr lang="en-US" b="1" dirty="0" err="1" smtClean="0"/>
              <a:t>Au+Au</a:t>
            </a:r>
            <a:r>
              <a:rPr lang="en-US" b="1" dirty="0"/>
              <a:t> </a:t>
            </a:r>
            <a:r>
              <a:rPr lang="en-US" b="1" dirty="0" smtClean="0"/>
              <a:t>beam energy scan </a:t>
            </a:r>
            <a:r>
              <a:rPr lang="en-US" b="1" dirty="0"/>
              <a:t>(√</a:t>
            </a:r>
            <a:r>
              <a:rPr lang="en-US" b="1" dirty="0" err="1"/>
              <a:t>s</a:t>
            </a:r>
            <a:r>
              <a:rPr lang="en-US" b="1" baseline="-25000" dirty="0" err="1"/>
              <a:t>NN</a:t>
            </a:r>
            <a:r>
              <a:rPr lang="en-US" b="1" dirty="0"/>
              <a:t> = </a:t>
            </a:r>
            <a:r>
              <a:rPr lang="en-US" b="1" dirty="0" smtClean="0"/>
              <a:t> 7−20 </a:t>
            </a:r>
            <a:r>
              <a:rPr lang="en-US" b="1" dirty="0" err="1" smtClean="0"/>
              <a:t>GeV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Search for signs of critical phenomena in event-by-event fluctuations, including search for a critical point</a:t>
            </a:r>
          </a:p>
          <a:p>
            <a:r>
              <a:rPr lang="is-IS" b="1" i="1" dirty="0" smtClean="0"/>
              <a:t>Completion and Installation of the sPHENIX Upgrade</a:t>
            </a:r>
          </a:p>
          <a:p>
            <a:r>
              <a:rPr lang="is-IS" b="1" i="1" dirty="0" smtClean="0"/>
              <a:t>Runs 2022</a:t>
            </a:r>
            <a:r>
              <a:rPr lang="is-IS" b="1" i="1" dirty="0"/>
              <a:t>+</a:t>
            </a:r>
            <a:r>
              <a:rPr lang="is-IS" b="1" i="1" dirty="0" smtClean="0"/>
              <a:t>+</a:t>
            </a:r>
            <a:r>
              <a:rPr lang="is-IS" b="1" i="1" dirty="0"/>
              <a:t>: </a:t>
            </a:r>
          </a:p>
          <a:p>
            <a:pPr lvl="1"/>
            <a:r>
              <a:rPr lang="en-US" b="1" dirty="0" err="1" smtClean="0"/>
              <a:t>Au</a:t>
            </a:r>
            <a:r>
              <a:rPr lang="en-US" b="1" dirty="0" err="1"/>
              <a:t>+Au</a:t>
            </a:r>
            <a:r>
              <a:rPr lang="en-US" b="1" dirty="0"/>
              <a:t>, </a:t>
            </a:r>
            <a:r>
              <a:rPr lang="en-US" b="1" dirty="0" smtClean="0"/>
              <a:t>polarized </a:t>
            </a:r>
            <a:r>
              <a:rPr lang="en-US" b="1" dirty="0" err="1" smtClean="0"/>
              <a:t>p</a:t>
            </a:r>
            <a:r>
              <a:rPr lang="en-US" b="1" dirty="0" err="1"/>
              <a:t>+p</a:t>
            </a:r>
            <a:r>
              <a:rPr lang="en-US" b="1" dirty="0"/>
              <a:t>, </a:t>
            </a:r>
            <a:r>
              <a:rPr lang="en-US" b="1" dirty="0" err="1"/>
              <a:t>p+</a:t>
            </a:r>
            <a:r>
              <a:rPr lang="en-US" b="1" dirty="0" err="1" smtClean="0"/>
              <a:t>Au</a:t>
            </a:r>
            <a:r>
              <a:rPr lang="en-US" b="1" dirty="0"/>
              <a:t> √</a:t>
            </a:r>
            <a:r>
              <a:rPr lang="en-US" b="1" dirty="0" err="1"/>
              <a:t>s</a:t>
            </a:r>
            <a:r>
              <a:rPr lang="en-US" b="1" baseline="-25000" dirty="0" err="1"/>
              <a:t>NN</a:t>
            </a:r>
            <a:r>
              <a:rPr lang="en-US" b="1" dirty="0"/>
              <a:t> = 200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Precision measurements of fully resolved jets and Upsilon states using the new </a:t>
            </a:r>
            <a:r>
              <a:rPr lang="en-US" b="1" dirty="0" err="1">
                <a:solidFill>
                  <a:srgbClr val="0000FF"/>
                </a:solidFill>
              </a:rPr>
              <a:t>sPHENIX</a:t>
            </a:r>
            <a:r>
              <a:rPr lang="en-US" b="1" dirty="0">
                <a:solidFill>
                  <a:srgbClr val="0000FF"/>
                </a:solidFill>
              </a:rPr>
              <a:t> detector (received CD-0 in </a:t>
            </a:r>
            <a:r>
              <a:rPr lang="en-US" b="1" dirty="0" smtClean="0">
                <a:solidFill>
                  <a:srgbClr val="0000FF"/>
                </a:solidFill>
              </a:rPr>
              <a:t>2016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Cold QCD measurements to unambiguously separate intrinsic properties of nuclei from process dependent phenomena (EIC!)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0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Future (1): Chiral Symmetry &amp; Topology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8827" y="4071480"/>
            <a:ext cx="4374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An excess of right- or left-handed quarks will cause an electric current to flow along the magnetic field: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Chiral Magnetic Effect (CME)</a:t>
            </a:r>
            <a:endParaRPr lang="en-US" sz="20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459750" y="2899058"/>
            <a:ext cx="41587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The chiral anomaly of QCD creates local fluctuations in the number of left and right handed quarks</a:t>
            </a:r>
          </a:p>
        </p:txBody>
      </p:sp>
      <p:sp>
        <p:nvSpPr>
          <p:cNvPr id="48" name="Slide Number Placeholder 5"/>
          <p:cNvSpPr txBox="1">
            <a:spLocks/>
          </p:cNvSpPr>
          <p:nvPr/>
        </p:nvSpPr>
        <p:spPr bwMode="auto">
          <a:xfrm>
            <a:off x="8763000" y="6492875"/>
            <a:ext cx="381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BE4D53E6-6466-BF4A-95C2-6CDBDF87F12F}" type="slidenum">
              <a:rPr lang="en-US" sz="1200" smtClean="0">
                <a:solidFill>
                  <a:srgbClr val="898989"/>
                </a:solidFill>
                <a:latin typeface="Calibri" charset="0"/>
              </a:rPr>
              <a:pPr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" name="Date Placeholder 2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4/25/17</a:t>
            </a:r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285024" y="2629665"/>
            <a:ext cx="3756343" cy="2629676"/>
            <a:chOff x="-1" y="2492896"/>
            <a:chExt cx="4574205" cy="2880771"/>
          </a:xfrm>
        </p:grpSpPr>
        <p:grpSp>
          <p:nvGrpSpPr>
            <p:cNvPr id="52" name="Group 51"/>
            <p:cNvGrpSpPr/>
            <p:nvPr/>
          </p:nvGrpSpPr>
          <p:grpSpPr>
            <a:xfrm>
              <a:off x="467545" y="2492896"/>
              <a:ext cx="3081285" cy="2880771"/>
              <a:chOff x="467545" y="2810222"/>
              <a:chExt cx="3081285" cy="288077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567802" y="2709965"/>
                <a:ext cx="2880771" cy="3081285"/>
              </a:xfrm>
              <a:prstGeom prst="rect">
                <a:avLst/>
              </a:prstGeom>
            </p:spPr>
          </p:pic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483768" y="3796883"/>
                <a:ext cx="333751" cy="33375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483768" y="4391393"/>
                <a:ext cx="333751" cy="33375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1202154" y="4391393"/>
                <a:ext cx="333751" cy="33375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1202154" y="3789040"/>
                <a:ext cx="333751" cy="33375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3" name="Picture 52" descr="MCCollisionAnim120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83" t="27984" r="10100" b="26605"/>
            <a:stretch/>
          </p:blipFill>
          <p:spPr>
            <a:xfrm>
              <a:off x="-1" y="2895650"/>
              <a:ext cx="4574205" cy="2160240"/>
            </a:xfrm>
            <a:prstGeom prst="rect">
              <a:avLst/>
            </a:prstGeom>
          </p:spPr>
        </p:pic>
        <p:sp>
          <p:nvSpPr>
            <p:cNvPr id="55" name="Freeform 54"/>
            <p:cNvSpPr/>
            <p:nvPr/>
          </p:nvSpPr>
          <p:spPr>
            <a:xfrm>
              <a:off x="1434443" y="3361982"/>
              <a:ext cx="1135017" cy="1213917"/>
            </a:xfrm>
            <a:custGeom>
              <a:avLst/>
              <a:gdLst>
                <a:gd name="connsiteX0" fmla="*/ 1081958 w 1135017"/>
                <a:gd name="connsiteY0" fmla="*/ 118607 h 1213917"/>
                <a:gd name="connsiteX1" fmla="*/ 1034922 w 1135017"/>
                <a:gd name="connsiteY1" fmla="*/ 12783 h 1213917"/>
                <a:gd name="connsiteX2" fmla="*/ 940851 w 1135017"/>
                <a:gd name="connsiteY2" fmla="*/ 36299 h 1213917"/>
                <a:gd name="connsiteX3" fmla="*/ 846780 w 1135017"/>
                <a:gd name="connsiteY3" fmla="*/ 95091 h 1213917"/>
                <a:gd name="connsiteX4" fmla="*/ 740950 w 1135017"/>
                <a:gd name="connsiteY4" fmla="*/ 48058 h 1213917"/>
                <a:gd name="connsiteX5" fmla="*/ 588085 w 1135017"/>
                <a:gd name="connsiteY5" fmla="*/ 1025 h 1213917"/>
                <a:gd name="connsiteX6" fmla="*/ 517531 w 1135017"/>
                <a:gd name="connsiteY6" fmla="*/ 95091 h 1213917"/>
                <a:gd name="connsiteX7" fmla="*/ 317630 w 1135017"/>
                <a:gd name="connsiteY7" fmla="*/ 142124 h 1213917"/>
                <a:gd name="connsiteX8" fmla="*/ 270595 w 1135017"/>
                <a:gd name="connsiteY8" fmla="*/ 212673 h 1213917"/>
                <a:gd name="connsiteX9" fmla="*/ 164765 w 1135017"/>
                <a:gd name="connsiteY9" fmla="*/ 259706 h 1213917"/>
                <a:gd name="connsiteX10" fmla="*/ 117729 w 1135017"/>
                <a:gd name="connsiteY10" fmla="*/ 353772 h 1213917"/>
                <a:gd name="connsiteX11" fmla="*/ 94212 w 1135017"/>
                <a:gd name="connsiteY11" fmla="*/ 436080 h 1213917"/>
                <a:gd name="connsiteX12" fmla="*/ 141 w 1135017"/>
                <a:gd name="connsiteY12" fmla="*/ 530146 h 1213917"/>
                <a:gd name="connsiteX13" fmla="*/ 117729 w 1135017"/>
                <a:gd name="connsiteY13" fmla="*/ 600695 h 1213917"/>
                <a:gd name="connsiteX14" fmla="*/ 176524 w 1135017"/>
                <a:gd name="connsiteY14" fmla="*/ 718278 h 1213917"/>
                <a:gd name="connsiteX15" fmla="*/ 235318 w 1135017"/>
                <a:gd name="connsiteY15" fmla="*/ 859377 h 1213917"/>
                <a:gd name="connsiteX16" fmla="*/ 200041 w 1135017"/>
                <a:gd name="connsiteY16" fmla="*/ 1000476 h 1213917"/>
                <a:gd name="connsiteX17" fmla="*/ 247077 w 1135017"/>
                <a:gd name="connsiteY17" fmla="*/ 1165091 h 1213917"/>
                <a:gd name="connsiteX18" fmla="*/ 364666 w 1135017"/>
                <a:gd name="connsiteY18" fmla="*/ 1200366 h 1213917"/>
                <a:gd name="connsiteX19" fmla="*/ 552808 w 1135017"/>
                <a:gd name="connsiteY19" fmla="*/ 1212124 h 1213917"/>
                <a:gd name="connsiteX20" fmla="*/ 752709 w 1135017"/>
                <a:gd name="connsiteY20" fmla="*/ 1165091 h 1213917"/>
                <a:gd name="connsiteX21" fmla="*/ 940851 w 1135017"/>
                <a:gd name="connsiteY21" fmla="*/ 1094542 h 1213917"/>
                <a:gd name="connsiteX22" fmla="*/ 952610 w 1135017"/>
                <a:gd name="connsiteY22" fmla="*/ 1012234 h 1213917"/>
                <a:gd name="connsiteX23" fmla="*/ 1128993 w 1135017"/>
                <a:gd name="connsiteY23" fmla="*/ 976959 h 1213917"/>
                <a:gd name="connsiteX24" fmla="*/ 1081958 w 1135017"/>
                <a:gd name="connsiteY24" fmla="*/ 871135 h 1213917"/>
                <a:gd name="connsiteX25" fmla="*/ 964369 w 1135017"/>
                <a:gd name="connsiteY25" fmla="*/ 777069 h 1213917"/>
                <a:gd name="connsiteX26" fmla="*/ 1093716 w 1135017"/>
                <a:gd name="connsiteY26" fmla="*/ 694761 h 1213917"/>
                <a:gd name="connsiteX27" fmla="*/ 1093716 w 1135017"/>
                <a:gd name="connsiteY27" fmla="*/ 565421 h 1213917"/>
                <a:gd name="connsiteX28" fmla="*/ 1023163 w 1135017"/>
                <a:gd name="connsiteY28" fmla="*/ 412563 h 1213917"/>
                <a:gd name="connsiteX29" fmla="*/ 987887 w 1135017"/>
                <a:gd name="connsiteY29" fmla="*/ 306739 h 1213917"/>
                <a:gd name="connsiteX30" fmla="*/ 1081958 w 1135017"/>
                <a:gd name="connsiteY30" fmla="*/ 189157 h 1213917"/>
                <a:gd name="connsiteX31" fmla="*/ 1117234 w 1135017"/>
                <a:gd name="connsiteY31" fmla="*/ 48058 h 1213917"/>
                <a:gd name="connsiteX32" fmla="*/ 1046681 w 1135017"/>
                <a:gd name="connsiteY32" fmla="*/ 12783 h 121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35017" h="1213917">
                  <a:moveTo>
                    <a:pt x="1081958" y="118607"/>
                  </a:moveTo>
                  <a:cubicBezTo>
                    <a:pt x="1070199" y="72554"/>
                    <a:pt x="1058440" y="26501"/>
                    <a:pt x="1034922" y="12783"/>
                  </a:cubicBezTo>
                  <a:cubicBezTo>
                    <a:pt x="1011404" y="-935"/>
                    <a:pt x="972208" y="22581"/>
                    <a:pt x="940851" y="36299"/>
                  </a:cubicBezTo>
                  <a:cubicBezTo>
                    <a:pt x="909494" y="50017"/>
                    <a:pt x="880097" y="93131"/>
                    <a:pt x="846780" y="95091"/>
                  </a:cubicBezTo>
                  <a:cubicBezTo>
                    <a:pt x="813463" y="97051"/>
                    <a:pt x="784066" y="63736"/>
                    <a:pt x="740950" y="48058"/>
                  </a:cubicBezTo>
                  <a:cubicBezTo>
                    <a:pt x="697834" y="32380"/>
                    <a:pt x="625321" y="-6814"/>
                    <a:pt x="588085" y="1025"/>
                  </a:cubicBezTo>
                  <a:cubicBezTo>
                    <a:pt x="550849" y="8864"/>
                    <a:pt x="562607" y="71575"/>
                    <a:pt x="517531" y="95091"/>
                  </a:cubicBezTo>
                  <a:cubicBezTo>
                    <a:pt x="472455" y="118607"/>
                    <a:pt x="358786" y="122527"/>
                    <a:pt x="317630" y="142124"/>
                  </a:cubicBezTo>
                  <a:cubicBezTo>
                    <a:pt x="276474" y="161721"/>
                    <a:pt x="296072" y="193076"/>
                    <a:pt x="270595" y="212673"/>
                  </a:cubicBezTo>
                  <a:cubicBezTo>
                    <a:pt x="245117" y="232270"/>
                    <a:pt x="190243" y="236190"/>
                    <a:pt x="164765" y="259706"/>
                  </a:cubicBezTo>
                  <a:cubicBezTo>
                    <a:pt x="139287" y="283223"/>
                    <a:pt x="129488" y="324376"/>
                    <a:pt x="117729" y="353772"/>
                  </a:cubicBezTo>
                  <a:cubicBezTo>
                    <a:pt x="105970" y="383168"/>
                    <a:pt x="113810" y="406684"/>
                    <a:pt x="94212" y="436080"/>
                  </a:cubicBezTo>
                  <a:cubicBezTo>
                    <a:pt x="74614" y="465476"/>
                    <a:pt x="-3779" y="502710"/>
                    <a:pt x="141" y="530146"/>
                  </a:cubicBezTo>
                  <a:cubicBezTo>
                    <a:pt x="4061" y="557582"/>
                    <a:pt x="88332" y="569340"/>
                    <a:pt x="117729" y="600695"/>
                  </a:cubicBezTo>
                  <a:cubicBezTo>
                    <a:pt x="147126" y="632050"/>
                    <a:pt x="156926" y="675164"/>
                    <a:pt x="176524" y="718278"/>
                  </a:cubicBezTo>
                  <a:cubicBezTo>
                    <a:pt x="196122" y="761392"/>
                    <a:pt x="231399" y="812344"/>
                    <a:pt x="235318" y="859377"/>
                  </a:cubicBezTo>
                  <a:cubicBezTo>
                    <a:pt x="239237" y="906410"/>
                    <a:pt x="198081" y="949524"/>
                    <a:pt x="200041" y="1000476"/>
                  </a:cubicBezTo>
                  <a:cubicBezTo>
                    <a:pt x="202001" y="1051428"/>
                    <a:pt x="219640" y="1131776"/>
                    <a:pt x="247077" y="1165091"/>
                  </a:cubicBezTo>
                  <a:cubicBezTo>
                    <a:pt x="274514" y="1198406"/>
                    <a:pt x="313711" y="1192527"/>
                    <a:pt x="364666" y="1200366"/>
                  </a:cubicBezTo>
                  <a:cubicBezTo>
                    <a:pt x="415621" y="1208205"/>
                    <a:pt x="488134" y="1218003"/>
                    <a:pt x="552808" y="1212124"/>
                  </a:cubicBezTo>
                  <a:cubicBezTo>
                    <a:pt x="617482" y="1206245"/>
                    <a:pt x="688035" y="1184688"/>
                    <a:pt x="752709" y="1165091"/>
                  </a:cubicBezTo>
                  <a:cubicBezTo>
                    <a:pt x="817383" y="1145494"/>
                    <a:pt x="907534" y="1120018"/>
                    <a:pt x="940851" y="1094542"/>
                  </a:cubicBezTo>
                  <a:cubicBezTo>
                    <a:pt x="974168" y="1069066"/>
                    <a:pt x="921253" y="1031831"/>
                    <a:pt x="952610" y="1012234"/>
                  </a:cubicBezTo>
                  <a:cubicBezTo>
                    <a:pt x="983967" y="992637"/>
                    <a:pt x="1107435" y="1000475"/>
                    <a:pt x="1128993" y="976959"/>
                  </a:cubicBezTo>
                  <a:cubicBezTo>
                    <a:pt x="1150551" y="953443"/>
                    <a:pt x="1109395" y="904450"/>
                    <a:pt x="1081958" y="871135"/>
                  </a:cubicBezTo>
                  <a:cubicBezTo>
                    <a:pt x="1054521" y="837820"/>
                    <a:pt x="962409" y="806465"/>
                    <a:pt x="964369" y="777069"/>
                  </a:cubicBezTo>
                  <a:cubicBezTo>
                    <a:pt x="966329" y="747673"/>
                    <a:pt x="1072158" y="730036"/>
                    <a:pt x="1093716" y="694761"/>
                  </a:cubicBezTo>
                  <a:cubicBezTo>
                    <a:pt x="1115274" y="659486"/>
                    <a:pt x="1105475" y="612454"/>
                    <a:pt x="1093716" y="565421"/>
                  </a:cubicBezTo>
                  <a:cubicBezTo>
                    <a:pt x="1081957" y="518388"/>
                    <a:pt x="1040801" y="455677"/>
                    <a:pt x="1023163" y="412563"/>
                  </a:cubicBezTo>
                  <a:cubicBezTo>
                    <a:pt x="1005525" y="369449"/>
                    <a:pt x="978088" y="343973"/>
                    <a:pt x="987887" y="306739"/>
                  </a:cubicBezTo>
                  <a:cubicBezTo>
                    <a:pt x="997686" y="269505"/>
                    <a:pt x="1060400" y="232270"/>
                    <a:pt x="1081958" y="189157"/>
                  </a:cubicBezTo>
                  <a:cubicBezTo>
                    <a:pt x="1103516" y="146044"/>
                    <a:pt x="1123113" y="77454"/>
                    <a:pt x="1117234" y="48058"/>
                  </a:cubicBezTo>
                  <a:cubicBezTo>
                    <a:pt x="1111355" y="18662"/>
                    <a:pt x="1046681" y="12783"/>
                    <a:pt x="1046681" y="12783"/>
                  </a:cubicBezTo>
                </a:path>
              </a:pathLst>
            </a:custGeom>
            <a:solidFill>
              <a:srgbClr val="800000">
                <a:alpha val="5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6" name="Straight Arrow Connector 55"/>
            <p:cNvCxnSpPr>
              <a:endCxn id="55" idx="3"/>
            </p:cNvCxnSpPr>
            <p:nvPr/>
          </p:nvCxnSpPr>
          <p:spPr>
            <a:xfrm flipV="1">
              <a:off x="2259160" y="3457073"/>
              <a:ext cx="22063" cy="950745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1793406" y="3448467"/>
              <a:ext cx="42290" cy="934591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868064" y="3543722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+</a:t>
              </a:r>
              <a:endPara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07704" y="3874145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-</a:t>
              </a:r>
              <a:endPara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34635" y="3703824"/>
              <a:ext cx="2409773" cy="4991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B=10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17</a:t>
              </a: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Gauss</a:t>
              </a:r>
              <a:endParaRPr lang="en-US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49023" y="1077527"/>
            <a:ext cx="6183665" cy="1631216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91440" defTabSz="914400" eaLnBrk="0" fontAlgn="base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Topology is a fundamental characteristic of QCD</a:t>
            </a:r>
          </a:p>
          <a:p>
            <a:pPr marL="91440" defTabSz="914400" eaLnBrk="0" fontAlgn="base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Observation of topological field fluctuations requires</a:t>
            </a:r>
          </a:p>
          <a:p>
            <a:pPr marL="91440" defTabSz="914400" eaLnBrk="0" fontAlgn="base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- (nearly) massless quarks = chiral symmetry</a:t>
            </a:r>
          </a:p>
          <a:p>
            <a:pPr marL="91440" defTabSz="914400" eaLnBrk="0" fontAlgn="base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- 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superstrong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magnetic fields</a:t>
            </a:r>
          </a:p>
          <a:p>
            <a:pPr marL="91440" defTabSz="914400" eaLnBrk="0" fontAlgn="base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Heavy ion collisions provide both!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66" name="TextBox 23"/>
          <p:cNvSpPr txBox="1">
            <a:spLocks noChangeArrowheads="1"/>
          </p:cNvSpPr>
          <p:nvPr/>
        </p:nvSpPr>
        <p:spPr bwMode="auto">
          <a:xfrm>
            <a:off x="362536" y="5582316"/>
            <a:ext cx="8489599" cy="70788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When clearly established experimentally, the CME provides for an unambiguous signal of chiral symmetry restoration.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0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Future (1): Chiral Symmetry &amp; Topology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 dirty="0"/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674979" y="1059479"/>
            <a:ext cx="7715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Various signals of fluctuating charge separation with respect to the reaction plane have been observed, but these could be caused by background effects in correlation with elliptic flow.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299941" y="5481227"/>
            <a:ext cx="8565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The isobar comparison run in 2018 can tell </a:t>
            </a:r>
            <a:r>
              <a:rPr lang="en-US" sz="2000" dirty="0">
                <a:solidFill>
                  <a:prstClr val="black"/>
                </a:solidFill>
              </a:rPr>
              <a:t>us to </a:t>
            </a:r>
            <a:r>
              <a:rPr lang="en-US" sz="2000" dirty="0" smtClean="0">
                <a:solidFill>
                  <a:prstClr val="black"/>
                </a:solidFill>
              </a:rPr>
              <a:t>with </a:t>
            </a:r>
            <a:r>
              <a:rPr lang="en-US" sz="2000" dirty="0">
                <a:solidFill>
                  <a:prstClr val="black"/>
                </a:solidFill>
              </a:rPr>
              <a:t>+/- 6% </a:t>
            </a:r>
            <a:r>
              <a:rPr lang="en-US" sz="2000" dirty="0" smtClean="0">
                <a:solidFill>
                  <a:prstClr val="black"/>
                </a:solidFill>
              </a:rPr>
              <a:t>precision</a:t>
            </a:r>
            <a:endParaRPr lang="en-US" sz="2000" dirty="0">
              <a:solidFill>
                <a:prstClr val="black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 what fraction of the observed charge separation is due to the CME.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4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4/25/17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15801" y="2319444"/>
            <a:ext cx="7955749" cy="2989746"/>
            <a:chOff x="615801" y="2319444"/>
            <a:chExt cx="7955749" cy="2989746"/>
          </a:xfrm>
        </p:grpSpPr>
        <p:grpSp>
          <p:nvGrpSpPr>
            <p:cNvPr id="3" name="Group 2"/>
            <p:cNvGrpSpPr/>
            <p:nvPr/>
          </p:nvGrpSpPr>
          <p:grpSpPr>
            <a:xfrm>
              <a:off x="615801" y="2319444"/>
              <a:ext cx="7955749" cy="2989746"/>
              <a:chOff x="615801" y="2319444"/>
              <a:chExt cx="7955749" cy="2989746"/>
            </a:xfrm>
          </p:grpSpPr>
          <p:pic>
            <p:nvPicPr>
              <p:cNvPr id="30" name="Pictur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5801" y="2646609"/>
                <a:ext cx="3079274" cy="2356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>
              <a:xfrm rot="18900000">
                <a:off x="3041033" y="2837651"/>
                <a:ext cx="191573" cy="517438"/>
              </a:xfrm>
              <a:prstGeom prst="roundRect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 rot="18900000">
                <a:off x="2970420" y="2953050"/>
                <a:ext cx="115066" cy="112165"/>
              </a:xfrm>
              <a:prstGeom prst="roundRect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rot="18900000">
                <a:off x="3175330" y="3157412"/>
                <a:ext cx="115066" cy="112165"/>
              </a:xfrm>
              <a:prstGeom prst="roundRect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graphicFrame>
            <p:nvGraphicFramePr>
              <p:cNvPr id="31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5465077"/>
                  </p:ext>
                </p:extLst>
              </p:nvPr>
            </p:nvGraphicFramePr>
            <p:xfrm>
              <a:off x="764598" y="2319444"/>
              <a:ext cx="2854874" cy="3580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9" name="Equation" r:id="rId4" imgW="1841500" imgH="241300" progId="Equation.3">
                      <p:embed/>
                    </p:oleObj>
                  </mc:Choice>
                  <mc:Fallback>
                    <p:oleObj name="Equation" r:id="rId4" imgW="18415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4598" y="2319444"/>
                            <a:ext cx="2854874" cy="3580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25283" y="2319444"/>
                <a:ext cx="4346267" cy="2989746"/>
              </a:xfrm>
              <a:prstGeom prst="rect">
                <a:avLst/>
              </a:prstGeom>
            </p:spPr>
          </p:pic>
        </p:grp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4426821"/>
                </p:ext>
              </p:extLst>
            </p:nvPr>
          </p:nvGraphicFramePr>
          <p:xfrm>
            <a:off x="2708777" y="4070416"/>
            <a:ext cx="1139978" cy="709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0" name="Equation" r:id="rId7" imgW="673100" imgH="419100" progId="Equation.DSMT4">
                    <p:embed/>
                  </p:oleObj>
                </mc:Choice>
                <mc:Fallback>
                  <p:oleObj name="Equation" r:id="rId7" imgW="673100" imgH="419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08777" y="4070416"/>
                          <a:ext cx="1139978" cy="7097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6370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Future (2): Doping the QGP to Criticality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 dirty="0"/>
          </a:p>
        </p:txBody>
      </p:sp>
      <p:sp>
        <p:nvSpPr>
          <p:cNvPr id="34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4/25/17</a:t>
            </a:r>
            <a:endParaRPr lang="en-US"/>
          </a:p>
        </p:txBody>
      </p:sp>
      <p:pic>
        <p:nvPicPr>
          <p:cNvPr id="15" name="Picture 14" descr="CarbonDioxideCriticalOpalesce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045" y="1192973"/>
            <a:ext cx="3097743" cy="27352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91228" y="4182333"/>
            <a:ext cx="2681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Critical Opalescence near a critical point is indicative of </a:t>
            </a:r>
            <a:r>
              <a:rPr lang="en-US" dirty="0"/>
              <a:t>long-range </a:t>
            </a:r>
            <a:r>
              <a:rPr lang="en-US" dirty="0" smtClean="0"/>
              <a:t>fluctuations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337" y="4451637"/>
            <a:ext cx="396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the QGP critical behavior is predicted to be reached by </a:t>
            </a:r>
            <a:r>
              <a:rPr lang="en-US" dirty="0" smtClean="0">
                <a:solidFill>
                  <a:srgbClr val="FF0000"/>
                </a:solidFill>
              </a:rPr>
              <a:t>doping with net baryons (protons)</a:t>
            </a:r>
            <a:endParaRPr lang="en-US" dirty="0" smtClean="0"/>
          </a:p>
        </p:txBody>
      </p:sp>
      <p:pic>
        <p:nvPicPr>
          <p:cNvPr id="21" name="Picture 20" descr="NewPhaseDiagramforHelen_withRHICLH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68" y="1141663"/>
            <a:ext cx="5353586" cy="3248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1265" y="5541559"/>
            <a:ext cx="7646191" cy="646331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Most robust signal of criticality is a characteristic change in the non-Gaussian distribution of event-by-event net proton fluctuations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 smtClean="0"/>
              <a:t>Critical signature: Net-proton </a:t>
            </a:r>
            <a:r>
              <a:rPr lang="en-US" dirty="0"/>
              <a:t>k</a:t>
            </a:r>
            <a:r>
              <a:rPr lang="en-US" dirty="0" smtClean="0"/>
              <a:t>urtosis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459" y="5776224"/>
            <a:ext cx="7805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660066"/>
                </a:solidFill>
              </a:rPr>
              <a:t>BES I provided a tantalizing hint, </a:t>
            </a:r>
            <a:r>
              <a:rPr lang="en-US" sz="2000" b="1" dirty="0" smtClean="0">
                <a:solidFill>
                  <a:srgbClr val="FF6600"/>
                </a:solidFill>
              </a:rPr>
              <a:t>but with insufficient precision</a:t>
            </a:r>
            <a:endParaRPr lang="en-US" sz="2000" b="1" dirty="0">
              <a:solidFill>
                <a:srgbClr val="FF66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33628" y="2515358"/>
            <a:ext cx="606117" cy="3285270"/>
            <a:chOff x="4276774" y="1238890"/>
            <a:chExt cx="638438" cy="335858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276774" y="1238890"/>
              <a:ext cx="509091" cy="407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noFill/>
                <a:effectLst/>
                <a:latin typeface="Arial" pitchFamily="-65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276774" y="3786157"/>
              <a:ext cx="638438" cy="8113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41529" y="1844464"/>
            <a:ext cx="4413240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Net-baryon/proton density of the QGP is controlled by the collision energy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6" name="Picture 15" descr="STAR_kurto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897" y="2505931"/>
            <a:ext cx="4585472" cy="32544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800056"/>
            <a:ext cx="4222632" cy="3232487"/>
            <a:chOff x="0" y="1023491"/>
            <a:chExt cx="4222632" cy="3232487"/>
          </a:xfrm>
        </p:grpSpPr>
        <p:pic>
          <p:nvPicPr>
            <p:cNvPr id="19" name="Picture 18" descr="stephanov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71" t="12222" r="6301" b="12388"/>
            <a:stretch/>
          </p:blipFill>
          <p:spPr>
            <a:xfrm>
              <a:off x="0" y="1560643"/>
              <a:ext cx="4127367" cy="266485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16920" y="1023491"/>
              <a:ext cx="3905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Expected behavior near critical point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4427" y="3948201"/>
              <a:ext cx="3108443" cy="307777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Relative distance from critical doping</a:t>
              </a:r>
              <a:endParaRPr lang="en-US" sz="14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1851" y="876422"/>
            <a:ext cx="8185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Near a critical point, the correlation length of fluctuations diverges; kurtosis (κ−1) of the net-proton distribution changes sign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0198" y="1847183"/>
            <a:ext cx="3961738" cy="3501962"/>
            <a:chOff x="230198" y="1847183"/>
            <a:chExt cx="3961738" cy="3501962"/>
          </a:xfrm>
        </p:grpSpPr>
        <p:grpSp>
          <p:nvGrpSpPr>
            <p:cNvPr id="18" name="Group 17"/>
            <p:cNvGrpSpPr/>
            <p:nvPr/>
          </p:nvGrpSpPr>
          <p:grpSpPr>
            <a:xfrm>
              <a:off x="230198" y="1847183"/>
              <a:ext cx="3961738" cy="3501962"/>
              <a:chOff x="117943" y="1192975"/>
              <a:chExt cx="3961738" cy="3501962"/>
            </a:xfrm>
          </p:grpSpPr>
          <p:pic>
            <p:nvPicPr>
              <p:cNvPr id="15" name="Picture 14" descr="K4_plot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943" y="1684934"/>
                <a:ext cx="3961738" cy="301000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72046" y="1192975"/>
                <a:ext cx="3678483" cy="33855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/>
                  <a:t>S. </a:t>
                </a:r>
                <a:r>
                  <a:rPr lang="en-US" sz="1600" i="1" dirty="0" err="1" smtClean="0"/>
                  <a:t>Mukerjee</a:t>
                </a:r>
                <a:r>
                  <a:rPr lang="en-US" sz="1600" i="1" dirty="0" smtClean="0"/>
                  <a:t>, R. </a:t>
                </a:r>
                <a:r>
                  <a:rPr lang="en-US" sz="1600" i="1" dirty="0" err="1" smtClean="0"/>
                  <a:t>Venugopalan</a:t>
                </a:r>
                <a:r>
                  <a:rPr lang="en-US" sz="1600" i="1" dirty="0"/>
                  <a:t> </a:t>
                </a:r>
                <a:r>
                  <a:rPr lang="en-US" sz="1600" i="1" dirty="0" smtClean="0"/>
                  <a:t>&amp; Yi Yin</a:t>
                </a:r>
                <a:endParaRPr lang="en-US" sz="1600" i="1" dirty="0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679947" y="3651250"/>
              <a:ext cx="3485653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54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 smtClean="0"/>
              <a:t>Upgrades for BES-II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30736"/>
            <a:ext cx="5846282" cy="2827776"/>
          </a:xfrm>
          <a:prstGeom prst="rect">
            <a:avLst/>
          </a:prstGeom>
        </p:spPr>
      </p:pic>
      <p:pic>
        <p:nvPicPr>
          <p:cNvPr id="7" name="Picture 6" descr="iTPC_SDU_review_122016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589" y="949985"/>
            <a:ext cx="3000784" cy="212865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56" y="3866434"/>
            <a:ext cx="5084664" cy="274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29039" y="3926676"/>
            <a:ext cx="411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cooling for increased luminosity</a:t>
            </a:r>
            <a:endParaRPr lang="en-US" dirty="0"/>
          </a:p>
        </p:txBody>
      </p:sp>
      <p:pic>
        <p:nvPicPr>
          <p:cNvPr id="11" name="Picture 2" descr="MAG13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858" y="4425550"/>
            <a:ext cx="3603789" cy="20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28937" y="3167368"/>
            <a:ext cx="3136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Enhanced detector coverage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2188" y="3129955"/>
            <a:ext cx="34697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Large international contributions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0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 err="1" smtClean="0"/>
              <a:t>LEReC</a:t>
            </a:r>
            <a:r>
              <a:rPr lang="en-US" dirty="0" smtClean="0"/>
              <a:t> and </a:t>
            </a:r>
            <a:r>
              <a:rPr lang="en-US" dirty="0" err="1" smtClean="0"/>
              <a:t>iTPC</a:t>
            </a:r>
            <a:r>
              <a:rPr lang="en-US" dirty="0" smtClean="0"/>
              <a:t> Acceptance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35" y="1089431"/>
            <a:ext cx="7086622" cy="3903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554" y="5073361"/>
            <a:ext cx="75179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Kurtosis (fourth-order fluctuations) signal grows like (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Δy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42900" indent="-342900" algn="ctr">
              <a:buFont typeface="Wingdings" charset="0"/>
              <a:buChar char="è"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Detector coverage is critical for a definitive measurement</a:t>
            </a:r>
          </a:p>
          <a:p>
            <a:pPr marL="342900" indent="-342900" algn="ctr">
              <a:buFont typeface="Wingdings" charset="0"/>
              <a:buChar char="è"/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Increased luminosity reduces error bars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8809" y="1693254"/>
            <a:ext cx="65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BES-I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785088" y="1332547"/>
            <a:ext cx="65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BES-I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965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-sPhenix-Assembly-Vibrant3.png" descr="1-sPhenix-Assembly-Vibrant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068" y="1165560"/>
            <a:ext cx="4324439" cy="4545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2" cy="636360"/>
          </a:xfrm>
          <a:prstGeom prst="rect">
            <a:avLst/>
          </a:prstGeom>
        </p:spPr>
        <p:txBody>
          <a:bodyPr/>
          <a:lstStyle/>
          <a:p>
            <a:r>
              <a:t>RHIC Future (3): sPHENIX</a:t>
            </a:r>
          </a:p>
        </p:txBody>
      </p:sp>
      <p:sp>
        <p:nvSpPr>
          <p:cNvPr id="14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487061" y="6389112"/>
            <a:ext cx="169879" cy="261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 defTabSz="914367">
              <a:defRPr>
                <a:solidFill>
                  <a:srgbClr val="888888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49" name="TextBox 6"/>
          <p:cNvSpPr/>
          <p:nvPr/>
        </p:nvSpPr>
        <p:spPr>
          <a:xfrm>
            <a:off x="353115" y="1355158"/>
            <a:ext cx="3574425" cy="347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000" dirty="0"/>
              <a:t>SC BaBar Solenoid 1.5 T</a:t>
            </a:r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sz="2000" dirty="0"/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000" dirty="0"/>
              <a:t>Coverage |η| ≤ 1.1</a:t>
            </a:r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sz="2000" dirty="0"/>
          </a:p>
          <a:p>
            <a:pPr algn="ctr" defTabSz="914367">
              <a:defRPr sz="2800">
                <a:solidFill>
                  <a:srgbClr val="0070C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2000" dirty="0" smtClean="0"/>
              <a:t>Inner Si Tracking</a:t>
            </a:r>
          </a:p>
          <a:p>
            <a:pPr algn="ctr" defTabSz="914367">
              <a:defRPr sz="2800">
                <a:solidFill>
                  <a:srgbClr val="0070C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000" dirty="0" smtClean="0"/>
              <a:t>Fast </a:t>
            </a:r>
            <a:r>
              <a:rPr sz="2000" dirty="0"/>
              <a:t>TPC w/GEM Read-out</a:t>
            </a:r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sz="2000" dirty="0"/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000" dirty="0"/>
              <a:t>Projective Electromagnetic</a:t>
            </a:r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000" dirty="0"/>
              <a:t>Calorimeter</a:t>
            </a:r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sz="2000" dirty="0"/>
          </a:p>
          <a:p>
            <a:pPr algn="ctr" defTabSz="914367"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000" dirty="0"/>
              <a:t>Hadronic Calorimeter</a:t>
            </a:r>
          </a:p>
        </p:txBody>
      </p:sp>
      <p:sp>
        <p:nvSpPr>
          <p:cNvPr id="150" name="TextBox 11"/>
          <p:cNvSpPr/>
          <p:nvPr/>
        </p:nvSpPr>
        <p:spPr>
          <a:xfrm>
            <a:off x="909205" y="5368516"/>
            <a:ext cx="7339960" cy="830993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914367">
              <a:defRPr sz="3400">
                <a:solidFill>
                  <a:srgbClr val="FFFF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400" dirty="0"/>
              <a:t>Capable of sampling </a:t>
            </a:r>
            <a:r>
              <a:rPr lang="en-US" sz="2400" dirty="0" smtClean="0"/>
              <a:t>600</a:t>
            </a:r>
            <a:r>
              <a:rPr sz="2400" dirty="0" smtClean="0"/>
              <a:t> </a:t>
            </a:r>
            <a:r>
              <a:rPr lang="en-US" sz="2400" dirty="0" smtClean="0"/>
              <a:t>b</a:t>
            </a:r>
            <a:r>
              <a:rPr sz="2400" dirty="0" smtClean="0"/>
              <a:t>illion </a:t>
            </a:r>
            <a:r>
              <a:rPr sz="2400" dirty="0"/>
              <a:t>Au+Au interactions </a:t>
            </a:r>
            <a:r>
              <a:rPr lang="en-US" sz="2400" dirty="0" smtClean="0"/>
              <a:t>and recording 100 billion min </a:t>
            </a:r>
            <a:r>
              <a:rPr lang="en-US" sz="2400" dirty="0"/>
              <a:t>bias events per year </a:t>
            </a:r>
            <a:endParaRPr sz="2400" dirty="0"/>
          </a:p>
        </p:txBody>
      </p:sp>
      <p:sp>
        <p:nvSpPr>
          <p:cNvPr id="151" name="State-of-the-art jet (and upsilon and open heavy flavor) detector"/>
          <p:cNvSpPr/>
          <p:nvPr/>
        </p:nvSpPr>
        <p:spPr>
          <a:xfrm>
            <a:off x="427950" y="811000"/>
            <a:ext cx="7150993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2000" b="1" dirty="0"/>
              <a:t>State-of-the-art jet (and </a:t>
            </a:r>
            <a:r>
              <a:rPr lang="en-US" sz="2000" b="1" dirty="0" smtClean="0"/>
              <a:t>U</a:t>
            </a:r>
            <a:r>
              <a:rPr sz="2000" b="1" dirty="0" smtClean="0"/>
              <a:t>psilon </a:t>
            </a:r>
            <a:r>
              <a:rPr lang="en-US" sz="2000" b="1" dirty="0" smtClean="0"/>
              <a:t>&amp;</a:t>
            </a:r>
            <a:r>
              <a:rPr sz="2000" b="1" dirty="0" smtClean="0"/>
              <a:t> </a:t>
            </a:r>
            <a:r>
              <a:rPr sz="2000" b="1" dirty="0"/>
              <a:t>open heavy flavor) detector</a:t>
            </a:r>
          </a:p>
        </p:txBody>
      </p:sp>
    </p:spTree>
    <p:extLst>
      <p:ext uri="{BB962C8B-B14F-4D97-AF65-F5344CB8AC3E}">
        <p14:creationId xmlns:p14="http://schemas.microsoft.com/office/powerpoint/2010/main" val="4663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 smtClean="0"/>
              <a:t>Jet Probes of QCD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475691"/>
            <a:ext cx="1671030" cy="245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E13E-175B-46ED-911B-514F7D1D6546}" type="slidenum">
              <a:rPr lang="en-US" smtClean="0">
                <a:solidFill>
                  <a:schemeClr val="tx1"/>
                </a:solidFill>
                <a:latin typeface="Calibri"/>
              </a:rPr>
              <a:pPr/>
              <a:t>19</a:t>
            </a:fld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878302"/>
            <a:ext cx="5082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latin typeface="Calibri"/>
              </a:rPr>
              <a:t>Parton </a:t>
            </a:r>
            <a:r>
              <a:rPr lang="en-US" sz="2000" dirty="0" err="1">
                <a:latin typeface="Calibri"/>
              </a:rPr>
              <a:t>virtuality</a:t>
            </a:r>
            <a:r>
              <a:rPr lang="en-US" sz="2000" dirty="0">
                <a:latin typeface="Calibri"/>
              </a:rPr>
              <a:t> evolves quickly and is </a:t>
            </a:r>
            <a:r>
              <a:rPr lang="en-US" sz="2000" dirty="0" smtClean="0">
                <a:latin typeface="Calibri"/>
              </a:rPr>
              <a:t>sensitive to the medium </a:t>
            </a:r>
            <a:r>
              <a:rPr lang="en-US" sz="2000" dirty="0">
                <a:latin typeface="Calibri"/>
              </a:rPr>
              <a:t>at the </a:t>
            </a:r>
            <a:r>
              <a:rPr lang="en-US" sz="2000" u="sng" dirty="0">
                <a:latin typeface="Calibri"/>
              </a:rPr>
              <a:t>scale it probes</a:t>
            </a:r>
          </a:p>
        </p:txBody>
      </p:sp>
      <p:pic>
        <p:nvPicPr>
          <p:cNvPr id="27" name="Picture 2" descr="http://www.bnl.gov/bnlweb/pubaf/pr/photos/2010%5C02%5Ccollisions-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13830"/>
            <a:ext cx="3403449" cy="3048923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 rot="10800000">
            <a:off x="5410199" y="2026521"/>
            <a:ext cx="3403449" cy="1436231"/>
          </a:xfrm>
          <a:prstGeom prst="rect">
            <a:avLst/>
          </a:prstGeom>
          <a:gradFill>
            <a:gsLst>
              <a:gs pos="23000">
                <a:srgbClr val="000082">
                  <a:alpha val="6000"/>
                </a:srgbClr>
              </a:gs>
              <a:gs pos="32000">
                <a:srgbClr val="66008F"/>
              </a:gs>
              <a:gs pos="88000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410200" y="2877600"/>
            <a:ext cx="3172523" cy="364216"/>
          </a:xfrm>
          <a:custGeom>
            <a:avLst/>
            <a:gdLst>
              <a:gd name="connsiteX0" fmla="*/ 0 w 4506686"/>
              <a:gd name="connsiteY0" fmla="*/ 65314 h 1045029"/>
              <a:gd name="connsiteX1" fmla="*/ 39189 w 4506686"/>
              <a:gd name="connsiteY1" fmla="*/ 52252 h 1045029"/>
              <a:gd name="connsiteX2" fmla="*/ 78377 w 4506686"/>
              <a:gd name="connsiteY2" fmla="*/ 26126 h 1045029"/>
              <a:gd name="connsiteX3" fmla="*/ 365760 w 4506686"/>
              <a:gd name="connsiteY3" fmla="*/ 13063 h 1045029"/>
              <a:gd name="connsiteX4" fmla="*/ 483326 w 4506686"/>
              <a:gd name="connsiteY4" fmla="*/ 0 h 1045029"/>
              <a:gd name="connsiteX5" fmla="*/ 627017 w 4506686"/>
              <a:gd name="connsiteY5" fmla="*/ 26126 h 1045029"/>
              <a:gd name="connsiteX6" fmla="*/ 666206 w 4506686"/>
              <a:gd name="connsiteY6" fmla="*/ 39189 h 1045029"/>
              <a:gd name="connsiteX7" fmla="*/ 757646 w 4506686"/>
              <a:gd name="connsiteY7" fmla="*/ 52252 h 1045029"/>
              <a:gd name="connsiteX8" fmla="*/ 796834 w 4506686"/>
              <a:gd name="connsiteY8" fmla="*/ 65314 h 1045029"/>
              <a:gd name="connsiteX9" fmla="*/ 875212 w 4506686"/>
              <a:gd name="connsiteY9" fmla="*/ 104503 h 1045029"/>
              <a:gd name="connsiteX10" fmla="*/ 992777 w 4506686"/>
              <a:gd name="connsiteY10" fmla="*/ 182880 h 1045029"/>
              <a:gd name="connsiteX11" fmla="*/ 1031966 w 4506686"/>
              <a:gd name="connsiteY11" fmla="*/ 209006 h 1045029"/>
              <a:gd name="connsiteX12" fmla="*/ 1071154 w 4506686"/>
              <a:gd name="connsiteY12" fmla="*/ 235132 h 1045029"/>
              <a:gd name="connsiteX13" fmla="*/ 1084217 w 4506686"/>
              <a:gd name="connsiteY13" fmla="*/ 274320 h 1045029"/>
              <a:gd name="connsiteX14" fmla="*/ 1123406 w 4506686"/>
              <a:gd name="connsiteY14" fmla="*/ 287383 h 1045029"/>
              <a:gd name="connsiteX15" fmla="*/ 1162594 w 4506686"/>
              <a:gd name="connsiteY15" fmla="*/ 313509 h 1045029"/>
              <a:gd name="connsiteX16" fmla="*/ 1201783 w 4506686"/>
              <a:gd name="connsiteY16" fmla="*/ 352697 h 1045029"/>
              <a:gd name="connsiteX17" fmla="*/ 1397726 w 4506686"/>
              <a:gd name="connsiteY17" fmla="*/ 391886 h 1045029"/>
              <a:gd name="connsiteX18" fmla="*/ 1476103 w 4506686"/>
              <a:gd name="connsiteY18" fmla="*/ 418012 h 1045029"/>
              <a:gd name="connsiteX19" fmla="*/ 1528354 w 4506686"/>
              <a:gd name="connsiteY19" fmla="*/ 496389 h 1045029"/>
              <a:gd name="connsiteX20" fmla="*/ 1606732 w 4506686"/>
              <a:gd name="connsiteY20" fmla="*/ 522514 h 1045029"/>
              <a:gd name="connsiteX21" fmla="*/ 1645920 w 4506686"/>
              <a:gd name="connsiteY21" fmla="*/ 548640 h 1045029"/>
              <a:gd name="connsiteX22" fmla="*/ 1672046 w 4506686"/>
              <a:gd name="connsiteY22" fmla="*/ 587829 h 1045029"/>
              <a:gd name="connsiteX23" fmla="*/ 1711234 w 4506686"/>
              <a:gd name="connsiteY23" fmla="*/ 600892 h 1045029"/>
              <a:gd name="connsiteX24" fmla="*/ 1750423 w 4506686"/>
              <a:gd name="connsiteY24" fmla="*/ 627017 h 1045029"/>
              <a:gd name="connsiteX25" fmla="*/ 1907177 w 4506686"/>
              <a:gd name="connsiteY25" fmla="*/ 653143 h 1045029"/>
              <a:gd name="connsiteX26" fmla="*/ 1946366 w 4506686"/>
              <a:gd name="connsiteY26" fmla="*/ 692332 h 1045029"/>
              <a:gd name="connsiteX27" fmla="*/ 2103120 w 4506686"/>
              <a:gd name="connsiteY27" fmla="*/ 731520 h 1045029"/>
              <a:gd name="connsiteX28" fmla="*/ 2168434 w 4506686"/>
              <a:gd name="connsiteY28" fmla="*/ 744583 h 1045029"/>
              <a:gd name="connsiteX29" fmla="*/ 2286000 w 4506686"/>
              <a:gd name="connsiteY29" fmla="*/ 731520 h 1045029"/>
              <a:gd name="connsiteX30" fmla="*/ 2416629 w 4506686"/>
              <a:gd name="connsiteY30" fmla="*/ 718457 h 1045029"/>
              <a:gd name="connsiteX31" fmla="*/ 2455817 w 4506686"/>
              <a:gd name="connsiteY31" fmla="*/ 705394 h 1045029"/>
              <a:gd name="connsiteX32" fmla="*/ 2586446 w 4506686"/>
              <a:gd name="connsiteY32" fmla="*/ 692332 h 1045029"/>
              <a:gd name="connsiteX33" fmla="*/ 2704012 w 4506686"/>
              <a:gd name="connsiteY33" fmla="*/ 679269 h 1045029"/>
              <a:gd name="connsiteX34" fmla="*/ 2795452 w 4506686"/>
              <a:gd name="connsiteY34" fmla="*/ 653143 h 1045029"/>
              <a:gd name="connsiteX35" fmla="*/ 2834640 w 4506686"/>
              <a:gd name="connsiteY35" fmla="*/ 613954 h 1045029"/>
              <a:gd name="connsiteX36" fmla="*/ 2899954 w 4506686"/>
              <a:gd name="connsiteY36" fmla="*/ 600892 h 1045029"/>
              <a:gd name="connsiteX37" fmla="*/ 2952206 w 4506686"/>
              <a:gd name="connsiteY37" fmla="*/ 587829 h 1045029"/>
              <a:gd name="connsiteX38" fmla="*/ 2991394 w 4506686"/>
              <a:gd name="connsiteY38" fmla="*/ 574766 h 1045029"/>
              <a:gd name="connsiteX39" fmla="*/ 3069772 w 4506686"/>
              <a:gd name="connsiteY39" fmla="*/ 561703 h 1045029"/>
              <a:gd name="connsiteX40" fmla="*/ 3226526 w 4506686"/>
              <a:gd name="connsiteY40" fmla="*/ 535577 h 1045029"/>
              <a:gd name="connsiteX41" fmla="*/ 3370217 w 4506686"/>
              <a:gd name="connsiteY41" fmla="*/ 548640 h 1045029"/>
              <a:gd name="connsiteX42" fmla="*/ 3448594 w 4506686"/>
              <a:gd name="connsiteY42" fmla="*/ 587829 h 1045029"/>
              <a:gd name="connsiteX43" fmla="*/ 3526972 w 4506686"/>
              <a:gd name="connsiteY43" fmla="*/ 627017 h 1045029"/>
              <a:gd name="connsiteX44" fmla="*/ 3605349 w 4506686"/>
              <a:gd name="connsiteY44" fmla="*/ 666206 h 1045029"/>
              <a:gd name="connsiteX45" fmla="*/ 3644537 w 4506686"/>
              <a:gd name="connsiteY45" fmla="*/ 692332 h 1045029"/>
              <a:gd name="connsiteX46" fmla="*/ 3722914 w 4506686"/>
              <a:gd name="connsiteY46" fmla="*/ 718457 h 1045029"/>
              <a:gd name="connsiteX47" fmla="*/ 3801292 w 4506686"/>
              <a:gd name="connsiteY47" fmla="*/ 757646 h 1045029"/>
              <a:gd name="connsiteX48" fmla="*/ 3840480 w 4506686"/>
              <a:gd name="connsiteY48" fmla="*/ 783772 h 1045029"/>
              <a:gd name="connsiteX49" fmla="*/ 3918857 w 4506686"/>
              <a:gd name="connsiteY49" fmla="*/ 809897 h 1045029"/>
              <a:gd name="connsiteX50" fmla="*/ 4036423 w 4506686"/>
              <a:gd name="connsiteY50" fmla="*/ 862149 h 1045029"/>
              <a:gd name="connsiteX51" fmla="*/ 4075612 w 4506686"/>
              <a:gd name="connsiteY51" fmla="*/ 875212 h 1045029"/>
              <a:gd name="connsiteX52" fmla="*/ 4114800 w 4506686"/>
              <a:gd name="connsiteY52" fmla="*/ 888274 h 1045029"/>
              <a:gd name="connsiteX53" fmla="*/ 4153989 w 4506686"/>
              <a:gd name="connsiteY53" fmla="*/ 914400 h 1045029"/>
              <a:gd name="connsiteX54" fmla="*/ 4245429 w 4506686"/>
              <a:gd name="connsiteY54" fmla="*/ 940526 h 1045029"/>
              <a:gd name="connsiteX55" fmla="*/ 4323806 w 4506686"/>
              <a:gd name="connsiteY55" fmla="*/ 966652 h 1045029"/>
              <a:gd name="connsiteX56" fmla="*/ 4362994 w 4506686"/>
              <a:gd name="connsiteY56" fmla="*/ 979714 h 1045029"/>
              <a:gd name="connsiteX57" fmla="*/ 4441372 w 4506686"/>
              <a:gd name="connsiteY57" fmla="*/ 992777 h 1045029"/>
              <a:gd name="connsiteX58" fmla="*/ 4506686 w 4506686"/>
              <a:gd name="connsiteY58" fmla="*/ 1045029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506686" h="1045029">
                <a:moveTo>
                  <a:pt x="0" y="65314"/>
                </a:moveTo>
                <a:cubicBezTo>
                  <a:pt x="13063" y="60960"/>
                  <a:pt x="26873" y="58410"/>
                  <a:pt x="39189" y="52252"/>
                </a:cubicBezTo>
                <a:cubicBezTo>
                  <a:pt x="53231" y="45231"/>
                  <a:pt x="62789" y="27997"/>
                  <a:pt x="78377" y="26126"/>
                </a:cubicBezTo>
                <a:cubicBezTo>
                  <a:pt x="173587" y="14701"/>
                  <a:pt x="269966" y="17417"/>
                  <a:pt x="365760" y="13063"/>
                </a:cubicBezTo>
                <a:cubicBezTo>
                  <a:pt x="404949" y="8709"/>
                  <a:pt x="443896" y="0"/>
                  <a:pt x="483326" y="0"/>
                </a:cubicBezTo>
                <a:cubicBezTo>
                  <a:pt x="520329" y="0"/>
                  <a:pt x="587001" y="14693"/>
                  <a:pt x="627017" y="26126"/>
                </a:cubicBezTo>
                <a:cubicBezTo>
                  <a:pt x="640257" y="29909"/>
                  <a:pt x="652704" y="36489"/>
                  <a:pt x="666206" y="39189"/>
                </a:cubicBezTo>
                <a:cubicBezTo>
                  <a:pt x="696398" y="45227"/>
                  <a:pt x="727166" y="47898"/>
                  <a:pt x="757646" y="52252"/>
                </a:cubicBezTo>
                <a:cubicBezTo>
                  <a:pt x="770709" y="56606"/>
                  <a:pt x="784518" y="59156"/>
                  <a:pt x="796834" y="65314"/>
                </a:cubicBezTo>
                <a:cubicBezTo>
                  <a:pt x="898130" y="115961"/>
                  <a:pt x="776706" y="71668"/>
                  <a:pt x="875212" y="104503"/>
                </a:cubicBezTo>
                <a:lnTo>
                  <a:pt x="992777" y="182880"/>
                </a:lnTo>
                <a:lnTo>
                  <a:pt x="1031966" y="209006"/>
                </a:lnTo>
                <a:lnTo>
                  <a:pt x="1071154" y="235132"/>
                </a:lnTo>
                <a:cubicBezTo>
                  <a:pt x="1075508" y="248195"/>
                  <a:pt x="1074481" y="264584"/>
                  <a:pt x="1084217" y="274320"/>
                </a:cubicBezTo>
                <a:cubicBezTo>
                  <a:pt x="1093954" y="284056"/>
                  <a:pt x="1111090" y="281225"/>
                  <a:pt x="1123406" y="287383"/>
                </a:cubicBezTo>
                <a:cubicBezTo>
                  <a:pt x="1137448" y="294404"/>
                  <a:pt x="1150533" y="303458"/>
                  <a:pt x="1162594" y="313509"/>
                </a:cubicBezTo>
                <a:cubicBezTo>
                  <a:pt x="1176786" y="325336"/>
                  <a:pt x="1185634" y="343725"/>
                  <a:pt x="1201783" y="352697"/>
                </a:cubicBezTo>
                <a:cubicBezTo>
                  <a:pt x="1259676" y="384860"/>
                  <a:pt x="1335676" y="384991"/>
                  <a:pt x="1397726" y="391886"/>
                </a:cubicBezTo>
                <a:cubicBezTo>
                  <a:pt x="1423852" y="400595"/>
                  <a:pt x="1460827" y="395098"/>
                  <a:pt x="1476103" y="418012"/>
                </a:cubicBezTo>
                <a:cubicBezTo>
                  <a:pt x="1493520" y="444138"/>
                  <a:pt x="1498566" y="486460"/>
                  <a:pt x="1528354" y="496389"/>
                </a:cubicBezTo>
                <a:lnTo>
                  <a:pt x="1606732" y="522514"/>
                </a:lnTo>
                <a:cubicBezTo>
                  <a:pt x="1619795" y="531223"/>
                  <a:pt x="1634819" y="537539"/>
                  <a:pt x="1645920" y="548640"/>
                </a:cubicBezTo>
                <a:cubicBezTo>
                  <a:pt x="1657021" y="559742"/>
                  <a:pt x="1659787" y="578021"/>
                  <a:pt x="1672046" y="587829"/>
                </a:cubicBezTo>
                <a:cubicBezTo>
                  <a:pt x="1682798" y="596431"/>
                  <a:pt x="1698918" y="594734"/>
                  <a:pt x="1711234" y="600892"/>
                </a:cubicBezTo>
                <a:cubicBezTo>
                  <a:pt x="1725276" y="607913"/>
                  <a:pt x="1736381" y="619996"/>
                  <a:pt x="1750423" y="627017"/>
                </a:cubicBezTo>
                <a:cubicBezTo>
                  <a:pt x="1794193" y="648901"/>
                  <a:pt x="1869922" y="649003"/>
                  <a:pt x="1907177" y="653143"/>
                </a:cubicBezTo>
                <a:cubicBezTo>
                  <a:pt x="1920240" y="666206"/>
                  <a:pt x="1930217" y="683360"/>
                  <a:pt x="1946366" y="692332"/>
                </a:cubicBezTo>
                <a:cubicBezTo>
                  <a:pt x="1992774" y="718114"/>
                  <a:pt x="2052493" y="722315"/>
                  <a:pt x="2103120" y="731520"/>
                </a:cubicBezTo>
                <a:cubicBezTo>
                  <a:pt x="2124964" y="735492"/>
                  <a:pt x="2146663" y="740229"/>
                  <a:pt x="2168434" y="744583"/>
                </a:cubicBezTo>
                <a:lnTo>
                  <a:pt x="2286000" y="731520"/>
                </a:lnTo>
                <a:cubicBezTo>
                  <a:pt x="2329520" y="726939"/>
                  <a:pt x="2373378" y="725111"/>
                  <a:pt x="2416629" y="718457"/>
                </a:cubicBezTo>
                <a:cubicBezTo>
                  <a:pt x="2430238" y="716363"/>
                  <a:pt x="2442208" y="707488"/>
                  <a:pt x="2455817" y="705394"/>
                </a:cubicBezTo>
                <a:cubicBezTo>
                  <a:pt x="2499068" y="698740"/>
                  <a:pt x="2542926" y="696913"/>
                  <a:pt x="2586446" y="692332"/>
                </a:cubicBezTo>
                <a:lnTo>
                  <a:pt x="2704012" y="679269"/>
                </a:lnTo>
                <a:cubicBezTo>
                  <a:pt x="2710979" y="677527"/>
                  <a:pt x="2784209" y="660639"/>
                  <a:pt x="2795452" y="653143"/>
                </a:cubicBezTo>
                <a:cubicBezTo>
                  <a:pt x="2810823" y="642896"/>
                  <a:pt x="2818117" y="622216"/>
                  <a:pt x="2834640" y="613954"/>
                </a:cubicBezTo>
                <a:cubicBezTo>
                  <a:pt x="2854498" y="604025"/>
                  <a:pt x="2878280" y="605708"/>
                  <a:pt x="2899954" y="600892"/>
                </a:cubicBezTo>
                <a:cubicBezTo>
                  <a:pt x="2917480" y="596997"/>
                  <a:pt x="2934943" y="592761"/>
                  <a:pt x="2952206" y="587829"/>
                </a:cubicBezTo>
                <a:cubicBezTo>
                  <a:pt x="2965445" y="584046"/>
                  <a:pt x="2977953" y="577753"/>
                  <a:pt x="2991394" y="574766"/>
                </a:cubicBezTo>
                <a:cubicBezTo>
                  <a:pt x="3017250" y="569020"/>
                  <a:pt x="3043646" y="566057"/>
                  <a:pt x="3069772" y="561703"/>
                </a:cubicBezTo>
                <a:cubicBezTo>
                  <a:pt x="3131089" y="541264"/>
                  <a:pt x="3139025" y="535577"/>
                  <a:pt x="3226526" y="535577"/>
                </a:cubicBezTo>
                <a:cubicBezTo>
                  <a:pt x="3274621" y="535577"/>
                  <a:pt x="3322320" y="544286"/>
                  <a:pt x="3370217" y="548640"/>
                </a:cubicBezTo>
                <a:cubicBezTo>
                  <a:pt x="3482519" y="623508"/>
                  <a:pt x="3340437" y="533751"/>
                  <a:pt x="3448594" y="587829"/>
                </a:cubicBezTo>
                <a:cubicBezTo>
                  <a:pt x="3549882" y="638473"/>
                  <a:pt x="3428472" y="594184"/>
                  <a:pt x="3526972" y="627017"/>
                </a:cubicBezTo>
                <a:cubicBezTo>
                  <a:pt x="3639278" y="701890"/>
                  <a:pt x="3497185" y="612123"/>
                  <a:pt x="3605349" y="666206"/>
                </a:cubicBezTo>
                <a:cubicBezTo>
                  <a:pt x="3619391" y="673227"/>
                  <a:pt x="3630191" y="685956"/>
                  <a:pt x="3644537" y="692332"/>
                </a:cubicBezTo>
                <a:cubicBezTo>
                  <a:pt x="3669702" y="703517"/>
                  <a:pt x="3700000" y="703181"/>
                  <a:pt x="3722914" y="718457"/>
                </a:cubicBezTo>
                <a:cubicBezTo>
                  <a:pt x="3773560" y="752221"/>
                  <a:pt x="3747209" y="739618"/>
                  <a:pt x="3801292" y="757646"/>
                </a:cubicBezTo>
                <a:cubicBezTo>
                  <a:pt x="3814355" y="766355"/>
                  <a:pt x="3826134" y="777396"/>
                  <a:pt x="3840480" y="783772"/>
                </a:cubicBezTo>
                <a:cubicBezTo>
                  <a:pt x="3865645" y="794957"/>
                  <a:pt x="3895943" y="794621"/>
                  <a:pt x="3918857" y="809897"/>
                </a:cubicBezTo>
                <a:cubicBezTo>
                  <a:pt x="3980960" y="851299"/>
                  <a:pt x="3943152" y="831059"/>
                  <a:pt x="4036423" y="862149"/>
                </a:cubicBezTo>
                <a:lnTo>
                  <a:pt x="4075612" y="875212"/>
                </a:lnTo>
                <a:lnTo>
                  <a:pt x="4114800" y="888274"/>
                </a:lnTo>
                <a:cubicBezTo>
                  <a:pt x="4127863" y="896983"/>
                  <a:pt x="4139947" y="907379"/>
                  <a:pt x="4153989" y="914400"/>
                </a:cubicBezTo>
                <a:cubicBezTo>
                  <a:pt x="4175941" y="925376"/>
                  <a:pt x="4224500" y="934247"/>
                  <a:pt x="4245429" y="940526"/>
                </a:cubicBezTo>
                <a:cubicBezTo>
                  <a:pt x="4271806" y="948439"/>
                  <a:pt x="4297680" y="957944"/>
                  <a:pt x="4323806" y="966652"/>
                </a:cubicBezTo>
                <a:cubicBezTo>
                  <a:pt x="4336869" y="971006"/>
                  <a:pt x="4349412" y="977450"/>
                  <a:pt x="4362994" y="979714"/>
                </a:cubicBezTo>
                <a:lnTo>
                  <a:pt x="4441372" y="992777"/>
                </a:lnTo>
                <a:cubicBezTo>
                  <a:pt x="4490807" y="1025735"/>
                  <a:pt x="4469459" y="1007802"/>
                  <a:pt x="4506686" y="1045029"/>
                </a:cubicBezTo>
              </a:path>
            </a:pathLst>
          </a:custGeom>
          <a:ln w="5715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410201" y="678614"/>
            <a:ext cx="3211010" cy="1014223"/>
          </a:xfrm>
          <a:custGeom>
            <a:avLst/>
            <a:gdLst>
              <a:gd name="connsiteX0" fmla="*/ 0 w 4101353"/>
              <a:gd name="connsiteY0" fmla="*/ 376517 h 1277470"/>
              <a:gd name="connsiteX1" fmla="*/ 1250576 w 4101353"/>
              <a:gd name="connsiteY1" fmla="*/ 632011 h 1277470"/>
              <a:gd name="connsiteX2" fmla="*/ 2017058 w 4101353"/>
              <a:gd name="connsiteY2" fmla="*/ 242047 h 1277470"/>
              <a:gd name="connsiteX3" fmla="*/ 3173506 w 4101353"/>
              <a:gd name="connsiteY3" fmla="*/ 1277470 h 1277470"/>
              <a:gd name="connsiteX4" fmla="*/ 4101353 w 4101353"/>
              <a:gd name="connsiteY4" fmla="*/ 0 h 12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353" h="1277470">
                <a:moveTo>
                  <a:pt x="0" y="376517"/>
                </a:moveTo>
                <a:lnTo>
                  <a:pt x="1250576" y="632011"/>
                </a:lnTo>
                <a:lnTo>
                  <a:pt x="2017058" y="242047"/>
                </a:lnTo>
                <a:lnTo>
                  <a:pt x="3173506" y="1277470"/>
                </a:lnTo>
                <a:lnTo>
                  <a:pt x="4101353" y="0"/>
                </a:lnTo>
              </a:path>
            </a:pathLst>
          </a:custGeom>
          <a:ln w="57150">
            <a:solidFill>
              <a:srgbClr val="16DB0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429760" y="1974923"/>
            <a:ext cx="3242768" cy="352310"/>
          </a:xfrm>
          <a:custGeom>
            <a:avLst/>
            <a:gdLst>
              <a:gd name="connsiteX0" fmla="*/ 0 w 4168588"/>
              <a:gd name="connsiteY0" fmla="*/ 0 h 443753"/>
              <a:gd name="connsiteX1" fmla="*/ 779929 w 4168588"/>
              <a:gd name="connsiteY1" fmla="*/ 228600 h 443753"/>
              <a:gd name="connsiteX2" fmla="*/ 1788458 w 4168588"/>
              <a:gd name="connsiteY2" fmla="*/ 67236 h 443753"/>
              <a:gd name="connsiteX3" fmla="*/ 2528047 w 4168588"/>
              <a:gd name="connsiteY3" fmla="*/ 443753 h 443753"/>
              <a:gd name="connsiteX4" fmla="*/ 4168588 w 4168588"/>
              <a:gd name="connsiteY4" fmla="*/ 26894 h 44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588" h="443753">
                <a:moveTo>
                  <a:pt x="0" y="0"/>
                </a:moveTo>
                <a:lnTo>
                  <a:pt x="779929" y="228600"/>
                </a:lnTo>
                <a:lnTo>
                  <a:pt x="1788458" y="67236"/>
                </a:lnTo>
                <a:lnTo>
                  <a:pt x="2528047" y="443753"/>
                </a:lnTo>
                <a:lnTo>
                  <a:pt x="4168588" y="26894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73472" y="516842"/>
            <a:ext cx="203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FFF09"/>
                </a:solidFill>
                <a:latin typeface="Calibri"/>
              </a:rPr>
              <a:t>Bare Color Charges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2740" y="1644716"/>
            <a:ext cx="232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FF00"/>
                </a:solidFill>
                <a:latin typeface="Calibri"/>
              </a:rPr>
              <a:t>Thermal Mass Gluons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78738" y="2604538"/>
            <a:ext cx="196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 smtClean="0">
                <a:solidFill>
                  <a:srgbClr val="FD870A"/>
                </a:solidFill>
                <a:latin typeface="Calibri"/>
              </a:rPr>
              <a:t>Structureless</a:t>
            </a:r>
            <a:r>
              <a:rPr lang="en-US" b="1" dirty="0" smtClean="0">
                <a:solidFill>
                  <a:srgbClr val="FD870A"/>
                </a:solidFill>
                <a:latin typeface="Calibri"/>
              </a:rPr>
              <a:t> Fluid</a:t>
            </a:r>
            <a:endParaRPr lang="en-US" b="1" dirty="0">
              <a:solidFill>
                <a:srgbClr val="FD870A"/>
              </a:solidFill>
              <a:latin typeface="Calibri"/>
            </a:endParaRPr>
          </a:p>
        </p:txBody>
      </p: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888" y="3771340"/>
            <a:ext cx="4750650" cy="271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423363" y="4501928"/>
            <a:ext cx="3811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Unique critical microscope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resolution range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at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RHIC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9144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Kinematic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overlap between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RHIC and LHC provides complementarity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7432" y="1718975"/>
            <a:ext cx="4235846" cy="2525242"/>
            <a:chOff x="304800" y="4027958"/>
            <a:chExt cx="4235846" cy="2525242"/>
          </a:xfrm>
        </p:grpSpPr>
        <p:grpSp>
          <p:nvGrpSpPr>
            <p:cNvPr id="12" name="Group 6"/>
            <p:cNvGrpSpPr/>
            <p:nvPr/>
          </p:nvGrpSpPr>
          <p:grpSpPr>
            <a:xfrm>
              <a:off x="304800" y="4027958"/>
              <a:ext cx="4117896" cy="2525242"/>
              <a:chOff x="76200" y="76200"/>
              <a:chExt cx="5257800" cy="375138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76200"/>
                <a:ext cx="5257800" cy="3751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26538" y="152400"/>
                <a:ext cx="1675843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b="1" dirty="0">
                    <a:latin typeface="Calibri"/>
                  </a:rPr>
                  <a:t>RHIC Jet Probes</a:t>
                </a:r>
              </a:p>
              <a:p>
                <a:pPr defTabSz="914400"/>
                <a:r>
                  <a:rPr lang="en-US" b="1" dirty="0">
                    <a:latin typeface="Calibri"/>
                  </a:rPr>
                  <a:t>LHC Jet Probes</a:t>
                </a:r>
              </a:p>
              <a:p>
                <a:pPr defTabSz="914400"/>
                <a:r>
                  <a:rPr lang="en-US" sz="1600" b="1" dirty="0">
                    <a:latin typeface="Calibri"/>
                  </a:rPr>
                  <a:t>QGP Influence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345896" y="4041275"/>
              <a:ext cx="1194750" cy="1256662"/>
              <a:chOff x="3884722" y="359730"/>
              <a:chExt cx="1194750" cy="125666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023402" y="460295"/>
                <a:ext cx="579273" cy="502681"/>
              </a:xfrm>
              <a:prstGeom prst="ellipse">
                <a:avLst/>
              </a:prstGeom>
              <a:solidFill>
                <a:srgbClr val="16DB0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359730"/>
                <a:ext cx="464715" cy="473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4722" y="410118"/>
                <a:ext cx="1194750" cy="1206274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Group 34"/>
            <p:cNvGrpSpPr/>
            <p:nvPr/>
          </p:nvGrpSpPr>
          <p:grpSpPr>
            <a:xfrm>
              <a:off x="2338092" y="4843073"/>
              <a:ext cx="1194750" cy="1036779"/>
              <a:chOff x="8610600" y="0"/>
              <a:chExt cx="2514600" cy="2514600"/>
            </a:xfrm>
          </p:grpSpPr>
          <p:pic>
            <p:nvPicPr>
              <p:cNvPr id="21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600" y="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22" name="Oval 21"/>
              <p:cNvSpPr/>
              <p:nvPr/>
            </p:nvSpPr>
            <p:spPr>
              <a:xfrm>
                <a:off x="8839200" y="228600"/>
                <a:ext cx="1219200" cy="1219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090" y="275252"/>
                <a:ext cx="1093592" cy="982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 41"/>
            <p:cNvGrpSpPr/>
            <p:nvPr/>
          </p:nvGrpSpPr>
          <p:grpSpPr>
            <a:xfrm>
              <a:off x="1353764" y="5440146"/>
              <a:ext cx="1194750" cy="1036779"/>
              <a:chOff x="2020025" y="-1752600"/>
              <a:chExt cx="2514600" cy="2514600"/>
            </a:xfrm>
          </p:grpSpPr>
          <p:pic>
            <p:nvPicPr>
              <p:cNvPr id="18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025" y="-175260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19" name="Oval 18"/>
              <p:cNvSpPr/>
              <p:nvPr/>
            </p:nvSpPr>
            <p:spPr>
              <a:xfrm>
                <a:off x="2211250" y="-1524000"/>
                <a:ext cx="1219200" cy="12192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91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3115" y="947452"/>
            <a:ext cx="3256031" cy="37372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2D99"/>
                </a:solidFill>
                <a:cs typeface="Arial" charset="0"/>
              </a:rPr>
              <a:t>T</a:t>
            </a:r>
            <a:r>
              <a:rPr lang="en-US" b="1" dirty="0" smtClean="0">
                <a:solidFill>
                  <a:srgbClr val="002D99"/>
                </a:solidFill>
                <a:cs typeface="Arial" charset="0"/>
              </a:rPr>
              <a:t>he world’s most versatile </a:t>
            </a:r>
            <a:r>
              <a:rPr lang="en-US" b="1" dirty="0">
                <a:solidFill>
                  <a:srgbClr val="002D99"/>
                </a:solidFill>
                <a:cs typeface="Arial" charset="0"/>
              </a:rPr>
              <a:t>facility </a:t>
            </a:r>
            <a:r>
              <a:rPr lang="en-US" b="1" dirty="0" smtClean="0">
                <a:solidFill>
                  <a:srgbClr val="002D99"/>
                </a:solidFill>
                <a:cs typeface="Arial" charset="0"/>
              </a:rPr>
              <a:t>for the exploration of </a:t>
            </a:r>
            <a:r>
              <a:rPr lang="en-US" b="1" dirty="0">
                <a:solidFill>
                  <a:srgbClr val="002D99"/>
                </a:solidFill>
                <a:cs typeface="Arial" charset="0"/>
              </a:rPr>
              <a:t>the phases </a:t>
            </a:r>
            <a:r>
              <a:rPr lang="en-US" b="1" dirty="0" smtClean="0">
                <a:solidFill>
                  <a:srgbClr val="002D99"/>
                </a:solidFill>
                <a:cs typeface="Arial" charset="0"/>
              </a:rPr>
              <a:t>of QCD matter from high temperature to high baryon density.</a:t>
            </a:r>
            <a:endParaRPr lang="en-US" b="1" dirty="0">
              <a:solidFill>
                <a:srgbClr val="002D99"/>
              </a:solidFill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b="1" dirty="0"/>
              <a:t>T</a:t>
            </a:r>
            <a:r>
              <a:rPr lang="en-US" b="1" dirty="0" smtClean="0"/>
              <a:t>he world’s first and only polarized proton collider and explores properties of the proton’s spin.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301752"/>
            <a:ext cx="8352625" cy="636360"/>
          </a:xfrm>
        </p:spPr>
        <p:txBody>
          <a:bodyPr>
            <a:normAutofit/>
          </a:bodyPr>
          <a:lstStyle/>
          <a:p>
            <a:r>
              <a:rPr lang="en-US" dirty="0" smtClean="0"/>
              <a:t>RHIC: A Unique </a:t>
            </a:r>
            <a:r>
              <a:rPr lang="en-US" dirty="0"/>
              <a:t>F</a:t>
            </a:r>
            <a:r>
              <a:rPr lang="en-US" dirty="0" smtClean="0"/>
              <a:t>acility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8311" y="4636588"/>
            <a:ext cx="8497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cs typeface="Arial" charset="0"/>
              </a:rPr>
              <a:t>RHIC discoveries include: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660066"/>
                </a:solidFill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660066"/>
                </a:solidFill>
                <a:cs typeface="Arial" charset="0"/>
              </a:rPr>
              <a:t>he quark-gluon plasma </a:t>
            </a:r>
            <a:r>
              <a:rPr lang="en-US" sz="2000" b="1" dirty="0">
                <a:solidFill>
                  <a:srgbClr val="660066"/>
                </a:solidFill>
                <a:cs typeface="Arial" charset="0"/>
              </a:rPr>
              <a:t>is a “perfect liquid</a:t>
            </a:r>
            <a:r>
              <a:rPr lang="en-US" sz="2000" b="1" dirty="0" smtClean="0">
                <a:solidFill>
                  <a:srgbClr val="660066"/>
                </a:solidFill>
                <a:cs typeface="Arial" charset="0"/>
              </a:rPr>
              <a:t>”.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660066"/>
                </a:solidFill>
                <a:cs typeface="Arial" charset="0"/>
              </a:rPr>
              <a:t>Jet quenching in QCD matter.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660066"/>
                </a:solidFill>
                <a:cs typeface="Arial" charset="0"/>
              </a:rPr>
              <a:t>Gluons make a substantial contribution to the proton spin. 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2" name="Picture 1" descr="New QCD Phase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780" y="889355"/>
            <a:ext cx="5372220" cy="3654595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4413237" y="1039043"/>
            <a:ext cx="2039841" cy="484632"/>
          </a:xfrm>
          <a:prstGeom prst="leftRightArrow">
            <a:avLst/>
          </a:prstGeom>
          <a:solidFill>
            <a:srgbClr val="FFFF00">
              <a:alpha val="70000"/>
            </a:srgbClr>
          </a:solidFill>
          <a:ln>
            <a:solidFill>
              <a:srgbClr val="FFFF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RHIC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6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007E-6 4.0805E-6 L -0.00139 0.18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9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3"/>
            <a:ext cx="8328991" cy="612648"/>
          </a:xfrm>
        </p:spPr>
        <p:txBody>
          <a:bodyPr/>
          <a:lstStyle/>
          <a:p>
            <a:r>
              <a:rPr lang="en-US" dirty="0" smtClean="0"/>
              <a:t>New Opportunities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83550" y="943258"/>
            <a:ext cx="83921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Addition of forward detector component</a:t>
            </a:r>
            <a:r>
              <a:rPr lang="en-US" sz="2000" dirty="0" smtClean="0">
                <a:solidFill>
                  <a:prstClr val="black"/>
                </a:solidFill>
              </a:rPr>
              <a:t>s to STAR and/or </a:t>
            </a:r>
            <a:r>
              <a:rPr lang="en-US" sz="2000" dirty="0" err="1" smtClean="0">
                <a:solidFill>
                  <a:prstClr val="black"/>
                </a:solidFill>
              </a:rPr>
              <a:t>sPHENIX</a:t>
            </a:r>
            <a:r>
              <a:rPr lang="en-US" sz="2000" dirty="0" smtClean="0">
                <a:solidFill>
                  <a:prstClr val="black"/>
                </a:solidFill>
              </a:rPr>
              <a:t> to explore cold QCD matter effects in </a:t>
            </a:r>
            <a:r>
              <a:rPr lang="en-US" sz="2000" dirty="0" err="1" smtClean="0">
                <a:solidFill>
                  <a:prstClr val="black"/>
                </a:solidFill>
              </a:rPr>
              <a:t>p+p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</a:rPr>
              <a:t>p+A</a:t>
            </a:r>
            <a:r>
              <a:rPr lang="en-US" sz="2000" dirty="0" smtClean="0">
                <a:solidFill>
                  <a:prstClr val="black"/>
                </a:solidFill>
              </a:rPr>
              <a:t>, and A+A collisions.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Main components of forward upgrades (cost: ~$5-7M):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EM and </a:t>
            </a:r>
            <a:r>
              <a:rPr lang="en-US" sz="2000" dirty="0" err="1" smtClean="0">
                <a:solidFill>
                  <a:prstClr val="black"/>
                </a:solidFill>
              </a:rPr>
              <a:t>Hadronic</a:t>
            </a:r>
            <a:r>
              <a:rPr lang="en-US" sz="2000" dirty="0" smtClean="0">
                <a:solidFill>
                  <a:prstClr val="black"/>
                </a:solidFill>
              </a:rPr>
              <a:t> Calorimeters, Tracking (Si and/or </a:t>
            </a:r>
            <a:r>
              <a:rPr lang="en-US" sz="2000" dirty="0" err="1" smtClean="0">
                <a:solidFill>
                  <a:prstClr val="black"/>
                </a:solidFill>
              </a:rPr>
              <a:t>sTGC</a:t>
            </a:r>
            <a:r>
              <a:rPr lang="en-US" sz="2000" dirty="0" smtClean="0">
                <a:solidFill>
                  <a:prstClr val="black"/>
                </a:solidFill>
              </a:rPr>
              <a:t>/GEM).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5100" y="3021550"/>
            <a:ext cx="4191000" cy="2997500"/>
            <a:chOff x="0" y="3021550"/>
            <a:chExt cx="4191000" cy="2997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21550"/>
              <a:ext cx="4191000" cy="2997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02000" y="308610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STAR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0" y="3022600"/>
            <a:ext cx="4381500" cy="2979187"/>
            <a:chOff x="4762500" y="3035300"/>
            <a:chExt cx="4381500" cy="29791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0" y="3035300"/>
              <a:ext cx="4381500" cy="29791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896100" y="3352800"/>
              <a:ext cx="1159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sPHENIX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63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3"/>
            <a:ext cx="8328991" cy="574548"/>
          </a:xfrm>
        </p:spPr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pp,pA</a:t>
            </a:r>
            <a:r>
              <a:rPr lang="en-US" dirty="0" smtClean="0"/>
              <a:t>, AA physics</a:t>
            </a:r>
            <a:endParaRPr lang="en-US" dirty="0"/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383550" y="943258"/>
            <a:ext cx="8392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 smtClean="0">
                <a:solidFill>
                  <a:prstClr val="black"/>
                </a:solidFill>
              </a:rPr>
              <a:t>p+p</a:t>
            </a:r>
            <a:r>
              <a:rPr lang="en-US" sz="2000" dirty="0" smtClean="0">
                <a:solidFill>
                  <a:prstClr val="black"/>
                </a:solidFill>
              </a:rPr>
              <a:t>: Origin of large A</a:t>
            </a:r>
            <a:r>
              <a:rPr lang="en-US" sz="2000" baseline="-25000" dirty="0" smtClean="0">
                <a:solidFill>
                  <a:prstClr val="black"/>
                </a:solidFill>
              </a:rPr>
              <a:t>N</a:t>
            </a:r>
            <a:r>
              <a:rPr lang="en-US" sz="2000" dirty="0" smtClean="0">
                <a:solidFill>
                  <a:prstClr val="black"/>
                </a:solidFill>
              </a:rPr>
              <a:t> at high </a:t>
            </a:r>
            <a:r>
              <a:rPr lang="en-US" sz="2000" dirty="0" err="1" smtClean="0">
                <a:solidFill>
                  <a:prstClr val="black"/>
                </a:solidFill>
              </a:rPr>
              <a:t>x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F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and rapidity</a:t>
            </a:r>
            <a:r>
              <a:rPr lang="en-US" sz="2000" smtClean="0">
                <a:solidFill>
                  <a:prstClr val="black"/>
                </a:solidFill>
              </a:rPr>
              <a:t>, universality (EIC)</a:t>
            </a:r>
            <a:endParaRPr lang="en-US" sz="2000" dirty="0" smtClean="0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>
                <a:solidFill>
                  <a:prstClr val="black"/>
                </a:solidFill>
              </a:rPr>
              <a:t>p</a:t>
            </a:r>
            <a:r>
              <a:rPr lang="en-US" sz="2000" dirty="0" err="1" smtClean="0">
                <a:solidFill>
                  <a:prstClr val="black"/>
                </a:solidFill>
              </a:rPr>
              <a:t>+A</a:t>
            </a:r>
            <a:r>
              <a:rPr lang="en-US" sz="2000" dirty="0" smtClean="0">
                <a:solidFill>
                  <a:prstClr val="black"/>
                </a:solidFill>
              </a:rPr>
              <a:t>: Gluon saturation &amp; universality (EIC)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A+A: Nuclear PDFs, gluon saturation, transverse </a:t>
            </a:r>
            <a:r>
              <a:rPr lang="en-US" sz="2000" dirty="0" err="1" smtClean="0">
                <a:solidFill>
                  <a:prstClr val="black"/>
                </a:solidFill>
              </a:rPr>
              <a:t>parton</a:t>
            </a:r>
            <a:r>
              <a:rPr lang="en-US" sz="2000" dirty="0" smtClean="0">
                <a:solidFill>
                  <a:prstClr val="black"/>
                </a:solidFill>
              </a:rPr>
              <a:t> distributions 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0200" y="2514601"/>
            <a:ext cx="5892800" cy="3822700"/>
            <a:chOff x="1269999" y="2362200"/>
            <a:chExt cx="6565901" cy="4279899"/>
          </a:xfrm>
        </p:grpSpPr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33" r="7221" b="2837"/>
            <a:stretch/>
          </p:blipFill>
          <p:spPr bwMode="auto">
            <a:xfrm>
              <a:off x="1269999" y="2362200"/>
              <a:ext cx="6565901" cy="427989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Parallelogram 4"/>
            <p:cNvSpPr/>
            <p:nvPr/>
          </p:nvSpPr>
          <p:spPr>
            <a:xfrm>
              <a:off x="3479800" y="4381500"/>
              <a:ext cx="2082800" cy="660400"/>
            </a:xfrm>
            <a:prstGeom prst="parallelogram">
              <a:avLst>
                <a:gd name="adj" fmla="val 121795"/>
              </a:avLst>
            </a:prstGeom>
            <a:noFill/>
            <a:ln w="254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559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RICH Opportunities of 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22</a:t>
            </a:fld>
            <a:endParaRPr lang="en-US"/>
          </a:p>
        </p:txBody>
      </p:sp>
      <p:pic>
        <p:nvPicPr>
          <p:cNvPr id="7" name="1-sPhenix-Assembly-Vibrant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709" y="3821438"/>
            <a:ext cx="2628579" cy="276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8" descr="ev2_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3223"/>
            <a:ext cx="3276170" cy="252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3408894" y="1153223"/>
            <a:ext cx="2683114" cy="2444802"/>
            <a:chOff x="151684" y="1844824"/>
            <a:chExt cx="3556220" cy="3240360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1684" y="2239902"/>
              <a:ext cx="3556220" cy="284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8179849"/>
                </p:ext>
              </p:extLst>
            </p:nvPr>
          </p:nvGraphicFramePr>
          <p:xfrm>
            <a:off x="323528" y="1844824"/>
            <a:ext cx="3297063" cy="432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5" name="Equation" r:id="rId6" imgW="1841500" imgH="241300" progId="Equation.3">
                    <p:embed/>
                  </p:oleObj>
                </mc:Choice>
                <mc:Fallback>
                  <p:oleObj name="Equation" r:id="rId6" imgW="18415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1844824"/>
                          <a:ext cx="3297063" cy="432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Picture 12" descr="probe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1339"/>
            <a:ext cx="3543485" cy="2738147"/>
          </a:xfrm>
          <a:prstGeom prst="rect">
            <a:avLst/>
          </a:prstGeom>
        </p:spPr>
      </p:pic>
      <p:pic>
        <p:nvPicPr>
          <p:cNvPr id="15" name="Picture 14" descr="PhaseDiagram_Aprt2013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0335" y="1158261"/>
            <a:ext cx="2937094" cy="2708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3630" y="5875079"/>
            <a:ext cx="1172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sPHENIX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487" y="1191441"/>
            <a:ext cx="1385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STAR </a:t>
            </a:r>
            <a:r>
              <a:rPr lang="en-US" b="1" dirty="0" err="1" smtClean="0"/>
              <a:t>iTPC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31922" y="1563445"/>
            <a:ext cx="851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BES II</a:t>
            </a:r>
            <a:endParaRPr lang="en-US" b="1" dirty="0"/>
          </a:p>
        </p:txBody>
      </p:sp>
      <p:pic>
        <p:nvPicPr>
          <p:cNvPr id="6" name="Picture 5" descr="correlation_getot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377" y="3873959"/>
            <a:ext cx="2862623" cy="28429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67113" y="4871452"/>
            <a:ext cx="5301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ΔG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260441" y="4013531"/>
            <a:ext cx="7488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RHIC</a:t>
            </a:r>
          </a:p>
          <a:p>
            <a:pPr algn="ctr"/>
            <a:r>
              <a:rPr lang="en-US" b="1" dirty="0" smtClean="0"/>
              <a:t>Spin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48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01753"/>
            <a:ext cx="8328991" cy="583358"/>
          </a:xfrm>
        </p:spPr>
        <p:txBody>
          <a:bodyPr/>
          <a:lstStyle/>
          <a:p>
            <a:r>
              <a:rPr lang="en-US" dirty="0" smtClean="0"/>
              <a:t>RHIC’s Physics </a:t>
            </a:r>
            <a:r>
              <a:rPr lang="en-US" dirty="0"/>
              <a:t>Program is </a:t>
            </a:r>
            <a:r>
              <a:rPr lang="en-US" dirty="0" smtClean="0"/>
              <a:t>Rich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89674" y="1072929"/>
            <a:ext cx="7888399" cy="5211103"/>
            <a:chOff x="830794" y="1111412"/>
            <a:chExt cx="7888399" cy="5211103"/>
          </a:xfrm>
        </p:grpSpPr>
        <p:pic>
          <p:nvPicPr>
            <p:cNvPr id="3" name="Picture 2" descr="RHIC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0712" y="2713474"/>
              <a:ext cx="3528026" cy="197078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155302" y="1128835"/>
              <a:ext cx="1616477" cy="1436701"/>
              <a:chOff x="1051992" y="1616287"/>
              <a:chExt cx="1616477" cy="1436701"/>
            </a:xfrm>
          </p:grpSpPr>
          <p:sp>
            <p:nvSpPr>
              <p:cNvPr id="4" name="Hexagon 3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chemeClr val="accent1">
                  <a:lumMod val="75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72722" y="1872841"/>
                <a:ext cx="9878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Quark Gluon Plasma</a:t>
                </a:r>
                <a:endParaRPr lang="en-US" b="1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975495" y="4885814"/>
              <a:ext cx="1616477" cy="1436701"/>
              <a:chOff x="1051992" y="1616287"/>
              <a:chExt cx="1616477" cy="1436701"/>
            </a:xfrm>
          </p:grpSpPr>
          <p:sp>
            <p:nvSpPr>
              <p:cNvPr id="8" name="Hexagon 7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218771" y="1885669"/>
                <a:ext cx="12716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Proton Spin</a:t>
                </a:r>
              </a:p>
              <a:p>
                <a:pPr algn="ctr"/>
                <a:r>
                  <a:rPr lang="en-US" b="1" dirty="0" smtClean="0"/>
                  <a:t>Structure</a:t>
                </a:r>
                <a:endParaRPr lang="en-US" b="1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153750" y="4860159"/>
              <a:ext cx="1616477" cy="1436701"/>
              <a:chOff x="1051992" y="1616287"/>
              <a:chExt cx="1616477" cy="1436701"/>
            </a:xfrm>
          </p:grpSpPr>
          <p:sp>
            <p:nvSpPr>
              <p:cNvPr id="11" name="Hexagon 10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20323" y="1872841"/>
                <a:ext cx="12572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Nuclear </a:t>
                </a:r>
                <a:r>
                  <a:rPr lang="en-US" b="1" dirty="0" err="1" smtClean="0"/>
                  <a:t>parton</a:t>
                </a:r>
                <a:r>
                  <a:rPr lang="en-US" b="1" dirty="0" smtClean="0"/>
                  <a:t> densities</a:t>
                </a:r>
                <a:endParaRPr lang="en-US" b="1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784410" y="4834503"/>
              <a:ext cx="1616477" cy="1436701"/>
              <a:chOff x="1051992" y="1616287"/>
              <a:chExt cx="1616477" cy="1436701"/>
            </a:xfrm>
          </p:grpSpPr>
          <p:sp>
            <p:nvSpPr>
              <p:cNvPr id="14" name="Hexagon 13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3366FF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53543" y="1860013"/>
                <a:ext cx="15908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Nuclear Tomography by UPC</a:t>
                </a:r>
                <a:endParaRPr lang="en-US" b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091436" y="3716963"/>
              <a:ext cx="1616477" cy="1436701"/>
              <a:chOff x="1051992" y="1616287"/>
              <a:chExt cx="1616477" cy="1436701"/>
            </a:xfrm>
          </p:grpSpPr>
          <p:sp>
            <p:nvSpPr>
              <p:cNvPr id="17" name="Hexagon 16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FFFF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32068" y="1872842"/>
                <a:ext cx="14753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Transverse Spin Dynamics</a:t>
                </a:r>
                <a:endParaRPr lang="en-US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784409" y="1127303"/>
              <a:ext cx="1616477" cy="1436701"/>
              <a:chOff x="1051992" y="1616287"/>
              <a:chExt cx="1616477" cy="1436701"/>
            </a:xfrm>
          </p:grpSpPr>
          <p:sp>
            <p:nvSpPr>
              <p:cNvPr id="20" name="Hexagon 19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660066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4664" y="2001117"/>
                <a:ext cx="13470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Gluon Saturation</a:t>
                </a:r>
                <a:endParaRPr lang="en-US" b="1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972395" y="1111412"/>
              <a:ext cx="1616477" cy="1436701"/>
              <a:chOff x="1051992" y="1616287"/>
              <a:chExt cx="1616477" cy="1436701"/>
            </a:xfrm>
          </p:grpSpPr>
          <p:sp>
            <p:nvSpPr>
              <p:cNvPr id="23" name="Hexagon 22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09044" y="1885668"/>
                <a:ext cx="12957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QCD Phase Diagram</a:t>
                </a:r>
                <a:endParaRPr lang="en-US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30794" y="2164814"/>
              <a:ext cx="1616477" cy="1436701"/>
              <a:chOff x="1051992" y="1616287"/>
              <a:chExt cx="1616477" cy="1436701"/>
            </a:xfrm>
          </p:grpSpPr>
          <p:sp>
            <p:nvSpPr>
              <p:cNvPr id="26" name="Hexagon 25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FFFF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220323" y="1872841"/>
                <a:ext cx="12572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Parton Energy Loss</a:t>
                </a:r>
                <a:endParaRPr lang="en-US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30794" y="3742618"/>
              <a:ext cx="1616477" cy="1436701"/>
              <a:chOff x="1051992" y="1616287"/>
              <a:chExt cx="1616477" cy="1436701"/>
            </a:xfrm>
          </p:grpSpPr>
          <p:sp>
            <p:nvSpPr>
              <p:cNvPr id="29" name="Hexagon 28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660066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94664" y="2001117"/>
                <a:ext cx="13470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Hadron Formation</a:t>
                </a:r>
                <a:endParaRPr lang="en-US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102716" y="2150456"/>
              <a:ext cx="1616477" cy="1436701"/>
              <a:chOff x="1051992" y="1616287"/>
              <a:chExt cx="1616477" cy="1436701"/>
            </a:xfrm>
          </p:grpSpPr>
          <p:sp>
            <p:nvSpPr>
              <p:cNvPr id="32" name="Hexagon 31"/>
              <p:cNvSpPr/>
              <p:nvPr/>
            </p:nvSpPr>
            <p:spPr>
              <a:xfrm>
                <a:off x="1051992" y="1616287"/>
                <a:ext cx="1616477" cy="1436701"/>
              </a:xfrm>
              <a:prstGeom prst="hexagon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82301" y="2013947"/>
                <a:ext cx="15636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Parton Correlations</a:t>
                </a:r>
                <a:endParaRPr lang="en-US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526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 smtClean="0"/>
              <a:t>RHIC Delivers Whatever it Takes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60" y="974905"/>
            <a:ext cx="7941262" cy="45281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4092" y="5638100"/>
            <a:ext cx="7569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 2016 RHIC </a:t>
            </a:r>
            <a:r>
              <a:rPr lang="en-US" dirty="0"/>
              <a:t>collided deuterons with gold ions at four different energies with setup times </a:t>
            </a:r>
            <a:r>
              <a:rPr lang="en-US" dirty="0" smtClean="0"/>
              <a:t>as low as 0.8 </a:t>
            </a:r>
            <a:r>
              <a:rPr lang="en-US" dirty="0"/>
              <a:t>days </a:t>
            </a:r>
            <a:r>
              <a:rPr lang="en-US" dirty="0" smtClean="0"/>
              <a:t>between energies.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6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 smtClean="0"/>
              <a:t>Record Luminosity and Aiming for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21" y="1039041"/>
            <a:ext cx="3860401" cy="33247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648" y="4440112"/>
            <a:ext cx="42440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verage </a:t>
            </a:r>
            <a:r>
              <a:rPr lang="en-US" dirty="0"/>
              <a:t>store </a:t>
            </a:r>
            <a:r>
              <a:rPr lang="en-US" dirty="0" smtClean="0"/>
              <a:t>luminosity for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dirty="0"/>
              <a:t>has now reached </a:t>
            </a:r>
            <a:r>
              <a:rPr lang="en-US" dirty="0" smtClean="0"/>
              <a:t>44 </a:t>
            </a:r>
            <a:r>
              <a:rPr lang="en-US" dirty="0"/>
              <a:t>times the design value. In </a:t>
            </a:r>
            <a:r>
              <a:rPr lang="en-US" dirty="0" smtClean="0"/>
              <a:t>10 </a:t>
            </a:r>
            <a:r>
              <a:rPr lang="en-US" dirty="0"/>
              <a:t>minutes </a:t>
            </a:r>
            <a:r>
              <a:rPr lang="en-US" dirty="0" smtClean="0"/>
              <a:t>RHIC today </a:t>
            </a:r>
            <a:r>
              <a:rPr lang="en-US" dirty="0"/>
              <a:t>produces more collisions than during the entire </a:t>
            </a:r>
            <a:r>
              <a:rPr lang="en-US" dirty="0" smtClean="0"/>
              <a:t>commissioning </a:t>
            </a:r>
            <a:r>
              <a:rPr lang="en-US" dirty="0"/>
              <a:t>run in 2000. 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201" y="1063522"/>
            <a:ext cx="4394835" cy="32429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2652" y="4455542"/>
            <a:ext cx="42336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Electron cooling for the Beam Energy Scan II (BES-II) aims for </a:t>
            </a:r>
            <a:r>
              <a:rPr lang="en-US" sz="1600" dirty="0" smtClean="0"/>
              <a:t>a four-fold increase </a:t>
            </a:r>
            <a:r>
              <a:rPr lang="en-US" sz="1600" dirty="0"/>
              <a:t>at the three lowest energies of the scan. </a:t>
            </a:r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/>
              <a:t>three-</a:t>
            </a:r>
            <a:r>
              <a:rPr lang="en-US" sz="1600" dirty="0" smtClean="0"/>
              <a:t>fold </a:t>
            </a:r>
            <a:r>
              <a:rPr lang="en-US" sz="1600" dirty="0"/>
              <a:t>increase </a:t>
            </a:r>
            <a:r>
              <a:rPr lang="en-US" sz="1600" dirty="0" smtClean="0"/>
              <a:t>at </a:t>
            </a:r>
            <a:r>
              <a:rPr lang="en-US" sz="1600" dirty="0"/>
              <a:t>the two highest energies is possible without cooling, and has been demonstrated in </a:t>
            </a:r>
            <a:r>
              <a:rPr lang="en-US" sz="1600" dirty="0" smtClean="0"/>
              <a:t>2016.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07296" y="2347466"/>
            <a:ext cx="951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Au+Au</a:t>
            </a:r>
            <a:endParaRPr lang="en-US" sz="1600" dirty="0" smtClean="0"/>
          </a:p>
          <a:p>
            <a:pPr algn="ctr"/>
            <a:r>
              <a:rPr lang="en-US" sz="1600" dirty="0"/>
              <a:t>@</a:t>
            </a:r>
            <a:r>
              <a:rPr lang="en-US" sz="1600" dirty="0" smtClean="0"/>
              <a:t> RHIC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965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</a:t>
            </a:r>
            <a:r>
              <a:rPr lang="en-US" dirty="0"/>
              <a:t> </a:t>
            </a:r>
            <a:r>
              <a:rPr lang="en-US" dirty="0" smtClean="0"/>
              <a:t>Program Since 2015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1219" y="967227"/>
            <a:ext cx="8328991" cy="5294743"/>
          </a:xfrm>
        </p:spPr>
        <p:txBody>
          <a:bodyPr>
            <a:normAutofit/>
          </a:bodyPr>
          <a:lstStyle/>
          <a:p>
            <a:r>
              <a:rPr lang="is-IS" sz="1800" b="1" i="1" dirty="0" smtClean="0"/>
              <a:t>Run 2015: </a:t>
            </a:r>
          </a:p>
          <a:p>
            <a:pPr lvl="1"/>
            <a:r>
              <a:rPr lang="en-US" sz="1600" b="1" dirty="0" smtClean="0"/>
              <a:t>Transverse and longitudinally polarized </a:t>
            </a:r>
            <a:r>
              <a:rPr lang="en-US" sz="1600" b="1" dirty="0" err="1" smtClean="0"/>
              <a:t>p+p</a:t>
            </a:r>
            <a:r>
              <a:rPr lang="en-US" sz="1600" b="1" dirty="0" smtClean="0"/>
              <a:t> at √</a:t>
            </a:r>
            <a:r>
              <a:rPr lang="en-US" sz="1600" b="1" dirty="0" err="1" smtClean="0"/>
              <a:t>s</a:t>
            </a:r>
            <a:r>
              <a:rPr lang="en-US" sz="1600" b="1" baseline="-25000" dirty="0" err="1" smtClean="0"/>
              <a:t>NN</a:t>
            </a:r>
            <a:r>
              <a:rPr lang="en-US" sz="1600" b="1" dirty="0" smtClean="0"/>
              <a:t> = 200 </a:t>
            </a:r>
            <a:r>
              <a:rPr lang="en-US" sz="1600" b="1" dirty="0" err="1" smtClean="0"/>
              <a:t>GeV</a:t>
            </a:r>
            <a:endParaRPr lang="en-US" sz="1600" b="1" dirty="0" smtClean="0"/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Baseline comparison runs (</a:t>
            </a:r>
            <a:r>
              <a:rPr lang="en-US" sz="1600" b="1" dirty="0" err="1">
                <a:solidFill>
                  <a:srgbClr val="0000FF"/>
                </a:solidFill>
              </a:rPr>
              <a:t>p+p</a:t>
            </a:r>
            <a:r>
              <a:rPr lang="en-US" sz="1600" b="1" dirty="0">
                <a:solidFill>
                  <a:srgbClr val="0000FF"/>
                </a:solidFill>
              </a:rPr>
              <a:t>. </a:t>
            </a:r>
            <a:r>
              <a:rPr lang="en-US" sz="1600" b="1" dirty="0" err="1">
                <a:solidFill>
                  <a:srgbClr val="0000FF"/>
                </a:solidFill>
              </a:rPr>
              <a:t>p+Au</a:t>
            </a:r>
            <a:r>
              <a:rPr lang="en-US" sz="1600" b="1" dirty="0">
                <a:solidFill>
                  <a:srgbClr val="0000FF"/>
                </a:solidFill>
              </a:rPr>
              <a:t>) for heavy flavor program</a:t>
            </a:r>
          </a:p>
          <a:p>
            <a:pPr lvl="1"/>
            <a:r>
              <a:rPr lang="en-US" sz="1600" b="1" dirty="0" smtClean="0"/>
              <a:t>Polarized </a:t>
            </a:r>
            <a:r>
              <a:rPr lang="en-US" sz="1600" b="1" dirty="0" err="1" smtClean="0"/>
              <a:t>p+Au</a:t>
            </a:r>
            <a:r>
              <a:rPr lang="en-US" sz="1600" b="1" dirty="0" smtClean="0"/>
              <a:t> and </a:t>
            </a:r>
            <a:r>
              <a:rPr lang="en-US" sz="1600" b="1" dirty="0" err="1" smtClean="0"/>
              <a:t>p+Al</a:t>
            </a:r>
            <a:r>
              <a:rPr lang="en-US" sz="1600" b="1" dirty="0" smtClean="0"/>
              <a:t> </a:t>
            </a:r>
            <a:r>
              <a:rPr lang="en-US" sz="1600" b="1" dirty="0"/>
              <a:t>at √</a:t>
            </a:r>
            <a:r>
              <a:rPr lang="en-US" sz="1600" b="1" dirty="0" err="1"/>
              <a:t>s</a:t>
            </a:r>
            <a:r>
              <a:rPr lang="en-US" sz="1600" b="1" baseline="-25000" dirty="0" err="1"/>
              <a:t>NN</a:t>
            </a:r>
            <a:r>
              <a:rPr lang="en-US" sz="1600" b="1" dirty="0"/>
              <a:t> = 200 </a:t>
            </a:r>
            <a:r>
              <a:rPr lang="en-US" sz="1600" b="1" dirty="0" err="1"/>
              <a:t>GeV</a:t>
            </a:r>
            <a:endParaRPr lang="en-US" sz="1600" b="1" dirty="0" smtClean="0"/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Gluon </a:t>
            </a:r>
            <a:r>
              <a:rPr lang="en-US" sz="1600" b="1" dirty="0" err="1" smtClean="0">
                <a:solidFill>
                  <a:srgbClr val="0000FF"/>
                </a:solidFill>
              </a:rPr>
              <a:t>helicity</a:t>
            </a:r>
            <a:r>
              <a:rPr lang="en-US" sz="1600" b="1" dirty="0" smtClean="0">
                <a:solidFill>
                  <a:srgbClr val="0000FF"/>
                </a:solidFill>
              </a:rPr>
              <a:t>; transverse spin in QCD; nuclear PDFs</a:t>
            </a:r>
          </a:p>
          <a:p>
            <a:r>
              <a:rPr lang="is-IS" sz="1800" b="1" i="1" dirty="0" smtClean="0"/>
              <a:t>Run 2016: </a:t>
            </a:r>
          </a:p>
          <a:p>
            <a:pPr lvl="1"/>
            <a:r>
              <a:rPr lang="en-US" sz="1600" b="1" dirty="0" smtClean="0"/>
              <a:t>High statistics </a:t>
            </a:r>
            <a:r>
              <a:rPr lang="en-US" sz="1600" b="1" dirty="0" err="1" smtClean="0"/>
              <a:t>Au+Au</a:t>
            </a:r>
            <a:r>
              <a:rPr lang="en-US" sz="1600" b="1" dirty="0" smtClean="0"/>
              <a:t> </a:t>
            </a:r>
            <a:r>
              <a:rPr lang="en-US" sz="1600" b="1" dirty="0"/>
              <a:t>at √</a:t>
            </a:r>
            <a:r>
              <a:rPr lang="en-US" sz="1600" b="1" dirty="0" err="1"/>
              <a:t>s</a:t>
            </a:r>
            <a:r>
              <a:rPr lang="en-US" sz="1600" b="1" baseline="-25000" dirty="0" err="1"/>
              <a:t>NN</a:t>
            </a:r>
            <a:r>
              <a:rPr lang="en-US" sz="1600" b="1" dirty="0"/>
              <a:t> = 200 </a:t>
            </a:r>
            <a:r>
              <a:rPr lang="en-US" sz="1600" b="1" dirty="0" err="1" smtClean="0"/>
              <a:t>GeV</a:t>
            </a:r>
            <a:endParaRPr lang="en-US" sz="1600" b="1" dirty="0" smtClean="0"/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Precision measurement of heavy flavor dynamics in the QGP</a:t>
            </a:r>
          </a:p>
          <a:p>
            <a:pPr lvl="1"/>
            <a:r>
              <a:rPr lang="en-US" sz="1600" b="1" dirty="0" err="1" smtClean="0"/>
              <a:t>d+Au</a:t>
            </a:r>
            <a:r>
              <a:rPr lang="en-US" sz="1600" b="1" dirty="0" smtClean="0"/>
              <a:t> beam energy scan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Energy dependence of collective flow in small systems</a:t>
            </a:r>
          </a:p>
          <a:p>
            <a:r>
              <a:rPr lang="is-IS" sz="1800" b="1" i="1" dirty="0" smtClean="0"/>
              <a:t>Run </a:t>
            </a:r>
            <a:r>
              <a:rPr lang="is-IS" sz="1800" b="1" i="1" dirty="0"/>
              <a:t>2017 </a:t>
            </a:r>
            <a:r>
              <a:rPr lang="is-IS" sz="1800" b="1" dirty="0" smtClean="0"/>
              <a:t>(ongoing)</a:t>
            </a:r>
            <a:r>
              <a:rPr lang="is-IS" sz="1800" b="1" i="1" dirty="0"/>
              <a:t>:</a:t>
            </a:r>
          </a:p>
          <a:p>
            <a:pPr lvl="1"/>
            <a:r>
              <a:rPr lang="en-US" sz="1600" b="1" dirty="0"/>
              <a:t>High luminosity transverse polarized </a:t>
            </a:r>
            <a:r>
              <a:rPr lang="en-US" sz="1600" b="1" dirty="0" err="1"/>
              <a:t>p+p</a:t>
            </a:r>
            <a:r>
              <a:rPr lang="en-US" sz="1600" b="1" dirty="0"/>
              <a:t> at √</a:t>
            </a:r>
            <a:r>
              <a:rPr lang="en-US" sz="1600" b="1" dirty="0" err="1"/>
              <a:t>s</a:t>
            </a:r>
            <a:r>
              <a:rPr lang="en-US" sz="1600" b="1" baseline="-25000" dirty="0" err="1"/>
              <a:t>NN</a:t>
            </a:r>
            <a:r>
              <a:rPr lang="en-US" sz="1600" b="1" dirty="0"/>
              <a:t> = 510 </a:t>
            </a:r>
            <a:r>
              <a:rPr lang="en-US" sz="1600" b="1" dirty="0" err="1"/>
              <a:t>GeV</a:t>
            </a:r>
            <a:endParaRPr lang="en-US" sz="1600" b="1" dirty="0"/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Study of scale evolution of the transverse momentum dependent </a:t>
            </a:r>
            <a:r>
              <a:rPr lang="en-US" sz="1600" b="1" dirty="0" err="1">
                <a:solidFill>
                  <a:srgbClr val="0000FF"/>
                </a:solidFill>
              </a:rPr>
              <a:t>parton</a:t>
            </a:r>
            <a:r>
              <a:rPr lang="en-US" sz="1600" b="1" dirty="0">
                <a:solidFill>
                  <a:srgbClr val="0000FF"/>
                </a:solidFill>
              </a:rPr>
              <a:t> distributions and sign change of the </a:t>
            </a:r>
            <a:r>
              <a:rPr lang="en-US" sz="1600" b="1" dirty="0" err="1">
                <a:solidFill>
                  <a:srgbClr val="0000FF"/>
                </a:solidFill>
              </a:rPr>
              <a:t>Sivers</a:t>
            </a:r>
            <a:r>
              <a:rPr lang="en-US" sz="1600" b="1" dirty="0">
                <a:solidFill>
                  <a:srgbClr val="0000FF"/>
                </a:solidFill>
              </a:rPr>
              <a:t> function</a:t>
            </a:r>
          </a:p>
          <a:p>
            <a:pPr lvl="1"/>
            <a:r>
              <a:rPr lang="en-US" sz="1600" b="1" dirty="0" err="1" smtClean="0"/>
              <a:t>Au</a:t>
            </a:r>
            <a:r>
              <a:rPr lang="en-US" sz="1600" b="1" dirty="0" err="1"/>
              <a:t>+Au</a:t>
            </a:r>
            <a:r>
              <a:rPr lang="en-US" sz="1600" b="1" dirty="0"/>
              <a:t> at √</a:t>
            </a:r>
            <a:r>
              <a:rPr lang="en-US" sz="1600" b="1" dirty="0" err="1"/>
              <a:t>s</a:t>
            </a:r>
            <a:r>
              <a:rPr lang="en-US" sz="1600" b="1" baseline="-25000" dirty="0" err="1"/>
              <a:t>NN</a:t>
            </a:r>
            <a:r>
              <a:rPr lang="en-US" sz="1600" b="1" dirty="0"/>
              <a:t> = 53 </a:t>
            </a:r>
            <a:r>
              <a:rPr lang="en-US" sz="1600" b="1" dirty="0" err="1"/>
              <a:t>GeV</a:t>
            </a:r>
            <a:endParaRPr lang="en-US" sz="1600" b="1" dirty="0"/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Study of longitudinal correlations in QGP initial conditions &amp; energy dependence of jet quenching</a:t>
            </a:r>
          </a:p>
          <a:p>
            <a:pPr lvl="1"/>
            <a:endParaRPr lang="is-IS" sz="1600" b="1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0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RHIC Highlight (1): </a:t>
            </a:r>
            <a:r>
              <a:rPr lang="en-US" dirty="0" smtClean="0">
                <a:latin typeface="+mn-lt"/>
              </a:rPr>
              <a:t>Flow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43408" y="5094927"/>
            <a:ext cx="7875165" cy="119063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 smtClean="0"/>
              <a:t>Heavy Flavor Tracker</a:t>
            </a:r>
            <a:r>
              <a:rPr lang="en-US" sz="1800" dirty="0" smtClean="0"/>
              <a:t>: &gt;10-year development - </a:t>
            </a:r>
            <a:r>
              <a:rPr lang="en-US" sz="1800" dirty="0"/>
              <a:t>f</a:t>
            </a:r>
            <a:r>
              <a:rPr lang="en-US" sz="1800" dirty="0" smtClean="0"/>
              <a:t>irst use in a collider experiment 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/>
              <a:t>Enabling technology: </a:t>
            </a:r>
            <a:r>
              <a:rPr lang="en-US" sz="1800" dirty="0"/>
              <a:t>High-precision low-mass </a:t>
            </a:r>
            <a:r>
              <a:rPr lang="en-US" sz="1800" dirty="0" smtClean="0"/>
              <a:t>Monolithic" </a:t>
            </a:r>
            <a:r>
              <a:rPr lang="en-US" sz="1800" dirty="0"/>
              <a:t>Active Pixels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Result: </a:t>
            </a:r>
            <a:r>
              <a:rPr lang="en-US" sz="1800" b="1" dirty="0">
                <a:solidFill>
                  <a:srgbClr val="FF0000"/>
                </a:solidFill>
              </a:rPr>
              <a:t>C</a:t>
            </a:r>
            <a:r>
              <a:rPr lang="en-US" sz="1800" b="1" dirty="0" smtClean="0">
                <a:solidFill>
                  <a:srgbClr val="FF0000"/>
                </a:solidFill>
              </a:rPr>
              <a:t>harm quarks flow just as well as lighter quarks </a:t>
            </a:r>
            <a:r>
              <a:rPr lang="mr-IN" sz="1800" b="1" dirty="0" smtClean="0">
                <a:solidFill>
                  <a:srgbClr val="FF0000"/>
                </a:solidFill>
              </a:rPr>
              <a:t>–</a:t>
            </a:r>
            <a:r>
              <a:rPr lang="en-US" sz="1800" b="1" dirty="0" smtClean="0">
                <a:solidFill>
                  <a:srgbClr val="FF0000"/>
                </a:solidFill>
              </a:rPr>
              <a:t> “Perfect liquid”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080708-science-elemparticles-hlarge-530p.grid-4x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688" y="447218"/>
            <a:ext cx="2582993" cy="2007250"/>
          </a:xfrm>
          <a:prstGeom prst="rect">
            <a:avLst/>
          </a:prstGeom>
        </p:spPr>
      </p:pic>
      <p:pic>
        <p:nvPicPr>
          <p:cNvPr id="9" name="Picture 8" descr="1701.06060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15" t="39605" r="27904" b="39478"/>
          <a:stretch/>
        </p:blipFill>
        <p:spPr>
          <a:xfrm>
            <a:off x="485552" y="1635721"/>
            <a:ext cx="5299416" cy="3384787"/>
          </a:xfrm>
          <a:prstGeom prst="rect">
            <a:avLst/>
          </a:prstGeom>
        </p:spPr>
      </p:pic>
      <p:pic>
        <p:nvPicPr>
          <p:cNvPr id="10" name="Picture 9" descr="md_XBD201401-00052-01.TI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688" y="2604065"/>
            <a:ext cx="2582992" cy="225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3898" y="3990435"/>
            <a:ext cx="2137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PRL 118 (2017) 212301</a:t>
            </a:r>
            <a:endParaRPr lang="en-US" sz="1400" b="1" i="1" dirty="0"/>
          </a:p>
        </p:txBody>
      </p:sp>
      <p:sp>
        <p:nvSpPr>
          <p:cNvPr id="2" name="Rectangle 1"/>
          <p:cNvSpPr/>
          <p:nvPr/>
        </p:nvSpPr>
        <p:spPr>
          <a:xfrm>
            <a:off x="477111" y="1108275"/>
            <a:ext cx="5286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Elliptic flow of D0 mesons (charm quarks)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992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Highlight (2): </a:t>
            </a:r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318" y="346387"/>
            <a:ext cx="2992451" cy="21360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813503" y="5352827"/>
            <a:ext cx="3946125" cy="80518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 smtClean="0"/>
              <a:t>Signatures of collective flow exist even in the smallest systems and at the lowest RHIC energies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7684" y="953662"/>
            <a:ext cx="4175316" cy="4292600"/>
            <a:chOff x="283635" y="838200"/>
            <a:chExt cx="4175316" cy="4292600"/>
          </a:xfrm>
        </p:grpSpPr>
        <p:grpSp>
          <p:nvGrpSpPr>
            <p:cNvPr id="11" name="Group 10"/>
            <p:cNvGrpSpPr/>
            <p:nvPr/>
          </p:nvGrpSpPr>
          <p:grpSpPr>
            <a:xfrm>
              <a:off x="283635" y="838200"/>
              <a:ext cx="4175316" cy="4292600"/>
              <a:chOff x="283635" y="838200"/>
              <a:chExt cx="4175316" cy="4292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635" y="838200"/>
                <a:ext cx="4175316" cy="42926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1447800" y="4267647"/>
                <a:ext cx="1443892" cy="2457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956153" y="3990648"/>
              <a:ext cx="2367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Phys. Rev. C 95 (2017) 034910</a:t>
              </a:r>
              <a:endParaRPr lang="en-US" sz="1200" i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90033" y="5262155"/>
            <a:ext cx="1844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PHENIX Preliminary</a:t>
            </a:r>
            <a:endParaRPr lang="en-US" sz="14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88259" y="2629675"/>
            <a:ext cx="3391560" cy="3575833"/>
            <a:chOff x="5843434" y="3063170"/>
            <a:chExt cx="2924080" cy="3142338"/>
          </a:xfrm>
        </p:grpSpPr>
        <p:grpSp>
          <p:nvGrpSpPr>
            <p:cNvPr id="17" name="Group 16"/>
            <p:cNvGrpSpPr/>
            <p:nvPr/>
          </p:nvGrpSpPr>
          <p:grpSpPr>
            <a:xfrm>
              <a:off x="5843434" y="3063170"/>
              <a:ext cx="2924080" cy="3142338"/>
              <a:chOff x="5843434" y="3063170"/>
              <a:chExt cx="2924080" cy="314233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7028" y="3244846"/>
                <a:ext cx="2470486" cy="2960662"/>
              </a:xfrm>
              <a:prstGeom prst="rect">
                <a:avLst/>
              </a:prstGeom>
            </p:spPr>
          </p:pic>
          <p:pic>
            <p:nvPicPr>
              <p:cNvPr id="20" name="Picture 19" descr="v2_axis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183" r="30741"/>
              <a:stretch/>
            </p:blipFill>
            <p:spPr>
              <a:xfrm>
                <a:off x="5843434" y="3063170"/>
                <a:ext cx="729800" cy="2944368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690033" y="5262155"/>
              <a:ext cx="1844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PHENIX Preliminary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8669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048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Highlight </a:t>
            </a:r>
            <a:r>
              <a:rPr lang="en-US" dirty="0" smtClean="0"/>
              <a:t>(3)</a:t>
            </a:r>
            <a:r>
              <a:rPr lang="en-US" dirty="0" smtClean="0"/>
              <a:t>: The most </a:t>
            </a:r>
            <a:r>
              <a:rPr lang="en-US" dirty="0" err="1"/>
              <a:t>v</a:t>
            </a:r>
            <a:r>
              <a:rPr lang="en-US" dirty="0" err="1" smtClean="0"/>
              <a:t>ortical</a:t>
            </a:r>
            <a:r>
              <a:rPr lang="en-US" dirty="0" smtClean="0"/>
              <a:t> fluid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059747" y="878775"/>
            <a:ext cx="3943132" cy="4132557"/>
            <a:chOff x="7369000" y="1879334"/>
            <a:chExt cx="3943132" cy="4132557"/>
          </a:xfrm>
        </p:grpSpPr>
        <p:pic>
          <p:nvPicPr>
            <p:cNvPr id="8" name="Picture 7" descr="LambaPolarization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79" t="32012" r="25691" b="29496"/>
            <a:stretch/>
          </p:blipFill>
          <p:spPr>
            <a:xfrm>
              <a:off x="7369000" y="1879334"/>
              <a:ext cx="3943132" cy="41325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08594" y="4743091"/>
              <a:ext cx="2012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accepted by </a:t>
              </a:r>
              <a:r>
                <a:rPr lang="en-US" sz="1600" i="1" dirty="0" smtClean="0"/>
                <a:t>Nature</a:t>
              </a:r>
              <a:endParaRPr lang="en-US" sz="1600" i="1" dirty="0"/>
            </a:p>
          </p:txBody>
        </p:sp>
      </p:grp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0729" y="4489688"/>
            <a:ext cx="8779721" cy="1834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Global Lambda Polarization is signal of </a:t>
            </a:r>
            <a:r>
              <a:rPr lang="en-US" dirty="0" err="1" smtClean="0"/>
              <a:t>vorticity</a:t>
            </a:r>
            <a:endParaRPr lang="en-US" dirty="0" smtClean="0"/>
          </a:p>
          <a:p>
            <a:pPr marL="400050" lvl="1" indent="0">
              <a:buNone/>
            </a:pPr>
            <a:r>
              <a:rPr lang="en-US" dirty="0"/>
              <a:t>S</a:t>
            </a:r>
            <a:r>
              <a:rPr lang="en-US" dirty="0" smtClean="0"/>
              <a:t>trongest signal at </a:t>
            </a:r>
            <a:r>
              <a:rPr lang="en-US" dirty="0"/>
              <a:t>Beam Energy Scan </a:t>
            </a:r>
            <a:r>
              <a:rPr lang="en-US" dirty="0" smtClean="0"/>
              <a:t>(BES-II) </a:t>
            </a:r>
            <a:r>
              <a:rPr lang="en-US" dirty="0"/>
              <a:t>energies</a:t>
            </a:r>
          </a:p>
          <a:p>
            <a:pPr marL="0" indent="0">
              <a:buNone/>
            </a:pPr>
            <a:r>
              <a:rPr lang="en-US" dirty="0" smtClean="0"/>
              <a:t>Signal is consistent with </a:t>
            </a:r>
            <a:r>
              <a:rPr lang="en-US" dirty="0" err="1" smtClean="0">
                <a:solidFill>
                  <a:srgbClr val="FF0000"/>
                </a:solidFill>
              </a:rPr>
              <a:t>vorticity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ω</a:t>
            </a:r>
            <a:r>
              <a:rPr lang="en-US" dirty="0" smtClean="0"/>
              <a:t> = (9 ± 1) x 10</a:t>
            </a:r>
            <a:r>
              <a:rPr lang="en-US" baseline="30000" dirty="0" smtClean="0"/>
              <a:t>21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greater than previously observed in any system, including nuclei in high-spin states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 smtClean="0"/>
              <a:t>Holds potential </a:t>
            </a:r>
            <a:r>
              <a:rPr lang="en-US" sz="2000" dirty="0"/>
              <a:t>for measurement of late time </a:t>
            </a:r>
            <a:r>
              <a:rPr lang="en-US" sz="2000" dirty="0" smtClean="0"/>
              <a:t>magnetic </a:t>
            </a:r>
            <a:r>
              <a:rPr lang="en-US" sz="2000" dirty="0"/>
              <a:t>field in BES-II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522871"/>
              </p:ext>
            </p:extLst>
          </p:nvPr>
        </p:nvGraphicFramePr>
        <p:xfrm>
          <a:off x="620251" y="3617913"/>
          <a:ext cx="3871912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4" imgW="2451100" imgH="431800" progId="Equation.DSMT4">
                  <p:embed/>
                </p:oleObj>
              </mc:Choice>
              <mc:Fallback>
                <p:oleObj name="Equation" r:id="rId4" imgW="24511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0251" y="3617913"/>
                        <a:ext cx="3871912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647845" y="948219"/>
            <a:ext cx="3868027" cy="2520204"/>
            <a:chOff x="5086741" y="1050839"/>
            <a:chExt cx="3868027" cy="2520204"/>
          </a:xfrm>
        </p:grpSpPr>
        <p:pic>
          <p:nvPicPr>
            <p:cNvPr id="12" name="Picture 11" descr="vorticity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6741" y="1050839"/>
              <a:ext cx="3816712" cy="17580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144501" y="2924712"/>
              <a:ext cx="38102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Global collision angular momentum generates QGP </a:t>
              </a:r>
              <a:r>
                <a:rPr lang="en-US" dirty="0" err="1" smtClean="0"/>
                <a:t>vorticity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40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mpus Strategy_New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NL_70_100_PPT_Template_Editable" id="{6DB883C5-2D24-D04F-A64A-8E715D45222E}" vid="{6FAFF1AD-E050-1545-A740-5133341667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Campus Strategy_New Template</Template>
  <TotalTime>1890</TotalTime>
  <Words>1507</Words>
  <Application>Microsoft Macintosh PowerPoint</Application>
  <PresentationFormat>On-screen Show (4:3)</PresentationFormat>
  <Paragraphs>190</Paragraphs>
  <Slides>22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Campus Strategy_New Template</vt:lpstr>
      <vt:lpstr>Equation</vt:lpstr>
      <vt:lpstr>RHIC Update &amp; Future Program</vt:lpstr>
      <vt:lpstr>RHIC: A Unique Facility</vt:lpstr>
      <vt:lpstr>RHIC’s Physics Program is Rich</vt:lpstr>
      <vt:lpstr>RHIC Delivers Whatever it Takes</vt:lpstr>
      <vt:lpstr>Record Luminosity and Aiming for More</vt:lpstr>
      <vt:lpstr>RHIC Program Since 2015</vt:lpstr>
      <vt:lpstr>RHIC Highlight (1): Flow</vt:lpstr>
      <vt:lpstr>RHIC Highlight (2): Flow</vt:lpstr>
      <vt:lpstr>RHIC Highlight (3): The most vortical fluid</vt:lpstr>
      <vt:lpstr>RHIC Highlight (4): Transverse spin in QCD</vt:lpstr>
      <vt:lpstr>RHIC Future Plans</vt:lpstr>
      <vt:lpstr>RHIC Future (1): Chiral Symmetry &amp; Topology</vt:lpstr>
      <vt:lpstr>RHIC Future (1): Chiral Symmetry &amp; Topology</vt:lpstr>
      <vt:lpstr>RHIC Future (2): Doping the QGP to Criticality</vt:lpstr>
      <vt:lpstr>Critical signature: Net-proton kurtosis</vt:lpstr>
      <vt:lpstr>Upgrades for BES-II</vt:lpstr>
      <vt:lpstr>LEReC and iTPC Acceptance</vt:lpstr>
      <vt:lpstr>RHIC Future (3): sPHENIX</vt:lpstr>
      <vt:lpstr>Jet Probes of QCD Structure</vt:lpstr>
      <vt:lpstr>New Opportunities</vt:lpstr>
      <vt:lpstr>Forward pp,pA, AA physics</vt:lpstr>
      <vt:lpstr>The RICH Opportunities of RHIC</vt:lpstr>
    </vt:vector>
  </TitlesOfParts>
  <Company>BNL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Brookhaven National Laboratory Campus Strategy</dc:title>
  <dc:creator>npuglin</dc:creator>
  <cp:lastModifiedBy>Berndt Mueller</cp:lastModifiedBy>
  <cp:revision>184</cp:revision>
  <cp:lastPrinted>2017-03-10T13:08:01Z</cp:lastPrinted>
  <dcterms:created xsi:type="dcterms:W3CDTF">2017-02-18T21:33:50Z</dcterms:created>
  <dcterms:modified xsi:type="dcterms:W3CDTF">2017-07-24T01:16:14Z</dcterms:modified>
</cp:coreProperties>
</file>