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1"/>
  </p:sldMasterIdLst>
  <p:notesMasterIdLst>
    <p:notesMasterId r:id="rId39"/>
  </p:notesMasterIdLst>
  <p:sldIdLst>
    <p:sldId id="256" r:id="rId2"/>
    <p:sldId id="298" r:id="rId3"/>
    <p:sldId id="315" r:id="rId4"/>
    <p:sldId id="306" r:id="rId5"/>
    <p:sldId id="260" r:id="rId6"/>
    <p:sldId id="273" r:id="rId7"/>
    <p:sldId id="261" r:id="rId8"/>
    <p:sldId id="262" r:id="rId9"/>
    <p:sldId id="295" r:id="rId10"/>
    <p:sldId id="293" r:id="rId11"/>
    <p:sldId id="284" r:id="rId12"/>
    <p:sldId id="292" r:id="rId13"/>
    <p:sldId id="286" r:id="rId14"/>
    <p:sldId id="285" r:id="rId15"/>
    <p:sldId id="280" r:id="rId16"/>
    <p:sldId id="277" r:id="rId17"/>
    <p:sldId id="274" r:id="rId18"/>
    <p:sldId id="309" r:id="rId19"/>
    <p:sldId id="269" r:id="rId20"/>
    <p:sldId id="291" r:id="rId21"/>
    <p:sldId id="308" r:id="rId22"/>
    <p:sldId id="310" r:id="rId23"/>
    <p:sldId id="311" r:id="rId24"/>
    <p:sldId id="313" r:id="rId25"/>
    <p:sldId id="300" r:id="rId26"/>
    <p:sldId id="301" r:id="rId27"/>
    <p:sldId id="302" r:id="rId28"/>
    <p:sldId id="303" r:id="rId29"/>
    <p:sldId id="304" r:id="rId30"/>
    <p:sldId id="305" r:id="rId31"/>
    <p:sldId id="317" r:id="rId32"/>
    <p:sldId id="296" r:id="rId33"/>
    <p:sldId id="314" r:id="rId34"/>
    <p:sldId id="323" r:id="rId35"/>
    <p:sldId id="307" r:id="rId36"/>
    <p:sldId id="319" r:id="rId37"/>
    <p:sldId id="32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0FA00"/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77"/>
    <p:restoredTop sz="86484"/>
  </p:normalViewPr>
  <p:slideViewPr>
    <p:cSldViewPr snapToGrid="0" snapToObjects="1">
      <p:cViewPr>
        <p:scale>
          <a:sx n="54" d="100"/>
          <a:sy n="54" d="100"/>
        </p:scale>
        <p:origin x="1856" y="1200"/>
      </p:cViewPr>
      <p:guideLst/>
    </p:cSldViewPr>
  </p:slideViewPr>
  <p:outlineViewPr>
    <p:cViewPr>
      <p:scale>
        <a:sx n="33" d="100"/>
        <a:sy n="33" d="100"/>
      </p:scale>
      <p:origin x="0" y="-10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 snapToObjects="1">
      <p:cViewPr varScale="1">
        <p:scale>
          <a:sx n="109" d="100"/>
          <a:sy n="109" d="100"/>
        </p:scale>
        <p:origin x="224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48B4E-FF32-1348-B9AB-397264E0F4B7}" type="datetimeFigureOut">
              <a:rPr lang="en-US" smtClean="0"/>
              <a:t>7/24/17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04043-49D9-6240-894C-423A60F85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18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04043-49D9-6240-894C-423A60F85C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0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Hard, if not impossible, to separate TMDs in hadronic collisions</a:t>
            </a:r>
          </a:p>
          <a:p>
            <a:r>
              <a:rPr lang="en-US" sz="1000" kern="12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Using a combination of different observables (not the same observable):  jet, identified hadron, photon, …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kern="1200" dirty="0" smtClean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DA1A5-65E8-C141-91B3-37DB1AC7DA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89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04043-49D9-6240-894C-423A60F85C2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21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Amazing events:</a:t>
            </a:r>
            <a:r>
              <a:rPr lang="en-US" baseline="0" dirty="0" smtClean="0"/>
              <a:t> in the rest frame a 1 </a:t>
            </a:r>
            <a:r>
              <a:rPr lang="en-US" baseline="0" dirty="0" err="1" smtClean="0"/>
              <a:t>TeV</a:t>
            </a:r>
            <a:r>
              <a:rPr lang="en-US" baseline="0" dirty="0" smtClean="0"/>
              <a:t> e-beam on Nucleus (~binding energy of 10s MeV) and nothing happens to the nucleus 1/3 of time. The gluon matter is so “DISK” like that even when probed with high resolution probe acts like a “solid” Dark object, creating diffractive patters. Nuclei have a lot more gluons than protons, so the object is DARKER, and hence the diffractive part of the cross section RISES above 1 in ratio. If there is no saturation, then the nucleus may break more often, and hence the ratio of diffraction in nuclei to proton actually decreases.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71430-EBBA-144C-9116-6DF925E7AC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61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7870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388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38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04043-49D9-6240-894C-423A60F85C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20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7D4B03-D190-4B71-8058-33F8D2816B06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/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301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62261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B0494-9698-864F-A770-B0B06E274A5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44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04043-49D9-6240-894C-423A60F85C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24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04043-49D9-6240-894C-423A60F85C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04043-49D9-6240-894C-423A60F85C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98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measure cross</a:t>
            </a:r>
            <a:r>
              <a:rPr lang="en-US" baseline="0" dirty="0" smtClean="0"/>
              <a:t> sections and polarization asymmetries (AUT)</a:t>
            </a:r>
          </a:p>
          <a:p>
            <a:r>
              <a:rPr lang="en-US" baseline="0" dirty="0" smtClean="0"/>
              <a:t>Assuming a functional form of the GPDs, one can extract both GPD E and H in a fit to the DVCS cross section and transverse proton spin asymmetry</a:t>
            </a:r>
          </a:p>
          <a:p>
            <a:r>
              <a:rPr lang="en-US" baseline="0" dirty="0" smtClean="0"/>
              <a:t>Given the Q2 level arm, the fit can also determine the gluon density profile from evolution effects</a:t>
            </a:r>
          </a:p>
          <a:p>
            <a:r>
              <a:rPr lang="en-US" baseline="0" dirty="0" smtClean="0"/>
              <a:t>2D images for different slices in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DA1A5-65E8-C141-91B3-37DB1AC7DA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212F-BFBF-5E40-925B-DF44320314B7}" type="datetime1">
              <a:rPr lang="en-US" smtClean="0"/>
              <a:t>7/24/17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075E-D2A5-464C-93C0-75720EF9D427}" type="datetime1">
              <a:rPr lang="en-US" smtClean="0"/>
              <a:t>7/24/17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D1DA-451A-2042-8646-4B470B683239}" type="datetime1">
              <a:rPr lang="en-US" smtClean="0"/>
              <a:t>7/24/17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B80C4-C6A5-7643-AFA1-B7F44433D6B9}" type="datetime1">
              <a:rPr lang="en-US" smtClean="0"/>
              <a:t>7/24/17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E8D3-73B2-7242-9D7C-0B9AF4022794}" type="datetime1">
              <a:rPr lang="en-US" smtClean="0"/>
              <a:t>7/24/17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64FDF-0AD3-4E4B-A322-CD16393563D7}" type="datetime1">
              <a:rPr lang="en-US" smtClean="0"/>
              <a:t>7/24/17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8D51A-1E99-BD4A-91C0-02C9A49E4DC5}" type="datetime1">
              <a:rPr lang="en-US" smtClean="0"/>
              <a:t>7/24/17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09FF-BCE0-4D46-9768-1028F6C8118F}" type="datetime1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F0615-979D-FB4A-AA1C-698CCA879C9D}" type="datetime1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1" y="16999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1st-level bullet. Click an icon below to add table, graph or other imagery.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18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84000" y="6388608"/>
            <a:ext cx="508000" cy="469392"/>
          </a:xfrm>
        </p:spPr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482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3B87-1BA4-0143-BD03-ADC6A907F7F2}" type="datetime1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42177-F30E-C74D-BF42-5069819CE9CC}" type="datetime1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27CE-DA87-A84C-880B-527A23EC595D}" type="datetime1">
              <a:rPr lang="en-US" smtClean="0"/>
              <a:t>7/24/17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487" y="6260841"/>
            <a:ext cx="522514" cy="5971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26952-A8A1-184F-9DB4-1E9A455DA23F}" type="datetime1">
              <a:rPr lang="en-US" smtClean="0"/>
              <a:t>7/24/17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1ABA2-46F1-2F49-A9FF-1ECF7FD1BEAA}" type="datetime1">
              <a:rPr lang="en-US" smtClean="0"/>
              <a:t>7/24/17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0571-0DE6-8C4B-94F2-9A7BC59A86B0}" type="datetime1">
              <a:rPr lang="en-US" smtClean="0"/>
              <a:t>7/24/17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F144-3851-C740-BE0E-DE970F2C6761}" type="datetime1">
              <a:rPr lang="en-US" smtClean="0"/>
              <a:t>7/24/17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8497-E0EC-1547-82DA-6C32560330F3}" type="datetime1">
              <a:rPr lang="en-US" smtClean="0"/>
              <a:t>7/24/17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BAE6E39-D327-8348-A333-07BEEEFE6F3E}" type="datetime1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C1E9F0-0D7D-1346-929C-3D4684DDB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821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JqNg819PiZY?t=2403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emf"/><Relationship Id="rId7" Type="http://schemas.openxmlformats.org/officeDocument/2006/relationships/image" Target="../media/image58.emf"/><Relationship Id="rId8" Type="http://schemas.openxmlformats.org/officeDocument/2006/relationships/image" Target="../media/image59.emf"/><Relationship Id="rId9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77.wmf"/><Relationship Id="rId8" Type="http://schemas.openxmlformats.org/officeDocument/2006/relationships/image" Target="../media/image80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gbaym@uiuc.edu" TargetMode="External"/><Relationship Id="rId4" Type="http://schemas.openxmlformats.org/officeDocument/2006/relationships/hyperlink" Target="mailto:caidala@umich.edu" TargetMode="External"/><Relationship Id="rId5" Type="http://schemas.openxmlformats.org/officeDocument/2006/relationships/hyperlink" Target="mailto:aapraham@nd.edu" TargetMode="External"/><Relationship Id="rId6" Type="http://schemas.openxmlformats.org/officeDocument/2006/relationships/hyperlink" Target="mailto:p.braun-munzinger@gsi.de" TargetMode="External"/><Relationship Id="rId7" Type="http://schemas.openxmlformats.org/officeDocument/2006/relationships/hyperlink" Target="mailto:gao@phy.duke.edu" TargetMode="External"/><Relationship Id="rId8" Type="http://schemas.openxmlformats.org/officeDocument/2006/relationships/hyperlink" Target="mailto:kawtar@anl.gov" TargetMode="External"/><Relationship Id="rId9" Type="http://schemas.openxmlformats.org/officeDocument/2006/relationships/hyperlink" Target="mailto:haxton@berkeley.edu" TargetMode="External"/><Relationship Id="rId10" Type="http://schemas.openxmlformats.org/officeDocument/2006/relationships/hyperlink" Target="mailto:john.jowett@cern.ch" TargetMode="External"/><Relationship Id="rId11" Type="http://schemas.openxmlformats.org/officeDocument/2006/relationships/hyperlink" Target="mailto:lmcler@uw.edu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hyperlink" Target="mailto:hko@nas.edu" TargetMode="External"/><Relationship Id="rId12" Type="http://schemas.openxmlformats.org/officeDocument/2006/relationships/hyperlink" Target="mailto:bpa@nas.edu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hyperlink" Target="mailto:meziani@temple.edu" TargetMode="External"/><Relationship Id="rId4" Type="http://schemas.openxmlformats.org/officeDocument/2006/relationships/hyperlink" Target="mailto:milner@mit.edu" TargetMode="External"/><Relationship Id="rId5" Type="http://schemas.openxmlformats.org/officeDocument/2006/relationships/hyperlink" Target="mailto:thomas_schaefer@ncsu.edu" TargetMode="External"/><Relationship Id="rId6" Type="http://schemas.openxmlformats.org/officeDocument/2006/relationships/hyperlink" Target="mailto:epsichtermann@lbl.gov" TargetMode="External"/><Relationship Id="rId7" Type="http://schemas.openxmlformats.org/officeDocument/2006/relationships/hyperlink" Target="mailto:mturner@uchicago.edu" TargetMode="External"/><Relationship Id="rId8" Type="http://schemas.openxmlformats.org/officeDocument/2006/relationships/hyperlink" Target="mailto:dlang@nas.edu" TargetMode="External"/><Relationship Id="rId9" Type="http://schemas.openxmlformats.org/officeDocument/2006/relationships/hyperlink" Target="mailto:jlancaster@nas.edu" TargetMode="External"/><Relationship Id="rId10" Type="http://schemas.openxmlformats.org/officeDocument/2006/relationships/hyperlink" Target="mailto:lwalker@nas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kipper.physics.sunysb.edu/~eicug/meeting1/SBU.html" TargetMode="External"/><Relationship Id="rId4" Type="http://schemas.openxmlformats.org/officeDocument/2006/relationships/hyperlink" Target="http://skipper.physics.sunysb.edu/~eicug/meeting2/UCB2016.html" TargetMode="External"/><Relationship Id="rId5" Type="http://schemas.openxmlformats.org/officeDocument/2006/relationships/hyperlink" Target="http://eic2016.phy.anl.gov/" TargetMode="External"/><Relationship Id="rId6" Type="http://schemas.openxmlformats.org/officeDocument/2006/relationships/image" Target="../media/image14.pn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6600" y="423182"/>
            <a:ext cx="10515600" cy="737961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/>
              <a:t>EIC in the US</a:t>
            </a:r>
            <a:endParaRPr lang="en-US" sz="4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435626" y="2763327"/>
            <a:ext cx="9114342" cy="3397631"/>
          </a:xfrm>
        </p:spPr>
        <p:txBody>
          <a:bodyPr/>
          <a:lstStyle/>
          <a:p>
            <a:r>
              <a:rPr lang="en-US" dirty="0" smtClean="0"/>
              <a:t> Towards an EIC in the U.S.</a:t>
            </a:r>
          </a:p>
          <a:p>
            <a:pPr lvl="1"/>
            <a:r>
              <a:rPr lang="en-US" dirty="0" smtClean="0"/>
              <a:t>Building the </a:t>
            </a:r>
            <a:r>
              <a:rPr lang="en-US" dirty="0"/>
              <a:t>s</a:t>
            </a:r>
            <a:r>
              <a:rPr lang="en-US" dirty="0" smtClean="0"/>
              <a:t>cience case; </a:t>
            </a:r>
            <a:r>
              <a:rPr lang="en-US" dirty="0" smtClean="0"/>
              <a:t>the </a:t>
            </a:r>
            <a:r>
              <a:rPr lang="en-US" dirty="0" smtClean="0"/>
              <a:t>next QCD frontier</a:t>
            </a:r>
          </a:p>
          <a:p>
            <a:pPr lvl="1"/>
            <a:r>
              <a:rPr lang="en-US" dirty="0" smtClean="0"/>
              <a:t>The Nuclear physics </a:t>
            </a:r>
            <a:r>
              <a:rPr lang="en-US" dirty="0"/>
              <a:t>c</a:t>
            </a:r>
            <a:r>
              <a:rPr lang="en-US" dirty="0" smtClean="0"/>
              <a:t>ommunity Long Range Plan</a:t>
            </a:r>
          </a:p>
          <a:p>
            <a:pPr lvl="1"/>
            <a:r>
              <a:rPr lang="en-US" dirty="0" smtClean="0"/>
              <a:t>The National Science Academy Science Evaluation of an EIC in the U.S.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2535-5C7F-1B41-ADA0-8DE5A734EEA4}" type="datetime1">
              <a:rPr lang="en-US" smtClean="0"/>
              <a:t>7/24/17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3593" y="1843974"/>
            <a:ext cx="1903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Outline: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963886" y="1248229"/>
            <a:ext cx="2145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Zein-Eddine Meziani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Temple University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9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0" y="6"/>
            <a:ext cx="9144000" cy="83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89" tIns="45547" rIns="91089" bIns="45547" anchor="ctr">
            <a:prstTxWarp prst="textNoShape">
              <a:avLst/>
            </a:prstTxWarp>
          </a:bodyPr>
          <a:lstStyle/>
          <a:p>
            <a:pPr algn="ctr" defTabSz="456188"/>
            <a:r>
              <a:rPr lang="en-US" sz="3600" dirty="0" smtClean="0">
                <a:latin typeface="+mj-lt"/>
                <a:ea typeface="ＭＳ Ｐゴシック" pitchFamily="-107" charset="-128"/>
                <a:cs typeface="ＭＳ Ｐゴシック" pitchFamily="-107" charset="-128"/>
              </a:rPr>
              <a:t>An example </a:t>
            </a:r>
            <a:r>
              <a:rPr lang="en-US" sz="3600" dirty="0" smtClean="0">
                <a:latin typeface="+mj-lt"/>
                <a:ea typeface="ＭＳ Ｐゴシック" pitchFamily="-107" charset="-128"/>
                <a:cs typeface="ＭＳ Ｐゴシック" pitchFamily="-107" charset="-128"/>
              </a:rPr>
              <a:t>for </a:t>
            </a:r>
            <a:r>
              <a:rPr lang="en-US" sz="3600" dirty="0">
                <a:latin typeface="+mj-lt"/>
                <a:ea typeface="ＭＳ Ｐゴシック" pitchFamily="-107" charset="-128"/>
                <a:cs typeface="ＭＳ Ｐゴシック" pitchFamily="-107" charset="-128"/>
              </a:rPr>
              <a:t>w</a:t>
            </a:r>
            <a:r>
              <a:rPr lang="en-US" sz="3600" dirty="0" smtClean="0">
                <a:latin typeface="+mj-lt"/>
                <a:ea typeface="ＭＳ Ｐゴシック" pitchFamily="-107" charset="-128"/>
                <a:cs typeface="ＭＳ Ｐゴシック" pitchFamily="-107" charset="-128"/>
              </a:rPr>
              <a:t>hy </a:t>
            </a:r>
            <a:r>
              <a:rPr lang="en-US" sz="3600" dirty="0">
                <a:latin typeface="+mj-lt"/>
                <a:ea typeface="ＭＳ Ｐゴシック" pitchFamily="-107" charset="-128"/>
                <a:cs typeface="ＭＳ Ｐゴシック" pitchFamily="-107" charset="-128"/>
              </a:rPr>
              <a:t>3D nucleon structure?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1787" y="776410"/>
            <a:ext cx="5796713" cy="452011"/>
          </a:xfrm>
          <a:prstGeom prst="rect">
            <a:avLst/>
          </a:prstGeom>
          <a:noFill/>
        </p:spPr>
        <p:txBody>
          <a:bodyPr wrap="none" lIns="81882" tIns="40940" rIns="81882" bIns="40940" rtlCol="0">
            <a:spAutoFit/>
          </a:bodyPr>
          <a:lstStyle/>
          <a:p>
            <a:pPr defTabSz="456188">
              <a:buFont typeface="Wingdings" charset="2"/>
              <a:buChar char="q"/>
            </a:pPr>
            <a:r>
              <a:rPr lang="en-US" sz="2400" dirty="0">
                <a:solidFill>
                  <a:srgbClr val="00FA00"/>
                </a:solidFill>
                <a:cs typeface="Arial Rounded MT Bold"/>
              </a:rPr>
              <a:t> Spatial distributions of quarks and gluons:</a:t>
            </a:r>
          </a:p>
        </p:txBody>
      </p:sp>
      <p:sp>
        <p:nvSpPr>
          <p:cNvPr id="53" name="Content Placeholder 6"/>
          <p:cNvSpPr txBox="1">
            <a:spLocks/>
          </p:cNvSpPr>
          <p:nvPr/>
        </p:nvSpPr>
        <p:spPr>
          <a:xfrm>
            <a:off x="5790552" y="1505504"/>
            <a:ext cx="4315280" cy="4338557"/>
          </a:xfrm>
          <a:prstGeom prst="rect">
            <a:avLst/>
          </a:prstGeom>
        </p:spPr>
        <p:txBody>
          <a:bodyPr>
            <a:noAutofit/>
          </a:bodyPr>
          <a:lstStyle>
            <a:lvl1pPr marL="342339" indent="-34233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734" indent="-2852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1131" indent="-22822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7583" indent="-228229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4033" indent="-22822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0487" indent="-22822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66940" indent="-22822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3391" indent="-22822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79841" indent="-22822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solidFill>
                  <a:srgbClr val="FF0000"/>
                </a:solidFill>
              </a:rPr>
              <a:t>Bag Model</a:t>
            </a:r>
            <a:r>
              <a:rPr lang="en-US" sz="1800" dirty="0"/>
              <a:t>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Gluon field distribution is wider than the fast moving quarks.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00"/>
                </a:solidFill>
              </a:rPr>
              <a:t>Gluon radius  &gt;  Charge Radius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solidFill>
                  <a:srgbClr val="FF0000"/>
                </a:solidFill>
              </a:rPr>
              <a:t>Constituent Quark Model: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Gluons and sea quarks hide inside massive quarks.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00"/>
                </a:solidFill>
              </a:rPr>
              <a:t>Gluon radius  ~  Charge Radius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>
              <a:solidFill>
                <a:srgbClr val="FFFF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solidFill>
                  <a:srgbClr val="FF0000"/>
                </a:solidFill>
              </a:rPr>
              <a:t>Lattice Gauge theory (with slow moving quarks):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Gluons more concentrated inside the quarks               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solidFill>
                  <a:srgbClr val="FFFF00"/>
                </a:solidFill>
              </a:rPr>
              <a:t>Gluon radius  &lt;  Charge Radius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2092604" y="1170332"/>
            <a:ext cx="3331444" cy="4714673"/>
            <a:chOff x="527660" y="843478"/>
            <a:chExt cx="3519284" cy="5262473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2"/>
            <a:srcRect l="51905" t="360" b="-1"/>
            <a:stretch/>
          </p:blipFill>
          <p:spPr>
            <a:xfrm>
              <a:off x="527660" y="1255723"/>
              <a:ext cx="3519284" cy="4850228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919779" y="843478"/>
              <a:ext cx="3127165" cy="412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Static                  Boosted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423222" y="5944573"/>
            <a:ext cx="7135800" cy="804246"/>
            <a:chOff x="899221" y="5944572"/>
            <a:chExt cx="7135800" cy="804246"/>
          </a:xfrm>
        </p:grpSpPr>
        <p:sp>
          <p:nvSpPr>
            <p:cNvPr id="58" name="TextBox 57"/>
            <p:cNvSpPr txBox="1"/>
            <p:nvPr/>
          </p:nvSpPr>
          <p:spPr>
            <a:xfrm>
              <a:off x="899221" y="5944572"/>
              <a:ext cx="71358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srgbClr val="FFC000"/>
                  </a:solidFill>
                </a:rPr>
                <a:t>3D Confined Motion (TMDs) + Spatial Distribution (</a:t>
              </a:r>
              <a:r>
                <a:rPr lang="en-US" sz="2400" i="1" dirty="0" smtClean="0">
                  <a:solidFill>
                    <a:srgbClr val="FFC000"/>
                  </a:solidFill>
                </a:rPr>
                <a:t>GPDs)</a:t>
              </a:r>
              <a:endParaRPr lang="en-US" sz="2000" i="1" dirty="0">
                <a:solidFill>
                  <a:srgbClr val="FF0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76642" y="6379486"/>
              <a:ext cx="6503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Relation between charge radius, quark radius </a:t>
              </a:r>
              <a:r>
                <a:rPr lang="en-US" dirty="0" smtClean="0">
                  <a:solidFill>
                    <a:srgbClr val="FFFF00"/>
                  </a:solidFill>
                </a:rPr>
                <a:t>, </a:t>
              </a:r>
              <a:r>
                <a:rPr lang="en-US" dirty="0">
                  <a:solidFill>
                    <a:srgbClr val="FFFF00"/>
                  </a:solidFill>
                </a:rPr>
                <a:t>and gluon radius </a:t>
              </a:r>
              <a:r>
                <a:rPr lang="en-US" dirty="0" smtClean="0">
                  <a:solidFill>
                    <a:srgbClr val="FFFF00"/>
                  </a:solidFill>
                </a:rPr>
                <a:t>?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279E-768E-AA4B-80CA-100A42D1C267}" type="datetime1">
              <a:rPr lang="en-US" smtClean="0"/>
              <a:t>7/24/17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618" y="5795757"/>
            <a:ext cx="10508104" cy="618722"/>
          </a:xfrm>
        </p:spPr>
        <p:txBody>
          <a:bodyPr>
            <a:normAutofit/>
          </a:bodyPr>
          <a:lstStyle/>
          <a:p>
            <a:r>
              <a:rPr lang="en-US" sz="2700" dirty="0" smtClean="0"/>
              <a:t>What Susskind has to say about proton mass and the Higgs mechanism.</a:t>
            </a:r>
            <a:endParaRPr lang="en-US" sz="2700" dirty="0"/>
          </a:p>
        </p:txBody>
      </p:sp>
      <p:sp>
        <p:nvSpPr>
          <p:cNvPr id="7" name="Content Placeholder 6">
            <a:hlinkClick r:id="rId2"/>
          </p:cNvPr>
          <p:cNvSpPr>
            <a:spLocks noGrp="1"/>
          </p:cNvSpPr>
          <p:nvPr>
            <p:ph idx="1"/>
          </p:nvPr>
        </p:nvSpPr>
        <p:spPr>
          <a:xfrm>
            <a:off x="3018639" y="6377869"/>
            <a:ext cx="644984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/JqNg819PiZY?t=2403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A338-217B-F24E-9964-94297ED5A047}" type="datetime1">
              <a:rPr lang="en-US" smtClean="0"/>
              <a:t>7/24/17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1038683"/>
            <a:ext cx="114824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“</a:t>
            </a:r>
            <a:r>
              <a:rPr lang="mr-IN" sz="2800" dirty="0" smtClean="0">
                <a:solidFill>
                  <a:srgbClr val="FFFF00"/>
                </a:solidFill>
              </a:rPr>
              <a:t>…</a:t>
            </a:r>
            <a:r>
              <a:rPr lang="en-US" sz="2800" dirty="0" smtClean="0">
                <a:solidFill>
                  <a:srgbClr val="FFFF00"/>
                </a:solidFill>
              </a:rPr>
              <a:t>QCD takes us a long stride towards the Einstein-Wheeler </a:t>
            </a:r>
            <a:r>
              <a:rPr lang="en-US" sz="2800" dirty="0">
                <a:solidFill>
                  <a:srgbClr val="FFFF00"/>
                </a:solidFill>
              </a:rPr>
              <a:t>i</a:t>
            </a:r>
            <a:r>
              <a:rPr lang="en-US" sz="2800" dirty="0" smtClean="0">
                <a:solidFill>
                  <a:srgbClr val="FFFF00"/>
                </a:solidFill>
              </a:rPr>
              <a:t>deal of mass without mass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400" dirty="0" smtClean="0"/>
              <a:t>Close examples in nature: proton, </a:t>
            </a:r>
            <a:r>
              <a:rPr lang="en-US" sz="2400" dirty="0" err="1" smtClean="0"/>
              <a:t>blackhole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275469" y="1651196"/>
            <a:ext cx="358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Frank </a:t>
            </a:r>
            <a:r>
              <a:rPr lang="en-US" dirty="0" err="1" smtClean="0"/>
              <a:t>Wilczek</a:t>
            </a:r>
            <a:r>
              <a:rPr lang="en-US" dirty="0" smtClean="0"/>
              <a:t> (1999, Physics Today)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16284" y="278382"/>
            <a:ext cx="9850055" cy="929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ea typeface="ＭＳ Ｐゴシック" pitchFamily="-107" charset="-128"/>
                <a:cs typeface="Arial Rounded MT Bold"/>
              </a:rPr>
              <a:t>How does </a:t>
            </a:r>
            <a:r>
              <a:rPr lang="en-US" sz="4000" dirty="0" smtClean="0">
                <a:ea typeface="ＭＳ Ｐゴシック" pitchFamily="-107" charset="-128"/>
                <a:cs typeface="Arial Rounded MT Bold"/>
              </a:rPr>
              <a:t>QCD </a:t>
            </a:r>
            <a:r>
              <a:rPr lang="en-US" sz="4000" dirty="0">
                <a:ea typeface="ＭＳ Ｐゴシック" pitchFamily="-107" charset="-128"/>
                <a:cs typeface="Arial Rounded MT Bold"/>
              </a:rPr>
              <a:t>generate its Mass &amp; </a:t>
            </a:r>
            <a:r>
              <a:rPr lang="en-US" sz="4000" dirty="0" smtClean="0">
                <a:ea typeface="ＭＳ Ｐゴシック" pitchFamily="-107" charset="-128"/>
                <a:cs typeface="Arial Rounded MT Bold"/>
              </a:rPr>
              <a:t>Spin</a:t>
            </a:r>
            <a:r>
              <a:rPr lang="en-US" sz="4000" dirty="0" smtClean="0"/>
              <a:t>?</a:t>
            </a:r>
            <a:endParaRPr lang="en-US" sz="4000" dirty="0">
              <a:ea typeface="ＭＳ Ｐゴシック" pitchFamily="-107" charset="-128"/>
              <a:cs typeface="Arial Rounded MT Bold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83696" y="2818151"/>
            <a:ext cx="5980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2000" dirty="0" smtClean="0"/>
              <a:t>Massless, yet, responsible for nearly all visible mass</a:t>
            </a:r>
            <a:endParaRPr lang="en-US" sz="2000" dirty="0"/>
          </a:p>
        </p:txBody>
      </p:sp>
      <p:pic>
        <p:nvPicPr>
          <p:cNvPr id="20" name="Picture 19" descr="Screen Shot 2015-05-21 at 5.24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14" y="3299290"/>
            <a:ext cx="5919778" cy="239882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093459" y="3033411"/>
            <a:ext cx="2864887" cy="2792301"/>
            <a:chOff x="6279113" y="4053815"/>
            <a:chExt cx="2864887" cy="2792301"/>
          </a:xfrm>
        </p:grpSpPr>
        <p:pic>
          <p:nvPicPr>
            <p:cNvPr id="15" name="Picture 14" descr="Screen shot 2012-07-14 at 6.44.08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5351" y="4433023"/>
              <a:ext cx="2698649" cy="210531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279113" y="6538339"/>
              <a:ext cx="28648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4FBC41"/>
                  </a:solidFill>
                </a:rPr>
                <a:t>Bhagwat</a:t>
              </a:r>
              <a:r>
                <a:rPr lang="en-US" sz="1400" b="1" dirty="0" smtClean="0">
                  <a:solidFill>
                    <a:srgbClr val="4FBC41"/>
                  </a:solidFill>
                </a:rPr>
                <a:t> &amp; Tandy/Roberts et al</a:t>
              </a:r>
              <a:endParaRPr lang="en-US" sz="1400" b="1" dirty="0">
                <a:solidFill>
                  <a:srgbClr val="4FBC4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32406" y="4053815"/>
              <a:ext cx="2326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E810FF"/>
                  </a:solidFill>
                  <a:latin typeface="+mj-lt"/>
                </a:rPr>
                <a:t>“Mass without mass!”</a:t>
              </a:r>
              <a:endParaRPr lang="en-US" sz="1600" dirty="0">
                <a:solidFill>
                  <a:srgbClr val="E810FF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66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09685" y="151287"/>
            <a:ext cx="10562918" cy="636829"/>
          </a:xfrm>
          <a:prstGeom prst="rect">
            <a:avLst/>
          </a:prstGeom>
          <a:noFill/>
        </p:spPr>
        <p:txBody>
          <a:bodyPr wrap="square" lIns="82030" tIns="41015" rIns="82030" bIns="41015" rtlCol="0">
            <a:spAutoFit/>
          </a:bodyPr>
          <a:lstStyle/>
          <a:p>
            <a:pPr algn="ctr" defTabSz="820487"/>
            <a:r>
              <a:rPr lang="en-US" sz="3600" dirty="0">
                <a:latin typeface="+mj-lt"/>
              </a:rPr>
              <a:t>How does QCD generate the nucleon </a:t>
            </a:r>
            <a:r>
              <a:rPr lang="en-US" sz="3600" dirty="0" smtClean="0">
                <a:latin typeface="+mj-lt"/>
              </a:rPr>
              <a:t>mass?</a:t>
            </a:r>
            <a:endParaRPr lang="en-US" sz="3600" dirty="0">
              <a:latin typeface="+mj-l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530936" y="2471371"/>
            <a:ext cx="5583084" cy="3538008"/>
            <a:chOff x="404870" y="2909994"/>
            <a:chExt cx="7584534" cy="397275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870" y="2909994"/>
              <a:ext cx="7584534" cy="3972751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867400" y="5943600"/>
              <a:ext cx="755640" cy="3801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Input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6248400" y="4953000"/>
              <a:ext cx="76200" cy="990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3048000" y="5943600"/>
              <a:ext cx="2819400" cy="152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7" idx="1"/>
            </p:cNvCxnSpPr>
            <p:nvPr/>
          </p:nvCxnSpPr>
          <p:spPr>
            <a:xfrm flipH="1">
              <a:off x="2209801" y="6133678"/>
              <a:ext cx="3657599" cy="19092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847518" y="2074444"/>
            <a:ext cx="6632574" cy="430855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342900" indent="-342900" defTabSz="820487">
              <a:buFont typeface="Wingdings" charset="2"/>
              <a:buChar char="q"/>
            </a:pPr>
            <a:r>
              <a:rPr lang="en-US" sz="2200" dirty="0">
                <a:solidFill>
                  <a:srgbClr val="FFC000"/>
                </a:solidFill>
                <a:latin typeface="Arial Rounded MT Bold"/>
                <a:cs typeface="Arial Rounded MT Bold"/>
              </a:rPr>
              <a:t>Hadron mass from </a:t>
            </a:r>
            <a:r>
              <a:rPr lang="en-US" sz="2200" dirty="0">
                <a:solidFill>
                  <a:srgbClr val="FFC000"/>
                </a:solidFill>
                <a:latin typeface="Arial Rounded MT Bold"/>
              </a:rPr>
              <a:t>Lattice QCD calculation: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83830" y="902455"/>
            <a:ext cx="9992525" cy="694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cs typeface="Arial Rounded MT Bold"/>
              </a:rPr>
              <a:t>“… The vast majority of the nucleon’s mass is due to quantum fluctuations of quark-antiquark pairs, the gluons, and the energy associated with quarks moving around at close to the speed of light. …”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45208" y="1542290"/>
            <a:ext cx="43024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FFFF00"/>
                </a:solidFill>
                <a:latin typeface="Arial Rounded MT Bold"/>
                <a:cs typeface="Arial Rounded MT Bold"/>
              </a:rPr>
              <a:t>The 2015 Long Range Plan for Nuclear Science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2187135" y="5954388"/>
            <a:ext cx="7970762" cy="431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i="1" dirty="0">
                <a:solidFill>
                  <a:srgbClr val="FFFF00"/>
                </a:solidFill>
                <a:cs typeface="Arial Rounded MT Bold"/>
              </a:rPr>
              <a:t>How does QCD generate this?  The role of quarks </a:t>
            </a:r>
            <a:r>
              <a:rPr lang="en-US" i="1" dirty="0" err="1">
                <a:solidFill>
                  <a:srgbClr val="FFFF00"/>
                </a:solidFill>
                <a:cs typeface="Arial Rounded MT Bold"/>
              </a:rPr>
              <a:t>vs</a:t>
            </a:r>
            <a:r>
              <a:rPr lang="en-US" i="1" dirty="0">
                <a:solidFill>
                  <a:srgbClr val="FFFF00"/>
                </a:solidFill>
                <a:cs typeface="Arial Rounded MT Bold"/>
              </a:rPr>
              <a:t> that of gluons?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32201" y="6348000"/>
            <a:ext cx="8204394" cy="390636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  <a:latin typeface="Arial Rounded MT Bold"/>
                <a:cs typeface="Arial Rounded MT Bold"/>
              </a:rPr>
              <a:t>If we do not understand proton </a:t>
            </a:r>
            <a:r>
              <a:rPr lang="en-US" sz="2000" i="1" dirty="0">
                <a:solidFill>
                  <a:srgbClr val="FFC000"/>
                </a:solidFill>
                <a:latin typeface="Arial Rounded MT Bold"/>
                <a:cs typeface="Arial Rounded MT Bold"/>
              </a:rPr>
              <a:t>mass</a:t>
            </a:r>
            <a:r>
              <a:rPr lang="en-US" sz="2000" i="1" dirty="0">
                <a:solidFill>
                  <a:srgbClr val="FFFF00"/>
                </a:solidFill>
                <a:latin typeface="Arial Rounded MT Bold"/>
                <a:cs typeface="Arial Rounded MT Bold"/>
              </a:rPr>
              <a:t>, we do not understand QCD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D5063-ED48-7546-A029-B693E3F6E9D6}" type="datetime1">
              <a:rPr lang="en-US" smtClean="0"/>
              <a:t>7/24/17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67413" y="844953"/>
            <a:ext cx="8915400" cy="421385"/>
          </a:xfrm>
          <a:prstGeom prst="rect">
            <a:avLst/>
          </a:prstGeom>
          <a:noFill/>
        </p:spPr>
        <p:txBody>
          <a:bodyPr wrap="square" lIns="82030" tIns="41015" rIns="82030" bIns="41015" rtlCol="0">
            <a:spAutoFit/>
          </a:bodyPr>
          <a:lstStyle/>
          <a:p>
            <a:pPr marL="342780" indent="-342780" defTabSz="820487">
              <a:buFont typeface="Wingdings" charset="2"/>
              <a:buChar char="q"/>
            </a:pPr>
            <a:r>
              <a:rPr lang="en-US" sz="2200" b="1" dirty="0" smtClean="0">
                <a:solidFill>
                  <a:srgbClr val="FFC000"/>
                </a:solidFill>
                <a:cs typeface="Arial Rounded MT Bold"/>
              </a:rPr>
              <a:t>Four-pronged </a:t>
            </a:r>
            <a:r>
              <a:rPr lang="en-US" sz="2200" b="1" dirty="0">
                <a:solidFill>
                  <a:srgbClr val="FFC000"/>
                </a:solidFill>
                <a:cs typeface="Arial Rounded MT Bold"/>
              </a:rPr>
              <a:t>approach to explore the origin of hadron mass</a:t>
            </a:r>
            <a:endParaRPr lang="en-US" sz="2200" b="1" dirty="0">
              <a:solidFill>
                <a:srgbClr val="FFC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449974" y="1279003"/>
            <a:ext cx="7848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000" b="1" dirty="0">
                <a:cs typeface="Arial Rounded MT Bold"/>
              </a:rPr>
              <a:t>Lattice QCD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000" b="1" dirty="0">
                <a:cs typeface="Arial Rounded MT Bold"/>
              </a:rPr>
              <a:t>Mass decomposition – roles of the </a:t>
            </a:r>
            <a:r>
              <a:rPr lang="en-US" sz="2000" b="1" dirty="0" smtClean="0">
                <a:cs typeface="Arial Rounded MT Bold"/>
              </a:rPr>
              <a:t>constituents</a:t>
            </a:r>
            <a:endParaRPr lang="en-US" sz="2000" b="1" dirty="0">
              <a:cs typeface="Arial Rounded MT Bold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000" b="1" dirty="0">
                <a:cs typeface="Arial Rounded MT Bold"/>
              </a:rPr>
              <a:t>Model calculation – approximated analytical </a:t>
            </a:r>
            <a:r>
              <a:rPr lang="en-US" sz="2000" b="1" dirty="0" smtClean="0">
                <a:cs typeface="Arial Rounded MT Bold"/>
              </a:rPr>
              <a:t>approach</a:t>
            </a:r>
            <a:endParaRPr lang="en-US" sz="2000" b="1" dirty="0">
              <a:cs typeface="Arial Rounded MT Bold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000" b="1" dirty="0" smtClean="0">
                <a:cs typeface="Arial Rounded MT Bold"/>
              </a:rPr>
              <a:t>Measurements of the parts in a decomposition</a:t>
            </a:r>
            <a:endParaRPr lang="en-US" sz="2000" b="1" dirty="0">
              <a:cs typeface="Arial Rounded MT Bold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82474" y="112892"/>
            <a:ext cx="11661167" cy="80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09" tIns="45557" rIns="91109" bIns="45557"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latin typeface="+mj-lt"/>
                <a:ea typeface="ＭＳ Ｐゴシック" pitchFamily="-107" charset="-128"/>
                <a:cs typeface="Arial Rounded MT Bold"/>
              </a:rPr>
              <a:t>How does QCD generate nucleon mass?</a:t>
            </a:r>
            <a:endParaRPr lang="en-US" sz="4000" dirty="0">
              <a:latin typeface="+mj-lt"/>
              <a:ea typeface="ＭＳ Ｐゴシック" pitchFamily="-107" charset="-128"/>
              <a:cs typeface="Arial Rounded MT Bold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BED7-86D8-CA49-B7E7-3FCE13C42A0A}" type="datetime1">
              <a:rPr lang="en-US" smtClean="0"/>
              <a:t>7/24/17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 descr="Screen Shot 2016-07-07 at 9.31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02" y="2837844"/>
            <a:ext cx="8403220" cy="35902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14286" y="6388137"/>
            <a:ext cx="760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https://</a:t>
            </a:r>
            <a:r>
              <a:rPr lang="en-US" dirty="0" err="1" smtClean="0">
                <a:latin typeface="Arial Rounded MT Bold"/>
                <a:cs typeface="Arial Rounded MT Bold"/>
              </a:rPr>
              <a:t>phys.cst.temple.edu</a:t>
            </a:r>
            <a:r>
              <a:rPr lang="en-US" dirty="0" smtClean="0">
                <a:latin typeface="Arial Rounded MT Bold"/>
                <a:cs typeface="Arial Rounded MT Bold"/>
              </a:rPr>
              <a:t>/~</a:t>
            </a:r>
            <a:r>
              <a:rPr lang="en-US" dirty="0" err="1" smtClean="0">
                <a:latin typeface="Arial Rounded MT Bold"/>
                <a:cs typeface="Arial Rounded MT Bold"/>
              </a:rPr>
              <a:t>meziani</a:t>
            </a:r>
            <a:r>
              <a:rPr lang="en-US" dirty="0" smtClean="0">
                <a:latin typeface="Arial Rounded MT Bold"/>
                <a:cs typeface="Arial Rounded MT Bold"/>
              </a:rPr>
              <a:t>/proton-mass-workshop-2016/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76468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55838" y="914401"/>
            <a:ext cx="8915400" cy="421385"/>
          </a:xfrm>
          <a:prstGeom prst="rect">
            <a:avLst/>
          </a:prstGeom>
          <a:noFill/>
        </p:spPr>
        <p:txBody>
          <a:bodyPr wrap="square" lIns="82030" tIns="41015" rIns="82030" bIns="41015" rtlCol="0">
            <a:spAutoFit/>
          </a:bodyPr>
          <a:lstStyle/>
          <a:p>
            <a:pPr marL="342780" indent="-342780" defTabSz="820487">
              <a:buFont typeface="Wingdings" charset="2"/>
              <a:buChar char="q"/>
            </a:pPr>
            <a:r>
              <a:rPr lang="en-US" sz="2200" b="1" dirty="0">
                <a:solidFill>
                  <a:srgbClr val="FFC000"/>
                </a:solidFill>
                <a:cs typeface="Arial Rounded MT Bold"/>
              </a:rPr>
              <a:t>Three-pronged approach to explore the origin of hadron mass</a:t>
            </a:r>
            <a:endParaRPr lang="en-US" sz="2200" b="1" dirty="0">
              <a:solidFill>
                <a:srgbClr val="FFC000"/>
              </a:solidFill>
            </a:endParaRPr>
          </a:p>
        </p:txBody>
      </p:sp>
      <p:pic>
        <p:nvPicPr>
          <p:cNvPr id="8" name="Picture 7" descr="Screen Shot 2017-04-01 at 4.05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076" y="2774552"/>
            <a:ext cx="7477246" cy="37839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52311" y="6515459"/>
            <a:ext cx="3336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http://</a:t>
            </a:r>
            <a:r>
              <a:rPr lang="en-US" err="1"/>
              <a:t>www.ectstar.eu</a:t>
            </a:r>
            <a:r>
              <a:rPr lang="en-US"/>
              <a:t>/node/2218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82474" y="112892"/>
            <a:ext cx="11661167" cy="80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09" tIns="45557" rIns="91109" bIns="45557"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latin typeface="+mj-lt"/>
                <a:ea typeface="ＭＳ Ｐゴシック" pitchFamily="-107" charset="-128"/>
                <a:cs typeface="Arial Rounded MT Bold"/>
              </a:rPr>
              <a:t>How does QCD generate its Mass &amp; Spin?</a:t>
            </a:r>
            <a:endParaRPr lang="en-US" sz="4000" dirty="0">
              <a:latin typeface="+mj-lt"/>
              <a:ea typeface="ＭＳ Ｐゴシック" pitchFamily="-107" charset="-128"/>
              <a:cs typeface="Arial Rounded MT Bold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3C8AA-C366-E64A-BA70-F434E65A9B35}" type="datetime1">
              <a:rPr lang="en-US" smtClean="0"/>
              <a:t>7/24/17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14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49974" y="1279003"/>
            <a:ext cx="7848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000" b="1" dirty="0">
                <a:cs typeface="Arial Rounded MT Bold"/>
              </a:rPr>
              <a:t>Lattice QCD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000" b="1" dirty="0">
                <a:cs typeface="Arial Rounded MT Bold"/>
              </a:rPr>
              <a:t>Mass decomposition – roles of the </a:t>
            </a:r>
            <a:r>
              <a:rPr lang="en-US" sz="2000" b="1" dirty="0" smtClean="0">
                <a:cs typeface="Arial Rounded MT Bold"/>
              </a:rPr>
              <a:t>constituents</a:t>
            </a:r>
            <a:endParaRPr lang="en-US" sz="2000" b="1" dirty="0">
              <a:cs typeface="Arial Rounded MT Bold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000" b="1" dirty="0">
                <a:cs typeface="Arial Rounded MT Bold"/>
              </a:rPr>
              <a:t>Model calculation – approximated analytical </a:t>
            </a:r>
            <a:r>
              <a:rPr lang="en-US" sz="2000" b="1" dirty="0" smtClean="0">
                <a:cs typeface="Arial Rounded MT Bold"/>
              </a:rPr>
              <a:t>approach</a:t>
            </a:r>
            <a:endParaRPr lang="en-US" sz="2000" b="1" dirty="0">
              <a:cs typeface="Arial Rounded MT Bold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²"/>
            </a:pPr>
            <a:r>
              <a:rPr lang="en-US" sz="2000" b="1" dirty="0" smtClean="0">
                <a:cs typeface="Arial Rounded MT Bold"/>
              </a:rPr>
              <a:t>Measurements of the parts in a decomposition</a:t>
            </a:r>
            <a:endParaRPr lang="en-US" sz="2000" b="1" dirty="0"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9553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125866" y="4637365"/>
            <a:ext cx="9490255" cy="1849751"/>
            <a:chOff x="2107578" y="4911685"/>
            <a:chExt cx="9490255" cy="1849751"/>
          </a:xfrm>
        </p:grpSpPr>
        <p:sp>
          <p:nvSpPr>
            <p:cNvPr id="32" name="Rectangle 31"/>
            <p:cNvSpPr/>
            <p:nvPr/>
          </p:nvSpPr>
          <p:spPr>
            <a:xfrm>
              <a:off x="2439529" y="6299771"/>
              <a:ext cx="91583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cs typeface="Arial Rounded MT Bold"/>
                </a:rPr>
                <a:t>Heavy </a:t>
              </a:r>
              <a:r>
                <a:rPr lang="en-US" sz="2400" dirty="0" err="1">
                  <a:solidFill>
                    <a:srgbClr val="FFFF00"/>
                  </a:solidFill>
                  <a:cs typeface="Arial Rounded MT Bold"/>
                </a:rPr>
                <a:t>quarkonium</a:t>
              </a:r>
              <a:r>
                <a:rPr lang="en-US" sz="2400" dirty="0">
                  <a:solidFill>
                    <a:srgbClr val="FFFF00"/>
                  </a:solidFill>
                  <a:cs typeface="Arial Rounded MT Bold"/>
                </a:rPr>
                <a:t> production </a:t>
              </a:r>
              <a:r>
                <a:rPr lang="en-US" sz="2400" dirty="0">
                  <a:solidFill>
                    <a:srgbClr val="00FA00"/>
                  </a:solidFill>
                  <a:cs typeface="Arial Rounded MT Bold"/>
                </a:rPr>
                <a:t>near the threshold</a:t>
              </a:r>
              <a:r>
                <a:rPr lang="en-US" sz="2400" dirty="0">
                  <a:solidFill>
                    <a:srgbClr val="FFFF00"/>
                  </a:solidFill>
                  <a:cs typeface="Arial Rounded MT Bold"/>
                </a:rPr>
                <a:t>,</a:t>
              </a:r>
              <a:r>
                <a:rPr lang="en-US" sz="2400" dirty="0">
                  <a:solidFill>
                    <a:srgbClr val="0000FF"/>
                  </a:solidFill>
                  <a:cs typeface="Arial Rounded MT Bold"/>
                </a:rPr>
                <a:t> </a:t>
              </a:r>
              <a:r>
                <a:rPr lang="en-US" sz="2400" dirty="0">
                  <a:solidFill>
                    <a:srgbClr val="FFFF00"/>
                  </a:solidFill>
                  <a:cs typeface="Arial Rounded MT Bold"/>
                </a:rPr>
                <a:t>from JLab12 to EIC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2107578" y="6452210"/>
              <a:ext cx="381000" cy="228600"/>
            </a:xfrm>
            <a:prstGeom prst="rightArrow">
              <a:avLst/>
            </a:prstGeom>
            <a:solidFill>
              <a:srgbClr val="33CC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9415230" y="4911685"/>
              <a:ext cx="1267443" cy="1409909"/>
              <a:chOff x="7761170" y="3726377"/>
              <a:chExt cx="1428020" cy="1374006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8031782" y="3726377"/>
                <a:ext cx="1068088" cy="290707"/>
              </a:xfrm>
              <a:prstGeom prst="rect">
                <a:avLst/>
              </a:prstGeom>
              <a:noFill/>
            </p:spPr>
            <p:txBody>
              <a:bodyPr wrap="none" lIns="82058" tIns="41029" rIns="82058" bIns="41029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40FF"/>
                    </a:solidFill>
                    <a:latin typeface="Arial Rounded MT Bold"/>
                    <a:cs typeface="Arial Rounded MT Bold"/>
                  </a:rPr>
                  <a:t>J/</a:t>
                </a:r>
                <a:r>
                  <a:rPr lang="en-US" sz="1400" dirty="0" err="1" smtClean="0">
                    <a:solidFill>
                      <a:srgbClr val="FF40FF"/>
                    </a:solidFill>
                    <a:latin typeface="Arial Rounded MT Bold"/>
                    <a:cs typeface="Arial Rounded MT Bold"/>
                  </a:rPr>
                  <a:t>Ψ</a:t>
                </a:r>
                <a:r>
                  <a:rPr lang="en-US" sz="1400" dirty="0" smtClean="0">
                    <a:solidFill>
                      <a:srgbClr val="FF40FF"/>
                    </a:solidFill>
                    <a:latin typeface="Arial Rounded MT Bold"/>
                    <a:cs typeface="Arial Rounded MT Bold"/>
                  </a:rPr>
                  <a:t>, </a:t>
                </a:r>
                <a:r>
                  <a:rPr lang="en-US" sz="1400" dirty="0" err="1">
                    <a:solidFill>
                      <a:srgbClr val="FF40FF"/>
                    </a:solidFill>
                    <a:latin typeface="Lucida Grande"/>
                    <a:ea typeface="Lucida Grande"/>
                    <a:cs typeface="Lucida Grande"/>
                  </a:rPr>
                  <a:t>Υ</a:t>
                </a:r>
                <a:r>
                  <a:rPr lang="en-US" sz="1400" dirty="0">
                    <a:solidFill>
                      <a:srgbClr val="FF40FF"/>
                    </a:solidFill>
                    <a:latin typeface="Arial Rounded MT Bold"/>
                    <a:cs typeface="Arial Rounded MT Bold"/>
                  </a:rPr>
                  <a:t>, …</a:t>
                </a:r>
              </a:p>
            </p:txBody>
          </p:sp>
          <p:pic>
            <p:nvPicPr>
              <p:cNvPr id="50" name="Picture 49" descr="Screen Shot 2017-03-16 at 4.27.42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1170" y="4038383"/>
                <a:ext cx="1428020" cy="1062000"/>
              </a:xfrm>
              <a:prstGeom prst="rect">
                <a:avLst/>
              </a:prstGeom>
            </p:spPr>
          </p:pic>
          <p:sp>
            <p:nvSpPr>
              <p:cNvPr id="51" name="Oval 50"/>
              <p:cNvSpPr/>
              <p:nvPr/>
            </p:nvSpPr>
            <p:spPr>
              <a:xfrm>
                <a:off x="8095420" y="4743151"/>
                <a:ext cx="815724" cy="345952"/>
              </a:xfrm>
              <a:prstGeom prst="ellipse">
                <a:avLst/>
              </a:prstGeom>
              <a:solidFill>
                <a:srgbClr val="E68727"/>
              </a:solidFill>
              <a:ln>
                <a:solidFill>
                  <a:srgbClr val="E68727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8335270" y="4229413"/>
                <a:ext cx="312108" cy="258285"/>
              </a:xfrm>
              <a:prstGeom prst="ellipse">
                <a:avLst/>
              </a:prstGeom>
              <a:solidFill>
                <a:srgbClr val="E68727"/>
              </a:solidFill>
              <a:ln>
                <a:solidFill>
                  <a:srgbClr val="E68727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920703" y="551803"/>
            <a:ext cx="9978946" cy="58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09" tIns="45557" rIns="91109" bIns="45557" anchor="ctr">
            <a:prstTxWarp prst="textNoShape">
              <a:avLst/>
            </a:prstTxWarp>
          </a:bodyPr>
          <a:lstStyle/>
          <a:p>
            <a:pPr algn="ctr"/>
            <a:r>
              <a:rPr lang="en-US" sz="3600" dirty="0" smtClean="0">
                <a:latin typeface="+mj-lt"/>
                <a:ea typeface="ＭＳ Ｐゴシック" pitchFamily="-107" charset="-128"/>
                <a:cs typeface="Arial Rounded MT Bold"/>
              </a:rPr>
              <a:t>How does QCD generates the nucleon mass?</a:t>
            </a:r>
            <a:endParaRPr lang="en-US" sz="3600" dirty="0">
              <a:latin typeface="+mj-lt"/>
              <a:ea typeface="ＭＳ Ｐゴシック" pitchFamily="-107" charset="-128"/>
              <a:cs typeface="Arial Rounded MT Bold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8215" y="1916062"/>
            <a:ext cx="10132873" cy="1033483"/>
            <a:chOff x="839927" y="2190382"/>
            <a:chExt cx="10132873" cy="1033483"/>
          </a:xfrm>
        </p:grpSpPr>
        <p:sp>
          <p:nvSpPr>
            <p:cNvPr id="17" name="TextBox 16"/>
            <p:cNvSpPr txBox="1"/>
            <p:nvPr/>
          </p:nvSpPr>
          <p:spPr>
            <a:xfrm>
              <a:off x="839927" y="2190382"/>
              <a:ext cx="3624067" cy="430855"/>
            </a:xfrm>
            <a:prstGeom prst="rect">
              <a:avLst/>
            </a:prstGeom>
            <a:noFill/>
          </p:spPr>
          <p:txBody>
            <a:bodyPr wrap="none" lIns="91407" tIns="45704" rIns="91407" bIns="45704" rtlCol="0">
              <a:spAutoFit/>
            </a:bodyPr>
            <a:lstStyle/>
            <a:p>
              <a:pPr marL="342780" indent="-342780" defTabSz="820487">
                <a:buFont typeface="Wingdings" charset="2"/>
                <a:buChar char="q"/>
              </a:pPr>
              <a:r>
                <a:rPr lang="en-US" sz="2200" dirty="0">
                  <a:solidFill>
                    <a:srgbClr val="FFC000"/>
                  </a:solidFill>
                </a:rPr>
                <a:t>Role of quarks and gluons?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52978" y="2690684"/>
              <a:ext cx="7772400" cy="359830"/>
            </a:xfrm>
            <a:prstGeom prst="rect">
              <a:avLst/>
            </a:prstGeom>
            <a:noFill/>
          </p:spPr>
          <p:txBody>
            <a:bodyPr wrap="square" lIns="82030" tIns="41015" rIns="82030" bIns="41015" rtlCol="0">
              <a:spAutoFit/>
            </a:bodyPr>
            <a:lstStyle/>
            <a:p>
              <a:pPr marL="285750" indent="-285750" defTabSz="820487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²"/>
              </a:pPr>
              <a:r>
                <a:rPr lang="en-US" b="1" dirty="0">
                  <a:cs typeface="Arial Rounded MT Bold"/>
                </a:rPr>
                <a:t>QCD energy-momentum tensor</a:t>
              </a:r>
              <a:r>
                <a:rPr lang="en-US" b="1" dirty="0">
                  <a:latin typeface="Arial Rounded MT Bold"/>
                  <a:cs typeface="Arial Rounded MT Bold"/>
                </a:rPr>
                <a:t>: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3361" y="2559211"/>
              <a:ext cx="5689439" cy="664654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897C-D441-434B-84C5-3E39E9370D25}" type="datetime1">
              <a:rPr lang="en-US" smtClean="0"/>
              <a:t>7/24/17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42" y="718614"/>
            <a:ext cx="2035858" cy="144296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294416" y="3096369"/>
            <a:ext cx="9650373" cy="1548481"/>
            <a:chOff x="1276128" y="3370689"/>
            <a:chExt cx="9650373" cy="1548481"/>
          </a:xfrm>
        </p:grpSpPr>
        <p:sp>
          <p:nvSpPr>
            <p:cNvPr id="41" name="Left Brace 40"/>
            <p:cNvSpPr/>
            <p:nvPr/>
          </p:nvSpPr>
          <p:spPr>
            <a:xfrm rot="16200000">
              <a:off x="3507315" y="3742416"/>
              <a:ext cx="228600" cy="1447800"/>
            </a:xfrm>
            <a:prstGeom prst="leftBrace">
              <a:avLst/>
            </a:prstGeom>
            <a:ln>
              <a:solidFill>
                <a:srgbClr val="00FA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276128" y="3370689"/>
              <a:ext cx="9650373" cy="1548481"/>
              <a:chOff x="1276128" y="3370689"/>
              <a:chExt cx="9650373" cy="1548481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276128" y="3370689"/>
                <a:ext cx="7772400" cy="359830"/>
              </a:xfrm>
              <a:prstGeom prst="rect">
                <a:avLst/>
              </a:prstGeom>
              <a:noFill/>
            </p:spPr>
            <p:txBody>
              <a:bodyPr wrap="square" lIns="82030" tIns="41015" rIns="82030" bIns="41015" rtlCol="0">
                <a:spAutoFit/>
              </a:bodyPr>
              <a:lstStyle/>
              <a:p>
                <a:pPr marL="285750" indent="-285750" defTabSz="820487" fontAlgn="base">
                  <a:spcBef>
                    <a:spcPct val="0"/>
                  </a:spcBef>
                  <a:spcAft>
                    <a:spcPct val="0"/>
                  </a:spcAft>
                  <a:buFont typeface="Wingdings" charset="2"/>
                  <a:buChar char="²"/>
                </a:pPr>
                <a:r>
                  <a:rPr lang="en-US">
                    <a:cs typeface="Arial Rounded MT Bold"/>
                  </a:rPr>
                  <a:t>Trace of the QCD energy-momentum tensor: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592916" y="4580616"/>
                <a:ext cx="21167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00FA00"/>
                    </a:solidFill>
                    <a:latin typeface="Arial Rounded MT Bold"/>
                    <a:cs typeface="Arial Rounded MT Bold"/>
                  </a:rPr>
                  <a:t>QCD trace anomaly</a:t>
                </a: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0612" y="3760728"/>
                <a:ext cx="5355060" cy="75275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32359" y="4394441"/>
                <a:ext cx="4094142" cy="318351"/>
              </a:xfrm>
              <a:prstGeom prst="rect">
                <a:avLst/>
              </a:prstGeom>
            </p:spPr>
          </p:pic>
        </p:grpSp>
      </p:grpSp>
      <p:grpSp>
        <p:nvGrpSpPr>
          <p:cNvPr id="15" name="Group 14"/>
          <p:cNvGrpSpPr/>
          <p:nvPr/>
        </p:nvGrpSpPr>
        <p:grpSpPr>
          <a:xfrm>
            <a:off x="2023619" y="4737448"/>
            <a:ext cx="7772400" cy="1225929"/>
            <a:chOff x="2005331" y="5011768"/>
            <a:chExt cx="7772400" cy="1225929"/>
          </a:xfrm>
        </p:grpSpPr>
        <p:sp>
          <p:nvSpPr>
            <p:cNvPr id="28" name="TextBox 27"/>
            <p:cNvSpPr txBox="1"/>
            <p:nvPr/>
          </p:nvSpPr>
          <p:spPr>
            <a:xfrm>
              <a:off x="2005331" y="5011768"/>
              <a:ext cx="7772400" cy="359830"/>
            </a:xfrm>
            <a:prstGeom prst="rect">
              <a:avLst/>
            </a:prstGeom>
            <a:noFill/>
          </p:spPr>
          <p:txBody>
            <a:bodyPr wrap="square" lIns="82030" tIns="41015" rIns="82030" bIns="41015" rtlCol="0">
              <a:spAutoFit/>
            </a:bodyPr>
            <a:lstStyle/>
            <a:p>
              <a:pPr marL="285750" indent="-285750" defTabSz="820487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²"/>
              </a:pPr>
              <a:r>
                <a:rPr lang="en-US" b="1" dirty="0">
                  <a:cs typeface="Arial Rounded MT Bold"/>
                </a:rPr>
                <a:t>Mass, trace anomaly, chiral symmetry </a:t>
              </a:r>
              <a:r>
                <a:rPr lang="en-US" b="1" dirty="0" smtClean="0">
                  <a:cs typeface="Arial Rounded MT Bold"/>
                </a:rPr>
                <a:t>breaking, …</a:t>
              </a:r>
              <a:endParaRPr lang="en-US" b="1" dirty="0">
                <a:cs typeface="Arial Rounded MT Bold"/>
              </a:endParaRPr>
            </a:p>
          </p:txBody>
        </p:sp>
        <p:sp>
          <p:nvSpPr>
            <p:cNvPr id="46" name="Right Arrow 45"/>
            <p:cNvSpPr/>
            <p:nvPr/>
          </p:nvSpPr>
          <p:spPr>
            <a:xfrm>
              <a:off x="4934243" y="5614963"/>
              <a:ext cx="381000" cy="228600"/>
            </a:xfrm>
            <a:prstGeom prst="rightArrow">
              <a:avLst/>
            </a:prstGeom>
            <a:solidFill>
              <a:srgbClr val="33CC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25064" y="5483587"/>
              <a:ext cx="2073315" cy="38291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14091" y="5384157"/>
              <a:ext cx="1509451" cy="64362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433103" y="5868365"/>
              <a:ext cx="1217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Chiral limit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459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649" y="29457"/>
            <a:ext cx="10515600" cy="76919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How does QCD generate the Nucleon </a:t>
            </a:r>
            <a:r>
              <a:rPr lang="en-US" sz="3600" dirty="0" smtClean="0">
                <a:solidFill>
                  <a:srgbClr val="FFC000"/>
                </a:solidFill>
              </a:rPr>
              <a:t>Spin</a:t>
            </a:r>
            <a:r>
              <a:rPr lang="en-US" sz="3600" dirty="0" smtClean="0"/>
              <a:t>? 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39F94-F51E-304A-87F5-9B5B1799517F}" type="datetime1">
              <a:rPr lang="en-US" smtClean="0"/>
              <a:t>7/24/17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16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844952" y="915162"/>
            <a:ext cx="879676" cy="1331088"/>
            <a:chOff x="2592729" y="1713054"/>
            <a:chExt cx="879676" cy="1331088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3020992" y="1713054"/>
              <a:ext cx="11575" cy="1331088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2592729" y="1909823"/>
              <a:ext cx="879676" cy="868101"/>
            </a:xfrm>
            <a:prstGeom prst="ellipse">
              <a:avLst/>
            </a:prstGeom>
            <a:gradFill flip="none" rotWithShape="1">
              <a:gsLst>
                <a:gs pos="78000">
                  <a:srgbClr val="BFF3E5"/>
                </a:gs>
                <a:gs pos="13000">
                  <a:schemeClr val="accent2">
                    <a:lumMod val="105000"/>
                    <a:satMod val="103000"/>
                    <a:tint val="73000"/>
                  </a:schemeClr>
                </a:gs>
                <a:gs pos="4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8400000" scaled="0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632" y="877019"/>
            <a:ext cx="9340273" cy="8616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3510" y="2097084"/>
            <a:ext cx="1488847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FF"/>
                </a:solidFill>
                <a:latin typeface="+mj-lt"/>
              </a:rPr>
              <a:t>Proton Spin</a:t>
            </a:r>
            <a:endParaRPr lang="en-US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2" name="Down Arrow 11"/>
          <p:cNvSpPr/>
          <p:nvPr/>
        </p:nvSpPr>
        <p:spPr>
          <a:xfrm rot="19022582">
            <a:off x="6999701" y="1616041"/>
            <a:ext cx="465113" cy="663391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88567" y="5655611"/>
            <a:ext cx="9281676" cy="513747"/>
          </a:xfrm>
          <a:prstGeom prst="rect">
            <a:avLst/>
          </a:prstGeom>
          <a:noFill/>
        </p:spPr>
        <p:txBody>
          <a:bodyPr wrap="none" lIns="82058" tIns="41029" rIns="82058" bIns="41029" rtlCol="0">
            <a:spAutoFit/>
          </a:bodyPr>
          <a:lstStyle/>
          <a:p>
            <a:r>
              <a:rPr lang="en-US" sz="2800" i="1" dirty="0">
                <a:cs typeface="Arial Rounded MT Bold"/>
              </a:rPr>
              <a:t>If we do not understand proton</a:t>
            </a:r>
            <a:r>
              <a:rPr lang="en-US" sz="2800" i="1" dirty="0">
                <a:solidFill>
                  <a:srgbClr val="0000FF"/>
                </a:solidFill>
                <a:cs typeface="Arial Rounded MT Bold"/>
              </a:rPr>
              <a:t> </a:t>
            </a:r>
            <a:r>
              <a:rPr lang="en-US" sz="2800" i="1" dirty="0">
                <a:solidFill>
                  <a:srgbClr val="FFFF00"/>
                </a:solidFill>
                <a:cs typeface="Arial Rounded MT Bold"/>
              </a:rPr>
              <a:t>spin</a:t>
            </a:r>
            <a:r>
              <a:rPr lang="en-US" sz="2800" i="1" dirty="0">
                <a:cs typeface="Arial Rounded MT Bold"/>
              </a:rPr>
              <a:t>,</a:t>
            </a:r>
            <a:r>
              <a:rPr lang="en-US" sz="2800" i="1" dirty="0">
                <a:solidFill>
                  <a:srgbClr val="FF0000"/>
                </a:solidFill>
                <a:cs typeface="Arial Rounded MT Bold"/>
              </a:rPr>
              <a:t> </a:t>
            </a:r>
            <a:r>
              <a:rPr lang="en-US" sz="2800" i="1" dirty="0">
                <a:cs typeface="Arial Rounded MT Bold"/>
              </a:rPr>
              <a:t>we do not understand QCD</a:t>
            </a:r>
          </a:p>
        </p:txBody>
      </p:sp>
      <p:sp>
        <p:nvSpPr>
          <p:cNvPr id="14" name="Down Arrow 13"/>
          <p:cNvSpPr/>
          <p:nvPr/>
        </p:nvSpPr>
        <p:spPr>
          <a:xfrm rot="2077279">
            <a:off x="3356991" y="2039633"/>
            <a:ext cx="491729" cy="564944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20420044">
            <a:off x="4886033" y="1685375"/>
            <a:ext cx="440547" cy="591567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59" y="4665743"/>
            <a:ext cx="3956051" cy="5792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148" y="5207899"/>
            <a:ext cx="775746" cy="25858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949123" y="3943930"/>
            <a:ext cx="2430685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Quark Helicity</a:t>
            </a:r>
          </a:p>
          <a:p>
            <a:pPr algn="ctr"/>
            <a:r>
              <a:rPr lang="en-US" b="1" dirty="0" smtClean="0">
                <a:solidFill>
                  <a:srgbClr val="00FA00"/>
                </a:solidFill>
              </a:rPr>
              <a:t>Best known from DIS</a:t>
            </a:r>
            <a:endParaRPr lang="en-US" b="1" dirty="0">
              <a:solidFill>
                <a:srgbClr val="00FA00"/>
              </a:solidFill>
            </a:endParaRPr>
          </a:p>
        </p:txBody>
      </p:sp>
      <p:pic>
        <p:nvPicPr>
          <p:cNvPr id="20" name="Picture 5" descr="uli_nucle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080" y="2690030"/>
            <a:ext cx="703235" cy="92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uli_nucle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328" y="2565891"/>
            <a:ext cx="703881" cy="86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uli_nucle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474" y="2301410"/>
            <a:ext cx="701724" cy="93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7471754" y="3303487"/>
            <a:ext cx="2933495" cy="92333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>
                <a:latin typeface="+mj-lt"/>
              </a:rPr>
              <a:t>Orbital Angular Momentum</a:t>
            </a:r>
          </a:p>
          <a:p>
            <a:pPr algn="ctr" eaLnBrk="1" hangingPunct="1"/>
            <a:r>
              <a:rPr lang="en-US" sz="1800" b="1" dirty="0">
                <a:latin typeface="+mj-lt"/>
              </a:rPr>
              <a:t>of quarks and gluons</a:t>
            </a:r>
          </a:p>
          <a:p>
            <a:pPr algn="ctr" eaLnBrk="1" hangingPunct="1"/>
            <a:r>
              <a:rPr lang="en-US" sz="1800" b="1" dirty="0">
                <a:solidFill>
                  <a:srgbClr val="00FA00"/>
                </a:solidFill>
                <a:latin typeface="+mj-lt"/>
              </a:rPr>
              <a:t>Little </a:t>
            </a:r>
            <a:r>
              <a:rPr lang="en-US" sz="1800" b="1" dirty="0" smtClean="0">
                <a:solidFill>
                  <a:srgbClr val="00FA00"/>
                </a:solidFill>
                <a:latin typeface="+mj-lt"/>
              </a:rPr>
              <a:t>known?</a:t>
            </a:r>
            <a:endParaRPr lang="en-US" sz="1800" b="1" dirty="0">
              <a:solidFill>
                <a:srgbClr val="00FA00"/>
              </a:solidFill>
              <a:latin typeface="+mj-lt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4753898" y="3500563"/>
            <a:ext cx="1845760" cy="64633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>
                <a:latin typeface="+mj-lt"/>
              </a:rPr>
              <a:t>Gluon </a:t>
            </a:r>
            <a:r>
              <a:rPr lang="en-US" sz="1800" b="1" dirty="0" err="1">
                <a:latin typeface="+mj-lt"/>
              </a:rPr>
              <a:t>helicity</a:t>
            </a:r>
            <a:endParaRPr lang="en-US" sz="1800" b="1" dirty="0">
              <a:latin typeface="+mj-lt"/>
            </a:endParaRPr>
          </a:p>
          <a:p>
            <a:pPr algn="ctr" eaLnBrk="1" hangingPunct="1"/>
            <a:r>
              <a:rPr lang="en-US" sz="1800" b="1" dirty="0">
                <a:solidFill>
                  <a:srgbClr val="00FA00"/>
                </a:solidFill>
                <a:latin typeface="+mj-lt"/>
              </a:rPr>
              <a:t>Start to know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0282" y="4292504"/>
            <a:ext cx="2394834" cy="7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0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1478" y="25914"/>
            <a:ext cx="8042276" cy="588724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Experimental Tools: Scattering</a:t>
            </a:r>
            <a:endParaRPr lang="en-US" sz="4000" b="1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12517" y="555584"/>
            <a:ext cx="11646729" cy="6302415"/>
          </a:xfrm>
        </p:spPr>
        <p:txBody>
          <a:bodyPr/>
          <a:lstStyle/>
          <a:p>
            <a:r>
              <a:rPr lang="en-US" dirty="0" smtClean="0"/>
              <a:t>Inclusive reactions: </a:t>
            </a:r>
            <a:r>
              <a:rPr lang="en-US" sz="2400" dirty="0" err="1" smtClean="0">
                <a:solidFill>
                  <a:srgbClr val="FFFF00"/>
                </a:solidFill>
              </a:rPr>
              <a:t>e+p</a:t>
            </a:r>
            <a:r>
              <a:rPr lang="en-US" sz="2400" dirty="0" smtClean="0">
                <a:solidFill>
                  <a:srgbClr val="FFFF00"/>
                </a:solidFill>
              </a:rPr>
              <a:t>/A </a:t>
            </a:r>
            <a:r>
              <a:rPr lang="en-US" sz="2400" dirty="0">
                <a:solidFill>
                  <a:srgbClr val="FFFF00"/>
                </a:solidFill>
                <a:sym typeface="Wingdings"/>
              </a:rPr>
              <a:t> </a:t>
            </a:r>
            <a:r>
              <a:rPr lang="en-US" sz="2400" dirty="0" err="1">
                <a:solidFill>
                  <a:srgbClr val="FFFF00"/>
                </a:solidFill>
                <a:sym typeface="Wingdings"/>
              </a:rPr>
              <a:t>e’+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X</a:t>
            </a:r>
            <a:endParaRPr lang="en-US" sz="2400" dirty="0" smtClean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C000"/>
                </a:solidFill>
                <a:sym typeface="Wingdings"/>
              </a:rPr>
              <a:t>Detect only the scattered lepton in the </a:t>
            </a:r>
            <a:r>
              <a:rPr lang="en-US" dirty="0" smtClean="0">
                <a:solidFill>
                  <a:srgbClr val="FFC000"/>
                </a:solidFill>
                <a:sym typeface="Wingdings"/>
              </a:rPr>
              <a:t>detector</a:t>
            </a:r>
            <a:endParaRPr lang="en-US" dirty="0" smtClean="0">
              <a:solidFill>
                <a:srgbClr val="FFC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Semi-Inclusive reactions: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e+p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/A </a:t>
            </a:r>
            <a:r>
              <a:rPr lang="en-US" sz="2400" dirty="0">
                <a:solidFill>
                  <a:srgbClr val="FFFF00"/>
                </a:solidFill>
                <a:sym typeface="Wingdings"/>
              </a:rPr>
              <a:t> </a:t>
            </a:r>
            <a:r>
              <a:rPr lang="en-US" sz="2400" dirty="0" err="1">
                <a:solidFill>
                  <a:srgbClr val="FFFF00"/>
                </a:solidFill>
                <a:sym typeface="Wingdings"/>
              </a:rPr>
              <a:t>e’+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h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(</a:t>
            </a:r>
            <a:r>
              <a:rPr lang="en-US" sz="2400" dirty="0" smtClean="0">
                <a:solidFill>
                  <a:srgbClr val="FFFF00"/>
                </a:solidFill>
                <a:cs typeface="Symbol" charset="2"/>
                <a:sym typeface="Wingdings"/>
              </a:rPr>
              <a:t>p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,π,K)+</a:t>
            </a:r>
            <a:r>
              <a:rPr lang="en-US" sz="2400" dirty="0">
                <a:solidFill>
                  <a:srgbClr val="FFFF00"/>
                </a:solidFill>
                <a:sym typeface="Wingdings"/>
              </a:rPr>
              <a:t>X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FFC000"/>
                </a:solidFill>
                <a:sym typeface="Wingdings"/>
              </a:rPr>
              <a:t>Detect the scattered lepton in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 smtClean="0">
                <a:solidFill>
                  <a:srgbClr val="FFC000"/>
                </a:solidFill>
                <a:sym typeface="Wingdings"/>
              </a:rPr>
              <a:t>coincidence </a:t>
            </a:r>
            <a:r>
              <a:rPr lang="en-US" dirty="0">
                <a:solidFill>
                  <a:srgbClr val="FFC000"/>
                </a:solidFill>
                <a:sym typeface="Wingdings"/>
              </a:rPr>
              <a:t>with identified </a:t>
            </a:r>
            <a:r>
              <a:rPr lang="en-US" dirty="0" smtClean="0">
                <a:solidFill>
                  <a:srgbClr val="FFC000"/>
                </a:solidFill>
                <a:sym typeface="Wingdings"/>
              </a:rPr>
              <a:t>hadrons (mesons)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dirty="0">
              <a:solidFill>
                <a:srgbClr val="FFC000"/>
              </a:solidFill>
              <a:sym typeface="Wingdings"/>
            </a:endParaRPr>
          </a:p>
          <a:p>
            <a:r>
              <a:rPr lang="en-US" dirty="0" smtClean="0"/>
              <a:t>Exclusive </a:t>
            </a:r>
            <a:r>
              <a:rPr lang="en-US" sz="2400" dirty="0" smtClean="0"/>
              <a:t>reactions: 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e+p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/A </a:t>
            </a:r>
            <a:r>
              <a:rPr lang="en-US" sz="2400" dirty="0">
                <a:solidFill>
                  <a:srgbClr val="FFFF00"/>
                </a:solidFill>
                <a:sym typeface="Wingdings"/>
              </a:rPr>
              <a:t> e’+ p’/A’+ 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(   </a:t>
            </a:r>
            <a:r>
              <a:rPr lang="en-US" sz="2400" dirty="0" err="1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dirty="0" err="1" smtClean="0">
                <a:solidFill>
                  <a:srgbClr val="FFFF00"/>
                </a:solidFill>
                <a:sym typeface="Wingdings"/>
              </a:rPr>
              <a:t>,K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,</a:t>
            </a:r>
            <a:r>
              <a:rPr lang="mr-IN" sz="2400" dirty="0" smtClean="0">
                <a:solidFill>
                  <a:srgbClr val="FFFF00"/>
                </a:solidFill>
                <a:sym typeface="Wingdings"/>
              </a:rPr>
              <a:t>…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)</a:t>
            </a:r>
            <a:endParaRPr lang="en-US" sz="2400" dirty="0">
              <a:solidFill>
                <a:srgbClr val="FFFF00"/>
              </a:solidFill>
              <a:sym typeface="Wingdings"/>
            </a:endParaRP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Detect all final states including proton (or its fragments) 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AD8C-F6D7-044D-A96C-9D58DE9AAD02}" type="datetime1">
              <a:rPr lang="en-US" smtClean="0"/>
              <a:t>7/24/17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17</a:t>
            </a:fld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 rot="5400000">
            <a:off x="8809349" y="4655059"/>
            <a:ext cx="421419" cy="79751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407442" y="5296020"/>
            <a:ext cx="2174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Deep Virtual </a:t>
            </a:r>
          </a:p>
          <a:p>
            <a:pPr algn="ctr"/>
            <a:r>
              <a:rPr lang="en-US" dirty="0"/>
              <a:t>Compton </a:t>
            </a:r>
            <a:r>
              <a:rPr lang="en-US" dirty="0" smtClean="0"/>
              <a:t>Scattering: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738473" y="888808"/>
            <a:ext cx="2558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Deep Inelastic Scattering</a:t>
            </a:r>
          </a:p>
          <a:p>
            <a:pPr algn="ctr"/>
            <a:r>
              <a:rPr lang="en-US" dirty="0"/>
              <a:t>(DIS)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9170" y="6043947"/>
            <a:ext cx="3150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Deep Virtual Meson Production</a:t>
            </a:r>
          </a:p>
          <a:p>
            <a:pPr algn="ctr"/>
            <a:r>
              <a:rPr lang="en-US" smtClean="0"/>
              <a:t>(DVMP)</a:t>
            </a:r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5847" y="4795135"/>
            <a:ext cx="203200" cy="25400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788" y="6345187"/>
            <a:ext cx="1354881" cy="287912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485" y="5642016"/>
            <a:ext cx="203200" cy="2540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466" y="3930891"/>
            <a:ext cx="203200" cy="254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355717" y="4537276"/>
            <a:ext cx="2918025" cy="1769802"/>
            <a:chOff x="8355717" y="4537276"/>
            <a:chExt cx="2918025" cy="1769802"/>
          </a:xfrm>
        </p:grpSpPr>
        <p:cxnSp>
          <p:nvCxnSpPr>
            <p:cNvPr id="39" name="Straight Connector 38"/>
            <p:cNvCxnSpPr/>
            <p:nvPr/>
          </p:nvCxnSpPr>
          <p:spPr>
            <a:xfrm rot="10800000" flipV="1">
              <a:off x="8473480" y="4917219"/>
              <a:ext cx="529851" cy="45323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90"/>
            <p:cNvGrpSpPr/>
            <p:nvPr/>
          </p:nvGrpSpPr>
          <p:grpSpPr>
            <a:xfrm>
              <a:off x="9204506" y="5717260"/>
              <a:ext cx="1464899" cy="258539"/>
              <a:chOff x="3276844" y="5721010"/>
              <a:chExt cx="1464899" cy="258539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rot="10800000" flipV="1">
                <a:off x="3276844" y="5721010"/>
                <a:ext cx="496427" cy="2585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4169753" y="5721010"/>
                <a:ext cx="571990" cy="2585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1720" y="5921977"/>
              <a:ext cx="215900" cy="2921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31347" y="5875278"/>
              <a:ext cx="304800" cy="431800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693300">
              <a:off x="10074636" y="5251612"/>
              <a:ext cx="1016076" cy="205853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415480">
              <a:off x="8859295" y="5159013"/>
              <a:ext cx="1016076" cy="205853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9613530" y="5490296"/>
              <a:ext cx="623163" cy="30261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55717" y="4683164"/>
              <a:ext cx="95732" cy="287196"/>
            </a:xfrm>
            <a:prstGeom prst="rect">
              <a:avLst/>
            </a:prstGeom>
          </p:spPr>
        </p:pic>
        <p:cxnSp>
          <p:nvCxnSpPr>
            <p:cNvPr id="102" name="Straight Connector 101"/>
            <p:cNvCxnSpPr/>
            <p:nvPr/>
          </p:nvCxnSpPr>
          <p:spPr>
            <a:xfrm flipV="1">
              <a:off x="10115474" y="5000263"/>
              <a:ext cx="1158268" cy="56497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99148" y="4537276"/>
              <a:ext cx="180854" cy="301424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1354177" y="5367475"/>
            <a:ext cx="1175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Elastic </a:t>
            </a:r>
          </a:p>
          <a:p>
            <a:pPr algn="ctr"/>
            <a:r>
              <a:rPr lang="en-US"/>
              <a:t>Scattering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672813" y="2409968"/>
            <a:ext cx="4364861" cy="1724526"/>
            <a:chOff x="6920455" y="2409968"/>
            <a:chExt cx="4364861" cy="172452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2289" y="2790721"/>
              <a:ext cx="1623027" cy="344893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6920455" y="2409968"/>
              <a:ext cx="2755595" cy="1724526"/>
              <a:chOff x="6920455" y="2409968"/>
              <a:chExt cx="2755595" cy="1724526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flipV="1">
                <a:off x="8909778" y="3052709"/>
                <a:ext cx="606279" cy="33455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0800000" flipV="1">
                <a:off x="7925819" y="3492532"/>
                <a:ext cx="496427" cy="2585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8818728" y="3460782"/>
                <a:ext cx="571990" cy="2585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0800000" flipV="1">
                <a:off x="7076371" y="2831387"/>
                <a:ext cx="529851" cy="45323"/>
              </a:xfrm>
              <a:prstGeom prst="line">
                <a:avLst/>
              </a:prstGeom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>
                <a:off x="7435388" y="2580802"/>
                <a:ext cx="421419" cy="79751"/>
              </a:xfrm>
              <a:prstGeom prst="line">
                <a:avLst/>
              </a:prstGeom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>
                <a:stCxn id="64" idx="5"/>
              </p:cNvCxnSpPr>
              <p:nvPr/>
            </p:nvCxnSpPr>
            <p:spPr>
              <a:xfrm rot="16200000" flipH="1">
                <a:off x="8874829" y="3515786"/>
                <a:ext cx="392302" cy="4084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8904845" y="3479419"/>
                <a:ext cx="637194" cy="887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16535" y="3842394"/>
                <a:ext cx="215900" cy="29210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27136">
                <a:off x="7522419" y="3000336"/>
                <a:ext cx="1016076" cy="205853"/>
              </a:xfrm>
              <a:prstGeom prst="rect">
                <a:avLst/>
              </a:prstGeom>
            </p:spPr>
          </p:pic>
          <p:sp>
            <p:nvSpPr>
              <p:cNvPr id="64" name="Oval 63"/>
              <p:cNvSpPr/>
              <p:nvPr/>
            </p:nvSpPr>
            <p:spPr>
              <a:xfrm>
                <a:off x="8334843" y="3265568"/>
                <a:ext cx="623163" cy="302619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20455" y="2646020"/>
                <a:ext cx="95732" cy="287196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66131" y="2419108"/>
                <a:ext cx="172753" cy="287921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77905" y="3779537"/>
                <a:ext cx="298145" cy="248454"/>
              </a:xfrm>
              <a:prstGeom prst="rect">
                <a:avLst/>
              </a:prstGeom>
            </p:spPr>
          </p:pic>
        </p:grpSp>
      </p:grpSp>
      <p:grpSp>
        <p:nvGrpSpPr>
          <p:cNvPr id="14" name="Group 13"/>
          <p:cNvGrpSpPr/>
          <p:nvPr/>
        </p:nvGrpSpPr>
        <p:grpSpPr>
          <a:xfrm>
            <a:off x="7825154" y="636930"/>
            <a:ext cx="2547305" cy="1703086"/>
            <a:chOff x="7084375" y="636930"/>
            <a:chExt cx="2547305" cy="1703086"/>
          </a:xfrm>
        </p:grpSpPr>
        <p:cxnSp>
          <p:nvCxnSpPr>
            <p:cNvPr id="79" name="Straight Connector 78"/>
            <p:cNvCxnSpPr/>
            <p:nvPr/>
          </p:nvCxnSpPr>
          <p:spPr>
            <a:xfrm rot="10800000" flipV="1">
              <a:off x="7806502" y="1783401"/>
              <a:ext cx="496427" cy="2585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8699411" y="1751651"/>
              <a:ext cx="571990" cy="2585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10800000" flipV="1">
              <a:off x="7084375" y="1122257"/>
              <a:ext cx="529851" cy="45323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7443392" y="871672"/>
              <a:ext cx="421419" cy="79751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90" idx="5"/>
            </p:cNvCxnSpPr>
            <p:nvPr/>
          </p:nvCxnSpPr>
          <p:spPr>
            <a:xfrm rot="16200000" flipH="1">
              <a:off x="8755512" y="1806655"/>
              <a:ext cx="392302" cy="4084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785528" y="1770288"/>
              <a:ext cx="637194" cy="887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9411" y="1907491"/>
              <a:ext cx="215900" cy="292100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415480">
              <a:off x="7491554" y="1360588"/>
              <a:ext cx="1016076" cy="205853"/>
            </a:xfrm>
            <a:prstGeom prst="rect">
              <a:avLst/>
            </a:prstGeom>
          </p:spPr>
        </p:pic>
        <p:sp>
          <p:nvSpPr>
            <p:cNvPr id="90" name="Oval 89"/>
            <p:cNvSpPr/>
            <p:nvPr/>
          </p:nvSpPr>
          <p:spPr>
            <a:xfrm>
              <a:off x="8215526" y="1556437"/>
              <a:ext cx="623163" cy="30261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42303" y="784425"/>
              <a:ext cx="95732" cy="2871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64202" y="636930"/>
              <a:ext cx="199180" cy="331967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33535" y="2091562"/>
              <a:ext cx="298145" cy="24845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2678815" y="4727534"/>
            <a:ext cx="1696416" cy="2090765"/>
            <a:chOff x="2678815" y="4727534"/>
            <a:chExt cx="1696416" cy="2090765"/>
          </a:xfrm>
        </p:grpSpPr>
        <p:grpSp>
          <p:nvGrpSpPr>
            <p:cNvPr id="20" name="Group 91"/>
            <p:cNvGrpSpPr/>
            <p:nvPr/>
          </p:nvGrpSpPr>
          <p:grpSpPr>
            <a:xfrm>
              <a:off x="2902864" y="6183273"/>
              <a:ext cx="1263325" cy="240847"/>
              <a:chOff x="3276844" y="5721010"/>
              <a:chExt cx="1464899" cy="258539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rot="10800000" flipV="1">
                <a:off x="3276844" y="5721010"/>
                <a:ext cx="496427" cy="2585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169753" y="5721010"/>
                <a:ext cx="571990" cy="2585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/>
            <p:cNvCxnSpPr/>
            <p:nvPr/>
          </p:nvCxnSpPr>
          <p:spPr>
            <a:xfrm rot="13266015" flipV="1">
              <a:off x="3174308" y="4935990"/>
              <a:ext cx="456942" cy="42222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 flipV="1">
              <a:off x="3564646" y="4807596"/>
              <a:ext cx="367354" cy="295835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78815" y="6458678"/>
              <a:ext cx="214935" cy="28936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0431" y="6386499"/>
              <a:ext cx="304800" cy="431800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3068095" y="5490826"/>
              <a:ext cx="1016076" cy="20585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64156" y="4727534"/>
              <a:ext cx="95732" cy="2871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44556" y="4734046"/>
              <a:ext cx="185484" cy="309140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3264036" y="5983409"/>
              <a:ext cx="537414" cy="28191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7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6999" y="2266725"/>
            <a:ext cx="1219200" cy="123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5640" y="2312914"/>
            <a:ext cx="1640840" cy="150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0484" y="2300987"/>
            <a:ext cx="155956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1994662" y="633401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Times New Roman"/>
                <a:cs typeface="Times New Roman"/>
              </a:rPr>
              <a:t>non-linear</a:t>
            </a:r>
          </a:p>
          <a:p>
            <a:pPr algn="ctr"/>
            <a:r>
              <a:rPr lang="en-US" sz="1400" b="1" dirty="0">
                <a:latin typeface="Times New Roman"/>
                <a:cs typeface="Times New Roman"/>
              </a:rPr>
              <a:t>dynamic Regime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83" y="34635"/>
            <a:ext cx="11701219" cy="60960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Why Polarization, large kinematic coverage , and  Luminosity are critical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18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065663" y="1979260"/>
            <a:ext cx="6831445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78149" y="1915760"/>
            <a:ext cx="0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73549" y="1915760"/>
            <a:ext cx="0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43549" y="1915760"/>
            <a:ext cx="0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538949" y="1915760"/>
            <a:ext cx="0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770849" y="1877660"/>
            <a:ext cx="0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616941" y="2066695"/>
            <a:ext cx="264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  <a:endParaRPr lang="en-US" sz="1400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4698589" y="2057765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  <a:r>
              <a:rPr lang="en-US" sz="1400" baseline="30000" dirty="0"/>
              <a:t>-3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03189" y="2058797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  <a:r>
              <a:rPr lang="en-US" sz="1400" baseline="30000" dirty="0"/>
              <a:t>-4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68589" y="205673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  <a:r>
              <a:rPr lang="en-US" sz="1400" baseline="30000" dirty="0"/>
              <a:t>-2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25447" y="2066695"/>
            <a:ext cx="4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  <a:r>
              <a:rPr lang="en-US" sz="1400" baseline="30000" dirty="0"/>
              <a:t>-1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26650" y="612491"/>
            <a:ext cx="13003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Times New Roman"/>
                <a:cs typeface="Times New Roman"/>
              </a:rPr>
              <a:t>Few-body/ </a:t>
            </a:r>
          </a:p>
          <a:p>
            <a:pPr algn="ctr"/>
            <a:r>
              <a:rPr lang="en-US" sz="1400" b="1" dirty="0">
                <a:latin typeface="Times New Roman"/>
                <a:cs typeface="Times New Roman"/>
              </a:rPr>
              <a:t>valence quark</a:t>
            </a:r>
          </a:p>
          <a:p>
            <a:pPr algn="ctr"/>
            <a:r>
              <a:rPr lang="en-US" sz="1400" b="1" dirty="0">
                <a:latin typeface="Times New Roman"/>
                <a:cs typeface="Times New Roman"/>
              </a:rPr>
              <a:t>Regime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59483" y="1771504"/>
            <a:ext cx="111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(proton)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94962" y="641905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Times New Roman"/>
                <a:cs typeface="Times New Roman"/>
              </a:rPr>
              <a:t>Many-body </a:t>
            </a:r>
          </a:p>
          <a:p>
            <a:pPr algn="ctr"/>
            <a:r>
              <a:rPr lang="en-US" sz="1400" b="1" dirty="0">
                <a:latin typeface="Times New Roman"/>
                <a:cs typeface="Times New Roman"/>
              </a:rPr>
              <a:t>Regime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387424" y="1894985"/>
            <a:ext cx="0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67201" y="639330"/>
            <a:ext cx="1625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Times New Roman"/>
                <a:cs typeface="Times New Roman"/>
              </a:rPr>
              <a:t>QCD radiation</a:t>
            </a:r>
          </a:p>
          <a:p>
            <a:pPr algn="ctr"/>
            <a:r>
              <a:rPr lang="en-US" sz="1400" b="1" dirty="0">
                <a:latin typeface="Times New Roman"/>
                <a:cs typeface="Times New Roman"/>
              </a:rPr>
              <a:t>dominated Regime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0707" y="2217394"/>
            <a:ext cx="4571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42547" y="2039376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  <a:r>
              <a:rPr lang="en-US" sz="1400" baseline="30000" dirty="0"/>
              <a:t>-5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37422" y="3490441"/>
            <a:ext cx="9366667" cy="337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+mj-lt"/>
                <a:cs typeface="Times New Roman"/>
              </a:rPr>
              <a:t>large kinematic coverage:</a:t>
            </a:r>
          </a:p>
          <a:p>
            <a:pPr marL="285750" indent="-285750">
              <a:buClr>
                <a:srgbClr val="00FA00"/>
              </a:buClr>
              <a:buFont typeface="Wingdings" charset="2"/>
              <a:buChar char="Ø"/>
            </a:pPr>
            <a:r>
              <a:rPr lang="en-US" sz="1600" dirty="0">
                <a:latin typeface="Times New Roman"/>
                <a:cs typeface="Times New Roman"/>
              </a:rPr>
              <a:t>access to </a:t>
            </a:r>
            <a:r>
              <a:rPr lang="en-US" sz="1600" i="1" dirty="0">
                <a:latin typeface="Times New Roman"/>
                <a:cs typeface="Times New Roman"/>
              </a:rPr>
              <a:t>x</a:t>
            </a:r>
            <a:r>
              <a:rPr lang="en-US" sz="1600" dirty="0">
                <a:latin typeface="Times New Roman"/>
                <a:cs typeface="Times New Roman"/>
              </a:rPr>
              <a:t> and </a:t>
            </a:r>
            <a:r>
              <a:rPr lang="en-US" sz="1600" i="1" dirty="0">
                <a:latin typeface="Times New Roman"/>
                <a:cs typeface="Times New Roman"/>
              </a:rPr>
              <a:t>Q</a:t>
            </a:r>
            <a:r>
              <a:rPr lang="en-US" sz="1600" i="1" baseline="30000" dirty="0">
                <a:latin typeface="Times New Roman"/>
                <a:cs typeface="Times New Roman"/>
              </a:rPr>
              <a:t>2</a:t>
            </a:r>
            <a:r>
              <a:rPr lang="en-US" sz="1600" dirty="0">
                <a:latin typeface="Times New Roman"/>
                <a:cs typeface="Times New Roman"/>
              </a:rPr>
              <a:t> over a wide range </a:t>
            </a:r>
            <a:r>
              <a:rPr lang="en-US" sz="1600" dirty="0">
                <a:solidFill>
                  <a:srgbClr val="FF40FF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1600" dirty="0">
                <a:solidFill>
                  <a:srgbClr val="FF40FF"/>
                </a:solidFill>
                <a:latin typeface="Times New Roman"/>
                <a:cs typeface="Times New Roman"/>
              </a:rPr>
              <a:t>from large to small x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sz="700" dirty="0">
              <a:latin typeface="+mj-lt"/>
              <a:cs typeface="Times New Roman"/>
            </a:endParaRPr>
          </a:p>
          <a:p>
            <a:r>
              <a:rPr lang="en-US" sz="1600" b="1" dirty="0">
                <a:solidFill>
                  <a:srgbClr val="FFFF00"/>
                </a:solidFill>
                <a:latin typeface="+mj-lt"/>
                <a:cs typeface="Times New Roman"/>
              </a:rPr>
              <a:t>polarized electron and hadron beams:</a:t>
            </a:r>
          </a:p>
          <a:p>
            <a:pPr marL="285750" indent="-285750">
              <a:buClr>
                <a:srgbClr val="00FA00"/>
              </a:buClr>
              <a:buFont typeface="Wingdings" charset="2"/>
              <a:buChar char="Ø"/>
            </a:pPr>
            <a:r>
              <a:rPr lang="en-US" sz="1600" dirty="0">
                <a:cs typeface="Times New Roman"/>
              </a:rPr>
              <a:t>access to spin structure of nucleons and nuclei</a:t>
            </a:r>
          </a:p>
          <a:p>
            <a:pPr marL="285750" indent="-285750">
              <a:buClr>
                <a:srgbClr val="00FA00"/>
              </a:buClr>
              <a:buFont typeface="Wingdings" charset="2"/>
              <a:buChar char="Ø"/>
            </a:pPr>
            <a:r>
              <a:rPr lang="en-US" sz="1600" dirty="0">
                <a:solidFill>
                  <a:srgbClr val="00FA00"/>
                </a:solidFill>
                <a:cs typeface="Times New Roman"/>
              </a:rPr>
              <a:t>Spin vehicle to access the spatial and momentum structure of the nucleon in </a:t>
            </a:r>
            <a:r>
              <a:rPr lang="en-US" sz="1600" dirty="0" smtClean="0">
                <a:solidFill>
                  <a:srgbClr val="00FA00"/>
                </a:solidFill>
                <a:cs typeface="Times New Roman"/>
              </a:rPr>
              <a:t>3D</a:t>
            </a:r>
            <a:endParaRPr lang="en-US" sz="1600" dirty="0">
              <a:solidFill>
                <a:srgbClr val="00FA00"/>
              </a:solidFill>
              <a:cs typeface="Times New Roman"/>
            </a:endParaRPr>
          </a:p>
          <a:p>
            <a:pPr marL="285750" indent="-285750">
              <a:buClr>
                <a:srgbClr val="00FA00"/>
              </a:buClr>
              <a:buFont typeface="Wingdings" charset="2"/>
              <a:buChar char="Ø"/>
            </a:pPr>
            <a:r>
              <a:rPr lang="en-US" sz="1600" dirty="0">
                <a:cs typeface="Times New Roman"/>
              </a:rPr>
              <a:t>Full specification of initial and final states to probe q-g structure of NN and NNN interaction in light nuclei</a:t>
            </a:r>
            <a:endParaRPr lang="en-US" sz="1600" dirty="0">
              <a:solidFill>
                <a:srgbClr val="322F31"/>
              </a:solidFill>
              <a:cs typeface="Times New Roman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sz="700" dirty="0">
              <a:solidFill>
                <a:srgbClr val="322F31"/>
              </a:solidFill>
              <a:latin typeface="Times New Roman"/>
              <a:cs typeface="Times New Roman"/>
            </a:endParaRPr>
          </a:p>
          <a:p>
            <a:r>
              <a:rPr lang="en-US" sz="1600" b="1" dirty="0">
                <a:solidFill>
                  <a:srgbClr val="FFFF00"/>
                </a:solidFill>
                <a:latin typeface="+mj-lt"/>
                <a:cs typeface="Times New Roman"/>
              </a:rPr>
              <a:t>nuclear beams:</a:t>
            </a:r>
          </a:p>
          <a:p>
            <a:pPr marL="285750" indent="-285750">
              <a:buClr>
                <a:srgbClr val="00FA00"/>
              </a:buClr>
              <a:buFont typeface="Wingdings" charset="2"/>
              <a:buChar char="Ø"/>
            </a:pPr>
            <a:r>
              <a:rPr lang="en-US" sz="1600" dirty="0">
                <a:solidFill>
                  <a:srgbClr val="00FA00"/>
                </a:solidFill>
                <a:cs typeface="Times New Roman"/>
              </a:rPr>
              <a:t>accessing the highest gluon </a:t>
            </a:r>
            <a:r>
              <a:rPr lang="en-US" sz="1600" dirty="0" smtClean="0">
                <a:solidFill>
                  <a:srgbClr val="00FA00"/>
                </a:solidFill>
                <a:cs typeface="Times New Roman"/>
              </a:rPr>
              <a:t>densities</a:t>
            </a:r>
          </a:p>
          <a:p>
            <a:pPr marL="285750" indent="-285750">
              <a:buClr>
                <a:srgbClr val="00FA00"/>
              </a:buClr>
              <a:buFont typeface="Wingdings" charset="2"/>
              <a:buChar char="Ø"/>
            </a:pPr>
            <a:r>
              <a:rPr lang="en-US" sz="1600" dirty="0" smtClean="0">
                <a:solidFill>
                  <a:srgbClr val="00FA00"/>
                </a:solidFill>
                <a:cs typeface="Times New Roman"/>
              </a:rPr>
              <a:t>Filter to color propagation and hadron formation</a:t>
            </a:r>
            <a:endParaRPr lang="en-US" sz="1600" dirty="0">
              <a:solidFill>
                <a:srgbClr val="00FA00"/>
              </a:solidFill>
              <a:cs typeface="Times New Roman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sz="700" dirty="0">
              <a:solidFill>
                <a:srgbClr val="322F31"/>
              </a:solidFill>
              <a:latin typeface="Times New Roman"/>
              <a:cs typeface="Times New Roman"/>
            </a:endParaRPr>
          </a:p>
          <a:p>
            <a:pPr>
              <a:buClr>
                <a:srgbClr val="0000FF"/>
              </a:buClr>
            </a:pPr>
            <a:r>
              <a:rPr lang="en-US" sz="1600" b="1" dirty="0">
                <a:solidFill>
                  <a:srgbClr val="FFFF00"/>
                </a:solidFill>
                <a:latin typeface="+mj-lt"/>
                <a:cs typeface="Times New Roman"/>
              </a:rPr>
              <a:t>high luminosity:</a:t>
            </a:r>
          </a:p>
          <a:p>
            <a:pPr marL="285750" indent="-285750">
              <a:buClr>
                <a:srgbClr val="00FA00"/>
              </a:buClr>
              <a:buFont typeface="Wingdings" charset="2"/>
              <a:buChar char="Ø"/>
            </a:pPr>
            <a:r>
              <a:rPr lang="en-US" sz="1600" dirty="0">
                <a:latin typeface="Times New Roman"/>
                <a:cs typeface="Times New Roman"/>
              </a:rPr>
              <a:t>mapping the spatial and momentum structure of nucleons and nuclei in 3d</a:t>
            </a:r>
          </a:p>
          <a:p>
            <a:pPr marL="285750" indent="-285750">
              <a:buClr>
                <a:srgbClr val="00FA00"/>
              </a:buClr>
              <a:buFont typeface="Wingdings" charset="2"/>
              <a:buChar char="Ø"/>
            </a:pPr>
            <a:r>
              <a:rPr lang="en-US" sz="1600" dirty="0">
                <a:latin typeface="Times New Roman"/>
                <a:cs typeface="Times New Roman"/>
              </a:rPr>
              <a:t>access to rare probes</a:t>
            </a:r>
          </a:p>
        </p:txBody>
      </p:sp>
      <p:pic>
        <p:nvPicPr>
          <p:cNvPr id="37" name="Picture 36" descr="Evolution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44486" r="12680" b="23978"/>
          <a:stretch/>
        </p:blipFill>
        <p:spPr>
          <a:xfrm>
            <a:off x="8002373" y="1445968"/>
            <a:ext cx="516554" cy="527628"/>
          </a:xfrm>
          <a:prstGeom prst="rect">
            <a:avLst/>
          </a:prstGeom>
        </p:spPr>
      </p:pic>
      <p:pic>
        <p:nvPicPr>
          <p:cNvPr id="38" name="Picture 37" descr="Evolution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1" t="26095" r="43905" b="23978"/>
          <a:stretch/>
        </p:blipFill>
        <p:spPr>
          <a:xfrm>
            <a:off x="4271208" y="1204713"/>
            <a:ext cx="753747" cy="775661"/>
          </a:xfrm>
          <a:prstGeom prst="rect">
            <a:avLst/>
          </a:prstGeom>
        </p:spPr>
      </p:pic>
      <p:pic>
        <p:nvPicPr>
          <p:cNvPr id="39" name="Picture 38" descr="Evolution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22434" r="77451" b="23978"/>
          <a:stretch/>
        </p:blipFill>
        <p:spPr>
          <a:xfrm>
            <a:off x="2242547" y="1078754"/>
            <a:ext cx="892882" cy="8965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/>
          <a:srcRect l="58149" r="10597" b="59240"/>
          <a:stretch/>
        </p:blipFill>
        <p:spPr>
          <a:xfrm>
            <a:off x="6370797" y="1291885"/>
            <a:ext cx="670725" cy="66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163" y="0"/>
            <a:ext cx="8023277" cy="86822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Deeply Virtual Compton Scattering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A clean probe of GPDs </a:t>
            </a:r>
            <a:endParaRPr lang="en-US" sz="2700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22" y="1334802"/>
            <a:ext cx="4944078" cy="2116667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A1644-799C-0E4E-BD28-B843D08BA831}" type="datetime1">
              <a:rPr lang="en-US" smtClean="0"/>
              <a:t>7/24/17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19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70248" y="1863524"/>
            <a:ext cx="0" cy="15973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831256" y="1900177"/>
            <a:ext cx="0" cy="15973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829326" y="1527858"/>
            <a:ext cx="341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931" y="2422491"/>
            <a:ext cx="2065678" cy="31026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654836" y="1202463"/>
            <a:ext cx="2938183" cy="2175588"/>
            <a:chOff x="2930336" y="2546200"/>
            <a:chExt cx="4182607" cy="2979487"/>
          </a:xfrm>
        </p:grpSpPr>
        <p:grpSp>
          <p:nvGrpSpPr>
            <p:cNvPr id="30" name="Group 29"/>
            <p:cNvGrpSpPr/>
            <p:nvPr/>
          </p:nvGrpSpPr>
          <p:grpSpPr>
            <a:xfrm>
              <a:off x="5922710" y="4783907"/>
              <a:ext cx="1031190" cy="393953"/>
              <a:chOff x="5844172" y="5384157"/>
              <a:chExt cx="1031190" cy="393953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5870293" y="5384157"/>
                <a:ext cx="1005069" cy="345311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844172" y="5432384"/>
                <a:ext cx="1022243" cy="345726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 flipH="1">
              <a:off x="3158005" y="4779232"/>
              <a:ext cx="1031190" cy="393953"/>
              <a:chOff x="5844172" y="5384157"/>
              <a:chExt cx="1031190" cy="393953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5870293" y="5384157"/>
                <a:ext cx="1005069" cy="345311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5844172" y="5432384"/>
                <a:ext cx="1022243" cy="345726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/>
            <p:cNvCxnSpPr/>
            <p:nvPr/>
          </p:nvCxnSpPr>
          <p:spPr>
            <a:xfrm flipH="1" flipV="1">
              <a:off x="5420537" y="4106385"/>
              <a:ext cx="391234" cy="5944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4277068" y="4107321"/>
              <a:ext cx="391234" cy="5944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656148" y="4111994"/>
              <a:ext cx="76854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130032" y="4591528"/>
              <a:ext cx="1840375" cy="439838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GPDs</a:t>
              </a:r>
              <a:endParaRPr lang="en-US" sz="1200" dirty="0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02424">
              <a:off x="3493435" y="3781014"/>
              <a:ext cx="1244600" cy="12735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997576" flipH="1">
              <a:off x="5345608" y="3786438"/>
              <a:ext cx="1244600" cy="127351"/>
            </a:xfrm>
            <a:prstGeom prst="rect">
              <a:avLst/>
            </a:prstGeom>
          </p:spPr>
        </p:pic>
        <p:cxnSp>
          <p:nvCxnSpPr>
            <p:cNvPr id="50" name="Straight Connector 49"/>
            <p:cNvCxnSpPr/>
            <p:nvPr/>
          </p:nvCxnSpPr>
          <p:spPr>
            <a:xfrm flipH="1">
              <a:off x="3001252" y="3576230"/>
              <a:ext cx="558572" cy="28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563168" y="3057351"/>
              <a:ext cx="397361" cy="5170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2961983" y="514981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755153" y="5156355"/>
              <a:ext cx="357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p’</a:t>
              </a:r>
              <a:endParaRPr lang="en-US" dirty="0"/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2283" y="3301376"/>
              <a:ext cx="419100" cy="457200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2930336" y="3087452"/>
              <a:ext cx="422613" cy="505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484120" y="2546200"/>
              <a:ext cx="495635" cy="5058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k’</a:t>
              </a:r>
              <a:endParaRPr lang="en-US" dirty="0"/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745" y="3628539"/>
            <a:ext cx="241300" cy="3302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83363" y="4812206"/>
            <a:ext cx="5697711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At large 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FFFF00"/>
                </a:solidFill>
              </a:rPr>
              <a:t>QCD factorization theorem</a:t>
            </a:r>
          </a:p>
          <a:p>
            <a:pPr marL="285750" indent="-285750">
              <a:buFont typeface="Arial" charset="0"/>
              <a:buChar char="•"/>
            </a:pPr>
            <a:endParaRPr lang="en-US" sz="2000" baseline="30000" dirty="0"/>
          </a:p>
          <a:p>
            <a:pPr marL="285750" indent="-285750">
              <a:buFont typeface="Arial" charset="0"/>
              <a:buChar char="•"/>
            </a:pPr>
            <a:endParaRPr lang="en-US" sz="2000" baseline="30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At twist-2: </a:t>
            </a:r>
            <a:r>
              <a:rPr lang="en-US" sz="2000" dirty="0" smtClean="0">
                <a:solidFill>
                  <a:srgbClr val="FFFF00"/>
                </a:solidFill>
              </a:rPr>
              <a:t>4 quark helicity conserving GPDs </a:t>
            </a:r>
          </a:p>
          <a:p>
            <a:pPr marL="285750" indent="-285750">
              <a:buFont typeface="Arial" charset="0"/>
              <a:buChar char="•"/>
            </a:pPr>
            <a:endParaRPr lang="en-US" sz="2000" baseline="30000" dirty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000" baseline="30000" dirty="0" smtClean="0">
              <a:solidFill>
                <a:srgbClr val="FFFF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Key: </a:t>
            </a:r>
            <a:r>
              <a:rPr lang="en-US" sz="2000" dirty="0" smtClean="0">
                <a:solidFill>
                  <a:srgbClr val="FFFF00"/>
                </a:solidFill>
              </a:rPr>
              <a:t>Q</a:t>
            </a:r>
            <a:r>
              <a:rPr lang="en-US" sz="2000" baseline="30000" dirty="0" smtClean="0">
                <a:solidFill>
                  <a:srgbClr val="FFFF00"/>
                </a:solidFill>
              </a:rPr>
              <a:t>2</a:t>
            </a:r>
            <a:r>
              <a:rPr lang="en-US" sz="2000" dirty="0" smtClean="0">
                <a:solidFill>
                  <a:srgbClr val="FFFF00"/>
                </a:solidFill>
              </a:rPr>
              <a:t> leverage needed to test QCD scaling 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843549" y="1201993"/>
            <a:ext cx="1392369" cy="369332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 &gt;&gt; 1 GeV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4183" y="4012659"/>
            <a:ext cx="3974070" cy="679262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424" y="3612630"/>
            <a:ext cx="2989952" cy="381868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731" y="3940019"/>
            <a:ext cx="1692952" cy="408045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524" y="4314774"/>
            <a:ext cx="1666198" cy="329039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194872" y="3612630"/>
            <a:ext cx="3327817" cy="106430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4320" y="2225518"/>
            <a:ext cx="176658" cy="232868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8945" y="2130269"/>
            <a:ext cx="245900" cy="3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9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14455" y="3028770"/>
            <a:ext cx="6463244" cy="788541"/>
            <a:chOff x="1714455" y="3028770"/>
            <a:chExt cx="6463244" cy="788541"/>
          </a:xfrm>
        </p:grpSpPr>
        <p:sp>
          <p:nvSpPr>
            <p:cNvPr id="8" name="TextBox 7"/>
            <p:cNvSpPr txBox="1"/>
            <p:nvPr/>
          </p:nvSpPr>
          <p:spPr>
            <a:xfrm>
              <a:off x="1714455" y="3028770"/>
              <a:ext cx="646324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charset="2"/>
                <a:buChar char="q"/>
              </a:pPr>
              <a:r>
                <a:rPr lang="en-US" sz="2200" dirty="0">
                  <a:solidFill>
                    <a:srgbClr val="FFFF00"/>
                  </a:solidFill>
                </a:rPr>
                <a:t>How does QCD make up the properties of hadrons?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67933" y="3447979"/>
              <a:ext cx="3879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Their mass, spin, magnetic moment, </a:t>
              </a:r>
              <a:r>
                <a:rPr lang="en-US" dirty="0">
                  <a:solidFill>
                    <a:srgbClr val="FFFF00"/>
                  </a:solidFill>
                </a:rPr>
                <a:t>…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00770" y="838446"/>
            <a:ext cx="8727341" cy="1693661"/>
            <a:chOff x="1700770" y="838446"/>
            <a:chExt cx="8727341" cy="1693661"/>
          </a:xfrm>
        </p:grpSpPr>
        <p:sp>
          <p:nvSpPr>
            <p:cNvPr id="5" name="Rectangle 4"/>
            <p:cNvSpPr/>
            <p:nvPr/>
          </p:nvSpPr>
          <p:spPr>
            <a:xfrm>
              <a:off x="1700770" y="838446"/>
              <a:ext cx="810645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charset="2"/>
                <a:buChar char="q"/>
              </a:pPr>
              <a:r>
                <a:rPr lang="en-US" sz="2200" dirty="0">
                  <a:solidFill>
                    <a:srgbClr val="FFFF00"/>
                  </a:solidFill>
                </a:rPr>
                <a:t>What is the role of QCD in the evolution of the universe?</a:t>
              </a:r>
            </a:p>
          </p:txBody>
        </p:sp>
        <p:pic>
          <p:nvPicPr>
            <p:cNvPr id="46" name="Picture 45" descr="Screen Shot 2015-08-06 at 3.25.24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331" y="1304108"/>
              <a:ext cx="8329780" cy="1227999"/>
            </a:xfrm>
            <a:prstGeom prst="rect">
              <a:avLst/>
            </a:prstGeom>
          </p:spPr>
        </p:pic>
      </p:grpSp>
      <p:sp>
        <p:nvSpPr>
          <p:cNvPr id="47" name="Donut 46"/>
          <p:cNvSpPr/>
          <p:nvPr/>
        </p:nvSpPr>
        <p:spPr>
          <a:xfrm>
            <a:off x="5400408" y="1304107"/>
            <a:ext cx="1701363" cy="1166326"/>
          </a:xfrm>
          <a:prstGeom prst="donut">
            <a:avLst>
              <a:gd name="adj" fmla="val 12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714456" y="2532107"/>
            <a:ext cx="81064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200" dirty="0">
                <a:solidFill>
                  <a:srgbClr val="FFFF00"/>
                </a:solidFill>
              </a:rPr>
              <a:t>How hadrons </a:t>
            </a:r>
            <a:r>
              <a:rPr lang="en-US" sz="2200" dirty="0" smtClean="0">
                <a:solidFill>
                  <a:srgbClr val="FFFF00"/>
                </a:solidFill>
              </a:rPr>
              <a:t> emerge </a:t>
            </a:r>
            <a:r>
              <a:rPr lang="en-US" sz="2200" dirty="0">
                <a:solidFill>
                  <a:srgbClr val="FFFF00"/>
                </a:solidFill>
              </a:rPr>
              <a:t>from quarks and gluons?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1760731" y="5711379"/>
            <a:ext cx="8689799" cy="1146621"/>
            <a:chOff x="176769" y="5711379"/>
            <a:chExt cx="8689799" cy="1146621"/>
          </a:xfrm>
        </p:grpSpPr>
        <p:grpSp>
          <p:nvGrpSpPr>
            <p:cNvPr id="51" name="Group 50"/>
            <p:cNvGrpSpPr/>
            <p:nvPr/>
          </p:nvGrpSpPr>
          <p:grpSpPr>
            <a:xfrm>
              <a:off x="190455" y="5711379"/>
              <a:ext cx="8676113" cy="1146621"/>
              <a:chOff x="190455" y="5711379"/>
              <a:chExt cx="8676113" cy="1146621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190455" y="6001055"/>
                <a:ext cx="8113888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charset="2"/>
                  <a:buChar char="q"/>
                </a:pPr>
                <a:r>
                  <a:rPr lang="en-US" sz="2200" dirty="0">
                    <a:solidFill>
                      <a:srgbClr val="FFFF00"/>
                    </a:solidFill>
                  </a:rPr>
                  <a:t>How </a:t>
                </a:r>
                <a:r>
                  <a:rPr lang="en-US" sz="2200" dirty="0" smtClean="0">
                    <a:solidFill>
                      <a:srgbClr val="FFFF00"/>
                    </a:solidFill>
                  </a:rPr>
                  <a:t>does </a:t>
                </a:r>
                <a:r>
                  <a:rPr lang="en-US" sz="2200" dirty="0">
                    <a:solidFill>
                      <a:srgbClr val="FFFF00"/>
                    </a:solidFill>
                  </a:rPr>
                  <a:t>the nuclear force arise from QCD?</a:t>
                </a:r>
              </a:p>
            </p:txBody>
          </p:sp>
          <p:pic>
            <p:nvPicPr>
              <p:cNvPr id="50" name="Picture 49" descr="Screen Shot 2015-08-02 at 3.09.44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3442" y="5711379"/>
                <a:ext cx="1773126" cy="1146621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>
            <a:xfrm>
              <a:off x="176769" y="6427113"/>
              <a:ext cx="810645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None/>
                <a:tabLst/>
                <a:defRPr/>
              </a:pPr>
              <a:endParaRPr lang="en-US" sz="22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30721" y="6440203"/>
            <a:ext cx="4587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smtClean="0"/>
              <a:t>We have </a:t>
            </a:r>
            <a:r>
              <a:rPr lang="en-US" sz="2200" i="1" dirty="0"/>
              <a:t>to understand the role of glue!</a:t>
            </a: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1524000" y="6"/>
            <a:ext cx="9144000" cy="83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58" tIns="45630" rIns="91258" bIns="45630" anchor="ctr">
            <a:prstTxWarp prst="textNoShape">
              <a:avLst/>
            </a:prstTxWarp>
          </a:bodyPr>
          <a:lstStyle/>
          <a:p>
            <a:pPr algn="ctr"/>
            <a:r>
              <a:rPr lang="en-US" sz="3600" dirty="0" smtClean="0">
                <a:ea typeface="ＭＳ Ｐゴシック" pitchFamily="-107" charset="-128"/>
                <a:cs typeface="ＭＳ Ｐゴシック" pitchFamily="-107" charset="-128"/>
              </a:rPr>
              <a:t>The </a:t>
            </a:r>
            <a:r>
              <a:rPr lang="en-US" sz="3600" dirty="0">
                <a:ea typeface="ＭＳ Ｐゴシック" pitchFamily="-107" charset="-128"/>
                <a:cs typeface="ＭＳ Ｐゴシック" pitchFamily="-107" charset="-128"/>
              </a:rPr>
              <a:t>next QCD </a:t>
            </a:r>
            <a:r>
              <a:rPr lang="en-US" sz="3600" dirty="0" smtClean="0">
                <a:ea typeface="ＭＳ Ｐゴシック" pitchFamily="-107" charset="-128"/>
                <a:cs typeface="ＭＳ Ｐゴシック" pitchFamily="-107" charset="-128"/>
              </a:rPr>
              <a:t>frontier</a:t>
            </a:r>
            <a:endParaRPr lang="en-US" sz="3600" dirty="0">
              <a:ea typeface="ＭＳ Ｐゴシック" pitchFamily="-107" charset="-128"/>
              <a:cs typeface="ＭＳ Ｐゴシック" pitchFamily="-107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14455" y="3872728"/>
            <a:ext cx="8538882" cy="2062649"/>
            <a:chOff x="1714455" y="3872728"/>
            <a:chExt cx="8538882" cy="2062649"/>
          </a:xfrm>
        </p:grpSpPr>
        <p:grpSp>
          <p:nvGrpSpPr>
            <p:cNvPr id="10" name="Group 9"/>
            <p:cNvGrpSpPr/>
            <p:nvPr/>
          </p:nvGrpSpPr>
          <p:grpSpPr>
            <a:xfrm>
              <a:off x="1714455" y="3872728"/>
              <a:ext cx="8538882" cy="2062649"/>
              <a:chOff x="1714455" y="3872728"/>
              <a:chExt cx="8538882" cy="206264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714455" y="3872728"/>
                <a:ext cx="8113888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charset="2"/>
                  <a:buChar char="q"/>
                </a:pPr>
                <a:r>
                  <a:rPr lang="en-US" sz="2200" dirty="0">
                    <a:solidFill>
                      <a:srgbClr val="FFFF00"/>
                    </a:solidFill>
                  </a:rPr>
                  <a:t>What is the QCD landscape of nucleon and nuclei?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2328955" y="4572555"/>
                <a:ext cx="7924382" cy="764068"/>
                <a:chOff x="680203" y="3962400"/>
                <a:chExt cx="9168597" cy="1298917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685800" y="3962400"/>
                  <a:ext cx="9163000" cy="1298917"/>
                  <a:chOff x="762000" y="3048000"/>
                  <a:chExt cx="9163000" cy="1298917"/>
                </a:xfrm>
              </p:grpSpPr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762000" y="3181350"/>
                    <a:ext cx="9163000" cy="1165567"/>
                    <a:chOff x="762000" y="3200400"/>
                    <a:chExt cx="9163000" cy="1165567"/>
                  </a:xfrm>
                </p:grpSpPr>
                <p:cxnSp>
                  <p:nvCxnSpPr>
                    <p:cNvPr id="42" name="Straight Arrow Connector 41"/>
                    <p:cNvCxnSpPr/>
                    <p:nvPr/>
                  </p:nvCxnSpPr>
                  <p:spPr>
                    <a:xfrm>
                      <a:off x="762000" y="3200400"/>
                      <a:ext cx="7620000" cy="0"/>
                    </a:xfrm>
                    <a:prstGeom prst="straightConnector1">
                      <a:avLst/>
                    </a:prstGeom>
                    <a:ln w="31750">
                      <a:solidFill>
                        <a:schemeClr val="accent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8425922" y="3371849"/>
                      <a:ext cx="1499078" cy="99411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latin typeface="Arial Rounded MT Bold"/>
                        </a:rPr>
                        <a:t>Probing</a:t>
                      </a:r>
                    </a:p>
                    <a:p>
                      <a:pPr algn="ctr"/>
                      <a:r>
                        <a:rPr lang="en-US" sz="1600" dirty="0">
                          <a:latin typeface="Arial Rounded MT Bold"/>
                        </a:rPr>
                        <a:t>momentum</a:t>
                      </a:r>
                    </a:p>
                  </p:txBody>
                </p:sp>
              </p:grpSp>
              <p:cxnSp>
                <p:nvCxnSpPr>
                  <p:cNvPr id="38" name="Straight Arrow Connector 37"/>
                  <p:cNvCxnSpPr/>
                  <p:nvPr/>
                </p:nvCxnSpPr>
                <p:spPr>
                  <a:xfrm>
                    <a:off x="1752600" y="3048000"/>
                    <a:ext cx="0" cy="228600"/>
                  </a:xfrm>
                  <a:prstGeom prst="straightConnector1">
                    <a:avLst/>
                  </a:prstGeom>
                  <a:ln w="31750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Arrow Connector 38"/>
                  <p:cNvCxnSpPr/>
                  <p:nvPr/>
                </p:nvCxnSpPr>
                <p:spPr>
                  <a:xfrm>
                    <a:off x="3657600" y="3048000"/>
                    <a:ext cx="0" cy="228600"/>
                  </a:xfrm>
                  <a:prstGeom prst="straightConnector1">
                    <a:avLst/>
                  </a:prstGeom>
                  <a:ln w="31750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/>
                  <p:cNvCxnSpPr/>
                  <p:nvPr/>
                </p:nvCxnSpPr>
                <p:spPr>
                  <a:xfrm>
                    <a:off x="5562600" y="3048000"/>
                    <a:ext cx="0" cy="228600"/>
                  </a:xfrm>
                  <a:prstGeom prst="straightConnector1">
                    <a:avLst/>
                  </a:prstGeom>
                  <a:ln w="31750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Arrow Connector 40"/>
                  <p:cNvCxnSpPr/>
                  <p:nvPr/>
                </p:nvCxnSpPr>
                <p:spPr>
                  <a:xfrm>
                    <a:off x="7467600" y="3048000"/>
                    <a:ext cx="0" cy="228600"/>
                  </a:xfrm>
                  <a:prstGeom prst="straightConnector1">
                    <a:avLst/>
                  </a:prstGeom>
                  <a:ln w="31750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5" name="TextBox 34"/>
                <p:cNvSpPr txBox="1"/>
                <p:nvPr/>
              </p:nvSpPr>
              <p:spPr>
                <a:xfrm>
                  <a:off x="680203" y="4267200"/>
                  <a:ext cx="1915340" cy="5755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rial Rounded MT Bold"/>
                    </a:rPr>
                    <a:t>200 MeV (1 </a:t>
                  </a:r>
                  <a:r>
                    <a:rPr lang="en-US" sz="1600" dirty="0" err="1">
                      <a:latin typeface="Arial Rounded MT Bold"/>
                    </a:rPr>
                    <a:t>fm</a:t>
                  </a:r>
                  <a:r>
                    <a:rPr lang="en-US" sz="1600" dirty="0">
                      <a:latin typeface="Arial Rounded MT Bold"/>
                    </a:rPr>
                    <a:t>)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6377283" y="4267200"/>
                  <a:ext cx="1972256" cy="5755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rial Rounded MT Bold"/>
                    </a:rPr>
                    <a:t>2 </a:t>
                  </a:r>
                  <a:r>
                    <a:rPr lang="en-US" sz="1600" dirty="0" err="1">
                      <a:latin typeface="Arial Rounded MT Bold"/>
                    </a:rPr>
                    <a:t>GeV</a:t>
                  </a:r>
                  <a:r>
                    <a:rPr lang="en-US" sz="1600" dirty="0">
                      <a:latin typeface="Arial Rounded MT Bold"/>
                    </a:rPr>
                    <a:t> (1/10 </a:t>
                  </a:r>
                  <a:r>
                    <a:rPr lang="en-US" sz="1600" dirty="0" err="1">
                      <a:latin typeface="Arial Rounded MT Bold"/>
                    </a:rPr>
                    <a:t>fm</a:t>
                  </a:r>
                  <a:r>
                    <a:rPr lang="en-US" sz="1600" dirty="0">
                      <a:latin typeface="Arial Rounded MT Bold"/>
                    </a:rPr>
                    <a:t>)</a:t>
                  </a: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2267933" y="4303613"/>
                <a:ext cx="20697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Arial Rounded MT Bold"/>
                  </a:rPr>
                  <a:t>Color Confinement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207385" y="4303614"/>
                <a:ext cx="21931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Arial Rounded MT Bold"/>
                  </a:rPr>
                  <a:t>Asymptotic freedom</a:t>
                </a:r>
              </a:p>
            </p:txBody>
          </p:sp>
          <p:grpSp>
            <p:nvGrpSpPr>
              <p:cNvPr id="26" name="Group 17"/>
              <p:cNvGrpSpPr/>
              <p:nvPr/>
            </p:nvGrpSpPr>
            <p:grpSpPr>
              <a:xfrm>
                <a:off x="2663089" y="5090401"/>
                <a:ext cx="5954351" cy="844976"/>
                <a:chOff x="1066799" y="4781123"/>
                <a:chExt cx="6889253" cy="2106809"/>
              </a:xfrm>
            </p:grpSpPr>
            <p:pic>
              <p:nvPicPr>
                <p:cNvPr id="27" name="Picture 26" descr="Screen shot 2010-10-27 at 10.18.21 PM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66799" y="4781128"/>
                  <a:ext cx="1272823" cy="2106802"/>
                </a:xfrm>
                <a:prstGeom prst="rect">
                  <a:avLst/>
                </a:prstGeom>
              </p:spPr>
            </p:pic>
            <p:pic>
              <p:nvPicPr>
                <p:cNvPr id="28" name="Picture 27" descr="Screen shot 2010-10-27 at 10.18.35 PM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48000" y="4781128"/>
                  <a:ext cx="1216451" cy="2106804"/>
                </a:xfrm>
                <a:prstGeom prst="rect">
                  <a:avLst/>
                </a:prstGeom>
              </p:spPr>
            </p:pic>
            <p:pic>
              <p:nvPicPr>
                <p:cNvPr id="29" name="Picture 28" descr="Screen shot 2010-10-27 at 10.19.20 PM.pn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53001" y="4781128"/>
                  <a:ext cx="1188435" cy="2106804"/>
                </a:xfrm>
                <a:prstGeom prst="rect">
                  <a:avLst/>
                </a:prstGeom>
              </p:spPr>
            </p:pic>
            <p:pic>
              <p:nvPicPr>
                <p:cNvPr id="30" name="Picture 29" descr="Screen shot 2010-10-27 at 10.19.37 PM.png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81800" y="4781123"/>
                  <a:ext cx="1174252" cy="2106809"/>
                </a:xfrm>
                <a:prstGeom prst="rect">
                  <a:avLst/>
                </a:prstGeom>
              </p:spPr>
            </p:pic>
          </p:grp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58514" y="4577850"/>
              <a:ext cx="810986" cy="239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975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ChangeArrowheads="1"/>
          </p:cNvSpPr>
          <p:nvPr/>
        </p:nvSpPr>
        <p:spPr bwMode="auto">
          <a:xfrm>
            <a:off x="4724400" y="914400"/>
            <a:ext cx="25908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5507" name="Text Box 3"/>
          <p:cNvSpPr txBox="1">
            <a:spLocks noChangeArrowheads="1"/>
          </p:cNvSpPr>
          <p:nvPr/>
        </p:nvSpPr>
        <p:spPr bwMode="auto">
          <a:xfrm>
            <a:off x="284813" y="228600"/>
            <a:ext cx="116323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dirty="0">
                <a:latin typeface="+mj-lt"/>
              </a:rPr>
              <a:t>Separating </a:t>
            </a:r>
            <a:r>
              <a:rPr lang="en-US" altLang="x-none" sz="3200" dirty="0">
                <a:solidFill>
                  <a:srgbClr val="FFFF00"/>
                </a:solidFill>
                <a:latin typeface="+mj-lt"/>
              </a:rPr>
              <a:t>GPDs</a:t>
            </a:r>
            <a:r>
              <a:rPr lang="en-US" altLang="x-none" sz="3200" dirty="0">
                <a:latin typeface="+mj-lt"/>
              </a:rPr>
              <a:t> Through Polarization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981200" y="2195513"/>
            <a:ext cx="4419600" cy="533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5509" name="Text Box 5"/>
          <p:cNvSpPr txBox="1">
            <a:spLocks noChangeArrowheads="1"/>
          </p:cNvSpPr>
          <p:nvPr/>
        </p:nvSpPr>
        <p:spPr bwMode="auto">
          <a:xfrm>
            <a:off x="2033588" y="2260601"/>
            <a:ext cx="4183062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x-none" dirty="0" err="1">
                <a:latin typeface="Symbol" charset="2"/>
              </a:rPr>
              <a:t>Ds</a:t>
            </a:r>
            <a:r>
              <a:rPr lang="en-US" altLang="x-none" baseline="-25000" dirty="0" err="1">
                <a:latin typeface="Comic Sans MS" charset="0"/>
              </a:rPr>
              <a:t>LU</a:t>
            </a:r>
            <a:r>
              <a:rPr lang="en-US" altLang="x-none" dirty="0">
                <a:latin typeface="Symbol" charset="2"/>
              </a:rPr>
              <a:t> </a:t>
            </a:r>
            <a:r>
              <a:rPr lang="en-US" altLang="x-none" dirty="0">
                <a:latin typeface="Tahoma" charset="0"/>
              </a:rPr>
              <a:t>~ </a:t>
            </a:r>
            <a:r>
              <a:rPr lang="en-US" altLang="x-none" dirty="0" err="1">
                <a:solidFill>
                  <a:srgbClr val="FF3300"/>
                </a:solidFill>
                <a:latin typeface="Tahoma" charset="0"/>
              </a:rPr>
              <a:t>sin</a:t>
            </a:r>
            <a:r>
              <a:rPr lang="en-US" altLang="x-none" dirty="0" err="1">
                <a:solidFill>
                  <a:srgbClr val="FF3300"/>
                </a:solidFill>
                <a:latin typeface="Symbol" charset="2"/>
              </a:rPr>
              <a:t>f</a:t>
            </a:r>
            <a:r>
              <a:rPr lang="en-US" altLang="x-none" dirty="0">
                <a:latin typeface="Tahoma" charset="0"/>
              </a:rPr>
              <a:t>{F</a:t>
            </a:r>
            <a:r>
              <a:rPr lang="en-US" altLang="x-none" baseline="-25000" dirty="0">
                <a:latin typeface="Tahoma" charset="0"/>
              </a:rPr>
              <a:t>1</a:t>
            </a:r>
            <a:r>
              <a:rPr lang="en-US" altLang="x-none" dirty="0">
                <a:solidFill>
                  <a:schemeClr val="accent2"/>
                </a:solidFill>
              </a:rPr>
              <a:t>H</a:t>
            </a:r>
            <a:r>
              <a:rPr lang="en-US" altLang="x-none" dirty="0">
                <a:solidFill>
                  <a:schemeClr val="hlink"/>
                </a:solidFill>
              </a:rPr>
              <a:t> </a:t>
            </a:r>
            <a:r>
              <a:rPr lang="en-US" altLang="x-none" dirty="0">
                <a:latin typeface="Tahoma" charset="0"/>
              </a:rPr>
              <a:t>+ </a:t>
            </a:r>
            <a:r>
              <a:rPr lang="en-US" altLang="x-none" dirty="0">
                <a:latin typeface="Symbol" charset="2"/>
              </a:rPr>
              <a:t>x</a:t>
            </a:r>
            <a:r>
              <a:rPr lang="en-US" altLang="x-none" dirty="0">
                <a:latin typeface="Tahoma" charset="0"/>
              </a:rPr>
              <a:t>(F</a:t>
            </a:r>
            <a:r>
              <a:rPr lang="en-US" altLang="x-none" baseline="-25000" dirty="0">
                <a:latin typeface="Tahoma" charset="0"/>
              </a:rPr>
              <a:t>1</a:t>
            </a:r>
            <a:r>
              <a:rPr lang="en-US" altLang="x-none" dirty="0">
                <a:latin typeface="Tahoma" charset="0"/>
              </a:rPr>
              <a:t>+F</a:t>
            </a:r>
            <a:r>
              <a:rPr lang="en-US" altLang="x-none" baseline="-25000" dirty="0">
                <a:latin typeface="Tahoma" charset="0"/>
              </a:rPr>
              <a:t>2</a:t>
            </a:r>
            <a:r>
              <a:rPr lang="en-US" altLang="x-none" dirty="0">
                <a:latin typeface="Tahoma" charset="0"/>
              </a:rPr>
              <a:t>)</a:t>
            </a:r>
            <a:r>
              <a:rPr lang="en-US" altLang="x-none" dirty="0">
                <a:solidFill>
                  <a:schemeClr val="accent2"/>
                </a:solidFill>
              </a:rPr>
              <a:t>H</a:t>
            </a:r>
            <a:r>
              <a:rPr lang="en-US" altLang="x-none" dirty="0">
                <a:solidFill>
                  <a:srgbClr val="FF3300"/>
                </a:solidFill>
              </a:rPr>
              <a:t> </a:t>
            </a:r>
            <a:r>
              <a:rPr lang="en-US" altLang="x-none" dirty="0">
                <a:latin typeface="Tahoma" charset="0"/>
              </a:rPr>
              <a:t>+kF</a:t>
            </a:r>
            <a:r>
              <a:rPr lang="en-US" altLang="x-none" baseline="-25000" dirty="0">
                <a:latin typeface="Tahoma" charset="0"/>
              </a:rPr>
              <a:t>2</a:t>
            </a:r>
            <a:r>
              <a:rPr lang="en-US" altLang="x-none" dirty="0">
                <a:solidFill>
                  <a:schemeClr val="accent2"/>
                </a:solidFill>
              </a:rPr>
              <a:t>E</a:t>
            </a:r>
            <a:r>
              <a:rPr lang="en-US" altLang="x-none" dirty="0">
                <a:latin typeface="Tahoma" charset="0"/>
              </a:rPr>
              <a:t>}</a:t>
            </a:r>
            <a:r>
              <a:rPr lang="en-US" altLang="x-none" dirty="0" err="1">
                <a:latin typeface="Tahoma" charset="0"/>
              </a:rPr>
              <a:t>d</a:t>
            </a:r>
            <a:r>
              <a:rPr lang="en-US" altLang="x-none" dirty="0" err="1">
                <a:latin typeface="Symbol" charset="2"/>
              </a:rPr>
              <a:t>f</a:t>
            </a:r>
            <a:endParaRPr lang="en-US" altLang="x-none" dirty="0">
              <a:latin typeface="Tahoma" charset="0"/>
            </a:endParaRPr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4921250" y="2030414"/>
            <a:ext cx="1841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altLang="x-none" sz="2800" dirty="0">
                <a:solidFill>
                  <a:schemeClr val="accent2"/>
                </a:solidFill>
              </a:rPr>
              <a:t>~</a:t>
            </a:r>
            <a:endParaRPr lang="en-US" altLang="x-none" sz="2400" dirty="0">
              <a:solidFill>
                <a:schemeClr val="accent2"/>
              </a:solidFill>
              <a:latin typeface="Tahoma" charset="0"/>
            </a:endParaRPr>
          </a:p>
        </p:txBody>
      </p:sp>
      <p:sp>
        <p:nvSpPr>
          <p:cNvPr id="1045512" name="Text Box 8"/>
          <p:cNvSpPr txBox="1">
            <a:spLocks noChangeArrowheads="1"/>
          </p:cNvSpPr>
          <p:nvPr/>
        </p:nvSpPr>
        <p:spPr bwMode="auto">
          <a:xfrm>
            <a:off x="1993900" y="1747838"/>
            <a:ext cx="379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x-none" dirty="0">
                <a:latin typeface="Arial" charset="0"/>
              </a:rPr>
              <a:t>Polarized beam, </a:t>
            </a:r>
            <a:r>
              <a:rPr lang="en-US" altLang="x-none" dirty="0" err="1">
                <a:latin typeface="Arial" charset="0"/>
              </a:rPr>
              <a:t>unpolarized</a:t>
            </a:r>
            <a:r>
              <a:rPr lang="en-US" altLang="x-none" dirty="0">
                <a:latin typeface="Arial" charset="0"/>
              </a:rPr>
              <a:t> target:</a:t>
            </a:r>
          </a:p>
        </p:txBody>
      </p:sp>
      <p:sp>
        <p:nvSpPr>
          <p:cNvPr id="1045513" name="Text Box 9"/>
          <p:cNvSpPr txBox="1">
            <a:spLocks noChangeArrowheads="1"/>
          </p:cNvSpPr>
          <p:nvPr/>
        </p:nvSpPr>
        <p:spPr bwMode="auto">
          <a:xfrm>
            <a:off x="2008188" y="3500438"/>
            <a:ext cx="403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x-none">
                <a:latin typeface="Arial" charset="0"/>
              </a:rPr>
              <a:t>Unpolarized beam, longitudinal target:</a:t>
            </a:r>
          </a:p>
        </p:txBody>
      </p:sp>
      <p:sp>
        <p:nvSpPr>
          <p:cNvPr id="1045514" name="Rectangle 10"/>
          <p:cNvSpPr>
            <a:spLocks noChangeArrowheads="1"/>
          </p:cNvSpPr>
          <p:nvPr/>
        </p:nvSpPr>
        <p:spPr bwMode="auto">
          <a:xfrm>
            <a:off x="1981200" y="3962400"/>
            <a:ext cx="4114800" cy="533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5515" name="Text Box 11"/>
          <p:cNvSpPr txBox="1">
            <a:spLocks noChangeArrowheads="1"/>
          </p:cNvSpPr>
          <p:nvPr/>
        </p:nvSpPr>
        <p:spPr bwMode="auto">
          <a:xfrm>
            <a:off x="1981201" y="4038601"/>
            <a:ext cx="4029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x-none">
                <a:latin typeface="Symbol" charset="2"/>
              </a:rPr>
              <a:t>Ds</a:t>
            </a:r>
            <a:r>
              <a:rPr lang="en-US" altLang="x-none" baseline="-25000">
                <a:latin typeface="Comic Sans MS" charset="0"/>
              </a:rPr>
              <a:t>UL</a:t>
            </a:r>
            <a:r>
              <a:rPr lang="en-US" altLang="x-none">
                <a:latin typeface="Symbol" charset="2"/>
              </a:rPr>
              <a:t> </a:t>
            </a:r>
            <a:r>
              <a:rPr lang="en-US" altLang="x-none">
                <a:latin typeface="Tahoma" charset="0"/>
              </a:rPr>
              <a:t>~ </a:t>
            </a:r>
            <a:r>
              <a:rPr lang="en-US" altLang="x-none">
                <a:solidFill>
                  <a:srgbClr val="FF3300"/>
                </a:solidFill>
                <a:latin typeface="Tahoma" charset="0"/>
              </a:rPr>
              <a:t>sin</a:t>
            </a:r>
            <a:r>
              <a:rPr lang="en-US" altLang="x-none">
                <a:solidFill>
                  <a:srgbClr val="FF3300"/>
                </a:solidFill>
                <a:latin typeface="Symbol" charset="2"/>
              </a:rPr>
              <a:t>f</a:t>
            </a:r>
            <a:r>
              <a:rPr lang="en-US" altLang="x-none">
                <a:latin typeface="Tahoma" charset="0"/>
              </a:rPr>
              <a:t>{F</a:t>
            </a:r>
            <a:r>
              <a:rPr lang="en-US" altLang="x-none" baseline="-25000">
                <a:latin typeface="Tahoma" charset="0"/>
              </a:rPr>
              <a:t>1</a:t>
            </a:r>
            <a:r>
              <a:rPr lang="en-US" altLang="x-none">
                <a:solidFill>
                  <a:schemeClr val="accent2"/>
                </a:solidFill>
              </a:rPr>
              <a:t>H</a:t>
            </a:r>
            <a:r>
              <a:rPr lang="en-US" altLang="x-none">
                <a:latin typeface="Tahoma" charset="0"/>
              </a:rPr>
              <a:t>+</a:t>
            </a:r>
            <a:r>
              <a:rPr lang="en-US" altLang="x-none">
                <a:latin typeface="Symbol" charset="2"/>
              </a:rPr>
              <a:t>x</a:t>
            </a:r>
            <a:r>
              <a:rPr lang="en-US" altLang="x-none">
                <a:latin typeface="Tahoma" charset="0"/>
              </a:rPr>
              <a:t>(F</a:t>
            </a:r>
            <a:r>
              <a:rPr lang="en-US" altLang="x-none" baseline="-25000">
                <a:latin typeface="Tahoma" charset="0"/>
              </a:rPr>
              <a:t>1</a:t>
            </a:r>
            <a:r>
              <a:rPr lang="en-US" altLang="x-none">
                <a:latin typeface="Tahoma" charset="0"/>
              </a:rPr>
              <a:t>+F</a:t>
            </a:r>
            <a:r>
              <a:rPr lang="en-US" altLang="x-none" baseline="-25000">
                <a:latin typeface="Tahoma" charset="0"/>
              </a:rPr>
              <a:t>2</a:t>
            </a:r>
            <a:r>
              <a:rPr lang="en-US" altLang="x-none">
                <a:latin typeface="Tahoma" charset="0"/>
              </a:rPr>
              <a:t>)(</a:t>
            </a:r>
            <a:r>
              <a:rPr lang="en-US" altLang="x-none">
                <a:solidFill>
                  <a:schemeClr val="accent2"/>
                </a:solidFill>
              </a:rPr>
              <a:t>H</a:t>
            </a:r>
            <a:r>
              <a:rPr lang="en-US" altLang="x-none">
                <a:solidFill>
                  <a:srgbClr val="FF3300"/>
                </a:solidFill>
              </a:rPr>
              <a:t> </a:t>
            </a:r>
            <a:r>
              <a:rPr lang="en-US" altLang="x-none">
                <a:latin typeface="Tahoma" charset="0"/>
              </a:rPr>
              <a:t>+</a:t>
            </a:r>
            <a:r>
              <a:rPr lang="en-US" altLang="x-none"/>
              <a:t> … </a:t>
            </a:r>
            <a:r>
              <a:rPr lang="en-US" altLang="x-none">
                <a:latin typeface="Tahoma" charset="0"/>
              </a:rPr>
              <a:t>}d</a:t>
            </a:r>
            <a:r>
              <a:rPr lang="en-US" altLang="x-none">
                <a:latin typeface="Symbol" charset="2"/>
              </a:rPr>
              <a:t>f</a:t>
            </a:r>
            <a:endParaRPr lang="en-US" altLang="x-none">
              <a:latin typeface="Tahoma" charset="0"/>
            </a:endParaRPr>
          </a:p>
        </p:txBody>
      </p:sp>
      <p:sp>
        <p:nvSpPr>
          <p:cNvPr id="1045516" name="Rectangle 12"/>
          <p:cNvSpPr>
            <a:spLocks noChangeArrowheads="1"/>
          </p:cNvSpPr>
          <p:nvPr/>
        </p:nvSpPr>
        <p:spPr bwMode="auto">
          <a:xfrm>
            <a:off x="3549650" y="3810000"/>
            <a:ext cx="1841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altLang="x-none" sz="2800">
                <a:solidFill>
                  <a:schemeClr val="accent2"/>
                </a:solidFill>
              </a:rPr>
              <a:t>~</a:t>
            </a:r>
            <a:endParaRPr lang="en-US" altLang="x-none" sz="2400">
              <a:solidFill>
                <a:schemeClr val="accent2"/>
              </a:solidFill>
              <a:latin typeface="Tahoma" charset="0"/>
            </a:endParaRPr>
          </a:p>
        </p:txBody>
      </p:sp>
      <p:sp>
        <p:nvSpPr>
          <p:cNvPr id="1045517" name="Text Box 13"/>
          <p:cNvSpPr txBox="1">
            <a:spLocks noChangeArrowheads="1"/>
          </p:cNvSpPr>
          <p:nvPr/>
        </p:nvSpPr>
        <p:spPr bwMode="auto">
          <a:xfrm>
            <a:off x="2022475" y="4795838"/>
            <a:ext cx="394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x-none">
                <a:latin typeface="Arial" charset="0"/>
              </a:rPr>
              <a:t>Unpolarized beam, transverse target:</a:t>
            </a:r>
          </a:p>
        </p:txBody>
      </p:sp>
      <p:sp>
        <p:nvSpPr>
          <p:cNvPr id="1045518" name="Rectangle 14"/>
          <p:cNvSpPr>
            <a:spLocks noChangeArrowheads="1"/>
          </p:cNvSpPr>
          <p:nvPr/>
        </p:nvSpPr>
        <p:spPr bwMode="auto">
          <a:xfrm>
            <a:off x="1905000" y="5181600"/>
            <a:ext cx="4343400" cy="533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5519" name="Text Box 15"/>
          <p:cNvSpPr txBox="1">
            <a:spLocks noChangeArrowheads="1"/>
          </p:cNvSpPr>
          <p:nvPr/>
        </p:nvSpPr>
        <p:spPr bwMode="auto">
          <a:xfrm>
            <a:off x="2057401" y="5181601"/>
            <a:ext cx="3725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x-none" dirty="0" err="1">
                <a:latin typeface="Symbol" charset="2"/>
              </a:rPr>
              <a:t>Ds</a:t>
            </a:r>
            <a:r>
              <a:rPr lang="en-US" altLang="x-none" baseline="-25000" dirty="0" err="1">
                <a:latin typeface="Comic Sans MS" charset="0"/>
              </a:rPr>
              <a:t>UT</a:t>
            </a:r>
            <a:r>
              <a:rPr lang="en-US" altLang="x-none" dirty="0">
                <a:latin typeface="Symbol" charset="2"/>
              </a:rPr>
              <a:t> </a:t>
            </a:r>
            <a:r>
              <a:rPr lang="en-US" altLang="x-none" dirty="0">
                <a:latin typeface="Tahoma" charset="0"/>
              </a:rPr>
              <a:t>~ </a:t>
            </a:r>
            <a:r>
              <a:rPr lang="en-US" altLang="x-none" dirty="0" err="1">
                <a:solidFill>
                  <a:srgbClr val="FF0000"/>
                </a:solidFill>
                <a:latin typeface="Tahoma" charset="0"/>
              </a:rPr>
              <a:t>sin</a:t>
            </a:r>
            <a:r>
              <a:rPr lang="en-US" altLang="x-none" dirty="0" err="1">
                <a:solidFill>
                  <a:srgbClr val="FF0000"/>
                </a:solidFill>
                <a:latin typeface="Symbol" charset="2"/>
              </a:rPr>
              <a:t>f</a:t>
            </a:r>
            <a:r>
              <a:rPr lang="en-US" altLang="x-none" dirty="0">
                <a:latin typeface="Tahoma" charset="0"/>
              </a:rPr>
              <a:t>{k(F</a:t>
            </a:r>
            <a:r>
              <a:rPr lang="en-US" altLang="x-none" baseline="-25000" dirty="0">
                <a:latin typeface="Tahoma" charset="0"/>
              </a:rPr>
              <a:t>2</a:t>
            </a:r>
            <a:r>
              <a:rPr lang="en-US" altLang="x-none" dirty="0">
                <a:solidFill>
                  <a:schemeClr val="accent2"/>
                </a:solidFill>
                <a:ea typeface="Arial Unicode MS" charset="0"/>
              </a:rPr>
              <a:t>H</a:t>
            </a:r>
            <a:r>
              <a:rPr lang="en-US" altLang="x-none" dirty="0"/>
              <a:t> – </a:t>
            </a:r>
            <a:r>
              <a:rPr lang="en-US" altLang="x-none" dirty="0">
                <a:latin typeface="Arial" charset="0"/>
              </a:rPr>
              <a:t>F</a:t>
            </a:r>
            <a:r>
              <a:rPr lang="en-US" altLang="x-none" baseline="-25000" dirty="0">
                <a:latin typeface="Arial" charset="0"/>
              </a:rPr>
              <a:t>1</a:t>
            </a:r>
            <a:r>
              <a:rPr lang="en-US" altLang="x-none" dirty="0">
                <a:solidFill>
                  <a:schemeClr val="accent2"/>
                </a:solidFill>
              </a:rPr>
              <a:t>E</a:t>
            </a:r>
            <a:r>
              <a:rPr lang="en-US" altLang="x-none" dirty="0"/>
              <a:t>) </a:t>
            </a:r>
            <a:r>
              <a:rPr lang="en-US" altLang="x-none" dirty="0">
                <a:latin typeface="Tahoma" charset="0"/>
              </a:rPr>
              <a:t>+ ….</a:t>
            </a:r>
            <a:r>
              <a:rPr lang="en-US" altLang="x-none" dirty="0">
                <a:latin typeface="Symbol" charset="2"/>
              </a:rPr>
              <a:t>.</a:t>
            </a:r>
            <a:r>
              <a:rPr lang="en-US" altLang="x-none" baseline="30000" dirty="0"/>
              <a:t> </a:t>
            </a:r>
            <a:r>
              <a:rPr lang="en-US" altLang="x-none" dirty="0">
                <a:latin typeface="Tahoma" charset="0"/>
              </a:rPr>
              <a:t>}</a:t>
            </a:r>
            <a:r>
              <a:rPr lang="en-US" altLang="x-none" dirty="0" err="1">
                <a:latin typeface="Tahoma" charset="0"/>
              </a:rPr>
              <a:t>d</a:t>
            </a:r>
            <a:r>
              <a:rPr lang="en-US" altLang="x-none" dirty="0" err="1">
                <a:latin typeface="Symbol" charset="2"/>
              </a:rPr>
              <a:t>f</a:t>
            </a:r>
            <a:endParaRPr lang="en-US" altLang="x-none" dirty="0">
              <a:latin typeface="Tahoma" charset="0"/>
            </a:endParaRPr>
          </a:p>
        </p:txBody>
      </p:sp>
      <p:grpSp>
        <p:nvGrpSpPr>
          <p:cNvPr id="1045520" name="Group 16"/>
          <p:cNvGrpSpPr>
            <a:grpSpLocks/>
          </p:cNvGrpSpPr>
          <p:nvPr/>
        </p:nvGrpSpPr>
        <p:grpSpPr bwMode="auto">
          <a:xfrm>
            <a:off x="8153400" y="914400"/>
            <a:ext cx="1905000" cy="914400"/>
            <a:chOff x="3744" y="1536"/>
            <a:chExt cx="1152" cy="528"/>
          </a:xfrm>
          <a:noFill/>
        </p:grpSpPr>
        <p:sp>
          <p:nvSpPr>
            <p:cNvPr id="1045521" name="Rectangle 17"/>
            <p:cNvSpPr>
              <a:spLocks noChangeArrowheads="1"/>
            </p:cNvSpPr>
            <p:nvPr/>
          </p:nvSpPr>
          <p:spPr bwMode="auto">
            <a:xfrm>
              <a:off x="3744" y="1536"/>
              <a:ext cx="1152" cy="52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522" name="Text Box 18"/>
            <p:cNvSpPr txBox="1">
              <a:spLocks noChangeArrowheads="1"/>
            </p:cNvSpPr>
            <p:nvPr/>
          </p:nvSpPr>
          <p:spPr bwMode="auto">
            <a:xfrm>
              <a:off x="3876" y="1572"/>
              <a:ext cx="982" cy="23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x-none" sz="2000">
                  <a:latin typeface="Symbol" charset="2"/>
                </a:rPr>
                <a:t>x</a:t>
              </a:r>
              <a:r>
                <a:rPr lang="en-US" altLang="x-none" sz="2000">
                  <a:latin typeface="Arial" charset="0"/>
                </a:rPr>
                <a:t> = x</a:t>
              </a:r>
              <a:r>
                <a:rPr lang="en-US" altLang="x-none" sz="2000" baseline="-25000">
                  <a:latin typeface="Arial" charset="0"/>
                </a:rPr>
                <a:t>B</a:t>
              </a:r>
              <a:r>
                <a:rPr lang="en-US" altLang="x-none" sz="2000">
                  <a:latin typeface="Arial" charset="0"/>
                </a:rPr>
                <a:t>/(2-x</a:t>
              </a:r>
              <a:r>
                <a:rPr lang="en-US" altLang="x-none" sz="2000" baseline="-25000">
                  <a:latin typeface="Arial" charset="0"/>
                </a:rPr>
                <a:t>B</a:t>
              </a:r>
              <a:r>
                <a:rPr lang="en-US" altLang="x-none" sz="2000">
                  <a:latin typeface="Arial" charset="0"/>
                </a:rPr>
                <a:t>) </a:t>
              </a:r>
            </a:p>
          </p:txBody>
        </p:sp>
        <p:sp>
          <p:nvSpPr>
            <p:cNvPr id="1045523" name="Text Box 19"/>
            <p:cNvSpPr txBox="1">
              <a:spLocks noChangeArrowheads="1"/>
            </p:cNvSpPr>
            <p:nvPr/>
          </p:nvSpPr>
          <p:spPr bwMode="auto">
            <a:xfrm>
              <a:off x="3859" y="1814"/>
              <a:ext cx="809" cy="22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x-none" sz="2000" dirty="0">
                  <a:latin typeface="Arial" charset="0"/>
                </a:rPr>
                <a:t>k = -t/4M</a:t>
              </a:r>
              <a:r>
                <a:rPr lang="en-US" altLang="x-none" sz="2000" baseline="30000" dirty="0">
                  <a:latin typeface="Arial" charset="0"/>
                </a:rPr>
                <a:t>2</a:t>
              </a:r>
              <a:r>
                <a:rPr lang="en-US" altLang="x-none" sz="2000" dirty="0">
                  <a:latin typeface="Arial" charset="0"/>
                </a:rPr>
                <a:t> </a:t>
              </a:r>
            </a:p>
          </p:txBody>
        </p:sp>
      </p:grpSp>
      <p:sp>
        <p:nvSpPr>
          <p:cNvPr id="1045524" name="AutoShape 20"/>
          <p:cNvSpPr>
            <a:spLocks noChangeArrowheads="1"/>
          </p:cNvSpPr>
          <p:nvPr/>
        </p:nvSpPr>
        <p:spPr bwMode="auto">
          <a:xfrm>
            <a:off x="7467600" y="3962400"/>
            <a:ext cx="6223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A00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5525" name="Text Box 21"/>
          <p:cNvSpPr txBox="1">
            <a:spLocks noChangeArrowheads="1"/>
          </p:cNvSpPr>
          <p:nvPr/>
        </p:nvSpPr>
        <p:spPr bwMode="auto">
          <a:xfrm>
            <a:off x="8718551" y="2362201"/>
            <a:ext cx="10775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x-none" sz="2400" b="1" dirty="0">
                <a:solidFill>
                  <a:srgbClr val="73FEFF"/>
                </a:solidFill>
              </a:rPr>
              <a:t>H</a:t>
            </a:r>
            <a:r>
              <a:rPr lang="en-US" altLang="x-none" sz="2400" dirty="0">
                <a:solidFill>
                  <a:srgbClr val="73FEFF"/>
                </a:solidFill>
                <a:latin typeface="Arial" charset="0"/>
              </a:rPr>
              <a:t>, </a:t>
            </a:r>
            <a:r>
              <a:rPr lang="en-US" altLang="x-none" sz="2400" dirty="0">
                <a:solidFill>
                  <a:srgbClr val="73FEFF"/>
                </a:solidFill>
              </a:rPr>
              <a:t>H, E</a:t>
            </a:r>
          </a:p>
        </p:txBody>
      </p:sp>
      <p:sp>
        <p:nvSpPr>
          <p:cNvPr id="1045526" name="AutoShape 22"/>
          <p:cNvSpPr>
            <a:spLocks noChangeArrowheads="1"/>
          </p:cNvSpPr>
          <p:nvPr/>
        </p:nvSpPr>
        <p:spPr bwMode="auto">
          <a:xfrm>
            <a:off x="7454900" y="2438400"/>
            <a:ext cx="6223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A00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5527" name="Line 23"/>
          <p:cNvSpPr>
            <a:spLocks noChangeShapeType="1"/>
          </p:cNvSpPr>
          <p:nvPr/>
        </p:nvSpPr>
        <p:spPr bwMode="auto">
          <a:xfrm flipV="1">
            <a:off x="4114800" y="2728913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5528" name="Line 24"/>
          <p:cNvSpPr>
            <a:spLocks noChangeShapeType="1"/>
          </p:cNvSpPr>
          <p:nvPr/>
        </p:nvSpPr>
        <p:spPr bwMode="auto">
          <a:xfrm flipV="1">
            <a:off x="5334000" y="2728913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5529" name="Text Box 25"/>
          <p:cNvSpPr txBox="1">
            <a:spLocks noChangeArrowheads="1"/>
          </p:cNvSpPr>
          <p:nvPr/>
        </p:nvSpPr>
        <p:spPr bwMode="auto">
          <a:xfrm>
            <a:off x="3702050" y="2895601"/>
            <a:ext cx="2774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x-none" dirty="0" err="1">
                <a:solidFill>
                  <a:srgbClr val="FFC000"/>
                </a:solidFill>
                <a:latin typeface="Arial" charset="0"/>
              </a:rPr>
              <a:t>Kinematically</a:t>
            </a:r>
            <a:r>
              <a:rPr lang="en-US" altLang="x-none" dirty="0">
                <a:solidFill>
                  <a:srgbClr val="FFC000"/>
                </a:solidFill>
                <a:latin typeface="Arial" charset="0"/>
              </a:rPr>
              <a:t> suppressed</a:t>
            </a:r>
          </a:p>
        </p:txBody>
      </p:sp>
      <p:sp>
        <p:nvSpPr>
          <p:cNvPr id="1045530" name="Text Box 26"/>
          <p:cNvSpPr txBox="1">
            <a:spLocks noChangeArrowheads="1"/>
          </p:cNvSpPr>
          <p:nvPr/>
        </p:nvSpPr>
        <p:spPr bwMode="auto">
          <a:xfrm>
            <a:off x="8915401" y="3810001"/>
            <a:ext cx="7745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x-none" sz="2400" dirty="0">
                <a:solidFill>
                  <a:schemeClr val="accent2"/>
                </a:solidFill>
              </a:rPr>
              <a:t>H</a:t>
            </a:r>
            <a:r>
              <a:rPr lang="en-US" altLang="x-none" sz="2400" dirty="0">
                <a:solidFill>
                  <a:schemeClr val="accent2"/>
                </a:solidFill>
                <a:latin typeface="Arial" charset="0"/>
              </a:rPr>
              <a:t>, </a:t>
            </a:r>
            <a:r>
              <a:rPr lang="en-US" altLang="x-none" sz="2400" b="1" dirty="0">
                <a:solidFill>
                  <a:schemeClr val="accent2"/>
                </a:solidFill>
              </a:rPr>
              <a:t>H</a:t>
            </a:r>
            <a:endParaRPr lang="en-US" altLang="x-none" sz="2400" b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45531" name="Rectangle 27"/>
          <p:cNvSpPr>
            <a:spLocks noChangeArrowheads="1"/>
          </p:cNvSpPr>
          <p:nvPr/>
        </p:nvSpPr>
        <p:spPr bwMode="auto">
          <a:xfrm>
            <a:off x="9417050" y="3611564"/>
            <a:ext cx="1841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altLang="x-none" sz="2800">
                <a:solidFill>
                  <a:schemeClr val="accent2"/>
                </a:solidFill>
              </a:rPr>
              <a:t>~</a:t>
            </a:r>
            <a:endParaRPr lang="en-US" altLang="x-none" sz="2400">
              <a:solidFill>
                <a:schemeClr val="accent2"/>
              </a:solidFill>
              <a:latin typeface="Tahoma" charset="0"/>
            </a:endParaRPr>
          </a:p>
        </p:txBody>
      </p:sp>
      <p:sp>
        <p:nvSpPr>
          <p:cNvPr id="1045532" name="AutoShape 28"/>
          <p:cNvSpPr>
            <a:spLocks noChangeArrowheads="1"/>
          </p:cNvSpPr>
          <p:nvPr/>
        </p:nvSpPr>
        <p:spPr bwMode="auto">
          <a:xfrm>
            <a:off x="7543800" y="5105400"/>
            <a:ext cx="6223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A00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5533" name="Text Box 29"/>
          <p:cNvSpPr txBox="1">
            <a:spLocks noChangeArrowheads="1"/>
          </p:cNvSpPr>
          <p:nvPr/>
        </p:nvSpPr>
        <p:spPr bwMode="auto">
          <a:xfrm>
            <a:off x="8915401" y="5029201"/>
            <a:ext cx="7441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x-none" sz="2400" b="1" dirty="0">
                <a:solidFill>
                  <a:schemeClr val="accent2"/>
                </a:solidFill>
              </a:rPr>
              <a:t>H</a:t>
            </a:r>
            <a:r>
              <a:rPr lang="en-US" altLang="x-none" sz="2400" dirty="0">
                <a:solidFill>
                  <a:schemeClr val="accent2"/>
                </a:solidFill>
                <a:latin typeface="Arial" charset="0"/>
              </a:rPr>
              <a:t>, </a:t>
            </a:r>
            <a:r>
              <a:rPr lang="en-US" altLang="x-none" sz="2400" b="1" dirty="0">
                <a:solidFill>
                  <a:schemeClr val="accent2"/>
                </a:solidFill>
              </a:rPr>
              <a:t>E</a:t>
            </a:r>
            <a:endParaRPr lang="en-US" altLang="x-none" sz="2400" b="1" dirty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1045534" name="Group 30"/>
          <p:cNvGrpSpPr>
            <a:grpSpLocks/>
          </p:cNvGrpSpPr>
          <p:nvPr/>
        </p:nvGrpSpPr>
        <p:grpSpPr bwMode="auto">
          <a:xfrm>
            <a:off x="4927601" y="990601"/>
            <a:ext cx="2263775" cy="676275"/>
            <a:chOff x="2240" y="672"/>
            <a:chExt cx="1426" cy="426"/>
          </a:xfrm>
        </p:grpSpPr>
        <p:sp>
          <p:nvSpPr>
            <p:cNvPr id="1045535" name="Text Box 31"/>
            <p:cNvSpPr txBox="1">
              <a:spLocks noChangeArrowheads="1"/>
            </p:cNvSpPr>
            <p:nvPr/>
          </p:nvSpPr>
          <p:spPr bwMode="auto">
            <a:xfrm>
              <a:off x="2240" y="795"/>
              <a:ext cx="33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x-none">
                  <a:latin typeface="Comic Sans MS" charset="0"/>
                </a:rPr>
                <a:t>A =</a:t>
              </a:r>
            </a:p>
          </p:txBody>
        </p:sp>
        <p:grpSp>
          <p:nvGrpSpPr>
            <p:cNvPr id="1045536" name="Group 32"/>
            <p:cNvGrpSpPr>
              <a:grpSpLocks/>
            </p:cNvGrpSpPr>
            <p:nvPr/>
          </p:nvGrpSpPr>
          <p:grpSpPr bwMode="auto">
            <a:xfrm>
              <a:off x="3375" y="694"/>
              <a:ext cx="291" cy="404"/>
              <a:chOff x="2975" y="501"/>
              <a:chExt cx="291" cy="404"/>
            </a:xfrm>
          </p:grpSpPr>
          <p:sp>
            <p:nvSpPr>
              <p:cNvPr id="1045537" name="Text Box 33"/>
              <p:cNvSpPr txBox="1">
                <a:spLocks noChangeArrowheads="1"/>
              </p:cNvSpPr>
              <p:nvPr/>
            </p:nvSpPr>
            <p:spPr bwMode="auto">
              <a:xfrm>
                <a:off x="2975" y="501"/>
                <a:ext cx="291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x-none" dirty="0">
                    <a:latin typeface="Symbol" charset="2"/>
                  </a:rPr>
                  <a:t>Ds</a:t>
                </a:r>
              </a:p>
              <a:p>
                <a:pPr eaLnBrk="1" hangingPunct="1"/>
                <a:r>
                  <a:rPr lang="en-US" altLang="x-none" dirty="0">
                    <a:latin typeface="Symbol" charset="2"/>
                  </a:rPr>
                  <a:t>2s</a:t>
                </a:r>
              </a:p>
            </p:txBody>
          </p:sp>
          <p:sp>
            <p:nvSpPr>
              <p:cNvPr id="1045538" name="Line 34"/>
              <p:cNvSpPr>
                <a:spLocks noChangeShapeType="1"/>
              </p:cNvSpPr>
              <p:nvPr/>
            </p:nvSpPr>
            <p:spPr bwMode="auto">
              <a:xfrm>
                <a:off x="2976" y="720"/>
                <a:ext cx="2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5539" name="Text Box 35"/>
            <p:cNvSpPr txBox="1">
              <a:spLocks noChangeArrowheads="1"/>
            </p:cNvSpPr>
            <p:nvPr/>
          </p:nvSpPr>
          <p:spPr bwMode="auto">
            <a:xfrm>
              <a:off x="2598" y="672"/>
              <a:ext cx="54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x-none">
                  <a:latin typeface="Symbol" charset="2"/>
                </a:rPr>
                <a:t>s</a:t>
              </a:r>
              <a:r>
                <a:rPr lang="en-US" altLang="x-none" baseline="30000">
                  <a:latin typeface="Symbol" charset="2"/>
                </a:rPr>
                <a:t>+</a:t>
              </a:r>
              <a:r>
                <a:rPr lang="en-US" altLang="x-none">
                  <a:latin typeface="Symbol" charset="2"/>
                </a:rPr>
                <a:t> - s</a:t>
              </a:r>
              <a:r>
                <a:rPr lang="en-US" altLang="x-none" baseline="30000">
                  <a:latin typeface="Symbol" charset="2"/>
                </a:rPr>
                <a:t>-</a:t>
              </a:r>
            </a:p>
            <a:p>
              <a:pPr eaLnBrk="1" hangingPunct="1"/>
              <a:r>
                <a:rPr lang="en-US" altLang="x-none">
                  <a:latin typeface="Symbol" charset="2"/>
                </a:rPr>
                <a:t>s</a:t>
              </a:r>
              <a:r>
                <a:rPr lang="en-US" altLang="x-none" baseline="30000">
                  <a:latin typeface="Symbol" charset="2"/>
                </a:rPr>
                <a:t>+</a:t>
              </a:r>
              <a:r>
                <a:rPr lang="en-US" altLang="x-none">
                  <a:latin typeface="Symbol" charset="2"/>
                </a:rPr>
                <a:t> + s</a:t>
              </a:r>
              <a:r>
                <a:rPr lang="en-US" altLang="x-none" baseline="30000">
                  <a:latin typeface="Symbol" charset="2"/>
                </a:rPr>
                <a:t>-</a:t>
              </a:r>
            </a:p>
          </p:txBody>
        </p:sp>
        <p:sp>
          <p:nvSpPr>
            <p:cNvPr id="1045540" name="Line 36"/>
            <p:cNvSpPr>
              <a:spLocks noChangeShapeType="1"/>
            </p:cNvSpPr>
            <p:nvPr/>
          </p:nvSpPr>
          <p:spPr bwMode="auto">
            <a:xfrm>
              <a:off x="2592" y="913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541" name="Text Box 37"/>
            <p:cNvSpPr txBox="1">
              <a:spLocks noChangeArrowheads="1"/>
            </p:cNvSpPr>
            <p:nvPr/>
          </p:nvSpPr>
          <p:spPr bwMode="auto">
            <a:xfrm>
              <a:off x="3162" y="814"/>
              <a:ext cx="19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x-none">
                  <a:latin typeface="Comic Sans MS" charset="0"/>
                </a:rPr>
                <a:t>=</a:t>
              </a:r>
            </a:p>
          </p:txBody>
        </p:sp>
      </p:grpSp>
      <p:sp>
        <p:nvSpPr>
          <p:cNvPr id="1045542" name="Rectangle 38"/>
          <p:cNvSpPr>
            <a:spLocks noChangeArrowheads="1"/>
          </p:cNvSpPr>
          <p:nvPr/>
        </p:nvSpPr>
        <p:spPr bwMode="auto">
          <a:xfrm>
            <a:off x="9220200" y="2127250"/>
            <a:ext cx="1841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altLang="x-none" sz="2800" dirty="0">
                <a:solidFill>
                  <a:schemeClr val="accent2"/>
                </a:solidFill>
              </a:rPr>
              <a:t>~</a:t>
            </a:r>
            <a:endParaRPr lang="en-US" altLang="x-none" sz="2400" dirty="0">
              <a:solidFill>
                <a:schemeClr val="accent2"/>
              </a:solidFill>
              <a:latin typeface="Tahoma" charset="0"/>
            </a:endParaRPr>
          </a:p>
        </p:txBody>
      </p:sp>
      <p:grpSp>
        <p:nvGrpSpPr>
          <p:cNvPr id="1045543" name="Group 39"/>
          <p:cNvGrpSpPr>
            <a:grpSpLocks/>
          </p:cNvGrpSpPr>
          <p:nvPr/>
        </p:nvGrpSpPr>
        <p:grpSpPr bwMode="auto">
          <a:xfrm>
            <a:off x="2193925" y="925514"/>
            <a:ext cx="2266950" cy="579437"/>
            <a:chOff x="422" y="583"/>
            <a:chExt cx="1428" cy="365"/>
          </a:xfrm>
        </p:grpSpPr>
        <p:sp>
          <p:nvSpPr>
            <p:cNvPr id="1045544" name="Text Box 40"/>
            <p:cNvSpPr txBox="1">
              <a:spLocks noChangeArrowheads="1"/>
            </p:cNvSpPr>
            <p:nvPr/>
          </p:nvSpPr>
          <p:spPr bwMode="auto">
            <a:xfrm>
              <a:off x="422" y="583"/>
              <a:ext cx="1428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x-none" sz="3200" dirty="0">
                  <a:solidFill>
                    <a:srgbClr val="FFFF00"/>
                  </a:solidFill>
                  <a:latin typeface="Arial" charset="0"/>
                </a:rPr>
                <a:t>ep         </a:t>
              </a:r>
              <a:r>
                <a:rPr lang="en-US" altLang="x-none" sz="3200" dirty="0" err="1">
                  <a:solidFill>
                    <a:srgbClr val="FFFF00"/>
                  </a:solidFill>
                  <a:latin typeface="Arial" charset="0"/>
                </a:rPr>
                <a:t>ep</a:t>
              </a:r>
              <a:r>
                <a:rPr lang="en-US" altLang="x-none" sz="3200" dirty="0" err="1">
                  <a:solidFill>
                    <a:srgbClr val="FFFF00"/>
                  </a:solidFill>
                  <a:latin typeface="Symbol" charset="2"/>
                </a:rPr>
                <a:t>g</a:t>
              </a:r>
              <a:endParaRPr lang="en-US" altLang="x-none" sz="3200" dirty="0">
                <a:solidFill>
                  <a:srgbClr val="FFFF00"/>
                </a:solidFill>
                <a:latin typeface="Symbol" charset="2"/>
              </a:endParaRPr>
            </a:p>
          </p:txBody>
        </p:sp>
        <p:sp>
          <p:nvSpPr>
            <p:cNvPr id="1045545" name="Line 41"/>
            <p:cNvSpPr>
              <a:spLocks noChangeShapeType="1"/>
            </p:cNvSpPr>
            <p:nvPr/>
          </p:nvSpPr>
          <p:spPr bwMode="auto">
            <a:xfrm>
              <a:off x="864" y="816"/>
              <a:ext cx="384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5546" name="Rectangle 42"/>
          <p:cNvSpPr>
            <a:spLocks noChangeArrowheads="1"/>
          </p:cNvSpPr>
          <p:nvPr/>
        </p:nvSpPr>
        <p:spPr bwMode="auto">
          <a:xfrm>
            <a:off x="1178855" y="5982030"/>
            <a:ext cx="9866034" cy="461665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x-none" sz="2400" dirty="0">
                <a:solidFill>
                  <a:srgbClr val="FFFF00"/>
                </a:solidFill>
              </a:rPr>
              <a:t>Global analysis of polarized and </a:t>
            </a:r>
            <a:r>
              <a:rPr lang="en-US" altLang="x-none" sz="2400" dirty="0" err="1">
                <a:solidFill>
                  <a:srgbClr val="FFFF00"/>
                </a:solidFill>
              </a:rPr>
              <a:t>unpolarized</a:t>
            </a:r>
            <a:r>
              <a:rPr lang="en-US" altLang="x-none" sz="2400" dirty="0">
                <a:solidFill>
                  <a:srgbClr val="FFFF00"/>
                </a:solidFill>
              </a:rPr>
              <a:t> data needed for GPD separation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D61A-CB7A-D941-AF31-8B542FEDE898}" type="datetime1">
              <a:rPr lang="en-US" smtClean="0"/>
              <a:t>7/24/17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20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9262484"/>
      </p:ext>
    </p:extLst>
  </p:cSld>
  <p:clrMapOvr>
    <a:masterClrMapping/>
  </p:clrMapOvr>
  <p:transition advTm="111568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/>
              <a:t>21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112975" y="711236"/>
            <a:ext cx="6369199" cy="5984284"/>
            <a:chOff x="377867" y="711236"/>
            <a:chExt cx="6369199" cy="5984284"/>
          </a:xfrm>
        </p:grpSpPr>
        <p:sp>
          <p:nvSpPr>
            <p:cNvPr id="5" name="Rectangle 4"/>
            <p:cNvSpPr/>
            <p:nvPr/>
          </p:nvSpPr>
          <p:spPr>
            <a:xfrm>
              <a:off x="3563938" y="4333875"/>
              <a:ext cx="214313" cy="515938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82591" y="4719967"/>
              <a:ext cx="7633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BCDMS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1119188" y="6081726"/>
              <a:ext cx="5413375" cy="3158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" name="Straight Connector 9"/>
            <p:cNvCxnSpPr/>
            <p:nvPr/>
          </p:nvCxnSpPr>
          <p:spPr>
            <a:xfrm flipV="1">
              <a:off x="1247768" y="849313"/>
              <a:ext cx="4734" cy="5361001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" name="Straight Connector 10"/>
            <p:cNvCxnSpPr/>
            <p:nvPr/>
          </p:nvCxnSpPr>
          <p:spPr>
            <a:xfrm>
              <a:off x="2293938" y="6083305"/>
              <a:ext cx="0" cy="100008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Connector 11"/>
            <p:cNvCxnSpPr/>
            <p:nvPr/>
          </p:nvCxnSpPr>
          <p:spPr>
            <a:xfrm>
              <a:off x="3359208" y="6084883"/>
              <a:ext cx="0" cy="100008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Connector 12"/>
            <p:cNvCxnSpPr/>
            <p:nvPr/>
          </p:nvCxnSpPr>
          <p:spPr>
            <a:xfrm>
              <a:off x="4414962" y="6076945"/>
              <a:ext cx="0" cy="100008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Connector 13"/>
            <p:cNvCxnSpPr/>
            <p:nvPr/>
          </p:nvCxnSpPr>
          <p:spPr>
            <a:xfrm>
              <a:off x="5470526" y="6076945"/>
              <a:ext cx="0" cy="100008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5" name="Straight Connector 14"/>
            <p:cNvCxnSpPr/>
            <p:nvPr/>
          </p:nvCxnSpPr>
          <p:spPr>
            <a:xfrm>
              <a:off x="6429375" y="6084883"/>
              <a:ext cx="0" cy="100008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" name="Straight Connector 15"/>
            <p:cNvCxnSpPr/>
            <p:nvPr/>
          </p:nvCxnSpPr>
          <p:spPr>
            <a:xfrm>
              <a:off x="1119188" y="912753"/>
              <a:ext cx="128580" cy="0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" name="Straight Connector 16"/>
            <p:cNvCxnSpPr/>
            <p:nvPr/>
          </p:nvCxnSpPr>
          <p:spPr>
            <a:xfrm>
              <a:off x="1120766" y="1406487"/>
              <a:ext cx="128580" cy="0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" name="Straight Connector 17"/>
            <p:cNvCxnSpPr/>
            <p:nvPr/>
          </p:nvCxnSpPr>
          <p:spPr>
            <a:xfrm>
              <a:off x="1130282" y="1931973"/>
              <a:ext cx="128580" cy="0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" name="Straight Connector 18"/>
            <p:cNvCxnSpPr/>
            <p:nvPr/>
          </p:nvCxnSpPr>
          <p:spPr>
            <a:xfrm>
              <a:off x="1130282" y="2432067"/>
              <a:ext cx="128580" cy="0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Connector 19"/>
            <p:cNvCxnSpPr/>
            <p:nvPr/>
          </p:nvCxnSpPr>
          <p:spPr>
            <a:xfrm>
              <a:off x="1131860" y="2957553"/>
              <a:ext cx="128580" cy="0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" name="Straight Connector 20"/>
            <p:cNvCxnSpPr/>
            <p:nvPr/>
          </p:nvCxnSpPr>
          <p:spPr>
            <a:xfrm>
              <a:off x="1141376" y="3475101"/>
              <a:ext cx="128580" cy="0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" name="Straight Connector 21"/>
            <p:cNvCxnSpPr/>
            <p:nvPr/>
          </p:nvCxnSpPr>
          <p:spPr>
            <a:xfrm>
              <a:off x="1127078" y="4000587"/>
              <a:ext cx="128580" cy="0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Straight Connector 22"/>
            <p:cNvCxnSpPr/>
            <p:nvPr/>
          </p:nvCxnSpPr>
          <p:spPr>
            <a:xfrm>
              <a:off x="1128656" y="4526073"/>
              <a:ext cx="128580" cy="0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" name="Straight Connector 23"/>
            <p:cNvCxnSpPr/>
            <p:nvPr/>
          </p:nvCxnSpPr>
          <p:spPr>
            <a:xfrm>
              <a:off x="1122296" y="5043621"/>
              <a:ext cx="128580" cy="0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Straight Connector 24"/>
            <p:cNvCxnSpPr/>
            <p:nvPr/>
          </p:nvCxnSpPr>
          <p:spPr>
            <a:xfrm>
              <a:off x="1131812" y="5561169"/>
              <a:ext cx="128580" cy="0"/>
            </a:xfrm>
            <a:prstGeom prst="line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" name="Rectangle 25"/>
            <p:cNvSpPr/>
            <p:nvPr/>
          </p:nvSpPr>
          <p:spPr>
            <a:xfrm>
              <a:off x="1666875" y="1366797"/>
              <a:ext cx="119063" cy="93701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460625" y="1135063"/>
              <a:ext cx="103188" cy="150812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801938" y="1865313"/>
              <a:ext cx="45719" cy="134937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84500" y="1865313"/>
              <a:ext cx="45719" cy="134937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984500" y="2079625"/>
              <a:ext cx="166688" cy="9525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151188" y="5365750"/>
              <a:ext cx="95250" cy="119063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63938" y="5270501"/>
              <a:ext cx="214313" cy="166687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452813" y="4526073"/>
              <a:ext cx="111125" cy="260240"/>
            </a:xfrm>
            <a:prstGeom prst="rect">
              <a:avLst/>
            </a:prstGeom>
            <a:solidFill>
              <a:srgbClr val="F79646"/>
            </a:solidFill>
            <a:ln w="9525" cap="flat" cmpd="sng" algn="ctr">
              <a:solidFill>
                <a:srgbClr val="F79646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563964" y="4564185"/>
              <a:ext cx="95250" cy="103101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778375" y="5270501"/>
              <a:ext cx="174625" cy="290668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8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05438" y="4000587"/>
              <a:ext cx="190500" cy="253913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8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024563" y="3738563"/>
              <a:ext cx="198437" cy="420687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8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36686" y="1412851"/>
              <a:ext cx="644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MESA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30438" y="865125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PERLE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13000" y="1557536"/>
              <a:ext cx="10182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JLab 6 &amp; 12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789069" y="2124290"/>
              <a:ext cx="596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SLAC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25748" y="4330810"/>
              <a:ext cx="9845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COMPASS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323083" y="5283299"/>
              <a:ext cx="856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HERMES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524235" y="5362526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NMC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571994" y="5510409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HERA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35099" y="4211738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LHeC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92163" y="3460744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FCC-eh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28970" y="4537164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CEIC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56640" y="6127732"/>
              <a:ext cx="4119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0.1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51452" y="6127732"/>
              <a:ext cx="26481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182940" y="6127732"/>
              <a:ext cx="366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10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86136" y="6124553"/>
              <a:ext cx="4576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100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08364" y="6124553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1000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107423" y="6103918"/>
              <a:ext cx="6396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10000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14013" y="5902537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10</a:t>
              </a:r>
              <a:r>
                <a:rPr lang="en-US" sz="1400" kern="0" baseline="30000" dirty="0"/>
                <a:t>30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5447" y="4873856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10</a:t>
              </a:r>
              <a:r>
                <a:rPr lang="en-US" sz="1400" kern="0" baseline="30000" dirty="0"/>
                <a:t>32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28313" y="3819721"/>
              <a:ext cx="4924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10</a:t>
              </a:r>
              <a:r>
                <a:rPr lang="en-US" sz="1400" kern="0" baseline="30000" dirty="0"/>
                <a:t>34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45769" y="2779850"/>
              <a:ext cx="4879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10</a:t>
              </a:r>
              <a:r>
                <a:rPr lang="en-US" sz="1400" kern="0" baseline="30000" dirty="0"/>
                <a:t>36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47199" y="1740096"/>
              <a:ext cx="4879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10</a:t>
              </a:r>
              <a:r>
                <a:rPr lang="en-US" sz="1400" kern="0" baseline="30000" dirty="0"/>
                <a:t>38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5765" y="711236"/>
              <a:ext cx="4924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10</a:t>
              </a:r>
              <a:r>
                <a:rPr lang="en-US" sz="1400" kern="0" baseline="30000" dirty="0"/>
                <a:t>40</a:t>
              </a: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722688" y="3714753"/>
              <a:ext cx="889000" cy="730250"/>
            </a:xfrm>
            <a:custGeom>
              <a:avLst/>
              <a:gdLst>
                <a:gd name="connsiteX0" fmla="*/ 0 w 889000"/>
                <a:gd name="connsiteY0" fmla="*/ 587375 h 730250"/>
                <a:gd name="connsiteX1" fmla="*/ 95250 w 889000"/>
                <a:gd name="connsiteY1" fmla="*/ 357187 h 730250"/>
                <a:gd name="connsiteX2" fmla="*/ 230187 w 889000"/>
                <a:gd name="connsiteY2" fmla="*/ 174625 h 730250"/>
                <a:gd name="connsiteX3" fmla="*/ 404812 w 889000"/>
                <a:gd name="connsiteY3" fmla="*/ 31750 h 730250"/>
                <a:gd name="connsiteX4" fmla="*/ 531812 w 889000"/>
                <a:gd name="connsiteY4" fmla="*/ 0 h 730250"/>
                <a:gd name="connsiteX5" fmla="*/ 698500 w 889000"/>
                <a:gd name="connsiteY5" fmla="*/ 63500 h 730250"/>
                <a:gd name="connsiteX6" fmla="*/ 785812 w 889000"/>
                <a:gd name="connsiteY6" fmla="*/ 261937 h 730250"/>
                <a:gd name="connsiteX7" fmla="*/ 841375 w 889000"/>
                <a:gd name="connsiteY7" fmla="*/ 476250 h 730250"/>
                <a:gd name="connsiteX8" fmla="*/ 889000 w 889000"/>
                <a:gd name="connsiteY8" fmla="*/ 730250 h 730250"/>
                <a:gd name="connsiteX9" fmla="*/ 889000 w 889000"/>
                <a:gd name="connsiteY9" fmla="*/ 730250 h 730250"/>
                <a:gd name="connsiteX10" fmla="*/ 889000 w 889000"/>
                <a:gd name="connsiteY10" fmla="*/ 730250 h 73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9000" h="730250">
                  <a:moveTo>
                    <a:pt x="0" y="587375"/>
                  </a:moveTo>
                  <a:lnTo>
                    <a:pt x="95250" y="357187"/>
                  </a:lnTo>
                  <a:lnTo>
                    <a:pt x="230187" y="174625"/>
                  </a:lnTo>
                  <a:lnTo>
                    <a:pt x="404812" y="31750"/>
                  </a:lnTo>
                  <a:lnTo>
                    <a:pt x="531812" y="0"/>
                  </a:lnTo>
                  <a:lnTo>
                    <a:pt x="698500" y="63500"/>
                  </a:lnTo>
                  <a:lnTo>
                    <a:pt x="785812" y="261937"/>
                  </a:lnTo>
                  <a:lnTo>
                    <a:pt x="841375" y="476250"/>
                  </a:lnTo>
                  <a:lnTo>
                    <a:pt x="889000" y="730250"/>
                  </a:lnTo>
                  <a:lnTo>
                    <a:pt x="889000" y="730250"/>
                  </a:lnTo>
                  <a:lnTo>
                    <a:pt x="889000" y="730250"/>
                  </a:lnTo>
                </a:path>
              </a:pathLst>
            </a:custGeom>
            <a:noFill/>
            <a:ln w="117475" cap="flat" cmpd="sng" algn="ctr">
              <a:solidFill>
                <a:srgbClr val="FF66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341361" y="3365832"/>
              <a:ext cx="17956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600" kern="0" dirty="0"/>
                <a:t>US EIC Realization </a:t>
              </a:r>
            </a:p>
            <a:p>
              <a:pPr>
                <a:defRPr/>
              </a:pPr>
              <a:r>
                <a:rPr lang="en-US" sz="1600" kern="0" dirty="0"/>
                <a:t>Plans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95351" y="6326188"/>
              <a:ext cx="1955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/>
                <a:t>CMS Energy [GeV]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16200000">
              <a:off x="-603812" y="3002272"/>
              <a:ext cx="2332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/>
                <a:t>Luminosity (cm</a:t>
              </a:r>
              <a:r>
                <a:rPr lang="en-US" kern="0" baseline="30000" dirty="0"/>
                <a:t>-2</a:t>
              </a:r>
              <a:r>
                <a:rPr lang="en-US" kern="0" dirty="0"/>
                <a:t> sec</a:t>
              </a:r>
              <a:r>
                <a:rPr lang="en-US" kern="0" baseline="30000" dirty="0"/>
                <a:t>-1</a:t>
              </a:r>
              <a:r>
                <a:rPr lang="en-US" kern="0" dirty="0"/>
                <a:t>)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643788" y="857188"/>
              <a:ext cx="429989" cy="169700"/>
            </a:xfrm>
            <a:prstGeom prst="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632351" y="1674260"/>
              <a:ext cx="429989" cy="169700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solidFill>
                <a:srgbClr val="FF66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635500" y="1274922"/>
              <a:ext cx="429989" cy="16970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8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122012" y="771720"/>
              <a:ext cx="13163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FIXED TARGET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127436" y="1211377"/>
              <a:ext cx="1409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HERA and CERN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137888" y="1589288"/>
              <a:ext cx="10759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/>
                <a:t>EIC Projects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8199348" y="4430893"/>
            <a:ext cx="1723846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8000"/>
                </a:solidFill>
              </a:rPr>
              <a:t>US-EIC:</a:t>
            </a:r>
          </a:p>
          <a:p>
            <a:r>
              <a:rPr lang="en-US" sz="1400" dirty="0"/>
              <a:t>Spin, ion species together with its luminosity and √s coverage makes it a completely  unique machine.</a:t>
            </a:r>
          </a:p>
        </p:txBody>
      </p:sp>
      <p:pic>
        <p:nvPicPr>
          <p:cNvPr id="81" name="Picture 80" descr="lum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42" y="525021"/>
            <a:ext cx="4955758" cy="338975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9" name="Title 1"/>
          <p:cNvSpPr txBox="1">
            <a:spLocks/>
          </p:cNvSpPr>
          <p:nvPr/>
        </p:nvSpPr>
        <p:spPr>
          <a:xfrm>
            <a:off x="1472910" y="0"/>
            <a:ext cx="7703916" cy="5377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EIC vs DIS facilities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3320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22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6447" y="269358"/>
            <a:ext cx="6436698" cy="523220"/>
          </a:xfrm>
          <a:prstGeom prst="rect">
            <a:avLst/>
          </a:prstGeom>
          <a:noFill/>
          <a:ln w="571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Spatial Imaging of Sea Quarks &amp; Gluons  </a:t>
            </a:r>
          </a:p>
        </p:txBody>
      </p:sp>
      <p:pic>
        <p:nvPicPr>
          <p:cNvPr id="9" name="Picture 8" descr="Screen shot 2013-02-14 at 12.43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4" y="1256089"/>
            <a:ext cx="2830946" cy="1258149"/>
          </a:xfrm>
          <a:prstGeom prst="rect">
            <a:avLst/>
          </a:prstGeom>
        </p:spPr>
      </p:pic>
      <p:pic>
        <p:nvPicPr>
          <p:cNvPr id="13" name="Picture 12" descr="Screen shot 2013-02-14 at 2.41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0" y="1267875"/>
            <a:ext cx="2921000" cy="13382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68661" y="831886"/>
            <a:ext cx="380296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Exclusive Deep Virtual Compton Scattering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00800" y="835043"/>
            <a:ext cx="364599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Exclusive Deep Virtual Meson Production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72600" y="1254876"/>
            <a:ext cx="104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ρ</a:t>
            </a:r>
            <a:r>
              <a:rPr lang="en-US" dirty="0"/>
              <a:t>, </a:t>
            </a:r>
            <a:r>
              <a:rPr lang="en-US" dirty="0" err="1"/>
              <a:t>Φ</a:t>
            </a:r>
            <a:r>
              <a:rPr lang="en-US" dirty="0"/>
              <a:t>, J/</a:t>
            </a:r>
            <a:r>
              <a:rPr lang="en-US" dirty="0" err="1"/>
              <a:t>ψ</a:t>
            </a:r>
            <a:r>
              <a:rPr lang="en-US" dirty="0"/>
              <a:t> </a:t>
            </a:r>
          </a:p>
        </p:txBody>
      </p:sp>
      <p:pic>
        <p:nvPicPr>
          <p:cNvPr id="17" name="Picture 5" descr="Screen shot 2013-10-22 at 10.21.1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1" y="3162300"/>
            <a:ext cx="4806246" cy="29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buffer4.pd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533" y="3142713"/>
            <a:ext cx="4870721" cy="288612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sp>
        <p:nvSpPr>
          <p:cNvPr id="19" name="TextBox 18"/>
          <p:cNvSpPr txBox="1"/>
          <p:nvPr/>
        </p:nvSpPr>
        <p:spPr>
          <a:xfrm>
            <a:off x="1984562" y="6034289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Sea quarks</a:t>
            </a:r>
          </a:p>
          <a:p>
            <a:r>
              <a:rPr lang="en-US" sz="1200" dirty="0"/>
              <a:t>unpolarized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95862" y="6021589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Sea quarks</a:t>
            </a:r>
          </a:p>
          <a:p>
            <a:r>
              <a:rPr lang="en-US" sz="1200" dirty="0"/>
              <a:t>polarized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30561" y="2787095"/>
            <a:ext cx="16294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x= 10</a:t>
            </a:r>
            <a:r>
              <a:rPr lang="en-US" sz="1400" baseline="30000" dirty="0"/>
              <a:t>-3</a:t>
            </a:r>
            <a:r>
              <a:rPr lang="en-US" sz="1400" dirty="0"/>
              <a:t> , Q</a:t>
            </a:r>
            <a:r>
              <a:rPr lang="en-US" sz="1400" baseline="30000" dirty="0"/>
              <a:t>2</a:t>
            </a:r>
            <a:r>
              <a:rPr lang="en-US" sz="1400" dirty="0"/>
              <a:t> = 4 GeV</a:t>
            </a:r>
            <a:r>
              <a:rPr lang="en-US" sz="1400" baseline="30000" dirty="0"/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81601" y="6059689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Gluons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16556" y="4869818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How far does it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spread?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8761636" y="5096387"/>
            <a:ext cx="500483" cy="830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185555" y="6545519"/>
            <a:ext cx="2917594" cy="2769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From EIC white paper: </a:t>
            </a:r>
            <a:r>
              <a:rPr lang="en-US" sz="1200" b="1" dirty="0" smtClean="0"/>
              <a:t>arXiv:1212.1701.v3</a:t>
            </a:r>
            <a:endParaRPr lang="en-US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607785" y="2787095"/>
            <a:ext cx="2390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Spatial density distributions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49549" y="6043694"/>
            <a:ext cx="2920351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FA00"/>
                </a:solidFill>
              </a:rPr>
              <a:t>JLab 12 GeV</a:t>
            </a:r>
            <a:r>
              <a:rPr lang="en-US" dirty="0">
                <a:solidFill>
                  <a:srgbClr val="FFFF00"/>
                </a:solidFill>
              </a:rPr>
              <a:t>: Valence quarks</a:t>
            </a:r>
          </a:p>
          <a:p>
            <a:r>
              <a:rPr lang="en-US" b="1" dirty="0">
                <a:solidFill>
                  <a:srgbClr val="00FA00"/>
                </a:solidFill>
              </a:rPr>
              <a:t>EIC</a:t>
            </a:r>
            <a:r>
              <a:rPr lang="en-US" dirty="0">
                <a:solidFill>
                  <a:srgbClr val="FFFF00"/>
                </a:solidFill>
              </a:rPr>
              <a:t>: Sea quarks and gluons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57604" y="2715041"/>
            <a:ext cx="292740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Gluon imaging from simulation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406961" y="4677287"/>
            <a:ext cx="0" cy="635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56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0" grpId="0"/>
      <p:bldP spid="21" grpId="0" animBg="1"/>
      <p:bldP spid="23" grpId="0"/>
      <p:bldP spid="24" grpId="0"/>
      <p:bldP spid="26" grpId="0" animBg="1"/>
      <p:bldP spid="28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0B29E-FB7F-8F42-972E-2A340BA9E7BB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23</a:t>
            </a:fld>
            <a:endParaRPr lang="en-US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7145" y="0"/>
            <a:ext cx="6639959" cy="584775"/>
          </a:xfrm>
          <a:prstGeom prst="rect">
            <a:avLst/>
          </a:prstGeom>
          <a:noFill/>
          <a:ln w="571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/>
              <a:t>TMDs: Confined Motion in a Nucleon</a:t>
            </a:r>
          </a:p>
        </p:txBody>
      </p:sp>
      <p:pic>
        <p:nvPicPr>
          <p:cNvPr id="6" name="Picture 5" descr="Screen shot 2013-08-01 at 2.41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89" y="804622"/>
            <a:ext cx="1061063" cy="1015999"/>
          </a:xfrm>
          <a:prstGeom prst="rect">
            <a:avLst/>
          </a:prstGeom>
        </p:spPr>
      </p:pic>
      <p:pic>
        <p:nvPicPr>
          <p:cNvPr id="9" name="Picture 8" descr="angle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71"/>
          <a:stretch>
            <a:fillRect/>
          </a:stretch>
        </p:blipFill>
        <p:spPr bwMode="auto">
          <a:xfrm>
            <a:off x="7753390" y="3890076"/>
            <a:ext cx="4438610" cy="248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632056" y="889000"/>
            <a:ext cx="4305987" cy="3070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3">
                  <a:lumMod val="60000"/>
                  <a:lumOff val="40000"/>
                </a:schemeClr>
              </a:buClr>
              <a:buFont typeface="Wingdings" charset="2"/>
              <a:buChar char="q"/>
            </a:pPr>
            <a:r>
              <a:rPr lang="en-US" b="1" dirty="0"/>
              <a:t>SIDIS is the best tool to probe TMDs</a:t>
            </a:r>
          </a:p>
          <a:p>
            <a:pPr marL="285750" indent="-285750">
              <a:lnSpc>
                <a:spcPct val="120000"/>
              </a:lnSpc>
              <a:buClr>
                <a:schemeClr val="accent3">
                  <a:lumMod val="60000"/>
                  <a:lumOff val="40000"/>
                </a:schemeClr>
              </a:buClr>
              <a:buFont typeface="Wingdings" charset="2"/>
              <a:buChar char="q"/>
            </a:pPr>
            <a:r>
              <a:rPr lang="en-US" b="1" dirty="0"/>
              <a:t>TMDs are rich in quantum correlations </a:t>
            </a:r>
          </a:p>
          <a:p>
            <a:pPr>
              <a:lnSpc>
                <a:spcPct val="120000"/>
              </a:lnSpc>
            </a:pP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  <a:cs typeface="Arial"/>
            </a:endParaRPr>
          </a:p>
          <a:p>
            <a:pPr marL="307718" indent="-307718">
              <a:lnSpc>
                <a:spcPct val="120000"/>
              </a:lnSpc>
              <a:buFont typeface="Wingdings" charset="2"/>
              <a:buChar char="q"/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cs typeface="Arial"/>
              </a:rPr>
              <a:t>Two scales (TMD factorization)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rial"/>
              </a:rPr>
              <a:t>    </a:t>
            </a:r>
            <a:r>
              <a:rPr lang="en-US" dirty="0">
                <a:cs typeface="Arial"/>
              </a:rPr>
              <a:t> </a:t>
            </a:r>
            <a:r>
              <a:rPr lang="en-US" b="1" dirty="0">
                <a:cs typeface="Arial"/>
              </a:rPr>
              <a:t>high Q  - localized probe</a:t>
            </a:r>
          </a:p>
          <a:p>
            <a:pPr>
              <a:lnSpc>
                <a:spcPct val="120000"/>
              </a:lnSpc>
            </a:pPr>
            <a:r>
              <a:rPr lang="en-US" b="1" dirty="0">
                <a:cs typeface="Arial"/>
              </a:rPr>
              <a:t>     Low </a:t>
            </a:r>
            <a:r>
              <a:rPr lang="en-US" b="1" dirty="0" err="1">
                <a:cs typeface="Arial"/>
              </a:rPr>
              <a:t>p</a:t>
            </a:r>
            <a:r>
              <a:rPr lang="en-US" b="1" baseline="-25000" dirty="0" err="1">
                <a:cs typeface="Arial"/>
              </a:rPr>
              <a:t>T</a:t>
            </a:r>
            <a:r>
              <a:rPr lang="en-US" b="1" dirty="0">
                <a:cs typeface="Arial"/>
              </a:rPr>
              <a:t> - sensitive to confining scale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chemeClr val="accent5">
                  <a:lumMod val="75000"/>
                </a:schemeClr>
              </a:solidFill>
              <a:cs typeface="Arial"/>
            </a:endParaRPr>
          </a:p>
          <a:p>
            <a:pPr marL="342900" indent="-342900">
              <a:lnSpc>
                <a:spcPct val="120000"/>
              </a:lnSpc>
              <a:buFont typeface="Wingdings" charset="2"/>
              <a:buChar char="q"/>
            </a:pPr>
            <a:r>
              <a:rPr lang="en-US" b="1" dirty="0">
                <a:solidFill>
                  <a:srgbClr val="FF40FF"/>
                </a:solidFill>
                <a:cs typeface="Arial"/>
              </a:rPr>
              <a:t>Two planes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FF00"/>
                </a:solidFill>
                <a:cs typeface="Arial"/>
              </a:rPr>
              <a:t>     </a:t>
            </a:r>
            <a:r>
              <a:rPr lang="en-US" b="1" dirty="0">
                <a:solidFill>
                  <a:srgbClr val="FFFF00"/>
                </a:solidFill>
                <a:cs typeface="Arial"/>
              </a:rPr>
              <a:t>Angular modulation to separate TMDs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13336" y="4152900"/>
            <a:ext cx="2773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3">
                  <a:lumMod val="60000"/>
                  <a:lumOff val="40000"/>
                </a:schemeClr>
              </a:buClr>
              <a:buFont typeface="Wingdings" charset="2"/>
              <a:buChar char="q"/>
            </a:pPr>
            <a:r>
              <a:rPr lang="en-US" sz="2000" b="1" dirty="0"/>
              <a:t> Separation of TMDs:</a:t>
            </a:r>
          </a:p>
        </p:txBody>
      </p:sp>
      <p:graphicFrame>
        <p:nvGraphicFramePr>
          <p:cNvPr id="1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123479"/>
              </p:ext>
            </p:extLst>
          </p:nvPr>
        </p:nvGraphicFramePr>
        <p:xfrm>
          <a:off x="1813335" y="4813301"/>
          <a:ext cx="4219166" cy="1562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6" imgW="2476440" imgH="812520" progId="Equation.3">
                  <p:embed/>
                </p:oleObj>
              </mc:Choice>
              <mc:Fallback>
                <p:oleObj name="Equation" r:id="rId6" imgW="2476440" imgH="81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3335" y="4813301"/>
                        <a:ext cx="4219166" cy="156209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324601" y="5245100"/>
            <a:ext cx="2035942" cy="523220"/>
          </a:xfrm>
          <a:prstGeom prst="rect">
            <a:avLst/>
          </a:prstGeom>
          <a:noFill/>
          <a:ln w="38100" cmpd="sng">
            <a:solidFill>
              <a:srgbClr val="FF4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Collins Fragmentation</a:t>
            </a:r>
          </a:p>
          <a:p>
            <a:r>
              <a:rPr lang="en-US" sz="1400" b="1" dirty="0"/>
              <a:t>Function (</a:t>
            </a:r>
            <a:r>
              <a:rPr lang="en-US" sz="1400" b="1" dirty="0" err="1"/>
              <a:t>e</a:t>
            </a:r>
            <a:r>
              <a:rPr lang="en-US" sz="1400" b="1" baseline="30000" dirty="0" err="1"/>
              <a:t>+</a:t>
            </a:r>
            <a:r>
              <a:rPr lang="en-US" sz="1400" b="1" dirty="0" err="1"/>
              <a:t>e</a:t>
            </a:r>
            <a:r>
              <a:rPr lang="en-US" sz="1400" b="1" baseline="30000" dirty="0"/>
              <a:t>-</a:t>
            </a:r>
            <a:r>
              <a:rPr lang="en-US" sz="1400" b="1" dirty="0"/>
              <a:t> collisions)</a:t>
            </a:r>
          </a:p>
        </p:txBody>
      </p:sp>
      <p:cxnSp>
        <p:nvCxnSpPr>
          <p:cNvPr id="21" name="Straight Arrow Connector 20"/>
          <p:cNvCxnSpPr>
            <a:stCxn id="19" idx="0"/>
          </p:cNvCxnSpPr>
          <p:nvPr/>
        </p:nvCxnSpPr>
        <p:spPr>
          <a:xfrm flipH="1" flipV="1">
            <a:off x="5600700" y="5105400"/>
            <a:ext cx="1741872" cy="139700"/>
          </a:xfrm>
          <a:prstGeom prst="straightConnector1">
            <a:avLst/>
          </a:prstGeom>
          <a:ln w="28575" cmpd="sng">
            <a:solidFill>
              <a:srgbClr val="FF4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2"/>
          </p:cNvCxnSpPr>
          <p:nvPr/>
        </p:nvCxnSpPr>
        <p:spPr>
          <a:xfrm flipH="1">
            <a:off x="6032502" y="5768320"/>
            <a:ext cx="1310070" cy="340380"/>
          </a:xfrm>
          <a:prstGeom prst="straightConnector1">
            <a:avLst/>
          </a:prstGeom>
          <a:ln w="28575" cmpd="sng">
            <a:solidFill>
              <a:srgbClr val="FF4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56461" y="852407"/>
            <a:ext cx="4184348" cy="3372758"/>
            <a:chOff x="2006601" y="1169599"/>
            <a:chExt cx="2937164" cy="246663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lum bright="6000" contrast="26000"/>
              <a:alphaModFix amt="90000"/>
            </a:blip>
            <a:stretch>
              <a:fillRect/>
            </a:stretch>
          </p:blipFill>
          <p:spPr>
            <a:xfrm>
              <a:off x="2006601" y="1169599"/>
              <a:ext cx="2937164" cy="2466630"/>
            </a:xfrm>
            <a:prstGeom prst="rect">
              <a:avLst/>
            </a:prstGeom>
          </p:spPr>
        </p:pic>
        <p:sp>
          <p:nvSpPr>
            <p:cNvPr id="25" name="Left Arrow 24"/>
            <p:cNvSpPr/>
            <p:nvPr/>
          </p:nvSpPr>
          <p:spPr>
            <a:xfrm rot="20313100">
              <a:off x="2957321" y="1924683"/>
              <a:ext cx="156261" cy="118811"/>
            </a:xfrm>
            <a:prstGeom prst="lef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Left Arrow 25"/>
            <p:cNvSpPr/>
            <p:nvPr/>
          </p:nvSpPr>
          <p:spPr>
            <a:xfrm rot="1298146">
              <a:off x="3550787" y="1940929"/>
              <a:ext cx="139700" cy="118811"/>
            </a:xfrm>
            <a:prstGeom prst="lef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Left Arrow 26"/>
            <p:cNvSpPr/>
            <p:nvPr/>
          </p:nvSpPr>
          <p:spPr>
            <a:xfrm rot="11202200">
              <a:off x="3122420" y="2339529"/>
              <a:ext cx="156261" cy="118811"/>
            </a:xfrm>
            <a:prstGeom prst="lef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716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0B29E-FB7F-8F42-972E-2A340BA9E7BB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24</a:t>
            </a:fld>
            <a:endParaRPr lang="en-US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2230" y="160869"/>
            <a:ext cx="6857968" cy="584775"/>
          </a:xfrm>
          <a:prstGeom prst="rect">
            <a:avLst/>
          </a:prstGeom>
          <a:noFill/>
          <a:ln w="571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Confined Motion in a Polarized Nucleon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303" y="673791"/>
            <a:ext cx="866615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accent3">
                  <a:lumMod val="60000"/>
                  <a:lumOff val="40000"/>
                </a:schemeClr>
              </a:buClr>
              <a:buFont typeface="Wingdings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Sivers function</a:t>
            </a:r>
            <a:r>
              <a:rPr lang="en-US" sz="2000" b="1" dirty="0"/>
              <a:t>: unpolarized quarks inside a transversely polarized nucleon</a:t>
            </a:r>
          </a:p>
          <a:p>
            <a:pPr marL="285750" indent="-285750">
              <a:lnSpc>
                <a:spcPct val="120000"/>
              </a:lnSpc>
              <a:buClr>
                <a:schemeClr val="accent3">
                  <a:lumMod val="60000"/>
                  <a:lumOff val="40000"/>
                </a:schemeClr>
              </a:buClr>
              <a:buFont typeface="Wingdings" charset="2"/>
              <a:buChar char="q"/>
            </a:pPr>
            <a:r>
              <a:rPr lang="en-US" sz="2000" b="1" dirty="0"/>
              <a:t>Sivers effect requires OAM in nucleon wave function</a:t>
            </a:r>
          </a:p>
        </p:txBody>
      </p:sp>
      <p:pic>
        <p:nvPicPr>
          <p:cNvPr id="6" name="Picture 5" descr="Screen shot 2013-02-10 at 4.38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63" y="1580827"/>
            <a:ext cx="5323342" cy="2303137"/>
          </a:xfrm>
          <a:prstGeom prst="rect">
            <a:avLst/>
          </a:prstGeom>
          <a:ln w="38100" cmpd="sng">
            <a:noFill/>
          </a:ln>
        </p:spPr>
      </p:pic>
      <p:pic>
        <p:nvPicPr>
          <p:cNvPr id="7" name="Picture 6" descr="Screen shot 2013-02-10 at 5.40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38" y="4012191"/>
            <a:ext cx="3987800" cy="2652019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814567" y="1874911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x = 0.1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3605267" y="2615301"/>
            <a:ext cx="774700" cy="1588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79949" y="4110080"/>
            <a:ext cx="9437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</a:rPr>
              <a:t>JLab12</a:t>
            </a:r>
          </a:p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</a:rPr>
              <a:t>For</a:t>
            </a:r>
          </a:p>
          <a:p>
            <a:pPr algn="ctr"/>
            <a:r>
              <a:rPr lang="en-US" b="1" dirty="0">
                <a:solidFill>
                  <a:srgbClr val="00B050"/>
                </a:solidFill>
                <a:latin typeface="+mj-lt"/>
              </a:rPr>
              <a:t>Large-x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9634" y="4879089"/>
            <a:ext cx="4004693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charset="2"/>
              <a:buChar char="q"/>
            </a:pPr>
            <a:r>
              <a:rPr lang="en-US" b="1" dirty="0">
                <a:solidFill>
                  <a:srgbClr val="FFFF00"/>
                </a:solidFill>
              </a:rPr>
              <a:t>Q</a:t>
            </a:r>
            <a:r>
              <a:rPr lang="en-US" b="1" baseline="30000" dirty="0">
                <a:solidFill>
                  <a:srgbClr val="FFFF00"/>
                </a:solidFill>
              </a:rPr>
              <a:t>2</a:t>
            </a:r>
            <a:r>
              <a:rPr lang="en-US" b="1" dirty="0">
                <a:solidFill>
                  <a:srgbClr val="FFFF00"/>
                </a:solidFill>
              </a:rPr>
              <a:t> evolution of TMDs</a:t>
            </a:r>
          </a:p>
          <a:p>
            <a:pPr marL="285750" indent="-285750">
              <a:lnSpc>
                <a:spcPct val="130000"/>
              </a:lnSpc>
              <a:buFont typeface="Wingdings" charset="2"/>
              <a:buChar char="q"/>
            </a:pPr>
            <a:r>
              <a:rPr lang="en-US" b="1" dirty="0">
                <a:solidFill>
                  <a:srgbClr val="FFFF00"/>
                </a:solidFill>
              </a:rPr>
              <a:t>No other machine in the world can do this!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61668" y="1798422"/>
            <a:ext cx="3732659" cy="2355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b="1" dirty="0"/>
              <a:t>Density distribution of an unpolarized quark in a proton moving in z direction and </a:t>
            </a:r>
            <a:r>
              <a:rPr lang="en-US" b="1" dirty="0">
                <a:solidFill>
                  <a:srgbClr val="FF0000"/>
                </a:solidFill>
              </a:rPr>
              <a:t>polarized in y-direction</a:t>
            </a:r>
          </a:p>
          <a:p>
            <a:endParaRPr lang="en-US" b="1" dirty="0"/>
          </a:p>
          <a:p>
            <a:pPr marL="285750" indent="-285750">
              <a:lnSpc>
                <a:spcPct val="120000"/>
              </a:lnSpc>
              <a:buClr>
                <a:schemeClr val="tx1"/>
              </a:buClr>
              <a:buFont typeface="Wingdings" charset="2"/>
              <a:buChar char="§"/>
            </a:pPr>
            <a:r>
              <a:rPr lang="en-US" sz="1600" dirty="0"/>
              <a:t>Quark distributions are azimuthally asymmetric in transverse momentum space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51533" y="4281660"/>
            <a:ext cx="341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FA00"/>
                </a:solidFill>
              </a:rPr>
              <a:t>From EIC white paper: arXiv:1212.1701</a:t>
            </a:r>
          </a:p>
        </p:txBody>
      </p:sp>
    </p:spTree>
    <p:extLst>
      <p:ext uri="{BB962C8B-B14F-4D97-AF65-F5344CB8AC3E}">
        <p14:creationId xmlns:p14="http://schemas.microsoft.com/office/powerpoint/2010/main" val="129617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652046" y="1421899"/>
            <a:ext cx="5015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sym typeface="Wingdings"/>
              </a:rPr>
              <a:t>What causes the low-x rise?</a:t>
            </a:r>
          </a:p>
          <a:p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 </a:t>
            </a:r>
            <a:r>
              <a:rPr lang="en-US" dirty="0"/>
              <a:t>gluon radiation  </a:t>
            </a:r>
          </a:p>
          <a:p>
            <a:r>
              <a:rPr lang="en-US" dirty="0"/>
              <a:t>    – non-linear gluon interaction</a:t>
            </a:r>
          </a:p>
          <a:p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b="1" dirty="0">
                <a:solidFill>
                  <a:srgbClr val="FFFF00"/>
                </a:solidFill>
                <a:sym typeface="Wingdings"/>
              </a:rPr>
              <a:t>What tames the low-x rise?</a:t>
            </a:r>
          </a:p>
          <a:p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</a:t>
            </a:r>
            <a:r>
              <a:rPr lang="en-US" dirty="0"/>
              <a:t>gluon recombination </a:t>
            </a:r>
          </a:p>
          <a:p>
            <a:r>
              <a:rPr lang="en-US" dirty="0"/>
              <a:t>    – non-linear gluon interaction</a:t>
            </a:r>
          </a:p>
        </p:txBody>
      </p:sp>
      <p:sp>
        <p:nvSpPr>
          <p:cNvPr id="2" name="Title 1"/>
          <p:cNvSpPr txBox="1">
            <a:spLocks/>
          </p:cNvSpPr>
          <p:nvPr/>
        </p:nvSpPr>
        <p:spPr bwMode="auto">
          <a:xfrm>
            <a:off x="1524000" y="3"/>
            <a:ext cx="9144000" cy="88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8" tIns="45630" rIns="91258" bIns="4563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cs typeface="Arial Rounded MT Bold"/>
              </a:rPr>
              <a:t>Gluon density at small x, and consequences</a:t>
            </a:r>
            <a:endParaRPr lang="en-US" sz="2800" dirty="0"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0434" y="980576"/>
            <a:ext cx="5750252" cy="390598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000" kern="0" dirty="0" smtClean="0">
                <a:solidFill>
                  <a:srgbClr val="FFFF00"/>
                </a:solidFill>
                <a:latin typeface="+mj-lt"/>
                <a:ea typeface="ＭＳ Ｐゴシック" charset="-128"/>
                <a:cs typeface="Arial"/>
              </a:rPr>
              <a:t>Runaway </a:t>
            </a:r>
            <a:r>
              <a:rPr lang="en-US" sz="2000" kern="0" dirty="0">
                <a:solidFill>
                  <a:srgbClr val="FFFF00"/>
                </a:solidFill>
                <a:latin typeface="+mj-lt"/>
                <a:ea typeface="ＭＳ Ｐゴシック" charset="-128"/>
                <a:cs typeface="Arial"/>
              </a:rPr>
              <a:t>gluon density at </a:t>
            </a:r>
            <a:r>
              <a:rPr lang="en-US" sz="2000" kern="0" dirty="0">
                <a:solidFill>
                  <a:srgbClr val="FF40FF"/>
                </a:solidFill>
                <a:latin typeface="+mj-lt"/>
                <a:ea typeface="ＭＳ Ｐゴシック" charset="-128"/>
                <a:cs typeface="Arial"/>
              </a:rPr>
              <a:t>small x</a:t>
            </a:r>
            <a:r>
              <a:rPr lang="en-US" sz="2000" kern="0" dirty="0">
                <a:solidFill>
                  <a:srgbClr val="FFFF00"/>
                </a:solidFill>
                <a:latin typeface="+mj-lt"/>
                <a:ea typeface="ＭＳ Ｐゴシック" charset="-128"/>
                <a:cs typeface="Arial"/>
              </a:rPr>
              <a:t>?</a:t>
            </a:r>
            <a:endParaRPr lang="en-US" sz="20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2" name="Picture 1046"/>
          <p:cNvPicPr>
            <a:picLocks noChangeAspect="1" noChangeArrowheads="1"/>
          </p:cNvPicPr>
          <p:nvPr/>
        </p:nvPicPr>
        <p:blipFill>
          <a:blip r:embed="rId2"/>
          <a:srcRect r="847"/>
          <a:stretch>
            <a:fillRect/>
          </a:stretch>
        </p:blipFill>
        <p:spPr bwMode="auto">
          <a:xfrm>
            <a:off x="2033694" y="1306917"/>
            <a:ext cx="3484919" cy="242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473" y="1464132"/>
            <a:ext cx="1403412" cy="800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018" y="2517998"/>
            <a:ext cx="1453982" cy="8064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60434" y="3729078"/>
            <a:ext cx="3891612" cy="390598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2000" dirty="0">
                <a:solidFill>
                  <a:srgbClr val="FFFF00"/>
                </a:solidFill>
                <a:latin typeface="+mj-lt"/>
              </a:rPr>
              <a:t> QCD vs. QED</a:t>
            </a:r>
            <a:r>
              <a:rPr lang="en-US" sz="2000" dirty="0">
                <a:solidFill>
                  <a:srgbClr val="006500"/>
                </a:solidFill>
                <a:latin typeface="+mj-lt"/>
              </a:rPr>
              <a:t>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33693" y="4139617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QCD – gluon in a proton</a:t>
            </a:r>
            <a:r>
              <a:rPr lang="en-US" i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33693" y="5108148"/>
            <a:ext cx="307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QED – photon in a </a:t>
            </a:r>
            <a:r>
              <a:rPr lang="en-US" i="1" dirty="0" err="1">
                <a:solidFill>
                  <a:srgbClr val="FFFF00"/>
                </a:solidFill>
              </a:rPr>
              <a:t>positronium</a:t>
            </a:r>
            <a:r>
              <a:rPr lang="en-US" i="1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00448" y="4365802"/>
            <a:ext cx="4191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2000" dirty="0">
                <a:solidFill>
                  <a:srgbClr val="00FA00"/>
                </a:solidFill>
              </a:rPr>
              <a:t>At very small-x, proton is </a:t>
            </a:r>
            <a:r>
              <a:rPr lang="en-US" sz="2000" dirty="0">
                <a:solidFill>
                  <a:srgbClr val="FF40FF"/>
                </a:solidFill>
              </a:rPr>
              <a:t>“black”, </a:t>
            </a:r>
            <a:r>
              <a:rPr lang="en-US" sz="2000" dirty="0" err="1">
                <a:solidFill>
                  <a:srgbClr val="00FA00"/>
                </a:solidFill>
              </a:rPr>
              <a:t>positronium</a:t>
            </a:r>
            <a:r>
              <a:rPr lang="en-US" sz="2000" dirty="0">
                <a:solidFill>
                  <a:srgbClr val="00FA00"/>
                </a:solidFill>
              </a:rPr>
              <a:t> is still </a:t>
            </a:r>
            <a:r>
              <a:rPr lang="en-US" sz="2000" dirty="0">
                <a:solidFill>
                  <a:srgbClr val="FF40FF"/>
                </a:solidFill>
              </a:rPr>
              <a:t>transparent!</a:t>
            </a:r>
          </a:p>
        </p:txBody>
      </p:sp>
      <p:sp>
        <p:nvSpPr>
          <p:cNvPr id="4" name="Rectangle 3"/>
          <p:cNvSpPr/>
          <p:nvPr/>
        </p:nvSpPr>
        <p:spPr>
          <a:xfrm>
            <a:off x="7976428" y="5303275"/>
            <a:ext cx="42155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2000" dirty="0">
                <a:solidFill>
                  <a:srgbClr val="00FA00"/>
                </a:solidFill>
              </a:rPr>
              <a:t>Recombination of large numbers of glue could lead to </a:t>
            </a:r>
            <a:r>
              <a:rPr lang="en-US" sz="2000" dirty="0">
                <a:solidFill>
                  <a:srgbClr val="FF40FF"/>
                </a:solidFill>
              </a:rPr>
              <a:t>saturation phenomena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385" y="4431393"/>
            <a:ext cx="4185557" cy="551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03" y="5602514"/>
            <a:ext cx="7483354" cy="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652046" y="1421899"/>
            <a:ext cx="5015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sym typeface="Wingdings"/>
              </a:rPr>
              <a:t>What causes the low-x rise?</a:t>
            </a:r>
          </a:p>
          <a:p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 </a:t>
            </a:r>
            <a:r>
              <a:rPr lang="en-US" dirty="0"/>
              <a:t>gluon radiation  </a:t>
            </a:r>
          </a:p>
          <a:p>
            <a:r>
              <a:rPr lang="en-US" dirty="0"/>
              <a:t>    – non-linear gluon interaction</a:t>
            </a: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b="1" dirty="0">
                <a:solidFill>
                  <a:srgbClr val="FFFF00"/>
                </a:solidFill>
                <a:sym typeface="Wingdings"/>
              </a:rPr>
              <a:t>What tames the low-x rise?</a:t>
            </a:r>
          </a:p>
          <a:p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</a:t>
            </a:r>
            <a:r>
              <a:rPr lang="en-US" dirty="0"/>
              <a:t>gluon recombination </a:t>
            </a:r>
          </a:p>
          <a:p>
            <a:r>
              <a:rPr lang="en-US" dirty="0"/>
              <a:t>    – non-linear gluon interaction</a:t>
            </a:r>
          </a:p>
        </p:txBody>
      </p:sp>
      <p:sp>
        <p:nvSpPr>
          <p:cNvPr id="2" name="Title 1"/>
          <p:cNvSpPr txBox="1">
            <a:spLocks/>
          </p:cNvSpPr>
          <p:nvPr/>
        </p:nvSpPr>
        <p:spPr bwMode="auto">
          <a:xfrm>
            <a:off x="1524000" y="3"/>
            <a:ext cx="9144000" cy="88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8" tIns="45630" rIns="91258" bIns="4563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cs typeface="Arial Rounded MT Bold"/>
              </a:rPr>
              <a:t>Gluon density at low x, and consequences</a:t>
            </a:r>
            <a:endParaRPr lang="en-US" sz="2800" dirty="0">
              <a:cs typeface="Arial Rounded MT Bold"/>
            </a:endParaRPr>
          </a:p>
        </p:txBody>
      </p:sp>
      <p:pic>
        <p:nvPicPr>
          <p:cNvPr id="12" name="Picture 1046"/>
          <p:cNvPicPr>
            <a:picLocks noChangeAspect="1" noChangeArrowheads="1"/>
          </p:cNvPicPr>
          <p:nvPr/>
        </p:nvPicPr>
        <p:blipFill>
          <a:blip r:embed="rId2"/>
          <a:srcRect r="847"/>
          <a:stretch>
            <a:fillRect/>
          </a:stretch>
        </p:blipFill>
        <p:spPr bwMode="auto">
          <a:xfrm>
            <a:off x="2033694" y="1306917"/>
            <a:ext cx="3484919" cy="242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473" y="1464132"/>
            <a:ext cx="1403412" cy="800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4018" y="2517998"/>
            <a:ext cx="1453982" cy="80644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60435" y="3650173"/>
            <a:ext cx="8895451" cy="3186309"/>
            <a:chOff x="236434" y="3650172"/>
            <a:chExt cx="8895451" cy="3186309"/>
          </a:xfrm>
        </p:grpSpPr>
        <p:sp>
          <p:nvSpPr>
            <p:cNvPr id="19" name="TextBox 18"/>
            <p:cNvSpPr txBox="1"/>
            <p:nvPr/>
          </p:nvSpPr>
          <p:spPr>
            <a:xfrm>
              <a:off x="236434" y="3729077"/>
              <a:ext cx="3891612" cy="390598"/>
            </a:xfrm>
            <a:prstGeom prst="rect">
              <a:avLst/>
            </a:prstGeom>
            <a:noFill/>
          </p:spPr>
          <p:txBody>
            <a:bodyPr wrap="square" lIns="82021" tIns="41010" rIns="82021" bIns="41010" rtlCol="0">
              <a:spAutoFit/>
            </a:bodyPr>
            <a:lstStyle/>
            <a:p>
              <a:pPr>
                <a:buFont typeface="Wingdings" charset="2"/>
                <a:buChar char="q"/>
              </a:pPr>
              <a:r>
                <a:rPr lang="en-US" sz="2000" dirty="0">
                  <a:solidFill>
                    <a:srgbClr val="FFFF00"/>
                  </a:solidFill>
                  <a:latin typeface="+mj-lt"/>
                </a:rPr>
                <a:t> Particle vs. wave feature: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693" y="4119674"/>
              <a:ext cx="3827678" cy="271680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7371" y="4403283"/>
              <a:ext cx="1403412" cy="8001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5585" y="4396938"/>
              <a:ext cx="1453982" cy="80644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842028" y="4518760"/>
              <a:ext cx="3690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40FF"/>
                  </a:solidFill>
                </a:rPr>
                <a:t>=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82248" y="4610728"/>
              <a:ext cx="750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40FF"/>
                  </a:solidFill>
                </a:rPr>
                <a:t>at  Q</a:t>
              </a:r>
              <a:r>
                <a:rPr lang="en-US" sz="2000" baseline="-25000" dirty="0">
                  <a:solidFill>
                    <a:srgbClr val="FF40FF"/>
                  </a:solidFill>
                </a:rPr>
                <a:t>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128046" y="3650172"/>
              <a:ext cx="500383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40FF"/>
                  </a:solidFill>
                </a:rPr>
                <a:t>Gluon saturation – Color Glass Condensate</a:t>
              </a:r>
            </a:p>
            <a:p>
              <a:r>
                <a:rPr lang="en-US" dirty="0">
                  <a:solidFill>
                    <a:srgbClr val="FF40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    </a:t>
              </a:r>
              <a:r>
                <a:rPr lang="en-US" i="1" dirty="0">
                  <a:solidFill>
                    <a:srgbClr val="FF40FF"/>
                  </a:solidFill>
                </a:rPr>
                <a:t>Radiation  =  Recombination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608924" y="5237497"/>
              <a:ext cx="39613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FF00"/>
                  </a:solidFill>
                  <a:sym typeface="Wingdings"/>
                </a:rPr>
                <a:t>Leading to a collective </a:t>
              </a:r>
              <a:r>
                <a:rPr lang="en-US" b="1" i="1" dirty="0" err="1">
                  <a:solidFill>
                    <a:srgbClr val="FFFF00"/>
                  </a:solidFill>
                  <a:sym typeface="Wingdings"/>
                </a:rPr>
                <a:t>gluonic</a:t>
              </a:r>
              <a:r>
                <a:rPr lang="en-US" b="1" i="1" dirty="0">
                  <a:solidFill>
                    <a:srgbClr val="FFFF00"/>
                  </a:solidFill>
                  <a:sym typeface="Wingdings"/>
                </a:rPr>
                <a:t> system?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720077" y="5655066"/>
              <a:ext cx="3511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rgbClr val="FFFF00"/>
                  </a:solidFill>
                  <a:sym typeface="Wingdings"/>
                </a:rPr>
                <a:t>with a universal</a:t>
              </a:r>
              <a:r>
                <a:rPr lang="en-US" b="1" i="1" dirty="0">
                  <a:solidFill>
                    <a:srgbClr val="006500"/>
                  </a:solidFill>
                  <a:sym typeface="Wingdings"/>
                </a:rPr>
                <a:t> </a:t>
              </a:r>
              <a:r>
                <a:rPr lang="en-US" b="1" i="1" dirty="0">
                  <a:solidFill>
                    <a:srgbClr val="FFFF00"/>
                  </a:solidFill>
                  <a:sym typeface="Wingdings"/>
                </a:rPr>
                <a:t>property of QCD? </a:t>
              </a:r>
              <a:endParaRPr lang="en-US" i="1" dirty="0">
                <a:solidFill>
                  <a:srgbClr val="FFFF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57531" y="6024398"/>
              <a:ext cx="402382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>
                  <a:solidFill>
                    <a:srgbClr val="FFFF00"/>
                  </a:solidFill>
                  <a:sym typeface="Wingdings"/>
                </a:rPr>
                <a:t>new effective theory QCD – CGC?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760434" y="980576"/>
            <a:ext cx="5750252" cy="390598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000" kern="0" dirty="0">
                <a:solidFill>
                  <a:srgbClr val="FFFF00"/>
                </a:solidFill>
                <a:latin typeface="+mj-lt"/>
                <a:ea typeface="ＭＳ Ｐゴシック" charset="-128"/>
                <a:cs typeface="Arial"/>
              </a:rPr>
              <a:t>Run away gluon density </a:t>
            </a:r>
            <a:r>
              <a:rPr lang="en-US" sz="2000" kern="0" dirty="0">
                <a:solidFill>
                  <a:srgbClr val="FF40FF"/>
                </a:solidFill>
                <a:latin typeface="+mj-lt"/>
                <a:ea typeface="ＭＳ Ｐゴシック" charset="-128"/>
                <a:cs typeface="Arial"/>
              </a:rPr>
              <a:t>at small x</a:t>
            </a:r>
            <a:r>
              <a:rPr lang="en-US" sz="2000" kern="0" dirty="0">
                <a:solidFill>
                  <a:srgbClr val="FFFF00"/>
                </a:solidFill>
                <a:latin typeface="+mj-lt"/>
                <a:ea typeface="ＭＳ Ｐゴシック" charset="-128"/>
                <a:cs typeface="Arial"/>
              </a:rPr>
              <a:t>?</a:t>
            </a:r>
            <a:endParaRPr lang="en-US" sz="2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51368" y="6488668"/>
            <a:ext cx="427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40FF"/>
                </a:solidFill>
              </a:rPr>
              <a:t>Expectation: x=10</a:t>
            </a:r>
            <a:r>
              <a:rPr lang="en-US" i="1" baseline="30000" dirty="0">
                <a:solidFill>
                  <a:srgbClr val="FF40FF"/>
                </a:solidFill>
              </a:rPr>
              <a:t>-5  </a:t>
            </a:r>
            <a:r>
              <a:rPr lang="en-US" i="1" dirty="0">
                <a:solidFill>
                  <a:srgbClr val="FF40FF"/>
                </a:solidFill>
              </a:rPr>
              <a:t>in a proton at Q</a:t>
            </a:r>
            <a:r>
              <a:rPr lang="en-US" i="1" baseline="30000" dirty="0">
                <a:solidFill>
                  <a:srgbClr val="FF40FF"/>
                </a:solidFill>
              </a:rPr>
              <a:t>2</a:t>
            </a:r>
            <a:r>
              <a:rPr lang="en-US" i="1" dirty="0">
                <a:solidFill>
                  <a:srgbClr val="FF40FF"/>
                </a:solidFill>
              </a:rPr>
              <a:t>=5 GeV</a:t>
            </a:r>
            <a:r>
              <a:rPr lang="en-US" i="1" baseline="30000" dirty="0">
                <a:solidFill>
                  <a:srgbClr val="FF4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889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720842" y="1018220"/>
            <a:ext cx="4142341" cy="2299257"/>
            <a:chOff x="6720842" y="1018220"/>
            <a:chExt cx="4142341" cy="2299257"/>
          </a:xfrm>
        </p:grpSpPr>
        <p:pic>
          <p:nvPicPr>
            <p:cNvPr id="21" name="Picture 20" descr="Screen Shot 2017-01-18 at 12.16.18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7917" y="1499125"/>
              <a:ext cx="3275741" cy="1688526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flipH="1">
              <a:off x="6720842" y="1436913"/>
              <a:ext cx="13787" cy="1880564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0334171" y="1320800"/>
              <a:ext cx="1867" cy="1880255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0521423" y="1018220"/>
              <a:ext cx="3417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2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061888" y="3981516"/>
            <a:ext cx="8477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2000" dirty="0">
                <a:solidFill>
                  <a:srgbClr val="FFFF00"/>
                </a:solidFill>
              </a:rPr>
              <a:t>If color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40FF"/>
                </a:solidFill>
              </a:rPr>
              <a:t>is localized </a:t>
            </a:r>
            <a:r>
              <a:rPr lang="en-US" sz="2000" dirty="0">
                <a:solidFill>
                  <a:srgbClr val="FFFF00"/>
                </a:solidFill>
              </a:rPr>
              <a:t>inside the nucleon, using a large nucleus </a:t>
            </a:r>
            <a:r>
              <a:rPr lang="en-US" sz="2000" dirty="0">
                <a:solidFill>
                  <a:srgbClr val="FF40FF"/>
                </a:solidFill>
              </a:rPr>
              <a:t>does not </a:t>
            </a:r>
            <a:r>
              <a:rPr lang="en-US" sz="2000" dirty="0">
                <a:solidFill>
                  <a:srgbClr val="FFFF00"/>
                </a:solidFill>
              </a:rPr>
              <a:t>change gluon dynamics inside nucleon </a:t>
            </a:r>
          </a:p>
          <a:p>
            <a:r>
              <a:rPr lang="en-US" sz="2000" dirty="0">
                <a:solidFill>
                  <a:srgbClr val="0000FF"/>
                </a:solidFill>
              </a:rPr>
              <a:t>      </a:t>
            </a:r>
            <a:r>
              <a:rPr lang="en-US" sz="2000" i="1" dirty="0">
                <a:solidFill>
                  <a:srgbClr val="00FA00"/>
                </a:solidFill>
              </a:rPr>
              <a:t>– no advantage for seeing the gluon saturation,</a:t>
            </a:r>
          </a:p>
          <a:p>
            <a:r>
              <a:rPr lang="en-US" sz="2000" i="1" dirty="0">
                <a:solidFill>
                  <a:srgbClr val="00FA00"/>
                </a:solidFill>
              </a:rPr>
              <a:t>      – but, provides an opportunity to study QCD multiple scattering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82393" y="3511403"/>
            <a:ext cx="4458272" cy="33855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Could there be overlap of color between nucleons?</a:t>
            </a: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8011529" y="3069771"/>
            <a:ext cx="402354" cy="44163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61889" y="5380209"/>
            <a:ext cx="8606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2000" dirty="0">
                <a:solidFill>
                  <a:srgbClr val="FFFF00"/>
                </a:solidFill>
              </a:rPr>
              <a:t>If color </a:t>
            </a:r>
            <a:r>
              <a:rPr lang="en-US" sz="2000" dirty="0">
                <a:solidFill>
                  <a:srgbClr val="FF40FF"/>
                </a:solidFill>
              </a:rPr>
              <a:t>leaks outside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of the nucleon inside a large nucleus, color interaction between nucleons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40FF"/>
                </a:solidFill>
              </a:rPr>
              <a:t>modifies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the nuclear landscape</a:t>
            </a:r>
          </a:p>
          <a:p>
            <a:r>
              <a:rPr lang="en-US" sz="2000" dirty="0">
                <a:solidFill>
                  <a:srgbClr val="00FA00"/>
                </a:solidFill>
              </a:rPr>
              <a:t>      </a:t>
            </a:r>
            <a:r>
              <a:rPr lang="en-US" sz="2000" i="1" dirty="0">
                <a:solidFill>
                  <a:srgbClr val="00FA00"/>
                </a:solidFill>
              </a:rPr>
              <a:t>– large nucleus could have an advantage for discovering the </a:t>
            </a:r>
          </a:p>
          <a:p>
            <a:r>
              <a:rPr lang="en-US" sz="2000" i="1" dirty="0">
                <a:solidFill>
                  <a:srgbClr val="00FA00"/>
                </a:solidFill>
              </a:rPr>
              <a:t>         universal properties of the gluon saturation “earlier” </a:t>
            </a:r>
          </a:p>
        </p:txBody>
      </p:sp>
      <p:pic>
        <p:nvPicPr>
          <p:cNvPr id="3" name="Picture 2" descr="Screen Shot 2017-01-18 at 11.33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543" y="1436914"/>
            <a:ext cx="2749141" cy="25011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01099" y="941302"/>
            <a:ext cx="4547973" cy="421234"/>
          </a:xfrm>
          <a:prstGeom prst="rect">
            <a:avLst/>
          </a:prstGeom>
          <a:noFill/>
        </p:spPr>
        <p:txBody>
          <a:bodyPr wrap="none" lIns="81882" tIns="40940" rIns="81882" bIns="40940" rtlCol="0">
            <a:spAutoFit/>
          </a:bodyPr>
          <a:lstStyle/>
          <a:p>
            <a:pPr defTabSz="456188">
              <a:buFont typeface="Wingdings" charset="2"/>
              <a:buChar char="q"/>
            </a:pPr>
            <a:r>
              <a:rPr lang="en-US" sz="2200" dirty="0">
                <a:solidFill>
                  <a:srgbClr val="FFFF00"/>
                </a:solidFill>
                <a:cs typeface="Arial Rounded MT Bold"/>
              </a:rPr>
              <a:t> If we only see quarks and gluons, …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514350" y="0"/>
            <a:ext cx="11129963" cy="88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31" tIns="45567" rIns="91131" bIns="45567" numCol="1" anchor="ctr" anchorCtr="0" compatLnSpc="1">
            <a:prstTxWarp prst="textNoShape">
              <a:avLst/>
            </a:prstTxWarp>
          </a:bodyPr>
          <a:lstStyle/>
          <a:p>
            <a:pPr algn="ctr" defTabSz="912583">
              <a:defRPr/>
            </a:pPr>
            <a:r>
              <a:rPr lang="en-US" sz="3200" kern="0" dirty="0">
                <a:latin typeface="+mj-lt"/>
                <a:ea typeface="ＭＳ Ｐゴシック" charset="-128"/>
                <a:cs typeface="Arial"/>
              </a:rPr>
              <a:t>DIS on a large </a:t>
            </a:r>
            <a:r>
              <a:rPr lang="en-US" sz="3200" kern="0" dirty="0" smtClean="0">
                <a:latin typeface="+mj-lt"/>
                <a:ea typeface="ＭＳ Ｐゴシック" charset="-128"/>
                <a:cs typeface="Arial"/>
              </a:rPr>
              <a:t>nucleus; Is there a color overlap between nucleons?</a:t>
            </a:r>
            <a:endParaRPr lang="en-US" sz="3200" kern="0" dirty="0">
              <a:latin typeface="+mj-lt"/>
              <a:ea typeface="ＭＳ Ｐゴシック" charset="-128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16626" y="817286"/>
            <a:ext cx="1191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NLO in α</a:t>
            </a:r>
            <a:r>
              <a:rPr lang="en-US" sz="1600" baseline="-25000" dirty="0">
                <a:solidFill>
                  <a:srgbClr val="FFFF00"/>
                </a:solidFill>
              </a:rPr>
              <a:t>s</a:t>
            </a:r>
            <a:r>
              <a:rPr lang="en-US" sz="1600" dirty="0">
                <a:solidFill>
                  <a:srgbClr val="FFFF00"/>
                </a:solidFill>
              </a:rPr>
              <a:t> , </a:t>
            </a:r>
          </a:p>
          <a:p>
            <a:r>
              <a:rPr lang="en-US" sz="1600" dirty="0">
                <a:solidFill>
                  <a:srgbClr val="FFFF00"/>
                </a:solidFill>
              </a:rPr>
              <a:t>neglects LO</a:t>
            </a:r>
            <a:endParaRPr lang="en-US" sz="1600" baseline="-2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5"/>
          <p:cNvGrpSpPr>
            <a:grpSpLocks noChangeAspect="1"/>
          </p:cNvGrpSpPr>
          <p:nvPr/>
        </p:nvGrpSpPr>
        <p:grpSpPr bwMode="auto">
          <a:xfrm>
            <a:off x="3669178" y="1270282"/>
            <a:ext cx="6984531" cy="3373438"/>
            <a:chOff x="512" y="1368"/>
            <a:chExt cx="5048" cy="2637"/>
          </a:xfrm>
        </p:grpSpPr>
        <p:sp>
          <p:nvSpPr>
            <p:cNvPr id="16" name="AutoShape 6"/>
            <p:cNvSpPr>
              <a:spLocks noChangeAspect="1" noChangeArrowheads="1" noTextEdit="1"/>
            </p:cNvSpPr>
            <p:nvPr/>
          </p:nvSpPr>
          <p:spPr bwMode="auto">
            <a:xfrm>
              <a:off x="512" y="1368"/>
              <a:ext cx="5040" cy="2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2" y="1368"/>
              <a:ext cx="5048" cy="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1" name="Rectangle 100"/>
          <p:cNvSpPr/>
          <p:nvPr/>
        </p:nvSpPr>
        <p:spPr>
          <a:xfrm>
            <a:off x="5673509" y="660489"/>
            <a:ext cx="1902550" cy="646331"/>
          </a:xfrm>
          <a:prstGeom prst="rect">
            <a:avLst/>
          </a:prstGeom>
          <a:ln>
            <a:solidFill>
              <a:srgbClr val="00FA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FA00"/>
                </a:solidFill>
              </a:rPr>
              <a:t>Color localized inside nucleons</a:t>
            </a:r>
          </a:p>
        </p:txBody>
      </p:sp>
      <p:sp>
        <p:nvSpPr>
          <p:cNvPr id="105" name="Line 9"/>
          <p:cNvSpPr>
            <a:spLocks noChangeShapeType="1"/>
          </p:cNvSpPr>
          <p:nvPr/>
        </p:nvSpPr>
        <p:spPr bwMode="auto">
          <a:xfrm flipV="1">
            <a:off x="3484800" y="3614122"/>
            <a:ext cx="2184329" cy="7477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stealth" w="lg" len="lg"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1590372" y="5322470"/>
            <a:ext cx="8895083" cy="1309921"/>
            <a:chOff x="216478" y="5319264"/>
            <a:chExt cx="8895084" cy="1309921"/>
          </a:xfrm>
        </p:grpSpPr>
        <p:sp>
          <p:nvSpPr>
            <p:cNvPr id="103" name="Text Box 3"/>
            <p:cNvSpPr txBox="1">
              <a:spLocks noChangeArrowheads="1"/>
            </p:cNvSpPr>
            <p:nvPr/>
          </p:nvSpPr>
          <p:spPr bwMode="auto">
            <a:xfrm>
              <a:off x="216478" y="5319264"/>
              <a:ext cx="2730940" cy="507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30000"/>
                </a:lnSpc>
                <a:buClrTx/>
                <a:buFont typeface="Wingdings" charset="2"/>
                <a:buChar char="q"/>
              </a:pPr>
              <a:r>
                <a:rPr lang="en-US" sz="2200" b="1" dirty="0">
                  <a:solidFill>
                    <a:srgbClr val="FFFF00"/>
                  </a:solidFill>
                </a:rPr>
                <a:t> A simple question: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591028" y="5872055"/>
              <a:ext cx="8520534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rgbClr val="00FA00"/>
                  </a:solidFill>
                  <a:latin typeface="+mj-lt"/>
                </a:rPr>
                <a:t>Will the suppression/shadowing </a:t>
              </a:r>
            </a:p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rgbClr val="00FA00"/>
                  </a:solidFill>
                  <a:latin typeface="+mj-lt"/>
                </a:rPr>
                <a:t>continue to fall as x decreases?</a:t>
              </a:r>
            </a:p>
          </p:txBody>
        </p:sp>
      </p:grpSp>
      <p:cxnSp>
        <p:nvCxnSpPr>
          <p:cNvPr id="93" name="Straight Arrow Connector 92"/>
          <p:cNvCxnSpPr>
            <a:stCxn id="101" idx="2"/>
          </p:cNvCxnSpPr>
          <p:nvPr/>
        </p:nvCxnSpPr>
        <p:spPr>
          <a:xfrm flipH="1">
            <a:off x="4897676" y="1306819"/>
            <a:ext cx="1727109" cy="1902788"/>
          </a:xfrm>
          <a:prstGeom prst="straightConnector1">
            <a:avLst/>
          </a:prstGeom>
          <a:ln w="31750">
            <a:solidFill>
              <a:srgbClr val="00FA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 Box 12"/>
          <p:cNvSpPr txBox="1">
            <a:spLocks noChangeArrowheads="1"/>
          </p:cNvSpPr>
          <p:nvPr/>
        </p:nvSpPr>
        <p:spPr bwMode="auto">
          <a:xfrm>
            <a:off x="1330727" y="3342463"/>
            <a:ext cx="2052165" cy="1015663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FC000"/>
                </a:solidFill>
                <a:latin typeface="+mj-lt"/>
              </a:rPr>
              <a:t>Saturation in RF</a:t>
            </a:r>
            <a:r>
              <a:rPr lang="en-US" baseline="-25000" dirty="0">
                <a:solidFill>
                  <a:srgbClr val="FFC000"/>
                </a:solidFill>
                <a:latin typeface="+mj-lt"/>
              </a:rPr>
              <a:t>2</a:t>
            </a:r>
          </a:p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C000"/>
                </a:solidFill>
                <a:latin typeface="+mj-lt"/>
              </a:rPr>
              <a:t>=</a:t>
            </a:r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FC000"/>
                </a:solidFill>
                <a:latin typeface="+mj-lt"/>
              </a:rPr>
              <a:t>No saturation in F</a:t>
            </a:r>
            <a:r>
              <a:rPr lang="en-US" baseline="-25000" dirty="0">
                <a:solidFill>
                  <a:srgbClr val="FFC000"/>
                </a:solidFill>
                <a:latin typeface="+mj-lt"/>
              </a:rPr>
              <a:t>2</a:t>
            </a:r>
            <a:r>
              <a:rPr lang="en-US" baseline="30000" dirty="0">
                <a:solidFill>
                  <a:srgbClr val="FFC000"/>
                </a:solidFill>
                <a:latin typeface="+mj-lt"/>
              </a:rPr>
              <a:t>A</a:t>
            </a:r>
            <a:endParaRPr lang="en-US" baseline="-250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 bwMode="auto">
          <a:xfrm>
            <a:off x="1524000" y="6"/>
            <a:ext cx="9144000" cy="83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09" tIns="45557" rIns="91109" bIns="45557"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ea typeface="ＭＳ Ｐゴシック" pitchFamily="-107" charset="-128"/>
                <a:cs typeface="ＭＳ Ｐゴシック" pitchFamily="-107" charset="-128"/>
              </a:rPr>
              <a:t>An example, Ratio </a:t>
            </a:r>
            <a:r>
              <a:rPr lang="en-US" sz="2800" b="1" dirty="0">
                <a:ea typeface="ＭＳ Ｐゴシック" pitchFamily="-107" charset="-128"/>
                <a:cs typeface="ＭＳ Ｐゴシック" pitchFamily="-107" charset="-128"/>
              </a:rPr>
              <a:t>of </a:t>
            </a:r>
            <a:r>
              <a:rPr lang="en-US" sz="2800" b="1" dirty="0" smtClean="0">
                <a:ea typeface="ＭＳ Ｐゴシック" pitchFamily="-107" charset="-128"/>
                <a:cs typeface="ＭＳ Ｐゴシック" pitchFamily="-107" charset="-128"/>
              </a:rPr>
              <a:t>F</a:t>
            </a:r>
            <a:r>
              <a:rPr lang="en-US" sz="2800" b="1" baseline="-25000" dirty="0" smtClean="0">
                <a:ea typeface="ＭＳ Ｐゴシック" pitchFamily="-107" charset="-128"/>
                <a:cs typeface="ＭＳ Ｐゴシック" pitchFamily="-107" charset="-128"/>
              </a:rPr>
              <a:t>2</a:t>
            </a:r>
            <a:r>
              <a:rPr lang="en-US" sz="2800" b="1" dirty="0" smtClean="0">
                <a:ea typeface="ＭＳ Ｐゴシック" pitchFamily="-107" charset="-128"/>
                <a:cs typeface="ＭＳ Ｐゴシック" pitchFamily="-107" charset="-128"/>
              </a:rPr>
              <a:t>:  </a:t>
            </a:r>
            <a:r>
              <a:rPr lang="en-US" sz="2800" b="1" dirty="0">
                <a:ea typeface="ＭＳ Ｐゴシック" pitchFamily="-107" charset="-128"/>
                <a:cs typeface="ＭＳ Ｐゴシック" pitchFamily="-107" charset="-128"/>
              </a:rPr>
              <a:t>Shadowing vs. Saturation</a:t>
            </a:r>
          </a:p>
        </p:txBody>
      </p:sp>
      <p:grpSp>
        <p:nvGrpSpPr>
          <p:cNvPr id="187" name="Group 186"/>
          <p:cNvGrpSpPr/>
          <p:nvPr/>
        </p:nvGrpSpPr>
        <p:grpSpPr>
          <a:xfrm>
            <a:off x="1043883" y="837105"/>
            <a:ext cx="2508619" cy="2513080"/>
            <a:chOff x="4948817" y="2367437"/>
            <a:chExt cx="4962671" cy="4331226"/>
          </a:xfrm>
          <a:solidFill>
            <a:schemeClr val="tx1"/>
          </a:solidFill>
        </p:grpSpPr>
        <p:grpSp>
          <p:nvGrpSpPr>
            <p:cNvPr id="193" name="Group 192"/>
            <p:cNvGrpSpPr/>
            <p:nvPr/>
          </p:nvGrpSpPr>
          <p:grpSpPr>
            <a:xfrm>
              <a:off x="5174661" y="2519837"/>
              <a:ext cx="4662324" cy="3136058"/>
              <a:chOff x="847152" y="527931"/>
              <a:chExt cx="4662324" cy="3136058"/>
            </a:xfrm>
            <a:grpFill/>
          </p:grpSpPr>
          <p:grpSp>
            <p:nvGrpSpPr>
              <p:cNvPr id="195" name="Group 194"/>
              <p:cNvGrpSpPr/>
              <p:nvPr/>
            </p:nvGrpSpPr>
            <p:grpSpPr>
              <a:xfrm>
                <a:off x="847152" y="527931"/>
                <a:ext cx="4417449" cy="2109910"/>
                <a:chOff x="3179415" y="1080345"/>
                <a:chExt cx="4417449" cy="2109910"/>
              </a:xfrm>
              <a:grpFill/>
            </p:grpSpPr>
            <p:sp>
              <p:nvSpPr>
                <p:cNvPr id="208" name="Oval 207"/>
                <p:cNvSpPr/>
                <p:nvPr/>
              </p:nvSpPr>
              <p:spPr>
                <a:xfrm>
                  <a:off x="4230822" y="1080345"/>
                  <a:ext cx="2936763" cy="2109910"/>
                </a:xfrm>
                <a:prstGeom prst="ellipse">
                  <a:avLst/>
                </a:prstGeom>
                <a:grpFill/>
                <a:ln>
                  <a:solidFill>
                    <a:srgbClr val="FFFF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9" name="Group 208"/>
                <p:cNvGrpSpPr/>
                <p:nvPr/>
              </p:nvGrpSpPr>
              <p:grpSpPr>
                <a:xfrm>
                  <a:off x="3179415" y="1935157"/>
                  <a:ext cx="4417449" cy="294056"/>
                  <a:chOff x="1545403" y="5028835"/>
                  <a:chExt cx="4417449" cy="294056"/>
                </a:xfrm>
                <a:grpFill/>
              </p:grpSpPr>
              <p:grpSp>
                <p:nvGrpSpPr>
                  <p:cNvPr id="210" name="Group 209"/>
                  <p:cNvGrpSpPr/>
                  <p:nvPr/>
                </p:nvGrpSpPr>
                <p:grpSpPr>
                  <a:xfrm>
                    <a:off x="1545403" y="5028835"/>
                    <a:ext cx="772445" cy="294056"/>
                    <a:chOff x="4466753" y="3067239"/>
                    <a:chExt cx="2724973" cy="977957"/>
                  </a:xfrm>
                  <a:grpFill/>
                </p:grpSpPr>
                <p:grpSp>
                  <p:nvGrpSpPr>
                    <p:cNvPr id="214" name="Group 213"/>
                    <p:cNvGrpSpPr/>
                    <p:nvPr/>
                  </p:nvGrpSpPr>
                  <p:grpSpPr>
                    <a:xfrm>
                      <a:off x="4466753" y="3067239"/>
                      <a:ext cx="1412807" cy="977347"/>
                      <a:chOff x="4466753" y="3067239"/>
                      <a:chExt cx="1412807" cy="977347"/>
                    </a:xfrm>
                    <a:grpFill/>
                  </p:grpSpPr>
                  <p:sp>
                    <p:nvSpPr>
                      <p:cNvPr id="218" name="Block Arc 217"/>
                      <p:cNvSpPr/>
                      <p:nvPr/>
                    </p:nvSpPr>
                    <p:spPr>
                      <a:xfrm>
                        <a:off x="4466753" y="3130186"/>
                        <a:ext cx="770622" cy="914400"/>
                      </a:xfrm>
                      <a:prstGeom prst="blockArc">
                        <a:avLst>
                          <a:gd name="adj1" fmla="val 11044454"/>
                          <a:gd name="adj2" fmla="val 21450767"/>
                          <a:gd name="adj3" fmla="val 14041"/>
                        </a:avLst>
                      </a:prstGeom>
                      <a:grpFill/>
                      <a:ln>
                        <a:solidFill>
                          <a:srgbClr val="FFFF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9" name="Block Arc 218"/>
                      <p:cNvSpPr/>
                      <p:nvPr/>
                    </p:nvSpPr>
                    <p:spPr>
                      <a:xfrm flipV="1">
                        <a:off x="5136944" y="3067239"/>
                        <a:ext cx="742616" cy="914400"/>
                      </a:xfrm>
                      <a:prstGeom prst="blockArc">
                        <a:avLst>
                          <a:gd name="adj1" fmla="val 10800000"/>
                          <a:gd name="adj2" fmla="val 21450767"/>
                          <a:gd name="adj3" fmla="val 14041"/>
                        </a:avLst>
                      </a:prstGeom>
                      <a:grpFill/>
                      <a:ln>
                        <a:solidFill>
                          <a:srgbClr val="FFFF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5" name="Group 214"/>
                    <p:cNvGrpSpPr/>
                    <p:nvPr/>
                  </p:nvGrpSpPr>
                  <p:grpSpPr>
                    <a:xfrm>
                      <a:off x="5778919" y="3067849"/>
                      <a:ext cx="1412807" cy="977347"/>
                      <a:chOff x="4466753" y="3067239"/>
                      <a:chExt cx="1412807" cy="977347"/>
                    </a:xfrm>
                    <a:grpFill/>
                  </p:grpSpPr>
                  <p:sp>
                    <p:nvSpPr>
                      <p:cNvPr id="216" name="Block Arc 215"/>
                      <p:cNvSpPr/>
                      <p:nvPr/>
                    </p:nvSpPr>
                    <p:spPr>
                      <a:xfrm>
                        <a:off x="4466753" y="3130186"/>
                        <a:ext cx="770622" cy="914400"/>
                      </a:xfrm>
                      <a:prstGeom prst="blockArc">
                        <a:avLst>
                          <a:gd name="adj1" fmla="val 11044454"/>
                          <a:gd name="adj2" fmla="val 21450767"/>
                          <a:gd name="adj3" fmla="val 14041"/>
                        </a:avLst>
                      </a:prstGeom>
                      <a:grpFill/>
                      <a:ln>
                        <a:solidFill>
                          <a:srgbClr val="FFFF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7" name="Block Arc 216"/>
                      <p:cNvSpPr/>
                      <p:nvPr/>
                    </p:nvSpPr>
                    <p:spPr>
                      <a:xfrm flipV="1">
                        <a:off x="5136944" y="3067239"/>
                        <a:ext cx="742616" cy="914400"/>
                      </a:xfrm>
                      <a:prstGeom prst="blockArc">
                        <a:avLst>
                          <a:gd name="adj1" fmla="val 10800000"/>
                          <a:gd name="adj2" fmla="val 21450767"/>
                          <a:gd name="adj3" fmla="val 14041"/>
                        </a:avLst>
                      </a:prstGeom>
                      <a:grpFill/>
                      <a:ln>
                        <a:solidFill>
                          <a:srgbClr val="FFFF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11" name="Oval 210"/>
                  <p:cNvSpPr/>
                  <p:nvPr/>
                </p:nvSpPr>
                <p:spPr>
                  <a:xfrm>
                    <a:off x="2222859" y="5054263"/>
                    <a:ext cx="189978" cy="196421"/>
                  </a:xfrm>
                  <a:prstGeom prst="ellipse">
                    <a:avLst/>
                  </a:prstGeom>
                  <a:grpFill/>
                  <a:ln>
                    <a:solidFill>
                      <a:srgbClr val="FFFF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12" name="Straight Arrow Connector 211"/>
                  <p:cNvCxnSpPr/>
                  <p:nvPr/>
                </p:nvCxnSpPr>
                <p:spPr>
                  <a:xfrm flipV="1">
                    <a:off x="2222858" y="5047762"/>
                    <a:ext cx="3739994" cy="100037"/>
                  </a:xfrm>
                  <a:prstGeom prst="straightConnector1">
                    <a:avLst/>
                  </a:prstGeom>
                  <a:grpFill/>
                  <a:ln w="31750">
                    <a:solidFill>
                      <a:srgbClr val="FFFF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Straight Arrow Connector 212"/>
                  <p:cNvCxnSpPr/>
                  <p:nvPr/>
                </p:nvCxnSpPr>
                <p:spPr>
                  <a:xfrm>
                    <a:off x="2222858" y="5203433"/>
                    <a:ext cx="3739994" cy="119458"/>
                  </a:xfrm>
                  <a:prstGeom prst="straightConnector1">
                    <a:avLst/>
                  </a:prstGeom>
                  <a:grpFill/>
                  <a:ln w="31750">
                    <a:solidFill>
                      <a:srgbClr val="FFFF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6" name="Group 195"/>
              <p:cNvGrpSpPr/>
              <p:nvPr/>
            </p:nvGrpSpPr>
            <p:grpSpPr>
              <a:xfrm>
                <a:off x="847152" y="3369933"/>
                <a:ext cx="4179844" cy="294056"/>
                <a:chOff x="1545403" y="5028835"/>
                <a:chExt cx="4179845" cy="294056"/>
              </a:xfrm>
              <a:grpFill/>
            </p:grpSpPr>
            <p:grpSp>
              <p:nvGrpSpPr>
                <p:cNvPr id="198" name="Group 197"/>
                <p:cNvGrpSpPr/>
                <p:nvPr/>
              </p:nvGrpSpPr>
              <p:grpSpPr>
                <a:xfrm>
                  <a:off x="1545403" y="5028835"/>
                  <a:ext cx="772445" cy="294056"/>
                  <a:chOff x="4466753" y="3067239"/>
                  <a:chExt cx="2724973" cy="977957"/>
                </a:xfrm>
                <a:grpFill/>
              </p:grpSpPr>
              <p:grpSp>
                <p:nvGrpSpPr>
                  <p:cNvPr id="202" name="Group 201"/>
                  <p:cNvGrpSpPr/>
                  <p:nvPr/>
                </p:nvGrpSpPr>
                <p:grpSpPr>
                  <a:xfrm>
                    <a:off x="4466753" y="3067239"/>
                    <a:ext cx="1412807" cy="977347"/>
                    <a:chOff x="4466753" y="3067239"/>
                    <a:chExt cx="1412807" cy="977347"/>
                  </a:xfrm>
                  <a:grpFill/>
                </p:grpSpPr>
                <p:sp>
                  <p:nvSpPr>
                    <p:cNvPr id="206" name="Block Arc 205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grpFill/>
                    <a:ln>
                      <a:solidFill>
                        <a:srgbClr val="FFFF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07" name="Block Arc 206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grpFill/>
                    <a:ln>
                      <a:solidFill>
                        <a:srgbClr val="FFFF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203" name="Group 202"/>
                  <p:cNvGrpSpPr/>
                  <p:nvPr/>
                </p:nvGrpSpPr>
                <p:grpSpPr>
                  <a:xfrm>
                    <a:off x="5778919" y="3067849"/>
                    <a:ext cx="1412807" cy="977347"/>
                    <a:chOff x="4466753" y="3067239"/>
                    <a:chExt cx="1412807" cy="977347"/>
                  </a:xfrm>
                  <a:grpFill/>
                </p:grpSpPr>
                <p:sp>
                  <p:nvSpPr>
                    <p:cNvPr id="204" name="Block Arc 203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grpFill/>
                    <a:ln>
                      <a:solidFill>
                        <a:srgbClr val="FFFF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05" name="Block Arc 204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grpFill/>
                    <a:ln>
                      <a:solidFill>
                        <a:srgbClr val="FFFF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199" name="Straight Arrow Connector 198"/>
                <p:cNvCxnSpPr/>
                <p:nvPr/>
              </p:nvCxnSpPr>
              <p:spPr>
                <a:xfrm>
                  <a:off x="2275598" y="5150152"/>
                  <a:ext cx="3449650" cy="122906"/>
                </a:xfrm>
                <a:prstGeom prst="straightConnector1">
                  <a:avLst/>
                </a:prstGeom>
                <a:grpFill/>
                <a:ln w="31750">
                  <a:solidFill>
                    <a:srgbClr val="FFFF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Arrow Connector 199"/>
                <p:cNvCxnSpPr/>
                <p:nvPr/>
              </p:nvCxnSpPr>
              <p:spPr>
                <a:xfrm flipV="1">
                  <a:off x="2341587" y="5054263"/>
                  <a:ext cx="3383661" cy="95889"/>
                </a:xfrm>
                <a:prstGeom prst="straightConnector1">
                  <a:avLst/>
                </a:prstGeom>
                <a:grpFill/>
                <a:ln w="31750">
                  <a:solidFill>
                    <a:srgbClr val="FFFF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1" name="Oval 200"/>
                <p:cNvSpPr/>
                <p:nvPr/>
              </p:nvSpPr>
              <p:spPr>
                <a:xfrm>
                  <a:off x="2222859" y="5054263"/>
                  <a:ext cx="189978" cy="196421"/>
                </a:xfrm>
                <a:prstGeom prst="ellipse">
                  <a:avLst/>
                </a:prstGeom>
                <a:grpFill/>
                <a:ln>
                  <a:solidFill>
                    <a:srgbClr val="FFFF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7" name="Straight Arrow Connector 196"/>
              <p:cNvCxnSpPr/>
              <p:nvPr/>
            </p:nvCxnSpPr>
            <p:spPr>
              <a:xfrm>
                <a:off x="847152" y="2829363"/>
                <a:ext cx="4662324" cy="0"/>
              </a:xfrm>
              <a:prstGeom prst="straightConnector1">
                <a:avLst/>
              </a:prstGeom>
              <a:grpFill/>
              <a:ln w="31750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4" name="Frame 193"/>
            <p:cNvSpPr/>
            <p:nvPr/>
          </p:nvSpPr>
          <p:spPr>
            <a:xfrm>
              <a:off x="4948817" y="2367437"/>
              <a:ext cx="4962671" cy="4331226"/>
            </a:xfrm>
            <a:prstGeom prst="frame">
              <a:avLst>
                <a:gd name="adj1" fmla="val 1530"/>
              </a:avLst>
            </a:prstGeom>
            <a:grpFill/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1795298" y="1221775"/>
            <a:ext cx="1396488" cy="1646172"/>
            <a:chOff x="717711" y="1270282"/>
            <a:chExt cx="1396488" cy="1646172"/>
          </a:xfrm>
        </p:grpSpPr>
        <p:sp>
          <p:nvSpPr>
            <p:cNvPr id="189" name="Oval 188"/>
            <p:cNvSpPr/>
            <p:nvPr/>
          </p:nvSpPr>
          <p:spPr>
            <a:xfrm>
              <a:off x="1213617" y="2405313"/>
              <a:ext cx="450570" cy="511141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717711" y="1281683"/>
              <a:ext cx="450570" cy="511141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1197289" y="1270282"/>
              <a:ext cx="450570" cy="511141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1663629" y="1281683"/>
              <a:ext cx="450570" cy="511141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590372" y="4395117"/>
            <a:ext cx="1032655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Collision</a:t>
            </a:r>
          </a:p>
          <a:p>
            <a:r>
              <a:rPr lang="en-US" b="1" dirty="0">
                <a:solidFill>
                  <a:srgbClr val="FF0000"/>
                </a:solidFill>
              </a:rPr>
              <a:t>effects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653486" y="362856"/>
            <a:ext cx="104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J.-W</a:t>
            </a:r>
            <a:r>
              <a:rPr lang="en-US" dirty="0" smtClean="0"/>
              <a:t>. </a:t>
            </a:r>
            <a:r>
              <a:rPr lang="en-US" dirty="0" err="1" smtClean="0"/>
              <a:t>Qiu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4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524000" y="1"/>
            <a:ext cx="9144000" cy="88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31" tIns="45567" rIns="91131" bIns="45567" numCol="1" anchor="ctr" anchorCtr="0" compatLnSpc="1">
            <a:prstTxWarp prst="textNoShape">
              <a:avLst/>
            </a:prstTxWarp>
          </a:bodyPr>
          <a:lstStyle/>
          <a:p>
            <a:pPr algn="ctr" defTabSz="912583">
              <a:defRPr/>
            </a:pPr>
            <a:r>
              <a:rPr lang="en-US" sz="2800" b="1" kern="0" dirty="0">
                <a:solidFill>
                  <a:schemeClr val="tx2"/>
                </a:solidFill>
                <a:latin typeface="+mj-lt"/>
                <a:ea typeface="ＭＳ Ｐゴシック" charset="-128"/>
                <a:cs typeface="Arial"/>
              </a:rPr>
              <a:t>DIS on a large nucleus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1099" y="941302"/>
            <a:ext cx="4583419" cy="759788"/>
          </a:xfrm>
          <a:prstGeom prst="rect">
            <a:avLst/>
          </a:prstGeom>
          <a:noFill/>
        </p:spPr>
        <p:txBody>
          <a:bodyPr wrap="square" lIns="81882" tIns="40940" rIns="81882" bIns="40940" rtlCol="0">
            <a:spAutoFit/>
          </a:bodyPr>
          <a:lstStyle/>
          <a:p>
            <a:pPr marL="342900" indent="-342900" defTabSz="456188">
              <a:buFont typeface="Wingdings" charset="2"/>
              <a:buChar char="q"/>
            </a:pPr>
            <a:r>
              <a:rPr lang="en-US" sz="2200" dirty="0">
                <a:solidFill>
                  <a:srgbClr val="FFFF00"/>
                </a:solidFill>
                <a:latin typeface="Arial Rounded MT Bold"/>
                <a:cs typeface="Arial Rounded MT Bold"/>
              </a:rPr>
              <a:t>If the color is localized inside nucleon,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340" y="881142"/>
            <a:ext cx="3882325" cy="5976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361" y="2054801"/>
            <a:ext cx="3720538" cy="44646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23222" y="6519445"/>
            <a:ext cx="4973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40FF"/>
                </a:solidFill>
              </a:rPr>
              <a:t>One number for all </a:t>
            </a:r>
            <a:r>
              <a:rPr lang="en-US" sz="1600" dirty="0" err="1">
                <a:solidFill>
                  <a:srgbClr val="FF40FF"/>
                </a:solidFill>
              </a:rPr>
              <a:t>x</a:t>
            </a:r>
            <a:r>
              <a:rPr lang="en-US" sz="1600" baseline="-25000" dirty="0" err="1">
                <a:solidFill>
                  <a:srgbClr val="FF40FF"/>
                </a:solidFill>
              </a:rPr>
              <a:t>B</a:t>
            </a:r>
            <a:r>
              <a:rPr lang="en-US" sz="1600" dirty="0">
                <a:solidFill>
                  <a:srgbClr val="FF40FF"/>
                </a:solidFill>
              </a:rPr>
              <a:t>, Q, and A dependence 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48244" y="1659194"/>
            <a:ext cx="2128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ξ</a:t>
            </a:r>
            <a:r>
              <a:rPr lang="en-US" baseline="30000" dirty="0"/>
              <a:t>2</a:t>
            </a:r>
            <a:r>
              <a:rPr lang="en-US" dirty="0"/>
              <a:t> = 0.09 – 0.12 GeV</a:t>
            </a:r>
            <a:r>
              <a:rPr lang="en-US" baseline="30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9839" y="1351418"/>
            <a:ext cx="1689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FA00"/>
                </a:solidFill>
              </a:rPr>
              <a:t>Qiu, </a:t>
            </a:r>
            <a:r>
              <a:rPr lang="en-US" sz="1400" dirty="0" err="1">
                <a:solidFill>
                  <a:srgbClr val="00FA00"/>
                </a:solidFill>
              </a:rPr>
              <a:t>Vitev</a:t>
            </a:r>
            <a:r>
              <a:rPr lang="en-US" sz="1400" dirty="0">
                <a:solidFill>
                  <a:srgbClr val="00FA00"/>
                </a:solidFill>
              </a:rPr>
              <a:t>, PRL2004 </a:t>
            </a:r>
          </a:p>
        </p:txBody>
      </p:sp>
    </p:spTree>
    <p:extLst>
      <p:ext uri="{BB962C8B-B14F-4D97-AF65-F5344CB8AC3E}">
        <p14:creationId xmlns:p14="http://schemas.microsoft.com/office/powerpoint/2010/main" val="144110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668"/>
            <a:ext cx="10515600" cy="70425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The Electron Ion Collider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3B87-1BA4-0143-BD03-ADC6A907F7F2}" type="datetime1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47234" y="998345"/>
            <a:ext cx="4161049" cy="5338983"/>
            <a:chOff x="457200" y="1310671"/>
            <a:chExt cx="4161049" cy="53389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743" y="1310671"/>
              <a:ext cx="4122506" cy="533898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7200" y="1338705"/>
              <a:ext cx="12239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1212.1701.v3</a:t>
              </a:r>
            </a:p>
            <a:p>
              <a:r>
                <a:rPr lang="en-US" sz="1200" dirty="0" smtClean="0"/>
                <a:t>A. </a:t>
              </a:r>
              <a:r>
                <a:rPr lang="en-US" sz="1200" dirty="0" err="1" smtClean="0"/>
                <a:t>Accardi</a:t>
              </a:r>
              <a:r>
                <a:rPr lang="en-US" sz="1200" dirty="0" smtClean="0"/>
                <a:t> et al</a:t>
              </a:r>
              <a:endParaRPr lang="en-US" sz="1200" dirty="0"/>
            </a:p>
          </p:txBody>
        </p:sp>
      </p:grpSp>
      <p:pic>
        <p:nvPicPr>
          <p:cNvPr id="10" name="Picture 10" descr="eRHIC_Schematic_rev0114_WithBG_draft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3004"/>
          <a:stretch>
            <a:fillRect/>
          </a:stretch>
        </p:blipFill>
        <p:spPr bwMode="auto">
          <a:xfrm>
            <a:off x="7637682" y="806169"/>
            <a:ext cx="4554318" cy="269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17438" y="40295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eRHIC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949912" y="385907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JLEIC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21072" y="480447"/>
            <a:ext cx="464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Two proposals for </a:t>
            </a:r>
            <a:r>
              <a:rPr lang="en-US" smtClean="0">
                <a:solidFill>
                  <a:srgbClr val="FFFF00"/>
                </a:solidFill>
              </a:rPr>
              <a:t>the realization </a:t>
            </a:r>
            <a:r>
              <a:rPr lang="en-US" dirty="0" smtClean="0">
                <a:solidFill>
                  <a:srgbClr val="FFFF00"/>
                </a:solidFill>
              </a:rPr>
              <a:t>of the science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93" y="4215445"/>
            <a:ext cx="4586207" cy="2018584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317167" y="1117168"/>
            <a:ext cx="3342807" cy="2245963"/>
          </a:xfrm>
        </p:spPr>
        <p:txBody>
          <a:bodyPr>
            <a:normAutofit/>
          </a:bodyPr>
          <a:lstStyle/>
          <a:p>
            <a:r>
              <a:rPr lang="en-US" altLang="x-none" sz="1400" dirty="0">
                <a:ea typeface="ＭＳ Ｐゴシック" charset="-128"/>
              </a:rPr>
              <a:t>INT-Write-Up, </a:t>
            </a:r>
            <a:r>
              <a:rPr lang="en-US" altLang="en-US" sz="1400" dirty="0">
                <a:ea typeface="ＭＳ Ｐゴシック" charset="-128"/>
              </a:rPr>
              <a:t>“</a:t>
            </a:r>
            <a:r>
              <a:rPr lang="en-US" altLang="ja-JP" sz="1400" i="1" dirty="0">
                <a:ea typeface="ＭＳ Ｐゴシック" charset="-128"/>
              </a:rPr>
              <a:t>Gluons and the quark sea at high energies: distributions, polarization, tomography</a:t>
            </a:r>
            <a:r>
              <a:rPr lang="en-US" altLang="en-US" sz="1400" i="1" dirty="0">
                <a:ea typeface="ＭＳ Ｐゴシック" charset="-128"/>
              </a:rPr>
              <a:t>”</a:t>
            </a:r>
            <a:r>
              <a:rPr lang="en-US" altLang="ja-JP" sz="1400" dirty="0">
                <a:ea typeface="ＭＳ Ｐゴシック" charset="-128"/>
              </a:rPr>
              <a:t>, 500 pages, e-Print: arXiv:1108.1713 [</a:t>
            </a:r>
            <a:r>
              <a:rPr lang="en-US" altLang="ja-JP" sz="1400" dirty="0" err="1">
                <a:ea typeface="ＭＳ Ｐゴシック" charset="-128"/>
              </a:rPr>
              <a:t>nucl-th</a:t>
            </a:r>
            <a:r>
              <a:rPr lang="en-US" altLang="ja-JP" sz="1400" dirty="0">
                <a:ea typeface="ＭＳ Ｐゴシック" charset="-128"/>
              </a:rPr>
              <a:t>].</a:t>
            </a:r>
          </a:p>
          <a:p>
            <a:r>
              <a:rPr lang="en-US" altLang="x-none" sz="1600" dirty="0">
                <a:ea typeface="ＭＳ Ｐゴシック" charset="-128"/>
              </a:rPr>
              <a:t>EIC-White Paper, </a:t>
            </a:r>
            <a:r>
              <a:rPr lang="en-US" altLang="en-US" sz="1600" dirty="0">
                <a:ea typeface="ＭＳ Ｐゴシック" charset="-128"/>
              </a:rPr>
              <a:t>“</a:t>
            </a:r>
            <a:r>
              <a:rPr lang="en-US" altLang="ja-JP" sz="1600" i="1" dirty="0">
                <a:ea typeface="ＭＳ Ｐゴシック" charset="-128"/>
              </a:rPr>
              <a:t>Electron-Ion Collider: Next QCD Frontier</a:t>
            </a:r>
            <a:r>
              <a:rPr lang="en-US" altLang="en-US" sz="1600" i="1" dirty="0">
                <a:ea typeface="ＭＳ Ｐゴシック" charset="-128"/>
              </a:rPr>
              <a:t>”</a:t>
            </a:r>
            <a:r>
              <a:rPr lang="en-US" altLang="ja-JP" sz="1600" i="1" dirty="0">
                <a:ea typeface="ＭＳ Ｐゴシック" charset="-128"/>
              </a:rPr>
              <a:t>,</a:t>
            </a:r>
            <a:r>
              <a:rPr lang="en-US" altLang="ja-JP" sz="1600" dirty="0">
                <a:ea typeface="ＭＳ Ｐゴシック" charset="-128"/>
              </a:rPr>
              <a:t>150 pages, e-Print: </a:t>
            </a:r>
            <a:r>
              <a:rPr lang="en-US" altLang="ja-JP" sz="1600" b="1" u="sng" dirty="0" smtClean="0">
                <a:ea typeface="ＭＳ Ｐゴシック" charset="-128"/>
              </a:rPr>
              <a:t>arXiv:1212.1701.v3 </a:t>
            </a:r>
            <a:r>
              <a:rPr lang="en-US" altLang="ja-JP" sz="1600" u="sng" dirty="0">
                <a:ea typeface="ＭＳ Ｐゴシック" charset="-128"/>
              </a:rPr>
              <a:t>[</a:t>
            </a:r>
            <a:r>
              <a:rPr lang="en-US" altLang="ja-JP" sz="1600" u="sng" dirty="0" err="1">
                <a:ea typeface="ＭＳ Ｐゴシック" charset="-128"/>
              </a:rPr>
              <a:t>nucl</a:t>
            </a:r>
            <a:r>
              <a:rPr lang="en-US" altLang="ja-JP" sz="1600" u="sng" dirty="0">
                <a:ea typeface="ＭＳ Ｐゴシック" charset="-128"/>
              </a:rPr>
              <a:t>-ex</a:t>
            </a:r>
            <a:r>
              <a:rPr lang="en-US" altLang="ja-JP" sz="1600" u="sng" dirty="0" smtClean="0">
                <a:ea typeface="ＭＳ Ｐゴシック" charset="-128"/>
              </a:rPr>
              <a:t>]</a:t>
            </a:r>
          </a:p>
          <a:p>
            <a:endParaRPr lang="en-US" altLang="ja-JP" sz="1600" u="sng" dirty="0">
              <a:ea typeface="ＭＳ Ｐゴシック" charset="-128"/>
            </a:endParaRPr>
          </a:p>
          <a:p>
            <a:endParaRPr lang="en-US" altLang="ja-JP" sz="1600" u="sng" dirty="0" smtClean="0">
              <a:ea typeface="ＭＳ Ｐゴシック" charset="-128"/>
            </a:endParaRPr>
          </a:p>
          <a:p>
            <a:endParaRPr lang="en-US" altLang="ja-JP" sz="1400" u="sng" dirty="0" smtClean="0">
              <a:ea typeface="ＭＳ Ｐゴシック" charset="-128"/>
            </a:endParaRPr>
          </a:p>
          <a:p>
            <a:endParaRPr lang="en-US" altLang="ja-JP" sz="14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070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5"/>
          <p:cNvGrpSpPr>
            <a:grpSpLocks noChangeAspect="1"/>
          </p:cNvGrpSpPr>
          <p:nvPr/>
        </p:nvGrpSpPr>
        <p:grpSpPr bwMode="auto">
          <a:xfrm>
            <a:off x="3669178" y="1232182"/>
            <a:ext cx="6984531" cy="3399024"/>
            <a:chOff x="512" y="1368"/>
            <a:chExt cx="5048" cy="2657"/>
          </a:xfrm>
        </p:grpSpPr>
        <p:sp>
          <p:nvSpPr>
            <p:cNvPr id="16" name="AutoShape 6"/>
            <p:cNvSpPr>
              <a:spLocks noChangeAspect="1" noChangeArrowheads="1" noTextEdit="1"/>
            </p:cNvSpPr>
            <p:nvPr/>
          </p:nvSpPr>
          <p:spPr bwMode="auto">
            <a:xfrm>
              <a:off x="512" y="1368"/>
              <a:ext cx="5040" cy="2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2" y="1388"/>
              <a:ext cx="5048" cy="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Line 9"/>
          <p:cNvSpPr>
            <a:spLocks noChangeShapeType="1"/>
          </p:cNvSpPr>
          <p:nvPr/>
        </p:nvSpPr>
        <p:spPr bwMode="auto">
          <a:xfrm>
            <a:off x="2809513" y="4684931"/>
            <a:ext cx="1082786" cy="0"/>
          </a:xfrm>
          <a:prstGeom prst="line">
            <a:avLst/>
          </a:prstGeom>
          <a:noFill/>
          <a:ln w="38100">
            <a:solidFill>
              <a:srgbClr val="FF40FF"/>
            </a:solidFill>
            <a:round/>
            <a:headEnd type="stealth" w="lg" len="lg"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137193" y="4725387"/>
            <a:ext cx="1288121" cy="17543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FFFF00"/>
                </a:solidFill>
              </a:rPr>
              <a:t>Color leaks</a:t>
            </a:r>
          </a:p>
          <a:p>
            <a:pPr algn="ctr"/>
            <a:r>
              <a:rPr lang="en-US" b="1" i="1" dirty="0">
                <a:solidFill>
                  <a:srgbClr val="FFFF00"/>
                </a:solidFill>
              </a:rPr>
              <a:t>outside</a:t>
            </a:r>
          </a:p>
          <a:p>
            <a:pPr algn="ctr"/>
            <a:r>
              <a:rPr lang="en-US" b="1" i="1" dirty="0">
                <a:solidFill>
                  <a:srgbClr val="FFFF00"/>
                </a:solidFill>
              </a:rPr>
              <a:t>nucleons</a:t>
            </a:r>
          </a:p>
          <a:p>
            <a:pPr algn="ctr"/>
            <a:r>
              <a:rPr lang="en-US" b="1" i="1" dirty="0">
                <a:solidFill>
                  <a:srgbClr val="FFFF00"/>
                </a:solidFill>
              </a:rPr>
              <a:t>Soft gluon</a:t>
            </a:r>
          </a:p>
          <a:p>
            <a:pPr algn="ctr"/>
            <a:r>
              <a:rPr lang="en-US" b="1" i="1" dirty="0">
                <a:solidFill>
                  <a:srgbClr val="FFFF00"/>
                </a:solidFill>
              </a:rPr>
              <a:t>radius is</a:t>
            </a:r>
          </a:p>
          <a:p>
            <a:pPr algn="ctr"/>
            <a:r>
              <a:rPr lang="en-US" b="1" i="1" dirty="0">
                <a:solidFill>
                  <a:srgbClr val="FFFF00"/>
                </a:solidFill>
              </a:rPr>
              <a:t>larger</a:t>
            </a:r>
          </a:p>
        </p:txBody>
      </p:sp>
      <p:cxnSp>
        <p:nvCxnSpPr>
          <p:cNvPr id="100" name="Straight Arrow Connector 99"/>
          <p:cNvCxnSpPr>
            <a:endCxn id="149" idx="7"/>
          </p:cNvCxnSpPr>
          <p:nvPr/>
        </p:nvCxnSpPr>
        <p:spPr>
          <a:xfrm flipH="1">
            <a:off x="8203191" y="4725387"/>
            <a:ext cx="943865" cy="106067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5673509" y="634509"/>
            <a:ext cx="1902550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FA00"/>
                </a:solidFill>
              </a:rPr>
              <a:t>Color localized inside nucleons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3468566" y="3516923"/>
            <a:ext cx="2200564" cy="1184592"/>
            <a:chOff x="2000313" y="3495554"/>
            <a:chExt cx="2200564" cy="1184591"/>
          </a:xfrm>
        </p:grpSpPr>
        <p:sp>
          <p:nvSpPr>
            <p:cNvPr id="105" name="Line 9"/>
            <p:cNvSpPr>
              <a:spLocks noChangeShapeType="1"/>
            </p:cNvSpPr>
            <p:nvPr/>
          </p:nvSpPr>
          <p:spPr bwMode="auto">
            <a:xfrm>
              <a:off x="2000313" y="3495554"/>
              <a:ext cx="2200564" cy="10704"/>
            </a:xfrm>
            <a:prstGeom prst="line">
              <a:avLst/>
            </a:prstGeom>
            <a:noFill/>
            <a:ln w="38100">
              <a:solidFill>
                <a:srgbClr val="FF40FF"/>
              </a:solidFill>
              <a:round/>
              <a:headEnd type="stealth" w="lg" len="lg"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6" name="Line 10"/>
            <p:cNvSpPr>
              <a:spLocks noChangeShapeType="1"/>
            </p:cNvSpPr>
            <p:nvPr/>
          </p:nvSpPr>
          <p:spPr bwMode="auto">
            <a:xfrm flipH="1">
              <a:off x="2424087" y="3516524"/>
              <a:ext cx="1765400" cy="11636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lg" len="lg"/>
              <a:tailEnd type="stealth" w="lg" len="lg"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590372" y="5322470"/>
            <a:ext cx="8895083" cy="1309921"/>
            <a:chOff x="216478" y="5319264"/>
            <a:chExt cx="8895084" cy="1309921"/>
          </a:xfrm>
        </p:grpSpPr>
        <p:sp>
          <p:nvSpPr>
            <p:cNvPr id="103" name="Text Box 3"/>
            <p:cNvSpPr txBox="1">
              <a:spLocks noChangeArrowheads="1"/>
            </p:cNvSpPr>
            <p:nvPr/>
          </p:nvSpPr>
          <p:spPr bwMode="auto">
            <a:xfrm>
              <a:off x="216478" y="5319264"/>
              <a:ext cx="2730940" cy="507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30000"/>
                </a:lnSpc>
                <a:buClrTx/>
                <a:buFont typeface="Wingdings" charset="2"/>
                <a:buChar char="q"/>
              </a:pPr>
              <a:r>
                <a:rPr lang="en-US" sz="2200" b="1" dirty="0">
                  <a:solidFill>
                    <a:srgbClr val="FFFF00"/>
                  </a:solidFill>
                </a:rPr>
                <a:t> A simple question: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591028" y="5872055"/>
              <a:ext cx="8520534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rgbClr val="00FA00"/>
                  </a:solidFill>
                  <a:latin typeface="+mj-lt"/>
                </a:rPr>
                <a:t>Will the suppression/shadowing </a:t>
              </a:r>
            </a:p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rgbClr val="00FA00"/>
                  </a:solidFill>
                  <a:latin typeface="+mj-lt"/>
                </a:rPr>
                <a:t>continue to fall as x decreases?</a:t>
              </a:r>
            </a:p>
          </p:txBody>
        </p:sp>
      </p:grpSp>
      <p:cxnSp>
        <p:nvCxnSpPr>
          <p:cNvPr id="110" name="Straight Arrow Connector 109"/>
          <p:cNvCxnSpPr/>
          <p:nvPr/>
        </p:nvCxnSpPr>
        <p:spPr>
          <a:xfrm flipH="1" flipV="1">
            <a:off x="3639766" y="4828935"/>
            <a:ext cx="1119994" cy="533681"/>
          </a:xfrm>
          <a:prstGeom prst="straightConnector1">
            <a:avLst/>
          </a:prstGeom>
          <a:ln w="31750">
            <a:solidFill>
              <a:srgbClr val="00FA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101" idx="2"/>
          </p:cNvCxnSpPr>
          <p:nvPr/>
        </p:nvCxnSpPr>
        <p:spPr>
          <a:xfrm flipH="1">
            <a:off x="4897676" y="1280839"/>
            <a:ext cx="1727109" cy="1902788"/>
          </a:xfrm>
          <a:prstGeom prst="straightConnector1">
            <a:avLst/>
          </a:prstGeom>
          <a:ln w="31750">
            <a:solidFill>
              <a:srgbClr val="00FA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 Box 12"/>
          <p:cNvSpPr txBox="1">
            <a:spLocks noChangeArrowheads="1"/>
          </p:cNvSpPr>
          <p:nvPr/>
        </p:nvSpPr>
        <p:spPr bwMode="auto">
          <a:xfrm>
            <a:off x="928691" y="3385663"/>
            <a:ext cx="2052165" cy="1015663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 smtClean="0">
                <a:solidFill>
                  <a:srgbClr val="FFC000"/>
                </a:solidFill>
                <a:latin typeface="+mj-lt"/>
              </a:rPr>
              <a:t>Plateau </a:t>
            </a:r>
            <a:r>
              <a:rPr lang="en-US" dirty="0">
                <a:solidFill>
                  <a:srgbClr val="FFC000"/>
                </a:solidFill>
                <a:latin typeface="+mj-lt"/>
              </a:rPr>
              <a:t>in RF</a:t>
            </a:r>
            <a:r>
              <a:rPr lang="en-US" baseline="-25000" dirty="0">
                <a:solidFill>
                  <a:srgbClr val="FFC000"/>
                </a:solidFill>
                <a:latin typeface="+mj-lt"/>
              </a:rPr>
              <a:t>2</a:t>
            </a:r>
          </a:p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C000"/>
                </a:solidFill>
                <a:latin typeface="+mj-lt"/>
              </a:rPr>
              <a:t>=</a:t>
            </a:r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FC000"/>
                </a:solidFill>
                <a:latin typeface="+mj-lt"/>
              </a:rPr>
              <a:t>No saturation in F</a:t>
            </a:r>
            <a:r>
              <a:rPr lang="en-US" baseline="-25000" dirty="0">
                <a:solidFill>
                  <a:srgbClr val="FFC000"/>
                </a:solidFill>
                <a:latin typeface="+mj-lt"/>
              </a:rPr>
              <a:t>2</a:t>
            </a:r>
            <a:r>
              <a:rPr lang="en-US" baseline="30000" dirty="0">
                <a:solidFill>
                  <a:srgbClr val="FFC000"/>
                </a:solidFill>
                <a:latin typeface="+mj-lt"/>
              </a:rPr>
              <a:t>A</a:t>
            </a:r>
            <a:endParaRPr lang="en-US" baseline="-250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 bwMode="auto">
          <a:xfrm>
            <a:off x="1524000" y="6"/>
            <a:ext cx="9144000" cy="83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09" tIns="45557" rIns="91109" bIns="45557"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ea typeface="ＭＳ Ｐゴシック" pitchFamily="-107" charset="-128"/>
                <a:cs typeface="ＭＳ Ｐゴシック" pitchFamily="-107" charset="-128"/>
              </a:rPr>
              <a:t>An </a:t>
            </a:r>
            <a:r>
              <a:rPr lang="en-US" sz="2800" b="1" dirty="0" err="1" smtClean="0">
                <a:ea typeface="ＭＳ Ｐゴシック" pitchFamily="-107" charset="-128"/>
                <a:cs typeface="ＭＳ Ｐゴシック" pitchFamily="-107" charset="-128"/>
              </a:rPr>
              <a:t>exExample</a:t>
            </a:r>
            <a:r>
              <a:rPr lang="en-US" sz="2800" b="1" dirty="0" smtClean="0">
                <a:ea typeface="ＭＳ Ｐゴシック" pitchFamily="-107" charset="-128"/>
                <a:cs typeface="ＭＳ Ｐゴシック" pitchFamily="-107" charset="-128"/>
              </a:rPr>
              <a:t>, </a:t>
            </a:r>
            <a:r>
              <a:rPr lang="en-US" sz="2800" b="1" dirty="0" smtClean="0">
                <a:ea typeface="ＭＳ Ｐゴシック" pitchFamily="-107" charset="-128"/>
                <a:cs typeface="ＭＳ Ｐゴシック" pitchFamily="-107" charset="-128"/>
              </a:rPr>
              <a:t>Ratio </a:t>
            </a:r>
            <a:r>
              <a:rPr lang="en-US" sz="2800" b="1" dirty="0">
                <a:ea typeface="ＭＳ Ｐゴシック" pitchFamily="-107" charset="-128"/>
                <a:cs typeface="ＭＳ Ｐゴシック" pitchFamily="-107" charset="-128"/>
              </a:rPr>
              <a:t>of F</a:t>
            </a:r>
            <a:r>
              <a:rPr lang="en-US" sz="2800" b="1" baseline="-25000" dirty="0">
                <a:ea typeface="ＭＳ Ｐゴシック" pitchFamily="-107" charset="-128"/>
                <a:cs typeface="ＭＳ Ｐゴシック" pitchFamily="-107" charset="-128"/>
              </a:rPr>
              <a:t>2</a:t>
            </a:r>
            <a:r>
              <a:rPr lang="en-US" sz="2800" b="1" dirty="0">
                <a:ea typeface="ＭＳ Ｐゴシック" pitchFamily="-107" charset="-128"/>
                <a:cs typeface="ＭＳ Ｐゴシック" pitchFamily="-107" charset="-128"/>
              </a:rPr>
              <a:t>:  Shadowing vs. Saturation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261100" y="4432299"/>
            <a:ext cx="2415688" cy="2505393"/>
            <a:chOff x="4948817" y="2367437"/>
            <a:chExt cx="4962671" cy="4331226"/>
          </a:xfrm>
        </p:grpSpPr>
        <p:grpSp>
          <p:nvGrpSpPr>
            <p:cNvPr id="24" name="Group 23"/>
            <p:cNvGrpSpPr/>
            <p:nvPr/>
          </p:nvGrpSpPr>
          <p:grpSpPr>
            <a:xfrm>
              <a:off x="5174661" y="2519837"/>
              <a:ext cx="4662324" cy="3136058"/>
              <a:chOff x="847152" y="527931"/>
              <a:chExt cx="4662324" cy="3136058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847152" y="527931"/>
                <a:ext cx="4417449" cy="2109910"/>
                <a:chOff x="3179415" y="1080345"/>
                <a:chExt cx="4417449" cy="2109910"/>
              </a:xfrm>
            </p:grpSpPr>
            <p:sp>
              <p:nvSpPr>
                <p:cNvPr id="56" name="Oval 55"/>
                <p:cNvSpPr/>
                <p:nvPr/>
              </p:nvSpPr>
              <p:spPr>
                <a:xfrm>
                  <a:off x="4230822" y="1080345"/>
                  <a:ext cx="2936763" cy="210991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4" name="Group 43"/>
                <p:cNvGrpSpPr/>
                <p:nvPr/>
              </p:nvGrpSpPr>
              <p:grpSpPr>
                <a:xfrm>
                  <a:off x="3179415" y="1935157"/>
                  <a:ext cx="4417449" cy="294056"/>
                  <a:chOff x="1545403" y="5028835"/>
                  <a:chExt cx="4417449" cy="294056"/>
                </a:xfrm>
              </p:grpSpPr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1545403" y="5028835"/>
                    <a:ext cx="772445" cy="294056"/>
                    <a:chOff x="4466753" y="3067239"/>
                    <a:chExt cx="2724973" cy="977957"/>
                  </a:xfrm>
                </p:grpSpPr>
                <p:grpSp>
                  <p:nvGrpSpPr>
                    <p:cNvPr id="49" name="Group 48"/>
                    <p:cNvGrpSpPr/>
                    <p:nvPr/>
                  </p:nvGrpSpPr>
                  <p:grpSpPr>
                    <a:xfrm>
                      <a:off x="4466753" y="3067239"/>
                      <a:ext cx="1412807" cy="977347"/>
                      <a:chOff x="4466753" y="3067239"/>
                      <a:chExt cx="1412807" cy="977347"/>
                    </a:xfrm>
                  </p:grpSpPr>
                  <p:sp>
                    <p:nvSpPr>
                      <p:cNvPr id="53" name="Block Arc 52"/>
                      <p:cNvSpPr/>
                      <p:nvPr/>
                    </p:nvSpPr>
                    <p:spPr>
                      <a:xfrm>
                        <a:off x="4466753" y="3130186"/>
                        <a:ext cx="770622" cy="914400"/>
                      </a:xfrm>
                      <a:prstGeom prst="blockArc">
                        <a:avLst>
                          <a:gd name="adj1" fmla="val 11044454"/>
                          <a:gd name="adj2" fmla="val 21450767"/>
                          <a:gd name="adj3" fmla="val 14041"/>
                        </a:avLst>
                      </a:prstGeom>
                      <a:solidFill>
                        <a:srgbClr val="00FA00"/>
                      </a:solidFill>
                      <a:ln>
                        <a:solidFill>
                          <a:srgbClr val="00FA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4" name="Block Arc 53"/>
                      <p:cNvSpPr/>
                      <p:nvPr/>
                    </p:nvSpPr>
                    <p:spPr>
                      <a:xfrm flipV="1">
                        <a:off x="5136944" y="3067239"/>
                        <a:ext cx="742616" cy="914400"/>
                      </a:xfrm>
                      <a:prstGeom prst="blockArc">
                        <a:avLst>
                          <a:gd name="adj1" fmla="val 10800000"/>
                          <a:gd name="adj2" fmla="val 21450767"/>
                          <a:gd name="adj3" fmla="val 14041"/>
                        </a:avLst>
                      </a:prstGeom>
                      <a:solidFill>
                        <a:srgbClr val="00FA00"/>
                      </a:solidFill>
                      <a:ln>
                        <a:solidFill>
                          <a:srgbClr val="00FA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50" name="Group 49"/>
                    <p:cNvGrpSpPr/>
                    <p:nvPr/>
                  </p:nvGrpSpPr>
                  <p:grpSpPr>
                    <a:xfrm>
                      <a:off x="5778919" y="3067849"/>
                      <a:ext cx="1412807" cy="977347"/>
                      <a:chOff x="4466753" y="3067239"/>
                      <a:chExt cx="1412807" cy="977347"/>
                    </a:xfrm>
                  </p:grpSpPr>
                  <p:sp>
                    <p:nvSpPr>
                      <p:cNvPr id="51" name="Block Arc 50"/>
                      <p:cNvSpPr/>
                      <p:nvPr/>
                    </p:nvSpPr>
                    <p:spPr>
                      <a:xfrm>
                        <a:off x="4466753" y="3130186"/>
                        <a:ext cx="770622" cy="914400"/>
                      </a:xfrm>
                      <a:prstGeom prst="blockArc">
                        <a:avLst>
                          <a:gd name="adj1" fmla="val 11044454"/>
                          <a:gd name="adj2" fmla="val 21450767"/>
                          <a:gd name="adj3" fmla="val 14041"/>
                        </a:avLst>
                      </a:prstGeom>
                      <a:solidFill>
                        <a:srgbClr val="00FA00"/>
                      </a:solidFill>
                      <a:ln>
                        <a:solidFill>
                          <a:srgbClr val="00FA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rgbClr val="00FA00"/>
                          </a:solidFill>
                        </a:endParaRPr>
                      </a:p>
                    </p:txBody>
                  </p:sp>
                  <p:sp>
                    <p:nvSpPr>
                      <p:cNvPr id="52" name="Block Arc 51"/>
                      <p:cNvSpPr/>
                      <p:nvPr/>
                    </p:nvSpPr>
                    <p:spPr>
                      <a:xfrm flipV="1">
                        <a:off x="5136944" y="3067239"/>
                        <a:ext cx="742616" cy="914400"/>
                      </a:xfrm>
                      <a:prstGeom prst="blockArc">
                        <a:avLst>
                          <a:gd name="adj1" fmla="val 10800000"/>
                          <a:gd name="adj2" fmla="val 21450767"/>
                          <a:gd name="adj3" fmla="val 14041"/>
                        </a:avLst>
                      </a:prstGeom>
                      <a:solidFill>
                        <a:srgbClr val="00FA00"/>
                      </a:solidFill>
                      <a:ln>
                        <a:solidFill>
                          <a:srgbClr val="00FA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48" name="Oval 47"/>
                  <p:cNvSpPr/>
                  <p:nvPr/>
                </p:nvSpPr>
                <p:spPr>
                  <a:xfrm>
                    <a:off x="2222859" y="5054263"/>
                    <a:ext cx="189978" cy="196421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7" name="Straight Arrow Connector 46"/>
                  <p:cNvCxnSpPr/>
                  <p:nvPr/>
                </p:nvCxnSpPr>
                <p:spPr>
                  <a:xfrm flipV="1">
                    <a:off x="2222858" y="5047762"/>
                    <a:ext cx="3739994" cy="100037"/>
                  </a:xfrm>
                  <a:prstGeom prst="straightConnector1">
                    <a:avLst/>
                  </a:prstGeom>
                  <a:ln w="31750"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/>
                  <p:cNvCxnSpPr/>
                  <p:nvPr/>
                </p:nvCxnSpPr>
                <p:spPr>
                  <a:xfrm>
                    <a:off x="2222858" y="5203433"/>
                    <a:ext cx="3739994" cy="119458"/>
                  </a:xfrm>
                  <a:prstGeom prst="straightConnector1">
                    <a:avLst/>
                  </a:prstGeom>
                  <a:ln w="31750"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1" name="Group 30"/>
              <p:cNvGrpSpPr/>
              <p:nvPr/>
            </p:nvGrpSpPr>
            <p:grpSpPr>
              <a:xfrm>
                <a:off x="847152" y="3369933"/>
                <a:ext cx="4179844" cy="294056"/>
                <a:chOff x="1545403" y="5028835"/>
                <a:chExt cx="4179845" cy="294056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1545403" y="5028835"/>
                  <a:ext cx="772445" cy="294056"/>
                  <a:chOff x="4466753" y="3067239"/>
                  <a:chExt cx="2724973" cy="977957"/>
                </a:xfrm>
              </p:grpSpPr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4466753" y="3067239"/>
                    <a:ext cx="1412807" cy="977347"/>
                    <a:chOff x="4466753" y="3067239"/>
                    <a:chExt cx="1412807" cy="977347"/>
                  </a:xfrm>
                </p:grpSpPr>
                <p:sp>
                  <p:nvSpPr>
                    <p:cNvPr id="41" name="Block Arc 40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solidFill>
                      <a:srgbClr val="00FA00"/>
                    </a:solidFill>
                    <a:ln>
                      <a:solidFill>
                        <a:srgbClr val="00FA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2" name="Block Arc 41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solidFill>
                      <a:srgbClr val="00FA00"/>
                    </a:solidFill>
                    <a:ln>
                      <a:solidFill>
                        <a:srgbClr val="00FA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00FA00"/>
                        </a:solidFill>
                      </a:endParaRPr>
                    </a:p>
                  </p:txBody>
                </p:sp>
              </p:grpSp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5778919" y="3067849"/>
                    <a:ext cx="1412807" cy="977347"/>
                    <a:chOff x="4466753" y="3067239"/>
                    <a:chExt cx="1412807" cy="977347"/>
                  </a:xfrm>
                </p:grpSpPr>
                <p:sp>
                  <p:nvSpPr>
                    <p:cNvPr id="39" name="Block Arc 38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solidFill>
                      <a:srgbClr val="00FA00"/>
                    </a:solidFill>
                    <a:ln>
                      <a:solidFill>
                        <a:srgbClr val="00FA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0" name="Block Arc 39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solidFill>
                      <a:srgbClr val="00FA00"/>
                    </a:solidFill>
                    <a:ln>
                      <a:solidFill>
                        <a:srgbClr val="00FA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2275598" y="5150152"/>
                  <a:ext cx="3449650" cy="122906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 flipV="1">
                  <a:off x="2341587" y="5054263"/>
                  <a:ext cx="3383661" cy="95889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Oval 35"/>
                <p:cNvSpPr/>
                <p:nvPr/>
              </p:nvSpPr>
              <p:spPr>
                <a:xfrm>
                  <a:off x="2222859" y="5054263"/>
                  <a:ext cx="189978" cy="19642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9" name="Straight Arrow Connector 28"/>
              <p:cNvCxnSpPr/>
              <p:nvPr/>
            </p:nvCxnSpPr>
            <p:spPr>
              <a:xfrm>
                <a:off x="847152" y="2829363"/>
                <a:ext cx="4662324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Frame 24"/>
            <p:cNvSpPr/>
            <p:nvPr/>
          </p:nvSpPr>
          <p:spPr>
            <a:xfrm>
              <a:off x="4948817" y="2367437"/>
              <a:ext cx="4962671" cy="4331226"/>
            </a:xfrm>
            <a:prstGeom prst="frame">
              <a:avLst>
                <a:gd name="adj1" fmla="val 1530"/>
              </a:avLst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9" name="Oval 148"/>
          <p:cNvSpPr/>
          <p:nvPr/>
        </p:nvSpPr>
        <p:spPr>
          <a:xfrm>
            <a:off x="7674219" y="4738021"/>
            <a:ext cx="619729" cy="637994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7" name="Group 186"/>
          <p:cNvGrpSpPr/>
          <p:nvPr/>
        </p:nvGrpSpPr>
        <p:grpSpPr>
          <a:xfrm>
            <a:off x="787179" y="829905"/>
            <a:ext cx="2508619" cy="2513080"/>
            <a:chOff x="4948817" y="2367437"/>
            <a:chExt cx="4962671" cy="4331226"/>
          </a:xfrm>
        </p:grpSpPr>
        <p:grpSp>
          <p:nvGrpSpPr>
            <p:cNvPr id="193" name="Group 192"/>
            <p:cNvGrpSpPr/>
            <p:nvPr/>
          </p:nvGrpSpPr>
          <p:grpSpPr>
            <a:xfrm>
              <a:off x="5174662" y="2519837"/>
              <a:ext cx="4662323" cy="3136058"/>
              <a:chOff x="847152" y="527931"/>
              <a:chExt cx="4662324" cy="3136058"/>
            </a:xfrm>
          </p:grpSpPr>
          <p:grpSp>
            <p:nvGrpSpPr>
              <p:cNvPr id="195" name="Group 194"/>
              <p:cNvGrpSpPr/>
              <p:nvPr/>
            </p:nvGrpSpPr>
            <p:grpSpPr>
              <a:xfrm>
                <a:off x="847152" y="527931"/>
                <a:ext cx="4417449" cy="2109910"/>
                <a:chOff x="3179415" y="1080345"/>
                <a:chExt cx="4417449" cy="2109910"/>
              </a:xfrm>
            </p:grpSpPr>
            <p:sp>
              <p:nvSpPr>
                <p:cNvPr id="208" name="Oval 207"/>
                <p:cNvSpPr/>
                <p:nvPr/>
              </p:nvSpPr>
              <p:spPr>
                <a:xfrm>
                  <a:off x="4230822" y="1080345"/>
                  <a:ext cx="2936763" cy="210991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9" name="Group 208"/>
                <p:cNvGrpSpPr/>
                <p:nvPr/>
              </p:nvGrpSpPr>
              <p:grpSpPr>
                <a:xfrm>
                  <a:off x="3179415" y="1935157"/>
                  <a:ext cx="4417449" cy="294056"/>
                  <a:chOff x="1545403" y="5028835"/>
                  <a:chExt cx="4417449" cy="294056"/>
                </a:xfrm>
              </p:grpSpPr>
              <p:grpSp>
                <p:nvGrpSpPr>
                  <p:cNvPr id="210" name="Group 209"/>
                  <p:cNvGrpSpPr/>
                  <p:nvPr/>
                </p:nvGrpSpPr>
                <p:grpSpPr>
                  <a:xfrm>
                    <a:off x="1545403" y="5028835"/>
                    <a:ext cx="772445" cy="294056"/>
                    <a:chOff x="4466753" y="3067239"/>
                    <a:chExt cx="2724973" cy="977957"/>
                  </a:xfrm>
                </p:grpSpPr>
                <p:grpSp>
                  <p:nvGrpSpPr>
                    <p:cNvPr id="214" name="Group 213"/>
                    <p:cNvGrpSpPr/>
                    <p:nvPr/>
                  </p:nvGrpSpPr>
                  <p:grpSpPr>
                    <a:xfrm>
                      <a:off x="4466753" y="3067239"/>
                      <a:ext cx="1412807" cy="977347"/>
                      <a:chOff x="4466753" y="3067239"/>
                      <a:chExt cx="1412807" cy="977347"/>
                    </a:xfrm>
                  </p:grpSpPr>
                  <p:sp>
                    <p:nvSpPr>
                      <p:cNvPr id="218" name="Block Arc 217"/>
                      <p:cNvSpPr/>
                      <p:nvPr/>
                    </p:nvSpPr>
                    <p:spPr>
                      <a:xfrm>
                        <a:off x="4466753" y="3130186"/>
                        <a:ext cx="770622" cy="914400"/>
                      </a:xfrm>
                      <a:prstGeom prst="blockArc">
                        <a:avLst>
                          <a:gd name="adj1" fmla="val 11044454"/>
                          <a:gd name="adj2" fmla="val 21450767"/>
                          <a:gd name="adj3" fmla="val 14041"/>
                        </a:avLst>
                      </a:prstGeom>
                      <a:solidFill>
                        <a:srgbClr val="00800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9" name="Block Arc 218"/>
                      <p:cNvSpPr/>
                      <p:nvPr/>
                    </p:nvSpPr>
                    <p:spPr>
                      <a:xfrm flipV="1">
                        <a:off x="5136944" y="3067239"/>
                        <a:ext cx="742616" cy="914400"/>
                      </a:xfrm>
                      <a:prstGeom prst="blockArc">
                        <a:avLst>
                          <a:gd name="adj1" fmla="val 10800000"/>
                          <a:gd name="adj2" fmla="val 21450767"/>
                          <a:gd name="adj3" fmla="val 14041"/>
                        </a:avLst>
                      </a:prstGeom>
                      <a:solidFill>
                        <a:srgbClr val="00800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5" name="Group 214"/>
                    <p:cNvGrpSpPr/>
                    <p:nvPr/>
                  </p:nvGrpSpPr>
                  <p:grpSpPr>
                    <a:xfrm>
                      <a:off x="5778919" y="3067849"/>
                      <a:ext cx="1412807" cy="977347"/>
                      <a:chOff x="4466753" y="3067239"/>
                      <a:chExt cx="1412807" cy="977347"/>
                    </a:xfrm>
                  </p:grpSpPr>
                  <p:sp>
                    <p:nvSpPr>
                      <p:cNvPr id="216" name="Block Arc 215"/>
                      <p:cNvSpPr/>
                      <p:nvPr/>
                    </p:nvSpPr>
                    <p:spPr>
                      <a:xfrm>
                        <a:off x="4466753" y="3130186"/>
                        <a:ext cx="770622" cy="914400"/>
                      </a:xfrm>
                      <a:prstGeom prst="blockArc">
                        <a:avLst>
                          <a:gd name="adj1" fmla="val 11044454"/>
                          <a:gd name="adj2" fmla="val 21450767"/>
                          <a:gd name="adj3" fmla="val 14041"/>
                        </a:avLst>
                      </a:prstGeom>
                      <a:solidFill>
                        <a:srgbClr val="00800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17" name="Block Arc 216"/>
                      <p:cNvSpPr/>
                      <p:nvPr/>
                    </p:nvSpPr>
                    <p:spPr>
                      <a:xfrm flipV="1">
                        <a:off x="5136944" y="3067239"/>
                        <a:ext cx="742616" cy="914400"/>
                      </a:xfrm>
                      <a:prstGeom prst="blockArc">
                        <a:avLst>
                          <a:gd name="adj1" fmla="val 10800000"/>
                          <a:gd name="adj2" fmla="val 21450767"/>
                          <a:gd name="adj3" fmla="val 14041"/>
                        </a:avLst>
                      </a:prstGeom>
                      <a:solidFill>
                        <a:srgbClr val="008000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211" name="Oval 210"/>
                  <p:cNvSpPr/>
                  <p:nvPr/>
                </p:nvSpPr>
                <p:spPr>
                  <a:xfrm>
                    <a:off x="2222859" y="5054263"/>
                    <a:ext cx="189978" cy="196421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12" name="Straight Arrow Connector 211"/>
                  <p:cNvCxnSpPr/>
                  <p:nvPr/>
                </p:nvCxnSpPr>
                <p:spPr>
                  <a:xfrm flipV="1">
                    <a:off x="2222858" y="5047762"/>
                    <a:ext cx="3739994" cy="100037"/>
                  </a:xfrm>
                  <a:prstGeom prst="straightConnector1">
                    <a:avLst/>
                  </a:prstGeom>
                  <a:ln w="31750"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Straight Arrow Connector 212"/>
                  <p:cNvCxnSpPr/>
                  <p:nvPr/>
                </p:nvCxnSpPr>
                <p:spPr>
                  <a:xfrm>
                    <a:off x="2222858" y="5203433"/>
                    <a:ext cx="3739994" cy="119458"/>
                  </a:xfrm>
                  <a:prstGeom prst="straightConnector1">
                    <a:avLst/>
                  </a:prstGeom>
                  <a:ln w="31750"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6" name="Group 195"/>
              <p:cNvGrpSpPr/>
              <p:nvPr/>
            </p:nvGrpSpPr>
            <p:grpSpPr>
              <a:xfrm>
                <a:off x="847152" y="3369933"/>
                <a:ext cx="4179844" cy="294056"/>
                <a:chOff x="1545403" y="5028835"/>
                <a:chExt cx="4179845" cy="294056"/>
              </a:xfrm>
            </p:grpSpPr>
            <p:grpSp>
              <p:nvGrpSpPr>
                <p:cNvPr id="198" name="Group 197"/>
                <p:cNvGrpSpPr/>
                <p:nvPr/>
              </p:nvGrpSpPr>
              <p:grpSpPr>
                <a:xfrm>
                  <a:off x="1545403" y="5028835"/>
                  <a:ext cx="772445" cy="294056"/>
                  <a:chOff x="4466753" y="3067239"/>
                  <a:chExt cx="2724973" cy="977957"/>
                </a:xfrm>
              </p:grpSpPr>
              <p:grpSp>
                <p:nvGrpSpPr>
                  <p:cNvPr id="202" name="Group 201"/>
                  <p:cNvGrpSpPr/>
                  <p:nvPr/>
                </p:nvGrpSpPr>
                <p:grpSpPr>
                  <a:xfrm>
                    <a:off x="4466753" y="3067239"/>
                    <a:ext cx="1412807" cy="977347"/>
                    <a:chOff x="4466753" y="3067239"/>
                    <a:chExt cx="1412807" cy="977347"/>
                  </a:xfrm>
                </p:grpSpPr>
                <p:sp>
                  <p:nvSpPr>
                    <p:cNvPr id="206" name="Block Arc 205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07" name="Block Arc 206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grpSp>
                <p:nvGrpSpPr>
                  <p:cNvPr id="203" name="Group 202"/>
                  <p:cNvGrpSpPr/>
                  <p:nvPr/>
                </p:nvGrpSpPr>
                <p:grpSpPr>
                  <a:xfrm>
                    <a:off x="5778919" y="3067849"/>
                    <a:ext cx="1412807" cy="977347"/>
                    <a:chOff x="4466753" y="3067239"/>
                    <a:chExt cx="1412807" cy="977347"/>
                  </a:xfrm>
                </p:grpSpPr>
                <p:sp>
                  <p:nvSpPr>
                    <p:cNvPr id="204" name="Block Arc 203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05" name="Block Arc 204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199" name="Straight Arrow Connector 198"/>
                <p:cNvCxnSpPr/>
                <p:nvPr/>
              </p:nvCxnSpPr>
              <p:spPr>
                <a:xfrm>
                  <a:off x="2275598" y="5150152"/>
                  <a:ext cx="3449650" cy="122906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Arrow Connector 199"/>
                <p:cNvCxnSpPr/>
                <p:nvPr/>
              </p:nvCxnSpPr>
              <p:spPr>
                <a:xfrm flipV="1">
                  <a:off x="2341587" y="5054263"/>
                  <a:ext cx="3383661" cy="95889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1" name="Oval 200"/>
                <p:cNvSpPr/>
                <p:nvPr/>
              </p:nvSpPr>
              <p:spPr>
                <a:xfrm>
                  <a:off x="2222859" y="5054263"/>
                  <a:ext cx="189978" cy="19642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7" name="Straight Arrow Connector 196"/>
              <p:cNvCxnSpPr/>
              <p:nvPr/>
            </p:nvCxnSpPr>
            <p:spPr>
              <a:xfrm>
                <a:off x="847152" y="2829363"/>
                <a:ext cx="4662324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4" name="Frame 193"/>
            <p:cNvSpPr/>
            <p:nvPr/>
          </p:nvSpPr>
          <p:spPr>
            <a:xfrm>
              <a:off x="4948817" y="2367437"/>
              <a:ext cx="4962671" cy="4331226"/>
            </a:xfrm>
            <a:prstGeom prst="frame">
              <a:avLst>
                <a:gd name="adj1" fmla="val 1530"/>
              </a:avLst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1448597" y="1248647"/>
            <a:ext cx="1396488" cy="1646172"/>
            <a:chOff x="717711" y="1270282"/>
            <a:chExt cx="1396488" cy="1646172"/>
          </a:xfrm>
        </p:grpSpPr>
        <p:sp>
          <p:nvSpPr>
            <p:cNvPr id="189" name="Oval 188"/>
            <p:cNvSpPr/>
            <p:nvPr/>
          </p:nvSpPr>
          <p:spPr>
            <a:xfrm>
              <a:off x="1197289" y="2405313"/>
              <a:ext cx="450570" cy="511141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717711" y="1281683"/>
              <a:ext cx="450570" cy="511141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1197289" y="1270282"/>
              <a:ext cx="450570" cy="511141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1663629" y="1281683"/>
              <a:ext cx="450570" cy="511141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0" name="Oval 219"/>
          <p:cNvSpPr/>
          <p:nvPr/>
        </p:nvSpPr>
        <p:spPr>
          <a:xfrm>
            <a:off x="7266195" y="4738021"/>
            <a:ext cx="619729" cy="637994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6813817" y="4759050"/>
            <a:ext cx="619729" cy="637994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7266195" y="5913430"/>
            <a:ext cx="619729" cy="637994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TextBox 222"/>
          <p:cNvSpPr txBox="1"/>
          <p:nvPr/>
        </p:nvSpPr>
        <p:spPr>
          <a:xfrm>
            <a:off x="4837036" y="5233213"/>
            <a:ext cx="1253856" cy="646331"/>
          </a:xfrm>
          <a:prstGeom prst="rect">
            <a:avLst/>
          </a:prstGeom>
          <a:noFill/>
          <a:ln>
            <a:solidFill>
              <a:srgbClr val="00FA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00FA00"/>
                </a:solidFill>
              </a:rPr>
              <a:t>Saturation</a:t>
            </a:r>
          </a:p>
          <a:p>
            <a:pPr algn="ctr"/>
            <a:r>
              <a:rPr lang="en-US" b="1" i="1" dirty="0">
                <a:solidFill>
                  <a:srgbClr val="00FA00"/>
                </a:solidFill>
              </a:rPr>
              <a:t>in nucleon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90372" y="4395117"/>
            <a:ext cx="1032655" cy="646331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40FF"/>
                </a:solidFill>
              </a:rPr>
              <a:t>Collision</a:t>
            </a:r>
          </a:p>
          <a:p>
            <a:r>
              <a:rPr lang="en-US" b="1" dirty="0">
                <a:solidFill>
                  <a:srgbClr val="FF40FF"/>
                </a:solidFill>
              </a:rPr>
              <a:t>effects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53486" y="362856"/>
            <a:ext cx="104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J.-W</a:t>
            </a:r>
            <a:r>
              <a:rPr lang="en-US" dirty="0" smtClean="0"/>
              <a:t>. </a:t>
            </a:r>
            <a:r>
              <a:rPr lang="en-US" dirty="0" err="1" smtClean="0"/>
              <a:t>Qiu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5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2046" y="1076478"/>
            <a:ext cx="6578184" cy="53474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Many ways to get to gluon distribution in nuclei, but diffraction most sensitive: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At HERA </a:t>
            </a:r>
          </a:p>
          <a:p>
            <a:pPr marL="274320" lvl="1" indent="0">
              <a:buNone/>
            </a:pPr>
            <a:r>
              <a:rPr lang="en-US" dirty="0" err="1" smtClean="0"/>
              <a:t>ep</a:t>
            </a:r>
            <a:r>
              <a:rPr lang="en-US" dirty="0" smtClean="0"/>
              <a:t>: 10-15% diffractive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At EIC </a:t>
            </a:r>
            <a:r>
              <a:rPr lang="en-US" dirty="0" err="1" smtClean="0">
                <a:solidFill>
                  <a:srgbClr val="FFFF00"/>
                </a:solidFill>
              </a:rPr>
              <a:t>eA</a:t>
            </a:r>
            <a:r>
              <a:rPr lang="en-US" dirty="0" smtClean="0">
                <a:solidFill>
                  <a:srgbClr val="FFFF00"/>
                </a:solidFill>
              </a:rPr>
              <a:t>, if Saturation/CGC</a:t>
            </a:r>
          </a:p>
          <a:p>
            <a:pPr marL="274320" lvl="1" indent="0">
              <a:buNone/>
            </a:pPr>
            <a:r>
              <a:rPr lang="en-US" dirty="0" err="1" smtClean="0">
                <a:solidFill>
                  <a:srgbClr val="FFFF00"/>
                </a:solidFill>
              </a:rPr>
              <a:t>eA</a:t>
            </a:r>
            <a:r>
              <a:rPr lang="en-US" dirty="0" smtClean="0">
                <a:solidFill>
                  <a:srgbClr val="FFFF00"/>
                </a:solidFill>
              </a:rPr>
              <a:t>: 25-30% diffractive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2180" y="252973"/>
            <a:ext cx="8687983" cy="691407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 smtClean="0"/>
              <a:t>Saturation/CGC: Another example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15" y="1913232"/>
            <a:ext cx="2680446" cy="42065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" name="Picture 2" descr="sidebarDiffractiveGraph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298" y="2569099"/>
            <a:ext cx="3088888" cy="231666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9206" y="1597351"/>
            <a:ext cx="4532794" cy="473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1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8057" y="379639"/>
            <a:ext cx="1973943" cy="1724932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T. Hallman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at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EIC Users Meeting in Trieste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32" y="0"/>
            <a:ext cx="8854396" cy="684203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27CE-DA87-A84C-880B-527A23EC595D}" type="datetime1">
              <a:rPr lang="en-US" smtClean="0"/>
              <a:t>7/24/17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32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72343" y="2989943"/>
            <a:ext cx="3976914" cy="1422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8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47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8873"/>
            <a:ext cx="10515600" cy="66959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NAS </a:t>
            </a:r>
            <a:r>
              <a:rPr lang="en-US" sz="3600" dirty="0" smtClean="0"/>
              <a:t>charge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63" y="1323474"/>
            <a:ext cx="10872537" cy="485348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Questions </a:t>
            </a:r>
            <a:r>
              <a:rPr lang="en-US" dirty="0">
                <a:solidFill>
                  <a:srgbClr val="FFFF00"/>
                </a:solidFill>
              </a:rPr>
              <a:t>1: </a:t>
            </a:r>
            <a:r>
              <a:rPr lang="en-US" dirty="0"/>
              <a:t>What is the merit and significance of the science that could be addressed</a:t>
            </a:r>
          </a:p>
          <a:p>
            <a:pPr marL="0" indent="0">
              <a:buNone/>
            </a:pPr>
            <a:r>
              <a:rPr lang="en-US" b="1" dirty="0"/>
              <a:t>by</a:t>
            </a:r>
            <a:r>
              <a:rPr lang="en-US" dirty="0"/>
              <a:t> an electron ion collider facility and what is its importance in the overall context of</a:t>
            </a:r>
          </a:p>
          <a:p>
            <a:pPr marL="0" indent="0">
              <a:buNone/>
            </a:pPr>
            <a:r>
              <a:rPr lang="en-US" dirty="0"/>
              <a:t>research in nuclear physics and the physical sciences in general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b="1" dirty="0">
                <a:solidFill>
                  <a:srgbClr val="FFFF00"/>
                </a:solidFill>
              </a:rPr>
              <a:t>Question 2: </a:t>
            </a:r>
            <a:r>
              <a:rPr lang="en-US" dirty="0"/>
              <a:t>What are the capabilities of other facilities, existing and planned, domestic</a:t>
            </a:r>
          </a:p>
          <a:p>
            <a:pPr marL="0" indent="0">
              <a:buNone/>
            </a:pPr>
            <a:r>
              <a:rPr lang="en-US" dirty="0"/>
              <a:t>and abroad, to address the science opportunities afforded by an electron-ion collider?</a:t>
            </a:r>
          </a:p>
          <a:p>
            <a:pPr marL="0" indent="0">
              <a:buNone/>
            </a:pPr>
            <a:r>
              <a:rPr lang="en-US" dirty="0"/>
              <a:t>What unique scientific role could be played by a domestic electron ion collider facility</a:t>
            </a:r>
          </a:p>
          <a:p>
            <a:pPr marL="0" indent="0">
              <a:buNone/>
            </a:pPr>
            <a:r>
              <a:rPr lang="en-US" dirty="0"/>
              <a:t>that is complementary to existing and planned facilities at home and elsewhere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b="1" dirty="0">
                <a:solidFill>
                  <a:srgbClr val="FFFF00"/>
                </a:solidFill>
              </a:rPr>
              <a:t>Question 3: </a:t>
            </a:r>
            <a:r>
              <a:rPr lang="en-US" dirty="0"/>
              <a:t>What are the benefits to U.S. leadership in nuclear physics if a domestic</a:t>
            </a:r>
          </a:p>
          <a:p>
            <a:pPr marL="0" indent="0">
              <a:buNone/>
            </a:pPr>
            <a:r>
              <a:rPr lang="en-US" dirty="0"/>
              <a:t>electron ion collider were constructed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b="1" dirty="0">
                <a:solidFill>
                  <a:srgbClr val="FFFF00"/>
                </a:solidFill>
              </a:rPr>
              <a:t>Question 4</a:t>
            </a:r>
            <a:r>
              <a:rPr lang="en-US" dirty="0"/>
              <a:t>: What are the benefits to other fields of science and to society of</a:t>
            </a:r>
          </a:p>
          <a:p>
            <a:pPr marL="0" indent="0">
              <a:buNone/>
            </a:pPr>
            <a:r>
              <a:rPr lang="en-US" dirty="0"/>
              <a:t>establishing such a facility in the United States?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3B87-1BA4-0143-BD03-ADC6A907F7F2}" type="datetime1">
              <a:rPr lang="en-US" smtClean="0"/>
              <a:t>7/24/17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524000" y="6"/>
            <a:ext cx="9144000" cy="83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42" tIns="45573" rIns="91142" bIns="45573" anchor="ctr">
            <a:prstTxWarp prst="textNoShape">
              <a:avLst/>
            </a:prstTxWarp>
          </a:bodyPr>
          <a:lstStyle/>
          <a:p>
            <a:pPr algn="ctr"/>
            <a:r>
              <a:rPr lang="en-US" sz="4800" dirty="0">
                <a:latin typeface="+mj-lt"/>
                <a:ea typeface="ＭＳ Ｐゴシック" pitchFamily="-107" charset="-128"/>
                <a:cs typeface="ＭＳ Ｐゴシック" pitchFamily="-107" charset="-128"/>
              </a:rPr>
              <a:t>Summary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3520" y="1008532"/>
            <a:ext cx="11968480" cy="1621593"/>
          </a:xfrm>
          <a:prstGeom prst="rect">
            <a:avLst/>
          </a:prstGeom>
          <a:noFill/>
        </p:spPr>
        <p:txBody>
          <a:bodyPr wrap="square" lIns="81912" tIns="40955" rIns="81912" bIns="40955" rtlCol="0">
            <a:spAutoFit/>
          </a:bodyPr>
          <a:lstStyle/>
          <a:p>
            <a:pPr marL="307142" indent="-307142">
              <a:buFont typeface="Wingdings" charset="2"/>
              <a:buChar char="q"/>
            </a:pPr>
            <a:r>
              <a:rPr lang="en-US" sz="2800" dirty="0">
                <a:solidFill>
                  <a:srgbClr val="FFFF00"/>
                </a:solidFill>
              </a:rPr>
              <a:t>EIC</a:t>
            </a:r>
            <a:r>
              <a:rPr lang="en-US" sz="2800" dirty="0"/>
              <a:t> is </a:t>
            </a:r>
            <a:r>
              <a:rPr lang="en-US" sz="2800" dirty="0" smtClean="0"/>
              <a:t>an </a:t>
            </a:r>
            <a:r>
              <a:rPr lang="en-US" sz="2800" dirty="0"/>
              <a:t>ultimate QCD machine: </a:t>
            </a:r>
          </a:p>
          <a:p>
            <a:r>
              <a:rPr lang="en-US" sz="2400" dirty="0"/>
              <a:t>     1) </a:t>
            </a:r>
            <a:r>
              <a:rPr lang="en-US" sz="2400" dirty="0">
                <a:solidFill>
                  <a:srgbClr val="006600"/>
                </a:solidFill>
              </a:rPr>
              <a:t>	</a:t>
            </a:r>
            <a:r>
              <a:rPr lang="en-US" sz="2400" dirty="0">
                <a:solidFill>
                  <a:srgbClr val="00FA00"/>
                </a:solidFill>
              </a:rPr>
              <a:t>to discover and explore </a:t>
            </a:r>
            <a:r>
              <a:rPr lang="en-US" sz="2400" dirty="0">
                <a:solidFill>
                  <a:srgbClr val="FFFF00"/>
                </a:solidFill>
              </a:rPr>
              <a:t>the quark/gluon structure </a:t>
            </a:r>
            <a:r>
              <a:rPr lang="en-US" sz="2400" dirty="0" smtClean="0">
                <a:solidFill>
                  <a:srgbClr val="FFFF00"/>
                </a:solidFill>
              </a:rPr>
              <a:t>and properties </a:t>
            </a:r>
            <a:r>
              <a:rPr lang="en-US" sz="2400" dirty="0">
                <a:solidFill>
                  <a:srgbClr val="FFFF00"/>
                </a:solidFill>
              </a:rPr>
              <a:t>of hadrons and nuclei,</a:t>
            </a:r>
          </a:p>
          <a:p>
            <a:r>
              <a:rPr lang="en-US" sz="2400" dirty="0"/>
              <a:t>     2)</a:t>
            </a:r>
            <a:r>
              <a:rPr lang="en-US" sz="2400" dirty="0">
                <a:solidFill>
                  <a:srgbClr val="006600"/>
                </a:solidFill>
              </a:rPr>
              <a:t>	</a:t>
            </a:r>
            <a:r>
              <a:rPr lang="en-US" sz="2400" dirty="0">
                <a:solidFill>
                  <a:srgbClr val="00FA00"/>
                </a:solidFill>
              </a:rPr>
              <a:t>to search </a:t>
            </a:r>
            <a:r>
              <a:rPr lang="en-US" sz="2400" dirty="0">
                <a:solidFill>
                  <a:srgbClr val="FFFF00"/>
                </a:solidFill>
              </a:rPr>
              <a:t>for hints and clues of color confinement, and</a:t>
            </a:r>
            <a:r>
              <a:rPr lang="en-US" sz="2400" dirty="0">
                <a:solidFill>
                  <a:srgbClr val="006600"/>
                </a:solidFill>
              </a:rPr>
              <a:t> </a:t>
            </a:r>
          </a:p>
          <a:p>
            <a:r>
              <a:rPr lang="en-US" sz="2400" dirty="0"/>
              <a:t>     3)</a:t>
            </a:r>
            <a:r>
              <a:rPr lang="en-US" sz="2400" dirty="0">
                <a:solidFill>
                  <a:srgbClr val="006600"/>
                </a:solidFill>
              </a:rPr>
              <a:t>	</a:t>
            </a:r>
            <a:r>
              <a:rPr lang="en-US" sz="2400" dirty="0">
                <a:solidFill>
                  <a:srgbClr val="00FA00"/>
                </a:solidFill>
              </a:rPr>
              <a:t>to measure </a:t>
            </a:r>
            <a:r>
              <a:rPr lang="en-US" sz="2400" dirty="0">
                <a:solidFill>
                  <a:srgbClr val="FFFF00"/>
                </a:solidFill>
              </a:rPr>
              <a:t>the color fluctuation and color neutralization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1790" y="5521906"/>
            <a:ext cx="11515410" cy="944484"/>
          </a:xfrm>
          <a:prstGeom prst="rect">
            <a:avLst/>
          </a:prstGeom>
          <a:noFill/>
        </p:spPr>
        <p:txBody>
          <a:bodyPr wrap="square" lIns="81912" tIns="40955" rIns="81912" bIns="40955" rtlCol="0">
            <a:spAutoFit/>
          </a:bodyPr>
          <a:lstStyle/>
          <a:p>
            <a:pPr marL="307142" indent="-307142">
              <a:buFont typeface="Wingdings" charset="2"/>
              <a:buChar char="q"/>
            </a:pPr>
            <a:r>
              <a:rPr lang="en-US" sz="2800" dirty="0" smtClean="0">
                <a:solidFill>
                  <a:srgbClr val="FFFF00"/>
                </a:solidFill>
                <a:latin typeface="+mj-lt"/>
              </a:rPr>
              <a:t> EIC</a:t>
            </a:r>
            <a:r>
              <a:rPr lang="en-US" sz="2800" dirty="0" smtClean="0">
                <a:latin typeface="+mj-lt"/>
              </a:rPr>
              <a:t>@US </a:t>
            </a:r>
            <a:r>
              <a:rPr lang="en-US" sz="2800" dirty="0">
                <a:latin typeface="+mj-lt"/>
              </a:rPr>
              <a:t>is sitting at a sweet spot for rich QCD dynamics – capable of taking us to the next QCD frontier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70378" y="4421700"/>
            <a:ext cx="10256982" cy="94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1812" tIns="40907" rIns="81812" bIns="40907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q"/>
            </a:pPr>
            <a:r>
              <a:rPr lang="en-US" sz="2800" dirty="0">
                <a:solidFill>
                  <a:srgbClr val="FFFF00"/>
                </a:solidFill>
                <a:latin typeface="Arial Rounded MT Bold"/>
                <a:cs typeface="Arial Rounded MT Bold"/>
              </a:rPr>
              <a:t> </a:t>
            </a:r>
            <a:r>
              <a:rPr lang="en-US" sz="2800" dirty="0">
                <a:solidFill>
                  <a:srgbClr val="FFFF00"/>
                </a:solidFill>
                <a:cs typeface="Arial Rounded MT Bold"/>
              </a:rPr>
              <a:t>EIC</a:t>
            </a:r>
            <a:r>
              <a:rPr lang="en-US" sz="2800" dirty="0">
                <a:cs typeface="Arial Rounded MT Bold"/>
              </a:rPr>
              <a:t> designs explore the polarization and intensity frontier,</a:t>
            </a:r>
          </a:p>
          <a:p>
            <a:pPr>
              <a:lnSpc>
                <a:spcPct val="100000"/>
              </a:lnSpc>
              <a:buClrTx/>
            </a:pPr>
            <a:r>
              <a:rPr lang="en-US" sz="2800" dirty="0">
                <a:cs typeface="Arial Rounded MT Bold"/>
              </a:rPr>
              <a:t>     as well as the frontier of new accelerator/detector technology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7175" y="6337526"/>
            <a:ext cx="1575514" cy="520474"/>
          </a:xfrm>
          <a:prstGeom prst="rect">
            <a:avLst/>
          </a:prstGeom>
          <a:noFill/>
        </p:spPr>
        <p:txBody>
          <a:bodyPr wrap="none" lIns="73345" tIns="36670" rIns="73345" bIns="36670" rtlCol="0">
            <a:spAutoFit/>
          </a:bodyPr>
          <a:lstStyle/>
          <a:p>
            <a:r>
              <a:rPr lang="en-US" sz="2900" dirty="0">
                <a:solidFill>
                  <a:srgbClr val="FF0000"/>
                </a:solidFill>
                <a:latin typeface="Arial Rounded MT Bold"/>
                <a:cs typeface="Arial Rounded MT Bold"/>
              </a:rPr>
              <a:t>Thanks!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25120" y="3074011"/>
            <a:ext cx="10080434" cy="94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1812" tIns="40907" rIns="81812" bIns="40907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Font typeface="Wingdings" charset="2"/>
              <a:buChar char="q"/>
            </a:pPr>
            <a:r>
              <a:rPr lang="en-US" sz="2800" dirty="0" smtClean="0">
                <a:solidFill>
                  <a:srgbClr val="FFFF00"/>
                </a:solidFill>
                <a:cs typeface="Arial Rounded MT Bold"/>
              </a:rPr>
              <a:t>EIC</a:t>
            </a:r>
            <a:r>
              <a:rPr lang="en-US" sz="2800" dirty="0" smtClean="0">
                <a:cs typeface="Arial Rounded MT Bold"/>
              </a:rPr>
              <a:t> is a gluon and sea quark tomographic machine </a:t>
            </a:r>
            <a:r>
              <a:rPr lang="en-US" sz="2800" dirty="0">
                <a:cs typeface="Arial Rounded MT Bold"/>
              </a:rPr>
              <a:t>for nucleons and </a:t>
            </a:r>
            <a:r>
              <a:rPr lang="en-US" sz="2800" dirty="0" smtClean="0">
                <a:cs typeface="Arial Rounded MT Bold"/>
              </a:rPr>
              <a:t>nuclei </a:t>
            </a:r>
            <a:r>
              <a:rPr lang="en-US" sz="2800" dirty="0">
                <a:cs typeface="Arial Rounded MT Bold"/>
              </a:rPr>
              <a:t>with </a:t>
            </a:r>
            <a:r>
              <a:rPr lang="en-US" sz="2800" dirty="0">
                <a:solidFill>
                  <a:srgbClr val="00FA00"/>
                </a:solidFill>
                <a:cs typeface="Arial Rounded MT Bold"/>
              </a:rPr>
              <a:t>a resolution better than 1/10 </a:t>
            </a:r>
            <a:r>
              <a:rPr lang="en-US" sz="2800" dirty="0" err="1">
                <a:solidFill>
                  <a:srgbClr val="00FA00"/>
                </a:solidFill>
                <a:cs typeface="Arial Rounded MT Bold"/>
              </a:rPr>
              <a:t>fm</a:t>
            </a:r>
            <a:r>
              <a:rPr lang="en-US" sz="2800" dirty="0">
                <a:solidFill>
                  <a:srgbClr val="00FA00"/>
                </a:solidFill>
                <a:cs typeface="Arial Rounded MT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1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63860" y="944154"/>
            <a:ext cx="346450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25681" marR="3464" indent="-1417455">
              <a:lnSpc>
                <a:spcPts val="948"/>
              </a:lnSpc>
            </a:pPr>
            <a:r>
              <a:rPr sz="818" b="1" dirty="0">
                <a:latin typeface="Arial"/>
                <a:cs typeface="Arial"/>
              </a:rPr>
              <a:t>R</a:t>
            </a:r>
            <a:r>
              <a:rPr sz="818" b="1" spc="-7" dirty="0">
                <a:latin typeface="Arial"/>
                <a:cs typeface="Arial"/>
              </a:rPr>
              <a:t>oster</a:t>
            </a:r>
            <a:r>
              <a:rPr sz="818" b="1" spc="-3" dirty="0">
                <a:latin typeface="Arial"/>
                <a:cs typeface="Arial"/>
              </a:rPr>
              <a:t> </a:t>
            </a:r>
            <a:r>
              <a:rPr sz="818" b="1" spc="-7" dirty="0">
                <a:latin typeface="Arial"/>
                <a:cs typeface="Arial"/>
              </a:rPr>
              <a:t>fo</a:t>
            </a:r>
            <a:r>
              <a:rPr sz="818" b="1" dirty="0">
                <a:latin typeface="Arial"/>
                <a:cs typeface="Arial"/>
              </a:rPr>
              <a:t>r</a:t>
            </a:r>
            <a:r>
              <a:rPr sz="818" b="1" spc="-3" dirty="0">
                <a:latin typeface="Arial"/>
                <a:cs typeface="Arial"/>
              </a:rPr>
              <a:t> </a:t>
            </a:r>
            <a:r>
              <a:rPr sz="818" b="1" spc="-7" dirty="0">
                <a:latin typeface="Arial"/>
                <a:cs typeface="Arial"/>
              </a:rPr>
              <a:t>th</a:t>
            </a:r>
            <a:r>
              <a:rPr sz="818" b="1" dirty="0">
                <a:latin typeface="Arial"/>
                <a:cs typeface="Arial"/>
              </a:rPr>
              <a:t>e</a:t>
            </a:r>
            <a:r>
              <a:rPr sz="818" b="1" spc="-3" dirty="0">
                <a:latin typeface="Arial"/>
                <a:cs typeface="Arial"/>
              </a:rPr>
              <a:t> </a:t>
            </a:r>
            <a:r>
              <a:rPr sz="818" b="1" dirty="0">
                <a:latin typeface="Arial"/>
                <a:cs typeface="Arial"/>
              </a:rPr>
              <a:t>C</a:t>
            </a:r>
            <a:r>
              <a:rPr sz="818" b="1" spc="-7" dirty="0">
                <a:latin typeface="Arial"/>
                <a:cs typeface="Arial"/>
              </a:rPr>
              <a:t>o</a:t>
            </a:r>
            <a:r>
              <a:rPr sz="818" b="1" dirty="0">
                <a:latin typeface="Arial"/>
                <a:cs typeface="Arial"/>
              </a:rPr>
              <a:t>mm</a:t>
            </a:r>
            <a:r>
              <a:rPr sz="818" b="1" spc="-3" dirty="0">
                <a:latin typeface="Arial"/>
                <a:cs typeface="Arial"/>
              </a:rPr>
              <a:t>i</a:t>
            </a:r>
            <a:r>
              <a:rPr sz="818" b="1" dirty="0">
                <a:latin typeface="Arial"/>
                <a:cs typeface="Arial"/>
              </a:rPr>
              <a:t>ttee</a:t>
            </a:r>
            <a:r>
              <a:rPr sz="818" b="1" spc="-3" dirty="0">
                <a:latin typeface="Arial"/>
                <a:cs typeface="Arial"/>
              </a:rPr>
              <a:t> </a:t>
            </a:r>
            <a:r>
              <a:rPr sz="818" b="1" spc="-7" dirty="0">
                <a:latin typeface="Arial"/>
                <a:cs typeface="Arial"/>
              </a:rPr>
              <a:t>on</a:t>
            </a:r>
            <a:r>
              <a:rPr sz="818" b="1" spc="-3" dirty="0">
                <a:latin typeface="Arial"/>
                <a:cs typeface="Arial"/>
              </a:rPr>
              <a:t> </a:t>
            </a:r>
            <a:r>
              <a:rPr sz="818" b="1" dirty="0">
                <a:latin typeface="Arial"/>
                <a:cs typeface="Arial"/>
              </a:rPr>
              <a:t>U</a:t>
            </a:r>
            <a:r>
              <a:rPr sz="818" b="1" spc="-3" dirty="0">
                <a:latin typeface="Arial"/>
                <a:cs typeface="Arial"/>
              </a:rPr>
              <a:t>.S.</a:t>
            </a:r>
            <a:r>
              <a:rPr sz="818" b="1" dirty="0">
                <a:latin typeface="Arial"/>
                <a:cs typeface="Arial"/>
              </a:rPr>
              <a:t>-Base</a:t>
            </a:r>
            <a:r>
              <a:rPr sz="818" b="1" spc="-7" dirty="0">
                <a:latin typeface="Arial"/>
                <a:cs typeface="Arial"/>
              </a:rPr>
              <a:t>d</a:t>
            </a:r>
            <a:r>
              <a:rPr sz="818" b="1" spc="-3" dirty="0">
                <a:latin typeface="Arial"/>
                <a:cs typeface="Arial"/>
              </a:rPr>
              <a:t> </a:t>
            </a:r>
            <a:r>
              <a:rPr sz="818" b="1" spc="-7" dirty="0">
                <a:latin typeface="Arial"/>
                <a:cs typeface="Arial"/>
              </a:rPr>
              <a:t>El</a:t>
            </a:r>
            <a:r>
              <a:rPr sz="818" b="1" dirty="0">
                <a:latin typeface="Arial"/>
                <a:cs typeface="Arial"/>
              </a:rPr>
              <a:t>ectr</a:t>
            </a:r>
            <a:r>
              <a:rPr sz="818" b="1" spc="-7" dirty="0">
                <a:latin typeface="Arial"/>
                <a:cs typeface="Arial"/>
              </a:rPr>
              <a:t>on</a:t>
            </a:r>
            <a:r>
              <a:rPr sz="818" b="1" spc="-3" dirty="0">
                <a:latin typeface="Arial"/>
                <a:cs typeface="Arial"/>
              </a:rPr>
              <a:t> </a:t>
            </a:r>
            <a:r>
              <a:rPr sz="818" b="1" spc="-7" dirty="0">
                <a:latin typeface="Arial"/>
                <a:cs typeface="Arial"/>
              </a:rPr>
              <a:t>Ion</a:t>
            </a:r>
            <a:r>
              <a:rPr sz="818" b="1" spc="-3" dirty="0">
                <a:latin typeface="Arial"/>
                <a:cs typeface="Arial"/>
              </a:rPr>
              <a:t> </a:t>
            </a:r>
            <a:r>
              <a:rPr sz="818" b="1" dirty="0">
                <a:latin typeface="Arial"/>
                <a:cs typeface="Arial"/>
              </a:rPr>
              <a:t>C</a:t>
            </a:r>
            <a:r>
              <a:rPr sz="818" b="1" spc="-3" dirty="0">
                <a:latin typeface="Arial"/>
                <a:cs typeface="Arial"/>
              </a:rPr>
              <a:t>ollid</a:t>
            </a:r>
            <a:r>
              <a:rPr sz="818" b="1" dirty="0">
                <a:latin typeface="Arial"/>
                <a:cs typeface="Arial"/>
              </a:rPr>
              <a:t>er</a:t>
            </a:r>
            <a:r>
              <a:rPr sz="818" b="1" spc="-3" dirty="0">
                <a:latin typeface="Arial"/>
                <a:cs typeface="Arial"/>
              </a:rPr>
              <a:t> </a:t>
            </a:r>
            <a:r>
              <a:rPr sz="818" b="1" dirty="0">
                <a:latin typeface="Arial"/>
                <a:cs typeface="Arial"/>
              </a:rPr>
              <a:t>Sc</a:t>
            </a:r>
            <a:r>
              <a:rPr sz="818" b="1" spc="-3" dirty="0">
                <a:latin typeface="Arial"/>
                <a:cs typeface="Arial"/>
              </a:rPr>
              <a:t>i</a:t>
            </a:r>
            <a:r>
              <a:rPr sz="818" b="1" dirty="0">
                <a:latin typeface="Arial"/>
                <a:cs typeface="Arial"/>
              </a:rPr>
              <a:t>e</a:t>
            </a:r>
            <a:r>
              <a:rPr sz="818" b="1" spc="-7" dirty="0">
                <a:latin typeface="Arial"/>
                <a:cs typeface="Arial"/>
              </a:rPr>
              <a:t>n</a:t>
            </a:r>
            <a:r>
              <a:rPr sz="818" b="1" dirty="0">
                <a:latin typeface="Arial"/>
                <a:cs typeface="Arial"/>
              </a:rPr>
              <a:t>ce Assessment</a:t>
            </a:r>
            <a:endParaRPr sz="818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46324" y="1291820"/>
            <a:ext cx="1633538" cy="927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547240">
              <a:lnSpc>
                <a:spcPct val="105300"/>
              </a:lnSpc>
            </a:pPr>
            <a:r>
              <a:rPr sz="648" b="1" spc="17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648" b="1" spc="10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648" b="1" spc="3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sz="648" b="1" spc="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648" b="1" spc="17" dirty="0">
                <a:solidFill>
                  <a:srgbClr val="FFFF00"/>
                </a:solidFill>
                <a:latin typeface="Arial"/>
                <a:cs typeface="Arial"/>
              </a:rPr>
              <a:t>G</a:t>
            </a:r>
            <a:r>
              <a:rPr sz="648" b="1" spc="14" dirty="0">
                <a:solidFill>
                  <a:srgbClr val="FFFF00"/>
                </a:solidFill>
                <a:latin typeface="Arial"/>
                <a:cs typeface="Arial"/>
              </a:rPr>
              <a:t>ordo</a:t>
            </a:r>
            <a:r>
              <a:rPr sz="648" b="1" spc="1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648" b="1" spc="1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648" b="1" spc="17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648" b="1" spc="3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sz="648" b="1" spc="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648" b="1" spc="17" dirty="0" smtClean="0">
                <a:solidFill>
                  <a:srgbClr val="FFFF00"/>
                </a:solidFill>
                <a:latin typeface="Arial"/>
                <a:cs typeface="Arial"/>
              </a:rPr>
              <a:t>B</a:t>
            </a:r>
            <a:r>
              <a:rPr sz="648" b="1" spc="14" dirty="0" smtClean="0">
                <a:solidFill>
                  <a:srgbClr val="FFFF00"/>
                </a:solidFill>
                <a:latin typeface="Arial"/>
                <a:cs typeface="Arial"/>
              </a:rPr>
              <a:t>ay</a:t>
            </a:r>
            <a:r>
              <a:rPr sz="648" b="1" spc="24" dirty="0" smtClean="0">
                <a:solidFill>
                  <a:srgbClr val="FFFF00"/>
                </a:solidFill>
                <a:latin typeface="Arial"/>
                <a:cs typeface="Arial"/>
              </a:rPr>
              <a:t>m</a:t>
            </a:r>
            <a:r>
              <a:rPr sz="648" b="1" spc="3" dirty="0" smtClean="0">
                <a:solidFill>
                  <a:srgbClr val="FFFF00"/>
                </a:solidFill>
                <a:latin typeface="Arial"/>
                <a:cs typeface="Arial"/>
              </a:rPr>
              <a:t>,</a:t>
            </a:r>
            <a:r>
              <a:rPr sz="648" b="1" i="1" spc="17" dirty="0" smtClean="0">
                <a:solidFill>
                  <a:srgbClr val="FFFF00"/>
                </a:solidFill>
                <a:latin typeface="Arial"/>
                <a:cs typeface="Arial"/>
              </a:rPr>
              <a:t>C</a:t>
            </a:r>
            <a:r>
              <a:rPr sz="648" b="1" i="1" spc="14" dirty="0" smtClean="0">
                <a:solidFill>
                  <a:srgbClr val="FFFF00"/>
                </a:solidFill>
                <a:latin typeface="Arial"/>
                <a:cs typeface="Arial"/>
              </a:rPr>
              <a:t>ha</a:t>
            </a:r>
            <a:r>
              <a:rPr sz="648" b="1" i="1" spc="3" dirty="0" smtClean="0">
                <a:solidFill>
                  <a:srgbClr val="FFFF00"/>
                </a:solidFill>
                <a:latin typeface="Arial"/>
                <a:cs typeface="Arial"/>
              </a:rPr>
              <a:t>ir </a:t>
            </a:r>
            <a:r>
              <a:rPr sz="648" b="1" spc="17" dirty="0">
                <a:latin typeface="Arial"/>
                <a:cs typeface="Arial"/>
              </a:rPr>
              <a:t>NA</a:t>
            </a:r>
            <a:r>
              <a:rPr sz="648" b="1" spc="10" dirty="0">
                <a:latin typeface="Arial"/>
                <a:cs typeface="Arial"/>
              </a:rPr>
              <a:t>S</a:t>
            </a:r>
            <a:endParaRPr sz="648" dirty="0">
              <a:latin typeface="Arial"/>
              <a:cs typeface="Arial"/>
            </a:endParaRPr>
          </a:p>
          <a:p>
            <a:pPr marL="8659" marR="706130">
              <a:lnSpc>
                <a:spcPct val="105300"/>
              </a:lnSpc>
            </a:pP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ro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4" dirty="0">
                <a:latin typeface="Arial"/>
                <a:cs typeface="Arial"/>
              </a:rPr>
              <a:t>esso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Em</a:t>
            </a:r>
            <a:r>
              <a:rPr sz="648" spc="10" dirty="0">
                <a:latin typeface="Arial"/>
                <a:cs typeface="Arial"/>
              </a:rPr>
              <a:t>er</a:t>
            </a:r>
            <a:r>
              <a:rPr sz="648" spc="3" dirty="0">
                <a:latin typeface="Arial"/>
                <a:cs typeface="Arial"/>
              </a:rPr>
              <a:t>it</a:t>
            </a:r>
            <a:r>
              <a:rPr sz="648" spc="14" dirty="0">
                <a:latin typeface="Arial"/>
                <a:cs typeface="Arial"/>
              </a:rPr>
              <a:t>u</a:t>
            </a:r>
            <a:r>
              <a:rPr sz="648" spc="7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epa</a:t>
            </a:r>
            <a:r>
              <a:rPr sz="648" spc="3" dirty="0">
                <a:latin typeface="Arial"/>
                <a:cs typeface="Arial"/>
              </a:rPr>
              <a:t>rt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en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hyys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7" dirty="0">
                <a:latin typeface="Arial"/>
                <a:cs typeface="Arial"/>
              </a:rPr>
              <a:t>s</a:t>
            </a:r>
            <a:endParaRPr sz="648" dirty="0">
              <a:latin typeface="Arial"/>
              <a:cs typeface="Arial"/>
            </a:endParaRPr>
          </a:p>
          <a:p>
            <a:pPr marL="8659" marR="3464">
              <a:lnSpc>
                <a:spcPct val="105300"/>
              </a:lnSpc>
            </a:pPr>
            <a:r>
              <a:rPr sz="648" spc="17" dirty="0">
                <a:latin typeface="Arial"/>
                <a:cs typeface="Arial"/>
              </a:rPr>
              <a:t>U</a:t>
            </a:r>
            <a:r>
              <a:rPr sz="648" spc="14" dirty="0">
                <a:latin typeface="Arial"/>
                <a:cs typeface="Arial"/>
              </a:rPr>
              <a:t>n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ve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ity</a:t>
            </a:r>
            <a:r>
              <a:rPr sz="648" spc="14" dirty="0">
                <a:latin typeface="Arial"/>
                <a:cs typeface="Arial"/>
              </a:rPr>
              <a:t> 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3" dirty="0">
                <a:latin typeface="Arial"/>
                <a:cs typeface="Arial"/>
              </a:rPr>
              <a:t>Illi</a:t>
            </a:r>
            <a:r>
              <a:rPr sz="648" spc="14" dirty="0">
                <a:latin typeface="Arial"/>
                <a:cs typeface="Arial"/>
              </a:rPr>
              <a:t>no</a:t>
            </a:r>
            <a:r>
              <a:rPr sz="648" spc="7" dirty="0">
                <a:latin typeface="Arial"/>
                <a:cs typeface="Arial"/>
              </a:rPr>
              <a:t>is</a:t>
            </a:r>
            <a:r>
              <a:rPr sz="648" spc="14" dirty="0">
                <a:latin typeface="Arial"/>
                <a:cs typeface="Arial"/>
              </a:rPr>
              <a:t> a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U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ban</a:t>
            </a:r>
            <a:r>
              <a:rPr sz="648" spc="17" dirty="0">
                <a:latin typeface="Arial"/>
                <a:cs typeface="Arial"/>
              </a:rPr>
              <a:t>a</a:t>
            </a:r>
            <a:r>
              <a:rPr sz="648" spc="7" dirty="0">
                <a:latin typeface="Arial"/>
                <a:cs typeface="Arial"/>
              </a:rPr>
              <a:t>-</a:t>
            </a:r>
            <a:r>
              <a:rPr sz="648" spc="17" dirty="0">
                <a:latin typeface="Arial"/>
                <a:cs typeface="Arial"/>
              </a:rPr>
              <a:t>C</a:t>
            </a:r>
            <a:r>
              <a:rPr sz="648" spc="14" dirty="0">
                <a:latin typeface="Arial"/>
                <a:cs typeface="Arial"/>
              </a:rPr>
              <a:t>ha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pa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g</a:t>
            </a:r>
            <a:r>
              <a:rPr sz="648" spc="10" dirty="0">
                <a:latin typeface="Arial"/>
                <a:cs typeface="Arial"/>
              </a:rPr>
              <a:t>n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111</a:t>
            </a:r>
            <a:r>
              <a:rPr sz="648" spc="10" dirty="0">
                <a:latin typeface="Arial"/>
                <a:cs typeface="Arial"/>
              </a:rPr>
              <a:t>0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27" dirty="0">
                <a:latin typeface="Arial"/>
                <a:cs typeface="Arial"/>
              </a:rPr>
              <a:t>W</a:t>
            </a:r>
            <a:r>
              <a:rPr sz="648" spc="14" dirty="0">
                <a:latin typeface="Arial"/>
                <a:cs typeface="Arial"/>
              </a:rPr>
              <a:t>es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G</a:t>
            </a:r>
            <a:r>
              <a:rPr sz="648" spc="10" dirty="0">
                <a:latin typeface="Arial"/>
                <a:cs typeface="Arial"/>
              </a:rPr>
              <a:t>reen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reet</a:t>
            </a:r>
            <a:endParaRPr sz="648" dirty="0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U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bana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7" dirty="0">
                <a:latin typeface="Arial"/>
                <a:cs typeface="Arial"/>
              </a:rPr>
              <a:t>IL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4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6180</a:t>
            </a:r>
            <a:r>
              <a:rPr sz="648" spc="10" dirty="0">
                <a:latin typeface="Arial"/>
                <a:cs typeface="Arial"/>
              </a:rPr>
              <a:t>1</a:t>
            </a:r>
            <a:endParaRPr sz="648" dirty="0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</a:t>
            </a:r>
            <a:r>
              <a:rPr sz="648" spc="17" dirty="0">
                <a:latin typeface="Arial"/>
                <a:cs typeface="Arial"/>
              </a:rPr>
              <a:t>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spc="10" dirty="0">
                <a:latin typeface="Arial"/>
                <a:cs typeface="Arial"/>
              </a:rPr>
              <a:t> (217</a:t>
            </a:r>
            <a:r>
              <a:rPr sz="648" spc="3" dirty="0">
                <a:latin typeface="Arial"/>
                <a:cs typeface="Arial"/>
              </a:rPr>
              <a:t>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333-4363</a:t>
            </a:r>
            <a:endParaRPr sz="648" dirty="0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Em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il: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gbay</a:t>
            </a:r>
            <a:r>
              <a:rPr sz="648" u="sng" spc="17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m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@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u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i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uc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edu</a:t>
            </a:r>
            <a:endParaRPr sz="648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46324" y="2330910"/>
            <a:ext cx="1043420" cy="832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138542">
              <a:lnSpc>
                <a:spcPct val="105300"/>
              </a:lnSpc>
            </a:pPr>
            <a:r>
              <a:rPr sz="648" b="1" spc="17" dirty="0">
                <a:latin typeface="Arial"/>
                <a:cs typeface="Arial"/>
              </a:rPr>
              <a:t>D</a:t>
            </a:r>
            <a:r>
              <a:rPr sz="648" b="1" spc="10" dirty="0">
                <a:latin typeface="Arial"/>
                <a:cs typeface="Arial"/>
              </a:rPr>
              <a:t>r</a:t>
            </a:r>
            <a:r>
              <a:rPr sz="648" b="1" spc="3" dirty="0">
                <a:latin typeface="Arial"/>
                <a:cs typeface="Arial"/>
              </a:rPr>
              <a:t>.</a:t>
            </a:r>
            <a:r>
              <a:rPr sz="648" b="1" spc="10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C</a:t>
            </a:r>
            <a:r>
              <a:rPr sz="648" b="1" spc="10" dirty="0">
                <a:latin typeface="Arial"/>
                <a:cs typeface="Arial"/>
              </a:rPr>
              <a:t>hr</a:t>
            </a:r>
            <a:r>
              <a:rPr sz="648" b="1" spc="3" dirty="0">
                <a:latin typeface="Arial"/>
                <a:cs typeface="Arial"/>
              </a:rPr>
              <a:t>i</a:t>
            </a:r>
            <a:r>
              <a:rPr sz="648" b="1" spc="14" dirty="0">
                <a:latin typeface="Arial"/>
                <a:cs typeface="Arial"/>
              </a:rPr>
              <a:t>s</a:t>
            </a:r>
            <a:r>
              <a:rPr sz="648" b="1" spc="3" dirty="0">
                <a:latin typeface="Arial"/>
                <a:cs typeface="Arial"/>
              </a:rPr>
              <a:t>ti</a:t>
            </a:r>
            <a:r>
              <a:rPr sz="648" b="1" spc="14" dirty="0">
                <a:latin typeface="Arial"/>
                <a:cs typeface="Arial"/>
              </a:rPr>
              <a:t>n</a:t>
            </a:r>
            <a:r>
              <a:rPr sz="648" b="1" spc="10" dirty="0">
                <a:latin typeface="Arial"/>
                <a:cs typeface="Arial"/>
              </a:rPr>
              <a:t>e</a:t>
            </a:r>
            <a:r>
              <a:rPr sz="648" b="1" spc="14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A</a:t>
            </a:r>
            <a:r>
              <a:rPr sz="648" b="1" spc="3" dirty="0">
                <a:latin typeface="Arial"/>
                <a:cs typeface="Arial"/>
              </a:rPr>
              <a:t>i</a:t>
            </a:r>
            <a:r>
              <a:rPr sz="648" b="1" spc="14" dirty="0">
                <a:latin typeface="Arial"/>
                <a:cs typeface="Arial"/>
              </a:rPr>
              <a:t>da</a:t>
            </a:r>
            <a:r>
              <a:rPr sz="648" b="1" spc="7" dirty="0">
                <a:latin typeface="Arial"/>
                <a:cs typeface="Arial"/>
              </a:rPr>
              <a:t>la</a:t>
            </a:r>
            <a:r>
              <a:rPr sz="648" b="1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A</a:t>
            </a:r>
            <a:r>
              <a:rPr sz="648" spc="10" dirty="0">
                <a:latin typeface="Arial"/>
                <a:cs typeface="Arial"/>
              </a:rPr>
              <a:t>ssoc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7" dirty="0">
                <a:latin typeface="Arial"/>
                <a:cs typeface="Arial"/>
              </a:rPr>
              <a:t>te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ro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4" dirty="0">
                <a:latin typeface="Arial"/>
                <a:cs typeface="Arial"/>
              </a:rPr>
              <a:t>esso</a:t>
            </a:r>
            <a:r>
              <a:rPr sz="648" spc="3" dirty="0">
                <a:latin typeface="Arial"/>
                <a:cs typeface="Arial"/>
              </a:rPr>
              <a:t>r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epa</a:t>
            </a:r>
            <a:r>
              <a:rPr sz="648" spc="3" dirty="0">
                <a:latin typeface="Arial"/>
                <a:cs typeface="Arial"/>
              </a:rPr>
              <a:t>rt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en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hys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7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U</a:t>
            </a:r>
            <a:r>
              <a:rPr sz="648" spc="14" dirty="0">
                <a:latin typeface="Arial"/>
                <a:cs typeface="Arial"/>
              </a:rPr>
              <a:t>n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ve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ity</a:t>
            </a:r>
            <a:r>
              <a:rPr sz="648" spc="14" dirty="0">
                <a:latin typeface="Arial"/>
                <a:cs typeface="Arial"/>
              </a:rPr>
              <a:t> 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ch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ga</a:t>
            </a:r>
            <a:r>
              <a:rPr sz="648" spc="10" dirty="0">
                <a:latin typeface="Arial"/>
                <a:cs typeface="Arial"/>
              </a:rPr>
              <a:t>n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45</a:t>
            </a:r>
            <a:r>
              <a:rPr sz="648" spc="10" dirty="0">
                <a:latin typeface="Arial"/>
                <a:cs typeface="Arial"/>
              </a:rPr>
              <a:t>0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C</a:t>
            </a:r>
            <a:r>
              <a:rPr sz="648" spc="10" dirty="0">
                <a:latin typeface="Arial"/>
                <a:cs typeface="Arial"/>
              </a:rPr>
              <a:t>hurch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reet</a:t>
            </a:r>
            <a:r>
              <a:rPr sz="648" spc="7" dirty="0">
                <a:latin typeface="Arial"/>
                <a:cs typeface="Arial"/>
              </a:rPr>
              <a:t>  </a:t>
            </a:r>
            <a:r>
              <a:rPr sz="648" spc="17" dirty="0">
                <a:latin typeface="Arial"/>
                <a:cs typeface="Arial"/>
              </a:rPr>
              <a:t>A</a:t>
            </a:r>
            <a:r>
              <a:rPr sz="648" spc="14" dirty="0">
                <a:latin typeface="Arial"/>
                <a:cs typeface="Arial"/>
              </a:rPr>
              <a:t>n</a:t>
            </a:r>
            <a:r>
              <a:rPr sz="648" spc="10" dirty="0">
                <a:latin typeface="Arial"/>
                <a:cs typeface="Arial"/>
              </a:rPr>
              <a:t>n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A</a:t>
            </a:r>
            <a:r>
              <a:rPr sz="648" spc="10" dirty="0">
                <a:latin typeface="Arial"/>
                <a:cs typeface="Arial"/>
              </a:rPr>
              <a:t>rbor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48106</a:t>
            </a:r>
            <a:r>
              <a:rPr sz="648" spc="10" dirty="0">
                <a:latin typeface="Arial"/>
                <a:cs typeface="Arial"/>
              </a:rPr>
              <a:t>9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spc="10" dirty="0">
                <a:latin typeface="Arial"/>
                <a:cs typeface="Arial"/>
              </a:rPr>
              <a:t> (737</a:t>
            </a:r>
            <a:r>
              <a:rPr sz="648" spc="3" dirty="0">
                <a:latin typeface="Arial"/>
                <a:cs typeface="Arial"/>
              </a:rPr>
              <a:t>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764-7611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Em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il: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ca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i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da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l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a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@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u</a:t>
            </a:r>
            <a:r>
              <a:rPr sz="648" u="sng" spc="17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m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i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ch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ed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u</a:t>
            </a:r>
            <a:endParaRPr sz="64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46324" y="3266092"/>
            <a:ext cx="1166379" cy="9373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3464">
              <a:lnSpc>
                <a:spcPct val="105300"/>
              </a:lnSpc>
            </a:pPr>
            <a:r>
              <a:rPr sz="648" b="1" spc="17" dirty="0">
                <a:solidFill>
                  <a:srgbClr val="FFFF00"/>
                </a:solidFill>
                <a:latin typeface="Arial"/>
                <a:cs typeface="Arial"/>
              </a:rPr>
              <a:t>D</a:t>
            </a:r>
            <a:r>
              <a:rPr sz="648" b="1" spc="10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648" b="1" spc="3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sz="648" b="1" spc="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648" b="1" spc="17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648" b="1" spc="14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648" b="1" spc="3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648" b="1" spc="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648" b="1" spc="17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648" b="1" spc="14" dirty="0">
                <a:solidFill>
                  <a:srgbClr val="FFFF00"/>
                </a:solidFill>
                <a:latin typeface="Arial"/>
                <a:cs typeface="Arial"/>
              </a:rPr>
              <a:t>praha</a:t>
            </a:r>
            <a:r>
              <a:rPr sz="648" b="1" spc="24" dirty="0">
                <a:solidFill>
                  <a:srgbClr val="FFFF00"/>
                </a:solidFill>
                <a:latin typeface="Arial"/>
                <a:cs typeface="Arial"/>
              </a:rPr>
              <a:t>m</a:t>
            </a:r>
            <a:r>
              <a:rPr sz="648" b="1" spc="3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648" b="1" spc="14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648" b="1" spc="10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648" b="1" spc="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648" spc="10" dirty="0">
                <a:latin typeface="Arial"/>
                <a:cs typeface="Arial"/>
              </a:rPr>
              <a:t>Fre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an</a:t>
            </a:r>
            <a:r>
              <a:rPr sz="648" spc="10" dirty="0">
                <a:latin typeface="Arial"/>
                <a:cs typeface="Arial"/>
              </a:rPr>
              <a:t>n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ro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4" dirty="0">
                <a:latin typeface="Arial"/>
                <a:cs typeface="Arial"/>
              </a:rPr>
              <a:t>esso</a:t>
            </a:r>
            <a:r>
              <a:rPr sz="648" spc="3" dirty="0">
                <a:latin typeface="Arial"/>
                <a:cs typeface="Arial"/>
              </a:rPr>
              <a:t>r </a:t>
            </a:r>
            <a:r>
              <a:rPr sz="648" spc="17" dirty="0">
                <a:latin typeface="Arial"/>
                <a:cs typeface="Arial"/>
              </a:rPr>
              <a:t>E</a:t>
            </a:r>
            <a:r>
              <a:rPr sz="648" spc="10" dirty="0">
                <a:latin typeface="Arial"/>
                <a:cs typeface="Arial"/>
              </a:rPr>
              <a:t>xper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en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N</a:t>
            </a:r>
            <a:r>
              <a:rPr sz="648" spc="14" dirty="0">
                <a:latin typeface="Arial"/>
                <a:cs typeface="Arial"/>
              </a:rPr>
              <a:t>uc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4" dirty="0">
                <a:latin typeface="Arial"/>
                <a:cs typeface="Arial"/>
              </a:rPr>
              <a:t>ea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hys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7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epa</a:t>
            </a:r>
            <a:r>
              <a:rPr sz="648" spc="3" dirty="0">
                <a:latin typeface="Arial"/>
                <a:cs typeface="Arial"/>
              </a:rPr>
              <a:t>rt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en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hys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7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U</a:t>
            </a:r>
            <a:r>
              <a:rPr sz="648" spc="14" dirty="0">
                <a:latin typeface="Arial"/>
                <a:cs typeface="Arial"/>
              </a:rPr>
              <a:t>n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ve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ity</a:t>
            </a:r>
            <a:r>
              <a:rPr sz="648" spc="14" dirty="0">
                <a:latin typeface="Arial"/>
                <a:cs typeface="Arial"/>
              </a:rPr>
              <a:t> 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N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7" dirty="0">
                <a:latin typeface="Arial"/>
                <a:cs typeface="Arial"/>
              </a:rPr>
              <a:t>tre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0" dirty="0">
                <a:latin typeface="Arial"/>
                <a:cs typeface="Arial"/>
              </a:rPr>
              <a:t>e</a:t>
            </a:r>
            <a:r>
              <a:rPr sz="648" spc="3" dirty="0">
                <a:latin typeface="Arial"/>
                <a:cs typeface="Arial"/>
              </a:rPr>
              <a:t>   </a:t>
            </a:r>
            <a:r>
              <a:rPr sz="648" spc="14" dirty="0">
                <a:latin typeface="Arial"/>
                <a:cs typeface="Arial"/>
              </a:rPr>
              <a:t>22</a:t>
            </a:r>
            <a:r>
              <a:rPr sz="648" spc="10" dirty="0">
                <a:latin typeface="Arial"/>
                <a:cs typeface="Arial"/>
              </a:rPr>
              <a:t>5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N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eu</a:t>
            </a:r>
            <a:r>
              <a:rPr sz="648" spc="17" dirty="0">
                <a:latin typeface="Arial"/>
                <a:cs typeface="Arial"/>
              </a:rPr>
              <a:t>w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4" dirty="0">
                <a:latin typeface="Arial"/>
                <a:cs typeface="Arial"/>
              </a:rPr>
              <a:t>an</a:t>
            </a:r>
            <a:r>
              <a:rPr sz="648" spc="10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S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enc</a:t>
            </a:r>
            <a:r>
              <a:rPr sz="648" spc="10" dirty="0">
                <a:latin typeface="Arial"/>
                <a:cs typeface="Arial"/>
              </a:rPr>
              <a:t>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H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ll </a:t>
            </a:r>
            <a:r>
              <a:rPr sz="648" spc="17" dirty="0">
                <a:latin typeface="Arial"/>
                <a:cs typeface="Arial"/>
              </a:rPr>
              <a:t>N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7" dirty="0">
                <a:latin typeface="Arial"/>
                <a:cs typeface="Arial"/>
              </a:rPr>
              <a:t>tre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e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7" dirty="0">
                <a:latin typeface="Arial"/>
                <a:cs typeface="Arial"/>
              </a:rPr>
              <a:t>IN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4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4655</a:t>
            </a:r>
            <a:r>
              <a:rPr sz="648" spc="10" dirty="0">
                <a:latin typeface="Arial"/>
                <a:cs typeface="Arial"/>
              </a:rPr>
              <a:t>6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spc="10" dirty="0">
                <a:latin typeface="Arial"/>
                <a:cs typeface="Arial"/>
              </a:rPr>
              <a:t> (574</a:t>
            </a:r>
            <a:r>
              <a:rPr sz="648" spc="3" dirty="0">
                <a:latin typeface="Arial"/>
                <a:cs typeface="Arial"/>
              </a:rPr>
              <a:t>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631-8120</a:t>
            </a:r>
            <a:endParaRPr sz="648" dirty="0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Em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il: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aapraha</a:t>
            </a:r>
            <a:r>
              <a:rPr sz="648" u="sng" spc="17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m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@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nd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edu</a:t>
            </a:r>
            <a:endParaRPr sz="648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46324" y="4305183"/>
            <a:ext cx="1513609" cy="8226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648" b="1" spc="17" dirty="0">
                <a:latin typeface="Arial"/>
                <a:cs typeface="Arial"/>
              </a:rPr>
              <a:t>D</a:t>
            </a:r>
            <a:r>
              <a:rPr sz="648" b="1" spc="10" dirty="0">
                <a:latin typeface="Arial"/>
                <a:cs typeface="Arial"/>
              </a:rPr>
              <a:t>r</a:t>
            </a:r>
            <a:r>
              <a:rPr sz="648" b="1" spc="3" dirty="0">
                <a:latin typeface="Arial"/>
                <a:cs typeface="Arial"/>
              </a:rPr>
              <a:t>.</a:t>
            </a:r>
            <a:r>
              <a:rPr sz="648" b="1" spc="10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P</a:t>
            </a:r>
            <a:r>
              <a:rPr sz="648" b="1" spc="10" dirty="0">
                <a:latin typeface="Arial"/>
                <a:cs typeface="Arial"/>
              </a:rPr>
              <a:t>ete</a:t>
            </a:r>
            <a:r>
              <a:rPr sz="648" b="1" spc="7" dirty="0">
                <a:latin typeface="Arial"/>
                <a:cs typeface="Arial"/>
              </a:rPr>
              <a:t>r</a:t>
            </a:r>
            <a:r>
              <a:rPr sz="648" b="1" spc="10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B</a:t>
            </a:r>
            <a:r>
              <a:rPr sz="648" b="1" spc="10" dirty="0">
                <a:latin typeface="Arial"/>
                <a:cs typeface="Arial"/>
              </a:rPr>
              <a:t>rau</a:t>
            </a:r>
            <a:r>
              <a:rPr sz="648" b="1" spc="17" dirty="0">
                <a:latin typeface="Arial"/>
                <a:cs typeface="Arial"/>
              </a:rPr>
              <a:t>n</a:t>
            </a:r>
            <a:r>
              <a:rPr sz="648" b="1" spc="7" dirty="0">
                <a:latin typeface="Arial"/>
                <a:cs typeface="Arial"/>
              </a:rPr>
              <a:t>-</a:t>
            </a:r>
            <a:r>
              <a:rPr sz="648" b="1" spc="17" dirty="0">
                <a:latin typeface="Arial"/>
                <a:cs typeface="Arial"/>
              </a:rPr>
              <a:t>M</a:t>
            </a:r>
            <a:r>
              <a:rPr sz="648" b="1" spc="14" dirty="0">
                <a:latin typeface="Arial"/>
                <a:cs typeface="Arial"/>
              </a:rPr>
              <a:t>unz</a:t>
            </a:r>
            <a:r>
              <a:rPr sz="648" b="1" spc="3" dirty="0">
                <a:latin typeface="Arial"/>
                <a:cs typeface="Arial"/>
              </a:rPr>
              <a:t>i</a:t>
            </a:r>
            <a:r>
              <a:rPr sz="648" b="1" spc="14" dirty="0">
                <a:latin typeface="Arial"/>
                <a:cs typeface="Arial"/>
              </a:rPr>
              <a:t>nge</a:t>
            </a:r>
            <a:r>
              <a:rPr sz="648" b="1" spc="7" dirty="0">
                <a:latin typeface="Arial"/>
                <a:cs typeface="Arial"/>
              </a:rPr>
              <a:t>r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S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en</a:t>
            </a:r>
            <a:r>
              <a:rPr sz="648" spc="3" dirty="0">
                <a:latin typeface="Arial"/>
                <a:cs typeface="Arial"/>
              </a:rPr>
              <a:t>tific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rec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r</a:t>
            </a:r>
            <a:endParaRPr sz="648">
              <a:latin typeface="Arial"/>
              <a:cs typeface="Arial"/>
            </a:endParaRPr>
          </a:p>
          <a:p>
            <a:pPr marL="8659" marR="3464">
              <a:lnSpc>
                <a:spcPct val="105300"/>
              </a:lnSpc>
            </a:pPr>
            <a:r>
              <a:rPr sz="648" spc="17" dirty="0">
                <a:latin typeface="Arial"/>
                <a:cs typeface="Arial"/>
              </a:rPr>
              <a:t>E</a:t>
            </a:r>
            <a:r>
              <a:rPr sz="648" spc="10" dirty="0">
                <a:latin typeface="Arial"/>
                <a:cs typeface="Arial"/>
              </a:rPr>
              <a:t>x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re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0" dirty="0">
                <a:latin typeface="Arial"/>
                <a:cs typeface="Arial"/>
              </a:rPr>
              <a:t>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tt</a:t>
            </a:r>
            <a:r>
              <a:rPr sz="648" spc="14" dirty="0">
                <a:latin typeface="Arial"/>
                <a:cs typeface="Arial"/>
              </a:rPr>
              <a:t>e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ns</a:t>
            </a:r>
            <a:r>
              <a:rPr sz="648" spc="3" dirty="0">
                <a:latin typeface="Arial"/>
                <a:cs typeface="Arial"/>
              </a:rPr>
              <a:t>tit</a:t>
            </a:r>
            <a:r>
              <a:rPr sz="648" spc="14" dirty="0">
                <a:latin typeface="Arial"/>
                <a:cs typeface="Arial"/>
              </a:rPr>
              <a:t>u</a:t>
            </a:r>
            <a:r>
              <a:rPr sz="648" spc="7" dirty="0">
                <a:latin typeface="Arial"/>
                <a:cs typeface="Arial"/>
              </a:rPr>
              <a:t>te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7" dirty="0">
                <a:latin typeface="Arial"/>
                <a:cs typeface="Arial"/>
              </a:rPr>
              <a:t>(</a:t>
            </a:r>
            <a:r>
              <a:rPr sz="648" spc="17" dirty="0">
                <a:latin typeface="Arial"/>
                <a:cs typeface="Arial"/>
              </a:rPr>
              <a:t>EMM</a:t>
            </a:r>
            <a:r>
              <a:rPr sz="648" spc="3" dirty="0">
                <a:latin typeface="Arial"/>
                <a:cs typeface="Arial"/>
              </a:rPr>
              <a:t>I)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GSI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Techn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sche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U</a:t>
            </a:r>
            <a:r>
              <a:rPr sz="648" spc="14" dirty="0">
                <a:latin typeface="Arial"/>
                <a:cs typeface="Arial"/>
              </a:rPr>
              <a:t>n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vers</a:t>
            </a:r>
            <a:r>
              <a:rPr sz="648" spc="3" dirty="0">
                <a:latin typeface="Arial"/>
                <a:cs typeface="Arial"/>
              </a:rPr>
              <a:t>it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10" dirty="0">
                <a:latin typeface="Arial"/>
                <a:cs typeface="Arial"/>
              </a:rPr>
              <a:t>ar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4" dirty="0">
                <a:latin typeface="Arial"/>
                <a:cs typeface="Arial"/>
              </a:rPr>
              <a:t>ad</a:t>
            </a:r>
            <a:r>
              <a:rPr sz="648" spc="3" dirty="0">
                <a:latin typeface="Arial"/>
                <a:cs typeface="Arial"/>
              </a:rPr>
              <a:t>t </a:t>
            </a:r>
            <a:r>
              <a:rPr sz="648" spc="17" dirty="0">
                <a:latin typeface="Arial"/>
                <a:cs typeface="Arial"/>
              </a:rPr>
              <a:t>S</a:t>
            </a:r>
            <a:r>
              <a:rPr sz="648" spc="14" dirty="0">
                <a:latin typeface="Arial"/>
                <a:cs typeface="Arial"/>
              </a:rPr>
              <a:t>ch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0" dirty="0">
                <a:latin typeface="Arial"/>
                <a:cs typeface="Arial"/>
              </a:rPr>
              <a:t>ossgar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4" dirty="0">
                <a:latin typeface="Arial"/>
                <a:cs typeface="Arial"/>
              </a:rPr>
              <a:t>ens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rabe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0" dirty="0">
                <a:latin typeface="Arial"/>
                <a:cs typeface="Arial"/>
              </a:rPr>
              <a:t>9</a:t>
            </a:r>
            <a:endParaRPr sz="648">
              <a:latin typeface="Arial"/>
              <a:cs typeface="Arial"/>
            </a:endParaRPr>
          </a:p>
          <a:p>
            <a:pPr marL="8659" marR="529489">
              <a:lnSpc>
                <a:spcPct val="105300"/>
              </a:lnSpc>
            </a:pPr>
            <a:r>
              <a:rPr sz="648" spc="14" dirty="0">
                <a:latin typeface="Arial"/>
                <a:cs typeface="Arial"/>
              </a:rPr>
              <a:t>6428</a:t>
            </a:r>
            <a:r>
              <a:rPr sz="648" spc="10" dirty="0">
                <a:latin typeface="Arial"/>
                <a:cs typeface="Arial"/>
              </a:rPr>
              <a:t>9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10" dirty="0">
                <a:latin typeface="Arial"/>
                <a:cs typeface="Arial"/>
              </a:rPr>
              <a:t>ar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adt</a:t>
            </a:r>
            <a:r>
              <a:rPr sz="648" spc="7" dirty="0">
                <a:latin typeface="Arial"/>
                <a:cs typeface="Arial"/>
              </a:rPr>
              <a:t> 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spc="10" dirty="0">
                <a:latin typeface="Arial"/>
                <a:cs typeface="Arial"/>
              </a:rPr>
              <a:t> +4*-6159-712760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Em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il: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p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.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braun-</a:t>
            </a:r>
            <a:r>
              <a:rPr sz="648" u="sng" spc="17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m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unz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i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nger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@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gs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i.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d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e</a:t>
            </a:r>
            <a:endParaRPr sz="648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46324" y="5240365"/>
            <a:ext cx="1084551" cy="932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450694">
              <a:lnSpc>
                <a:spcPct val="105300"/>
              </a:lnSpc>
            </a:pPr>
            <a:r>
              <a:rPr sz="648" b="1" spc="17" dirty="0">
                <a:latin typeface="Arial"/>
                <a:cs typeface="Arial"/>
              </a:rPr>
              <a:t>D</a:t>
            </a:r>
            <a:r>
              <a:rPr sz="648" b="1" spc="10" dirty="0">
                <a:latin typeface="Arial"/>
                <a:cs typeface="Arial"/>
              </a:rPr>
              <a:t>r</a:t>
            </a:r>
            <a:r>
              <a:rPr sz="648" b="1" spc="3" dirty="0">
                <a:latin typeface="Arial"/>
                <a:cs typeface="Arial"/>
              </a:rPr>
              <a:t>.</a:t>
            </a:r>
            <a:r>
              <a:rPr sz="648" b="1" spc="10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H</a:t>
            </a:r>
            <a:r>
              <a:rPr sz="648" b="1" spc="14" dirty="0">
                <a:latin typeface="Arial"/>
                <a:cs typeface="Arial"/>
              </a:rPr>
              <a:t>a</a:t>
            </a:r>
            <a:r>
              <a:rPr sz="648" b="1" spc="3" dirty="0">
                <a:latin typeface="Arial"/>
                <a:cs typeface="Arial"/>
              </a:rPr>
              <a:t>i</a:t>
            </a:r>
            <a:r>
              <a:rPr sz="648" b="1" spc="14" dirty="0">
                <a:latin typeface="Arial"/>
                <a:cs typeface="Arial"/>
              </a:rPr>
              <a:t>ya</a:t>
            </a:r>
            <a:r>
              <a:rPr sz="648" b="1" spc="10" dirty="0">
                <a:latin typeface="Arial"/>
                <a:cs typeface="Arial"/>
              </a:rPr>
              <a:t>n</a:t>
            </a:r>
            <a:r>
              <a:rPr sz="648" b="1" spc="14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G</a:t>
            </a:r>
            <a:r>
              <a:rPr sz="648" b="1" spc="14" dirty="0">
                <a:latin typeface="Arial"/>
                <a:cs typeface="Arial"/>
              </a:rPr>
              <a:t>a</a:t>
            </a:r>
            <a:r>
              <a:rPr sz="648" b="1" spc="10" dirty="0">
                <a:latin typeface="Arial"/>
                <a:cs typeface="Arial"/>
              </a:rPr>
              <a:t>o</a:t>
            </a:r>
            <a:r>
              <a:rPr sz="648" b="1" spc="3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NAE</a:t>
            </a:r>
            <a:endParaRPr sz="648" dirty="0">
              <a:latin typeface="Arial"/>
              <a:cs typeface="Arial"/>
            </a:endParaRPr>
          </a:p>
          <a:p>
            <a:pPr marL="8659" marR="3464">
              <a:lnSpc>
                <a:spcPct val="105300"/>
              </a:lnSpc>
            </a:pPr>
            <a:r>
              <a:rPr sz="648" spc="17" dirty="0">
                <a:latin typeface="Arial"/>
                <a:cs typeface="Arial"/>
              </a:rPr>
              <a:t>H</a:t>
            </a:r>
            <a:r>
              <a:rPr sz="648" spc="14" dirty="0">
                <a:latin typeface="Arial"/>
                <a:cs typeface="Arial"/>
              </a:rPr>
              <a:t>en</a:t>
            </a:r>
            <a:r>
              <a:rPr sz="648" spc="7" dirty="0">
                <a:latin typeface="Arial"/>
                <a:cs typeface="Arial"/>
              </a:rPr>
              <a:t>ry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N</a:t>
            </a:r>
            <a:r>
              <a:rPr sz="648" spc="14" dirty="0">
                <a:latin typeface="Arial"/>
                <a:cs typeface="Arial"/>
              </a:rPr>
              <a:t>e</a:t>
            </a:r>
            <a:r>
              <a:rPr sz="648" spc="17" dirty="0">
                <a:latin typeface="Arial"/>
                <a:cs typeface="Arial"/>
              </a:rPr>
              <a:t>w</a:t>
            </a:r>
            <a:r>
              <a:rPr sz="648" spc="14" dirty="0">
                <a:latin typeface="Arial"/>
                <a:cs typeface="Arial"/>
              </a:rPr>
              <a:t>so</a:t>
            </a:r>
            <a:r>
              <a:rPr sz="648" spc="10" dirty="0">
                <a:latin typeface="Arial"/>
                <a:cs typeface="Arial"/>
              </a:rPr>
              <a:t>n</a:t>
            </a:r>
            <a:r>
              <a:rPr sz="648" spc="17" dirty="0">
                <a:latin typeface="Arial"/>
                <a:cs typeface="Arial"/>
              </a:rPr>
              <a:t> P</a:t>
            </a:r>
            <a:r>
              <a:rPr sz="648" spc="10" dirty="0">
                <a:latin typeface="Arial"/>
                <a:cs typeface="Arial"/>
              </a:rPr>
              <a:t>ro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4" dirty="0">
                <a:latin typeface="Arial"/>
                <a:cs typeface="Arial"/>
              </a:rPr>
              <a:t>esso</a:t>
            </a:r>
            <a:r>
              <a:rPr sz="648" spc="3" dirty="0">
                <a:latin typeface="Arial"/>
                <a:cs typeface="Arial"/>
              </a:rPr>
              <a:t>r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hys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cs</a:t>
            </a:r>
            <a:r>
              <a:rPr sz="648" spc="3" dirty="0">
                <a:latin typeface="Arial"/>
                <a:cs typeface="Arial"/>
              </a:rPr>
              <a:t>/</a:t>
            </a:r>
            <a:r>
              <a:rPr sz="648" spc="17" dirty="0">
                <a:latin typeface="Arial"/>
                <a:cs typeface="Arial"/>
              </a:rPr>
              <a:t>A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rono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7" dirty="0">
                <a:latin typeface="Arial"/>
                <a:cs typeface="Arial"/>
              </a:rPr>
              <a:t>y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B</a:t>
            </a:r>
            <a:r>
              <a:rPr sz="648" spc="14" dirty="0">
                <a:latin typeface="Arial"/>
                <a:cs typeface="Arial"/>
              </a:rPr>
              <a:t>u</a:t>
            </a:r>
            <a:r>
              <a:rPr sz="648" spc="3" dirty="0">
                <a:latin typeface="Arial"/>
                <a:cs typeface="Arial"/>
              </a:rPr>
              <a:t>il</a:t>
            </a:r>
            <a:r>
              <a:rPr sz="648" spc="14" dirty="0">
                <a:latin typeface="Arial"/>
                <a:cs typeface="Arial"/>
              </a:rPr>
              <a:t>d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n</a:t>
            </a:r>
            <a:r>
              <a:rPr sz="648" spc="10" dirty="0">
                <a:latin typeface="Arial"/>
                <a:cs typeface="Arial"/>
              </a:rPr>
              <a:t>g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uk</a:t>
            </a:r>
            <a:r>
              <a:rPr sz="648" spc="10" dirty="0">
                <a:latin typeface="Arial"/>
                <a:cs typeface="Arial"/>
              </a:rPr>
              <a:t>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U</a:t>
            </a:r>
            <a:r>
              <a:rPr sz="648" spc="14" dirty="0">
                <a:latin typeface="Arial"/>
                <a:cs typeface="Arial"/>
              </a:rPr>
              <a:t>n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ve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ity</a:t>
            </a:r>
            <a:endParaRPr sz="648" dirty="0">
              <a:latin typeface="Arial"/>
              <a:cs typeface="Arial"/>
            </a:endParaRPr>
          </a:p>
          <a:p>
            <a:pPr marL="8659" marR="133346">
              <a:lnSpc>
                <a:spcPct val="105300"/>
              </a:lnSpc>
            </a:pPr>
            <a:r>
              <a:rPr sz="648" spc="14" dirty="0">
                <a:latin typeface="Arial"/>
                <a:cs typeface="Arial"/>
              </a:rPr>
              <a:t>F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7" dirty="0">
                <a:latin typeface="Arial"/>
                <a:cs typeface="Arial"/>
              </a:rPr>
              <a:t>c</a:t>
            </a:r>
            <a:r>
              <a:rPr sz="648" spc="14" dirty="0">
                <a:latin typeface="Arial"/>
                <a:cs typeface="Arial"/>
              </a:rPr>
              <a:t> 231</a:t>
            </a:r>
            <a:r>
              <a:rPr sz="648" spc="10" dirty="0">
                <a:latin typeface="Arial"/>
                <a:cs typeface="Arial"/>
              </a:rPr>
              <a:t>3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S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enc</a:t>
            </a:r>
            <a:r>
              <a:rPr sz="648" spc="10" dirty="0">
                <a:latin typeface="Arial"/>
                <a:cs typeface="Arial"/>
              </a:rPr>
              <a:t>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7" dirty="0">
                <a:latin typeface="Arial"/>
                <a:cs typeface="Arial"/>
              </a:rPr>
              <a:t>r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ve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u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ha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N</a:t>
            </a:r>
            <a:r>
              <a:rPr sz="648" spc="14" dirty="0">
                <a:latin typeface="Arial"/>
                <a:cs typeface="Arial"/>
              </a:rPr>
              <a:t>C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4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2770</a:t>
            </a:r>
            <a:r>
              <a:rPr sz="648" spc="10" dirty="0">
                <a:latin typeface="Arial"/>
                <a:cs typeface="Arial"/>
              </a:rPr>
              <a:t>8</a:t>
            </a:r>
            <a:endParaRPr sz="648" dirty="0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spc="10" dirty="0">
                <a:latin typeface="Arial"/>
                <a:cs typeface="Arial"/>
              </a:rPr>
              <a:t> (919</a:t>
            </a:r>
            <a:r>
              <a:rPr sz="648" spc="3" dirty="0">
                <a:latin typeface="Arial"/>
                <a:cs typeface="Arial"/>
              </a:rPr>
              <a:t>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660-2622</a:t>
            </a:r>
            <a:endParaRPr sz="648" dirty="0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4" dirty="0">
                <a:latin typeface="Arial"/>
                <a:cs typeface="Arial"/>
              </a:rPr>
              <a:t>Fax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0" dirty="0">
                <a:latin typeface="Arial"/>
                <a:cs typeface="Arial"/>
              </a:rPr>
              <a:t> </a:t>
            </a:r>
            <a:r>
              <a:rPr sz="648" spc="10" dirty="0">
                <a:latin typeface="Arial"/>
                <a:cs typeface="Arial"/>
              </a:rPr>
              <a:t>(919</a:t>
            </a:r>
            <a:r>
              <a:rPr sz="648" spc="3" dirty="0">
                <a:latin typeface="Arial"/>
                <a:cs typeface="Arial"/>
              </a:rPr>
              <a:t>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66</a:t>
            </a:r>
            <a:r>
              <a:rPr sz="648" spc="17" dirty="0">
                <a:latin typeface="Arial"/>
                <a:cs typeface="Arial"/>
              </a:rPr>
              <a:t>0</a:t>
            </a:r>
            <a:r>
              <a:rPr sz="648" spc="10" dirty="0">
                <a:latin typeface="Arial"/>
                <a:cs typeface="Arial"/>
              </a:rPr>
              <a:t>-2634</a:t>
            </a:r>
            <a:endParaRPr sz="648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28415" y="1291819"/>
            <a:ext cx="1034328" cy="99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648" spc="17" dirty="0">
                <a:latin typeface="Arial"/>
                <a:cs typeface="Arial"/>
              </a:rPr>
              <a:t>Em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il: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gao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@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phy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duke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edu</a:t>
            </a:r>
            <a:endParaRPr sz="648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28415" y="1499637"/>
            <a:ext cx="1172008" cy="1131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3464">
              <a:lnSpc>
                <a:spcPct val="105300"/>
              </a:lnSpc>
            </a:pPr>
            <a:r>
              <a:rPr sz="648" b="1" spc="17" dirty="0">
                <a:latin typeface="Arial"/>
                <a:cs typeface="Arial"/>
              </a:rPr>
              <a:t>D</a:t>
            </a:r>
            <a:r>
              <a:rPr sz="648" b="1" spc="10" dirty="0">
                <a:latin typeface="Arial"/>
                <a:cs typeface="Arial"/>
              </a:rPr>
              <a:t>r</a:t>
            </a:r>
            <a:r>
              <a:rPr sz="648" b="1" spc="3" dirty="0">
                <a:latin typeface="Arial"/>
                <a:cs typeface="Arial"/>
              </a:rPr>
              <a:t>.</a:t>
            </a:r>
            <a:r>
              <a:rPr sz="648" b="1" spc="10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K</a:t>
            </a:r>
            <a:r>
              <a:rPr sz="648" b="1" spc="14" dirty="0">
                <a:latin typeface="Arial"/>
                <a:cs typeface="Arial"/>
              </a:rPr>
              <a:t>a</a:t>
            </a:r>
            <a:r>
              <a:rPr sz="648" b="1" spc="17" dirty="0">
                <a:latin typeface="Arial"/>
                <a:cs typeface="Arial"/>
              </a:rPr>
              <a:t>w</a:t>
            </a:r>
            <a:r>
              <a:rPr sz="648" b="1" spc="3" dirty="0">
                <a:latin typeface="Arial"/>
                <a:cs typeface="Arial"/>
              </a:rPr>
              <a:t>t</a:t>
            </a:r>
            <a:r>
              <a:rPr sz="648" b="1" spc="14" dirty="0">
                <a:latin typeface="Arial"/>
                <a:cs typeface="Arial"/>
              </a:rPr>
              <a:t>a</a:t>
            </a:r>
            <a:r>
              <a:rPr sz="648" b="1" spc="7" dirty="0">
                <a:latin typeface="Arial"/>
                <a:cs typeface="Arial"/>
              </a:rPr>
              <a:t>r</a:t>
            </a:r>
            <a:r>
              <a:rPr sz="648" b="1" spc="14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H</a:t>
            </a:r>
            <a:r>
              <a:rPr sz="648" b="1" spc="14" dirty="0">
                <a:latin typeface="Arial"/>
                <a:cs typeface="Arial"/>
              </a:rPr>
              <a:t>a</a:t>
            </a:r>
            <a:r>
              <a:rPr sz="648" b="1" spc="3" dirty="0">
                <a:latin typeface="Arial"/>
                <a:cs typeface="Arial"/>
              </a:rPr>
              <a:t>fi</a:t>
            </a:r>
            <a:r>
              <a:rPr sz="648" b="1" spc="14" dirty="0">
                <a:latin typeface="Arial"/>
                <a:cs typeface="Arial"/>
              </a:rPr>
              <a:t>d</a:t>
            </a:r>
            <a:r>
              <a:rPr sz="648" b="1" spc="3" dirty="0">
                <a:latin typeface="Arial"/>
                <a:cs typeface="Arial"/>
              </a:rPr>
              <a:t>i  </a:t>
            </a:r>
            <a:r>
              <a:rPr sz="648" spc="17" dirty="0">
                <a:latin typeface="Arial"/>
                <a:cs typeface="Arial"/>
              </a:rPr>
              <a:t>A</a:t>
            </a:r>
            <a:r>
              <a:rPr sz="648" spc="10" dirty="0">
                <a:latin typeface="Arial"/>
                <a:cs typeface="Arial"/>
              </a:rPr>
              <a:t>ssoc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4" dirty="0">
                <a:latin typeface="Arial"/>
                <a:cs typeface="Arial"/>
              </a:rPr>
              <a:t>e</a:t>
            </a:r>
            <a:r>
              <a:rPr sz="648" spc="10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C</a:t>
            </a:r>
            <a:r>
              <a:rPr sz="648" spc="14" dirty="0">
                <a:latin typeface="Arial"/>
                <a:cs typeface="Arial"/>
              </a:rPr>
              <a:t>h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e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S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en</a:t>
            </a:r>
            <a:r>
              <a:rPr sz="648" spc="3" dirty="0">
                <a:latin typeface="Arial"/>
                <a:cs typeface="Arial"/>
              </a:rPr>
              <a:t>ti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t 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ed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um</a:t>
            </a:r>
            <a:r>
              <a:rPr sz="648" spc="17" dirty="0">
                <a:latin typeface="Arial"/>
                <a:cs typeface="Arial"/>
              </a:rPr>
              <a:t> E</a:t>
            </a:r>
            <a:r>
              <a:rPr sz="648" spc="10" dirty="0">
                <a:latin typeface="Arial"/>
                <a:cs typeface="Arial"/>
              </a:rPr>
              <a:t>nerg</a:t>
            </a:r>
            <a:r>
              <a:rPr sz="648" spc="7" dirty="0">
                <a:latin typeface="Arial"/>
                <a:cs typeface="Arial"/>
              </a:rPr>
              <a:t>y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hys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7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0" dirty="0">
                <a:latin typeface="Arial"/>
                <a:cs typeface="Arial"/>
              </a:rPr>
              <a:t>Labora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or</a:t>
            </a:r>
            <a:r>
              <a:rPr sz="648" spc="7" dirty="0">
                <a:latin typeface="Arial"/>
                <a:cs typeface="Arial"/>
              </a:rPr>
              <a:t>y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rec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4" dirty="0">
                <a:latin typeface="Arial"/>
                <a:cs typeface="Arial"/>
              </a:rPr>
              <a:t>e</a:t>
            </a:r>
            <a:r>
              <a:rPr sz="648" spc="10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esearch</a:t>
            </a:r>
            <a:endParaRPr sz="648">
              <a:latin typeface="Arial"/>
              <a:cs typeface="Arial"/>
            </a:endParaRPr>
          </a:p>
          <a:p>
            <a:pPr marL="8659" marR="51520" indent="119925">
              <a:lnSpc>
                <a:spcPct val="105300"/>
              </a:lnSpc>
            </a:pPr>
            <a:r>
              <a:rPr sz="648" spc="14" dirty="0">
                <a:latin typeface="Arial"/>
                <a:cs typeface="Arial"/>
              </a:rPr>
              <a:t>an</a:t>
            </a:r>
            <a:r>
              <a:rPr sz="648" spc="10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eve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4" dirty="0">
                <a:latin typeface="Arial"/>
                <a:cs typeface="Arial"/>
              </a:rPr>
              <a:t>op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0" dirty="0">
                <a:latin typeface="Arial"/>
                <a:cs typeface="Arial"/>
              </a:rPr>
              <a:t>ent</a:t>
            </a:r>
            <a:r>
              <a:rPr sz="648" spc="7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A</a:t>
            </a:r>
            <a:r>
              <a:rPr sz="648" spc="10" dirty="0">
                <a:latin typeface="Arial"/>
                <a:cs typeface="Arial"/>
              </a:rPr>
              <a:t>rgonne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N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ti</a:t>
            </a:r>
            <a:r>
              <a:rPr sz="648" spc="14" dirty="0">
                <a:latin typeface="Arial"/>
                <a:cs typeface="Arial"/>
              </a:rPr>
              <a:t>ona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0" dirty="0">
                <a:latin typeface="Arial"/>
                <a:cs typeface="Arial"/>
              </a:rPr>
              <a:t> Labora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or</a:t>
            </a:r>
            <a:r>
              <a:rPr sz="648" spc="7" dirty="0">
                <a:latin typeface="Arial"/>
                <a:cs typeface="Arial"/>
              </a:rPr>
              <a:t>y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970</a:t>
            </a:r>
            <a:r>
              <a:rPr sz="648" spc="10" dirty="0">
                <a:latin typeface="Arial"/>
                <a:cs typeface="Arial"/>
              </a:rPr>
              <a:t>0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C</a:t>
            </a:r>
            <a:r>
              <a:rPr sz="648" spc="14" dirty="0">
                <a:latin typeface="Arial"/>
                <a:cs typeface="Arial"/>
              </a:rPr>
              <a:t>as</a:t>
            </a:r>
            <a:r>
              <a:rPr sz="648" spc="7" dirty="0">
                <a:latin typeface="Arial"/>
                <a:cs typeface="Arial"/>
              </a:rPr>
              <a:t>s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A</a:t>
            </a:r>
            <a:r>
              <a:rPr sz="648" spc="14" dirty="0">
                <a:latin typeface="Arial"/>
                <a:cs typeface="Arial"/>
              </a:rPr>
              <a:t>venue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4" dirty="0">
                <a:latin typeface="Arial"/>
                <a:cs typeface="Arial"/>
              </a:rPr>
              <a:t>Le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on</a:t>
            </a:r>
            <a:r>
              <a:rPr sz="648" spc="3" dirty="0">
                <a:latin typeface="Arial"/>
                <a:cs typeface="Arial"/>
              </a:rPr>
              <a:t>t,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7" dirty="0">
                <a:latin typeface="Arial"/>
                <a:cs typeface="Arial"/>
              </a:rPr>
              <a:t>IL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4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60439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spc="10" dirty="0">
                <a:latin typeface="Arial"/>
                <a:cs typeface="Arial"/>
              </a:rPr>
              <a:t> (630</a:t>
            </a:r>
            <a:r>
              <a:rPr sz="648" spc="3" dirty="0">
                <a:latin typeface="Arial"/>
                <a:cs typeface="Arial"/>
              </a:rPr>
              <a:t>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252-4012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4" dirty="0">
                <a:latin typeface="Arial"/>
                <a:cs typeface="Arial"/>
              </a:rPr>
              <a:t>Fax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0" dirty="0">
                <a:latin typeface="Arial"/>
                <a:cs typeface="Arial"/>
              </a:rPr>
              <a:t> </a:t>
            </a:r>
            <a:r>
              <a:rPr sz="648" spc="10" dirty="0">
                <a:latin typeface="Arial"/>
                <a:cs typeface="Arial"/>
              </a:rPr>
              <a:t>(630</a:t>
            </a:r>
            <a:r>
              <a:rPr sz="648" spc="3" dirty="0">
                <a:latin typeface="Arial"/>
                <a:cs typeface="Arial"/>
              </a:rPr>
              <a:t>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25</a:t>
            </a:r>
            <a:r>
              <a:rPr sz="648" spc="17" dirty="0">
                <a:latin typeface="Arial"/>
                <a:cs typeface="Arial"/>
              </a:rPr>
              <a:t>2</a:t>
            </a:r>
            <a:r>
              <a:rPr sz="648" spc="10" dirty="0">
                <a:latin typeface="Arial"/>
                <a:cs typeface="Arial"/>
              </a:rPr>
              <a:t>-3903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Em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il: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8"/>
              </a:rPr>
              <a:t>ka</a:t>
            </a:r>
            <a:r>
              <a:rPr sz="648" u="sng" spc="17" dirty="0">
                <a:solidFill>
                  <a:srgbClr val="0000FF"/>
                </a:solidFill>
                <a:latin typeface="Arial"/>
                <a:cs typeface="Arial"/>
                <a:hlinkClick r:id="rId8"/>
              </a:rPr>
              <a:t>w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8"/>
              </a:rPr>
              <a:t>t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8"/>
              </a:rPr>
              <a:t>ar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8"/>
              </a:rPr>
              <a:t>@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8"/>
              </a:rPr>
              <a:t>an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8"/>
              </a:rPr>
              <a:t>l.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8"/>
              </a:rPr>
              <a:t>go</a:t>
            </a:r>
            <a:r>
              <a:rPr sz="648" u="sng" spc="7" dirty="0">
                <a:solidFill>
                  <a:srgbClr val="0000FF"/>
                </a:solidFill>
                <a:latin typeface="Arial"/>
                <a:cs typeface="Arial"/>
                <a:hlinkClick r:id="rId8"/>
              </a:rPr>
              <a:t>v</a:t>
            </a:r>
            <a:endParaRPr sz="648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28415" y="2746547"/>
            <a:ext cx="1243445" cy="10270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565856">
              <a:lnSpc>
                <a:spcPct val="105300"/>
              </a:lnSpc>
            </a:pPr>
            <a:r>
              <a:rPr sz="648" b="1" spc="17" dirty="0">
                <a:latin typeface="Arial"/>
                <a:cs typeface="Arial"/>
              </a:rPr>
              <a:t>D</a:t>
            </a:r>
            <a:r>
              <a:rPr sz="648" b="1" spc="10" dirty="0">
                <a:latin typeface="Arial"/>
                <a:cs typeface="Arial"/>
              </a:rPr>
              <a:t>r</a:t>
            </a:r>
            <a:r>
              <a:rPr sz="648" b="1" spc="3" dirty="0">
                <a:latin typeface="Arial"/>
                <a:cs typeface="Arial"/>
              </a:rPr>
              <a:t>.</a:t>
            </a:r>
            <a:r>
              <a:rPr sz="648" b="1" spc="10" dirty="0">
                <a:latin typeface="Arial"/>
                <a:cs typeface="Arial"/>
              </a:rPr>
              <a:t> </a:t>
            </a:r>
            <a:r>
              <a:rPr sz="648" b="1" spc="27" dirty="0">
                <a:latin typeface="Arial"/>
                <a:cs typeface="Arial"/>
              </a:rPr>
              <a:t>W</a:t>
            </a:r>
            <a:r>
              <a:rPr sz="648" b="1" spc="3" dirty="0">
                <a:latin typeface="Arial"/>
                <a:cs typeface="Arial"/>
              </a:rPr>
              <a:t>i</a:t>
            </a:r>
            <a:r>
              <a:rPr sz="648" b="1" spc="14" dirty="0">
                <a:latin typeface="Arial"/>
                <a:cs typeface="Arial"/>
              </a:rPr>
              <a:t>c</a:t>
            </a:r>
            <a:r>
              <a:rPr sz="648" b="1" spc="10" dirty="0">
                <a:latin typeface="Arial"/>
                <a:cs typeface="Arial"/>
              </a:rPr>
              <a:t>k</a:t>
            </a:r>
            <a:r>
              <a:rPr sz="648" b="1" spc="14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H</a:t>
            </a:r>
            <a:r>
              <a:rPr sz="648" b="1" spc="10" dirty="0">
                <a:latin typeface="Arial"/>
                <a:cs typeface="Arial"/>
              </a:rPr>
              <a:t>axt</a:t>
            </a:r>
            <a:r>
              <a:rPr sz="648" b="1" spc="17" dirty="0">
                <a:latin typeface="Arial"/>
                <a:cs typeface="Arial"/>
              </a:rPr>
              <a:t>o</a:t>
            </a:r>
            <a:r>
              <a:rPr sz="648" b="1" spc="10" dirty="0">
                <a:latin typeface="Arial"/>
                <a:cs typeface="Arial"/>
              </a:rPr>
              <a:t>n</a:t>
            </a:r>
            <a:r>
              <a:rPr sz="648" b="1" spc="3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NAS</a:t>
            </a:r>
            <a:endParaRPr sz="648" dirty="0">
              <a:latin typeface="Arial"/>
              <a:cs typeface="Arial"/>
            </a:endParaRPr>
          </a:p>
          <a:p>
            <a:pPr marL="8659" marR="3464">
              <a:lnSpc>
                <a:spcPct val="105300"/>
              </a:lnSpc>
            </a:pP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ro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4" dirty="0">
                <a:latin typeface="Arial"/>
                <a:cs typeface="Arial"/>
              </a:rPr>
              <a:t>esso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hys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7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epa</a:t>
            </a:r>
            <a:r>
              <a:rPr sz="648" spc="3" dirty="0">
                <a:latin typeface="Arial"/>
                <a:cs typeface="Arial"/>
              </a:rPr>
              <a:t>rt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en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hys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7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U</a:t>
            </a:r>
            <a:r>
              <a:rPr sz="648" spc="14" dirty="0">
                <a:latin typeface="Arial"/>
                <a:cs typeface="Arial"/>
              </a:rPr>
              <a:t>n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ve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ity</a:t>
            </a:r>
            <a:r>
              <a:rPr sz="648" spc="14" dirty="0">
                <a:latin typeface="Arial"/>
                <a:cs typeface="Arial"/>
              </a:rPr>
              <a:t> 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C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lif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n</a:t>
            </a:r>
            <a:r>
              <a:rPr sz="648" spc="7" dirty="0">
                <a:latin typeface="Arial"/>
                <a:cs typeface="Arial"/>
              </a:rPr>
              <a:t>ia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B</a:t>
            </a:r>
            <a:r>
              <a:rPr sz="648" spc="14" dirty="0">
                <a:latin typeface="Arial"/>
                <a:cs typeface="Arial"/>
              </a:rPr>
              <a:t>e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ke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4" dirty="0">
                <a:latin typeface="Arial"/>
                <a:cs typeface="Arial"/>
              </a:rPr>
              <a:t>e</a:t>
            </a:r>
            <a:r>
              <a:rPr sz="648" spc="7" dirty="0">
                <a:latin typeface="Arial"/>
                <a:cs typeface="Arial"/>
              </a:rPr>
              <a:t>y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43</a:t>
            </a:r>
            <a:r>
              <a:rPr sz="648" spc="10" dirty="0">
                <a:latin typeface="Arial"/>
                <a:cs typeface="Arial"/>
              </a:rPr>
              <a:t>1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O</a:t>
            </a:r>
            <a:r>
              <a:rPr sz="648" spc="7" dirty="0">
                <a:latin typeface="Arial"/>
                <a:cs typeface="Arial"/>
              </a:rPr>
              <a:t>ld</a:t>
            </a:r>
            <a:r>
              <a:rPr sz="648" spc="14" dirty="0">
                <a:latin typeface="Arial"/>
                <a:cs typeface="Arial"/>
              </a:rPr>
              <a:t> Le</a:t>
            </a:r>
            <a:r>
              <a:rPr sz="648" spc="17" dirty="0">
                <a:latin typeface="Arial"/>
                <a:cs typeface="Arial"/>
              </a:rPr>
              <a:t>C</a:t>
            </a:r>
            <a:r>
              <a:rPr sz="648" spc="14" dirty="0">
                <a:latin typeface="Arial"/>
                <a:cs typeface="Arial"/>
              </a:rPr>
              <a:t>on</a:t>
            </a:r>
            <a:r>
              <a:rPr sz="648" spc="7" dirty="0">
                <a:latin typeface="Arial"/>
                <a:cs typeface="Arial"/>
              </a:rPr>
              <a:t>te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H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ll</a:t>
            </a:r>
            <a:endParaRPr sz="648" dirty="0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C</a:t>
            </a:r>
            <a:r>
              <a:rPr sz="648" spc="17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730</a:t>
            </a:r>
            <a:r>
              <a:rPr sz="648" spc="10" dirty="0">
                <a:latin typeface="Arial"/>
                <a:cs typeface="Arial"/>
              </a:rPr>
              <a:t>0</a:t>
            </a:r>
            <a:endParaRPr sz="648" dirty="0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B</a:t>
            </a:r>
            <a:r>
              <a:rPr sz="648" spc="10" dirty="0">
                <a:latin typeface="Arial"/>
                <a:cs typeface="Arial"/>
              </a:rPr>
              <a:t>erke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4" dirty="0">
                <a:latin typeface="Arial"/>
                <a:cs typeface="Arial"/>
              </a:rPr>
              <a:t>ey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C</a:t>
            </a:r>
            <a:r>
              <a:rPr sz="648" spc="10" dirty="0">
                <a:latin typeface="Arial"/>
                <a:cs typeface="Arial"/>
              </a:rPr>
              <a:t>A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4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9472</a:t>
            </a:r>
            <a:r>
              <a:rPr sz="648" spc="10" dirty="0">
                <a:latin typeface="Arial"/>
                <a:cs typeface="Arial"/>
              </a:rPr>
              <a:t>0</a:t>
            </a:r>
            <a:endParaRPr sz="648" dirty="0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spc="10" dirty="0">
                <a:latin typeface="Arial"/>
                <a:cs typeface="Arial"/>
              </a:rPr>
              <a:t> (510</a:t>
            </a:r>
            <a:r>
              <a:rPr sz="648" spc="3" dirty="0">
                <a:latin typeface="Arial"/>
                <a:cs typeface="Arial"/>
              </a:rPr>
              <a:t>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664-4321</a:t>
            </a:r>
            <a:endParaRPr sz="648" dirty="0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Em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il: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hax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t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on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@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berke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l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ey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edu</a:t>
            </a:r>
            <a:endParaRPr sz="648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28415" y="3889547"/>
            <a:ext cx="1331768" cy="722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514336">
              <a:lnSpc>
                <a:spcPct val="105300"/>
              </a:lnSpc>
            </a:pPr>
            <a:r>
              <a:rPr sz="648" b="1" spc="17" dirty="0">
                <a:latin typeface="Arial"/>
                <a:cs typeface="Arial"/>
              </a:rPr>
              <a:t>D</a:t>
            </a:r>
            <a:r>
              <a:rPr sz="648" b="1" spc="10" dirty="0">
                <a:latin typeface="Arial"/>
                <a:cs typeface="Arial"/>
              </a:rPr>
              <a:t>r</a:t>
            </a:r>
            <a:r>
              <a:rPr sz="648" b="1" spc="3" dirty="0">
                <a:latin typeface="Arial"/>
                <a:cs typeface="Arial"/>
              </a:rPr>
              <a:t>.</a:t>
            </a:r>
            <a:r>
              <a:rPr sz="648" b="1" spc="10" dirty="0">
                <a:latin typeface="Arial"/>
                <a:cs typeface="Arial"/>
              </a:rPr>
              <a:t> </a:t>
            </a:r>
            <a:r>
              <a:rPr sz="648" b="1" spc="14" dirty="0">
                <a:latin typeface="Arial"/>
                <a:cs typeface="Arial"/>
              </a:rPr>
              <a:t>Joh</a:t>
            </a:r>
            <a:r>
              <a:rPr sz="648" b="1" spc="10" dirty="0">
                <a:latin typeface="Arial"/>
                <a:cs typeface="Arial"/>
              </a:rPr>
              <a:t>n</a:t>
            </a:r>
            <a:r>
              <a:rPr sz="648" b="1" spc="14" dirty="0">
                <a:latin typeface="Arial"/>
                <a:cs typeface="Arial"/>
              </a:rPr>
              <a:t> Jo</a:t>
            </a:r>
            <a:r>
              <a:rPr sz="648" b="1" spc="17" dirty="0">
                <a:latin typeface="Arial"/>
                <a:cs typeface="Arial"/>
              </a:rPr>
              <a:t>w</a:t>
            </a:r>
            <a:r>
              <a:rPr sz="648" b="1" spc="14" dirty="0">
                <a:latin typeface="Arial"/>
                <a:cs typeface="Arial"/>
              </a:rPr>
              <a:t>e</a:t>
            </a:r>
            <a:r>
              <a:rPr sz="648" b="1" spc="3" dirty="0">
                <a:latin typeface="Arial"/>
                <a:cs typeface="Arial"/>
              </a:rPr>
              <a:t>tt </a:t>
            </a:r>
            <a:r>
              <a:rPr sz="648" spc="17" dirty="0">
                <a:latin typeface="Arial"/>
                <a:cs typeface="Arial"/>
              </a:rPr>
              <a:t>A</a:t>
            </a:r>
            <a:r>
              <a:rPr sz="648" spc="10" dirty="0">
                <a:latin typeface="Arial"/>
                <a:cs typeface="Arial"/>
              </a:rPr>
              <a:t>cce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0" dirty="0">
                <a:latin typeface="Arial"/>
                <a:cs typeface="Arial"/>
              </a:rPr>
              <a:t>era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hys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t </a:t>
            </a:r>
            <a:r>
              <a:rPr sz="648" spc="17" dirty="0">
                <a:latin typeface="Arial"/>
                <a:cs typeface="Arial"/>
              </a:rPr>
              <a:t>CERN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4" dirty="0">
                <a:latin typeface="Arial"/>
                <a:cs typeface="Arial"/>
              </a:rPr>
              <a:t>L07500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CER</a:t>
            </a:r>
            <a:r>
              <a:rPr sz="648" spc="14" dirty="0">
                <a:latin typeface="Arial"/>
                <a:cs typeface="Arial"/>
              </a:rPr>
              <a:t>N</a:t>
            </a:r>
            <a:endParaRPr sz="648">
              <a:latin typeface="Arial"/>
              <a:cs typeface="Arial"/>
            </a:endParaRPr>
          </a:p>
          <a:p>
            <a:pPr marL="8659" marR="3464">
              <a:lnSpc>
                <a:spcPct val="105300"/>
              </a:lnSpc>
            </a:pPr>
            <a:r>
              <a:rPr sz="648" spc="17" dirty="0">
                <a:latin typeface="Arial"/>
                <a:cs typeface="Arial"/>
              </a:rPr>
              <a:t>CH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-1211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G</a:t>
            </a:r>
            <a:r>
              <a:rPr sz="648" spc="14" dirty="0">
                <a:latin typeface="Arial"/>
                <a:cs typeface="Arial"/>
              </a:rPr>
              <a:t>enev</a:t>
            </a:r>
            <a:r>
              <a:rPr sz="648" spc="10" dirty="0">
                <a:latin typeface="Arial"/>
                <a:cs typeface="Arial"/>
              </a:rPr>
              <a:t>a</a:t>
            </a:r>
            <a:r>
              <a:rPr sz="648" spc="14" dirty="0">
                <a:latin typeface="Arial"/>
                <a:cs typeface="Arial"/>
              </a:rPr>
              <a:t> 23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Sw</a:t>
            </a:r>
            <a:r>
              <a:rPr sz="648" spc="3" dirty="0">
                <a:latin typeface="Arial"/>
                <a:cs typeface="Arial"/>
              </a:rPr>
              <a:t>it</a:t>
            </a:r>
            <a:r>
              <a:rPr sz="648" spc="10" dirty="0">
                <a:latin typeface="Arial"/>
                <a:cs typeface="Arial"/>
              </a:rPr>
              <a:t>zer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4" dirty="0">
                <a:latin typeface="Arial"/>
                <a:cs typeface="Arial"/>
              </a:rPr>
              <a:t>and</a:t>
            </a:r>
            <a:r>
              <a:rPr sz="648" spc="7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+4</a:t>
            </a:r>
            <a:r>
              <a:rPr sz="648" spc="10" dirty="0">
                <a:latin typeface="Arial"/>
                <a:cs typeface="Arial"/>
              </a:rPr>
              <a:t>4</a:t>
            </a:r>
            <a:r>
              <a:rPr sz="648" spc="14" dirty="0">
                <a:latin typeface="Arial"/>
                <a:cs typeface="Arial"/>
              </a:rPr>
              <a:t> 2</a:t>
            </a:r>
            <a:r>
              <a:rPr sz="648" spc="10" dirty="0">
                <a:latin typeface="Arial"/>
                <a:cs typeface="Arial"/>
              </a:rPr>
              <a:t>2</a:t>
            </a:r>
            <a:r>
              <a:rPr sz="648" spc="14" dirty="0">
                <a:latin typeface="Arial"/>
                <a:cs typeface="Arial"/>
              </a:rPr>
              <a:t> 76-7643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Em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il: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j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ohn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.j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o</a:t>
            </a:r>
            <a:r>
              <a:rPr sz="648" u="sng" spc="17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w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e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tt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@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cern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.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ch</a:t>
            </a:r>
            <a:endParaRPr sz="648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28415" y="4720819"/>
            <a:ext cx="1084551" cy="92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algn="just"/>
            <a:r>
              <a:rPr sz="648" b="1" spc="17" dirty="0">
                <a:latin typeface="Arial"/>
                <a:cs typeface="Arial"/>
              </a:rPr>
              <a:t>D</a:t>
            </a:r>
            <a:r>
              <a:rPr sz="648" b="1" spc="10" dirty="0">
                <a:latin typeface="Arial"/>
                <a:cs typeface="Arial"/>
              </a:rPr>
              <a:t>r</a:t>
            </a:r>
            <a:r>
              <a:rPr sz="648" b="1" spc="3" dirty="0">
                <a:latin typeface="Arial"/>
                <a:cs typeface="Arial"/>
              </a:rPr>
              <a:t>.</a:t>
            </a:r>
            <a:r>
              <a:rPr sz="648" b="1" spc="10" dirty="0">
                <a:latin typeface="Arial"/>
                <a:cs typeface="Arial"/>
              </a:rPr>
              <a:t> Larry</a:t>
            </a:r>
            <a:r>
              <a:rPr sz="648" b="1" spc="14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M</a:t>
            </a:r>
            <a:r>
              <a:rPr sz="648" b="1" spc="10" dirty="0">
                <a:latin typeface="Arial"/>
                <a:cs typeface="Arial"/>
              </a:rPr>
              <a:t>cLerran</a:t>
            </a:r>
            <a:endParaRPr sz="648">
              <a:latin typeface="Arial"/>
              <a:cs typeface="Arial"/>
            </a:endParaRPr>
          </a:p>
          <a:p>
            <a:pPr marL="8659" algn="just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D</a:t>
            </a:r>
            <a:r>
              <a:rPr sz="648" spc="3" dirty="0">
                <a:latin typeface="Arial"/>
                <a:cs typeface="Arial"/>
              </a:rPr>
              <a:t>ir</a:t>
            </a:r>
            <a:r>
              <a:rPr sz="648" spc="14" dirty="0">
                <a:latin typeface="Arial"/>
                <a:cs typeface="Arial"/>
              </a:rPr>
              <a:t>ec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r</a:t>
            </a:r>
            <a:endParaRPr sz="648">
              <a:latin typeface="Arial"/>
              <a:cs typeface="Arial"/>
            </a:endParaRPr>
          </a:p>
          <a:p>
            <a:pPr marL="8659" marR="3464" algn="just">
              <a:lnSpc>
                <a:spcPct val="105300"/>
              </a:lnSpc>
            </a:pP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ns</a:t>
            </a:r>
            <a:r>
              <a:rPr sz="648" spc="3" dirty="0">
                <a:latin typeface="Arial"/>
                <a:cs typeface="Arial"/>
              </a:rPr>
              <a:t>tit</a:t>
            </a:r>
            <a:r>
              <a:rPr sz="648" spc="14" dirty="0">
                <a:latin typeface="Arial"/>
                <a:cs typeface="Arial"/>
              </a:rPr>
              <a:t>u</a:t>
            </a:r>
            <a:r>
              <a:rPr sz="648" spc="7" dirty="0">
                <a:latin typeface="Arial"/>
                <a:cs typeface="Arial"/>
              </a:rPr>
              <a:t>te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N</a:t>
            </a:r>
            <a:r>
              <a:rPr sz="648" spc="14" dirty="0">
                <a:latin typeface="Arial"/>
                <a:cs typeface="Arial"/>
              </a:rPr>
              <a:t>uc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4" dirty="0">
                <a:latin typeface="Arial"/>
                <a:cs typeface="Arial"/>
              </a:rPr>
              <a:t>ea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heor</a:t>
            </a:r>
            <a:r>
              <a:rPr sz="648" spc="7" dirty="0">
                <a:latin typeface="Arial"/>
                <a:cs typeface="Arial"/>
              </a:rPr>
              <a:t>y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hys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cs</a:t>
            </a:r>
            <a:r>
              <a:rPr sz="648" spc="3" dirty="0">
                <a:latin typeface="Arial"/>
                <a:cs typeface="Arial"/>
              </a:rPr>
              <a:t>/</a:t>
            </a:r>
            <a:r>
              <a:rPr sz="648" spc="17" dirty="0">
                <a:latin typeface="Arial"/>
                <a:cs typeface="Arial"/>
              </a:rPr>
              <a:t>A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rono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7" dirty="0">
                <a:latin typeface="Arial"/>
                <a:cs typeface="Arial"/>
              </a:rPr>
              <a:t>y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B</a:t>
            </a:r>
            <a:r>
              <a:rPr sz="648" spc="14" dirty="0">
                <a:latin typeface="Arial"/>
                <a:cs typeface="Arial"/>
              </a:rPr>
              <a:t>u</a:t>
            </a:r>
            <a:r>
              <a:rPr sz="648" spc="3" dirty="0">
                <a:latin typeface="Arial"/>
                <a:cs typeface="Arial"/>
              </a:rPr>
              <a:t>il</a:t>
            </a:r>
            <a:r>
              <a:rPr sz="648" spc="14" dirty="0">
                <a:latin typeface="Arial"/>
                <a:cs typeface="Arial"/>
              </a:rPr>
              <a:t>d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n</a:t>
            </a:r>
            <a:r>
              <a:rPr sz="648" spc="10" dirty="0">
                <a:latin typeface="Arial"/>
                <a:cs typeface="Arial"/>
              </a:rPr>
              <a:t>g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PA</a:t>
            </a:r>
            <a:r>
              <a:rPr sz="648" spc="10" dirty="0">
                <a:latin typeface="Arial"/>
                <a:cs typeface="Arial"/>
              </a:rPr>
              <a:t>T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C</a:t>
            </a:r>
            <a:r>
              <a:rPr sz="648" spc="14" dirty="0">
                <a:latin typeface="Arial"/>
                <a:cs typeface="Arial"/>
              </a:rPr>
              <a:t>411</a:t>
            </a:r>
            <a:r>
              <a:rPr sz="648" spc="10" dirty="0">
                <a:latin typeface="Arial"/>
                <a:cs typeface="Arial"/>
              </a:rPr>
              <a:t>B</a:t>
            </a:r>
            <a:endParaRPr sz="648">
              <a:latin typeface="Arial"/>
              <a:cs typeface="Arial"/>
            </a:endParaRPr>
          </a:p>
          <a:p>
            <a:pPr marL="8659" marR="113431">
              <a:lnSpc>
                <a:spcPct val="105300"/>
              </a:lnSpc>
            </a:pPr>
            <a:r>
              <a:rPr sz="648" spc="17" dirty="0">
                <a:latin typeface="Arial"/>
                <a:cs typeface="Arial"/>
              </a:rPr>
              <a:t>U</a:t>
            </a:r>
            <a:r>
              <a:rPr sz="648" spc="14" dirty="0">
                <a:latin typeface="Arial"/>
                <a:cs typeface="Arial"/>
              </a:rPr>
              <a:t>n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ve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ity</a:t>
            </a:r>
            <a:r>
              <a:rPr sz="648" spc="14" dirty="0">
                <a:latin typeface="Arial"/>
                <a:cs typeface="Arial"/>
              </a:rPr>
              <a:t> 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27" dirty="0">
                <a:latin typeface="Arial"/>
                <a:cs typeface="Arial"/>
              </a:rPr>
              <a:t>W</a:t>
            </a:r>
            <a:r>
              <a:rPr sz="648" spc="14" dirty="0">
                <a:latin typeface="Arial"/>
                <a:cs typeface="Arial"/>
              </a:rPr>
              <a:t>ash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ng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10" dirty="0">
                <a:latin typeface="Arial"/>
                <a:cs typeface="Arial"/>
              </a:rPr>
              <a:t>n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S</a:t>
            </a:r>
            <a:r>
              <a:rPr sz="648" spc="14" dirty="0">
                <a:latin typeface="Arial"/>
                <a:cs typeface="Arial"/>
              </a:rPr>
              <a:t>ea</a:t>
            </a:r>
            <a:r>
              <a:rPr sz="648" spc="3" dirty="0">
                <a:latin typeface="Arial"/>
                <a:cs typeface="Arial"/>
              </a:rPr>
              <a:t>ttl</a:t>
            </a:r>
            <a:r>
              <a:rPr sz="648" spc="14" dirty="0">
                <a:latin typeface="Arial"/>
                <a:cs typeface="Arial"/>
              </a:rPr>
              <a:t>e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24" dirty="0">
                <a:latin typeface="Arial"/>
                <a:cs typeface="Arial"/>
              </a:rPr>
              <a:t>W</a:t>
            </a:r>
            <a:r>
              <a:rPr sz="648" spc="10" dirty="0">
                <a:latin typeface="Arial"/>
                <a:cs typeface="Arial"/>
              </a:rPr>
              <a:t>A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4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9819</a:t>
            </a:r>
            <a:r>
              <a:rPr sz="648" spc="10" dirty="0">
                <a:latin typeface="Arial"/>
                <a:cs typeface="Arial"/>
              </a:rPr>
              <a:t>5</a:t>
            </a:r>
            <a:endParaRPr sz="648">
              <a:latin typeface="Arial"/>
              <a:cs typeface="Arial"/>
            </a:endParaRPr>
          </a:p>
          <a:p>
            <a:pPr marL="8659" algn="just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spc="10" dirty="0">
                <a:latin typeface="Arial"/>
                <a:cs typeface="Arial"/>
              </a:rPr>
              <a:t> (206</a:t>
            </a:r>
            <a:r>
              <a:rPr sz="648" spc="3" dirty="0">
                <a:latin typeface="Arial"/>
                <a:cs typeface="Arial"/>
              </a:rPr>
              <a:t>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616-0792</a:t>
            </a:r>
            <a:endParaRPr sz="648">
              <a:latin typeface="Arial"/>
              <a:cs typeface="Arial"/>
            </a:endParaRPr>
          </a:p>
          <a:p>
            <a:pPr marL="8659" algn="just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Em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il: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11"/>
              </a:rPr>
              <a:t>l</a:t>
            </a:r>
            <a:r>
              <a:rPr sz="648" u="sng" spc="17" dirty="0">
                <a:solidFill>
                  <a:srgbClr val="0000FF"/>
                </a:solidFill>
                <a:latin typeface="Arial"/>
                <a:cs typeface="Arial"/>
                <a:hlinkClick r:id="rId11"/>
              </a:rPr>
              <a:t>m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11"/>
              </a:rPr>
              <a:t>c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11"/>
              </a:rPr>
              <a:t>l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11"/>
              </a:rPr>
              <a:t>er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11"/>
              </a:rPr>
              <a:t>@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11"/>
              </a:rPr>
              <a:t>u</a:t>
            </a:r>
            <a:r>
              <a:rPr sz="648" u="sng" spc="17" dirty="0">
                <a:solidFill>
                  <a:srgbClr val="0000FF"/>
                </a:solidFill>
                <a:latin typeface="Arial"/>
                <a:cs typeface="Arial"/>
                <a:hlinkClick r:id="rId11"/>
              </a:rPr>
              <a:t>w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11"/>
              </a:rPr>
              <a:t>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11"/>
              </a:rPr>
              <a:t>ed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11"/>
              </a:rPr>
              <a:t>u</a:t>
            </a:r>
            <a:endParaRPr sz="64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7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1114" y="734867"/>
            <a:ext cx="1096241" cy="827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106071">
              <a:lnSpc>
                <a:spcPct val="105300"/>
              </a:lnSpc>
            </a:pPr>
            <a:r>
              <a:rPr sz="648" b="1" spc="17" dirty="0">
                <a:latin typeface="Arial"/>
                <a:cs typeface="Arial"/>
              </a:rPr>
              <a:t>D</a:t>
            </a:r>
            <a:r>
              <a:rPr sz="648" b="1" spc="10" dirty="0">
                <a:latin typeface="Arial"/>
                <a:cs typeface="Arial"/>
              </a:rPr>
              <a:t>r</a:t>
            </a:r>
            <a:r>
              <a:rPr sz="648" b="1" spc="3" dirty="0">
                <a:latin typeface="Arial"/>
                <a:cs typeface="Arial"/>
              </a:rPr>
              <a:t>.</a:t>
            </a:r>
            <a:r>
              <a:rPr sz="648" b="1" spc="10" dirty="0">
                <a:latin typeface="Arial"/>
                <a:cs typeface="Arial"/>
              </a:rPr>
              <a:t> </a:t>
            </a:r>
            <a:r>
              <a:rPr sz="648" b="1" spc="14" dirty="0">
                <a:latin typeface="Arial"/>
                <a:cs typeface="Arial"/>
              </a:rPr>
              <a:t>Ze</a:t>
            </a:r>
            <a:r>
              <a:rPr sz="648" b="1" spc="3" dirty="0">
                <a:latin typeface="Arial"/>
                <a:cs typeface="Arial"/>
              </a:rPr>
              <a:t>i</a:t>
            </a:r>
            <a:r>
              <a:rPr sz="648" b="1" spc="17" dirty="0">
                <a:latin typeface="Arial"/>
                <a:cs typeface="Arial"/>
              </a:rPr>
              <a:t>n</a:t>
            </a:r>
            <a:r>
              <a:rPr sz="648" b="1" spc="7" dirty="0">
                <a:latin typeface="Arial"/>
                <a:cs typeface="Arial"/>
              </a:rPr>
              <a:t>-</a:t>
            </a:r>
            <a:r>
              <a:rPr sz="648" b="1" spc="17" dirty="0">
                <a:latin typeface="Arial"/>
                <a:cs typeface="Arial"/>
              </a:rPr>
              <a:t>E</a:t>
            </a:r>
            <a:r>
              <a:rPr sz="648" b="1" spc="14" dirty="0">
                <a:latin typeface="Arial"/>
                <a:cs typeface="Arial"/>
              </a:rPr>
              <a:t>dd</a:t>
            </a:r>
            <a:r>
              <a:rPr sz="648" b="1" spc="3" dirty="0">
                <a:latin typeface="Arial"/>
                <a:cs typeface="Arial"/>
              </a:rPr>
              <a:t>i</a:t>
            </a:r>
            <a:r>
              <a:rPr sz="648" b="1" spc="14" dirty="0">
                <a:latin typeface="Arial"/>
                <a:cs typeface="Arial"/>
              </a:rPr>
              <a:t>n</a:t>
            </a:r>
            <a:r>
              <a:rPr sz="648" b="1" spc="10" dirty="0">
                <a:latin typeface="Arial"/>
                <a:cs typeface="Arial"/>
              </a:rPr>
              <a:t>e</a:t>
            </a:r>
            <a:r>
              <a:rPr sz="648" b="1" spc="14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M</a:t>
            </a:r>
            <a:r>
              <a:rPr sz="648" b="1" spc="14" dirty="0">
                <a:latin typeface="Arial"/>
                <a:cs typeface="Arial"/>
              </a:rPr>
              <a:t>ez</a:t>
            </a:r>
            <a:r>
              <a:rPr sz="648" b="1" spc="3" dirty="0">
                <a:latin typeface="Arial"/>
                <a:cs typeface="Arial"/>
              </a:rPr>
              <a:t>i</a:t>
            </a:r>
            <a:r>
              <a:rPr sz="648" b="1" spc="14" dirty="0">
                <a:latin typeface="Arial"/>
                <a:cs typeface="Arial"/>
              </a:rPr>
              <a:t>an</a:t>
            </a:r>
            <a:r>
              <a:rPr sz="648" b="1" spc="3" dirty="0">
                <a:latin typeface="Arial"/>
                <a:cs typeface="Arial"/>
              </a:rPr>
              <a:t>i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ro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4" dirty="0">
                <a:latin typeface="Arial"/>
                <a:cs typeface="Arial"/>
              </a:rPr>
              <a:t>esso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 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hys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7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epa</a:t>
            </a:r>
            <a:r>
              <a:rPr sz="648" spc="3" dirty="0">
                <a:latin typeface="Arial"/>
                <a:cs typeface="Arial"/>
              </a:rPr>
              <a:t>rt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en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hys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7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Te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p</a:t>
            </a:r>
            <a:r>
              <a:rPr sz="648" spc="7" dirty="0">
                <a:latin typeface="Arial"/>
                <a:cs typeface="Arial"/>
              </a:rPr>
              <a:t>le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U</a:t>
            </a:r>
            <a:r>
              <a:rPr sz="648" spc="14" dirty="0">
                <a:latin typeface="Arial"/>
                <a:cs typeface="Arial"/>
              </a:rPr>
              <a:t>n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vers</a:t>
            </a:r>
            <a:r>
              <a:rPr sz="648" spc="3" dirty="0">
                <a:latin typeface="Arial"/>
                <a:cs typeface="Arial"/>
              </a:rPr>
              <a:t>ity</a:t>
            </a:r>
            <a:endParaRPr sz="648">
              <a:latin typeface="Arial"/>
              <a:cs typeface="Arial"/>
            </a:endParaRPr>
          </a:p>
          <a:p>
            <a:pPr marL="8659" marR="158890">
              <a:lnSpc>
                <a:spcPct val="105300"/>
              </a:lnSpc>
            </a:pPr>
            <a:r>
              <a:rPr sz="648" spc="14" dirty="0">
                <a:latin typeface="Arial"/>
                <a:cs typeface="Arial"/>
              </a:rPr>
              <a:t>192</a:t>
            </a:r>
            <a:r>
              <a:rPr sz="648" spc="10" dirty="0">
                <a:latin typeface="Arial"/>
                <a:cs typeface="Arial"/>
              </a:rPr>
              <a:t>5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N</a:t>
            </a:r>
            <a:r>
              <a:rPr sz="648" spc="3" dirty="0">
                <a:latin typeface="Arial"/>
                <a:cs typeface="Arial"/>
              </a:rPr>
              <a:t>.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12</a:t>
            </a:r>
            <a:r>
              <a:rPr sz="665" spc="-5" baseline="42735" dirty="0">
                <a:latin typeface="Arial"/>
                <a:cs typeface="Arial"/>
              </a:rPr>
              <a:t>th</a:t>
            </a:r>
            <a:r>
              <a:rPr sz="665" baseline="42735" dirty="0">
                <a:latin typeface="Arial"/>
                <a:cs typeface="Arial"/>
              </a:rPr>
              <a:t> </a:t>
            </a:r>
            <a:r>
              <a:rPr sz="665" spc="-87" baseline="42735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ree</a:t>
            </a:r>
            <a:r>
              <a:rPr sz="648" spc="3" dirty="0">
                <a:latin typeface="Arial"/>
                <a:cs typeface="Arial"/>
              </a:rPr>
              <a:t>t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</a:t>
            </a:r>
            <a:r>
              <a:rPr sz="648" spc="3" dirty="0">
                <a:latin typeface="Arial"/>
                <a:cs typeface="Arial"/>
              </a:rPr>
              <a:t>il</a:t>
            </a:r>
            <a:r>
              <a:rPr sz="648" spc="14" dirty="0">
                <a:latin typeface="Arial"/>
                <a:cs typeface="Arial"/>
              </a:rPr>
              <a:t>ade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4" dirty="0">
                <a:latin typeface="Arial"/>
                <a:cs typeface="Arial"/>
              </a:rPr>
              <a:t>ph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A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4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1912</a:t>
            </a:r>
            <a:r>
              <a:rPr sz="648" spc="10" dirty="0">
                <a:latin typeface="Arial"/>
                <a:cs typeface="Arial"/>
              </a:rPr>
              <a:t>2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spc="10" dirty="0">
                <a:latin typeface="Arial"/>
                <a:cs typeface="Arial"/>
              </a:rPr>
              <a:t> (215</a:t>
            </a:r>
            <a:r>
              <a:rPr sz="648" spc="3" dirty="0">
                <a:latin typeface="Arial"/>
                <a:cs typeface="Arial"/>
              </a:rPr>
              <a:t>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204-5971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Em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il: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u="sng" spc="17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m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ez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i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an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i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@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t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e</a:t>
            </a:r>
            <a:r>
              <a:rPr sz="648" u="sng" spc="17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m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p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l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e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ed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u</a:t>
            </a:r>
            <a:endParaRPr sz="648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61114" y="1670048"/>
            <a:ext cx="1490663" cy="1017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648" b="1" spc="17" dirty="0">
                <a:latin typeface="Arial"/>
                <a:cs typeface="Arial"/>
              </a:rPr>
              <a:t>D</a:t>
            </a:r>
            <a:r>
              <a:rPr sz="648" b="1" spc="10" dirty="0">
                <a:latin typeface="Arial"/>
                <a:cs typeface="Arial"/>
              </a:rPr>
              <a:t>r</a:t>
            </a:r>
            <a:r>
              <a:rPr sz="648" b="1" spc="3" dirty="0">
                <a:latin typeface="Arial"/>
                <a:cs typeface="Arial"/>
              </a:rPr>
              <a:t>.</a:t>
            </a:r>
            <a:r>
              <a:rPr sz="648" b="1" spc="10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R</a:t>
            </a:r>
            <a:r>
              <a:rPr sz="648" b="1" spc="3" dirty="0">
                <a:latin typeface="Arial"/>
                <a:cs typeface="Arial"/>
              </a:rPr>
              <a:t>i</a:t>
            </a:r>
            <a:r>
              <a:rPr sz="648" b="1" spc="14" dirty="0">
                <a:latin typeface="Arial"/>
                <a:cs typeface="Arial"/>
              </a:rPr>
              <a:t>char</a:t>
            </a:r>
            <a:r>
              <a:rPr sz="648" b="1" spc="10" dirty="0">
                <a:latin typeface="Arial"/>
                <a:cs typeface="Arial"/>
              </a:rPr>
              <a:t>d</a:t>
            </a:r>
            <a:r>
              <a:rPr sz="648" b="1" spc="14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M</a:t>
            </a:r>
            <a:r>
              <a:rPr sz="648" b="1" spc="3" dirty="0">
                <a:latin typeface="Arial"/>
                <a:cs typeface="Arial"/>
              </a:rPr>
              <a:t>il</a:t>
            </a:r>
            <a:r>
              <a:rPr sz="648" b="1" spc="14" dirty="0">
                <a:latin typeface="Arial"/>
                <a:cs typeface="Arial"/>
              </a:rPr>
              <a:t>ne</a:t>
            </a:r>
            <a:r>
              <a:rPr sz="648" b="1" spc="7" dirty="0">
                <a:latin typeface="Arial"/>
                <a:cs typeface="Arial"/>
              </a:rPr>
              <a:t>r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ro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4" dirty="0">
                <a:latin typeface="Arial"/>
                <a:cs typeface="Arial"/>
              </a:rPr>
              <a:t>esso</a:t>
            </a:r>
            <a:r>
              <a:rPr sz="648" spc="3" dirty="0">
                <a:latin typeface="Arial"/>
                <a:cs typeface="Arial"/>
              </a:rPr>
              <a:t>r</a:t>
            </a:r>
            <a:endParaRPr sz="648">
              <a:latin typeface="Arial"/>
              <a:cs typeface="Arial"/>
            </a:endParaRPr>
          </a:p>
          <a:p>
            <a:pPr marL="128584" marR="220801" indent="-120358">
              <a:lnSpc>
                <a:spcPct val="105300"/>
              </a:lnSpc>
            </a:pPr>
            <a:r>
              <a:rPr sz="648" spc="10" dirty="0">
                <a:latin typeface="Arial"/>
                <a:cs typeface="Arial"/>
              </a:rPr>
              <a:t>Labora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or</a:t>
            </a:r>
            <a:r>
              <a:rPr sz="648" spc="7" dirty="0">
                <a:latin typeface="Arial"/>
                <a:cs typeface="Arial"/>
              </a:rPr>
              <a:t>y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N</a:t>
            </a:r>
            <a:r>
              <a:rPr sz="648" spc="14" dirty="0">
                <a:latin typeface="Arial"/>
                <a:cs typeface="Arial"/>
              </a:rPr>
              <a:t>uc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4" dirty="0">
                <a:latin typeface="Arial"/>
                <a:cs typeface="Arial"/>
              </a:rPr>
              <a:t>ea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S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ence</a:t>
            </a:r>
            <a:r>
              <a:rPr sz="648" spc="7" dirty="0">
                <a:latin typeface="Arial"/>
                <a:cs typeface="Arial"/>
              </a:rPr>
              <a:t>’s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H</a:t>
            </a:r>
            <a:r>
              <a:rPr sz="648" spc="14" dirty="0">
                <a:latin typeface="Arial"/>
                <a:cs typeface="Arial"/>
              </a:rPr>
              <a:t>ad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on</a:t>
            </a:r>
            <a:r>
              <a:rPr sz="648" spc="7" dirty="0">
                <a:latin typeface="Arial"/>
                <a:cs typeface="Arial"/>
              </a:rPr>
              <a:t>ic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hys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7" dirty="0">
                <a:latin typeface="Arial"/>
                <a:cs typeface="Arial"/>
              </a:rPr>
              <a:t>s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G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ou</a:t>
            </a:r>
            <a:r>
              <a:rPr sz="648" spc="10" dirty="0">
                <a:latin typeface="Arial"/>
                <a:cs typeface="Arial"/>
              </a:rPr>
              <a:t>p</a:t>
            </a:r>
            <a:endParaRPr sz="648">
              <a:latin typeface="Arial"/>
              <a:cs typeface="Arial"/>
            </a:endParaRPr>
          </a:p>
          <a:p>
            <a:pPr marL="8659" marR="3464">
              <a:lnSpc>
                <a:spcPct val="105300"/>
              </a:lnSpc>
            </a:pP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assachuse</a:t>
            </a:r>
            <a:r>
              <a:rPr sz="648" spc="7" dirty="0">
                <a:latin typeface="Arial"/>
                <a:cs typeface="Arial"/>
              </a:rPr>
              <a:t>tts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ns</a:t>
            </a:r>
            <a:r>
              <a:rPr sz="648" spc="3" dirty="0">
                <a:latin typeface="Arial"/>
                <a:cs typeface="Arial"/>
              </a:rPr>
              <a:t>tit</a:t>
            </a:r>
            <a:r>
              <a:rPr sz="648" spc="14" dirty="0">
                <a:latin typeface="Arial"/>
                <a:cs typeface="Arial"/>
              </a:rPr>
              <a:t>u</a:t>
            </a:r>
            <a:r>
              <a:rPr sz="648" spc="7" dirty="0">
                <a:latin typeface="Arial"/>
                <a:cs typeface="Arial"/>
              </a:rPr>
              <a:t>te</a:t>
            </a:r>
            <a:r>
              <a:rPr sz="648" spc="14" dirty="0">
                <a:latin typeface="Arial"/>
                <a:cs typeface="Arial"/>
              </a:rPr>
              <a:t> 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Techno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4" dirty="0">
                <a:latin typeface="Arial"/>
                <a:cs typeface="Arial"/>
              </a:rPr>
              <a:t>ogy</a:t>
            </a:r>
            <a:r>
              <a:rPr sz="648" spc="10" dirty="0">
                <a:latin typeface="Arial"/>
                <a:cs typeface="Arial"/>
              </a:rPr>
              <a:t> 77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assachuse</a:t>
            </a:r>
            <a:r>
              <a:rPr sz="648" spc="7" dirty="0">
                <a:latin typeface="Arial"/>
                <a:cs typeface="Arial"/>
              </a:rPr>
              <a:t>tts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A</a:t>
            </a:r>
            <a:r>
              <a:rPr sz="648" spc="14" dirty="0">
                <a:latin typeface="Arial"/>
                <a:cs typeface="Arial"/>
              </a:rPr>
              <a:t>venue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M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0" dirty="0">
                <a:latin typeface="Arial"/>
                <a:cs typeface="Arial"/>
              </a:rPr>
              <a:t>26-411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C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b</a:t>
            </a:r>
            <a:r>
              <a:rPr sz="648" spc="3" dirty="0">
                <a:latin typeface="Arial"/>
                <a:cs typeface="Arial"/>
              </a:rPr>
              <a:t>ri</a:t>
            </a:r>
            <a:r>
              <a:rPr sz="648" spc="14" dirty="0">
                <a:latin typeface="Arial"/>
                <a:cs typeface="Arial"/>
              </a:rPr>
              <a:t>dge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0" dirty="0">
                <a:latin typeface="Arial"/>
                <a:cs typeface="Arial"/>
              </a:rPr>
              <a:t>A</a:t>
            </a:r>
            <a:r>
              <a:rPr sz="648" spc="14" dirty="0">
                <a:latin typeface="Arial"/>
                <a:cs typeface="Arial"/>
              </a:rPr>
              <a:t> 0213</a:t>
            </a:r>
            <a:r>
              <a:rPr sz="648" spc="10" dirty="0">
                <a:latin typeface="Arial"/>
                <a:cs typeface="Arial"/>
              </a:rPr>
              <a:t>9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</a:t>
            </a:r>
            <a:r>
              <a:rPr sz="648" spc="17" dirty="0">
                <a:latin typeface="Arial"/>
                <a:cs typeface="Arial"/>
              </a:rPr>
              <a:t>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spc="10" dirty="0">
                <a:latin typeface="Arial"/>
                <a:cs typeface="Arial"/>
              </a:rPr>
              <a:t> (617</a:t>
            </a:r>
            <a:r>
              <a:rPr sz="648" spc="3" dirty="0">
                <a:latin typeface="Arial"/>
                <a:cs typeface="Arial"/>
              </a:rPr>
              <a:t>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258-5439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Em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il: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u="sng" spc="17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m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il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ner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@</a:t>
            </a:r>
            <a:r>
              <a:rPr sz="648" u="sng" spc="17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m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it.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ed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u</a:t>
            </a:r>
            <a:endParaRPr sz="648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61114" y="2813049"/>
            <a:ext cx="1385021" cy="8226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505244">
              <a:lnSpc>
                <a:spcPct val="105300"/>
              </a:lnSpc>
            </a:pPr>
            <a:r>
              <a:rPr sz="648" b="1" spc="17" dirty="0">
                <a:latin typeface="Arial"/>
                <a:cs typeface="Arial"/>
              </a:rPr>
              <a:t>D</a:t>
            </a:r>
            <a:r>
              <a:rPr sz="648" b="1" spc="10" dirty="0">
                <a:latin typeface="Arial"/>
                <a:cs typeface="Arial"/>
              </a:rPr>
              <a:t>r</a:t>
            </a:r>
            <a:r>
              <a:rPr sz="648" b="1" spc="3" dirty="0">
                <a:latin typeface="Arial"/>
                <a:cs typeface="Arial"/>
              </a:rPr>
              <a:t>.</a:t>
            </a:r>
            <a:r>
              <a:rPr sz="648" b="1" spc="10" dirty="0">
                <a:latin typeface="Arial"/>
                <a:cs typeface="Arial"/>
              </a:rPr>
              <a:t> </a:t>
            </a:r>
            <a:r>
              <a:rPr sz="648" b="1" spc="14" dirty="0">
                <a:latin typeface="Arial"/>
                <a:cs typeface="Arial"/>
              </a:rPr>
              <a:t>Tho</a:t>
            </a:r>
            <a:r>
              <a:rPr sz="648" b="1" spc="24" dirty="0">
                <a:latin typeface="Arial"/>
                <a:cs typeface="Arial"/>
              </a:rPr>
              <a:t>m</a:t>
            </a:r>
            <a:r>
              <a:rPr sz="648" b="1" spc="14" dirty="0">
                <a:latin typeface="Arial"/>
                <a:cs typeface="Arial"/>
              </a:rPr>
              <a:t>a</a:t>
            </a:r>
            <a:r>
              <a:rPr sz="648" b="1" spc="10" dirty="0">
                <a:latin typeface="Arial"/>
                <a:cs typeface="Arial"/>
              </a:rPr>
              <a:t>s</a:t>
            </a:r>
            <a:r>
              <a:rPr sz="648" b="1" spc="14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S</a:t>
            </a:r>
            <a:r>
              <a:rPr sz="648" b="1" spc="14" dirty="0">
                <a:latin typeface="Arial"/>
                <a:cs typeface="Arial"/>
              </a:rPr>
              <a:t>chaefe</a:t>
            </a:r>
            <a:r>
              <a:rPr sz="648" b="1" spc="7" dirty="0">
                <a:latin typeface="Arial"/>
                <a:cs typeface="Arial"/>
              </a:rPr>
              <a:t>r</a:t>
            </a:r>
            <a:r>
              <a:rPr sz="648" b="1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ro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4" dirty="0">
                <a:latin typeface="Arial"/>
                <a:cs typeface="Arial"/>
              </a:rPr>
              <a:t>esso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 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hys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7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epa</a:t>
            </a:r>
            <a:r>
              <a:rPr sz="648" spc="3" dirty="0">
                <a:latin typeface="Arial"/>
                <a:cs typeface="Arial"/>
              </a:rPr>
              <a:t>rt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en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hys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7" dirty="0">
                <a:latin typeface="Arial"/>
                <a:cs typeface="Arial"/>
              </a:rPr>
              <a:t>s</a:t>
            </a:r>
            <a:endParaRPr sz="648">
              <a:latin typeface="Arial"/>
              <a:cs typeface="Arial"/>
            </a:endParaRPr>
          </a:p>
          <a:p>
            <a:pPr marL="8659" marR="183568">
              <a:lnSpc>
                <a:spcPct val="105300"/>
              </a:lnSpc>
            </a:pPr>
            <a:r>
              <a:rPr sz="648" spc="17" dirty="0">
                <a:latin typeface="Arial"/>
                <a:cs typeface="Arial"/>
              </a:rPr>
              <a:t>N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7" dirty="0">
                <a:latin typeface="Arial"/>
                <a:cs typeface="Arial"/>
              </a:rPr>
              <a:t>rth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C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li</a:t>
            </a:r>
            <a:r>
              <a:rPr sz="648" spc="14" dirty="0">
                <a:latin typeface="Arial"/>
                <a:cs typeface="Arial"/>
              </a:rPr>
              <a:t>n</a:t>
            </a:r>
            <a:r>
              <a:rPr sz="648" spc="10" dirty="0">
                <a:latin typeface="Arial"/>
                <a:cs typeface="Arial"/>
              </a:rPr>
              <a:t>a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7" dirty="0">
                <a:latin typeface="Arial"/>
                <a:cs typeface="Arial"/>
              </a:rPr>
              <a:t>te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U</a:t>
            </a:r>
            <a:r>
              <a:rPr sz="648" spc="14" dirty="0">
                <a:latin typeface="Arial"/>
                <a:cs typeface="Arial"/>
              </a:rPr>
              <a:t>n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ve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ity </a:t>
            </a:r>
            <a:r>
              <a:rPr sz="648" spc="17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4" dirty="0">
                <a:latin typeface="Arial"/>
                <a:cs typeface="Arial"/>
              </a:rPr>
              <a:t>e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gh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N</a:t>
            </a:r>
            <a:r>
              <a:rPr sz="648" spc="14" dirty="0">
                <a:latin typeface="Arial"/>
                <a:cs typeface="Arial"/>
              </a:rPr>
              <a:t>C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4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2769</a:t>
            </a:r>
            <a:r>
              <a:rPr sz="648" spc="10" dirty="0">
                <a:latin typeface="Arial"/>
                <a:cs typeface="Arial"/>
              </a:rPr>
              <a:t>5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spc="10" dirty="0">
                <a:latin typeface="Arial"/>
                <a:cs typeface="Arial"/>
              </a:rPr>
              <a:t> (919</a:t>
            </a:r>
            <a:r>
              <a:rPr sz="648" spc="3" dirty="0">
                <a:latin typeface="Arial"/>
                <a:cs typeface="Arial"/>
              </a:rPr>
              <a:t>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513-7199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4" dirty="0">
                <a:latin typeface="Arial"/>
                <a:cs typeface="Arial"/>
              </a:rPr>
              <a:t>Fax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0" dirty="0">
                <a:latin typeface="Arial"/>
                <a:cs typeface="Arial"/>
              </a:rPr>
              <a:t> </a:t>
            </a:r>
            <a:r>
              <a:rPr sz="648" spc="10" dirty="0">
                <a:latin typeface="Arial"/>
                <a:cs typeface="Arial"/>
              </a:rPr>
              <a:t>(919</a:t>
            </a:r>
            <a:r>
              <a:rPr sz="648" spc="3" dirty="0">
                <a:latin typeface="Arial"/>
                <a:cs typeface="Arial"/>
              </a:rPr>
              <a:t>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51</a:t>
            </a:r>
            <a:r>
              <a:rPr sz="648" spc="17" dirty="0">
                <a:latin typeface="Arial"/>
                <a:cs typeface="Arial"/>
              </a:rPr>
              <a:t>5</a:t>
            </a:r>
            <a:r>
              <a:rPr sz="648" spc="10" dirty="0">
                <a:latin typeface="Arial"/>
                <a:cs typeface="Arial"/>
              </a:rPr>
              <a:t>-6538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Em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il: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t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ho</a:t>
            </a:r>
            <a:r>
              <a:rPr sz="648" u="sng" spc="17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m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as_schae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f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er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@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ncsu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ed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u</a:t>
            </a:r>
            <a:endParaRPr sz="64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61114" y="3748230"/>
            <a:ext cx="1512743" cy="19597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542045">
              <a:lnSpc>
                <a:spcPct val="105300"/>
              </a:lnSpc>
            </a:pPr>
            <a:r>
              <a:rPr sz="648" b="1" spc="17" dirty="0">
                <a:latin typeface="Arial"/>
                <a:cs typeface="Arial"/>
              </a:rPr>
              <a:t>D</a:t>
            </a:r>
            <a:r>
              <a:rPr sz="648" b="1" spc="10" dirty="0">
                <a:latin typeface="Arial"/>
                <a:cs typeface="Arial"/>
              </a:rPr>
              <a:t>r</a:t>
            </a:r>
            <a:r>
              <a:rPr sz="648" b="1" spc="3" dirty="0">
                <a:latin typeface="Arial"/>
                <a:cs typeface="Arial"/>
              </a:rPr>
              <a:t>.</a:t>
            </a:r>
            <a:r>
              <a:rPr sz="648" b="1" spc="10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E</a:t>
            </a:r>
            <a:r>
              <a:rPr sz="648" b="1" spc="10" dirty="0">
                <a:latin typeface="Arial"/>
                <a:cs typeface="Arial"/>
              </a:rPr>
              <a:t>rns</a:t>
            </a:r>
            <a:r>
              <a:rPr sz="648" b="1" spc="3" dirty="0">
                <a:latin typeface="Arial"/>
                <a:cs typeface="Arial"/>
              </a:rPr>
              <a:t>t</a:t>
            </a:r>
            <a:r>
              <a:rPr sz="648" b="1" spc="10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S</a:t>
            </a:r>
            <a:r>
              <a:rPr sz="648" b="1" spc="3" dirty="0">
                <a:latin typeface="Arial"/>
                <a:cs typeface="Arial"/>
              </a:rPr>
              <a:t>i</a:t>
            </a:r>
            <a:r>
              <a:rPr sz="648" b="1" spc="10" dirty="0">
                <a:latin typeface="Arial"/>
                <a:cs typeface="Arial"/>
              </a:rPr>
              <a:t>chter</a:t>
            </a:r>
            <a:r>
              <a:rPr sz="648" b="1" spc="24" dirty="0">
                <a:latin typeface="Arial"/>
                <a:cs typeface="Arial"/>
              </a:rPr>
              <a:t>m</a:t>
            </a:r>
            <a:r>
              <a:rPr sz="648" b="1" spc="14" dirty="0">
                <a:latin typeface="Arial"/>
                <a:cs typeface="Arial"/>
              </a:rPr>
              <a:t>an</a:t>
            </a:r>
            <a:r>
              <a:rPr sz="648" b="1" spc="10" dirty="0">
                <a:latin typeface="Arial"/>
                <a:cs typeface="Arial"/>
              </a:rPr>
              <a:t>n</a:t>
            </a:r>
            <a:r>
              <a:rPr sz="648" b="1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S</a:t>
            </a:r>
            <a:r>
              <a:rPr sz="648" spc="14" dirty="0">
                <a:latin typeface="Arial"/>
                <a:cs typeface="Arial"/>
              </a:rPr>
              <a:t>en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S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en</a:t>
            </a:r>
            <a:r>
              <a:rPr sz="648" spc="3" dirty="0">
                <a:latin typeface="Arial"/>
                <a:cs typeface="Arial"/>
              </a:rPr>
              <a:t>ti</a:t>
            </a:r>
            <a:r>
              <a:rPr sz="648" spc="10" dirty="0">
                <a:latin typeface="Arial"/>
                <a:cs typeface="Arial"/>
              </a:rPr>
              <a:t>st</a:t>
            </a:r>
            <a:r>
              <a:rPr sz="648" spc="7" dirty="0">
                <a:latin typeface="Arial"/>
                <a:cs typeface="Arial"/>
              </a:rPr>
              <a:t>   </a:t>
            </a:r>
            <a:r>
              <a:rPr sz="648" spc="17" dirty="0">
                <a:latin typeface="Arial"/>
                <a:cs typeface="Arial"/>
              </a:rPr>
              <a:t>N</a:t>
            </a:r>
            <a:r>
              <a:rPr sz="648" spc="14" dirty="0">
                <a:latin typeface="Arial"/>
                <a:cs typeface="Arial"/>
              </a:rPr>
              <a:t>uc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4" dirty="0">
                <a:latin typeface="Arial"/>
                <a:cs typeface="Arial"/>
              </a:rPr>
              <a:t>ea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S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enc</a:t>
            </a:r>
            <a:r>
              <a:rPr sz="648" spc="10" dirty="0">
                <a:latin typeface="Arial"/>
                <a:cs typeface="Arial"/>
              </a:rPr>
              <a:t>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v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10" dirty="0">
                <a:latin typeface="Arial"/>
                <a:cs typeface="Arial"/>
              </a:rPr>
              <a:t>n</a:t>
            </a:r>
            <a:endParaRPr sz="648">
              <a:latin typeface="Arial"/>
              <a:cs typeface="Arial"/>
            </a:endParaRPr>
          </a:p>
          <a:p>
            <a:pPr marL="8659" marR="6927">
              <a:lnSpc>
                <a:spcPct val="105300"/>
              </a:lnSpc>
            </a:pPr>
            <a:r>
              <a:rPr sz="648" spc="3" dirty="0">
                <a:latin typeface="Arial"/>
                <a:cs typeface="Arial"/>
              </a:rPr>
              <a:t>: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17" dirty="0">
                <a:latin typeface="Arial"/>
                <a:cs typeface="Arial"/>
              </a:rPr>
              <a:t>w</a:t>
            </a:r>
            <a:r>
              <a:rPr sz="648" spc="10" dirty="0">
                <a:latin typeface="Arial"/>
                <a:cs typeface="Arial"/>
              </a:rPr>
              <a:t>rence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B</a:t>
            </a:r>
            <a:r>
              <a:rPr sz="648" spc="10" dirty="0">
                <a:latin typeface="Arial"/>
                <a:cs typeface="Arial"/>
              </a:rPr>
              <a:t>erke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4" dirty="0">
                <a:latin typeface="Arial"/>
                <a:cs typeface="Arial"/>
              </a:rPr>
              <a:t>e</a:t>
            </a:r>
            <a:r>
              <a:rPr sz="648" spc="7" dirty="0">
                <a:latin typeface="Arial"/>
                <a:cs typeface="Arial"/>
              </a:rPr>
              <a:t>y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N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ti</a:t>
            </a:r>
            <a:r>
              <a:rPr sz="648" spc="14" dirty="0">
                <a:latin typeface="Arial"/>
                <a:cs typeface="Arial"/>
              </a:rPr>
              <a:t>ona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0" dirty="0">
                <a:latin typeface="Arial"/>
                <a:cs typeface="Arial"/>
              </a:rPr>
              <a:t> Labora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or</a:t>
            </a:r>
            <a:r>
              <a:rPr sz="648" spc="7" dirty="0">
                <a:latin typeface="Arial"/>
                <a:cs typeface="Arial"/>
              </a:rPr>
              <a:t>y 1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C</a:t>
            </a:r>
            <a:r>
              <a:rPr sz="648" spc="10" dirty="0">
                <a:latin typeface="Arial"/>
                <a:cs typeface="Arial"/>
              </a:rPr>
              <a:t>yc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ron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oad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M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14" dirty="0">
                <a:latin typeface="Arial"/>
                <a:cs typeface="Arial"/>
              </a:rPr>
              <a:t> 70</a:t>
            </a:r>
            <a:r>
              <a:rPr sz="648" spc="17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031</a:t>
            </a:r>
            <a:r>
              <a:rPr sz="648" spc="10" dirty="0">
                <a:latin typeface="Arial"/>
                <a:cs typeface="Arial"/>
              </a:rPr>
              <a:t>9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B</a:t>
            </a:r>
            <a:r>
              <a:rPr sz="648" spc="10" dirty="0">
                <a:latin typeface="Arial"/>
                <a:cs typeface="Arial"/>
              </a:rPr>
              <a:t>erke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4" dirty="0">
                <a:latin typeface="Arial"/>
                <a:cs typeface="Arial"/>
              </a:rPr>
              <a:t>ey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C</a:t>
            </a:r>
            <a:r>
              <a:rPr sz="648" spc="10" dirty="0">
                <a:latin typeface="Arial"/>
                <a:cs typeface="Arial"/>
              </a:rPr>
              <a:t>A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4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9472</a:t>
            </a:r>
            <a:r>
              <a:rPr sz="648" spc="10" dirty="0">
                <a:latin typeface="Arial"/>
                <a:cs typeface="Arial"/>
              </a:rPr>
              <a:t>0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spc="10" dirty="0">
                <a:latin typeface="Arial"/>
                <a:cs typeface="Arial"/>
              </a:rPr>
              <a:t> (510</a:t>
            </a:r>
            <a:r>
              <a:rPr sz="648" spc="3" dirty="0">
                <a:latin typeface="Arial"/>
                <a:cs typeface="Arial"/>
              </a:rPr>
              <a:t>(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486-5401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Em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il: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eps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i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ch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t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er</a:t>
            </a:r>
            <a:r>
              <a:rPr sz="648" u="sng" spc="17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m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ann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@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l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b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l.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6"/>
              </a:rPr>
              <a:t>gov</a:t>
            </a:r>
            <a:endParaRPr sz="648">
              <a:latin typeface="Arial"/>
              <a:cs typeface="Arial"/>
            </a:endParaRPr>
          </a:p>
          <a:p>
            <a:pPr>
              <a:spcBef>
                <a:spcPts val="33"/>
              </a:spcBef>
            </a:pPr>
            <a:endParaRPr sz="682">
              <a:latin typeface="Times New Roman"/>
              <a:cs typeface="Times New Roman"/>
            </a:endParaRPr>
          </a:p>
          <a:p>
            <a:pPr marL="8659" marR="632962">
              <a:lnSpc>
                <a:spcPct val="105300"/>
              </a:lnSpc>
            </a:pPr>
            <a:r>
              <a:rPr sz="648" b="1" spc="17" dirty="0">
                <a:latin typeface="Arial"/>
                <a:cs typeface="Arial"/>
              </a:rPr>
              <a:t>D</a:t>
            </a:r>
            <a:r>
              <a:rPr sz="648" b="1" spc="10" dirty="0">
                <a:latin typeface="Arial"/>
                <a:cs typeface="Arial"/>
              </a:rPr>
              <a:t>r</a:t>
            </a:r>
            <a:r>
              <a:rPr sz="648" b="1" spc="3" dirty="0">
                <a:latin typeface="Arial"/>
                <a:cs typeface="Arial"/>
              </a:rPr>
              <a:t>.</a:t>
            </a:r>
            <a:r>
              <a:rPr sz="648" b="1" spc="10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M</a:t>
            </a:r>
            <a:r>
              <a:rPr sz="648" b="1" spc="3" dirty="0">
                <a:latin typeface="Arial"/>
                <a:cs typeface="Arial"/>
              </a:rPr>
              <a:t>i</a:t>
            </a:r>
            <a:r>
              <a:rPr sz="648" b="1" spc="14" dirty="0">
                <a:latin typeface="Arial"/>
                <a:cs typeface="Arial"/>
              </a:rPr>
              <a:t>chae</a:t>
            </a:r>
            <a:r>
              <a:rPr sz="648" b="1" spc="3" dirty="0">
                <a:latin typeface="Arial"/>
                <a:cs typeface="Arial"/>
              </a:rPr>
              <a:t>l</a:t>
            </a:r>
            <a:r>
              <a:rPr sz="648" b="1" spc="10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S</a:t>
            </a:r>
            <a:r>
              <a:rPr sz="648" b="1" spc="3" dirty="0">
                <a:latin typeface="Arial"/>
                <a:cs typeface="Arial"/>
              </a:rPr>
              <a:t>.</a:t>
            </a:r>
            <a:r>
              <a:rPr sz="648" b="1" spc="10" dirty="0">
                <a:latin typeface="Arial"/>
                <a:cs typeface="Arial"/>
              </a:rPr>
              <a:t> </a:t>
            </a:r>
            <a:r>
              <a:rPr sz="648" b="1" spc="14" dirty="0">
                <a:latin typeface="Arial"/>
                <a:cs typeface="Arial"/>
              </a:rPr>
              <a:t>Turne</a:t>
            </a:r>
            <a:r>
              <a:rPr sz="648" b="1" spc="7" dirty="0">
                <a:latin typeface="Arial"/>
                <a:cs typeface="Arial"/>
              </a:rPr>
              <a:t>r</a:t>
            </a:r>
            <a:r>
              <a:rPr sz="648" b="1" spc="3" dirty="0">
                <a:latin typeface="Arial"/>
                <a:cs typeface="Arial"/>
              </a:rPr>
              <a:t> </a:t>
            </a:r>
            <a:r>
              <a:rPr sz="648" b="1" spc="17" dirty="0">
                <a:latin typeface="Arial"/>
                <a:cs typeface="Arial"/>
              </a:rPr>
              <a:t>NAS</a:t>
            </a:r>
            <a:endParaRPr sz="648">
              <a:latin typeface="Arial"/>
              <a:cs typeface="Arial"/>
            </a:endParaRPr>
          </a:p>
          <a:p>
            <a:pPr marL="128584" marR="3464" indent="-120358">
              <a:lnSpc>
                <a:spcPct val="105300"/>
              </a:lnSpc>
            </a:pPr>
            <a:r>
              <a:rPr sz="648" spc="17" dirty="0">
                <a:latin typeface="Arial"/>
                <a:cs typeface="Arial"/>
              </a:rPr>
              <a:t>B</a:t>
            </a:r>
            <a:r>
              <a:rPr sz="648" spc="10" dirty="0">
                <a:latin typeface="Arial"/>
                <a:cs typeface="Arial"/>
              </a:rPr>
              <a:t>ruce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V</a:t>
            </a:r>
            <a:r>
              <a:rPr sz="648" spc="3" dirty="0">
                <a:latin typeface="Arial"/>
                <a:cs typeface="Arial"/>
              </a:rPr>
              <a:t>.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aune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ti</a:t>
            </a:r>
            <a:r>
              <a:rPr sz="648" spc="14" dirty="0">
                <a:latin typeface="Arial"/>
                <a:cs typeface="Arial"/>
              </a:rPr>
              <a:t>ngu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she</a:t>
            </a:r>
            <a:r>
              <a:rPr sz="648" spc="10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S</a:t>
            </a:r>
            <a:r>
              <a:rPr sz="648" spc="10" dirty="0">
                <a:latin typeface="Arial"/>
                <a:cs typeface="Arial"/>
              </a:rPr>
              <a:t>erv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ce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ro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4" dirty="0">
                <a:latin typeface="Arial"/>
                <a:cs typeface="Arial"/>
              </a:rPr>
              <a:t>esso</a:t>
            </a:r>
            <a:r>
              <a:rPr sz="648" spc="3" dirty="0">
                <a:latin typeface="Arial"/>
                <a:cs typeface="Arial"/>
              </a:rPr>
              <a:t>r</a:t>
            </a:r>
            <a:endParaRPr sz="648">
              <a:latin typeface="Arial"/>
              <a:cs typeface="Arial"/>
            </a:endParaRPr>
          </a:p>
          <a:p>
            <a:pPr marL="8659" marR="554600">
              <a:lnSpc>
                <a:spcPct val="105300"/>
              </a:lnSpc>
            </a:pPr>
            <a:r>
              <a:rPr sz="648" spc="17" dirty="0">
                <a:latin typeface="Arial"/>
                <a:cs typeface="Arial"/>
              </a:rPr>
              <a:t>U</a:t>
            </a:r>
            <a:r>
              <a:rPr sz="648" spc="14" dirty="0">
                <a:latin typeface="Arial"/>
                <a:cs typeface="Arial"/>
              </a:rPr>
              <a:t>n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ve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ity</a:t>
            </a:r>
            <a:r>
              <a:rPr sz="648" spc="14" dirty="0">
                <a:latin typeface="Arial"/>
                <a:cs typeface="Arial"/>
              </a:rPr>
              <a:t> o</a:t>
            </a:r>
            <a:r>
              <a:rPr sz="648" spc="3" dirty="0">
                <a:latin typeface="Arial"/>
                <a:cs typeface="Arial"/>
              </a:rPr>
              <a:t>f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C</a:t>
            </a:r>
            <a:r>
              <a:rPr sz="648" spc="14" dirty="0">
                <a:latin typeface="Arial"/>
                <a:cs typeface="Arial"/>
              </a:rPr>
              <a:t>h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cag</a:t>
            </a:r>
            <a:r>
              <a:rPr sz="648" spc="10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564</a:t>
            </a:r>
            <a:r>
              <a:rPr sz="648" spc="10" dirty="0">
                <a:latin typeface="Arial"/>
                <a:cs typeface="Arial"/>
              </a:rPr>
              <a:t>0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S</a:t>
            </a:r>
            <a:r>
              <a:rPr sz="648" spc="14" dirty="0">
                <a:latin typeface="Arial"/>
                <a:cs typeface="Arial"/>
              </a:rPr>
              <a:t>ou</a:t>
            </a:r>
            <a:r>
              <a:rPr sz="648" spc="7" dirty="0">
                <a:latin typeface="Arial"/>
                <a:cs typeface="Arial"/>
              </a:rPr>
              <a:t>th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E</a:t>
            </a:r>
            <a:r>
              <a:rPr sz="648" spc="3" dirty="0">
                <a:latin typeface="Arial"/>
                <a:cs typeface="Arial"/>
              </a:rPr>
              <a:t>llis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A</a:t>
            </a:r>
            <a:r>
              <a:rPr sz="648" spc="14" dirty="0">
                <a:latin typeface="Arial"/>
                <a:cs typeface="Arial"/>
              </a:rPr>
              <a:t>venue</a:t>
            </a:r>
            <a:r>
              <a:rPr sz="648" spc="7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C</a:t>
            </a:r>
            <a:r>
              <a:rPr sz="648" spc="14" dirty="0">
                <a:latin typeface="Arial"/>
                <a:cs typeface="Arial"/>
              </a:rPr>
              <a:t>h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cago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7" dirty="0">
                <a:latin typeface="Arial"/>
                <a:cs typeface="Arial"/>
              </a:rPr>
              <a:t>IL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4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60</a:t>
            </a:r>
            <a:r>
              <a:rPr sz="648" spc="17" dirty="0">
                <a:latin typeface="Arial"/>
                <a:cs typeface="Arial"/>
              </a:rPr>
              <a:t>6</a:t>
            </a:r>
            <a:r>
              <a:rPr sz="648" spc="14" dirty="0">
                <a:latin typeface="Arial"/>
                <a:cs typeface="Arial"/>
              </a:rPr>
              <a:t>37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0" dirty="0">
                <a:latin typeface="Arial"/>
                <a:cs typeface="Arial"/>
              </a:rPr>
              <a:t> </a:t>
            </a:r>
            <a:r>
              <a:rPr sz="648" spc="10" dirty="0">
                <a:latin typeface="Arial"/>
                <a:cs typeface="Arial"/>
              </a:rPr>
              <a:t>(773</a:t>
            </a:r>
            <a:r>
              <a:rPr sz="648" spc="3" dirty="0">
                <a:latin typeface="Arial"/>
                <a:cs typeface="Arial"/>
              </a:rPr>
              <a:t>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70</a:t>
            </a:r>
            <a:r>
              <a:rPr sz="648" spc="17" dirty="0">
                <a:latin typeface="Arial"/>
                <a:cs typeface="Arial"/>
              </a:rPr>
              <a:t>2</a:t>
            </a:r>
            <a:r>
              <a:rPr sz="648" spc="10" dirty="0">
                <a:latin typeface="Arial"/>
                <a:cs typeface="Arial"/>
              </a:rPr>
              <a:t>-7974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Em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il: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0" dirty="0">
                <a:latin typeface="Arial"/>
                <a:cs typeface="Arial"/>
              </a:rPr>
              <a:t> </a:t>
            </a:r>
            <a:r>
              <a:rPr sz="648" u="sng" spc="17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m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t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urner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@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uch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i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cago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ed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7"/>
              </a:rPr>
              <a:t>u</a:t>
            </a:r>
            <a:endParaRPr sz="648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43205" y="734866"/>
            <a:ext cx="1335665" cy="4985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648" b="1" spc="17" dirty="0">
                <a:latin typeface="Arial"/>
                <a:cs typeface="Arial"/>
              </a:rPr>
              <a:t>BP</a:t>
            </a:r>
            <a:r>
              <a:rPr sz="648" b="1" spc="14" dirty="0">
                <a:latin typeface="Arial"/>
                <a:cs typeface="Arial"/>
              </a:rPr>
              <a:t>A </a:t>
            </a:r>
            <a:r>
              <a:rPr sz="648" b="1" spc="17" dirty="0">
                <a:latin typeface="Arial"/>
                <a:cs typeface="Arial"/>
              </a:rPr>
              <a:t>S</a:t>
            </a:r>
            <a:r>
              <a:rPr sz="648" b="1" spc="3" dirty="0">
                <a:latin typeface="Arial"/>
                <a:cs typeface="Arial"/>
              </a:rPr>
              <a:t>t</a:t>
            </a:r>
            <a:r>
              <a:rPr sz="648" b="1" spc="14" dirty="0">
                <a:latin typeface="Arial"/>
                <a:cs typeface="Arial"/>
              </a:rPr>
              <a:t>a</a:t>
            </a:r>
            <a:r>
              <a:rPr sz="648" b="1" spc="3" dirty="0">
                <a:latin typeface="Arial"/>
                <a:cs typeface="Arial"/>
              </a:rPr>
              <a:t>ff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av</a:t>
            </a:r>
            <a:r>
              <a:rPr sz="648" spc="7" dirty="0">
                <a:latin typeface="Arial"/>
                <a:cs typeface="Arial"/>
              </a:rPr>
              <a:t>id</a:t>
            </a:r>
            <a:r>
              <a:rPr sz="648" spc="14" dirty="0">
                <a:latin typeface="Arial"/>
                <a:cs typeface="Arial"/>
              </a:rPr>
              <a:t> Lang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BP</a:t>
            </a:r>
            <a:r>
              <a:rPr sz="648" spc="10" dirty="0">
                <a:latin typeface="Arial"/>
                <a:cs typeface="Arial"/>
              </a:rPr>
              <a:t>A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og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am</a:t>
            </a:r>
            <a:r>
              <a:rPr sz="648" spc="17" dirty="0">
                <a:latin typeface="Arial"/>
                <a:cs typeface="Arial"/>
              </a:rPr>
              <a:t> O</a:t>
            </a:r>
            <a:r>
              <a:rPr sz="648" spc="3" dirty="0">
                <a:latin typeface="Arial"/>
                <a:cs typeface="Arial"/>
              </a:rPr>
              <a:t>ffi</a:t>
            </a:r>
            <a:r>
              <a:rPr sz="648" spc="14" dirty="0">
                <a:latin typeface="Arial"/>
                <a:cs typeface="Arial"/>
              </a:rPr>
              <a:t>ce</a:t>
            </a:r>
            <a:r>
              <a:rPr sz="648" spc="10" dirty="0">
                <a:latin typeface="Arial"/>
                <a:cs typeface="Arial"/>
              </a:rPr>
              <a:t>r</a:t>
            </a:r>
            <a:r>
              <a:rPr sz="648" spc="3" dirty="0">
                <a:latin typeface="Arial"/>
                <a:cs typeface="Arial"/>
              </a:rPr>
              <a:t>,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i="1" spc="17" dirty="0">
                <a:latin typeface="Arial"/>
                <a:cs typeface="Arial"/>
              </a:rPr>
              <a:t>S</a:t>
            </a:r>
            <a:r>
              <a:rPr sz="648" i="1" spc="3" dirty="0">
                <a:latin typeface="Arial"/>
                <a:cs typeface="Arial"/>
              </a:rPr>
              <a:t>t</a:t>
            </a:r>
            <a:r>
              <a:rPr sz="648" i="1" spc="14" dirty="0">
                <a:latin typeface="Arial"/>
                <a:cs typeface="Arial"/>
              </a:rPr>
              <a:t>ud</a:t>
            </a:r>
            <a:r>
              <a:rPr sz="648" i="1" spc="7" dirty="0">
                <a:latin typeface="Arial"/>
                <a:cs typeface="Arial"/>
              </a:rPr>
              <a:t>y</a:t>
            </a:r>
            <a:r>
              <a:rPr sz="648" i="1" spc="14" dirty="0">
                <a:latin typeface="Arial"/>
                <a:cs typeface="Arial"/>
              </a:rPr>
              <a:t> </a:t>
            </a:r>
            <a:r>
              <a:rPr sz="648" i="1" spc="17" dirty="0">
                <a:latin typeface="Arial"/>
                <a:cs typeface="Arial"/>
              </a:rPr>
              <a:t>D</a:t>
            </a:r>
            <a:r>
              <a:rPr sz="648" i="1" spc="3" dirty="0">
                <a:latin typeface="Arial"/>
                <a:cs typeface="Arial"/>
              </a:rPr>
              <a:t>i</a:t>
            </a:r>
            <a:r>
              <a:rPr sz="648" i="1" spc="10" dirty="0">
                <a:latin typeface="Arial"/>
                <a:cs typeface="Arial"/>
              </a:rPr>
              <a:t>rec</a:t>
            </a:r>
            <a:r>
              <a:rPr sz="648" i="1" spc="3" dirty="0">
                <a:latin typeface="Arial"/>
                <a:cs typeface="Arial"/>
              </a:rPr>
              <a:t>t</a:t>
            </a:r>
            <a:r>
              <a:rPr sz="648" i="1" spc="14" dirty="0">
                <a:latin typeface="Arial"/>
                <a:cs typeface="Arial"/>
              </a:rPr>
              <a:t>o</a:t>
            </a:r>
            <a:r>
              <a:rPr sz="648" i="1" spc="3" dirty="0">
                <a:latin typeface="Arial"/>
                <a:cs typeface="Arial"/>
              </a:rPr>
              <a:t>r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20</a:t>
            </a:r>
            <a:r>
              <a:rPr sz="648" spc="17" dirty="0">
                <a:latin typeface="Arial"/>
                <a:cs typeface="Arial"/>
              </a:rPr>
              <a:t>2</a:t>
            </a:r>
            <a:r>
              <a:rPr sz="648" spc="10" dirty="0">
                <a:latin typeface="Arial"/>
                <a:cs typeface="Arial"/>
              </a:rPr>
              <a:t>-334-2395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8"/>
              </a:rPr>
              <a:t>d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8"/>
              </a:rPr>
              <a:t>l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8"/>
              </a:rPr>
              <a:t>ang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8"/>
              </a:rPr>
              <a:t>@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8"/>
              </a:rPr>
              <a:t>nas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8"/>
              </a:rPr>
              <a:t>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8"/>
              </a:rPr>
              <a:t>edu</a:t>
            </a:r>
            <a:endParaRPr sz="648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43204" y="1358321"/>
            <a:ext cx="1224828" cy="309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3464">
              <a:lnSpc>
                <a:spcPct val="105300"/>
              </a:lnSpc>
            </a:pPr>
            <a:r>
              <a:rPr sz="648" spc="14" dirty="0">
                <a:latin typeface="Arial"/>
                <a:cs typeface="Arial"/>
              </a:rPr>
              <a:t>Ja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14" dirty="0">
                <a:latin typeface="Arial"/>
                <a:cs typeface="Arial"/>
              </a:rPr>
              <a:t>e</a:t>
            </a:r>
            <a:r>
              <a:rPr sz="648" spc="7" dirty="0">
                <a:latin typeface="Arial"/>
                <a:cs typeface="Arial"/>
              </a:rPr>
              <a:t>s</a:t>
            </a:r>
            <a:r>
              <a:rPr sz="648" spc="14" dirty="0">
                <a:latin typeface="Arial"/>
                <a:cs typeface="Arial"/>
              </a:rPr>
              <a:t> Lancas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er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BP</a:t>
            </a:r>
            <a:r>
              <a:rPr sz="648" spc="10" dirty="0">
                <a:latin typeface="Arial"/>
                <a:cs typeface="Arial"/>
              </a:rPr>
              <a:t>A</a:t>
            </a:r>
            <a:r>
              <a:rPr sz="648" spc="17" dirty="0">
                <a:latin typeface="Arial"/>
                <a:cs typeface="Arial"/>
              </a:rPr>
              <a:t> D</a:t>
            </a:r>
            <a:r>
              <a:rPr sz="648" spc="3" dirty="0">
                <a:latin typeface="Arial"/>
                <a:cs typeface="Arial"/>
              </a:rPr>
              <a:t>ir</a:t>
            </a:r>
            <a:r>
              <a:rPr sz="648" spc="14" dirty="0">
                <a:latin typeface="Arial"/>
                <a:cs typeface="Arial"/>
              </a:rPr>
              <a:t>ec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r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20</a:t>
            </a:r>
            <a:r>
              <a:rPr sz="648" spc="17" dirty="0">
                <a:latin typeface="Arial"/>
                <a:cs typeface="Arial"/>
              </a:rPr>
              <a:t>2</a:t>
            </a:r>
            <a:r>
              <a:rPr sz="648" spc="10" dirty="0">
                <a:latin typeface="Arial"/>
                <a:cs typeface="Arial"/>
              </a:rPr>
              <a:t>-334-1936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jl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ancas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t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er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@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nas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ed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9"/>
              </a:rPr>
              <a:t>u</a:t>
            </a:r>
            <a:endParaRPr sz="648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43205" y="1773957"/>
            <a:ext cx="1379826" cy="309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3464">
              <a:lnSpc>
                <a:spcPct val="105300"/>
              </a:lnSpc>
            </a:pPr>
            <a:r>
              <a:rPr sz="648" spc="14" dirty="0">
                <a:latin typeface="Arial"/>
                <a:cs typeface="Arial"/>
              </a:rPr>
              <a:t>L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nd</a:t>
            </a:r>
            <a:r>
              <a:rPr sz="648" spc="10" dirty="0">
                <a:latin typeface="Arial"/>
                <a:cs typeface="Arial"/>
              </a:rPr>
              <a:t>a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27" dirty="0">
                <a:latin typeface="Arial"/>
                <a:cs typeface="Arial"/>
              </a:rPr>
              <a:t>W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0" dirty="0">
                <a:latin typeface="Arial"/>
                <a:cs typeface="Arial"/>
              </a:rPr>
              <a:t>ker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rogra</a:t>
            </a:r>
            <a:r>
              <a:rPr sz="648" spc="14" dirty="0">
                <a:latin typeface="Arial"/>
                <a:cs typeface="Arial"/>
              </a:rPr>
              <a:t>m</a:t>
            </a:r>
            <a:r>
              <a:rPr sz="648" spc="17" dirty="0">
                <a:latin typeface="Arial"/>
                <a:cs typeface="Arial"/>
              </a:rPr>
              <a:t> C</a:t>
            </a:r>
            <a:r>
              <a:rPr sz="648" spc="10" dirty="0">
                <a:latin typeface="Arial"/>
                <a:cs typeface="Arial"/>
              </a:rPr>
              <a:t>oord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na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or</a:t>
            </a:r>
            <a:r>
              <a:rPr sz="648" spc="7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20</a:t>
            </a:r>
            <a:r>
              <a:rPr sz="648" spc="17" dirty="0">
                <a:latin typeface="Arial"/>
                <a:cs typeface="Arial"/>
              </a:rPr>
              <a:t>2</a:t>
            </a:r>
            <a:r>
              <a:rPr sz="648" spc="10" dirty="0">
                <a:latin typeface="Arial"/>
                <a:cs typeface="Arial"/>
              </a:rPr>
              <a:t>-334-1311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l</a:t>
            </a:r>
            <a:r>
              <a:rPr sz="648" u="sng" spc="17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w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a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l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ker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@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nas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ed</a:t>
            </a:r>
            <a:r>
              <a:rPr sz="648" u="sng" spc="10" dirty="0">
                <a:solidFill>
                  <a:srgbClr val="0000FF"/>
                </a:solidFill>
                <a:latin typeface="Arial"/>
                <a:cs typeface="Arial"/>
                <a:hlinkClick r:id="rId10"/>
              </a:rPr>
              <a:t>u</a:t>
            </a:r>
            <a:endParaRPr sz="648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43205" y="2293503"/>
            <a:ext cx="1171575" cy="309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3464">
              <a:lnSpc>
                <a:spcPct val="105300"/>
              </a:lnSpc>
            </a:pPr>
            <a:r>
              <a:rPr sz="648" spc="17" dirty="0">
                <a:latin typeface="Arial"/>
                <a:cs typeface="Arial"/>
              </a:rPr>
              <a:t>H</a:t>
            </a:r>
            <a:r>
              <a:rPr sz="648" spc="14" dirty="0">
                <a:latin typeface="Arial"/>
                <a:cs typeface="Arial"/>
              </a:rPr>
              <a:t>en</a:t>
            </a:r>
            <a:r>
              <a:rPr sz="648" spc="7" dirty="0">
                <a:latin typeface="Arial"/>
                <a:cs typeface="Arial"/>
              </a:rPr>
              <a:t>ry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K</a:t>
            </a:r>
            <a:r>
              <a:rPr sz="648" spc="14" dirty="0">
                <a:latin typeface="Arial"/>
                <a:cs typeface="Arial"/>
              </a:rPr>
              <a:t>o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R</a:t>
            </a:r>
            <a:r>
              <a:rPr sz="648" spc="14" dirty="0">
                <a:latin typeface="Arial"/>
                <a:cs typeface="Arial"/>
              </a:rPr>
              <a:t>esea</a:t>
            </a:r>
            <a:r>
              <a:rPr sz="648" spc="3" dirty="0">
                <a:latin typeface="Arial"/>
                <a:cs typeface="Arial"/>
              </a:rPr>
              <a:t>r</a:t>
            </a:r>
            <a:r>
              <a:rPr sz="648" spc="10" dirty="0">
                <a:latin typeface="Arial"/>
                <a:cs typeface="Arial"/>
              </a:rPr>
              <a:t>ch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A</a:t>
            </a:r>
            <a:r>
              <a:rPr sz="648" spc="10" dirty="0">
                <a:latin typeface="Arial"/>
                <a:cs typeface="Arial"/>
              </a:rPr>
              <a:t>ss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4" dirty="0">
                <a:latin typeface="Arial"/>
                <a:cs typeface="Arial"/>
              </a:rPr>
              <a:t>an</a:t>
            </a:r>
            <a:r>
              <a:rPr sz="648" spc="3" dirty="0">
                <a:latin typeface="Arial"/>
                <a:cs typeface="Arial"/>
              </a:rPr>
              <a:t>t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20</a:t>
            </a:r>
            <a:r>
              <a:rPr sz="648" spc="17" dirty="0">
                <a:latin typeface="Arial"/>
                <a:cs typeface="Arial"/>
              </a:rPr>
              <a:t>2</a:t>
            </a:r>
            <a:r>
              <a:rPr sz="648" spc="10" dirty="0">
                <a:latin typeface="Arial"/>
                <a:cs typeface="Arial"/>
              </a:rPr>
              <a:t>-334-3458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41"/>
              </a:spcBef>
            </a:pP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11"/>
              </a:rPr>
              <a:t>hko</a:t>
            </a:r>
            <a:r>
              <a:rPr sz="648" u="sng" spc="27" dirty="0">
                <a:solidFill>
                  <a:srgbClr val="0000FF"/>
                </a:solidFill>
                <a:latin typeface="Arial"/>
                <a:cs typeface="Arial"/>
                <a:hlinkClick r:id="rId11"/>
              </a:rPr>
              <a:t>@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11"/>
              </a:rPr>
              <a:t>nas</a:t>
            </a:r>
            <a:r>
              <a:rPr sz="648" u="sng" spc="3" dirty="0">
                <a:solidFill>
                  <a:srgbClr val="0000FF"/>
                </a:solidFill>
                <a:latin typeface="Arial"/>
                <a:cs typeface="Arial"/>
                <a:hlinkClick r:id="rId11"/>
              </a:rPr>
              <a:t>.</a:t>
            </a:r>
            <a:r>
              <a:rPr sz="648" u="sng" spc="14" dirty="0">
                <a:solidFill>
                  <a:srgbClr val="0000FF"/>
                </a:solidFill>
                <a:latin typeface="Arial"/>
                <a:cs typeface="Arial"/>
                <a:hlinkClick r:id="rId11"/>
              </a:rPr>
              <a:t>edu</a:t>
            </a:r>
            <a:endParaRPr sz="648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43205" y="2702904"/>
            <a:ext cx="1296265" cy="5026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3464">
              <a:lnSpc>
                <a:spcPct val="101099"/>
              </a:lnSpc>
            </a:pPr>
            <a:r>
              <a:rPr sz="648" spc="17" dirty="0">
                <a:latin typeface="Arial"/>
                <a:cs typeface="Arial"/>
              </a:rPr>
              <a:t>B</a:t>
            </a:r>
            <a:r>
              <a:rPr sz="648" spc="10" dirty="0">
                <a:latin typeface="Arial"/>
                <a:cs typeface="Arial"/>
              </a:rPr>
              <a:t>oard</a:t>
            </a:r>
            <a:r>
              <a:rPr sz="648" spc="14" dirty="0">
                <a:latin typeface="Arial"/>
                <a:cs typeface="Arial"/>
              </a:rPr>
              <a:t> o</a:t>
            </a:r>
            <a:r>
              <a:rPr sz="648" spc="10" dirty="0">
                <a:latin typeface="Arial"/>
                <a:cs typeface="Arial"/>
              </a:rPr>
              <a:t>n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P</a:t>
            </a:r>
            <a:r>
              <a:rPr sz="648" spc="10" dirty="0">
                <a:latin typeface="Arial"/>
                <a:cs typeface="Arial"/>
              </a:rPr>
              <a:t>hys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0" dirty="0">
                <a:latin typeface="Arial"/>
                <a:cs typeface="Arial"/>
              </a:rPr>
              <a:t>c</a:t>
            </a:r>
            <a:r>
              <a:rPr sz="648" spc="7" dirty="0">
                <a:latin typeface="Arial"/>
                <a:cs typeface="Arial"/>
              </a:rPr>
              <a:t>s</a:t>
            </a:r>
            <a:r>
              <a:rPr sz="648" spc="14" dirty="0">
                <a:latin typeface="Arial"/>
                <a:cs typeface="Arial"/>
              </a:rPr>
              <a:t> an</a:t>
            </a:r>
            <a:r>
              <a:rPr sz="648" spc="10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A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0" dirty="0">
                <a:latin typeface="Arial"/>
                <a:cs typeface="Arial"/>
              </a:rPr>
              <a:t>rono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7" dirty="0">
                <a:latin typeface="Arial"/>
                <a:cs typeface="Arial"/>
              </a:rPr>
              <a:t>y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Th</a:t>
            </a:r>
            <a:r>
              <a:rPr sz="648" spc="10" dirty="0">
                <a:latin typeface="Arial"/>
                <a:cs typeface="Arial"/>
              </a:rPr>
              <a:t>e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N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ti</a:t>
            </a:r>
            <a:r>
              <a:rPr sz="648" spc="14" dirty="0">
                <a:latin typeface="Arial"/>
                <a:cs typeface="Arial"/>
              </a:rPr>
              <a:t>ona</a:t>
            </a:r>
            <a:r>
              <a:rPr sz="648" spc="3" dirty="0">
                <a:latin typeface="Arial"/>
                <a:cs typeface="Arial"/>
              </a:rPr>
              <a:t>l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A</a:t>
            </a:r>
            <a:r>
              <a:rPr sz="648" spc="14" dirty="0">
                <a:latin typeface="Arial"/>
                <a:cs typeface="Arial"/>
              </a:rPr>
              <a:t>cade</a:t>
            </a:r>
            <a:r>
              <a:rPr sz="648" spc="17" dirty="0">
                <a:latin typeface="Arial"/>
                <a:cs typeface="Arial"/>
              </a:rPr>
              <a:t>m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e</a:t>
            </a:r>
            <a:r>
              <a:rPr sz="648" spc="7" dirty="0">
                <a:latin typeface="Arial"/>
                <a:cs typeface="Arial"/>
              </a:rPr>
              <a:t>s</a:t>
            </a:r>
            <a:endParaRPr sz="648">
              <a:latin typeface="Arial"/>
              <a:cs typeface="Arial"/>
            </a:endParaRPr>
          </a:p>
          <a:p>
            <a:pPr marL="8659" marR="387484">
              <a:lnSpc>
                <a:spcPct val="101099"/>
              </a:lnSpc>
            </a:pPr>
            <a:r>
              <a:rPr sz="648" spc="14" dirty="0">
                <a:latin typeface="Arial"/>
                <a:cs typeface="Arial"/>
              </a:rPr>
              <a:t>50</a:t>
            </a:r>
            <a:r>
              <a:rPr sz="648" spc="10" dirty="0">
                <a:latin typeface="Arial"/>
                <a:cs typeface="Arial"/>
              </a:rPr>
              <a:t>0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F</a:t>
            </a:r>
            <a:r>
              <a:rPr sz="648" spc="3" dirty="0">
                <a:latin typeface="Arial"/>
                <a:cs typeface="Arial"/>
              </a:rPr>
              <a:t>ifth</a:t>
            </a:r>
            <a:r>
              <a:rPr sz="648" spc="14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A</a:t>
            </a:r>
            <a:r>
              <a:rPr sz="648" spc="14" dirty="0">
                <a:latin typeface="Arial"/>
                <a:cs typeface="Arial"/>
              </a:rPr>
              <a:t>venue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NW</a:t>
            </a:r>
            <a:r>
              <a:rPr sz="648" spc="3" dirty="0">
                <a:latin typeface="Arial"/>
                <a:cs typeface="Arial"/>
              </a:rPr>
              <a:t> </a:t>
            </a:r>
            <a:r>
              <a:rPr sz="648" spc="27" dirty="0">
                <a:latin typeface="Arial"/>
                <a:cs typeface="Arial"/>
              </a:rPr>
              <a:t>W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10" dirty="0">
                <a:latin typeface="Arial"/>
                <a:cs typeface="Arial"/>
              </a:rPr>
              <a:t>s</a:t>
            </a:r>
            <a:r>
              <a:rPr sz="648" spc="14" dirty="0">
                <a:latin typeface="Arial"/>
                <a:cs typeface="Arial"/>
              </a:rPr>
              <a:t>h</a:t>
            </a:r>
            <a:r>
              <a:rPr sz="648" spc="3" dirty="0">
                <a:latin typeface="Arial"/>
                <a:cs typeface="Arial"/>
              </a:rPr>
              <a:t>i</a:t>
            </a:r>
            <a:r>
              <a:rPr sz="648" spc="14" dirty="0">
                <a:latin typeface="Arial"/>
                <a:cs typeface="Arial"/>
              </a:rPr>
              <a:t>ng</a:t>
            </a:r>
            <a:r>
              <a:rPr sz="648" spc="3" dirty="0">
                <a:latin typeface="Arial"/>
                <a:cs typeface="Arial"/>
              </a:rPr>
              <a:t>t</a:t>
            </a:r>
            <a:r>
              <a:rPr sz="648" spc="14" dirty="0">
                <a:latin typeface="Arial"/>
                <a:cs typeface="Arial"/>
              </a:rPr>
              <a:t>on</a:t>
            </a:r>
            <a:r>
              <a:rPr sz="648" spc="3" dirty="0">
                <a:latin typeface="Arial"/>
                <a:cs typeface="Arial"/>
              </a:rPr>
              <a:t>,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7" dirty="0">
                <a:latin typeface="Arial"/>
                <a:cs typeface="Arial"/>
              </a:rPr>
              <a:t>D</a:t>
            </a:r>
            <a:r>
              <a:rPr sz="648" spc="14" dirty="0">
                <a:latin typeface="Arial"/>
                <a:cs typeface="Arial"/>
              </a:rPr>
              <a:t>C</a:t>
            </a:r>
            <a:r>
              <a:rPr sz="648" spc="17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2000</a:t>
            </a:r>
            <a:r>
              <a:rPr sz="648" spc="10" dirty="0">
                <a:latin typeface="Arial"/>
                <a:cs typeface="Arial"/>
              </a:rPr>
              <a:t>1</a:t>
            </a:r>
            <a:endParaRPr sz="648">
              <a:latin typeface="Arial"/>
              <a:cs typeface="Arial"/>
            </a:endParaRPr>
          </a:p>
          <a:p>
            <a:pPr marL="8659">
              <a:spcBef>
                <a:spcPts val="7"/>
              </a:spcBef>
            </a:pPr>
            <a:r>
              <a:rPr sz="648" spc="17" dirty="0">
                <a:latin typeface="Arial"/>
                <a:cs typeface="Arial"/>
              </a:rPr>
              <a:t>P</a:t>
            </a:r>
            <a:r>
              <a:rPr sz="648" spc="14" dirty="0">
                <a:latin typeface="Arial"/>
                <a:cs typeface="Arial"/>
              </a:rPr>
              <a:t>hone</a:t>
            </a:r>
            <a:r>
              <a:rPr sz="648" spc="3" dirty="0">
                <a:latin typeface="Arial"/>
                <a:cs typeface="Arial"/>
              </a:rPr>
              <a:t>:</a:t>
            </a:r>
            <a:r>
              <a:rPr sz="648" dirty="0">
                <a:latin typeface="Arial"/>
                <a:cs typeface="Arial"/>
              </a:rPr>
              <a:t> </a:t>
            </a:r>
            <a:r>
              <a:rPr sz="648" spc="20" dirty="0">
                <a:latin typeface="Arial"/>
                <a:cs typeface="Arial"/>
              </a:rPr>
              <a:t> </a:t>
            </a:r>
            <a:r>
              <a:rPr sz="648" spc="10" dirty="0">
                <a:latin typeface="Arial"/>
                <a:cs typeface="Arial"/>
              </a:rPr>
              <a:t>(202</a:t>
            </a:r>
            <a:r>
              <a:rPr sz="648" spc="3" dirty="0">
                <a:latin typeface="Arial"/>
                <a:cs typeface="Arial"/>
              </a:rPr>
              <a:t>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33</a:t>
            </a:r>
            <a:r>
              <a:rPr sz="648" spc="17" dirty="0">
                <a:latin typeface="Arial"/>
                <a:cs typeface="Arial"/>
              </a:rPr>
              <a:t>4</a:t>
            </a:r>
            <a:r>
              <a:rPr sz="648" spc="10" dirty="0">
                <a:latin typeface="Arial"/>
                <a:cs typeface="Arial"/>
              </a:rPr>
              <a:t>-3520</a:t>
            </a:r>
            <a:endParaRPr sz="648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43205" y="3201668"/>
            <a:ext cx="257608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3464">
              <a:lnSpc>
                <a:spcPts val="770"/>
              </a:lnSpc>
            </a:pPr>
            <a:r>
              <a:rPr sz="648" spc="14" dirty="0">
                <a:latin typeface="Arial"/>
                <a:cs typeface="Arial"/>
              </a:rPr>
              <a:t>Fax</a:t>
            </a:r>
            <a:r>
              <a:rPr sz="648" spc="3" dirty="0">
                <a:latin typeface="Arial"/>
                <a:cs typeface="Arial"/>
              </a:rPr>
              <a:t>: </a:t>
            </a:r>
            <a:r>
              <a:rPr sz="648" spc="17" dirty="0">
                <a:latin typeface="Arial"/>
                <a:cs typeface="Arial"/>
              </a:rPr>
              <a:t>Em</a:t>
            </a:r>
            <a:r>
              <a:rPr sz="648" spc="14" dirty="0">
                <a:latin typeface="Arial"/>
                <a:cs typeface="Arial"/>
              </a:rPr>
              <a:t>a</a:t>
            </a:r>
            <a:r>
              <a:rPr sz="648" spc="3" dirty="0">
                <a:latin typeface="Arial"/>
                <a:cs typeface="Arial"/>
              </a:rPr>
              <a:t>il:</a:t>
            </a:r>
            <a:endParaRPr sz="648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55568" y="3201668"/>
            <a:ext cx="61003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>
              <a:lnSpc>
                <a:spcPts val="774"/>
              </a:lnSpc>
            </a:pPr>
            <a:r>
              <a:rPr sz="648" spc="10" dirty="0">
                <a:latin typeface="Arial"/>
                <a:cs typeface="Arial"/>
              </a:rPr>
              <a:t>(202</a:t>
            </a:r>
            <a:r>
              <a:rPr sz="648" spc="3" dirty="0">
                <a:latin typeface="Arial"/>
                <a:cs typeface="Arial"/>
              </a:rPr>
              <a:t>)</a:t>
            </a:r>
            <a:r>
              <a:rPr sz="648" spc="10" dirty="0">
                <a:latin typeface="Arial"/>
                <a:cs typeface="Arial"/>
              </a:rPr>
              <a:t> </a:t>
            </a:r>
            <a:r>
              <a:rPr sz="648" spc="14" dirty="0">
                <a:latin typeface="Arial"/>
                <a:cs typeface="Arial"/>
              </a:rPr>
              <a:t>33</a:t>
            </a:r>
            <a:r>
              <a:rPr sz="648" spc="17" dirty="0">
                <a:latin typeface="Arial"/>
                <a:cs typeface="Arial"/>
              </a:rPr>
              <a:t>4</a:t>
            </a:r>
            <a:r>
              <a:rPr sz="648" spc="10" dirty="0">
                <a:latin typeface="Arial"/>
                <a:cs typeface="Arial"/>
              </a:rPr>
              <a:t>-3575</a:t>
            </a:r>
            <a:endParaRPr sz="648">
              <a:latin typeface="Arial"/>
              <a:cs typeface="Arial"/>
            </a:endParaRPr>
          </a:p>
          <a:p>
            <a:pPr marL="8659">
              <a:lnSpc>
                <a:spcPts val="774"/>
              </a:lnSpc>
            </a:pPr>
            <a:r>
              <a:rPr sz="648" spc="14" dirty="0">
                <a:solidFill>
                  <a:srgbClr val="0000FF"/>
                </a:solidFill>
                <a:latin typeface="Arial"/>
                <a:cs typeface="Arial"/>
                <a:hlinkClick r:id="rId12"/>
              </a:rPr>
              <a:t>bpa</a:t>
            </a:r>
            <a:r>
              <a:rPr sz="648" spc="27" dirty="0">
                <a:solidFill>
                  <a:srgbClr val="0000FF"/>
                </a:solidFill>
                <a:latin typeface="Arial"/>
                <a:cs typeface="Arial"/>
                <a:hlinkClick r:id="rId12"/>
              </a:rPr>
              <a:t>@</a:t>
            </a:r>
            <a:r>
              <a:rPr sz="648" spc="14" dirty="0">
                <a:solidFill>
                  <a:srgbClr val="0000FF"/>
                </a:solidFill>
                <a:latin typeface="Arial"/>
                <a:cs typeface="Arial"/>
                <a:hlinkClick r:id="rId12"/>
              </a:rPr>
              <a:t>nas</a:t>
            </a:r>
            <a:r>
              <a:rPr sz="648" spc="3" dirty="0">
                <a:solidFill>
                  <a:srgbClr val="0000FF"/>
                </a:solidFill>
                <a:latin typeface="Arial"/>
                <a:cs typeface="Arial"/>
                <a:hlinkClick r:id="rId12"/>
              </a:rPr>
              <a:t>.</a:t>
            </a:r>
            <a:r>
              <a:rPr sz="648" spc="14" dirty="0">
                <a:solidFill>
                  <a:srgbClr val="0000FF"/>
                </a:solidFill>
                <a:latin typeface="Arial"/>
                <a:cs typeface="Arial"/>
                <a:hlinkClick r:id="rId12"/>
              </a:rPr>
              <a:t>edu</a:t>
            </a:r>
            <a:endParaRPr sz="648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63591" y="3392631"/>
            <a:ext cx="542492" cy="0"/>
          </a:xfrm>
          <a:custGeom>
            <a:avLst/>
            <a:gdLst/>
            <a:ahLst/>
            <a:cxnLst/>
            <a:rect l="l" t="t" r="r" b="b"/>
            <a:pathLst>
              <a:path w="795654">
                <a:moveTo>
                  <a:pt x="0" y="0"/>
                </a:moveTo>
                <a:lnTo>
                  <a:pt x="795527" y="0"/>
                </a:lnTo>
              </a:path>
            </a:pathLst>
          </a:custGeom>
          <a:ln w="1041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</p:spTree>
    <p:extLst>
      <p:ext uri="{BB962C8B-B14F-4D97-AF65-F5344CB8AC3E}">
        <p14:creationId xmlns:p14="http://schemas.microsoft.com/office/powerpoint/2010/main" val="19161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/>
          <a:srcRect l="19362" t="22651" r="18969" b="18057"/>
          <a:stretch/>
        </p:blipFill>
        <p:spPr bwMode="auto">
          <a:xfrm>
            <a:off x="682170" y="1915888"/>
            <a:ext cx="8737601" cy="4754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29898" y="946051"/>
            <a:ext cx="4888693" cy="990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s-IS" sz="2000" b="0" dirty="0" smtClean="0">
                <a:solidFill>
                  <a:srgbClr val="FFFF00"/>
                </a:solidFill>
                <a:latin typeface="+mj-lt"/>
              </a:rPr>
              <a:t>694 </a:t>
            </a:r>
            <a:r>
              <a:rPr lang="is-IS" sz="2000" b="0" dirty="0">
                <a:solidFill>
                  <a:srgbClr val="FFFF00"/>
                </a:solidFill>
                <a:latin typeface="+mj-lt"/>
              </a:rPr>
              <a:t>collaborators, 28 countries, </a:t>
            </a:r>
            <a:r>
              <a:rPr lang="is-IS" sz="2000" b="0" dirty="0" smtClean="0">
                <a:solidFill>
                  <a:srgbClr val="FFFF00"/>
                </a:solidFill>
                <a:latin typeface="+mj-lt"/>
              </a:rPr>
              <a:t>151 </a:t>
            </a:r>
            <a:r>
              <a:rPr lang="is-IS" sz="2000" b="0" dirty="0">
                <a:solidFill>
                  <a:srgbClr val="FFFF00"/>
                </a:solidFill>
                <a:latin typeface="+mj-lt"/>
              </a:rPr>
              <a:t>institutions... </a:t>
            </a:r>
            <a:r>
              <a:rPr lang="is-IS" sz="2000" b="0" dirty="0" smtClean="0">
                <a:solidFill>
                  <a:srgbClr val="FFFF00"/>
                </a:solidFill>
                <a:latin typeface="+mj-lt"/>
              </a:rPr>
              <a:t>(June 29, 2017)</a:t>
            </a:r>
            <a:endParaRPr lang="en-US" sz="2000" b="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6378" y="1591208"/>
            <a:ext cx="2925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Map of institution’s locations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8646" y="494780"/>
            <a:ext cx="2318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(no students included as of yet)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86971" y="2264229"/>
            <a:ext cx="9560077" cy="429349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40FF"/>
                </a:solidFill>
              </a:rPr>
              <a:t>The EIC Users Meeting at Stony Brook, June 2014: </a:t>
            </a:r>
          </a:p>
          <a:p>
            <a:pPr lvl="1">
              <a:buFont typeface="Wingdings" charset="0"/>
              <a:buChar char="à"/>
            </a:pPr>
            <a:r>
              <a:rPr lang="en-US" sz="1800" i="1" dirty="0">
                <a:hlinkClick r:id="rId3"/>
              </a:rPr>
              <a:t>http://skipper.physics.sunysb.edu/~eicug/meeting1/SBU.html</a:t>
            </a:r>
            <a:endParaRPr lang="en-US" sz="1800" i="1" dirty="0"/>
          </a:p>
          <a:p>
            <a:pPr marL="0" indent="0">
              <a:buNone/>
            </a:pPr>
            <a:r>
              <a:rPr lang="en-US" sz="2000" b="1" dirty="0">
                <a:solidFill>
                  <a:srgbClr val="FF40FF"/>
                </a:solidFill>
              </a:rPr>
              <a:t>The EIC UG Meeting at University of Berkeley, January 6-9, 2016</a:t>
            </a:r>
          </a:p>
          <a:p>
            <a:pPr marL="274320" lvl="1" indent="0">
              <a:buNone/>
            </a:pPr>
            <a:r>
              <a:rPr lang="en-US" sz="1800" i="1" dirty="0">
                <a:hlinkClick r:id="rId4"/>
              </a:rPr>
              <a:t>http://skipper.physics.sunysb.edu/~eicug/meeting2/UCB2016.html</a:t>
            </a:r>
            <a:endParaRPr lang="en-US" sz="1800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F40FF"/>
                </a:solidFill>
              </a:rPr>
              <a:t>Recent EICUG Argonne National Laboratory July 7-10, 2016</a:t>
            </a:r>
          </a:p>
          <a:p>
            <a:pPr marL="274320" lvl="1" indent="0">
              <a:buNone/>
            </a:pPr>
            <a:r>
              <a:rPr lang="en-US" sz="1800" b="1" dirty="0">
                <a:solidFill>
                  <a:srgbClr val="3366FF"/>
                </a:solidFill>
                <a:hlinkClick r:id="rId5"/>
              </a:rPr>
              <a:t>http://eic2016.phy.anl.gov</a:t>
            </a:r>
            <a:endParaRPr lang="en-US" sz="1800" dirty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40FF"/>
                </a:solidFill>
              </a:rPr>
              <a:t>Remote/Internet: meeting: </a:t>
            </a:r>
            <a:r>
              <a:rPr lang="en-US" sz="2000" b="1" dirty="0">
                <a:solidFill>
                  <a:srgbClr val="FF40FF"/>
                </a:solidFill>
              </a:rPr>
              <a:t>March 16</a:t>
            </a:r>
            <a:r>
              <a:rPr lang="en-US" sz="2000" b="1" baseline="30000" dirty="0">
                <a:solidFill>
                  <a:srgbClr val="FF40FF"/>
                </a:solidFill>
              </a:rPr>
              <a:t>th</a:t>
            </a:r>
            <a:r>
              <a:rPr lang="en-US" sz="2000" b="1" dirty="0">
                <a:solidFill>
                  <a:srgbClr val="FF40FF"/>
                </a:solidFill>
              </a:rPr>
              <a:t> : For NAS Review preparation</a:t>
            </a:r>
          </a:p>
          <a:p>
            <a:pPr marL="0" indent="0">
              <a:buNone/>
            </a:pPr>
            <a:endParaRPr lang="en-US" sz="20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b="1" i="1" dirty="0" smtClean="0">
                <a:solidFill>
                  <a:srgbClr val="FF40FF"/>
                </a:solidFill>
              </a:rPr>
              <a:t>Most recent </a:t>
            </a:r>
            <a:r>
              <a:rPr lang="en-US" sz="2000" b="1" i="1" dirty="0" err="1" smtClean="0">
                <a:solidFill>
                  <a:srgbClr val="FF40FF"/>
                </a:solidFill>
              </a:rPr>
              <a:t>meeting:July</a:t>
            </a:r>
            <a:r>
              <a:rPr lang="en-US" sz="2000" b="1" i="1" dirty="0" smtClean="0">
                <a:solidFill>
                  <a:srgbClr val="FF40FF"/>
                </a:solidFill>
              </a:rPr>
              <a:t> </a:t>
            </a:r>
            <a:r>
              <a:rPr lang="en-US" sz="2000" b="1" i="1" dirty="0">
                <a:solidFill>
                  <a:srgbClr val="FF40FF"/>
                </a:solidFill>
              </a:rPr>
              <a:t>18-22, 2017 Trieste, Italy</a:t>
            </a:r>
            <a:endParaRPr lang="en-US" sz="2000" i="1" dirty="0">
              <a:solidFill>
                <a:srgbClr val="FF40FF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524000" y="1"/>
            <a:ext cx="9144000" cy="88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31" tIns="45567" rIns="91131" bIns="45567" numCol="1" anchor="ctr" anchorCtr="0" compatLnSpc="1">
            <a:prstTxWarp prst="textNoShape">
              <a:avLst/>
            </a:prstTxWarp>
          </a:bodyPr>
          <a:lstStyle/>
          <a:p>
            <a:pPr algn="ctr" defTabSz="912583">
              <a:defRPr/>
            </a:pPr>
            <a:r>
              <a:rPr lang="en-US" sz="3600" b="1" kern="0" dirty="0">
                <a:solidFill>
                  <a:schemeClr val="tx2"/>
                </a:solidFill>
                <a:latin typeface="+mj-lt"/>
                <a:ea typeface="ＭＳ Ｐゴシック" charset="-128"/>
                <a:cs typeface="Arial"/>
              </a:rPr>
              <a:t>The EIC Users Group: </a:t>
            </a:r>
            <a:r>
              <a:rPr lang="en-US" sz="3600" i="1" kern="0" dirty="0">
                <a:solidFill>
                  <a:schemeClr val="tx2"/>
                </a:solidFill>
                <a:latin typeface="+mj-lt"/>
                <a:ea typeface="ＭＳ Ｐゴシック" charset="-128"/>
                <a:cs typeface="Arial"/>
              </a:rPr>
              <a:t>EICUG.ORG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2040"/>
            <a:ext cx="3657600" cy="277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705974" y="4414836"/>
            <a:ext cx="2127145" cy="1942030"/>
            <a:chOff x="9705974" y="4414836"/>
            <a:chExt cx="2127145" cy="19420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5974" y="4414836"/>
              <a:ext cx="2019300" cy="151447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9845780" y="5987534"/>
              <a:ext cx="19873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rgbClr val="FF40FF"/>
                  </a:solidFill>
                </a:rPr>
                <a:t>eicug2017.ts.infn.it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1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8773" y="205489"/>
            <a:ext cx="11661167" cy="83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09" tIns="45557" rIns="91109" bIns="45557" anchor="ctr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latin typeface="+mj-lt"/>
                <a:ea typeface="ＭＳ Ｐゴシック" pitchFamily="-107" charset="-128"/>
                <a:cs typeface="Arial Rounded MT Bold"/>
              </a:rPr>
              <a:t>The Intellectual Challenge in this Field</a:t>
            </a:r>
            <a:r>
              <a:rPr lang="en-US" sz="4800" dirty="0" smtClean="0">
                <a:latin typeface="+mj-lt"/>
                <a:ea typeface="ＭＳ Ｐゴシック" pitchFamily="-107" charset="-128"/>
                <a:cs typeface="Arial Rounded MT Bold"/>
              </a:rPr>
              <a:t>!</a:t>
            </a:r>
            <a:endParaRPr lang="en-US" sz="4800" dirty="0">
              <a:latin typeface="+mj-lt"/>
              <a:ea typeface="ＭＳ Ｐゴシック" pitchFamily="-107" charset="-128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049" y="969462"/>
            <a:ext cx="12202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ppleColorEmoji" charset="0"/>
              <a:buChar char="🔸"/>
            </a:pPr>
            <a:r>
              <a:rPr lang="en-US" sz="2200">
                <a:solidFill>
                  <a:srgbClr val="FFC000"/>
                </a:solidFill>
                <a:latin typeface="+mj-lt"/>
                <a:cs typeface="Arial Rounded MT Bold"/>
              </a:rPr>
              <a:t>Facts: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0419" y="2209889"/>
            <a:ext cx="23022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ppleColorEmoji" charset="0"/>
              <a:buChar char="🔸"/>
            </a:pPr>
            <a:r>
              <a:rPr lang="en-US" sz="2200">
                <a:solidFill>
                  <a:srgbClr val="FFC000"/>
                </a:solidFill>
                <a:latin typeface="+mj-lt"/>
                <a:cs typeface="Arial Rounded MT Bold"/>
              </a:rPr>
              <a:t>The challenge:</a:t>
            </a:r>
          </a:p>
        </p:txBody>
      </p:sp>
      <p:sp>
        <p:nvSpPr>
          <p:cNvPr id="6" name="Rectangle 5"/>
          <p:cNvSpPr/>
          <p:nvPr/>
        </p:nvSpPr>
        <p:spPr>
          <a:xfrm>
            <a:off x="922168" y="2605963"/>
            <a:ext cx="109342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/>
              <a:t>How to probe the quark-gluon dynamics, quantify the hadron structure, study the emergence of hadrons, …, </a:t>
            </a:r>
            <a:r>
              <a:rPr lang="en-US" sz="2200" i="1" dirty="0" smtClean="0"/>
              <a:t>when </a:t>
            </a:r>
            <a:r>
              <a:rPr lang="en-US" sz="2200" i="1" dirty="0"/>
              <a:t>we cannot see </a:t>
            </a:r>
            <a:r>
              <a:rPr lang="en-US" sz="2200" i="1" dirty="0" smtClean="0"/>
              <a:t>free quarks </a:t>
            </a:r>
            <a:r>
              <a:rPr lang="en-US" sz="2200" i="1" dirty="0"/>
              <a:t>and gluons?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800" y="3886445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i="1">
              <a:solidFill>
                <a:srgbClr val="0000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1338703"/>
            <a:ext cx="11168009" cy="88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en-US" sz="2200">
                <a:cs typeface="Arial Rounded MT Bold"/>
              </a:rPr>
              <a:t>We </a:t>
            </a:r>
            <a:r>
              <a:rPr lang="en-US" sz="2200" smtClean="0">
                <a:cs typeface="Arial Rounded MT Bold"/>
              </a:rPr>
              <a:t>probe with leptons/hadrons and measure/detect </a:t>
            </a:r>
            <a:r>
              <a:rPr lang="en-US" sz="2200">
                <a:cs typeface="Arial Rounded MT Bold"/>
              </a:rPr>
              <a:t>leptons and hadrons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</a:pPr>
            <a:r>
              <a:rPr lang="en-US" sz="2200">
                <a:cs typeface="Arial Rounded MT Bold"/>
              </a:rPr>
              <a:t>No </a:t>
            </a:r>
            <a:r>
              <a:rPr lang="en-US" sz="2200" smtClean="0">
                <a:cs typeface="Arial Rounded MT Bold"/>
              </a:rPr>
              <a:t>modern machine (detector) </a:t>
            </a:r>
            <a:r>
              <a:rPr lang="en-US" sz="2200">
                <a:cs typeface="Arial Rounded MT Bold"/>
              </a:rPr>
              <a:t>has been able to </a:t>
            </a:r>
            <a:r>
              <a:rPr lang="en-US" sz="2200" smtClean="0">
                <a:cs typeface="Arial Rounded MT Bold"/>
              </a:rPr>
              <a:t>produce (see) </a:t>
            </a:r>
            <a:r>
              <a:rPr lang="en-US" sz="2200">
                <a:cs typeface="Arial Rounded MT Bold"/>
              </a:rPr>
              <a:t>quarks and gluons in isolation!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0968" y="3392004"/>
            <a:ext cx="44021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ppleColorEmoji" charset="0"/>
              <a:buChar char="🔸"/>
            </a:pPr>
            <a:r>
              <a:rPr lang="en-US" sz="2200" dirty="0" smtClean="0">
                <a:solidFill>
                  <a:srgbClr val="FFC000"/>
                </a:solidFill>
                <a:latin typeface="+mj-lt"/>
                <a:cs typeface="Arial Rounded MT Bold"/>
              </a:rPr>
              <a:t>In response, </a:t>
            </a:r>
            <a:r>
              <a:rPr lang="en-US" sz="2200" dirty="0" smtClean="0">
                <a:solidFill>
                  <a:srgbClr val="FFC000"/>
                </a:solidFill>
                <a:latin typeface="+mj-lt"/>
                <a:cs typeface="Arial Rounded MT Bold"/>
              </a:rPr>
              <a:t>facing this </a:t>
            </a:r>
            <a:r>
              <a:rPr lang="en-US" sz="2200" dirty="0" smtClean="0">
                <a:solidFill>
                  <a:srgbClr val="FFC000"/>
                </a:solidFill>
                <a:latin typeface="+mj-lt"/>
                <a:cs typeface="Arial Rounded MT Bold"/>
              </a:rPr>
              <a:t>challenge:</a:t>
            </a:r>
            <a:endParaRPr lang="en-US" sz="2000" dirty="0">
              <a:solidFill>
                <a:srgbClr val="FFC000"/>
              </a:solidFill>
              <a:latin typeface="+mj-lt"/>
              <a:cs typeface="Arial Rounded MT Bold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06984" y="3871658"/>
            <a:ext cx="9643436" cy="1268732"/>
            <a:chOff x="1206984" y="3871658"/>
            <a:chExt cx="9643436" cy="1268732"/>
          </a:xfrm>
        </p:grpSpPr>
        <p:sp>
          <p:nvSpPr>
            <p:cNvPr id="14" name="TextBox 13"/>
            <p:cNvSpPr txBox="1"/>
            <p:nvPr/>
          </p:nvSpPr>
          <p:spPr>
            <a:xfrm>
              <a:off x="1206984" y="3871658"/>
              <a:ext cx="2283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3FEFF"/>
                  </a:solidFill>
                </a:rPr>
                <a:t>Theory advances: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58516" y="4217060"/>
              <a:ext cx="929190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QCD factorization – matching the quarks/gluons to hadrons with controllable approximations! </a:t>
              </a:r>
              <a:endParaRPr lang="en-US" dirty="0" smtClean="0"/>
            </a:p>
            <a:p>
              <a:r>
                <a:rPr lang="en-US" dirty="0" smtClean="0"/>
                <a:t>Unified picture of hadron structure, Wigner distributions, GTMDs</a:t>
              </a:r>
            </a:p>
            <a:p>
              <a:r>
                <a:rPr lang="en-US" dirty="0" smtClean="0"/>
                <a:t>Lattice QCD </a:t>
              </a:r>
              <a:r>
                <a:rPr lang="en-US" i="1" dirty="0" smtClean="0"/>
                <a:t>ab initio </a:t>
              </a:r>
              <a:r>
                <a:rPr lang="en-US" dirty="0" smtClean="0"/>
                <a:t>calculations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53283" y="5090967"/>
            <a:ext cx="8603585" cy="1767033"/>
            <a:chOff x="805728" y="4713595"/>
            <a:chExt cx="8603585" cy="1767033"/>
          </a:xfrm>
        </p:grpSpPr>
        <p:sp>
          <p:nvSpPr>
            <p:cNvPr id="2" name="Rectangle 1"/>
            <p:cNvSpPr/>
            <p:nvPr/>
          </p:nvSpPr>
          <p:spPr>
            <a:xfrm>
              <a:off x="1332113" y="5723498"/>
              <a:ext cx="8077200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rgbClr val="00FA00"/>
                  </a:solidFill>
                </a:rPr>
                <a:t>Quarks</a:t>
              </a:r>
              <a:r>
                <a:rPr lang="en-US" dirty="0">
                  <a:solidFill>
                    <a:srgbClr val="008000"/>
                  </a:solidFill>
                  <a:latin typeface="Arial Rounded MT Bold" charset="0"/>
                </a:rPr>
                <a:t> </a:t>
              </a:r>
              <a:r>
                <a:rPr lang="en-US" i="1" dirty="0">
                  <a:solidFill>
                    <a:srgbClr val="FFFF00"/>
                  </a:solidFill>
                  <a:latin typeface="Arial Rounded MT Bold" charset="0"/>
                </a:rPr>
                <a:t>– </a:t>
              </a:r>
              <a:r>
                <a:rPr lang="en-US" i="1" dirty="0">
                  <a:solidFill>
                    <a:srgbClr val="FFFF00"/>
                  </a:solidFill>
                </a:rPr>
                <a:t>Need a</a:t>
              </a:r>
              <a:r>
                <a:rPr lang="en-US" i="1" dirty="0" smtClean="0">
                  <a:solidFill>
                    <a:srgbClr val="FFFF00"/>
                  </a:solidFill>
                </a:rPr>
                <a:t> </a:t>
              </a:r>
              <a:r>
                <a:rPr lang="en-US" i="1" dirty="0">
                  <a:solidFill>
                    <a:srgbClr val="FFFF00"/>
                  </a:solidFill>
                </a:rPr>
                <a:t>probe to “see” their existence, …</a:t>
              </a:r>
            </a:p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rgbClr val="00FA00"/>
                  </a:solidFill>
                </a:rPr>
                <a:t>Gluons</a:t>
              </a:r>
              <a:r>
                <a:rPr lang="en-US" dirty="0">
                  <a:solidFill>
                    <a:srgbClr val="008000"/>
                  </a:solidFill>
                  <a:latin typeface="Arial Rounded MT Bold" charset="0"/>
                </a:rPr>
                <a:t> </a:t>
              </a:r>
              <a:r>
                <a:rPr lang="en-US" i="1" dirty="0">
                  <a:solidFill>
                    <a:srgbClr val="FFFF00"/>
                  </a:solidFill>
                </a:rPr>
                <a:t>–</a:t>
              </a:r>
              <a:r>
                <a:rPr lang="en-US" i="1" dirty="0">
                  <a:solidFill>
                    <a:srgbClr val="008000"/>
                  </a:solidFill>
                </a:rPr>
                <a:t> </a:t>
              </a:r>
              <a:r>
                <a:rPr lang="en-US" i="1" dirty="0">
                  <a:solidFill>
                    <a:srgbClr val="FFFF00"/>
                  </a:solidFill>
                </a:rPr>
                <a:t>Varying the probe’s resolution to “see” their effect, … 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805728" y="4713595"/>
              <a:ext cx="8011701" cy="1009903"/>
              <a:chOff x="805728" y="4713595"/>
              <a:chExt cx="8011701" cy="100990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151843" y="5077167"/>
                <a:ext cx="766558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cs typeface="Arial Rounded MT Bold"/>
                  </a:rPr>
                  <a:t>Advances in </a:t>
                </a:r>
                <a:r>
                  <a:rPr lang="en-US" dirty="0">
                    <a:cs typeface="Arial Rounded MT Bold"/>
                  </a:rPr>
                  <a:t>luminosity and </a:t>
                </a:r>
                <a:r>
                  <a:rPr lang="en-US" dirty="0" smtClean="0">
                    <a:cs typeface="Arial Rounded MT Bold"/>
                  </a:rPr>
                  <a:t>detection </a:t>
                </a:r>
                <a:r>
                  <a:rPr lang="en-US" dirty="0">
                    <a:cs typeface="Arial Rounded MT Bold"/>
                  </a:rPr>
                  <a:t>– Unprecedented resolution,  event rates, and precision probes, especially EM probes, …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805728" y="4713595"/>
                <a:ext cx="29706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rgbClr val="73FEFF"/>
                    </a:solidFill>
                  </a:rPr>
                  <a:t>Experimental breakthroughs:</a:t>
                </a:r>
              </a:p>
            </p:txBody>
          </p:sp>
        </p:grp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94590-FC8D-4F43-8A1C-9893709DA0EC}" type="datetime1">
              <a:rPr lang="en-US" smtClean="0"/>
              <a:t>7/24/17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0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Science in 3-Dimensions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A9191-B566-0F41-9E83-912690D491E0}" type="datetime1">
              <a:rPr lang="en-US" smtClean="0"/>
              <a:t>7/24/17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276" y="831233"/>
            <a:ext cx="3377862" cy="47440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73453" y="5581157"/>
            <a:ext cx="4097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Mimivirus</a:t>
            </a:r>
            <a:r>
              <a:rPr lang="en-US" dirty="0">
                <a:latin typeface="Arial" pitchFamily="34" charset="0"/>
                <a:cs typeface="Arial" pitchFamily="34" charset="0"/>
              </a:rPr>
              <a:t> imaged at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LCLS (SLAC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63" y="1013452"/>
            <a:ext cx="4853221" cy="38626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059" y="5111978"/>
            <a:ext cx="510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3D </a:t>
            </a:r>
            <a:r>
              <a:rPr lang="en-US">
                <a:cs typeface="Arial" pitchFamily="34" charset="0"/>
              </a:rPr>
              <a:t>simulation</a:t>
            </a:r>
            <a:r>
              <a:rPr lang="en-US">
                <a:latin typeface="Arial" pitchFamily="34" charset="0"/>
                <a:cs typeface="Arial" pitchFamily="34" charset="0"/>
              </a:rPr>
              <a:t> </a:t>
            </a:r>
            <a:r>
              <a:rPr lang="en-US" smtClean="0">
                <a:latin typeface="Arial" pitchFamily="34" charset="0"/>
                <a:cs typeface="Arial" pitchFamily="34" charset="0"/>
              </a:rPr>
              <a:t>of 15M</a:t>
            </a:r>
            <a:r>
              <a:rPr lang="en-US" baseline="-25000" dirty="0">
                <a:latin typeface="Arial" pitchFamily="34" charset="0"/>
                <a:cs typeface="Arial" pitchFamily="34" charset="0"/>
                <a:sym typeface="Wingdings 2"/>
              </a:rPr>
              <a:t></a:t>
            </a:r>
            <a:r>
              <a:rPr lang="en-US" dirty="0">
                <a:latin typeface="Arial" pitchFamily="34" charset="0"/>
                <a:cs typeface="Arial" pitchFamily="34" charset="0"/>
                <a:sym typeface="Wingdings 2"/>
              </a:rPr>
              <a:t> </a:t>
            </a:r>
            <a:r>
              <a:rPr lang="en-US">
                <a:latin typeface="Arial" pitchFamily="34" charset="0"/>
                <a:cs typeface="Arial" pitchFamily="34" charset="0"/>
                <a:sym typeface="Wingdings 2"/>
              </a:rPr>
              <a:t>supernova </a:t>
            </a:r>
            <a:r>
              <a:rPr lang="en-US" smtClean="0">
                <a:latin typeface="Arial" pitchFamily="34" charset="0"/>
                <a:cs typeface="Arial" pitchFamily="34" charset="0"/>
                <a:sym typeface="Wingdings 2"/>
              </a:rPr>
              <a:t>(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 2"/>
              </a:rPr>
              <a:t>ORNL</a:t>
            </a:r>
            <a:r>
              <a:rPr lang="en-US" dirty="0">
                <a:latin typeface="Arial" pitchFamily="34" charset="0"/>
                <a:cs typeface="Arial" pitchFamily="34" charset="0"/>
                <a:sym typeface="Wingdings 2"/>
              </a:rPr>
              <a:t>)</a:t>
            </a:r>
            <a:endParaRPr lang="en-US" baseline="-25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203" y="0"/>
            <a:ext cx="10515600" cy="117225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</a:t>
            </a:r>
            <a:r>
              <a:rPr lang="en-US" sz="3600" dirty="0" smtClean="0"/>
              <a:t>aradigm shift: 3D Imaging of Nucleons &amp; Nuclei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FF00"/>
                </a:solidFill>
              </a:rPr>
              <a:t>Transformational!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DD1D-F749-1C4D-84F3-2F42E26D2366}" type="datetime1">
              <a:rPr lang="en-US" smtClean="0"/>
              <a:t>7/24/17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illus_3dim.jpg" descr="illus_3di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1518" y="2082800"/>
            <a:ext cx="3380981" cy="382541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6538744" y="6072065"/>
            <a:ext cx="552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2D+1 quark  spatial distribution in a proton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accessible </a:t>
            </a:r>
            <a:r>
              <a:rPr lang="en-US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lang="en-US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@ 12 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347" y="1120713"/>
            <a:ext cx="64058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rgbClr val="FFFF00"/>
                </a:solidFill>
              </a:rPr>
              <a:t>New theoretical framework within QCD</a:t>
            </a:r>
          </a:p>
          <a:p>
            <a:pPr marL="800100" lvl="1" indent="-342900">
              <a:buClr>
                <a:srgbClr val="FFFF00"/>
              </a:buClr>
              <a:buFont typeface="Wingdings" charset="2"/>
              <a:buChar char="ü"/>
            </a:pPr>
            <a:r>
              <a:rPr lang="en-US" sz="2000" dirty="0" smtClean="0"/>
              <a:t>Non-local matrix elements linked to measurements</a:t>
            </a:r>
          </a:p>
          <a:p>
            <a:pPr marL="800100" lvl="1" indent="-342900">
              <a:buClr>
                <a:srgbClr val="FFFF00"/>
              </a:buClr>
              <a:buFont typeface="Wingdings" charset="2"/>
              <a:buChar char="ü"/>
            </a:pPr>
            <a:r>
              <a:rPr lang="en-US" sz="2000" dirty="0" smtClean="0"/>
              <a:t>Wigner distribution for a unified picture</a:t>
            </a:r>
          </a:p>
          <a:p>
            <a:pPr marL="800100" lvl="1" indent="-342900">
              <a:buClr>
                <a:srgbClr val="FFFF00"/>
              </a:buClr>
              <a:buFont typeface="Wingdings" charset="2"/>
              <a:buChar char="ü"/>
            </a:pPr>
            <a:r>
              <a:rPr lang="en-US" sz="2000" dirty="0" smtClean="0"/>
              <a:t>GPDs, TMDs: 3D images in space and momentum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80400" y="5778500"/>
            <a:ext cx="295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M. </a:t>
            </a:r>
            <a:r>
              <a:rPr lang="en-US" dirty="0" err="1" smtClean="0"/>
              <a:t>Vanderhaeghen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7" y="3251200"/>
            <a:ext cx="4868268" cy="23623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01800" y="5702300"/>
            <a:ext cx="2253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A. </a:t>
            </a:r>
            <a:r>
              <a:rPr lang="en-US" dirty="0" err="1" smtClean="0"/>
              <a:t>Prokudin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2468634" y="4394295"/>
            <a:ext cx="774700" cy="1588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473200" y="5984439"/>
            <a:ext cx="4330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Predicted 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quark </a:t>
            </a:r>
            <a:r>
              <a:rPr lang="en-US" dirty="0" smtClean="0">
                <a:solidFill>
                  <a:srgbClr val="FFFF00"/>
                </a:solidFill>
                <a:cs typeface="Arial" pitchFamily="34" charset="0"/>
              </a:rPr>
              <a:t>Transverse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Momentum Distributions for 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polarized proton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Accessible with </a:t>
            </a:r>
            <a:r>
              <a:rPr lang="en-US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@ 12 GeV</a:t>
            </a:r>
            <a:endPara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565900" y="1123109"/>
            <a:ext cx="4622800" cy="118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C000"/>
                </a:solidFill>
              </a:rPr>
              <a:t>Valence Quarks; </a:t>
            </a:r>
            <a:r>
              <a:rPr lang="en-US" dirty="0" err="1" smtClean="0">
                <a:solidFill>
                  <a:srgbClr val="FFC000"/>
                </a:solidFill>
              </a:rPr>
              <a:t>Jlab</a:t>
            </a:r>
            <a:r>
              <a:rPr lang="en-US" dirty="0" smtClean="0">
                <a:solidFill>
                  <a:srgbClr val="FFC000"/>
                </a:solidFill>
              </a:rPr>
              <a:t> 12 GeV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Gluons &amp; Sea Quarks; EIC</a:t>
            </a:r>
          </a:p>
          <a:p>
            <a:pPr lvl="1"/>
            <a:endParaRPr lang="en-US" dirty="0" smtClean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71549" y="2906215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r>
              <a:rPr lang="en-US" dirty="0" smtClean="0"/>
              <a:t>=0.1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3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7"/>
          <p:cNvGrpSpPr/>
          <p:nvPr/>
        </p:nvGrpSpPr>
        <p:grpSpPr>
          <a:xfrm>
            <a:off x="5370514" y="2852739"/>
            <a:ext cx="5375275" cy="2520967"/>
            <a:chOff x="3846513" y="2852738"/>
            <a:chExt cx="5375275" cy="2520967"/>
          </a:xfrm>
        </p:grpSpPr>
        <p:sp>
          <p:nvSpPr>
            <p:cNvPr id="19470" name="Line 17"/>
            <p:cNvSpPr>
              <a:spLocks noChangeShapeType="1"/>
            </p:cNvSpPr>
            <p:nvPr/>
          </p:nvSpPr>
          <p:spPr bwMode="auto">
            <a:xfrm flipH="1">
              <a:off x="3846513" y="2852738"/>
              <a:ext cx="1860550" cy="2520967"/>
            </a:xfrm>
            <a:prstGeom prst="line">
              <a:avLst/>
            </a:prstGeom>
            <a:noFill/>
            <a:ln w="9360">
              <a:solidFill>
                <a:srgbClr val="FFFF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Text Box 18"/>
            <p:cNvSpPr txBox="1">
              <a:spLocks noChangeArrowheads="1"/>
            </p:cNvSpPr>
            <p:nvPr/>
          </p:nvSpPr>
          <p:spPr bwMode="auto">
            <a:xfrm>
              <a:off x="4572000" y="4149734"/>
              <a:ext cx="647700" cy="3807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/>
                <a:t>d</a:t>
              </a:r>
              <a:r>
                <a:rPr lang="en-GB" altLang="zh-CN" sz="2000" baseline="30000"/>
                <a:t>2</a:t>
              </a:r>
              <a:r>
                <a:rPr lang="en-GB" altLang="zh-CN" sz="2000"/>
                <a:t>r</a:t>
              </a:r>
              <a:r>
                <a:rPr lang="en-GB" altLang="zh-CN" sz="2000" baseline="-25000"/>
                <a:t>T</a:t>
              </a:r>
              <a:r>
                <a:rPr lang="en-GB" altLang="zh-CN" sz="2000">
                  <a:solidFill>
                    <a:srgbClr val="000000"/>
                  </a:solidFill>
                </a:rPr>
                <a:t>   </a:t>
              </a:r>
            </a:p>
          </p:txBody>
        </p:sp>
        <p:sp>
          <p:nvSpPr>
            <p:cNvPr id="19472" name="Line 19"/>
            <p:cNvSpPr>
              <a:spLocks noChangeShapeType="1"/>
            </p:cNvSpPr>
            <p:nvPr/>
          </p:nvSpPr>
          <p:spPr bwMode="auto">
            <a:xfrm flipH="1">
              <a:off x="5940425" y="2852738"/>
              <a:ext cx="127000" cy="1947875"/>
            </a:xfrm>
            <a:prstGeom prst="line">
              <a:avLst/>
            </a:prstGeom>
            <a:noFill/>
            <a:ln w="9360">
              <a:solidFill>
                <a:srgbClr val="FFFF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Text Box 22"/>
            <p:cNvSpPr txBox="1">
              <a:spLocks noChangeArrowheads="1"/>
            </p:cNvSpPr>
            <p:nvPr/>
          </p:nvSpPr>
          <p:spPr bwMode="auto">
            <a:xfrm>
              <a:off x="6234113" y="3896772"/>
              <a:ext cx="2987675" cy="3553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err="1"/>
                <a:t>dx</a:t>
              </a:r>
              <a:r>
                <a:rPr lang="en-GB" altLang="zh-CN"/>
                <a:t> &amp;</a:t>
              </a:r>
              <a:r>
                <a:rPr lang="en-GB" altLang="zh-CN" sz="1600"/>
                <a:t>Fourier Transformation    </a:t>
              </a:r>
            </a:p>
          </p:txBody>
        </p:sp>
      </p:grp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3673908" y="3068639"/>
            <a:ext cx="2921000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5400" b="1" u="sng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“3D” imaging</a:t>
            </a:r>
          </a:p>
        </p:txBody>
      </p:sp>
      <p:grpSp>
        <p:nvGrpSpPr>
          <p:cNvPr id="2" name="Group 43"/>
          <p:cNvGrpSpPr/>
          <p:nvPr/>
        </p:nvGrpSpPr>
        <p:grpSpPr>
          <a:xfrm>
            <a:off x="4165600" y="512764"/>
            <a:ext cx="7626350" cy="657225"/>
            <a:chOff x="2641600" y="512763"/>
            <a:chExt cx="7626350" cy="657225"/>
          </a:xfrm>
        </p:grpSpPr>
        <p:sp>
          <p:nvSpPr>
            <p:cNvPr id="19459" name="Text Box 2"/>
            <p:cNvSpPr txBox="1">
              <a:spLocks noChangeArrowheads="1"/>
            </p:cNvSpPr>
            <p:nvPr/>
          </p:nvSpPr>
          <p:spPr bwMode="auto">
            <a:xfrm>
              <a:off x="2641600" y="660400"/>
              <a:ext cx="4144963" cy="38433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360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zh-CN" altLang="en-GB" sz="2000">
                  <a:solidFill>
                    <a:srgbClr val="000000"/>
                  </a:solidFill>
                </a:rPr>
                <a:t>    </a:t>
              </a:r>
              <a:r>
                <a:rPr lang="en-GB" altLang="zh-CN" sz="2000" i="1" err="1">
                  <a:solidFill>
                    <a:srgbClr val="000000"/>
                  </a:solidFill>
                </a:rPr>
                <a:t>W</a:t>
              </a:r>
              <a:r>
                <a:rPr lang="en-GB" altLang="zh-CN" sz="2000" i="1" baseline="-25000" err="1">
                  <a:solidFill>
                    <a:srgbClr val="000000"/>
                  </a:solidFill>
                </a:rPr>
                <a:t>p</a:t>
              </a:r>
              <a:r>
                <a:rPr lang="en-GB" altLang="zh-CN" sz="2000" i="1" baseline="30000" err="1">
                  <a:solidFill>
                    <a:srgbClr val="000000"/>
                  </a:solidFill>
                </a:rPr>
                <a:t>u</a:t>
              </a:r>
              <a:r>
                <a:rPr lang="en-GB" altLang="zh-CN" sz="2000" i="1" err="1">
                  <a:solidFill>
                    <a:srgbClr val="000000"/>
                  </a:solidFill>
                </a:rPr>
                <a:t>(x,k</a:t>
              </a:r>
              <a:r>
                <a:rPr lang="en-GB" altLang="zh-CN" sz="2000" i="1" baseline="-33000" err="1">
                  <a:solidFill>
                    <a:srgbClr val="000000"/>
                  </a:solidFill>
                </a:rPr>
                <a:t>T</a:t>
              </a:r>
              <a:r>
                <a:rPr lang="en-GB" altLang="zh-CN" sz="2000" i="1" err="1">
                  <a:solidFill>
                    <a:srgbClr val="000000"/>
                  </a:solidFill>
                </a:rPr>
                <a:t>,r</a:t>
              </a:r>
              <a:r>
                <a:rPr lang="en-GB" altLang="zh-CN" sz="2000" b="1" i="1" baseline="-25000" err="1">
                  <a:solidFill>
                    <a:srgbClr val="000000"/>
                  </a:solidFill>
                </a:rPr>
                <a:t>T</a:t>
              </a:r>
              <a:r>
                <a:rPr lang="en-GB" altLang="zh-CN" sz="2000" b="1" i="1">
                  <a:solidFill>
                    <a:srgbClr val="000000"/>
                  </a:solidFill>
                </a:rPr>
                <a:t> </a:t>
              </a:r>
              <a:r>
                <a:rPr lang="en-GB" altLang="zh-CN" sz="2000" i="1">
                  <a:solidFill>
                    <a:srgbClr val="000000"/>
                  </a:solidFill>
                </a:rPr>
                <a:t>)  Wigner distributions</a:t>
              </a:r>
            </a:p>
          </p:txBody>
        </p:sp>
        <p:sp>
          <p:nvSpPr>
            <p:cNvPr id="19464" name="Text Box 25"/>
            <p:cNvSpPr txBox="1">
              <a:spLocks noChangeArrowheads="1"/>
            </p:cNvSpPr>
            <p:nvPr/>
          </p:nvSpPr>
          <p:spPr bwMode="auto">
            <a:xfrm>
              <a:off x="8218488" y="512763"/>
              <a:ext cx="2049462" cy="657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lnSpc>
                  <a:spcPct val="76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4000" b="1" u="sng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5D Dist.</a:t>
              </a:r>
            </a:p>
          </p:txBody>
        </p:sp>
      </p:grpSp>
      <p:sp>
        <p:nvSpPr>
          <p:cNvPr id="19476" name="Text Box 26"/>
          <p:cNvSpPr txBox="1">
            <a:spLocks noChangeArrowheads="1"/>
          </p:cNvSpPr>
          <p:nvPr/>
        </p:nvSpPr>
        <p:spPr bwMode="auto">
          <a:xfrm>
            <a:off x="5778501" y="5516582"/>
            <a:ext cx="828675" cy="6572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97026" y="39470"/>
            <a:ext cx="9034463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kern="0">
                <a:latin typeface="+mj-lt"/>
                <a:ea typeface="ＭＳ Ｐゴシック" charset="-128"/>
                <a:cs typeface="Arial" pitchFamily="34" charset="0"/>
              </a:rPr>
              <a:t>Unified View of Nucleon Structure</a:t>
            </a:r>
            <a:endParaRPr lang="en-US" sz="3600">
              <a:latin typeface="+mj-lt"/>
              <a:cs typeface="Arial" pitchFamily="34" charset="0"/>
            </a:endParaRPr>
          </a:p>
        </p:txBody>
      </p:sp>
      <p:grpSp>
        <p:nvGrpSpPr>
          <p:cNvPr id="3" name="Group 44"/>
          <p:cNvGrpSpPr/>
          <p:nvPr/>
        </p:nvGrpSpPr>
        <p:grpSpPr>
          <a:xfrm>
            <a:off x="5963083" y="1352983"/>
            <a:ext cx="4704916" cy="2472898"/>
            <a:chOff x="4439083" y="1352983"/>
            <a:chExt cx="4704916" cy="2472898"/>
          </a:xfrm>
        </p:grpSpPr>
        <p:pic>
          <p:nvPicPr>
            <p:cNvPr id="38" name="Picture 37" descr="Wigner_GPD_TMD_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3926" y="1446213"/>
              <a:ext cx="2610073" cy="2379668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sp>
          <p:nvSpPr>
            <p:cNvPr id="19481" name="Text Box 5"/>
            <p:cNvSpPr txBox="1">
              <a:spLocks noChangeArrowheads="1"/>
            </p:cNvSpPr>
            <p:nvPr/>
          </p:nvSpPr>
          <p:spPr bwMode="auto">
            <a:xfrm>
              <a:off x="5688013" y="2349500"/>
              <a:ext cx="670674" cy="380746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GPD</a:t>
              </a:r>
            </a:p>
          </p:txBody>
        </p:sp>
        <p:sp>
          <p:nvSpPr>
            <p:cNvPr id="19482" name="Line 6"/>
            <p:cNvSpPr>
              <a:spLocks noChangeShapeType="1"/>
            </p:cNvSpPr>
            <p:nvPr/>
          </p:nvSpPr>
          <p:spPr bwMode="auto">
            <a:xfrm>
              <a:off x="4439083" y="1352983"/>
              <a:ext cx="1152525" cy="935038"/>
            </a:xfrm>
            <a:prstGeom prst="line">
              <a:avLst/>
            </a:prstGeom>
            <a:noFill/>
            <a:ln w="9360">
              <a:solidFill>
                <a:srgbClr val="FFFF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Text Box 7"/>
            <p:cNvSpPr txBox="1">
              <a:spLocks noChangeArrowheads="1"/>
            </p:cNvSpPr>
            <p:nvPr/>
          </p:nvSpPr>
          <p:spPr bwMode="auto">
            <a:xfrm>
              <a:off x="5383213" y="1616076"/>
              <a:ext cx="659453" cy="380746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/>
                <a:t>d</a:t>
              </a:r>
              <a:r>
                <a:rPr lang="en-GB" altLang="zh-CN" sz="2000" baseline="30000"/>
                <a:t>2</a:t>
              </a:r>
              <a:r>
                <a:rPr lang="en-GB" altLang="zh-CN" sz="2000"/>
                <a:t>k</a:t>
              </a:r>
              <a:r>
                <a:rPr lang="en-GB" altLang="zh-CN" sz="2000" baseline="-25000"/>
                <a:t>T</a:t>
              </a:r>
              <a:r>
                <a:rPr lang="en-GB" altLang="zh-CN" sz="2000" baseline="-25000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4727575" y="3068639"/>
            <a:ext cx="709928" cy="2376487"/>
            <a:chOff x="3203575" y="3068638"/>
            <a:chExt cx="709928" cy="2376487"/>
          </a:xfrm>
        </p:grpSpPr>
        <p:sp>
          <p:nvSpPr>
            <p:cNvPr id="19485" name="Text Box 8"/>
            <p:cNvSpPr txBox="1">
              <a:spLocks noChangeArrowheads="1"/>
            </p:cNvSpPr>
            <p:nvPr/>
          </p:nvSpPr>
          <p:spPr bwMode="auto">
            <a:xfrm>
              <a:off x="3287713" y="4005263"/>
              <a:ext cx="625790" cy="3861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/>
                <a:t>d</a:t>
              </a:r>
              <a:r>
                <a:rPr lang="en-GB" altLang="zh-CN" sz="2000" baseline="30000"/>
                <a:t>2</a:t>
              </a:r>
              <a:r>
                <a:rPr lang="en-GB" altLang="zh-CN" sz="2000"/>
                <a:t>k</a:t>
              </a:r>
              <a:r>
                <a:rPr lang="en-GB" altLang="zh-CN" sz="2000" baseline="-25000"/>
                <a:t>T</a:t>
              </a:r>
            </a:p>
          </p:txBody>
        </p:sp>
        <p:sp>
          <p:nvSpPr>
            <p:cNvPr id="19486" name="Line 10"/>
            <p:cNvSpPr>
              <a:spLocks noChangeShapeType="1"/>
            </p:cNvSpPr>
            <p:nvPr/>
          </p:nvSpPr>
          <p:spPr bwMode="auto">
            <a:xfrm>
              <a:off x="3203575" y="3068638"/>
              <a:ext cx="1587" cy="2376487"/>
            </a:xfrm>
            <a:prstGeom prst="line">
              <a:avLst/>
            </a:prstGeom>
            <a:noFill/>
            <a:ln w="9360">
              <a:solidFill>
                <a:srgbClr val="FFFF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1"/>
          <p:cNvGrpSpPr/>
          <p:nvPr/>
        </p:nvGrpSpPr>
        <p:grpSpPr>
          <a:xfrm>
            <a:off x="1597026" y="4207239"/>
            <a:ext cx="3838575" cy="2626951"/>
            <a:chOff x="73025" y="4207238"/>
            <a:chExt cx="3688218" cy="2626951"/>
          </a:xfrm>
        </p:grpSpPr>
        <p:sp>
          <p:nvSpPr>
            <p:cNvPr id="19487" name="Text Box 11"/>
            <p:cNvSpPr txBox="1">
              <a:spLocks noChangeArrowheads="1"/>
            </p:cNvSpPr>
            <p:nvPr/>
          </p:nvSpPr>
          <p:spPr bwMode="auto">
            <a:xfrm>
              <a:off x="2601190" y="5445125"/>
              <a:ext cx="1160053" cy="956801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err="1">
                  <a:solidFill>
                    <a:srgbClr val="000000"/>
                  </a:solidFill>
                </a:rPr>
                <a:t>PDFs</a:t>
              </a:r>
              <a:r>
                <a:rPr lang="en-GB" altLang="zh-CN" sz="2000">
                  <a:solidFill>
                    <a:srgbClr val="0066FF"/>
                  </a:solidFill>
                </a:rPr>
                <a:t> </a:t>
              </a:r>
            </a:p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66FF"/>
                  </a:solidFill>
                </a:rPr>
                <a:t>f</a:t>
              </a:r>
              <a:r>
                <a:rPr lang="en-GB" altLang="zh-CN" sz="2000" baseline="-25000">
                  <a:solidFill>
                    <a:srgbClr val="0066FF"/>
                  </a:solidFill>
                </a:rPr>
                <a:t>1</a:t>
              </a:r>
              <a:r>
                <a:rPr lang="en-GB" altLang="zh-CN" sz="2000" baseline="30000">
                  <a:solidFill>
                    <a:srgbClr val="000000"/>
                  </a:solidFill>
                </a:rPr>
                <a:t>u</a:t>
              </a:r>
              <a:r>
                <a:rPr lang="en-GB" altLang="zh-CN" sz="2000">
                  <a:solidFill>
                    <a:srgbClr val="000000"/>
                  </a:solidFill>
                </a:rPr>
                <a:t>(x), .. </a:t>
              </a:r>
              <a:r>
                <a:rPr lang="en-GB" altLang="zh-CN" sz="2000">
                  <a:solidFill>
                    <a:srgbClr val="FF3300"/>
                  </a:solidFill>
                </a:rPr>
                <a:t>h</a:t>
              </a:r>
              <a:r>
                <a:rPr lang="en-GB" altLang="zh-CN" sz="2000" baseline="-25000">
                  <a:solidFill>
                    <a:srgbClr val="FF3300"/>
                  </a:solidFill>
                </a:rPr>
                <a:t>1</a:t>
              </a:r>
              <a:r>
                <a:rPr lang="en-GB" altLang="zh-CN" sz="2000" baseline="30000">
                  <a:solidFill>
                    <a:srgbClr val="000000"/>
                  </a:solidFill>
                </a:rPr>
                <a:t>u</a:t>
              </a:r>
              <a:r>
                <a:rPr lang="en-GB" altLang="zh-CN" sz="2000">
                  <a:solidFill>
                    <a:srgbClr val="000000"/>
                  </a:solidFill>
                </a:rPr>
                <a:t>(x)</a:t>
              </a:r>
              <a:r>
                <a:rPr lang="x-none" altLang="zh-CN" sz="2000">
                  <a:solidFill>
                    <a:srgbClr val="000000"/>
                  </a:solidFill>
                </a:rPr>
                <a:t>‏</a:t>
              </a:r>
              <a:endParaRPr lang="en-GB" altLang="zh-CN" sz="2000">
                <a:solidFill>
                  <a:srgbClr val="000000"/>
                </a:solidFill>
              </a:endParaRPr>
            </a:p>
          </p:txBody>
        </p:sp>
        <p:pic>
          <p:nvPicPr>
            <p:cNvPr id="37" name="Picture 36" descr="Wigner_GPD_TMD_1.png"/>
            <p:cNvPicPr>
              <a:picLocks noChangeAspect="1"/>
            </p:cNvPicPr>
            <p:nvPr/>
          </p:nvPicPr>
          <p:blipFill>
            <a:blip r:embed="rId4"/>
            <a:srcRect r="54292"/>
            <a:stretch>
              <a:fillRect/>
            </a:stretch>
          </p:blipFill>
          <p:spPr>
            <a:xfrm>
              <a:off x="73025" y="4207238"/>
              <a:ext cx="2517775" cy="2626951"/>
            </a:xfrm>
            <a:prstGeom prst="rect">
              <a:avLst/>
            </a:prstGeom>
          </p:spPr>
        </p:pic>
      </p:grpSp>
      <p:grpSp>
        <p:nvGrpSpPr>
          <p:cNvPr id="6" name="Group 48"/>
          <p:cNvGrpSpPr/>
          <p:nvPr/>
        </p:nvGrpSpPr>
        <p:grpSpPr>
          <a:xfrm>
            <a:off x="1524001" y="1341439"/>
            <a:ext cx="5083175" cy="2461081"/>
            <a:chOff x="0" y="1341438"/>
            <a:chExt cx="5083175" cy="2461081"/>
          </a:xfrm>
        </p:grpSpPr>
        <p:sp>
          <p:nvSpPr>
            <p:cNvPr id="19478" name="Text Box 4"/>
            <p:cNvSpPr txBox="1">
              <a:spLocks noChangeArrowheads="1"/>
            </p:cNvSpPr>
            <p:nvPr/>
          </p:nvSpPr>
          <p:spPr bwMode="auto">
            <a:xfrm>
              <a:off x="2987675" y="1628775"/>
              <a:ext cx="647700" cy="3843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err="1"/>
                <a:t>d</a:t>
              </a:r>
              <a:r>
                <a:rPr lang="en-GB" altLang="zh-CN" sz="2000" i="1" err="1"/>
                <a:t>r</a:t>
              </a:r>
              <a:r>
                <a:rPr lang="en-GB" altLang="zh-CN" sz="2000" b="1" i="1" baseline="-25000" err="1"/>
                <a:t>T</a:t>
              </a:r>
              <a:r>
                <a:rPr lang="en-GB" altLang="zh-CN" sz="2000"/>
                <a:t>  </a:t>
              </a:r>
              <a:r>
                <a:rPr lang="en-GB" altLang="zh-CN" sz="2000">
                  <a:solidFill>
                    <a:srgbClr val="000000"/>
                  </a:solidFill>
                </a:rPr>
                <a:t> </a:t>
              </a:r>
            </a:p>
          </p:txBody>
        </p:sp>
        <p:grpSp>
          <p:nvGrpSpPr>
            <p:cNvPr id="7" name="Group 46"/>
            <p:cNvGrpSpPr/>
            <p:nvPr/>
          </p:nvGrpSpPr>
          <p:grpSpPr>
            <a:xfrm>
              <a:off x="0" y="1341438"/>
              <a:ext cx="5083175" cy="2461081"/>
              <a:chOff x="0" y="1341438"/>
              <a:chExt cx="5083175" cy="2461081"/>
            </a:xfrm>
          </p:grpSpPr>
          <p:sp>
            <p:nvSpPr>
              <p:cNvPr id="19477" name="Line 3"/>
              <p:cNvSpPr>
                <a:spLocks noChangeShapeType="1"/>
              </p:cNvSpPr>
              <p:nvPr/>
            </p:nvSpPr>
            <p:spPr bwMode="auto">
              <a:xfrm flipH="1">
                <a:off x="3331729" y="1352983"/>
                <a:ext cx="1012825" cy="935037"/>
              </a:xfrm>
              <a:prstGeom prst="line">
                <a:avLst/>
              </a:prstGeom>
              <a:noFill/>
              <a:ln w="9360">
                <a:solidFill>
                  <a:srgbClr val="FFFF00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79" name="Text Box 9"/>
              <p:cNvSpPr txBox="1">
                <a:spLocks noChangeArrowheads="1"/>
              </p:cNvSpPr>
              <p:nvPr/>
            </p:nvSpPr>
            <p:spPr bwMode="auto">
              <a:xfrm>
                <a:off x="2150999" y="2342988"/>
                <a:ext cx="2932176" cy="384337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lnSpc>
                    <a:spcPct val="93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altLang="zh-CN" sz="2000">
                    <a:solidFill>
                      <a:srgbClr val="000000"/>
                    </a:solidFill>
                  </a:rPr>
                  <a:t>TMD  </a:t>
                </a:r>
                <a:r>
                  <a:rPr lang="en-GB" altLang="zh-CN">
                    <a:solidFill>
                      <a:srgbClr val="0066FF"/>
                    </a:solidFill>
                  </a:rPr>
                  <a:t>f</a:t>
                </a:r>
                <a:r>
                  <a:rPr lang="en-GB" altLang="zh-CN" baseline="-25000">
                    <a:solidFill>
                      <a:srgbClr val="0066FF"/>
                    </a:solidFill>
                  </a:rPr>
                  <a:t>1</a:t>
                </a:r>
                <a:r>
                  <a:rPr lang="en-GB" altLang="zh-CN" baseline="30000">
                    <a:solidFill>
                      <a:srgbClr val="000000"/>
                    </a:solidFill>
                  </a:rPr>
                  <a:t>u</a:t>
                </a:r>
                <a:r>
                  <a:rPr lang="en-GB" altLang="zh-CN">
                    <a:solidFill>
                      <a:srgbClr val="000000"/>
                    </a:solidFill>
                  </a:rPr>
                  <a:t>(x,k</a:t>
                </a:r>
                <a:r>
                  <a:rPr lang="en-GB" altLang="zh-CN" baseline="-25000">
                    <a:solidFill>
                      <a:srgbClr val="000000"/>
                    </a:solidFill>
                  </a:rPr>
                  <a:t>T</a:t>
                </a:r>
                <a:r>
                  <a:rPr lang="en-GB" altLang="zh-CN">
                    <a:solidFill>
                      <a:srgbClr val="000000"/>
                    </a:solidFill>
                  </a:rPr>
                  <a:t>), </a:t>
                </a:r>
                <a:r>
                  <a:rPr lang="en-GB" altLang="zh-CN">
                    <a:solidFill>
                      <a:srgbClr val="FF0000"/>
                    </a:solidFill>
                  </a:rPr>
                  <a:t>h</a:t>
                </a:r>
                <a:r>
                  <a:rPr lang="en-GB" altLang="zh-CN" baseline="-25000">
                    <a:solidFill>
                      <a:srgbClr val="FF0000"/>
                    </a:solidFill>
                  </a:rPr>
                  <a:t>1</a:t>
                </a:r>
                <a:r>
                  <a:rPr lang="en-GB" altLang="zh-CN" baseline="30000">
                    <a:solidFill>
                      <a:srgbClr val="000000"/>
                    </a:solidFill>
                  </a:rPr>
                  <a:t>u</a:t>
                </a:r>
                <a:r>
                  <a:rPr lang="en-GB" altLang="zh-CN">
                    <a:solidFill>
                      <a:srgbClr val="000000"/>
                    </a:solidFill>
                  </a:rPr>
                  <a:t>(x,k</a:t>
                </a:r>
                <a:r>
                  <a:rPr lang="en-GB" altLang="zh-CN" baseline="-25000">
                    <a:solidFill>
                      <a:srgbClr val="000000"/>
                    </a:solidFill>
                  </a:rPr>
                  <a:t>T</a:t>
                </a:r>
                <a:r>
                  <a:rPr lang="en-GB" altLang="zh-CN">
                    <a:solidFill>
                      <a:srgbClr val="000000"/>
                    </a:solidFill>
                  </a:rPr>
                  <a:t>)</a:t>
                </a:r>
                <a:r>
                  <a:rPr lang="x-none" altLang="zh-CN">
                    <a:solidFill>
                      <a:srgbClr val="000000"/>
                    </a:solidFill>
                  </a:rPr>
                  <a:t>‏</a:t>
                </a:r>
                <a:endParaRPr lang="en-GB" altLang="zh-CN">
                  <a:solidFill>
                    <a:srgbClr val="000000"/>
                  </a:solidFill>
                </a:endParaRPr>
              </a:p>
            </p:txBody>
          </p:sp>
          <p:pic>
            <p:nvPicPr>
              <p:cNvPr id="40" name="Picture 39" descr="Wigner_GPD_TMD_3.png"/>
              <p:cNvPicPr>
                <a:picLocks noChangeAspect="1"/>
              </p:cNvPicPr>
              <p:nvPr/>
            </p:nvPicPr>
            <p:blipFill>
              <a:blip r:embed="rId5"/>
              <a:srcRect l="20246" r="5398" b="7344"/>
              <a:stretch>
                <a:fillRect/>
              </a:stretch>
            </p:blipFill>
            <p:spPr>
              <a:xfrm>
                <a:off x="0" y="1341438"/>
                <a:ext cx="2150998" cy="2461081"/>
              </a:xfrm>
              <a:prstGeom prst="rect">
                <a:avLst/>
              </a:prstGeom>
            </p:spPr>
          </p:pic>
        </p:grpSp>
      </p:grpSp>
      <p:grpSp>
        <p:nvGrpSpPr>
          <p:cNvPr id="9" name="Group 42"/>
          <p:cNvGrpSpPr/>
          <p:nvPr/>
        </p:nvGrpSpPr>
        <p:grpSpPr>
          <a:xfrm>
            <a:off x="6792912" y="4315877"/>
            <a:ext cx="3838576" cy="2518313"/>
            <a:chOff x="5268912" y="4315876"/>
            <a:chExt cx="3838576" cy="2518313"/>
          </a:xfrm>
        </p:grpSpPr>
        <p:sp>
          <p:nvSpPr>
            <p:cNvPr id="19473" name="Text Box 20"/>
            <p:cNvSpPr txBox="1">
              <a:spLocks noChangeArrowheads="1"/>
            </p:cNvSpPr>
            <p:nvPr/>
          </p:nvSpPr>
          <p:spPr bwMode="auto">
            <a:xfrm>
              <a:off x="5268912" y="5330839"/>
              <a:ext cx="1048611" cy="1243034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Form Factors</a:t>
              </a:r>
            </a:p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G</a:t>
              </a:r>
              <a:r>
                <a:rPr lang="en-GB" altLang="zh-CN" sz="2000" baseline="-25000">
                  <a:solidFill>
                    <a:srgbClr val="000000"/>
                  </a:solidFill>
                </a:rPr>
                <a:t>E</a:t>
              </a:r>
              <a:r>
                <a:rPr lang="en-GB" altLang="zh-CN" sz="2000">
                  <a:solidFill>
                    <a:srgbClr val="000000"/>
                  </a:solidFill>
                </a:rPr>
                <a:t>(Q</a:t>
              </a:r>
              <a:r>
                <a:rPr lang="en-GB" altLang="zh-CN" sz="2000" baseline="30000">
                  <a:solidFill>
                    <a:srgbClr val="000000"/>
                  </a:solidFill>
                </a:rPr>
                <a:t>2</a:t>
              </a:r>
              <a:r>
                <a:rPr lang="en-GB" altLang="zh-CN" sz="2000">
                  <a:solidFill>
                    <a:srgbClr val="000000"/>
                  </a:solidFill>
                </a:rPr>
                <a:t>), </a:t>
              </a:r>
            </a:p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G</a:t>
              </a:r>
              <a:r>
                <a:rPr lang="en-GB" altLang="zh-CN" sz="2000" baseline="-25000">
                  <a:solidFill>
                    <a:srgbClr val="000000"/>
                  </a:solidFill>
                </a:rPr>
                <a:t>M</a:t>
              </a:r>
              <a:r>
                <a:rPr lang="en-GB" altLang="zh-CN" sz="2000">
                  <a:solidFill>
                    <a:srgbClr val="000000"/>
                  </a:solidFill>
                </a:rPr>
                <a:t>(Q</a:t>
              </a:r>
              <a:r>
                <a:rPr lang="en-GB" altLang="zh-CN" sz="2000" baseline="30000">
                  <a:solidFill>
                    <a:srgbClr val="000000"/>
                  </a:solidFill>
                </a:rPr>
                <a:t>2</a:t>
              </a:r>
              <a:r>
                <a:rPr lang="en-GB" altLang="zh-CN" sz="2000">
                  <a:solidFill>
                    <a:srgbClr val="000000"/>
                  </a:solidFill>
                </a:rPr>
                <a:t>)</a:t>
              </a:r>
              <a:r>
                <a:rPr lang="x-none" altLang="zh-CN" sz="2000">
                  <a:solidFill>
                    <a:srgbClr val="000000"/>
                  </a:solidFill>
                </a:rPr>
                <a:t>‏</a:t>
              </a:r>
              <a:endParaRPr lang="en-GB" altLang="zh-CN" sz="2000">
                <a:solidFill>
                  <a:srgbClr val="000000"/>
                </a:solidFill>
              </a:endParaRPr>
            </a:p>
          </p:txBody>
        </p:sp>
        <p:pic>
          <p:nvPicPr>
            <p:cNvPr id="41" name="Picture 40" descr="Wigner_GPD_TMD_1.png"/>
            <p:cNvPicPr>
              <a:picLocks noChangeAspect="1"/>
            </p:cNvPicPr>
            <p:nvPr/>
          </p:nvPicPr>
          <p:blipFill>
            <a:blip r:embed="rId4"/>
            <a:srcRect l="47166"/>
            <a:stretch>
              <a:fillRect/>
            </a:stretch>
          </p:blipFill>
          <p:spPr>
            <a:xfrm>
              <a:off x="6317523" y="4315876"/>
              <a:ext cx="2789965" cy="2518313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1219200" y="969963"/>
            <a:ext cx="287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Transverse Momentum Dist.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250954" y="1055688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Generalized Parton Dist.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6F3-FA97-7A41-B2F8-F1B20C1A7993}" type="datetime1">
              <a:rPr lang="en-US" smtClean="0"/>
              <a:t>7/24/17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9th Workshop on Hadron Physics in China and Opportunities Worldwide, Nanjing, China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1E9F0-0D7D-1346-929C-3D4684DDB6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244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6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731818" y="266700"/>
            <a:ext cx="8565980" cy="5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1" tIns="45657" rIns="91311" bIns="45657" anchor="ctr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latin typeface="+mj-lt"/>
                <a:ea typeface="ＭＳ Ｐゴシック" pitchFamily="-107" charset="-128"/>
                <a:cs typeface="ＭＳ Ｐゴシック" pitchFamily="-107" charset="-128"/>
              </a:rPr>
              <a:t>How is </a:t>
            </a:r>
            <a:r>
              <a:rPr lang="en-US" sz="2800" dirty="0" smtClean="0">
                <a:latin typeface="+mj-lt"/>
                <a:ea typeface="ＭＳ Ｐゴシック" pitchFamily="-107" charset="-128"/>
                <a:cs typeface="ＭＳ Ｐゴシック" pitchFamily="-107" charset="-128"/>
              </a:rPr>
              <a:t>charge distributed </a:t>
            </a:r>
            <a:r>
              <a:rPr lang="en-US" sz="2800" dirty="0">
                <a:latin typeface="+mj-lt"/>
                <a:ea typeface="ＭＳ Ｐゴシック" pitchFamily="-107" charset="-128"/>
                <a:cs typeface="ＭＳ Ｐゴシック" pitchFamily="-107" charset="-128"/>
              </a:rPr>
              <a:t>inside the proton?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731818" y="1138726"/>
            <a:ext cx="3983761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Ø"/>
            </a:pPr>
            <a:r>
              <a:rPr lang="en-US" sz="2400" dirty="0">
                <a:cs typeface="Arial Rounded MT Bold"/>
              </a:rPr>
              <a:t> Electric charge distribution:</a:t>
            </a:r>
          </a:p>
        </p:txBody>
      </p:sp>
      <p:sp>
        <p:nvSpPr>
          <p:cNvPr id="6" name="Rectangle 5"/>
          <p:cNvSpPr/>
          <p:nvPr/>
        </p:nvSpPr>
        <p:spPr>
          <a:xfrm>
            <a:off x="2078181" y="1676608"/>
            <a:ext cx="4309918" cy="636857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r>
              <a:rPr lang="en-US" dirty="0">
                <a:solidFill>
                  <a:srgbClr val="00FA00"/>
                </a:solidFill>
                <a:latin typeface="Arial Rounded MT Bold"/>
                <a:cs typeface="Arial Rounded MT Bold"/>
              </a:rPr>
              <a:t>Elastic electric form factor     </a:t>
            </a:r>
          </a:p>
          <a:p>
            <a:r>
              <a:rPr lang="en-US" dirty="0">
                <a:solidFill>
                  <a:srgbClr val="00FA00"/>
                </a:solidFill>
                <a:latin typeface="Arial Rounded MT Bold"/>
                <a:cs typeface="Arial Rounded MT Bold"/>
              </a:rPr>
              <a:t>        Charge distributions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143221" y="2073738"/>
            <a:ext cx="424104" cy="239726"/>
          </a:xfrm>
          <a:prstGeom prst="rightArrow">
            <a:avLst/>
          </a:prstGeom>
          <a:solidFill>
            <a:srgbClr val="00FA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US"/>
          </a:p>
        </p:txBody>
      </p:sp>
      <p:pic>
        <p:nvPicPr>
          <p:cNvPr id="8" name="Picture 7" descr="formfacto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962" y="1451525"/>
            <a:ext cx="1361615" cy="76711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A447-7F48-034D-9C11-E1322814D63F}" type="datetime1">
              <a:rPr lang="en-US" smtClean="0"/>
              <a:t>7/24/17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534400" y="6521824"/>
            <a:ext cx="2133600" cy="336176"/>
          </a:xfrm>
        </p:spPr>
        <p:txBody>
          <a:bodyPr/>
          <a:lstStyle/>
          <a:p>
            <a:pPr>
              <a:defRPr/>
            </a:pPr>
            <a:fld id="{663965D6-BDF6-B148-993F-4DA70ADE2AD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0447" y="909673"/>
            <a:ext cx="2745424" cy="3253665"/>
          </a:xfrm>
          <a:prstGeom prst="rect">
            <a:avLst/>
          </a:prstGeom>
          <a:noFill/>
        </p:spPr>
      </p:pic>
      <p:grpSp>
        <p:nvGrpSpPr>
          <p:cNvPr id="768" name="Group 767"/>
          <p:cNvGrpSpPr/>
          <p:nvPr/>
        </p:nvGrpSpPr>
        <p:grpSpPr>
          <a:xfrm>
            <a:off x="1788304" y="2313465"/>
            <a:ext cx="2933178" cy="4633434"/>
            <a:chOff x="264303" y="2313465"/>
            <a:chExt cx="2933178" cy="4633434"/>
          </a:xfrm>
        </p:grpSpPr>
        <p:grpSp>
          <p:nvGrpSpPr>
            <p:cNvPr id="761" name="Group 760"/>
            <p:cNvGrpSpPr/>
            <p:nvPr/>
          </p:nvGrpSpPr>
          <p:grpSpPr>
            <a:xfrm>
              <a:off x="264303" y="2313465"/>
              <a:ext cx="2606891" cy="4633434"/>
              <a:chOff x="264303" y="2313465"/>
              <a:chExt cx="2606891" cy="4633434"/>
            </a:xfrm>
          </p:grpSpPr>
          <p:grpSp>
            <p:nvGrpSpPr>
              <p:cNvPr id="16" name="Group 228"/>
              <p:cNvGrpSpPr>
                <a:grpSpLocks/>
              </p:cNvGrpSpPr>
              <p:nvPr/>
            </p:nvGrpSpPr>
            <p:grpSpPr bwMode="auto">
              <a:xfrm>
                <a:off x="264303" y="2313465"/>
                <a:ext cx="2543391" cy="2534652"/>
                <a:chOff x="908" y="188"/>
                <a:chExt cx="3944" cy="3944"/>
              </a:xfrm>
            </p:grpSpPr>
            <p:sp>
              <p:nvSpPr>
                <p:cNvPr id="21" name="AutoShape 229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908" y="188"/>
                  <a:ext cx="3944" cy="39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2" name="Group 230"/>
                <p:cNvGrpSpPr>
                  <a:grpSpLocks/>
                </p:cNvGrpSpPr>
                <p:nvPr/>
              </p:nvGrpSpPr>
              <p:grpSpPr bwMode="auto">
                <a:xfrm>
                  <a:off x="941" y="642"/>
                  <a:ext cx="3872" cy="3044"/>
                  <a:chOff x="941" y="642"/>
                  <a:chExt cx="3872" cy="3044"/>
                </a:xfrm>
              </p:grpSpPr>
              <p:sp>
                <p:nvSpPr>
                  <p:cNvPr id="58" name="Line 2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48" y="3428"/>
                    <a:ext cx="0" cy="1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" name="Rectangle 232"/>
                  <p:cNvSpPr>
                    <a:spLocks noChangeArrowheads="1"/>
                  </p:cNvSpPr>
                  <p:nvPr/>
                </p:nvSpPr>
                <p:spPr bwMode="auto">
                  <a:xfrm>
                    <a:off x="1463" y="3616"/>
                    <a:ext cx="124" cy="21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" name="Freeform 233"/>
                  <p:cNvSpPr>
                    <a:spLocks/>
                  </p:cNvSpPr>
                  <p:nvPr/>
                </p:nvSpPr>
                <p:spPr bwMode="auto">
                  <a:xfrm>
                    <a:off x="1625" y="3532"/>
                    <a:ext cx="93" cy="152"/>
                  </a:xfrm>
                  <a:custGeom>
                    <a:avLst/>
                    <a:gdLst/>
                    <a:ahLst/>
                    <a:cxnLst>
                      <a:cxn ang="0">
                        <a:pos x="93" y="0"/>
                      </a:cxn>
                      <a:cxn ang="0">
                        <a:pos x="58" y="124"/>
                      </a:cxn>
                      <a:cxn ang="0">
                        <a:pos x="56" y="129"/>
                      </a:cxn>
                      <a:cxn ang="0">
                        <a:pos x="55" y="133"/>
                      </a:cxn>
                      <a:cxn ang="0">
                        <a:pos x="54" y="135"/>
                      </a:cxn>
                      <a:cxn ang="0">
                        <a:pos x="54" y="139"/>
                      </a:cxn>
                      <a:cxn ang="0">
                        <a:pos x="55" y="139"/>
                      </a:cxn>
                      <a:cxn ang="0">
                        <a:pos x="55" y="141"/>
                      </a:cxn>
                      <a:cxn ang="0">
                        <a:pos x="58" y="145"/>
                      </a:cxn>
                      <a:cxn ang="0">
                        <a:pos x="63" y="145"/>
                      </a:cxn>
                      <a:cxn ang="0">
                        <a:pos x="66" y="146"/>
                      </a:cxn>
                      <a:cxn ang="0">
                        <a:pos x="69" y="147"/>
                      </a:cxn>
                      <a:cxn ang="0">
                        <a:pos x="74" y="147"/>
                      </a:cxn>
                      <a:cxn ang="0">
                        <a:pos x="74" y="152"/>
                      </a:cxn>
                      <a:cxn ang="0">
                        <a:pos x="0" y="152"/>
                      </a:cxn>
                      <a:cxn ang="0">
                        <a:pos x="2" y="147"/>
                      </a:cxn>
                      <a:cxn ang="0">
                        <a:pos x="11" y="147"/>
                      </a:cxn>
                      <a:cxn ang="0">
                        <a:pos x="14" y="146"/>
                      </a:cxn>
                      <a:cxn ang="0">
                        <a:pos x="17" y="145"/>
                      </a:cxn>
                      <a:cxn ang="0">
                        <a:pos x="19" y="145"/>
                      </a:cxn>
                      <a:cxn ang="0">
                        <a:pos x="24" y="142"/>
                      </a:cxn>
                      <a:cxn ang="0">
                        <a:pos x="25" y="140"/>
                      </a:cxn>
                      <a:cxn ang="0">
                        <a:pos x="26" y="139"/>
                      </a:cxn>
                      <a:cxn ang="0">
                        <a:pos x="27" y="136"/>
                      </a:cxn>
                      <a:cxn ang="0">
                        <a:pos x="29" y="133"/>
                      </a:cxn>
                      <a:cxn ang="0">
                        <a:pos x="29" y="129"/>
                      </a:cxn>
                      <a:cxn ang="0">
                        <a:pos x="30" y="124"/>
                      </a:cxn>
                      <a:cxn ang="0">
                        <a:pos x="51" y="51"/>
                      </a:cxn>
                      <a:cxn ang="0">
                        <a:pos x="56" y="39"/>
                      </a:cxn>
                      <a:cxn ang="0">
                        <a:pos x="57" y="36"/>
                      </a:cxn>
                      <a:cxn ang="0">
                        <a:pos x="57" y="33"/>
                      </a:cxn>
                      <a:cxn ang="0">
                        <a:pos x="58" y="32"/>
                      </a:cxn>
                      <a:cxn ang="0">
                        <a:pos x="58" y="24"/>
                      </a:cxn>
                      <a:cxn ang="0">
                        <a:pos x="56" y="19"/>
                      </a:cxn>
                      <a:cxn ang="0">
                        <a:pos x="51" y="17"/>
                      </a:cxn>
                      <a:cxn ang="0">
                        <a:pos x="34" y="17"/>
                      </a:cxn>
                      <a:cxn ang="0">
                        <a:pos x="34" y="14"/>
                      </a:cxn>
                      <a:cxn ang="0">
                        <a:pos x="88" y="0"/>
                      </a:cxn>
                      <a:cxn ang="0">
                        <a:pos x="93" y="0"/>
                      </a:cxn>
                    </a:cxnLst>
                    <a:rect l="0" t="0" r="r" b="b"/>
                    <a:pathLst>
                      <a:path w="93" h="152">
                        <a:moveTo>
                          <a:pt x="93" y="0"/>
                        </a:moveTo>
                        <a:lnTo>
                          <a:pt x="58" y="124"/>
                        </a:lnTo>
                        <a:lnTo>
                          <a:pt x="56" y="129"/>
                        </a:lnTo>
                        <a:lnTo>
                          <a:pt x="55" y="133"/>
                        </a:lnTo>
                        <a:lnTo>
                          <a:pt x="54" y="135"/>
                        </a:lnTo>
                        <a:lnTo>
                          <a:pt x="54" y="139"/>
                        </a:lnTo>
                        <a:lnTo>
                          <a:pt x="55" y="139"/>
                        </a:lnTo>
                        <a:lnTo>
                          <a:pt x="55" y="141"/>
                        </a:lnTo>
                        <a:lnTo>
                          <a:pt x="58" y="145"/>
                        </a:lnTo>
                        <a:lnTo>
                          <a:pt x="63" y="145"/>
                        </a:lnTo>
                        <a:lnTo>
                          <a:pt x="66" y="146"/>
                        </a:lnTo>
                        <a:lnTo>
                          <a:pt x="69" y="147"/>
                        </a:lnTo>
                        <a:lnTo>
                          <a:pt x="74" y="147"/>
                        </a:lnTo>
                        <a:lnTo>
                          <a:pt x="74" y="152"/>
                        </a:lnTo>
                        <a:lnTo>
                          <a:pt x="0" y="152"/>
                        </a:lnTo>
                        <a:lnTo>
                          <a:pt x="2" y="147"/>
                        </a:lnTo>
                        <a:lnTo>
                          <a:pt x="11" y="147"/>
                        </a:lnTo>
                        <a:lnTo>
                          <a:pt x="14" y="146"/>
                        </a:lnTo>
                        <a:lnTo>
                          <a:pt x="17" y="145"/>
                        </a:lnTo>
                        <a:lnTo>
                          <a:pt x="19" y="145"/>
                        </a:lnTo>
                        <a:lnTo>
                          <a:pt x="24" y="142"/>
                        </a:lnTo>
                        <a:lnTo>
                          <a:pt x="25" y="140"/>
                        </a:lnTo>
                        <a:lnTo>
                          <a:pt x="26" y="139"/>
                        </a:lnTo>
                        <a:lnTo>
                          <a:pt x="27" y="136"/>
                        </a:lnTo>
                        <a:lnTo>
                          <a:pt x="29" y="133"/>
                        </a:lnTo>
                        <a:lnTo>
                          <a:pt x="29" y="129"/>
                        </a:lnTo>
                        <a:lnTo>
                          <a:pt x="30" y="124"/>
                        </a:lnTo>
                        <a:lnTo>
                          <a:pt x="51" y="51"/>
                        </a:lnTo>
                        <a:lnTo>
                          <a:pt x="56" y="39"/>
                        </a:lnTo>
                        <a:lnTo>
                          <a:pt x="57" y="36"/>
                        </a:lnTo>
                        <a:lnTo>
                          <a:pt x="57" y="33"/>
                        </a:lnTo>
                        <a:lnTo>
                          <a:pt x="58" y="32"/>
                        </a:lnTo>
                        <a:lnTo>
                          <a:pt x="58" y="24"/>
                        </a:lnTo>
                        <a:lnTo>
                          <a:pt x="56" y="19"/>
                        </a:lnTo>
                        <a:lnTo>
                          <a:pt x="51" y="17"/>
                        </a:lnTo>
                        <a:lnTo>
                          <a:pt x="34" y="17"/>
                        </a:lnTo>
                        <a:lnTo>
                          <a:pt x="34" y="14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" name="Freeform 234"/>
                  <p:cNvSpPr>
                    <a:spLocks/>
                  </p:cNvSpPr>
                  <p:nvPr/>
                </p:nvSpPr>
                <p:spPr bwMode="auto">
                  <a:xfrm>
                    <a:off x="1703" y="3651"/>
                    <a:ext cx="35" cy="35"/>
                  </a:xfrm>
                  <a:custGeom>
                    <a:avLst/>
                    <a:gdLst/>
                    <a:ahLst/>
                    <a:cxnLst>
                      <a:cxn ang="0">
                        <a:pos x="16" y="0"/>
                      </a:cxn>
                      <a:cxn ang="0">
                        <a:pos x="20" y="0"/>
                      </a:cxn>
                      <a:cxn ang="0">
                        <a:pos x="30" y="5"/>
                      </a:cxn>
                      <a:cxn ang="0">
                        <a:pos x="32" y="8"/>
                      </a:cxn>
                      <a:cxn ang="0">
                        <a:pos x="33" y="11"/>
                      </a:cxn>
                      <a:cxn ang="0">
                        <a:pos x="35" y="14"/>
                      </a:cxn>
                      <a:cxn ang="0">
                        <a:pos x="35" y="16"/>
                      </a:cxn>
                      <a:cxn ang="0">
                        <a:pos x="32" y="26"/>
                      </a:cxn>
                      <a:cxn ang="0">
                        <a:pos x="30" y="30"/>
                      </a:cxn>
                      <a:cxn ang="0">
                        <a:pos x="28" y="33"/>
                      </a:cxn>
                      <a:cxn ang="0">
                        <a:pos x="23" y="35"/>
                      </a:cxn>
                      <a:cxn ang="0">
                        <a:pos x="11" y="35"/>
                      </a:cxn>
                      <a:cxn ang="0">
                        <a:pos x="10" y="34"/>
                      </a:cxn>
                      <a:cxn ang="0">
                        <a:pos x="7" y="33"/>
                      </a:cxn>
                      <a:cxn ang="0">
                        <a:pos x="2" y="28"/>
                      </a:cxn>
                      <a:cxn ang="0">
                        <a:pos x="0" y="23"/>
                      </a:cxn>
                      <a:cxn ang="0">
                        <a:pos x="0" y="11"/>
                      </a:cxn>
                      <a:cxn ang="0">
                        <a:pos x="1" y="10"/>
                      </a:cxn>
                      <a:cxn ang="0">
                        <a:pos x="2" y="8"/>
                      </a:cxn>
                      <a:cxn ang="0">
                        <a:pos x="7" y="3"/>
                      </a:cxn>
                      <a:cxn ang="0">
                        <a:pos x="11" y="2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</a:cxnLst>
                    <a:rect l="0" t="0" r="r" b="b"/>
                    <a:pathLst>
                      <a:path w="35" h="35">
                        <a:moveTo>
                          <a:pt x="16" y="0"/>
                        </a:moveTo>
                        <a:lnTo>
                          <a:pt x="20" y="0"/>
                        </a:lnTo>
                        <a:lnTo>
                          <a:pt x="30" y="5"/>
                        </a:lnTo>
                        <a:lnTo>
                          <a:pt x="32" y="8"/>
                        </a:lnTo>
                        <a:lnTo>
                          <a:pt x="33" y="11"/>
                        </a:lnTo>
                        <a:lnTo>
                          <a:pt x="35" y="14"/>
                        </a:lnTo>
                        <a:lnTo>
                          <a:pt x="35" y="16"/>
                        </a:lnTo>
                        <a:lnTo>
                          <a:pt x="32" y="26"/>
                        </a:lnTo>
                        <a:lnTo>
                          <a:pt x="30" y="30"/>
                        </a:lnTo>
                        <a:lnTo>
                          <a:pt x="28" y="33"/>
                        </a:lnTo>
                        <a:lnTo>
                          <a:pt x="23" y="35"/>
                        </a:lnTo>
                        <a:lnTo>
                          <a:pt x="11" y="35"/>
                        </a:lnTo>
                        <a:lnTo>
                          <a:pt x="10" y="34"/>
                        </a:lnTo>
                        <a:lnTo>
                          <a:pt x="7" y="33"/>
                        </a:lnTo>
                        <a:lnTo>
                          <a:pt x="2" y="28"/>
                        </a:lnTo>
                        <a:lnTo>
                          <a:pt x="0" y="23"/>
                        </a:lnTo>
                        <a:lnTo>
                          <a:pt x="0" y="11"/>
                        </a:lnTo>
                        <a:lnTo>
                          <a:pt x="1" y="10"/>
                        </a:lnTo>
                        <a:lnTo>
                          <a:pt x="2" y="8"/>
                        </a:lnTo>
                        <a:lnTo>
                          <a:pt x="7" y="3"/>
                        </a:lnTo>
                        <a:lnTo>
                          <a:pt x="11" y="2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" name="Freeform 235"/>
                  <p:cNvSpPr>
                    <a:spLocks/>
                  </p:cNvSpPr>
                  <p:nvPr/>
                </p:nvSpPr>
                <p:spPr bwMode="auto">
                  <a:xfrm>
                    <a:off x="1795" y="3534"/>
                    <a:ext cx="105" cy="152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105" y="0"/>
                      </a:cxn>
                      <a:cxn ang="0">
                        <a:pos x="98" y="27"/>
                      </a:cxn>
                      <a:cxn ang="0">
                        <a:pos x="46" y="27"/>
                      </a:cxn>
                      <a:cxn ang="0">
                        <a:pos x="40" y="40"/>
                      </a:cxn>
                      <a:cxn ang="0">
                        <a:pos x="55" y="43"/>
                      </a:cxn>
                      <a:cxn ang="0">
                        <a:pos x="65" y="49"/>
                      </a:cxn>
                      <a:cxn ang="0">
                        <a:pos x="70" y="52"/>
                      </a:cxn>
                      <a:cxn ang="0">
                        <a:pos x="74" y="55"/>
                      </a:cxn>
                      <a:cxn ang="0">
                        <a:pos x="77" y="58"/>
                      </a:cxn>
                      <a:cxn ang="0">
                        <a:pos x="80" y="61"/>
                      </a:cxn>
                      <a:cxn ang="0">
                        <a:pos x="82" y="66"/>
                      </a:cxn>
                      <a:cxn ang="0">
                        <a:pos x="87" y="78"/>
                      </a:cxn>
                      <a:cxn ang="0">
                        <a:pos x="89" y="89"/>
                      </a:cxn>
                      <a:cxn ang="0">
                        <a:pos x="87" y="105"/>
                      </a:cxn>
                      <a:cxn ang="0">
                        <a:pos x="80" y="120"/>
                      </a:cxn>
                      <a:cxn ang="0">
                        <a:pos x="70" y="133"/>
                      </a:cxn>
                      <a:cxn ang="0">
                        <a:pos x="56" y="143"/>
                      </a:cxn>
                      <a:cxn ang="0">
                        <a:pos x="46" y="148"/>
                      </a:cxn>
                      <a:cxn ang="0">
                        <a:pos x="35" y="151"/>
                      </a:cxn>
                      <a:cxn ang="0">
                        <a:pos x="23" y="152"/>
                      </a:cxn>
                      <a:cxn ang="0">
                        <a:pos x="15" y="152"/>
                      </a:cxn>
                      <a:cxn ang="0">
                        <a:pos x="8" y="150"/>
                      </a:cxn>
                      <a:cxn ang="0">
                        <a:pos x="4" y="147"/>
                      </a:cxn>
                      <a:cxn ang="0">
                        <a:pos x="0" y="138"/>
                      </a:cxn>
                      <a:cxn ang="0">
                        <a:pos x="0" y="135"/>
                      </a:cxn>
                      <a:cxn ang="0">
                        <a:pos x="1" y="133"/>
                      </a:cxn>
                      <a:cxn ang="0">
                        <a:pos x="1" y="131"/>
                      </a:cxn>
                      <a:cxn ang="0">
                        <a:pos x="2" y="128"/>
                      </a:cxn>
                      <a:cxn ang="0">
                        <a:pos x="4" y="127"/>
                      </a:cxn>
                      <a:cxn ang="0">
                        <a:pos x="9" y="127"/>
                      </a:cxn>
                      <a:cxn ang="0">
                        <a:pos x="12" y="126"/>
                      </a:cxn>
                      <a:cxn ang="0">
                        <a:pos x="14" y="126"/>
                      </a:cxn>
                      <a:cxn ang="0">
                        <a:pos x="21" y="129"/>
                      </a:cxn>
                      <a:cxn ang="0">
                        <a:pos x="23" y="132"/>
                      </a:cxn>
                      <a:cxn ang="0">
                        <a:pos x="27" y="134"/>
                      </a:cxn>
                      <a:cxn ang="0">
                        <a:pos x="33" y="140"/>
                      </a:cxn>
                      <a:cxn ang="0">
                        <a:pos x="38" y="143"/>
                      </a:cxn>
                      <a:cxn ang="0">
                        <a:pos x="43" y="143"/>
                      </a:cxn>
                      <a:cxn ang="0">
                        <a:pos x="47" y="141"/>
                      </a:cxn>
                      <a:cxn ang="0">
                        <a:pos x="51" y="140"/>
                      </a:cxn>
                      <a:cxn ang="0">
                        <a:pos x="56" y="135"/>
                      </a:cxn>
                      <a:cxn ang="0">
                        <a:pos x="59" y="128"/>
                      </a:cxn>
                      <a:cxn ang="0">
                        <a:pos x="62" y="120"/>
                      </a:cxn>
                      <a:cxn ang="0">
                        <a:pos x="63" y="110"/>
                      </a:cxn>
                      <a:cxn ang="0">
                        <a:pos x="62" y="97"/>
                      </a:cxn>
                      <a:cxn ang="0">
                        <a:pos x="56" y="86"/>
                      </a:cxn>
                      <a:cxn ang="0">
                        <a:pos x="55" y="82"/>
                      </a:cxn>
                      <a:cxn ang="0">
                        <a:pos x="51" y="77"/>
                      </a:cxn>
                      <a:cxn ang="0">
                        <a:pos x="47" y="74"/>
                      </a:cxn>
                      <a:cxn ang="0">
                        <a:pos x="44" y="71"/>
                      </a:cxn>
                      <a:cxn ang="0">
                        <a:pos x="40" y="68"/>
                      </a:cxn>
                      <a:cxn ang="0">
                        <a:pos x="31" y="65"/>
                      </a:cxn>
                      <a:cxn ang="0">
                        <a:pos x="19" y="64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105" h="152">
                        <a:moveTo>
                          <a:pt x="49" y="0"/>
                        </a:moveTo>
                        <a:lnTo>
                          <a:pt x="105" y="0"/>
                        </a:lnTo>
                        <a:lnTo>
                          <a:pt x="98" y="27"/>
                        </a:lnTo>
                        <a:lnTo>
                          <a:pt x="46" y="27"/>
                        </a:lnTo>
                        <a:lnTo>
                          <a:pt x="40" y="40"/>
                        </a:lnTo>
                        <a:lnTo>
                          <a:pt x="55" y="43"/>
                        </a:lnTo>
                        <a:lnTo>
                          <a:pt x="65" y="49"/>
                        </a:lnTo>
                        <a:lnTo>
                          <a:pt x="70" y="52"/>
                        </a:lnTo>
                        <a:lnTo>
                          <a:pt x="74" y="55"/>
                        </a:lnTo>
                        <a:lnTo>
                          <a:pt x="77" y="58"/>
                        </a:lnTo>
                        <a:lnTo>
                          <a:pt x="80" y="61"/>
                        </a:lnTo>
                        <a:lnTo>
                          <a:pt x="82" y="66"/>
                        </a:lnTo>
                        <a:lnTo>
                          <a:pt x="87" y="78"/>
                        </a:lnTo>
                        <a:lnTo>
                          <a:pt x="89" y="89"/>
                        </a:lnTo>
                        <a:lnTo>
                          <a:pt x="87" y="105"/>
                        </a:lnTo>
                        <a:lnTo>
                          <a:pt x="80" y="120"/>
                        </a:lnTo>
                        <a:lnTo>
                          <a:pt x="70" y="133"/>
                        </a:lnTo>
                        <a:lnTo>
                          <a:pt x="56" y="143"/>
                        </a:lnTo>
                        <a:lnTo>
                          <a:pt x="46" y="148"/>
                        </a:lnTo>
                        <a:lnTo>
                          <a:pt x="35" y="151"/>
                        </a:lnTo>
                        <a:lnTo>
                          <a:pt x="23" y="152"/>
                        </a:lnTo>
                        <a:lnTo>
                          <a:pt x="15" y="152"/>
                        </a:lnTo>
                        <a:lnTo>
                          <a:pt x="8" y="150"/>
                        </a:lnTo>
                        <a:lnTo>
                          <a:pt x="4" y="147"/>
                        </a:lnTo>
                        <a:lnTo>
                          <a:pt x="0" y="138"/>
                        </a:lnTo>
                        <a:lnTo>
                          <a:pt x="0" y="135"/>
                        </a:lnTo>
                        <a:lnTo>
                          <a:pt x="1" y="133"/>
                        </a:lnTo>
                        <a:lnTo>
                          <a:pt x="1" y="131"/>
                        </a:lnTo>
                        <a:lnTo>
                          <a:pt x="2" y="128"/>
                        </a:lnTo>
                        <a:lnTo>
                          <a:pt x="4" y="127"/>
                        </a:lnTo>
                        <a:lnTo>
                          <a:pt x="9" y="127"/>
                        </a:lnTo>
                        <a:lnTo>
                          <a:pt x="12" y="126"/>
                        </a:lnTo>
                        <a:lnTo>
                          <a:pt x="14" y="126"/>
                        </a:lnTo>
                        <a:lnTo>
                          <a:pt x="21" y="129"/>
                        </a:lnTo>
                        <a:lnTo>
                          <a:pt x="23" y="132"/>
                        </a:lnTo>
                        <a:lnTo>
                          <a:pt x="27" y="134"/>
                        </a:lnTo>
                        <a:lnTo>
                          <a:pt x="33" y="140"/>
                        </a:lnTo>
                        <a:lnTo>
                          <a:pt x="38" y="143"/>
                        </a:lnTo>
                        <a:lnTo>
                          <a:pt x="43" y="143"/>
                        </a:lnTo>
                        <a:lnTo>
                          <a:pt x="47" y="141"/>
                        </a:lnTo>
                        <a:lnTo>
                          <a:pt x="51" y="140"/>
                        </a:lnTo>
                        <a:lnTo>
                          <a:pt x="56" y="135"/>
                        </a:lnTo>
                        <a:lnTo>
                          <a:pt x="59" y="128"/>
                        </a:lnTo>
                        <a:lnTo>
                          <a:pt x="62" y="120"/>
                        </a:lnTo>
                        <a:lnTo>
                          <a:pt x="63" y="110"/>
                        </a:lnTo>
                        <a:lnTo>
                          <a:pt x="62" y="97"/>
                        </a:lnTo>
                        <a:lnTo>
                          <a:pt x="56" y="86"/>
                        </a:lnTo>
                        <a:lnTo>
                          <a:pt x="55" y="82"/>
                        </a:lnTo>
                        <a:lnTo>
                          <a:pt x="51" y="77"/>
                        </a:lnTo>
                        <a:lnTo>
                          <a:pt x="47" y="74"/>
                        </a:lnTo>
                        <a:lnTo>
                          <a:pt x="44" y="71"/>
                        </a:lnTo>
                        <a:lnTo>
                          <a:pt x="40" y="68"/>
                        </a:lnTo>
                        <a:lnTo>
                          <a:pt x="31" y="65"/>
                        </a:lnTo>
                        <a:lnTo>
                          <a:pt x="19" y="64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" name="Line 2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92" y="3428"/>
                    <a:ext cx="0" cy="1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1893" y="3616"/>
                    <a:ext cx="123" cy="21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" name="Freeform 238"/>
                  <p:cNvSpPr>
                    <a:spLocks/>
                  </p:cNvSpPr>
                  <p:nvPr/>
                </p:nvSpPr>
                <p:spPr bwMode="auto">
                  <a:xfrm>
                    <a:off x="2027" y="3532"/>
                    <a:ext cx="93" cy="152"/>
                  </a:xfrm>
                  <a:custGeom>
                    <a:avLst/>
                    <a:gdLst/>
                    <a:ahLst/>
                    <a:cxnLst>
                      <a:cxn ang="0">
                        <a:pos x="93" y="0"/>
                      </a:cxn>
                      <a:cxn ang="0">
                        <a:pos x="59" y="124"/>
                      </a:cxn>
                      <a:cxn ang="0">
                        <a:pos x="56" y="129"/>
                      </a:cxn>
                      <a:cxn ang="0">
                        <a:pos x="55" y="133"/>
                      </a:cxn>
                      <a:cxn ang="0">
                        <a:pos x="54" y="135"/>
                      </a:cxn>
                      <a:cxn ang="0">
                        <a:pos x="54" y="139"/>
                      </a:cxn>
                      <a:cxn ang="0">
                        <a:pos x="55" y="139"/>
                      </a:cxn>
                      <a:cxn ang="0">
                        <a:pos x="55" y="141"/>
                      </a:cxn>
                      <a:cxn ang="0">
                        <a:pos x="59" y="145"/>
                      </a:cxn>
                      <a:cxn ang="0">
                        <a:pos x="63" y="145"/>
                      </a:cxn>
                      <a:cxn ang="0">
                        <a:pos x="66" y="146"/>
                      </a:cxn>
                      <a:cxn ang="0">
                        <a:pos x="69" y="147"/>
                      </a:cxn>
                      <a:cxn ang="0">
                        <a:pos x="74" y="147"/>
                      </a:cxn>
                      <a:cxn ang="0">
                        <a:pos x="74" y="152"/>
                      </a:cxn>
                      <a:cxn ang="0">
                        <a:pos x="0" y="152"/>
                      </a:cxn>
                      <a:cxn ang="0">
                        <a:pos x="2" y="147"/>
                      </a:cxn>
                      <a:cxn ang="0">
                        <a:pos x="11" y="147"/>
                      </a:cxn>
                      <a:cxn ang="0">
                        <a:pos x="14" y="146"/>
                      </a:cxn>
                      <a:cxn ang="0">
                        <a:pos x="17" y="145"/>
                      </a:cxn>
                      <a:cxn ang="0">
                        <a:pos x="19" y="145"/>
                      </a:cxn>
                      <a:cxn ang="0">
                        <a:pos x="24" y="142"/>
                      </a:cxn>
                      <a:cxn ang="0">
                        <a:pos x="25" y="140"/>
                      </a:cxn>
                      <a:cxn ang="0">
                        <a:pos x="26" y="139"/>
                      </a:cxn>
                      <a:cxn ang="0">
                        <a:pos x="27" y="136"/>
                      </a:cxn>
                      <a:cxn ang="0">
                        <a:pos x="29" y="133"/>
                      </a:cxn>
                      <a:cxn ang="0">
                        <a:pos x="29" y="129"/>
                      </a:cxn>
                      <a:cxn ang="0">
                        <a:pos x="30" y="124"/>
                      </a:cxn>
                      <a:cxn ang="0">
                        <a:pos x="51" y="51"/>
                      </a:cxn>
                      <a:cxn ang="0">
                        <a:pos x="56" y="39"/>
                      </a:cxn>
                      <a:cxn ang="0">
                        <a:pos x="57" y="36"/>
                      </a:cxn>
                      <a:cxn ang="0">
                        <a:pos x="57" y="33"/>
                      </a:cxn>
                      <a:cxn ang="0">
                        <a:pos x="59" y="32"/>
                      </a:cxn>
                      <a:cxn ang="0">
                        <a:pos x="59" y="24"/>
                      </a:cxn>
                      <a:cxn ang="0">
                        <a:pos x="56" y="19"/>
                      </a:cxn>
                      <a:cxn ang="0">
                        <a:pos x="51" y="17"/>
                      </a:cxn>
                      <a:cxn ang="0">
                        <a:pos x="35" y="17"/>
                      </a:cxn>
                      <a:cxn ang="0">
                        <a:pos x="35" y="14"/>
                      </a:cxn>
                      <a:cxn ang="0">
                        <a:pos x="88" y="0"/>
                      </a:cxn>
                      <a:cxn ang="0">
                        <a:pos x="93" y="0"/>
                      </a:cxn>
                    </a:cxnLst>
                    <a:rect l="0" t="0" r="r" b="b"/>
                    <a:pathLst>
                      <a:path w="93" h="152">
                        <a:moveTo>
                          <a:pt x="93" y="0"/>
                        </a:moveTo>
                        <a:lnTo>
                          <a:pt x="59" y="124"/>
                        </a:lnTo>
                        <a:lnTo>
                          <a:pt x="56" y="129"/>
                        </a:lnTo>
                        <a:lnTo>
                          <a:pt x="55" y="133"/>
                        </a:lnTo>
                        <a:lnTo>
                          <a:pt x="54" y="135"/>
                        </a:lnTo>
                        <a:lnTo>
                          <a:pt x="54" y="139"/>
                        </a:lnTo>
                        <a:lnTo>
                          <a:pt x="55" y="139"/>
                        </a:lnTo>
                        <a:lnTo>
                          <a:pt x="55" y="141"/>
                        </a:lnTo>
                        <a:lnTo>
                          <a:pt x="59" y="145"/>
                        </a:lnTo>
                        <a:lnTo>
                          <a:pt x="63" y="145"/>
                        </a:lnTo>
                        <a:lnTo>
                          <a:pt x="66" y="146"/>
                        </a:lnTo>
                        <a:lnTo>
                          <a:pt x="69" y="147"/>
                        </a:lnTo>
                        <a:lnTo>
                          <a:pt x="74" y="147"/>
                        </a:lnTo>
                        <a:lnTo>
                          <a:pt x="74" y="152"/>
                        </a:lnTo>
                        <a:lnTo>
                          <a:pt x="0" y="152"/>
                        </a:lnTo>
                        <a:lnTo>
                          <a:pt x="2" y="147"/>
                        </a:lnTo>
                        <a:lnTo>
                          <a:pt x="11" y="147"/>
                        </a:lnTo>
                        <a:lnTo>
                          <a:pt x="14" y="146"/>
                        </a:lnTo>
                        <a:lnTo>
                          <a:pt x="17" y="145"/>
                        </a:lnTo>
                        <a:lnTo>
                          <a:pt x="19" y="145"/>
                        </a:lnTo>
                        <a:lnTo>
                          <a:pt x="24" y="142"/>
                        </a:lnTo>
                        <a:lnTo>
                          <a:pt x="25" y="140"/>
                        </a:lnTo>
                        <a:lnTo>
                          <a:pt x="26" y="139"/>
                        </a:lnTo>
                        <a:lnTo>
                          <a:pt x="27" y="136"/>
                        </a:lnTo>
                        <a:lnTo>
                          <a:pt x="29" y="133"/>
                        </a:lnTo>
                        <a:lnTo>
                          <a:pt x="29" y="129"/>
                        </a:lnTo>
                        <a:lnTo>
                          <a:pt x="30" y="124"/>
                        </a:lnTo>
                        <a:lnTo>
                          <a:pt x="51" y="51"/>
                        </a:lnTo>
                        <a:lnTo>
                          <a:pt x="56" y="39"/>
                        </a:lnTo>
                        <a:lnTo>
                          <a:pt x="57" y="36"/>
                        </a:lnTo>
                        <a:lnTo>
                          <a:pt x="57" y="33"/>
                        </a:lnTo>
                        <a:lnTo>
                          <a:pt x="59" y="32"/>
                        </a:lnTo>
                        <a:lnTo>
                          <a:pt x="59" y="24"/>
                        </a:lnTo>
                        <a:lnTo>
                          <a:pt x="56" y="19"/>
                        </a:lnTo>
                        <a:lnTo>
                          <a:pt x="51" y="17"/>
                        </a:lnTo>
                        <a:lnTo>
                          <a:pt x="35" y="17"/>
                        </a:lnTo>
                        <a:lnTo>
                          <a:pt x="35" y="14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" name="Line 2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8" y="3428"/>
                    <a:ext cx="0" cy="1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" name="Rectangle 240"/>
                  <p:cNvSpPr>
                    <a:spLocks noChangeArrowheads="1"/>
                  </p:cNvSpPr>
                  <p:nvPr/>
                </p:nvSpPr>
                <p:spPr bwMode="auto">
                  <a:xfrm>
                    <a:off x="2125" y="3616"/>
                    <a:ext cx="123" cy="21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" name="Freeform 241"/>
                  <p:cNvSpPr>
                    <a:spLocks noEditPoints="1"/>
                  </p:cNvSpPr>
                  <p:nvPr/>
                </p:nvSpPr>
                <p:spPr bwMode="auto">
                  <a:xfrm>
                    <a:off x="2294" y="3532"/>
                    <a:ext cx="100" cy="154"/>
                  </a:xfrm>
                  <a:custGeom>
                    <a:avLst/>
                    <a:gdLst/>
                    <a:ahLst/>
                    <a:cxnLst>
                      <a:cxn ang="0">
                        <a:pos x="73" y="0"/>
                      </a:cxn>
                      <a:cxn ang="0">
                        <a:pos x="82" y="3"/>
                      </a:cxn>
                      <a:cxn ang="0">
                        <a:pos x="98" y="24"/>
                      </a:cxn>
                      <a:cxn ang="0">
                        <a:pos x="99" y="32"/>
                      </a:cxn>
                      <a:cxn ang="0">
                        <a:pos x="100" y="42"/>
                      </a:cxn>
                      <a:cxn ang="0">
                        <a:pos x="95" y="79"/>
                      </a:cxn>
                      <a:cxn ang="0">
                        <a:pos x="83" y="112"/>
                      </a:cxn>
                      <a:cxn ang="0">
                        <a:pos x="71" y="130"/>
                      </a:cxn>
                      <a:cxn ang="0">
                        <a:pos x="53" y="147"/>
                      </a:cxn>
                      <a:cxn ang="0">
                        <a:pos x="45" y="152"/>
                      </a:cxn>
                      <a:cxn ang="0">
                        <a:pos x="26" y="154"/>
                      </a:cxn>
                      <a:cxn ang="0">
                        <a:pos x="15" y="149"/>
                      </a:cxn>
                      <a:cxn ang="0">
                        <a:pos x="9" y="142"/>
                      </a:cxn>
                      <a:cxn ang="0">
                        <a:pos x="4" y="133"/>
                      </a:cxn>
                      <a:cxn ang="0">
                        <a:pos x="0" y="112"/>
                      </a:cxn>
                      <a:cxn ang="0">
                        <a:pos x="3" y="79"/>
                      </a:cxn>
                      <a:cxn ang="0">
                        <a:pos x="18" y="42"/>
                      </a:cxn>
                      <a:cxn ang="0">
                        <a:pos x="38" y="13"/>
                      </a:cxn>
                      <a:cxn ang="0">
                        <a:pos x="53" y="3"/>
                      </a:cxn>
                      <a:cxn ang="0">
                        <a:pos x="62" y="0"/>
                      </a:cxn>
                      <a:cxn ang="0">
                        <a:pos x="69" y="5"/>
                      </a:cxn>
                      <a:cxn ang="0">
                        <a:pos x="59" y="8"/>
                      </a:cxn>
                      <a:cxn ang="0">
                        <a:pos x="58" y="12"/>
                      </a:cxn>
                      <a:cxn ang="0">
                        <a:pos x="55" y="18"/>
                      </a:cxn>
                      <a:cxn ang="0">
                        <a:pos x="51" y="29"/>
                      </a:cxn>
                      <a:cxn ang="0">
                        <a:pos x="38" y="64"/>
                      </a:cxn>
                      <a:cxn ang="0">
                        <a:pos x="27" y="101"/>
                      </a:cxn>
                      <a:cxn ang="0">
                        <a:pos x="21" y="127"/>
                      </a:cxn>
                      <a:cxn ang="0">
                        <a:pos x="20" y="142"/>
                      </a:cxn>
                      <a:cxn ang="0">
                        <a:pos x="25" y="148"/>
                      </a:cxn>
                      <a:cxn ang="0">
                        <a:pos x="34" y="149"/>
                      </a:cxn>
                      <a:cxn ang="0">
                        <a:pos x="46" y="137"/>
                      </a:cxn>
                      <a:cxn ang="0">
                        <a:pos x="63" y="82"/>
                      </a:cxn>
                      <a:cxn ang="0">
                        <a:pos x="77" y="32"/>
                      </a:cxn>
                      <a:cxn ang="0">
                        <a:pos x="79" y="12"/>
                      </a:cxn>
                      <a:cxn ang="0">
                        <a:pos x="71" y="5"/>
                      </a:cxn>
                    </a:cxnLst>
                    <a:rect l="0" t="0" r="r" b="b"/>
                    <a:pathLst>
                      <a:path w="100" h="154">
                        <a:moveTo>
                          <a:pt x="67" y="0"/>
                        </a:moveTo>
                        <a:lnTo>
                          <a:pt x="73" y="0"/>
                        </a:lnTo>
                        <a:lnTo>
                          <a:pt x="77" y="2"/>
                        </a:lnTo>
                        <a:lnTo>
                          <a:pt x="82" y="3"/>
                        </a:lnTo>
                        <a:lnTo>
                          <a:pt x="93" y="14"/>
                        </a:lnTo>
                        <a:lnTo>
                          <a:pt x="98" y="24"/>
                        </a:lnTo>
                        <a:lnTo>
                          <a:pt x="99" y="29"/>
                        </a:lnTo>
                        <a:lnTo>
                          <a:pt x="99" y="32"/>
                        </a:lnTo>
                        <a:lnTo>
                          <a:pt x="100" y="37"/>
                        </a:lnTo>
                        <a:lnTo>
                          <a:pt x="100" y="42"/>
                        </a:lnTo>
                        <a:lnTo>
                          <a:pt x="99" y="60"/>
                        </a:lnTo>
                        <a:lnTo>
                          <a:pt x="95" y="79"/>
                        </a:lnTo>
                        <a:lnTo>
                          <a:pt x="90" y="97"/>
                        </a:lnTo>
                        <a:lnTo>
                          <a:pt x="83" y="112"/>
                        </a:lnTo>
                        <a:lnTo>
                          <a:pt x="77" y="122"/>
                        </a:lnTo>
                        <a:lnTo>
                          <a:pt x="71" y="130"/>
                        </a:lnTo>
                        <a:lnTo>
                          <a:pt x="57" y="145"/>
                        </a:lnTo>
                        <a:lnTo>
                          <a:pt x="53" y="147"/>
                        </a:lnTo>
                        <a:lnTo>
                          <a:pt x="49" y="149"/>
                        </a:lnTo>
                        <a:lnTo>
                          <a:pt x="45" y="152"/>
                        </a:lnTo>
                        <a:lnTo>
                          <a:pt x="38" y="154"/>
                        </a:lnTo>
                        <a:lnTo>
                          <a:pt x="26" y="154"/>
                        </a:lnTo>
                        <a:lnTo>
                          <a:pt x="19" y="152"/>
                        </a:lnTo>
                        <a:lnTo>
                          <a:pt x="15" y="149"/>
                        </a:lnTo>
                        <a:lnTo>
                          <a:pt x="12" y="146"/>
                        </a:lnTo>
                        <a:lnTo>
                          <a:pt x="9" y="142"/>
                        </a:lnTo>
                        <a:lnTo>
                          <a:pt x="6" y="137"/>
                        </a:lnTo>
                        <a:lnTo>
                          <a:pt x="4" y="133"/>
                        </a:lnTo>
                        <a:lnTo>
                          <a:pt x="1" y="123"/>
                        </a:lnTo>
                        <a:lnTo>
                          <a:pt x="0" y="112"/>
                        </a:lnTo>
                        <a:lnTo>
                          <a:pt x="1" y="95"/>
                        </a:lnTo>
                        <a:lnTo>
                          <a:pt x="3" y="79"/>
                        </a:lnTo>
                        <a:lnTo>
                          <a:pt x="9" y="61"/>
                        </a:lnTo>
                        <a:lnTo>
                          <a:pt x="18" y="42"/>
                        </a:lnTo>
                        <a:lnTo>
                          <a:pt x="27" y="26"/>
                        </a:lnTo>
                        <a:lnTo>
                          <a:pt x="38" y="13"/>
                        </a:lnTo>
                        <a:lnTo>
                          <a:pt x="49" y="5"/>
                        </a:lnTo>
                        <a:lnTo>
                          <a:pt x="53" y="3"/>
                        </a:lnTo>
                        <a:lnTo>
                          <a:pt x="58" y="1"/>
                        </a:lnTo>
                        <a:lnTo>
                          <a:pt x="62" y="0"/>
                        </a:lnTo>
                        <a:lnTo>
                          <a:pt x="67" y="0"/>
                        </a:lnTo>
                        <a:close/>
                        <a:moveTo>
                          <a:pt x="69" y="5"/>
                        </a:moveTo>
                        <a:lnTo>
                          <a:pt x="67" y="5"/>
                        </a:lnTo>
                        <a:lnTo>
                          <a:pt x="59" y="8"/>
                        </a:lnTo>
                        <a:lnTo>
                          <a:pt x="58" y="9"/>
                        </a:lnTo>
                        <a:lnTo>
                          <a:pt x="58" y="12"/>
                        </a:lnTo>
                        <a:lnTo>
                          <a:pt x="56" y="14"/>
                        </a:lnTo>
                        <a:lnTo>
                          <a:pt x="55" y="18"/>
                        </a:lnTo>
                        <a:lnTo>
                          <a:pt x="52" y="21"/>
                        </a:lnTo>
                        <a:lnTo>
                          <a:pt x="51" y="29"/>
                        </a:lnTo>
                        <a:lnTo>
                          <a:pt x="44" y="45"/>
                        </a:lnTo>
                        <a:lnTo>
                          <a:pt x="38" y="64"/>
                        </a:lnTo>
                        <a:lnTo>
                          <a:pt x="32" y="86"/>
                        </a:lnTo>
                        <a:lnTo>
                          <a:pt x="27" y="101"/>
                        </a:lnTo>
                        <a:lnTo>
                          <a:pt x="24" y="112"/>
                        </a:lnTo>
                        <a:lnTo>
                          <a:pt x="21" y="127"/>
                        </a:lnTo>
                        <a:lnTo>
                          <a:pt x="20" y="133"/>
                        </a:lnTo>
                        <a:lnTo>
                          <a:pt x="20" y="142"/>
                        </a:lnTo>
                        <a:lnTo>
                          <a:pt x="22" y="147"/>
                        </a:lnTo>
                        <a:lnTo>
                          <a:pt x="25" y="148"/>
                        </a:lnTo>
                        <a:lnTo>
                          <a:pt x="28" y="149"/>
                        </a:lnTo>
                        <a:lnTo>
                          <a:pt x="34" y="149"/>
                        </a:lnTo>
                        <a:lnTo>
                          <a:pt x="39" y="147"/>
                        </a:lnTo>
                        <a:lnTo>
                          <a:pt x="46" y="137"/>
                        </a:lnTo>
                        <a:lnTo>
                          <a:pt x="56" y="109"/>
                        </a:lnTo>
                        <a:lnTo>
                          <a:pt x="63" y="82"/>
                        </a:lnTo>
                        <a:lnTo>
                          <a:pt x="71" y="51"/>
                        </a:lnTo>
                        <a:lnTo>
                          <a:pt x="77" y="32"/>
                        </a:lnTo>
                        <a:lnTo>
                          <a:pt x="79" y="17"/>
                        </a:lnTo>
                        <a:lnTo>
                          <a:pt x="79" y="12"/>
                        </a:lnTo>
                        <a:lnTo>
                          <a:pt x="76" y="7"/>
                        </a:lnTo>
                        <a:lnTo>
                          <a:pt x="71" y="5"/>
                        </a:lnTo>
                        <a:lnTo>
                          <a:pt x="69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" name="Freeform 242"/>
                  <p:cNvSpPr>
                    <a:spLocks/>
                  </p:cNvSpPr>
                  <p:nvPr/>
                </p:nvSpPr>
                <p:spPr bwMode="auto">
                  <a:xfrm>
                    <a:off x="2392" y="3651"/>
                    <a:ext cx="34" cy="35"/>
                  </a:xfrm>
                  <a:custGeom>
                    <a:avLst/>
                    <a:gdLst/>
                    <a:ahLst/>
                    <a:cxnLst>
                      <a:cxn ang="0">
                        <a:pos x="15" y="0"/>
                      </a:cxn>
                      <a:cxn ang="0">
                        <a:pos x="20" y="0"/>
                      </a:cxn>
                      <a:cxn ang="0">
                        <a:pos x="30" y="5"/>
                      </a:cxn>
                      <a:cxn ang="0">
                        <a:pos x="32" y="8"/>
                      </a:cxn>
                      <a:cxn ang="0">
                        <a:pos x="33" y="11"/>
                      </a:cxn>
                      <a:cxn ang="0">
                        <a:pos x="34" y="14"/>
                      </a:cxn>
                      <a:cxn ang="0">
                        <a:pos x="34" y="16"/>
                      </a:cxn>
                      <a:cxn ang="0">
                        <a:pos x="32" y="26"/>
                      </a:cxn>
                      <a:cxn ang="0">
                        <a:pos x="30" y="30"/>
                      </a:cxn>
                      <a:cxn ang="0">
                        <a:pos x="27" y="33"/>
                      </a:cxn>
                      <a:cxn ang="0">
                        <a:pos x="22" y="35"/>
                      </a:cxn>
                      <a:cxn ang="0">
                        <a:pos x="10" y="35"/>
                      </a:cxn>
                      <a:cxn ang="0">
                        <a:pos x="9" y="34"/>
                      </a:cxn>
                      <a:cxn ang="0">
                        <a:pos x="7" y="33"/>
                      </a:cxn>
                      <a:cxn ang="0">
                        <a:pos x="2" y="28"/>
                      </a:cxn>
                      <a:cxn ang="0">
                        <a:pos x="0" y="23"/>
                      </a:cxn>
                      <a:cxn ang="0">
                        <a:pos x="0" y="11"/>
                      </a:cxn>
                      <a:cxn ang="0">
                        <a:pos x="1" y="10"/>
                      </a:cxn>
                      <a:cxn ang="0">
                        <a:pos x="2" y="8"/>
                      </a:cxn>
                      <a:cxn ang="0">
                        <a:pos x="7" y="3"/>
                      </a:cxn>
                      <a:cxn ang="0">
                        <a:pos x="10" y="2"/>
                      </a:cxn>
                      <a:cxn ang="0">
                        <a:pos x="13" y="0"/>
                      </a:cxn>
                      <a:cxn ang="0">
                        <a:pos x="15" y="0"/>
                      </a:cxn>
                    </a:cxnLst>
                    <a:rect l="0" t="0" r="r" b="b"/>
                    <a:pathLst>
                      <a:path w="34" h="35">
                        <a:moveTo>
                          <a:pt x="15" y="0"/>
                        </a:moveTo>
                        <a:lnTo>
                          <a:pt x="20" y="0"/>
                        </a:lnTo>
                        <a:lnTo>
                          <a:pt x="30" y="5"/>
                        </a:lnTo>
                        <a:lnTo>
                          <a:pt x="32" y="8"/>
                        </a:lnTo>
                        <a:lnTo>
                          <a:pt x="33" y="11"/>
                        </a:lnTo>
                        <a:lnTo>
                          <a:pt x="34" y="14"/>
                        </a:lnTo>
                        <a:lnTo>
                          <a:pt x="34" y="16"/>
                        </a:lnTo>
                        <a:lnTo>
                          <a:pt x="32" y="26"/>
                        </a:lnTo>
                        <a:lnTo>
                          <a:pt x="30" y="30"/>
                        </a:lnTo>
                        <a:lnTo>
                          <a:pt x="27" y="33"/>
                        </a:lnTo>
                        <a:lnTo>
                          <a:pt x="22" y="35"/>
                        </a:lnTo>
                        <a:lnTo>
                          <a:pt x="10" y="35"/>
                        </a:lnTo>
                        <a:lnTo>
                          <a:pt x="9" y="34"/>
                        </a:lnTo>
                        <a:lnTo>
                          <a:pt x="7" y="33"/>
                        </a:lnTo>
                        <a:lnTo>
                          <a:pt x="2" y="28"/>
                        </a:lnTo>
                        <a:lnTo>
                          <a:pt x="0" y="23"/>
                        </a:lnTo>
                        <a:lnTo>
                          <a:pt x="0" y="11"/>
                        </a:lnTo>
                        <a:lnTo>
                          <a:pt x="1" y="10"/>
                        </a:lnTo>
                        <a:lnTo>
                          <a:pt x="2" y="8"/>
                        </a:lnTo>
                        <a:lnTo>
                          <a:pt x="7" y="3"/>
                        </a:lnTo>
                        <a:lnTo>
                          <a:pt x="10" y="2"/>
                        </a:lnTo>
                        <a:lnTo>
                          <a:pt x="13" y="0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" name="Freeform 243"/>
                  <p:cNvSpPr>
                    <a:spLocks/>
                  </p:cNvSpPr>
                  <p:nvPr/>
                </p:nvSpPr>
                <p:spPr bwMode="auto">
                  <a:xfrm>
                    <a:off x="2456" y="3534"/>
                    <a:ext cx="105" cy="152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105" y="0"/>
                      </a:cxn>
                      <a:cxn ang="0">
                        <a:pos x="98" y="27"/>
                      </a:cxn>
                      <a:cxn ang="0">
                        <a:pos x="47" y="27"/>
                      </a:cxn>
                      <a:cxn ang="0">
                        <a:pos x="41" y="40"/>
                      </a:cxn>
                      <a:cxn ang="0">
                        <a:pos x="55" y="43"/>
                      </a:cxn>
                      <a:cxn ang="0">
                        <a:pos x="66" y="49"/>
                      </a:cxn>
                      <a:cxn ang="0">
                        <a:pos x="71" y="52"/>
                      </a:cxn>
                      <a:cxn ang="0">
                        <a:pos x="74" y="55"/>
                      </a:cxn>
                      <a:cxn ang="0">
                        <a:pos x="78" y="58"/>
                      </a:cxn>
                      <a:cxn ang="0">
                        <a:pos x="80" y="61"/>
                      </a:cxn>
                      <a:cxn ang="0">
                        <a:pos x="83" y="66"/>
                      </a:cxn>
                      <a:cxn ang="0">
                        <a:pos x="87" y="78"/>
                      </a:cxn>
                      <a:cxn ang="0">
                        <a:pos x="90" y="89"/>
                      </a:cxn>
                      <a:cxn ang="0">
                        <a:pos x="87" y="105"/>
                      </a:cxn>
                      <a:cxn ang="0">
                        <a:pos x="80" y="120"/>
                      </a:cxn>
                      <a:cxn ang="0">
                        <a:pos x="71" y="133"/>
                      </a:cxn>
                      <a:cxn ang="0">
                        <a:pos x="56" y="143"/>
                      </a:cxn>
                      <a:cxn ang="0">
                        <a:pos x="47" y="148"/>
                      </a:cxn>
                      <a:cxn ang="0">
                        <a:pos x="36" y="151"/>
                      </a:cxn>
                      <a:cxn ang="0">
                        <a:pos x="24" y="152"/>
                      </a:cxn>
                      <a:cxn ang="0">
                        <a:pos x="16" y="152"/>
                      </a:cxn>
                      <a:cxn ang="0">
                        <a:pos x="9" y="150"/>
                      </a:cxn>
                      <a:cxn ang="0">
                        <a:pos x="5" y="147"/>
                      </a:cxn>
                      <a:cxn ang="0">
                        <a:pos x="0" y="138"/>
                      </a:cxn>
                      <a:cxn ang="0">
                        <a:pos x="0" y="135"/>
                      </a:cxn>
                      <a:cxn ang="0">
                        <a:pos x="1" y="133"/>
                      </a:cxn>
                      <a:cxn ang="0">
                        <a:pos x="1" y="131"/>
                      </a:cxn>
                      <a:cxn ang="0">
                        <a:pos x="3" y="128"/>
                      </a:cxn>
                      <a:cxn ang="0">
                        <a:pos x="5" y="127"/>
                      </a:cxn>
                      <a:cxn ang="0">
                        <a:pos x="10" y="127"/>
                      </a:cxn>
                      <a:cxn ang="0">
                        <a:pos x="12" y="126"/>
                      </a:cxn>
                      <a:cxn ang="0">
                        <a:pos x="15" y="126"/>
                      </a:cxn>
                      <a:cxn ang="0">
                        <a:pos x="22" y="129"/>
                      </a:cxn>
                      <a:cxn ang="0">
                        <a:pos x="24" y="132"/>
                      </a:cxn>
                      <a:cxn ang="0">
                        <a:pos x="28" y="134"/>
                      </a:cxn>
                      <a:cxn ang="0">
                        <a:pos x="34" y="140"/>
                      </a:cxn>
                      <a:cxn ang="0">
                        <a:pos x="38" y="143"/>
                      </a:cxn>
                      <a:cxn ang="0">
                        <a:pos x="43" y="143"/>
                      </a:cxn>
                      <a:cxn ang="0">
                        <a:pos x="48" y="141"/>
                      </a:cxn>
                      <a:cxn ang="0">
                        <a:pos x="52" y="140"/>
                      </a:cxn>
                      <a:cxn ang="0">
                        <a:pos x="56" y="135"/>
                      </a:cxn>
                      <a:cxn ang="0">
                        <a:pos x="60" y="128"/>
                      </a:cxn>
                      <a:cxn ang="0">
                        <a:pos x="62" y="120"/>
                      </a:cxn>
                      <a:cxn ang="0">
                        <a:pos x="64" y="110"/>
                      </a:cxn>
                      <a:cxn ang="0">
                        <a:pos x="62" y="97"/>
                      </a:cxn>
                      <a:cxn ang="0">
                        <a:pos x="56" y="86"/>
                      </a:cxn>
                      <a:cxn ang="0">
                        <a:pos x="55" y="82"/>
                      </a:cxn>
                      <a:cxn ang="0">
                        <a:pos x="52" y="77"/>
                      </a:cxn>
                      <a:cxn ang="0">
                        <a:pos x="48" y="74"/>
                      </a:cxn>
                      <a:cxn ang="0">
                        <a:pos x="44" y="71"/>
                      </a:cxn>
                      <a:cxn ang="0">
                        <a:pos x="41" y="68"/>
                      </a:cxn>
                      <a:cxn ang="0">
                        <a:pos x="31" y="65"/>
                      </a:cxn>
                      <a:cxn ang="0">
                        <a:pos x="19" y="64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105" h="152">
                        <a:moveTo>
                          <a:pt x="49" y="0"/>
                        </a:moveTo>
                        <a:lnTo>
                          <a:pt x="105" y="0"/>
                        </a:lnTo>
                        <a:lnTo>
                          <a:pt x="98" y="27"/>
                        </a:lnTo>
                        <a:lnTo>
                          <a:pt x="47" y="27"/>
                        </a:lnTo>
                        <a:lnTo>
                          <a:pt x="41" y="40"/>
                        </a:lnTo>
                        <a:lnTo>
                          <a:pt x="55" y="43"/>
                        </a:lnTo>
                        <a:lnTo>
                          <a:pt x="66" y="49"/>
                        </a:lnTo>
                        <a:lnTo>
                          <a:pt x="71" y="52"/>
                        </a:lnTo>
                        <a:lnTo>
                          <a:pt x="74" y="55"/>
                        </a:lnTo>
                        <a:lnTo>
                          <a:pt x="78" y="58"/>
                        </a:lnTo>
                        <a:lnTo>
                          <a:pt x="80" y="61"/>
                        </a:lnTo>
                        <a:lnTo>
                          <a:pt x="83" y="66"/>
                        </a:lnTo>
                        <a:lnTo>
                          <a:pt x="87" y="78"/>
                        </a:lnTo>
                        <a:lnTo>
                          <a:pt x="90" y="89"/>
                        </a:lnTo>
                        <a:lnTo>
                          <a:pt x="87" y="105"/>
                        </a:lnTo>
                        <a:lnTo>
                          <a:pt x="80" y="120"/>
                        </a:lnTo>
                        <a:lnTo>
                          <a:pt x="71" y="133"/>
                        </a:lnTo>
                        <a:lnTo>
                          <a:pt x="56" y="143"/>
                        </a:lnTo>
                        <a:lnTo>
                          <a:pt x="47" y="148"/>
                        </a:lnTo>
                        <a:lnTo>
                          <a:pt x="36" y="151"/>
                        </a:lnTo>
                        <a:lnTo>
                          <a:pt x="24" y="152"/>
                        </a:lnTo>
                        <a:lnTo>
                          <a:pt x="16" y="152"/>
                        </a:lnTo>
                        <a:lnTo>
                          <a:pt x="9" y="150"/>
                        </a:lnTo>
                        <a:lnTo>
                          <a:pt x="5" y="147"/>
                        </a:lnTo>
                        <a:lnTo>
                          <a:pt x="0" y="138"/>
                        </a:lnTo>
                        <a:lnTo>
                          <a:pt x="0" y="135"/>
                        </a:lnTo>
                        <a:lnTo>
                          <a:pt x="1" y="133"/>
                        </a:lnTo>
                        <a:lnTo>
                          <a:pt x="1" y="131"/>
                        </a:lnTo>
                        <a:lnTo>
                          <a:pt x="3" y="128"/>
                        </a:lnTo>
                        <a:lnTo>
                          <a:pt x="5" y="127"/>
                        </a:lnTo>
                        <a:lnTo>
                          <a:pt x="10" y="127"/>
                        </a:lnTo>
                        <a:lnTo>
                          <a:pt x="12" y="126"/>
                        </a:lnTo>
                        <a:lnTo>
                          <a:pt x="15" y="126"/>
                        </a:lnTo>
                        <a:lnTo>
                          <a:pt x="22" y="129"/>
                        </a:lnTo>
                        <a:lnTo>
                          <a:pt x="24" y="132"/>
                        </a:lnTo>
                        <a:lnTo>
                          <a:pt x="28" y="134"/>
                        </a:lnTo>
                        <a:lnTo>
                          <a:pt x="34" y="140"/>
                        </a:lnTo>
                        <a:lnTo>
                          <a:pt x="38" y="143"/>
                        </a:lnTo>
                        <a:lnTo>
                          <a:pt x="43" y="143"/>
                        </a:lnTo>
                        <a:lnTo>
                          <a:pt x="48" y="141"/>
                        </a:lnTo>
                        <a:lnTo>
                          <a:pt x="52" y="140"/>
                        </a:lnTo>
                        <a:lnTo>
                          <a:pt x="56" y="135"/>
                        </a:lnTo>
                        <a:lnTo>
                          <a:pt x="60" y="128"/>
                        </a:lnTo>
                        <a:lnTo>
                          <a:pt x="62" y="120"/>
                        </a:lnTo>
                        <a:lnTo>
                          <a:pt x="64" y="110"/>
                        </a:lnTo>
                        <a:lnTo>
                          <a:pt x="62" y="97"/>
                        </a:lnTo>
                        <a:lnTo>
                          <a:pt x="56" y="86"/>
                        </a:lnTo>
                        <a:lnTo>
                          <a:pt x="55" y="82"/>
                        </a:lnTo>
                        <a:lnTo>
                          <a:pt x="52" y="77"/>
                        </a:lnTo>
                        <a:lnTo>
                          <a:pt x="48" y="74"/>
                        </a:lnTo>
                        <a:lnTo>
                          <a:pt x="44" y="71"/>
                        </a:lnTo>
                        <a:lnTo>
                          <a:pt x="41" y="68"/>
                        </a:lnTo>
                        <a:lnTo>
                          <a:pt x="31" y="65"/>
                        </a:lnTo>
                        <a:lnTo>
                          <a:pt x="19" y="64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" name="Line 2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2" y="3428"/>
                    <a:ext cx="0" cy="1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" name="Freeform 245"/>
                  <p:cNvSpPr>
                    <a:spLocks noEditPoints="1"/>
                  </p:cNvSpPr>
                  <p:nvPr/>
                </p:nvSpPr>
                <p:spPr bwMode="auto">
                  <a:xfrm>
                    <a:off x="2638" y="3532"/>
                    <a:ext cx="100" cy="154"/>
                  </a:xfrm>
                  <a:custGeom>
                    <a:avLst/>
                    <a:gdLst/>
                    <a:ahLst/>
                    <a:cxnLst>
                      <a:cxn ang="0">
                        <a:pos x="73" y="0"/>
                      </a:cxn>
                      <a:cxn ang="0">
                        <a:pos x="82" y="3"/>
                      </a:cxn>
                      <a:cxn ang="0">
                        <a:pos x="98" y="24"/>
                      </a:cxn>
                      <a:cxn ang="0">
                        <a:pos x="99" y="32"/>
                      </a:cxn>
                      <a:cxn ang="0">
                        <a:pos x="100" y="42"/>
                      </a:cxn>
                      <a:cxn ang="0">
                        <a:pos x="96" y="79"/>
                      </a:cxn>
                      <a:cxn ang="0">
                        <a:pos x="84" y="112"/>
                      </a:cxn>
                      <a:cxn ang="0">
                        <a:pos x="72" y="130"/>
                      </a:cxn>
                      <a:cxn ang="0">
                        <a:pos x="54" y="147"/>
                      </a:cxn>
                      <a:cxn ang="0">
                        <a:pos x="45" y="152"/>
                      </a:cxn>
                      <a:cxn ang="0">
                        <a:pos x="26" y="154"/>
                      </a:cxn>
                      <a:cxn ang="0">
                        <a:pos x="15" y="149"/>
                      </a:cxn>
                      <a:cxn ang="0">
                        <a:pos x="9" y="142"/>
                      </a:cxn>
                      <a:cxn ang="0">
                        <a:pos x="5" y="133"/>
                      </a:cxn>
                      <a:cxn ang="0">
                        <a:pos x="0" y="112"/>
                      </a:cxn>
                      <a:cxn ang="0">
                        <a:pos x="3" y="79"/>
                      </a:cxn>
                      <a:cxn ang="0">
                        <a:pos x="18" y="42"/>
                      </a:cxn>
                      <a:cxn ang="0">
                        <a:pos x="38" y="13"/>
                      </a:cxn>
                      <a:cxn ang="0">
                        <a:pos x="54" y="3"/>
                      </a:cxn>
                      <a:cxn ang="0">
                        <a:pos x="62" y="0"/>
                      </a:cxn>
                      <a:cxn ang="0">
                        <a:pos x="69" y="5"/>
                      </a:cxn>
                      <a:cxn ang="0">
                        <a:pos x="60" y="8"/>
                      </a:cxn>
                      <a:cxn ang="0">
                        <a:pos x="58" y="12"/>
                      </a:cxn>
                      <a:cxn ang="0">
                        <a:pos x="55" y="18"/>
                      </a:cxn>
                      <a:cxn ang="0">
                        <a:pos x="51" y="29"/>
                      </a:cxn>
                      <a:cxn ang="0">
                        <a:pos x="38" y="64"/>
                      </a:cxn>
                      <a:cxn ang="0">
                        <a:pos x="27" y="101"/>
                      </a:cxn>
                      <a:cxn ang="0">
                        <a:pos x="21" y="127"/>
                      </a:cxn>
                      <a:cxn ang="0">
                        <a:pos x="20" y="142"/>
                      </a:cxn>
                      <a:cxn ang="0">
                        <a:pos x="25" y="148"/>
                      </a:cxn>
                      <a:cxn ang="0">
                        <a:pos x="35" y="149"/>
                      </a:cxn>
                      <a:cxn ang="0">
                        <a:pos x="47" y="137"/>
                      </a:cxn>
                      <a:cxn ang="0">
                        <a:pos x="63" y="82"/>
                      </a:cxn>
                      <a:cxn ang="0">
                        <a:pos x="78" y="32"/>
                      </a:cxn>
                      <a:cxn ang="0">
                        <a:pos x="79" y="12"/>
                      </a:cxn>
                      <a:cxn ang="0">
                        <a:pos x="72" y="5"/>
                      </a:cxn>
                    </a:cxnLst>
                    <a:rect l="0" t="0" r="r" b="b"/>
                    <a:pathLst>
                      <a:path w="100" h="154">
                        <a:moveTo>
                          <a:pt x="67" y="0"/>
                        </a:moveTo>
                        <a:lnTo>
                          <a:pt x="73" y="0"/>
                        </a:lnTo>
                        <a:lnTo>
                          <a:pt x="78" y="2"/>
                        </a:lnTo>
                        <a:lnTo>
                          <a:pt x="82" y="3"/>
                        </a:lnTo>
                        <a:lnTo>
                          <a:pt x="93" y="14"/>
                        </a:lnTo>
                        <a:lnTo>
                          <a:pt x="98" y="24"/>
                        </a:lnTo>
                        <a:lnTo>
                          <a:pt x="99" y="29"/>
                        </a:lnTo>
                        <a:lnTo>
                          <a:pt x="99" y="32"/>
                        </a:lnTo>
                        <a:lnTo>
                          <a:pt x="100" y="37"/>
                        </a:lnTo>
                        <a:lnTo>
                          <a:pt x="100" y="42"/>
                        </a:lnTo>
                        <a:lnTo>
                          <a:pt x="99" y="60"/>
                        </a:lnTo>
                        <a:lnTo>
                          <a:pt x="96" y="79"/>
                        </a:lnTo>
                        <a:lnTo>
                          <a:pt x="91" y="97"/>
                        </a:lnTo>
                        <a:lnTo>
                          <a:pt x="84" y="112"/>
                        </a:lnTo>
                        <a:lnTo>
                          <a:pt x="78" y="122"/>
                        </a:lnTo>
                        <a:lnTo>
                          <a:pt x="72" y="130"/>
                        </a:lnTo>
                        <a:lnTo>
                          <a:pt x="57" y="145"/>
                        </a:lnTo>
                        <a:lnTo>
                          <a:pt x="54" y="147"/>
                        </a:lnTo>
                        <a:lnTo>
                          <a:pt x="49" y="149"/>
                        </a:lnTo>
                        <a:lnTo>
                          <a:pt x="45" y="152"/>
                        </a:lnTo>
                        <a:lnTo>
                          <a:pt x="38" y="154"/>
                        </a:lnTo>
                        <a:lnTo>
                          <a:pt x="26" y="154"/>
                        </a:lnTo>
                        <a:lnTo>
                          <a:pt x="19" y="152"/>
                        </a:lnTo>
                        <a:lnTo>
                          <a:pt x="15" y="149"/>
                        </a:lnTo>
                        <a:lnTo>
                          <a:pt x="12" y="146"/>
                        </a:lnTo>
                        <a:lnTo>
                          <a:pt x="9" y="142"/>
                        </a:lnTo>
                        <a:lnTo>
                          <a:pt x="6" y="137"/>
                        </a:lnTo>
                        <a:lnTo>
                          <a:pt x="5" y="133"/>
                        </a:lnTo>
                        <a:lnTo>
                          <a:pt x="1" y="123"/>
                        </a:lnTo>
                        <a:lnTo>
                          <a:pt x="0" y="112"/>
                        </a:lnTo>
                        <a:lnTo>
                          <a:pt x="1" y="95"/>
                        </a:lnTo>
                        <a:lnTo>
                          <a:pt x="3" y="79"/>
                        </a:lnTo>
                        <a:lnTo>
                          <a:pt x="9" y="61"/>
                        </a:lnTo>
                        <a:lnTo>
                          <a:pt x="18" y="42"/>
                        </a:lnTo>
                        <a:lnTo>
                          <a:pt x="27" y="26"/>
                        </a:lnTo>
                        <a:lnTo>
                          <a:pt x="38" y="13"/>
                        </a:lnTo>
                        <a:lnTo>
                          <a:pt x="49" y="5"/>
                        </a:lnTo>
                        <a:lnTo>
                          <a:pt x="54" y="3"/>
                        </a:lnTo>
                        <a:lnTo>
                          <a:pt x="58" y="1"/>
                        </a:lnTo>
                        <a:lnTo>
                          <a:pt x="62" y="0"/>
                        </a:lnTo>
                        <a:lnTo>
                          <a:pt x="67" y="0"/>
                        </a:lnTo>
                        <a:close/>
                        <a:moveTo>
                          <a:pt x="69" y="5"/>
                        </a:moveTo>
                        <a:lnTo>
                          <a:pt x="67" y="5"/>
                        </a:lnTo>
                        <a:lnTo>
                          <a:pt x="60" y="8"/>
                        </a:lnTo>
                        <a:lnTo>
                          <a:pt x="58" y="9"/>
                        </a:lnTo>
                        <a:lnTo>
                          <a:pt x="58" y="12"/>
                        </a:lnTo>
                        <a:lnTo>
                          <a:pt x="56" y="14"/>
                        </a:lnTo>
                        <a:lnTo>
                          <a:pt x="55" y="18"/>
                        </a:lnTo>
                        <a:lnTo>
                          <a:pt x="53" y="21"/>
                        </a:lnTo>
                        <a:lnTo>
                          <a:pt x="51" y="29"/>
                        </a:lnTo>
                        <a:lnTo>
                          <a:pt x="44" y="45"/>
                        </a:lnTo>
                        <a:lnTo>
                          <a:pt x="38" y="64"/>
                        </a:lnTo>
                        <a:lnTo>
                          <a:pt x="32" y="86"/>
                        </a:lnTo>
                        <a:lnTo>
                          <a:pt x="27" y="101"/>
                        </a:lnTo>
                        <a:lnTo>
                          <a:pt x="24" y="112"/>
                        </a:lnTo>
                        <a:lnTo>
                          <a:pt x="21" y="127"/>
                        </a:lnTo>
                        <a:lnTo>
                          <a:pt x="20" y="133"/>
                        </a:lnTo>
                        <a:lnTo>
                          <a:pt x="20" y="142"/>
                        </a:lnTo>
                        <a:lnTo>
                          <a:pt x="23" y="147"/>
                        </a:lnTo>
                        <a:lnTo>
                          <a:pt x="25" y="148"/>
                        </a:lnTo>
                        <a:lnTo>
                          <a:pt x="29" y="149"/>
                        </a:lnTo>
                        <a:lnTo>
                          <a:pt x="35" y="149"/>
                        </a:lnTo>
                        <a:lnTo>
                          <a:pt x="39" y="147"/>
                        </a:lnTo>
                        <a:lnTo>
                          <a:pt x="47" y="137"/>
                        </a:lnTo>
                        <a:lnTo>
                          <a:pt x="56" y="109"/>
                        </a:lnTo>
                        <a:lnTo>
                          <a:pt x="63" y="82"/>
                        </a:lnTo>
                        <a:lnTo>
                          <a:pt x="72" y="51"/>
                        </a:lnTo>
                        <a:lnTo>
                          <a:pt x="78" y="32"/>
                        </a:lnTo>
                        <a:lnTo>
                          <a:pt x="79" y="17"/>
                        </a:lnTo>
                        <a:lnTo>
                          <a:pt x="79" y="12"/>
                        </a:lnTo>
                        <a:lnTo>
                          <a:pt x="76" y="7"/>
                        </a:lnTo>
                        <a:lnTo>
                          <a:pt x="72" y="5"/>
                        </a:lnTo>
                        <a:lnTo>
                          <a:pt x="69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" name="Line 2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26" y="3428"/>
                    <a:ext cx="0" cy="1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4" name="Freeform 247"/>
                  <p:cNvSpPr>
                    <a:spLocks noEditPoints="1"/>
                  </p:cNvSpPr>
                  <p:nvPr/>
                </p:nvSpPr>
                <p:spPr bwMode="auto">
                  <a:xfrm>
                    <a:off x="2899" y="3532"/>
                    <a:ext cx="100" cy="154"/>
                  </a:xfrm>
                  <a:custGeom>
                    <a:avLst/>
                    <a:gdLst/>
                    <a:ahLst/>
                    <a:cxnLst>
                      <a:cxn ang="0">
                        <a:pos x="72" y="0"/>
                      </a:cxn>
                      <a:cxn ang="0">
                        <a:pos x="82" y="3"/>
                      </a:cxn>
                      <a:cxn ang="0">
                        <a:pos x="98" y="24"/>
                      </a:cxn>
                      <a:cxn ang="0">
                        <a:pos x="99" y="32"/>
                      </a:cxn>
                      <a:cxn ang="0">
                        <a:pos x="100" y="42"/>
                      </a:cxn>
                      <a:cxn ang="0">
                        <a:pos x="95" y="79"/>
                      </a:cxn>
                      <a:cxn ang="0">
                        <a:pos x="83" y="112"/>
                      </a:cxn>
                      <a:cxn ang="0">
                        <a:pos x="71" y="130"/>
                      </a:cxn>
                      <a:cxn ang="0">
                        <a:pos x="53" y="147"/>
                      </a:cxn>
                      <a:cxn ang="0">
                        <a:pos x="45" y="152"/>
                      </a:cxn>
                      <a:cxn ang="0">
                        <a:pos x="26" y="154"/>
                      </a:cxn>
                      <a:cxn ang="0">
                        <a:pos x="15" y="149"/>
                      </a:cxn>
                      <a:cxn ang="0">
                        <a:pos x="9" y="142"/>
                      </a:cxn>
                      <a:cxn ang="0">
                        <a:pos x="4" y="133"/>
                      </a:cxn>
                      <a:cxn ang="0">
                        <a:pos x="0" y="112"/>
                      </a:cxn>
                      <a:cxn ang="0">
                        <a:pos x="3" y="79"/>
                      </a:cxn>
                      <a:cxn ang="0">
                        <a:pos x="17" y="42"/>
                      </a:cxn>
                      <a:cxn ang="0">
                        <a:pos x="38" y="13"/>
                      </a:cxn>
                      <a:cxn ang="0">
                        <a:pos x="53" y="3"/>
                      </a:cxn>
                      <a:cxn ang="0">
                        <a:pos x="62" y="0"/>
                      </a:cxn>
                      <a:cxn ang="0">
                        <a:pos x="69" y="5"/>
                      </a:cxn>
                      <a:cxn ang="0">
                        <a:pos x="59" y="8"/>
                      </a:cxn>
                      <a:cxn ang="0">
                        <a:pos x="58" y="12"/>
                      </a:cxn>
                      <a:cxn ang="0">
                        <a:pos x="55" y="18"/>
                      </a:cxn>
                      <a:cxn ang="0">
                        <a:pos x="51" y="29"/>
                      </a:cxn>
                      <a:cxn ang="0">
                        <a:pos x="38" y="64"/>
                      </a:cxn>
                      <a:cxn ang="0">
                        <a:pos x="27" y="101"/>
                      </a:cxn>
                      <a:cxn ang="0">
                        <a:pos x="21" y="127"/>
                      </a:cxn>
                      <a:cxn ang="0">
                        <a:pos x="20" y="142"/>
                      </a:cxn>
                      <a:cxn ang="0">
                        <a:pos x="25" y="148"/>
                      </a:cxn>
                      <a:cxn ang="0">
                        <a:pos x="34" y="149"/>
                      </a:cxn>
                      <a:cxn ang="0">
                        <a:pos x="46" y="137"/>
                      </a:cxn>
                      <a:cxn ang="0">
                        <a:pos x="63" y="82"/>
                      </a:cxn>
                      <a:cxn ang="0">
                        <a:pos x="77" y="32"/>
                      </a:cxn>
                      <a:cxn ang="0">
                        <a:pos x="78" y="12"/>
                      </a:cxn>
                      <a:cxn ang="0">
                        <a:pos x="71" y="5"/>
                      </a:cxn>
                    </a:cxnLst>
                    <a:rect l="0" t="0" r="r" b="b"/>
                    <a:pathLst>
                      <a:path w="100" h="154">
                        <a:moveTo>
                          <a:pt x="66" y="0"/>
                        </a:moveTo>
                        <a:lnTo>
                          <a:pt x="72" y="0"/>
                        </a:lnTo>
                        <a:lnTo>
                          <a:pt x="77" y="2"/>
                        </a:lnTo>
                        <a:lnTo>
                          <a:pt x="82" y="3"/>
                        </a:lnTo>
                        <a:lnTo>
                          <a:pt x="93" y="14"/>
                        </a:lnTo>
                        <a:lnTo>
                          <a:pt x="98" y="24"/>
                        </a:lnTo>
                        <a:lnTo>
                          <a:pt x="99" y="29"/>
                        </a:lnTo>
                        <a:lnTo>
                          <a:pt x="99" y="32"/>
                        </a:lnTo>
                        <a:lnTo>
                          <a:pt x="100" y="37"/>
                        </a:lnTo>
                        <a:lnTo>
                          <a:pt x="100" y="42"/>
                        </a:lnTo>
                        <a:lnTo>
                          <a:pt x="99" y="60"/>
                        </a:lnTo>
                        <a:lnTo>
                          <a:pt x="95" y="79"/>
                        </a:lnTo>
                        <a:lnTo>
                          <a:pt x="90" y="97"/>
                        </a:lnTo>
                        <a:lnTo>
                          <a:pt x="83" y="112"/>
                        </a:lnTo>
                        <a:lnTo>
                          <a:pt x="77" y="122"/>
                        </a:lnTo>
                        <a:lnTo>
                          <a:pt x="71" y="130"/>
                        </a:lnTo>
                        <a:lnTo>
                          <a:pt x="57" y="145"/>
                        </a:lnTo>
                        <a:lnTo>
                          <a:pt x="53" y="147"/>
                        </a:lnTo>
                        <a:lnTo>
                          <a:pt x="49" y="149"/>
                        </a:lnTo>
                        <a:lnTo>
                          <a:pt x="45" y="152"/>
                        </a:lnTo>
                        <a:lnTo>
                          <a:pt x="38" y="154"/>
                        </a:lnTo>
                        <a:lnTo>
                          <a:pt x="26" y="154"/>
                        </a:lnTo>
                        <a:lnTo>
                          <a:pt x="19" y="152"/>
                        </a:lnTo>
                        <a:lnTo>
                          <a:pt x="15" y="149"/>
                        </a:lnTo>
                        <a:lnTo>
                          <a:pt x="11" y="146"/>
                        </a:lnTo>
                        <a:lnTo>
                          <a:pt x="9" y="142"/>
                        </a:lnTo>
                        <a:lnTo>
                          <a:pt x="6" y="137"/>
                        </a:lnTo>
                        <a:lnTo>
                          <a:pt x="4" y="133"/>
                        </a:lnTo>
                        <a:lnTo>
                          <a:pt x="1" y="123"/>
                        </a:lnTo>
                        <a:lnTo>
                          <a:pt x="0" y="112"/>
                        </a:lnTo>
                        <a:lnTo>
                          <a:pt x="1" y="95"/>
                        </a:lnTo>
                        <a:lnTo>
                          <a:pt x="3" y="79"/>
                        </a:lnTo>
                        <a:lnTo>
                          <a:pt x="9" y="61"/>
                        </a:lnTo>
                        <a:lnTo>
                          <a:pt x="17" y="42"/>
                        </a:lnTo>
                        <a:lnTo>
                          <a:pt x="27" y="26"/>
                        </a:lnTo>
                        <a:lnTo>
                          <a:pt x="38" y="13"/>
                        </a:lnTo>
                        <a:lnTo>
                          <a:pt x="49" y="5"/>
                        </a:lnTo>
                        <a:lnTo>
                          <a:pt x="53" y="3"/>
                        </a:lnTo>
                        <a:lnTo>
                          <a:pt x="58" y="1"/>
                        </a:lnTo>
                        <a:lnTo>
                          <a:pt x="62" y="0"/>
                        </a:lnTo>
                        <a:lnTo>
                          <a:pt x="66" y="0"/>
                        </a:lnTo>
                        <a:close/>
                        <a:moveTo>
                          <a:pt x="69" y="5"/>
                        </a:moveTo>
                        <a:lnTo>
                          <a:pt x="66" y="5"/>
                        </a:lnTo>
                        <a:lnTo>
                          <a:pt x="59" y="8"/>
                        </a:lnTo>
                        <a:lnTo>
                          <a:pt x="58" y="9"/>
                        </a:lnTo>
                        <a:lnTo>
                          <a:pt x="58" y="12"/>
                        </a:lnTo>
                        <a:lnTo>
                          <a:pt x="56" y="14"/>
                        </a:lnTo>
                        <a:lnTo>
                          <a:pt x="55" y="18"/>
                        </a:lnTo>
                        <a:lnTo>
                          <a:pt x="52" y="21"/>
                        </a:lnTo>
                        <a:lnTo>
                          <a:pt x="51" y="29"/>
                        </a:lnTo>
                        <a:lnTo>
                          <a:pt x="44" y="45"/>
                        </a:lnTo>
                        <a:lnTo>
                          <a:pt x="38" y="64"/>
                        </a:lnTo>
                        <a:lnTo>
                          <a:pt x="32" y="86"/>
                        </a:lnTo>
                        <a:lnTo>
                          <a:pt x="27" y="101"/>
                        </a:lnTo>
                        <a:lnTo>
                          <a:pt x="23" y="112"/>
                        </a:lnTo>
                        <a:lnTo>
                          <a:pt x="21" y="127"/>
                        </a:lnTo>
                        <a:lnTo>
                          <a:pt x="20" y="133"/>
                        </a:lnTo>
                        <a:lnTo>
                          <a:pt x="20" y="142"/>
                        </a:lnTo>
                        <a:lnTo>
                          <a:pt x="22" y="147"/>
                        </a:lnTo>
                        <a:lnTo>
                          <a:pt x="25" y="148"/>
                        </a:lnTo>
                        <a:lnTo>
                          <a:pt x="28" y="149"/>
                        </a:lnTo>
                        <a:lnTo>
                          <a:pt x="34" y="149"/>
                        </a:lnTo>
                        <a:lnTo>
                          <a:pt x="39" y="147"/>
                        </a:lnTo>
                        <a:lnTo>
                          <a:pt x="46" y="137"/>
                        </a:lnTo>
                        <a:lnTo>
                          <a:pt x="56" y="109"/>
                        </a:lnTo>
                        <a:lnTo>
                          <a:pt x="63" y="82"/>
                        </a:lnTo>
                        <a:lnTo>
                          <a:pt x="71" y="51"/>
                        </a:lnTo>
                        <a:lnTo>
                          <a:pt x="77" y="32"/>
                        </a:lnTo>
                        <a:lnTo>
                          <a:pt x="78" y="17"/>
                        </a:lnTo>
                        <a:lnTo>
                          <a:pt x="78" y="12"/>
                        </a:lnTo>
                        <a:lnTo>
                          <a:pt x="76" y="7"/>
                        </a:lnTo>
                        <a:lnTo>
                          <a:pt x="71" y="5"/>
                        </a:lnTo>
                        <a:lnTo>
                          <a:pt x="69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" name="Freeform 248"/>
                  <p:cNvSpPr>
                    <a:spLocks/>
                  </p:cNvSpPr>
                  <p:nvPr/>
                </p:nvSpPr>
                <p:spPr bwMode="auto">
                  <a:xfrm>
                    <a:off x="2997" y="3651"/>
                    <a:ext cx="34" cy="35"/>
                  </a:xfrm>
                  <a:custGeom>
                    <a:avLst/>
                    <a:gdLst/>
                    <a:ahLst/>
                    <a:cxnLst>
                      <a:cxn ang="0">
                        <a:pos x="15" y="0"/>
                      </a:cxn>
                      <a:cxn ang="0">
                        <a:pos x="20" y="0"/>
                      </a:cxn>
                      <a:cxn ang="0">
                        <a:pos x="29" y="5"/>
                      </a:cxn>
                      <a:cxn ang="0">
                        <a:pos x="32" y="8"/>
                      </a:cxn>
                      <a:cxn ang="0">
                        <a:pos x="33" y="11"/>
                      </a:cxn>
                      <a:cxn ang="0">
                        <a:pos x="34" y="14"/>
                      </a:cxn>
                      <a:cxn ang="0">
                        <a:pos x="34" y="16"/>
                      </a:cxn>
                      <a:cxn ang="0">
                        <a:pos x="32" y="26"/>
                      </a:cxn>
                      <a:cxn ang="0">
                        <a:pos x="29" y="30"/>
                      </a:cxn>
                      <a:cxn ang="0">
                        <a:pos x="27" y="33"/>
                      </a:cxn>
                      <a:cxn ang="0">
                        <a:pos x="22" y="35"/>
                      </a:cxn>
                      <a:cxn ang="0">
                        <a:pos x="10" y="35"/>
                      </a:cxn>
                      <a:cxn ang="0">
                        <a:pos x="9" y="34"/>
                      </a:cxn>
                      <a:cxn ang="0">
                        <a:pos x="7" y="33"/>
                      </a:cxn>
                      <a:cxn ang="0">
                        <a:pos x="2" y="28"/>
                      </a:cxn>
                      <a:cxn ang="0">
                        <a:pos x="0" y="23"/>
                      </a:cxn>
                      <a:cxn ang="0">
                        <a:pos x="0" y="11"/>
                      </a:cxn>
                      <a:cxn ang="0">
                        <a:pos x="1" y="10"/>
                      </a:cxn>
                      <a:cxn ang="0">
                        <a:pos x="2" y="8"/>
                      </a:cxn>
                      <a:cxn ang="0">
                        <a:pos x="7" y="3"/>
                      </a:cxn>
                      <a:cxn ang="0">
                        <a:pos x="10" y="2"/>
                      </a:cxn>
                      <a:cxn ang="0">
                        <a:pos x="13" y="0"/>
                      </a:cxn>
                      <a:cxn ang="0">
                        <a:pos x="15" y="0"/>
                      </a:cxn>
                    </a:cxnLst>
                    <a:rect l="0" t="0" r="r" b="b"/>
                    <a:pathLst>
                      <a:path w="34" h="35">
                        <a:moveTo>
                          <a:pt x="15" y="0"/>
                        </a:moveTo>
                        <a:lnTo>
                          <a:pt x="20" y="0"/>
                        </a:lnTo>
                        <a:lnTo>
                          <a:pt x="29" y="5"/>
                        </a:lnTo>
                        <a:lnTo>
                          <a:pt x="32" y="8"/>
                        </a:lnTo>
                        <a:lnTo>
                          <a:pt x="33" y="11"/>
                        </a:lnTo>
                        <a:lnTo>
                          <a:pt x="34" y="14"/>
                        </a:lnTo>
                        <a:lnTo>
                          <a:pt x="34" y="16"/>
                        </a:lnTo>
                        <a:lnTo>
                          <a:pt x="32" y="26"/>
                        </a:lnTo>
                        <a:lnTo>
                          <a:pt x="29" y="30"/>
                        </a:lnTo>
                        <a:lnTo>
                          <a:pt x="27" y="33"/>
                        </a:lnTo>
                        <a:lnTo>
                          <a:pt x="22" y="35"/>
                        </a:lnTo>
                        <a:lnTo>
                          <a:pt x="10" y="35"/>
                        </a:lnTo>
                        <a:lnTo>
                          <a:pt x="9" y="34"/>
                        </a:lnTo>
                        <a:lnTo>
                          <a:pt x="7" y="33"/>
                        </a:lnTo>
                        <a:lnTo>
                          <a:pt x="2" y="28"/>
                        </a:lnTo>
                        <a:lnTo>
                          <a:pt x="0" y="23"/>
                        </a:lnTo>
                        <a:lnTo>
                          <a:pt x="0" y="11"/>
                        </a:lnTo>
                        <a:lnTo>
                          <a:pt x="1" y="10"/>
                        </a:lnTo>
                        <a:lnTo>
                          <a:pt x="2" y="8"/>
                        </a:lnTo>
                        <a:lnTo>
                          <a:pt x="7" y="3"/>
                        </a:lnTo>
                        <a:lnTo>
                          <a:pt x="10" y="2"/>
                        </a:lnTo>
                        <a:lnTo>
                          <a:pt x="13" y="0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6" name="Freeform 249"/>
                  <p:cNvSpPr>
                    <a:spLocks/>
                  </p:cNvSpPr>
                  <p:nvPr/>
                </p:nvSpPr>
                <p:spPr bwMode="auto">
                  <a:xfrm>
                    <a:off x="3061" y="3534"/>
                    <a:ext cx="105" cy="152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105" y="0"/>
                      </a:cxn>
                      <a:cxn ang="0">
                        <a:pos x="98" y="27"/>
                      </a:cxn>
                      <a:cxn ang="0">
                        <a:pos x="47" y="27"/>
                      </a:cxn>
                      <a:cxn ang="0">
                        <a:pos x="41" y="40"/>
                      </a:cxn>
                      <a:cxn ang="0">
                        <a:pos x="55" y="43"/>
                      </a:cxn>
                      <a:cxn ang="0">
                        <a:pos x="66" y="49"/>
                      </a:cxn>
                      <a:cxn ang="0">
                        <a:pos x="71" y="52"/>
                      </a:cxn>
                      <a:cxn ang="0">
                        <a:pos x="74" y="55"/>
                      </a:cxn>
                      <a:cxn ang="0">
                        <a:pos x="78" y="58"/>
                      </a:cxn>
                      <a:cxn ang="0">
                        <a:pos x="80" y="61"/>
                      </a:cxn>
                      <a:cxn ang="0">
                        <a:pos x="83" y="66"/>
                      </a:cxn>
                      <a:cxn ang="0">
                        <a:pos x="87" y="78"/>
                      </a:cxn>
                      <a:cxn ang="0">
                        <a:pos x="90" y="89"/>
                      </a:cxn>
                      <a:cxn ang="0">
                        <a:pos x="87" y="105"/>
                      </a:cxn>
                      <a:cxn ang="0">
                        <a:pos x="80" y="120"/>
                      </a:cxn>
                      <a:cxn ang="0">
                        <a:pos x="71" y="133"/>
                      </a:cxn>
                      <a:cxn ang="0">
                        <a:pos x="56" y="143"/>
                      </a:cxn>
                      <a:cxn ang="0">
                        <a:pos x="47" y="148"/>
                      </a:cxn>
                      <a:cxn ang="0">
                        <a:pos x="36" y="151"/>
                      </a:cxn>
                      <a:cxn ang="0">
                        <a:pos x="24" y="152"/>
                      </a:cxn>
                      <a:cxn ang="0">
                        <a:pos x="16" y="152"/>
                      </a:cxn>
                      <a:cxn ang="0">
                        <a:pos x="8" y="150"/>
                      </a:cxn>
                      <a:cxn ang="0">
                        <a:pos x="5" y="147"/>
                      </a:cxn>
                      <a:cxn ang="0">
                        <a:pos x="0" y="138"/>
                      </a:cxn>
                      <a:cxn ang="0">
                        <a:pos x="0" y="135"/>
                      </a:cxn>
                      <a:cxn ang="0">
                        <a:pos x="1" y="133"/>
                      </a:cxn>
                      <a:cxn ang="0">
                        <a:pos x="1" y="131"/>
                      </a:cxn>
                      <a:cxn ang="0">
                        <a:pos x="3" y="128"/>
                      </a:cxn>
                      <a:cxn ang="0">
                        <a:pos x="5" y="127"/>
                      </a:cxn>
                      <a:cxn ang="0">
                        <a:pos x="10" y="127"/>
                      </a:cxn>
                      <a:cxn ang="0">
                        <a:pos x="12" y="126"/>
                      </a:cxn>
                      <a:cxn ang="0">
                        <a:pos x="14" y="126"/>
                      </a:cxn>
                      <a:cxn ang="0">
                        <a:pos x="22" y="129"/>
                      </a:cxn>
                      <a:cxn ang="0">
                        <a:pos x="24" y="132"/>
                      </a:cxn>
                      <a:cxn ang="0">
                        <a:pos x="28" y="134"/>
                      </a:cxn>
                      <a:cxn ang="0">
                        <a:pos x="34" y="140"/>
                      </a:cxn>
                      <a:cxn ang="0">
                        <a:pos x="38" y="143"/>
                      </a:cxn>
                      <a:cxn ang="0">
                        <a:pos x="43" y="143"/>
                      </a:cxn>
                      <a:cxn ang="0">
                        <a:pos x="48" y="141"/>
                      </a:cxn>
                      <a:cxn ang="0">
                        <a:pos x="52" y="140"/>
                      </a:cxn>
                      <a:cxn ang="0">
                        <a:pos x="56" y="135"/>
                      </a:cxn>
                      <a:cxn ang="0">
                        <a:pos x="60" y="128"/>
                      </a:cxn>
                      <a:cxn ang="0">
                        <a:pos x="62" y="120"/>
                      </a:cxn>
                      <a:cxn ang="0">
                        <a:pos x="63" y="110"/>
                      </a:cxn>
                      <a:cxn ang="0">
                        <a:pos x="62" y="97"/>
                      </a:cxn>
                      <a:cxn ang="0">
                        <a:pos x="56" y="86"/>
                      </a:cxn>
                      <a:cxn ang="0">
                        <a:pos x="55" y="82"/>
                      </a:cxn>
                      <a:cxn ang="0">
                        <a:pos x="52" y="77"/>
                      </a:cxn>
                      <a:cxn ang="0">
                        <a:pos x="48" y="74"/>
                      </a:cxn>
                      <a:cxn ang="0">
                        <a:pos x="44" y="71"/>
                      </a:cxn>
                      <a:cxn ang="0">
                        <a:pos x="41" y="68"/>
                      </a:cxn>
                      <a:cxn ang="0">
                        <a:pos x="31" y="65"/>
                      </a:cxn>
                      <a:cxn ang="0">
                        <a:pos x="19" y="64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105" h="152">
                        <a:moveTo>
                          <a:pt x="49" y="0"/>
                        </a:moveTo>
                        <a:lnTo>
                          <a:pt x="105" y="0"/>
                        </a:lnTo>
                        <a:lnTo>
                          <a:pt x="98" y="27"/>
                        </a:lnTo>
                        <a:lnTo>
                          <a:pt x="47" y="27"/>
                        </a:lnTo>
                        <a:lnTo>
                          <a:pt x="41" y="40"/>
                        </a:lnTo>
                        <a:lnTo>
                          <a:pt x="55" y="43"/>
                        </a:lnTo>
                        <a:lnTo>
                          <a:pt x="66" y="49"/>
                        </a:lnTo>
                        <a:lnTo>
                          <a:pt x="71" y="52"/>
                        </a:lnTo>
                        <a:lnTo>
                          <a:pt x="74" y="55"/>
                        </a:lnTo>
                        <a:lnTo>
                          <a:pt x="78" y="58"/>
                        </a:lnTo>
                        <a:lnTo>
                          <a:pt x="80" y="61"/>
                        </a:lnTo>
                        <a:lnTo>
                          <a:pt x="83" y="66"/>
                        </a:lnTo>
                        <a:lnTo>
                          <a:pt x="87" y="78"/>
                        </a:lnTo>
                        <a:lnTo>
                          <a:pt x="90" y="89"/>
                        </a:lnTo>
                        <a:lnTo>
                          <a:pt x="87" y="105"/>
                        </a:lnTo>
                        <a:lnTo>
                          <a:pt x="80" y="120"/>
                        </a:lnTo>
                        <a:lnTo>
                          <a:pt x="71" y="133"/>
                        </a:lnTo>
                        <a:lnTo>
                          <a:pt x="56" y="143"/>
                        </a:lnTo>
                        <a:lnTo>
                          <a:pt x="47" y="148"/>
                        </a:lnTo>
                        <a:lnTo>
                          <a:pt x="36" y="151"/>
                        </a:lnTo>
                        <a:lnTo>
                          <a:pt x="24" y="152"/>
                        </a:lnTo>
                        <a:lnTo>
                          <a:pt x="16" y="152"/>
                        </a:lnTo>
                        <a:lnTo>
                          <a:pt x="8" y="150"/>
                        </a:lnTo>
                        <a:lnTo>
                          <a:pt x="5" y="147"/>
                        </a:lnTo>
                        <a:lnTo>
                          <a:pt x="0" y="138"/>
                        </a:lnTo>
                        <a:lnTo>
                          <a:pt x="0" y="135"/>
                        </a:lnTo>
                        <a:lnTo>
                          <a:pt x="1" y="133"/>
                        </a:lnTo>
                        <a:lnTo>
                          <a:pt x="1" y="131"/>
                        </a:lnTo>
                        <a:lnTo>
                          <a:pt x="3" y="128"/>
                        </a:lnTo>
                        <a:lnTo>
                          <a:pt x="5" y="127"/>
                        </a:lnTo>
                        <a:lnTo>
                          <a:pt x="10" y="127"/>
                        </a:lnTo>
                        <a:lnTo>
                          <a:pt x="12" y="126"/>
                        </a:lnTo>
                        <a:lnTo>
                          <a:pt x="14" y="126"/>
                        </a:lnTo>
                        <a:lnTo>
                          <a:pt x="22" y="129"/>
                        </a:lnTo>
                        <a:lnTo>
                          <a:pt x="24" y="132"/>
                        </a:lnTo>
                        <a:lnTo>
                          <a:pt x="28" y="134"/>
                        </a:lnTo>
                        <a:lnTo>
                          <a:pt x="34" y="140"/>
                        </a:lnTo>
                        <a:lnTo>
                          <a:pt x="38" y="143"/>
                        </a:lnTo>
                        <a:lnTo>
                          <a:pt x="43" y="143"/>
                        </a:lnTo>
                        <a:lnTo>
                          <a:pt x="48" y="141"/>
                        </a:lnTo>
                        <a:lnTo>
                          <a:pt x="52" y="140"/>
                        </a:lnTo>
                        <a:lnTo>
                          <a:pt x="56" y="135"/>
                        </a:lnTo>
                        <a:lnTo>
                          <a:pt x="60" y="128"/>
                        </a:lnTo>
                        <a:lnTo>
                          <a:pt x="62" y="120"/>
                        </a:lnTo>
                        <a:lnTo>
                          <a:pt x="63" y="110"/>
                        </a:lnTo>
                        <a:lnTo>
                          <a:pt x="62" y="97"/>
                        </a:lnTo>
                        <a:lnTo>
                          <a:pt x="56" y="86"/>
                        </a:lnTo>
                        <a:lnTo>
                          <a:pt x="55" y="82"/>
                        </a:lnTo>
                        <a:lnTo>
                          <a:pt x="52" y="77"/>
                        </a:lnTo>
                        <a:lnTo>
                          <a:pt x="48" y="74"/>
                        </a:lnTo>
                        <a:lnTo>
                          <a:pt x="44" y="71"/>
                        </a:lnTo>
                        <a:lnTo>
                          <a:pt x="41" y="68"/>
                        </a:lnTo>
                        <a:lnTo>
                          <a:pt x="31" y="65"/>
                        </a:lnTo>
                        <a:lnTo>
                          <a:pt x="19" y="64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" name="Line 2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71" y="3428"/>
                    <a:ext cx="0" cy="1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" name="Freeform 251"/>
                  <p:cNvSpPr>
                    <a:spLocks/>
                  </p:cNvSpPr>
                  <p:nvPr/>
                </p:nvSpPr>
                <p:spPr bwMode="auto">
                  <a:xfrm>
                    <a:off x="3319" y="3532"/>
                    <a:ext cx="94" cy="152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59" y="124"/>
                      </a:cxn>
                      <a:cxn ang="0">
                        <a:pos x="57" y="129"/>
                      </a:cxn>
                      <a:cxn ang="0">
                        <a:pos x="55" y="133"/>
                      </a:cxn>
                      <a:cxn ang="0">
                        <a:pos x="54" y="135"/>
                      </a:cxn>
                      <a:cxn ang="0">
                        <a:pos x="54" y="139"/>
                      </a:cxn>
                      <a:cxn ang="0">
                        <a:pos x="55" y="139"/>
                      </a:cxn>
                      <a:cxn ang="0">
                        <a:pos x="55" y="141"/>
                      </a:cxn>
                      <a:cxn ang="0">
                        <a:pos x="59" y="145"/>
                      </a:cxn>
                      <a:cxn ang="0">
                        <a:pos x="64" y="145"/>
                      </a:cxn>
                      <a:cxn ang="0">
                        <a:pos x="66" y="146"/>
                      </a:cxn>
                      <a:cxn ang="0">
                        <a:pos x="70" y="147"/>
                      </a:cxn>
                      <a:cxn ang="0">
                        <a:pos x="74" y="147"/>
                      </a:cxn>
                      <a:cxn ang="0">
                        <a:pos x="74" y="152"/>
                      </a:cxn>
                      <a:cxn ang="0">
                        <a:pos x="0" y="152"/>
                      </a:cxn>
                      <a:cxn ang="0">
                        <a:pos x="3" y="147"/>
                      </a:cxn>
                      <a:cxn ang="0">
                        <a:pos x="11" y="147"/>
                      </a:cxn>
                      <a:cxn ang="0">
                        <a:pos x="15" y="146"/>
                      </a:cxn>
                      <a:cxn ang="0">
                        <a:pos x="17" y="145"/>
                      </a:cxn>
                      <a:cxn ang="0">
                        <a:pos x="19" y="145"/>
                      </a:cxn>
                      <a:cxn ang="0">
                        <a:pos x="24" y="142"/>
                      </a:cxn>
                      <a:cxn ang="0">
                        <a:pos x="25" y="140"/>
                      </a:cxn>
                      <a:cxn ang="0">
                        <a:pos x="27" y="139"/>
                      </a:cxn>
                      <a:cxn ang="0">
                        <a:pos x="28" y="136"/>
                      </a:cxn>
                      <a:cxn ang="0">
                        <a:pos x="29" y="133"/>
                      </a:cxn>
                      <a:cxn ang="0">
                        <a:pos x="29" y="129"/>
                      </a:cxn>
                      <a:cxn ang="0">
                        <a:pos x="30" y="124"/>
                      </a:cxn>
                      <a:cxn ang="0">
                        <a:pos x="52" y="51"/>
                      </a:cxn>
                      <a:cxn ang="0">
                        <a:pos x="57" y="39"/>
                      </a:cxn>
                      <a:cxn ang="0">
                        <a:pos x="58" y="36"/>
                      </a:cxn>
                      <a:cxn ang="0">
                        <a:pos x="58" y="33"/>
                      </a:cxn>
                      <a:cxn ang="0">
                        <a:pos x="59" y="32"/>
                      </a:cxn>
                      <a:cxn ang="0">
                        <a:pos x="59" y="24"/>
                      </a:cxn>
                      <a:cxn ang="0">
                        <a:pos x="57" y="19"/>
                      </a:cxn>
                      <a:cxn ang="0">
                        <a:pos x="52" y="17"/>
                      </a:cxn>
                      <a:cxn ang="0">
                        <a:pos x="35" y="17"/>
                      </a:cxn>
                      <a:cxn ang="0">
                        <a:pos x="35" y="14"/>
                      </a:cxn>
                      <a:cxn ang="0">
                        <a:pos x="89" y="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94" h="152">
                        <a:moveTo>
                          <a:pt x="94" y="0"/>
                        </a:moveTo>
                        <a:lnTo>
                          <a:pt x="59" y="124"/>
                        </a:lnTo>
                        <a:lnTo>
                          <a:pt x="57" y="129"/>
                        </a:lnTo>
                        <a:lnTo>
                          <a:pt x="55" y="133"/>
                        </a:lnTo>
                        <a:lnTo>
                          <a:pt x="54" y="135"/>
                        </a:lnTo>
                        <a:lnTo>
                          <a:pt x="54" y="139"/>
                        </a:lnTo>
                        <a:lnTo>
                          <a:pt x="55" y="139"/>
                        </a:lnTo>
                        <a:lnTo>
                          <a:pt x="55" y="141"/>
                        </a:lnTo>
                        <a:lnTo>
                          <a:pt x="59" y="145"/>
                        </a:lnTo>
                        <a:lnTo>
                          <a:pt x="64" y="145"/>
                        </a:lnTo>
                        <a:lnTo>
                          <a:pt x="66" y="146"/>
                        </a:lnTo>
                        <a:lnTo>
                          <a:pt x="70" y="147"/>
                        </a:lnTo>
                        <a:lnTo>
                          <a:pt x="74" y="147"/>
                        </a:lnTo>
                        <a:lnTo>
                          <a:pt x="74" y="152"/>
                        </a:lnTo>
                        <a:lnTo>
                          <a:pt x="0" y="152"/>
                        </a:lnTo>
                        <a:lnTo>
                          <a:pt x="3" y="147"/>
                        </a:lnTo>
                        <a:lnTo>
                          <a:pt x="11" y="147"/>
                        </a:lnTo>
                        <a:lnTo>
                          <a:pt x="15" y="146"/>
                        </a:lnTo>
                        <a:lnTo>
                          <a:pt x="17" y="145"/>
                        </a:lnTo>
                        <a:lnTo>
                          <a:pt x="19" y="145"/>
                        </a:lnTo>
                        <a:lnTo>
                          <a:pt x="24" y="142"/>
                        </a:lnTo>
                        <a:lnTo>
                          <a:pt x="25" y="140"/>
                        </a:lnTo>
                        <a:lnTo>
                          <a:pt x="27" y="139"/>
                        </a:lnTo>
                        <a:lnTo>
                          <a:pt x="28" y="136"/>
                        </a:lnTo>
                        <a:lnTo>
                          <a:pt x="29" y="133"/>
                        </a:lnTo>
                        <a:lnTo>
                          <a:pt x="29" y="129"/>
                        </a:lnTo>
                        <a:lnTo>
                          <a:pt x="30" y="124"/>
                        </a:lnTo>
                        <a:lnTo>
                          <a:pt x="52" y="51"/>
                        </a:lnTo>
                        <a:lnTo>
                          <a:pt x="57" y="39"/>
                        </a:lnTo>
                        <a:lnTo>
                          <a:pt x="58" y="36"/>
                        </a:lnTo>
                        <a:lnTo>
                          <a:pt x="58" y="33"/>
                        </a:lnTo>
                        <a:lnTo>
                          <a:pt x="59" y="32"/>
                        </a:lnTo>
                        <a:lnTo>
                          <a:pt x="59" y="24"/>
                        </a:lnTo>
                        <a:lnTo>
                          <a:pt x="57" y="19"/>
                        </a:lnTo>
                        <a:lnTo>
                          <a:pt x="52" y="17"/>
                        </a:lnTo>
                        <a:lnTo>
                          <a:pt x="35" y="17"/>
                        </a:lnTo>
                        <a:lnTo>
                          <a:pt x="35" y="14"/>
                        </a:lnTo>
                        <a:lnTo>
                          <a:pt x="89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" name="Line 2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15" y="3428"/>
                    <a:ext cx="0" cy="1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0" name="Freeform 253"/>
                  <p:cNvSpPr>
                    <a:spLocks/>
                  </p:cNvSpPr>
                  <p:nvPr/>
                </p:nvSpPr>
                <p:spPr bwMode="auto">
                  <a:xfrm>
                    <a:off x="3621" y="3532"/>
                    <a:ext cx="93" cy="152"/>
                  </a:xfrm>
                  <a:custGeom>
                    <a:avLst/>
                    <a:gdLst/>
                    <a:ahLst/>
                    <a:cxnLst>
                      <a:cxn ang="0">
                        <a:pos x="93" y="0"/>
                      </a:cxn>
                      <a:cxn ang="0">
                        <a:pos x="59" y="124"/>
                      </a:cxn>
                      <a:cxn ang="0">
                        <a:pos x="56" y="129"/>
                      </a:cxn>
                      <a:cxn ang="0">
                        <a:pos x="55" y="133"/>
                      </a:cxn>
                      <a:cxn ang="0">
                        <a:pos x="54" y="135"/>
                      </a:cxn>
                      <a:cxn ang="0">
                        <a:pos x="54" y="139"/>
                      </a:cxn>
                      <a:cxn ang="0">
                        <a:pos x="55" y="139"/>
                      </a:cxn>
                      <a:cxn ang="0">
                        <a:pos x="55" y="141"/>
                      </a:cxn>
                      <a:cxn ang="0">
                        <a:pos x="59" y="145"/>
                      </a:cxn>
                      <a:cxn ang="0">
                        <a:pos x="63" y="145"/>
                      </a:cxn>
                      <a:cxn ang="0">
                        <a:pos x="66" y="146"/>
                      </a:cxn>
                      <a:cxn ang="0">
                        <a:pos x="69" y="147"/>
                      </a:cxn>
                      <a:cxn ang="0">
                        <a:pos x="74" y="147"/>
                      </a:cxn>
                      <a:cxn ang="0">
                        <a:pos x="74" y="152"/>
                      </a:cxn>
                      <a:cxn ang="0">
                        <a:pos x="0" y="152"/>
                      </a:cxn>
                      <a:cxn ang="0">
                        <a:pos x="2" y="147"/>
                      </a:cxn>
                      <a:cxn ang="0">
                        <a:pos x="11" y="147"/>
                      </a:cxn>
                      <a:cxn ang="0">
                        <a:pos x="14" y="146"/>
                      </a:cxn>
                      <a:cxn ang="0">
                        <a:pos x="17" y="145"/>
                      </a:cxn>
                      <a:cxn ang="0">
                        <a:pos x="19" y="145"/>
                      </a:cxn>
                      <a:cxn ang="0">
                        <a:pos x="24" y="142"/>
                      </a:cxn>
                      <a:cxn ang="0">
                        <a:pos x="25" y="140"/>
                      </a:cxn>
                      <a:cxn ang="0">
                        <a:pos x="26" y="139"/>
                      </a:cxn>
                      <a:cxn ang="0">
                        <a:pos x="27" y="136"/>
                      </a:cxn>
                      <a:cxn ang="0">
                        <a:pos x="29" y="133"/>
                      </a:cxn>
                      <a:cxn ang="0">
                        <a:pos x="29" y="129"/>
                      </a:cxn>
                      <a:cxn ang="0">
                        <a:pos x="30" y="124"/>
                      </a:cxn>
                      <a:cxn ang="0">
                        <a:pos x="51" y="51"/>
                      </a:cxn>
                      <a:cxn ang="0">
                        <a:pos x="56" y="39"/>
                      </a:cxn>
                      <a:cxn ang="0">
                        <a:pos x="57" y="36"/>
                      </a:cxn>
                      <a:cxn ang="0">
                        <a:pos x="57" y="33"/>
                      </a:cxn>
                      <a:cxn ang="0">
                        <a:pos x="59" y="32"/>
                      </a:cxn>
                      <a:cxn ang="0">
                        <a:pos x="59" y="24"/>
                      </a:cxn>
                      <a:cxn ang="0">
                        <a:pos x="56" y="19"/>
                      </a:cxn>
                      <a:cxn ang="0">
                        <a:pos x="51" y="17"/>
                      </a:cxn>
                      <a:cxn ang="0">
                        <a:pos x="35" y="17"/>
                      </a:cxn>
                      <a:cxn ang="0">
                        <a:pos x="35" y="14"/>
                      </a:cxn>
                      <a:cxn ang="0">
                        <a:pos x="88" y="0"/>
                      </a:cxn>
                      <a:cxn ang="0">
                        <a:pos x="93" y="0"/>
                      </a:cxn>
                    </a:cxnLst>
                    <a:rect l="0" t="0" r="r" b="b"/>
                    <a:pathLst>
                      <a:path w="93" h="152">
                        <a:moveTo>
                          <a:pt x="93" y="0"/>
                        </a:moveTo>
                        <a:lnTo>
                          <a:pt x="59" y="124"/>
                        </a:lnTo>
                        <a:lnTo>
                          <a:pt x="56" y="129"/>
                        </a:lnTo>
                        <a:lnTo>
                          <a:pt x="55" y="133"/>
                        </a:lnTo>
                        <a:lnTo>
                          <a:pt x="54" y="135"/>
                        </a:lnTo>
                        <a:lnTo>
                          <a:pt x="54" y="139"/>
                        </a:lnTo>
                        <a:lnTo>
                          <a:pt x="55" y="139"/>
                        </a:lnTo>
                        <a:lnTo>
                          <a:pt x="55" y="141"/>
                        </a:lnTo>
                        <a:lnTo>
                          <a:pt x="59" y="145"/>
                        </a:lnTo>
                        <a:lnTo>
                          <a:pt x="63" y="145"/>
                        </a:lnTo>
                        <a:lnTo>
                          <a:pt x="66" y="146"/>
                        </a:lnTo>
                        <a:lnTo>
                          <a:pt x="69" y="147"/>
                        </a:lnTo>
                        <a:lnTo>
                          <a:pt x="74" y="147"/>
                        </a:lnTo>
                        <a:lnTo>
                          <a:pt x="74" y="152"/>
                        </a:lnTo>
                        <a:lnTo>
                          <a:pt x="0" y="152"/>
                        </a:lnTo>
                        <a:lnTo>
                          <a:pt x="2" y="147"/>
                        </a:lnTo>
                        <a:lnTo>
                          <a:pt x="11" y="147"/>
                        </a:lnTo>
                        <a:lnTo>
                          <a:pt x="14" y="146"/>
                        </a:lnTo>
                        <a:lnTo>
                          <a:pt x="17" y="145"/>
                        </a:lnTo>
                        <a:lnTo>
                          <a:pt x="19" y="145"/>
                        </a:lnTo>
                        <a:lnTo>
                          <a:pt x="24" y="142"/>
                        </a:lnTo>
                        <a:lnTo>
                          <a:pt x="25" y="140"/>
                        </a:lnTo>
                        <a:lnTo>
                          <a:pt x="26" y="139"/>
                        </a:lnTo>
                        <a:lnTo>
                          <a:pt x="27" y="136"/>
                        </a:lnTo>
                        <a:lnTo>
                          <a:pt x="29" y="133"/>
                        </a:lnTo>
                        <a:lnTo>
                          <a:pt x="29" y="129"/>
                        </a:lnTo>
                        <a:lnTo>
                          <a:pt x="30" y="124"/>
                        </a:lnTo>
                        <a:lnTo>
                          <a:pt x="51" y="51"/>
                        </a:lnTo>
                        <a:lnTo>
                          <a:pt x="56" y="39"/>
                        </a:lnTo>
                        <a:lnTo>
                          <a:pt x="57" y="36"/>
                        </a:lnTo>
                        <a:lnTo>
                          <a:pt x="57" y="33"/>
                        </a:lnTo>
                        <a:lnTo>
                          <a:pt x="59" y="32"/>
                        </a:lnTo>
                        <a:lnTo>
                          <a:pt x="59" y="24"/>
                        </a:lnTo>
                        <a:lnTo>
                          <a:pt x="56" y="19"/>
                        </a:lnTo>
                        <a:lnTo>
                          <a:pt x="51" y="17"/>
                        </a:lnTo>
                        <a:lnTo>
                          <a:pt x="35" y="17"/>
                        </a:lnTo>
                        <a:lnTo>
                          <a:pt x="35" y="14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" name="Freeform 254"/>
                  <p:cNvSpPr>
                    <a:spLocks/>
                  </p:cNvSpPr>
                  <p:nvPr/>
                </p:nvSpPr>
                <p:spPr bwMode="auto">
                  <a:xfrm>
                    <a:off x="3685" y="3651"/>
                    <a:ext cx="35" cy="35"/>
                  </a:xfrm>
                  <a:custGeom>
                    <a:avLst/>
                    <a:gdLst/>
                    <a:ahLst/>
                    <a:cxnLst>
                      <a:cxn ang="0">
                        <a:pos x="16" y="0"/>
                      </a:cxn>
                      <a:cxn ang="0">
                        <a:pos x="21" y="0"/>
                      </a:cxn>
                      <a:cxn ang="0">
                        <a:pos x="30" y="5"/>
                      </a:cxn>
                      <a:cxn ang="0">
                        <a:pos x="32" y="8"/>
                      </a:cxn>
                      <a:cxn ang="0">
                        <a:pos x="34" y="11"/>
                      </a:cxn>
                      <a:cxn ang="0">
                        <a:pos x="35" y="14"/>
                      </a:cxn>
                      <a:cxn ang="0">
                        <a:pos x="35" y="16"/>
                      </a:cxn>
                      <a:cxn ang="0">
                        <a:pos x="32" y="26"/>
                      </a:cxn>
                      <a:cxn ang="0">
                        <a:pos x="30" y="30"/>
                      </a:cxn>
                      <a:cxn ang="0">
                        <a:pos x="28" y="33"/>
                      </a:cxn>
                      <a:cxn ang="0">
                        <a:pos x="23" y="35"/>
                      </a:cxn>
                      <a:cxn ang="0">
                        <a:pos x="11" y="35"/>
                      </a:cxn>
                      <a:cxn ang="0">
                        <a:pos x="10" y="34"/>
                      </a:cxn>
                      <a:cxn ang="0">
                        <a:pos x="7" y="33"/>
                      </a:cxn>
                      <a:cxn ang="0">
                        <a:pos x="3" y="28"/>
                      </a:cxn>
                      <a:cxn ang="0">
                        <a:pos x="0" y="23"/>
                      </a:cxn>
                      <a:cxn ang="0">
                        <a:pos x="0" y="11"/>
                      </a:cxn>
                      <a:cxn ang="0">
                        <a:pos x="1" y="10"/>
                      </a:cxn>
                      <a:cxn ang="0">
                        <a:pos x="3" y="8"/>
                      </a:cxn>
                      <a:cxn ang="0">
                        <a:pos x="7" y="3"/>
                      </a:cxn>
                      <a:cxn ang="0">
                        <a:pos x="11" y="2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</a:cxnLst>
                    <a:rect l="0" t="0" r="r" b="b"/>
                    <a:pathLst>
                      <a:path w="35" h="35">
                        <a:moveTo>
                          <a:pt x="16" y="0"/>
                        </a:moveTo>
                        <a:lnTo>
                          <a:pt x="21" y="0"/>
                        </a:lnTo>
                        <a:lnTo>
                          <a:pt x="30" y="5"/>
                        </a:lnTo>
                        <a:lnTo>
                          <a:pt x="32" y="8"/>
                        </a:lnTo>
                        <a:lnTo>
                          <a:pt x="34" y="11"/>
                        </a:lnTo>
                        <a:lnTo>
                          <a:pt x="35" y="14"/>
                        </a:lnTo>
                        <a:lnTo>
                          <a:pt x="35" y="16"/>
                        </a:lnTo>
                        <a:lnTo>
                          <a:pt x="32" y="26"/>
                        </a:lnTo>
                        <a:lnTo>
                          <a:pt x="30" y="30"/>
                        </a:lnTo>
                        <a:lnTo>
                          <a:pt x="28" y="33"/>
                        </a:lnTo>
                        <a:lnTo>
                          <a:pt x="23" y="35"/>
                        </a:lnTo>
                        <a:lnTo>
                          <a:pt x="11" y="35"/>
                        </a:lnTo>
                        <a:lnTo>
                          <a:pt x="10" y="34"/>
                        </a:lnTo>
                        <a:lnTo>
                          <a:pt x="7" y="33"/>
                        </a:lnTo>
                        <a:lnTo>
                          <a:pt x="3" y="28"/>
                        </a:lnTo>
                        <a:lnTo>
                          <a:pt x="0" y="23"/>
                        </a:lnTo>
                        <a:lnTo>
                          <a:pt x="0" y="11"/>
                        </a:lnTo>
                        <a:lnTo>
                          <a:pt x="1" y="10"/>
                        </a:lnTo>
                        <a:lnTo>
                          <a:pt x="3" y="8"/>
                        </a:lnTo>
                        <a:lnTo>
                          <a:pt x="7" y="3"/>
                        </a:lnTo>
                        <a:lnTo>
                          <a:pt x="11" y="2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" name="Freeform 255"/>
                  <p:cNvSpPr>
                    <a:spLocks/>
                  </p:cNvSpPr>
                  <p:nvPr/>
                </p:nvSpPr>
                <p:spPr bwMode="auto">
                  <a:xfrm>
                    <a:off x="3791" y="3534"/>
                    <a:ext cx="105" cy="152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105" y="0"/>
                      </a:cxn>
                      <a:cxn ang="0">
                        <a:pos x="98" y="27"/>
                      </a:cxn>
                      <a:cxn ang="0">
                        <a:pos x="46" y="27"/>
                      </a:cxn>
                      <a:cxn ang="0">
                        <a:pos x="40" y="40"/>
                      </a:cxn>
                      <a:cxn ang="0">
                        <a:pos x="55" y="43"/>
                      </a:cxn>
                      <a:cxn ang="0">
                        <a:pos x="65" y="49"/>
                      </a:cxn>
                      <a:cxn ang="0">
                        <a:pos x="70" y="52"/>
                      </a:cxn>
                      <a:cxn ang="0">
                        <a:pos x="74" y="55"/>
                      </a:cxn>
                      <a:cxn ang="0">
                        <a:pos x="77" y="58"/>
                      </a:cxn>
                      <a:cxn ang="0">
                        <a:pos x="80" y="61"/>
                      </a:cxn>
                      <a:cxn ang="0">
                        <a:pos x="82" y="66"/>
                      </a:cxn>
                      <a:cxn ang="0">
                        <a:pos x="87" y="78"/>
                      </a:cxn>
                      <a:cxn ang="0">
                        <a:pos x="89" y="89"/>
                      </a:cxn>
                      <a:cxn ang="0">
                        <a:pos x="87" y="105"/>
                      </a:cxn>
                      <a:cxn ang="0">
                        <a:pos x="80" y="120"/>
                      </a:cxn>
                      <a:cxn ang="0">
                        <a:pos x="70" y="133"/>
                      </a:cxn>
                      <a:cxn ang="0">
                        <a:pos x="56" y="143"/>
                      </a:cxn>
                      <a:cxn ang="0">
                        <a:pos x="46" y="148"/>
                      </a:cxn>
                      <a:cxn ang="0">
                        <a:pos x="36" y="151"/>
                      </a:cxn>
                      <a:cxn ang="0">
                        <a:pos x="24" y="152"/>
                      </a:cxn>
                      <a:cxn ang="0">
                        <a:pos x="15" y="152"/>
                      </a:cxn>
                      <a:cxn ang="0">
                        <a:pos x="8" y="150"/>
                      </a:cxn>
                      <a:cxn ang="0">
                        <a:pos x="5" y="147"/>
                      </a:cxn>
                      <a:cxn ang="0">
                        <a:pos x="0" y="138"/>
                      </a:cxn>
                      <a:cxn ang="0">
                        <a:pos x="0" y="135"/>
                      </a:cxn>
                      <a:cxn ang="0">
                        <a:pos x="1" y="133"/>
                      </a:cxn>
                      <a:cxn ang="0">
                        <a:pos x="1" y="131"/>
                      </a:cxn>
                      <a:cxn ang="0">
                        <a:pos x="2" y="128"/>
                      </a:cxn>
                      <a:cxn ang="0">
                        <a:pos x="5" y="127"/>
                      </a:cxn>
                      <a:cxn ang="0">
                        <a:pos x="9" y="127"/>
                      </a:cxn>
                      <a:cxn ang="0">
                        <a:pos x="12" y="126"/>
                      </a:cxn>
                      <a:cxn ang="0">
                        <a:pos x="14" y="126"/>
                      </a:cxn>
                      <a:cxn ang="0">
                        <a:pos x="21" y="129"/>
                      </a:cxn>
                      <a:cxn ang="0">
                        <a:pos x="24" y="132"/>
                      </a:cxn>
                      <a:cxn ang="0">
                        <a:pos x="27" y="134"/>
                      </a:cxn>
                      <a:cxn ang="0">
                        <a:pos x="33" y="140"/>
                      </a:cxn>
                      <a:cxn ang="0">
                        <a:pos x="38" y="143"/>
                      </a:cxn>
                      <a:cxn ang="0">
                        <a:pos x="43" y="143"/>
                      </a:cxn>
                      <a:cxn ang="0">
                        <a:pos x="48" y="141"/>
                      </a:cxn>
                      <a:cxn ang="0">
                        <a:pos x="51" y="140"/>
                      </a:cxn>
                      <a:cxn ang="0">
                        <a:pos x="56" y="135"/>
                      </a:cxn>
                      <a:cxn ang="0">
                        <a:pos x="60" y="128"/>
                      </a:cxn>
                      <a:cxn ang="0">
                        <a:pos x="62" y="120"/>
                      </a:cxn>
                      <a:cxn ang="0">
                        <a:pos x="63" y="110"/>
                      </a:cxn>
                      <a:cxn ang="0">
                        <a:pos x="62" y="97"/>
                      </a:cxn>
                      <a:cxn ang="0">
                        <a:pos x="56" y="86"/>
                      </a:cxn>
                      <a:cxn ang="0">
                        <a:pos x="55" y="82"/>
                      </a:cxn>
                      <a:cxn ang="0">
                        <a:pos x="51" y="77"/>
                      </a:cxn>
                      <a:cxn ang="0">
                        <a:pos x="48" y="74"/>
                      </a:cxn>
                      <a:cxn ang="0">
                        <a:pos x="44" y="71"/>
                      </a:cxn>
                      <a:cxn ang="0">
                        <a:pos x="40" y="68"/>
                      </a:cxn>
                      <a:cxn ang="0">
                        <a:pos x="31" y="65"/>
                      </a:cxn>
                      <a:cxn ang="0">
                        <a:pos x="19" y="64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105" h="152">
                        <a:moveTo>
                          <a:pt x="49" y="0"/>
                        </a:moveTo>
                        <a:lnTo>
                          <a:pt x="105" y="0"/>
                        </a:lnTo>
                        <a:lnTo>
                          <a:pt x="98" y="27"/>
                        </a:lnTo>
                        <a:lnTo>
                          <a:pt x="46" y="27"/>
                        </a:lnTo>
                        <a:lnTo>
                          <a:pt x="40" y="40"/>
                        </a:lnTo>
                        <a:lnTo>
                          <a:pt x="55" y="43"/>
                        </a:lnTo>
                        <a:lnTo>
                          <a:pt x="65" y="49"/>
                        </a:lnTo>
                        <a:lnTo>
                          <a:pt x="70" y="52"/>
                        </a:lnTo>
                        <a:lnTo>
                          <a:pt x="74" y="55"/>
                        </a:lnTo>
                        <a:lnTo>
                          <a:pt x="77" y="58"/>
                        </a:lnTo>
                        <a:lnTo>
                          <a:pt x="80" y="61"/>
                        </a:lnTo>
                        <a:lnTo>
                          <a:pt x="82" y="66"/>
                        </a:lnTo>
                        <a:lnTo>
                          <a:pt x="87" y="78"/>
                        </a:lnTo>
                        <a:lnTo>
                          <a:pt x="89" y="89"/>
                        </a:lnTo>
                        <a:lnTo>
                          <a:pt x="87" y="105"/>
                        </a:lnTo>
                        <a:lnTo>
                          <a:pt x="80" y="120"/>
                        </a:lnTo>
                        <a:lnTo>
                          <a:pt x="70" y="133"/>
                        </a:lnTo>
                        <a:lnTo>
                          <a:pt x="56" y="143"/>
                        </a:lnTo>
                        <a:lnTo>
                          <a:pt x="46" y="148"/>
                        </a:lnTo>
                        <a:lnTo>
                          <a:pt x="36" y="151"/>
                        </a:lnTo>
                        <a:lnTo>
                          <a:pt x="24" y="152"/>
                        </a:lnTo>
                        <a:lnTo>
                          <a:pt x="15" y="152"/>
                        </a:lnTo>
                        <a:lnTo>
                          <a:pt x="8" y="150"/>
                        </a:lnTo>
                        <a:lnTo>
                          <a:pt x="5" y="147"/>
                        </a:lnTo>
                        <a:lnTo>
                          <a:pt x="0" y="138"/>
                        </a:lnTo>
                        <a:lnTo>
                          <a:pt x="0" y="135"/>
                        </a:lnTo>
                        <a:lnTo>
                          <a:pt x="1" y="133"/>
                        </a:lnTo>
                        <a:lnTo>
                          <a:pt x="1" y="131"/>
                        </a:lnTo>
                        <a:lnTo>
                          <a:pt x="2" y="128"/>
                        </a:lnTo>
                        <a:lnTo>
                          <a:pt x="5" y="127"/>
                        </a:lnTo>
                        <a:lnTo>
                          <a:pt x="9" y="127"/>
                        </a:lnTo>
                        <a:lnTo>
                          <a:pt x="12" y="126"/>
                        </a:lnTo>
                        <a:lnTo>
                          <a:pt x="14" y="126"/>
                        </a:lnTo>
                        <a:lnTo>
                          <a:pt x="21" y="129"/>
                        </a:lnTo>
                        <a:lnTo>
                          <a:pt x="24" y="132"/>
                        </a:lnTo>
                        <a:lnTo>
                          <a:pt x="27" y="134"/>
                        </a:lnTo>
                        <a:lnTo>
                          <a:pt x="33" y="140"/>
                        </a:lnTo>
                        <a:lnTo>
                          <a:pt x="38" y="143"/>
                        </a:lnTo>
                        <a:lnTo>
                          <a:pt x="43" y="143"/>
                        </a:lnTo>
                        <a:lnTo>
                          <a:pt x="48" y="141"/>
                        </a:lnTo>
                        <a:lnTo>
                          <a:pt x="51" y="140"/>
                        </a:lnTo>
                        <a:lnTo>
                          <a:pt x="56" y="135"/>
                        </a:lnTo>
                        <a:lnTo>
                          <a:pt x="60" y="128"/>
                        </a:lnTo>
                        <a:lnTo>
                          <a:pt x="62" y="120"/>
                        </a:lnTo>
                        <a:lnTo>
                          <a:pt x="63" y="110"/>
                        </a:lnTo>
                        <a:lnTo>
                          <a:pt x="62" y="97"/>
                        </a:lnTo>
                        <a:lnTo>
                          <a:pt x="56" y="86"/>
                        </a:lnTo>
                        <a:lnTo>
                          <a:pt x="55" y="82"/>
                        </a:lnTo>
                        <a:lnTo>
                          <a:pt x="51" y="77"/>
                        </a:lnTo>
                        <a:lnTo>
                          <a:pt x="48" y="74"/>
                        </a:lnTo>
                        <a:lnTo>
                          <a:pt x="44" y="71"/>
                        </a:lnTo>
                        <a:lnTo>
                          <a:pt x="40" y="68"/>
                        </a:lnTo>
                        <a:lnTo>
                          <a:pt x="31" y="65"/>
                        </a:lnTo>
                        <a:lnTo>
                          <a:pt x="19" y="64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3" name="Line 2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7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4" name="Line 2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7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5" name="Line 2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55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6" name="Line 2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24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7" name="Line 2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62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8" name="Line 2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1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9" name="Line 2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99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0" name="Line 2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8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1" name="Line 2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6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2" name="Line 2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75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" name="Line 2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45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4" name="Line 2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13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" name="Line 2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50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6" name="Line 2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20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7" name="Line 2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89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8" name="Line 2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57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" name="Line 2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96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0" name="Line 2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4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1" name="Line 2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33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2" name="Line 2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03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3" name="Line 2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40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4" name="Line 2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08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5" name="Line 2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78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6" name="Line 27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47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7" name="Line 2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0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8" name="Line 2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11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9" name="Line 2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41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0" name="Line 28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84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1" name="Line 2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54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2" name="Line 2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22" y="3434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3" name="Line 286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3443"/>
                    <a:ext cx="2508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4" name="Line 287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3222"/>
                    <a:ext cx="16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5" name="Rectangle 288"/>
                  <p:cNvSpPr>
                    <a:spLocks noChangeArrowheads="1"/>
                  </p:cNvSpPr>
                  <p:nvPr/>
                </p:nvSpPr>
                <p:spPr bwMode="auto">
                  <a:xfrm>
                    <a:off x="968" y="3231"/>
                    <a:ext cx="124" cy="21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6" name="Freeform 289"/>
                  <p:cNvSpPr>
                    <a:spLocks/>
                  </p:cNvSpPr>
                  <p:nvPr/>
                </p:nvSpPr>
                <p:spPr bwMode="auto">
                  <a:xfrm>
                    <a:off x="1130" y="3147"/>
                    <a:ext cx="93" cy="152"/>
                  </a:xfrm>
                  <a:custGeom>
                    <a:avLst/>
                    <a:gdLst/>
                    <a:ahLst/>
                    <a:cxnLst>
                      <a:cxn ang="0">
                        <a:pos x="93" y="0"/>
                      </a:cxn>
                      <a:cxn ang="0">
                        <a:pos x="58" y="124"/>
                      </a:cxn>
                      <a:cxn ang="0">
                        <a:pos x="56" y="129"/>
                      </a:cxn>
                      <a:cxn ang="0">
                        <a:pos x="55" y="133"/>
                      </a:cxn>
                      <a:cxn ang="0">
                        <a:pos x="54" y="135"/>
                      </a:cxn>
                      <a:cxn ang="0">
                        <a:pos x="54" y="139"/>
                      </a:cxn>
                      <a:cxn ang="0">
                        <a:pos x="55" y="139"/>
                      </a:cxn>
                      <a:cxn ang="0">
                        <a:pos x="55" y="141"/>
                      </a:cxn>
                      <a:cxn ang="0">
                        <a:pos x="58" y="145"/>
                      </a:cxn>
                      <a:cxn ang="0">
                        <a:pos x="63" y="145"/>
                      </a:cxn>
                      <a:cxn ang="0">
                        <a:pos x="66" y="146"/>
                      </a:cxn>
                      <a:cxn ang="0">
                        <a:pos x="69" y="147"/>
                      </a:cxn>
                      <a:cxn ang="0">
                        <a:pos x="74" y="147"/>
                      </a:cxn>
                      <a:cxn ang="0">
                        <a:pos x="74" y="152"/>
                      </a:cxn>
                      <a:cxn ang="0">
                        <a:pos x="0" y="152"/>
                      </a:cxn>
                      <a:cxn ang="0">
                        <a:pos x="2" y="147"/>
                      </a:cxn>
                      <a:cxn ang="0">
                        <a:pos x="11" y="147"/>
                      </a:cxn>
                      <a:cxn ang="0">
                        <a:pos x="14" y="146"/>
                      </a:cxn>
                      <a:cxn ang="0">
                        <a:pos x="17" y="145"/>
                      </a:cxn>
                      <a:cxn ang="0">
                        <a:pos x="19" y="145"/>
                      </a:cxn>
                      <a:cxn ang="0">
                        <a:pos x="24" y="142"/>
                      </a:cxn>
                      <a:cxn ang="0">
                        <a:pos x="25" y="140"/>
                      </a:cxn>
                      <a:cxn ang="0">
                        <a:pos x="26" y="139"/>
                      </a:cxn>
                      <a:cxn ang="0">
                        <a:pos x="27" y="136"/>
                      </a:cxn>
                      <a:cxn ang="0">
                        <a:pos x="29" y="133"/>
                      </a:cxn>
                      <a:cxn ang="0">
                        <a:pos x="29" y="129"/>
                      </a:cxn>
                      <a:cxn ang="0">
                        <a:pos x="30" y="124"/>
                      </a:cxn>
                      <a:cxn ang="0">
                        <a:pos x="51" y="51"/>
                      </a:cxn>
                      <a:cxn ang="0">
                        <a:pos x="56" y="39"/>
                      </a:cxn>
                      <a:cxn ang="0">
                        <a:pos x="57" y="36"/>
                      </a:cxn>
                      <a:cxn ang="0">
                        <a:pos x="57" y="33"/>
                      </a:cxn>
                      <a:cxn ang="0">
                        <a:pos x="58" y="32"/>
                      </a:cxn>
                      <a:cxn ang="0">
                        <a:pos x="58" y="24"/>
                      </a:cxn>
                      <a:cxn ang="0">
                        <a:pos x="56" y="19"/>
                      </a:cxn>
                      <a:cxn ang="0">
                        <a:pos x="51" y="17"/>
                      </a:cxn>
                      <a:cxn ang="0">
                        <a:pos x="35" y="17"/>
                      </a:cxn>
                      <a:cxn ang="0">
                        <a:pos x="35" y="14"/>
                      </a:cxn>
                      <a:cxn ang="0">
                        <a:pos x="88" y="0"/>
                      </a:cxn>
                      <a:cxn ang="0">
                        <a:pos x="93" y="0"/>
                      </a:cxn>
                    </a:cxnLst>
                    <a:rect l="0" t="0" r="r" b="b"/>
                    <a:pathLst>
                      <a:path w="93" h="152">
                        <a:moveTo>
                          <a:pt x="93" y="0"/>
                        </a:moveTo>
                        <a:lnTo>
                          <a:pt x="58" y="124"/>
                        </a:lnTo>
                        <a:lnTo>
                          <a:pt x="56" y="129"/>
                        </a:lnTo>
                        <a:lnTo>
                          <a:pt x="55" y="133"/>
                        </a:lnTo>
                        <a:lnTo>
                          <a:pt x="54" y="135"/>
                        </a:lnTo>
                        <a:lnTo>
                          <a:pt x="54" y="139"/>
                        </a:lnTo>
                        <a:lnTo>
                          <a:pt x="55" y="139"/>
                        </a:lnTo>
                        <a:lnTo>
                          <a:pt x="55" y="141"/>
                        </a:lnTo>
                        <a:lnTo>
                          <a:pt x="58" y="145"/>
                        </a:lnTo>
                        <a:lnTo>
                          <a:pt x="63" y="145"/>
                        </a:lnTo>
                        <a:lnTo>
                          <a:pt x="66" y="146"/>
                        </a:lnTo>
                        <a:lnTo>
                          <a:pt x="69" y="147"/>
                        </a:lnTo>
                        <a:lnTo>
                          <a:pt x="74" y="147"/>
                        </a:lnTo>
                        <a:lnTo>
                          <a:pt x="74" y="152"/>
                        </a:lnTo>
                        <a:lnTo>
                          <a:pt x="0" y="152"/>
                        </a:lnTo>
                        <a:lnTo>
                          <a:pt x="2" y="147"/>
                        </a:lnTo>
                        <a:lnTo>
                          <a:pt x="11" y="147"/>
                        </a:lnTo>
                        <a:lnTo>
                          <a:pt x="14" y="146"/>
                        </a:lnTo>
                        <a:lnTo>
                          <a:pt x="17" y="145"/>
                        </a:lnTo>
                        <a:lnTo>
                          <a:pt x="19" y="145"/>
                        </a:lnTo>
                        <a:lnTo>
                          <a:pt x="24" y="142"/>
                        </a:lnTo>
                        <a:lnTo>
                          <a:pt x="25" y="140"/>
                        </a:lnTo>
                        <a:lnTo>
                          <a:pt x="26" y="139"/>
                        </a:lnTo>
                        <a:lnTo>
                          <a:pt x="27" y="136"/>
                        </a:lnTo>
                        <a:lnTo>
                          <a:pt x="29" y="133"/>
                        </a:lnTo>
                        <a:lnTo>
                          <a:pt x="29" y="129"/>
                        </a:lnTo>
                        <a:lnTo>
                          <a:pt x="30" y="124"/>
                        </a:lnTo>
                        <a:lnTo>
                          <a:pt x="51" y="51"/>
                        </a:lnTo>
                        <a:lnTo>
                          <a:pt x="56" y="39"/>
                        </a:lnTo>
                        <a:lnTo>
                          <a:pt x="57" y="36"/>
                        </a:lnTo>
                        <a:lnTo>
                          <a:pt x="57" y="33"/>
                        </a:lnTo>
                        <a:lnTo>
                          <a:pt x="58" y="32"/>
                        </a:lnTo>
                        <a:lnTo>
                          <a:pt x="58" y="24"/>
                        </a:lnTo>
                        <a:lnTo>
                          <a:pt x="56" y="19"/>
                        </a:lnTo>
                        <a:lnTo>
                          <a:pt x="51" y="17"/>
                        </a:lnTo>
                        <a:lnTo>
                          <a:pt x="35" y="17"/>
                        </a:lnTo>
                        <a:lnTo>
                          <a:pt x="35" y="14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7" name="Freeform 290"/>
                  <p:cNvSpPr>
                    <a:spLocks/>
                  </p:cNvSpPr>
                  <p:nvPr/>
                </p:nvSpPr>
                <p:spPr bwMode="auto">
                  <a:xfrm>
                    <a:off x="1208" y="3266"/>
                    <a:ext cx="35" cy="35"/>
                  </a:xfrm>
                  <a:custGeom>
                    <a:avLst/>
                    <a:gdLst/>
                    <a:ahLst/>
                    <a:cxnLst>
                      <a:cxn ang="0">
                        <a:pos x="16" y="0"/>
                      </a:cxn>
                      <a:cxn ang="0">
                        <a:pos x="20" y="0"/>
                      </a:cxn>
                      <a:cxn ang="0">
                        <a:pos x="30" y="5"/>
                      </a:cxn>
                      <a:cxn ang="0">
                        <a:pos x="32" y="8"/>
                      </a:cxn>
                      <a:cxn ang="0">
                        <a:pos x="34" y="11"/>
                      </a:cxn>
                      <a:cxn ang="0">
                        <a:pos x="35" y="14"/>
                      </a:cxn>
                      <a:cxn ang="0">
                        <a:pos x="35" y="16"/>
                      </a:cxn>
                      <a:cxn ang="0">
                        <a:pos x="32" y="26"/>
                      </a:cxn>
                      <a:cxn ang="0">
                        <a:pos x="30" y="30"/>
                      </a:cxn>
                      <a:cxn ang="0">
                        <a:pos x="28" y="33"/>
                      </a:cxn>
                      <a:cxn ang="0">
                        <a:pos x="23" y="35"/>
                      </a:cxn>
                      <a:cxn ang="0">
                        <a:pos x="11" y="35"/>
                      </a:cxn>
                      <a:cxn ang="0">
                        <a:pos x="10" y="34"/>
                      </a:cxn>
                      <a:cxn ang="0">
                        <a:pos x="7" y="33"/>
                      </a:cxn>
                      <a:cxn ang="0">
                        <a:pos x="2" y="28"/>
                      </a:cxn>
                      <a:cxn ang="0">
                        <a:pos x="0" y="23"/>
                      </a:cxn>
                      <a:cxn ang="0">
                        <a:pos x="0" y="11"/>
                      </a:cxn>
                      <a:cxn ang="0">
                        <a:pos x="1" y="10"/>
                      </a:cxn>
                      <a:cxn ang="0">
                        <a:pos x="2" y="8"/>
                      </a:cxn>
                      <a:cxn ang="0">
                        <a:pos x="7" y="3"/>
                      </a:cxn>
                      <a:cxn ang="0">
                        <a:pos x="11" y="2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</a:cxnLst>
                    <a:rect l="0" t="0" r="r" b="b"/>
                    <a:pathLst>
                      <a:path w="35" h="35">
                        <a:moveTo>
                          <a:pt x="16" y="0"/>
                        </a:moveTo>
                        <a:lnTo>
                          <a:pt x="20" y="0"/>
                        </a:lnTo>
                        <a:lnTo>
                          <a:pt x="30" y="5"/>
                        </a:lnTo>
                        <a:lnTo>
                          <a:pt x="32" y="8"/>
                        </a:lnTo>
                        <a:lnTo>
                          <a:pt x="34" y="11"/>
                        </a:lnTo>
                        <a:lnTo>
                          <a:pt x="35" y="14"/>
                        </a:lnTo>
                        <a:lnTo>
                          <a:pt x="35" y="16"/>
                        </a:lnTo>
                        <a:lnTo>
                          <a:pt x="32" y="26"/>
                        </a:lnTo>
                        <a:lnTo>
                          <a:pt x="30" y="30"/>
                        </a:lnTo>
                        <a:lnTo>
                          <a:pt x="28" y="33"/>
                        </a:lnTo>
                        <a:lnTo>
                          <a:pt x="23" y="35"/>
                        </a:lnTo>
                        <a:lnTo>
                          <a:pt x="11" y="35"/>
                        </a:lnTo>
                        <a:lnTo>
                          <a:pt x="10" y="34"/>
                        </a:lnTo>
                        <a:lnTo>
                          <a:pt x="7" y="33"/>
                        </a:lnTo>
                        <a:lnTo>
                          <a:pt x="2" y="28"/>
                        </a:lnTo>
                        <a:lnTo>
                          <a:pt x="0" y="23"/>
                        </a:lnTo>
                        <a:lnTo>
                          <a:pt x="0" y="11"/>
                        </a:lnTo>
                        <a:lnTo>
                          <a:pt x="1" y="10"/>
                        </a:lnTo>
                        <a:lnTo>
                          <a:pt x="2" y="8"/>
                        </a:lnTo>
                        <a:lnTo>
                          <a:pt x="7" y="3"/>
                        </a:lnTo>
                        <a:lnTo>
                          <a:pt x="11" y="2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8" name="Freeform 291"/>
                  <p:cNvSpPr>
                    <a:spLocks/>
                  </p:cNvSpPr>
                  <p:nvPr/>
                </p:nvSpPr>
                <p:spPr bwMode="auto">
                  <a:xfrm>
                    <a:off x="1300" y="3149"/>
                    <a:ext cx="105" cy="152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105" y="0"/>
                      </a:cxn>
                      <a:cxn ang="0">
                        <a:pos x="98" y="27"/>
                      </a:cxn>
                      <a:cxn ang="0">
                        <a:pos x="46" y="27"/>
                      </a:cxn>
                      <a:cxn ang="0">
                        <a:pos x="40" y="40"/>
                      </a:cxn>
                      <a:cxn ang="0">
                        <a:pos x="55" y="43"/>
                      </a:cxn>
                      <a:cxn ang="0">
                        <a:pos x="65" y="49"/>
                      </a:cxn>
                      <a:cxn ang="0">
                        <a:pos x="70" y="52"/>
                      </a:cxn>
                      <a:cxn ang="0">
                        <a:pos x="74" y="55"/>
                      </a:cxn>
                      <a:cxn ang="0">
                        <a:pos x="77" y="58"/>
                      </a:cxn>
                      <a:cxn ang="0">
                        <a:pos x="80" y="61"/>
                      </a:cxn>
                      <a:cxn ang="0">
                        <a:pos x="82" y="66"/>
                      </a:cxn>
                      <a:cxn ang="0">
                        <a:pos x="87" y="78"/>
                      </a:cxn>
                      <a:cxn ang="0">
                        <a:pos x="89" y="89"/>
                      </a:cxn>
                      <a:cxn ang="0">
                        <a:pos x="87" y="105"/>
                      </a:cxn>
                      <a:cxn ang="0">
                        <a:pos x="80" y="120"/>
                      </a:cxn>
                      <a:cxn ang="0">
                        <a:pos x="70" y="133"/>
                      </a:cxn>
                      <a:cxn ang="0">
                        <a:pos x="56" y="143"/>
                      </a:cxn>
                      <a:cxn ang="0">
                        <a:pos x="46" y="149"/>
                      </a:cxn>
                      <a:cxn ang="0">
                        <a:pos x="35" y="151"/>
                      </a:cxn>
                      <a:cxn ang="0">
                        <a:pos x="24" y="152"/>
                      </a:cxn>
                      <a:cxn ang="0">
                        <a:pos x="15" y="152"/>
                      </a:cxn>
                      <a:cxn ang="0">
                        <a:pos x="8" y="150"/>
                      </a:cxn>
                      <a:cxn ang="0">
                        <a:pos x="4" y="147"/>
                      </a:cxn>
                      <a:cxn ang="0">
                        <a:pos x="0" y="138"/>
                      </a:cxn>
                      <a:cxn ang="0">
                        <a:pos x="0" y="135"/>
                      </a:cxn>
                      <a:cxn ang="0">
                        <a:pos x="1" y="133"/>
                      </a:cxn>
                      <a:cxn ang="0">
                        <a:pos x="1" y="131"/>
                      </a:cxn>
                      <a:cxn ang="0">
                        <a:pos x="2" y="128"/>
                      </a:cxn>
                      <a:cxn ang="0">
                        <a:pos x="4" y="127"/>
                      </a:cxn>
                      <a:cxn ang="0">
                        <a:pos x="9" y="127"/>
                      </a:cxn>
                      <a:cxn ang="0">
                        <a:pos x="12" y="126"/>
                      </a:cxn>
                      <a:cxn ang="0">
                        <a:pos x="14" y="126"/>
                      </a:cxn>
                      <a:cxn ang="0">
                        <a:pos x="21" y="129"/>
                      </a:cxn>
                      <a:cxn ang="0">
                        <a:pos x="24" y="132"/>
                      </a:cxn>
                      <a:cxn ang="0">
                        <a:pos x="27" y="134"/>
                      </a:cxn>
                      <a:cxn ang="0">
                        <a:pos x="33" y="140"/>
                      </a:cxn>
                      <a:cxn ang="0">
                        <a:pos x="38" y="143"/>
                      </a:cxn>
                      <a:cxn ang="0">
                        <a:pos x="43" y="143"/>
                      </a:cxn>
                      <a:cxn ang="0">
                        <a:pos x="47" y="141"/>
                      </a:cxn>
                      <a:cxn ang="0">
                        <a:pos x="51" y="140"/>
                      </a:cxn>
                      <a:cxn ang="0">
                        <a:pos x="56" y="135"/>
                      </a:cxn>
                      <a:cxn ang="0">
                        <a:pos x="59" y="128"/>
                      </a:cxn>
                      <a:cxn ang="0">
                        <a:pos x="62" y="120"/>
                      </a:cxn>
                      <a:cxn ang="0">
                        <a:pos x="63" y="110"/>
                      </a:cxn>
                      <a:cxn ang="0">
                        <a:pos x="62" y="97"/>
                      </a:cxn>
                      <a:cxn ang="0">
                        <a:pos x="56" y="86"/>
                      </a:cxn>
                      <a:cxn ang="0">
                        <a:pos x="55" y="82"/>
                      </a:cxn>
                      <a:cxn ang="0">
                        <a:pos x="51" y="77"/>
                      </a:cxn>
                      <a:cxn ang="0">
                        <a:pos x="47" y="74"/>
                      </a:cxn>
                      <a:cxn ang="0">
                        <a:pos x="44" y="71"/>
                      </a:cxn>
                      <a:cxn ang="0">
                        <a:pos x="40" y="68"/>
                      </a:cxn>
                      <a:cxn ang="0">
                        <a:pos x="31" y="65"/>
                      </a:cxn>
                      <a:cxn ang="0">
                        <a:pos x="19" y="64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105" h="152">
                        <a:moveTo>
                          <a:pt x="49" y="0"/>
                        </a:moveTo>
                        <a:lnTo>
                          <a:pt x="105" y="0"/>
                        </a:lnTo>
                        <a:lnTo>
                          <a:pt x="98" y="27"/>
                        </a:lnTo>
                        <a:lnTo>
                          <a:pt x="46" y="27"/>
                        </a:lnTo>
                        <a:lnTo>
                          <a:pt x="40" y="40"/>
                        </a:lnTo>
                        <a:lnTo>
                          <a:pt x="55" y="43"/>
                        </a:lnTo>
                        <a:lnTo>
                          <a:pt x="65" y="49"/>
                        </a:lnTo>
                        <a:lnTo>
                          <a:pt x="70" y="52"/>
                        </a:lnTo>
                        <a:lnTo>
                          <a:pt x="74" y="55"/>
                        </a:lnTo>
                        <a:lnTo>
                          <a:pt x="77" y="58"/>
                        </a:lnTo>
                        <a:lnTo>
                          <a:pt x="80" y="61"/>
                        </a:lnTo>
                        <a:lnTo>
                          <a:pt x="82" y="66"/>
                        </a:lnTo>
                        <a:lnTo>
                          <a:pt x="87" y="78"/>
                        </a:lnTo>
                        <a:lnTo>
                          <a:pt x="89" y="89"/>
                        </a:lnTo>
                        <a:lnTo>
                          <a:pt x="87" y="105"/>
                        </a:lnTo>
                        <a:lnTo>
                          <a:pt x="80" y="120"/>
                        </a:lnTo>
                        <a:lnTo>
                          <a:pt x="70" y="133"/>
                        </a:lnTo>
                        <a:lnTo>
                          <a:pt x="56" y="143"/>
                        </a:lnTo>
                        <a:lnTo>
                          <a:pt x="46" y="149"/>
                        </a:lnTo>
                        <a:lnTo>
                          <a:pt x="35" y="151"/>
                        </a:lnTo>
                        <a:lnTo>
                          <a:pt x="24" y="152"/>
                        </a:lnTo>
                        <a:lnTo>
                          <a:pt x="15" y="152"/>
                        </a:lnTo>
                        <a:lnTo>
                          <a:pt x="8" y="150"/>
                        </a:lnTo>
                        <a:lnTo>
                          <a:pt x="4" y="147"/>
                        </a:lnTo>
                        <a:lnTo>
                          <a:pt x="0" y="138"/>
                        </a:lnTo>
                        <a:lnTo>
                          <a:pt x="0" y="135"/>
                        </a:lnTo>
                        <a:lnTo>
                          <a:pt x="1" y="133"/>
                        </a:lnTo>
                        <a:lnTo>
                          <a:pt x="1" y="131"/>
                        </a:lnTo>
                        <a:lnTo>
                          <a:pt x="2" y="128"/>
                        </a:lnTo>
                        <a:lnTo>
                          <a:pt x="4" y="127"/>
                        </a:lnTo>
                        <a:lnTo>
                          <a:pt x="9" y="127"/>
                        </a:lnTo>
                        <a:lnTo>
                          <a:pt x="12" y="126"/>
                        </a:lnTo>
                        <a:lnTo>
                          <a:pt x="14" y="126"/>
                        </a:lnTo>
                        <a:lnTo>
                          <a:pt x="21" y="129"/>
                        </a:lnTo>
                        <a:lnTo>
                          <a:pt x="24" y="132"/>
                        </a:lnTo>
                        <a:lnTo>
                          <a:pt x="27" y="134"/>
                        </a:lnTo>
                        <a:lnTo>
                          <a:pt x="33" y="140"/>
                        </a:lnTo>
                        <a:lnTo>
                          <a:pt x="38" y="143"/>
                        </a:lnTo>
                        <a:lnTo>
                          <a:pt x="43" y="143"/>
                        </a:lnTo>
                        <a:lnTo>
                          <a:pt x="47" y="141"/>
                        </a:lnTo>
                        <a:lnTo>
                          <a:pt x="51" y="140"/>
                        </a:lnTo>
                        <a:lnTo>
                          <a:pt x="56" y="135"/>
                        </a:lnTo>
                        <a:lnTo>
                          <a:pt x="59" y="128"/>
                        </a:lnTo>
                        <a:lnTo>
                          <a:pt x="62" y="120"/>
                        </a:lnTo>
                        <a:lnTo>
                          <a:pt x="63" y="110"/>
                        </a:lnTo>
                        <a:lnTo>
                          <a:pt x="62" y="97"/>
                        </a:lnTo>
                        <a:lnTo>
                          <a:pt x="56" y="86"/>
                        </a:lnTo>
                        <a:lnTo>
                          <a:pt x="55" y="82"/>
                        </a:lnTo>
                        <a:lnTo>
                          <a:pt x="51" y="77"/>
                        </a:lnTo>
                        <a:lnTo>
                          <a:pt x="47" y="74"/>
                        </a:lnTo>
                        <a:lnTo>
                          <a:pt x="44" y="71"/>
                        </a:lnTo>
                        <a:lnTo>
                          <a:pt x="40" y="68"/>
                        </a:lnTo>
                        <a:lnTo>
                          <a:pt x="31" y="65"/>
                        </a:lnTo>
                        <a:lnTo>
                          <a:pt x="19" y="64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9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2878"/>
                    <a:ext cx="16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0" name="Rectangle 293"/>
                  <p:cNvSpPr>
                    <a:spLocks noChangeArrowheads="1"/>
                  </p:cNvSpPr>
                  <p:nvPr/>
                </p:nvSpPr>
                <p:spPr bwMode="auto">
                  <a:xfrm>
                    <a:off x="1138" y="2886"/>
                    <a:ext cx="123" cy="22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1" name="Freeform 294"/>
                  <p:cNvSpPr>
                    <a:spLocks/>
                  </p:cNvSpPr>
                  <p:nvPr/>
                </p:nvSpPr>
                <p:spPr bwMode="auto">
                  <a:xfrm>
                    <a:off x="1300" y="2803"/>
                    <a:ext cx="93" cy="151"/>
                  </a:xfrm>
                  <a:custGeom>
                    <a:avLst/>
                    <a:gdLst/>
                    <a:ahLst/>
                    <a:cxnLst>
                      <a:cxn ang="0">
                        <a:pos x="93" y="0"/>
                      </a:cxn>
                      <a:cxn ang="0">
                        <a:pos x="58" y="124"/>
                      </a:cxn>
                      <a:cxn ang="0">
                        <a:pos x="56" y="129"/>
                      </a:cxn>
                      <a:cxn ang="0">
                        <a:pos x="55" y="132"/>
                      </a:cxn>
                      <a:cxn ang="0">
                        <a:pos x="53" y="135"/>
                      </a:cxn>
                      <a:cxn ang="0">
                        <a:pos x="53" y="138"/>
                      </a:cxn>
                      <a:cxn ang="0">
                        <a:pos x="55" y="138"/>
                      </a:cxn>
                      <a:cxn ang="0">
                        <a:pos x="55" y="141"/>
                      </a:cxn>
                      <a:cxn ang="0">
                        <a:pos x="58" y="144"/>
                      </a:cxn>
                      <a:cxn ang="0">
                        <a:pos x="63" y="144"/>
                      </a:cxn>
                      <a:cxn ang="0">
                        <a:pos x="65" y="145"/>
                      </a:cxn>
                      <a:cxn ang="0">
                        <a:pos x="69" y="147"/>
                      </a:cxn>
                      <a:cxn ang="0">
                        <a:pos x="74" y="147"/>
                      </a:cxn>
                      <a:cxn ang="0">
                        <a:pos x="74" y="151"/>
                      </a:cxn>
                      <a:cxn ang="0">
                        <a:pos x="0" y="151"/>
                      </a:cxn>
                      <a:cxn ang="0">
                        <a:pos x="2" y="147"/>
                      </a:cxn>
                      <a:cxn ang="0">
                        <a:pos x="10" y="147"/>
                      </a:cxn>
                      <a:cxn ang="0">
                        <a:pos x="14" y="145"/>
                      </a:cxn>
                      <a:cxn ang="0">
                        <a:pos x="16" y="144"/>
                      </a:cxn>
                      <a:cxn ang="0">
                        <a:pos x="19" y="144"/>
                      </a:cxn>
                      <a:cxn ang="0">
                        <a:pos x="24" y="142"/>
                      </a:cxn>
                      <a:cxn ang="0">
                        <a:pos x="25" y="139"/>
                      </a:cxn>
                      <a:cxn ang="0">
                        <a:pos x="26" y="138"/>
                      </a:cxn>
                      <a:cxn ang="0">
                        <a:pos x="27" y="136"/>
                      </a:cxn>
                      <a:cxn ang="0">
                        <a:pos x="28" y="132"/>
                      </a:cxn>
                      <a:cxn ang="0">
                        <a:pos x="28" y="129"/>
                      </a:cxn>
                      <a:cxn ang="0">
                        <a:pos x="30" y="124"/>
                      </a:cxn>
                      <a:cxn ang="0">
                        <a:pos x="51" y="51"/>
                      </a:cxn>
                      <a:cxn ang="0">
                        <a:pos x="56" y="39"/>
                      </a:cxn>
                      <a:cxn ang="0">
                        <a:pos x="57" y="35"/>
                      </a:cxn>
                      <a:cxn ang="0">
                        <a:pos x="57" y="33"/>
                      </a:cxn>
                      <a:cxn ang="0">
                        <a:pos x="58" y="32"/>
                      </a:cxn>
                      <a:cxn ang="0">
                        <a:pos x="58" y="23"/>
                      </a:cxn>
                      <a:cxn ang="0">
                        <a:pos x="56" y="19"/>
                      </a:cxn>
                      <a:cxn ang="0">
                        <a:pos x="51" y="16"/>
                      </a:cxn>
                      <a:cxn ang="0">
                        <a:pos x="34" y="16"/>
                      </a:cxn>
                      <a:cxn ang="0">
                        <a:pos x="34" y="14"/>
                      </a:cxn>
                      <a:cxn ang="0">
                        <a:pos x="88" y="0"/>
                      </a:cxn>
                      <a:cxn ang="0">
                        <a:pos x="93" y="0"/>
                      </a:cxn>
                    </a:cxnLst>
                    <a:rect l="0" t="0" r="r" b="b"/>
                    <a:pathLst>
                      <a:path w="93" h="151">
                        <a:moveTo>
                          <a:pt x="93" y="0"/>
                        </a:moveTo>
                        <a:lnTo>
                          <a:pt x="58" y="124"/>
                        </a:lnTo>
                        <a:lnTo>
                          <a:pt x="56" y="129"/>
                        </a:lnTo>
                        <a:lnTo>
                          <a:pt x="55" y="132"/>
                        </a:lnTo>
                        <a:lnTo>
                          <a:pt x="53" y="135"/>
                        </a:lnTo>
                        <a:lnTo>
                          <a:pt x="53" y="138"/>
                        </a:lnTo>
                        <a:lnTo>
                          <a:pt x="55" y="138"/>
                        </a:lnTo>
                        <a:lnTo>
                          <a:pt x="55" y="141"/>
                        </a:lnTo>
                        <a:lnTo>
                          <a:pt x="58" y="144"/>
                        </a:lnTo>
                        <a:lnTo>
                          <a:pt x="63" y="144"/>
                        </a:lnTo>
                        <a:lnTo>
                          <a:pt x="65" y="145"/>
                        </a:lnTo>
                        <a:lnTo>
                          <a:pt x="69" y="147"/>
                        </a:lnTo>
                        <a:lnTo>
                          <a:pt x="74" y="147"/>
                        </a:lnTo>
                        <a:lnTo>
                          <a:pt x="74" y="151"/>
                        </a:lnTo>
                        <a:lnTo>
                          <a:pt x="0" y="151"/>
                        </a:lnTo>
                        <a:lnTo>
                          <a:pt x="2" y="147"/>
                        </a:lnTo>
                        <a:lnTo>
                          <a:pt x="10" y="147"/>
                        </a:lnTo>
                        <a:lnTo>
                          <a:pt x="14" y="145"/>
                        </a:lnTo>
                        <a:lnTo>
                          <a:pt x="16" y="144"/>
                        </a:lnTo>
                        <a:lnTo>
                          <a:pt x="19" y="144"/>
                        </a:lnTo>
                        <a:lnTo>
                          <a:pt x="24" y="142"/>
                        </a:lnTo>
                        <a:lnTo>
                          <a:pt x="25" y="139"/>
                        </a:lnTo>
                        <a:lnTo>
                          <a:pt x="26" y="138"/>
                        </a:lnTo>
                        <a:lnTo>
                          <a:pt x="27" y="136"/>
                        </a:lnTo>
                        <a:lnTo>
                          <a:pt x="28" y="132"/>
                        </a:lnTo>
                        <a:lnTo>
                          <a:pt x="28" y="129"/>
                        </a:lnTo>
                        <a:lnTo>
                          <a:pt x="30" y="124"/>
                        </a:lnTo>
                        <a:lnTo>
                          <a:pt x="51" y="51"/>
                        </a:lnTo>
                        <a:lnTo>
                          <a:pt x="56" y="39"/>
                        </a:lnTo>
                        <a:lnTo>
                          <a:pt x="57" y="35"/>
                        </a:lnTo>
                        <a:lnTo>
                          <a:pt x="57" y="33"/>
                        </a:lnTo>
                        <a:lnTo>
                          <a:pt x="58" y="32"/>
                        </a:lnTo>
                        <a:lnTo>
                          <a:pt x="58" y="23"/>
                        </a:lnTo>
                        <a:lnTo>
                          <a:pt x="56" y="19"/>
                        </a:lnTo>
                        <a:lnTo>
                          <a:pt x="51" y="16"/>
                        </a:lnTo>
                        <a:lnTo>
                          <a:pt x="34" y="16"/>
                        </a:lnTo>
                        <a:lnTo>
                          <a:pt x="34" y="14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2" name="Line 295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2534"/>
                    <a:ext cx="16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3" name="Rectangle 296"/>
                  <p:cNvSpPr>
                    <a:spLocks noChangeArrowheads="1"/>
                  </p:cNvSpPr>
                  <p:nvPr/>
                </p:nvSpPr>
                <p:spPr bwMode="auto">
                  <a:xfrm>
                    <a:off x="941" y="2542"/>
                    <a:ext cx="124" cy="21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4" name="Freeform 297"/>
                  <p:cNvSpPr>
                    <a:spLocks noEditPoints="1"/>
                  </p:cNvSpPr>
                  <p:nvPr/>
                </p:nvSpPr>
                <p:spPr bwMode="auto">
                  <a:xfrm>
                    <a:off x="1110" y="2458"/>
                    <a:ext cx="100" cy="155"/>
                  </a:xfrm>
                  <a:custGeom>
                    <a:avLst/>
                    <a:gdLst/>
                    <a:ahLst/>
                    <a:cxnLst>
                      <a:cxn ang="0">
                        <a:pos x="73" y="0"/>
                      </a:cxn>
                      <a:cxn ang="0">
                        <a:pos x="83" y="4"/>
                      </a:cxn>
                      <a:cxn ang="0">
                        <a:pos x="98" y="24"/>
                      </a:cxn>
                      <a:cxn ang="0">
                        <a:pos x="99" y="33"/>
                      </a:cxn>
                      <a:cxn ang="0">
                        <a:pos x="100" y="42"/>
                      </a:cxn>
                      <a:cxn ang="0">
                        <a:pos x="96" y="79"/>
                      </a:cxn>
                      <a:cxn ang="0">
                        <a:pos x="84" y="113"/>
                      </a:cxn>
                      <a:cxn ang="0">
                        <a:pos x="72" y="131"/>
                      </a:cxn>
                      <a:cxn ang="0">
                        <a:pos x="54" y="147"/>
                      </a:cxn>
                      <a:cxn ang="0">
                        <a:pos x="45" y="152"/>
                      </a:cxn>
                      <a:cxn ang="0">
                        <a:pos x="26" y="155"/>
                      </a:cxn>
                      <a:cxn ang="0">
                        <a:pos x="16" y="150"/>
                      </a:cxn>
                      <a:cxn ang="0">
                        <a:pos x="10" y="143"/>
                      </a:cxn>
                      <a:cxn ang="0">
                        <a:pos x="5" y="133"/>
                      </a:cxn>
                      <a:cxn ang="0">
                        <a:pos x="0" y="113"/>
                      </a:cxn>
                      <a:cxn ang="0">
                        <a:pos x="4" y="79"/>
                      </a:cxn>
                      <a:cxn ang="0">
                        <a:pos x="18" y="42"/>
                      </a:cxn>
                      <a:cxn ang="0">
                        <a:pos x="38" y="13"/>
                      </a:cxn>
                      <a:cxn ang="0">
                        <a:pos x="54" y="4"/>
                      </a:cxn>
                      <a:cxn ang="0">
                        <a:pos x="62" y="0"/>
                      </a:cxn>
                      <a:cxn ang="0">
                        <a:pos x="69" y="5"/>
                      </a:cxn>
                      <a:cxn ang="0">
                        <a:pos x="60" y="9"/>
                      </a:cxn>
                      <a:cxn ang="0">
                        <a:pos x="59" y="12"/>
                      </a:cxn>
                      <a:cxn ang="0">
                        <a:pos x="55" y="18"/>
                      </a:cxn>
                      <a:cxn ang="0">
                        <a:pos x="51" y="29"/>
                      </a:cxn>
                      <a:cxn ang="0">
                        <a:pos x="38" y="65"/>
                      </a:cxn>
                      <a:cxn ang="0">
                        <a:pos x="28" y="102"/>
                      </a:cxn>
                      <a:cxn ang="0">
                        <a:pos x="22" y="127"/>
                      </a:cxn>
                      <a:cxn ang="0">
                        <a:pos x="20" y="143"/>
                      </a:cxn>
                      <a:cxn ang="0">
                        <a:pos x="25" y="149"/>
                      </a:cxn>
                      <a:cxn ang="0">
                        <a:pos x="35" y="150"/>
                      </a:cxn>
                      <a:cxn ang="0">
                        <a:pos x="47" y="138"/>
                      </a:cxn>
                      <a:cxn ang="0">
                        <a:pos x="63" y="83"/>
                      </a:cxn>
                      <a:cxn ang="0">
                        <a:pos x="78" y="33"/>
                      </a:cxn>
                      <a:cxn ang="0">
                        <a:pos x="79" y="12"/>
                      </a:cxn>
                      <a:cxn ang="0">
                        <a:pos x="72" y="5"/>
                      </a:cxn>
                    </a:cxnLst>
                    <a:rect l="0" t="0" r="r" b="b"/>
                    <a:pathLst>
                      <a:path w="100" h="155">
                        <a:moveTo>
                          <a:pt x="67" y="0"/>
                        </a:moveTo>
                        <a:lnTo>
                          <a:pt x="73" y="0"/>
                        </a:lnTo>
                        <a:lnTo>
                          <a:pt x="78" y="3"/>
                        </a:lnTo>
                        <a:lnTo>
                          <a:pt x="83" y="4"/>
                        </a:lnTo>
                        <a:lnTo>
                          <a:pt x="93" y="15"/>
                        </a:lnTo>
                        <a:lnTo>
                          <a:pt x="98" y="24"/>
                        </a:lnTo>
                        <a:lnTo>
                          <a:pt x="99" y="29"/>
                        </a:lnTo>
                        <a:lnTo>
                          <a:pt x="99" y="33"/>
                        </a:lnTo>
                        <a:lnTo>
                          <a:pt x="100" y="37"/>
                        </a:lnTo>
                        <a:lnTo>
                          <a:pt x="100" y="42"/>
                        </a:lnTo>
                        <a:lnTo>
                          <a:pt x="99" y="60"/>
                        </a:lnTo>
                        <a:lnTo>
                          <a:pt x="96" y="79"/>
                        </a:lnTo>
                        <a:lnTo>
                          <a:pt x="91" y="97"/>
                        </a:lnTo>
                        <a:lnTo>
                          <a:pt x="84" y="113"/>
                        </a:lnTo>
                        <a:lnTo>
                          <a:pt x="78" y="122"/>
                        </a:lnTo>
                        <a:lnTo>
                          <a:pt x="72" y="131"/>
                        </a:lnTo>
                        <a:lnTo>
                          <a:pt x="57" y="145"/>
                        </a:lnTo>
                        <a:lnTo>
                          <a:pt x="54" y="147"/>
                        </a:lnTo>
                        <a:lnTo>
                          <a:pt x="49" y="150"/>
                        </a:lnTo>
                        <a:lnTo>
                          <a:pt x="45" y="152"/>
                        </a:lnTo>
                        <a:lnTo>
                          <a:pt x="38" y="155"/>
                        </a:lnTo>
                        <a:lnTo>
                          <a:pt x="26" y="155"/>
                        </a:lnTo>
                        <a:lnTo>
                          <a:pt x="19" y="152"/>
                        </a:lnTo>
                        <a:lnTo>
                          <a:pt x="16" y="150"/>
                        </a:lnTo>
                        <a:lnTo>
                          <a:pt x="12" y="146"/>
                        </a:lnTo>
                        <a:lnTo>
                          <a:pt x="10" y="143"/>
                        </a:lnTo>
                        <a:lnTo>
                          <a:pt x="6" y="138"/>
                        </a:lnTo>
                        <a:lnTo>
                          <a:pt x="5" y="133"/>
                        </a:lnTo>
                        <a:lnTo>
                          <a:pt x="1" y="123"/>
                        </a:lnTo>
                        <a:lnTo>
                          <a:pt x="0" y="113"/>
                        </a:lnTo>
                        <a:lnTo>
                          <a:pt x="1" y="96"/>
                        </a:lnTo>
                        <a:lnTo>
                          <a:pt x="4" y="79"/>
                        </a:lnTo>
                        <a:lnTo>
                          <a:pt x="10" y="61"/>
                        </a:lnTo>
                        <a:lnTo>
                          <a:pt x="18" y="42"/>
                        </a:lnTo>
                        <a:lnTo>
                          <a:pt x="28" y="27"/>
                        </a:lnTo>
                        <a:lnTo>
                          <a:pt x="38" y="13"/>
                        </a:lnTo>
                        <a:lnTo>
                          <a:pt x="49" y="5"/>
                        </a:lnTo>
                        <a:lnTo>
                          <a:pt x="54" y="4"/>
                        </a:lnTo>
                        <a:lnTo>
                          <a:pt x="59" y="1"/>
                        </a:lnTo>
                        <a:lnTo>
                          <a:pt x="62" y="0"/>
                        </a:lnTo>
                        <a:lnTo>
                          <a:pt x="67" y="0"/>
                        </a:lnTo>
                        <a:close/>
                        <a:moveTo>
                          <a:pt x="69" y="5"/>
                        </a:moveTo>
                        <a:lnTo>
                          <a:pt x="67" y="5"/>
                        </a:lnTo>
                        <a:lnTo>
                          <a:pt x="60" y="9"/>
                        </a:lnTo>
                        <a:lnTo>
                          <a:pt x="59" y="10"/>
                        </a:lnTo>
                        <a:lnTo>
                          <a:pt x="59" y="12"/>
                        </a:lnTo>
                        <a:lnTo>
                          <a:pt x="56" y="15"/>
                        </a:lnTo>
                        <a:lnTo>
                          <a:pt x="55" y="18"/>
                        </a:lnTo>
                        <a:lnTo>
                          <a:pt x="53" y="22"/>
                        </a:lnTo>
                        <a:lnTo>
                          <a:pt x="51" y="29"/>
                        </a:lnTo>
                        <a:lnTo>
                          <a:pt x="44" y="46"/>
                        </a:lnTo>
                        <a:lnTo>
                          <a:pt x="38" y="65"/>
                        </a:lnTo>
                        <a:lnTo>
                          <a:pt x="32" y="86"/>
                        </a:lnTo>
                        <a:lnTo>
                          <a:pt x="28" y="102"/>
                        </a:lnTo>
                        <a:lnTo>
                          <a:pt x="24" y="113"/>
                        </a:lnTo>
                        <a:lnTo>
                          <a:pt x="22" y="127"/>
                        </a:lnTo>
                        <a:lnTo>
                          <a:pt x="20" y="133"/>
                        </a:lnTo>
                        <a:lnTo>
                          <a:pt x="20" y="143"/>
                        </a:lnTo>
                        <a:lnTo>
                          <a:pt x="23" y="147"/>
                        </a:lnTo>
                        <a:lnTo>
                          <a:pt x="25" y="149"/>
                        </a:lnTo>
                        <a:lnTo>
                          <a:pt x="29" y="150"/>
                        </a:lnTo>
                        <a:lnTo>
                          <a:pt x="35" y="150"/>
                        </a:lnTo>
                        <a:lnTo>
                          <a:pt x="39" y="147"/>
                        </a:lnTo>
                        <a:lnTo>
                          <a:pt x="47" y="138"/>
                        </a:lnTo>
                        <a:lnTo>
                          <a:pt x="56" y="109"/>
                        </a:lnTo>
                        <a:lnTo>
                          <a:pt x="63" y="83"/>
                        </a:lnTo>
                        <a:lnTo>
                          <a:pt x="72" y="52"/>
                        </a:lnTo>
                        <a:lnTo>
                          <a:pt x="78" y="33"/>
                        </a:lnTo>
                        <a:lnTo>
                          <a:pt x="79" y="17"/>
                        </a:lnTo>
                        <a:lnTo>
                          <a:pt x="79" y="12"/>
                        </a:lnTo>
                        <a:lnTo>
                          <a:pt x="77" y="7"/>
                        </a:lnTo>
                        <a:lnTo>
                          <a:pt x="72" y="5"/>
                        </a:lnTo>
                        <a:lnTo>
                          <a:pt x="69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5" name="Freeform 298"/>
                  <p:cNvSpPr>
                    <a:spLocks/>
                  </p:cNvSpPr>
                  <p:nvPr/>
                </p:nvSpPr>
                <p:spPr bwMode="auto">
                  <a:xfrm>
                    <a:off x="1208" y="2578"/>
                    <a:ext cx="35" cy="35"/>
                  </a:xfrm>
                  <a:custGeom>
                    <a:avLst/>
                    <a:gdLst/>
                    <a:ahLst/>
                    <a:cxnLst>
                      <a:cxn ang="0">
                        <a:pos x="16" y="0"/>
                      </a:cxn>
                      <a:cxn ang="0">
                        <a:pos x="20" y="0"/>
                      </a:cxn>
                      <a:cxn ang="0">
                        <a:pos x="30" y="5"/>
                      </a:cxn>
                      <a:cxn ang="0">
                        <a:pos x="32" y="7"/>
                      </a:cxn>
                      <a:cxn ang="0">
                        <a:pos x="34" y="11"/>
                      </a:cxn>
                      <a:cxn ang="0">
                        <a:pos x="35" y="13"/>
                      </a:cxn>
                      <a:cxn ang="0">
                        <a:pos x="35" y="15"/>
                      </a:cxn>
                      <a:cxn ang="0">
                        <a:pos x="32" y="25"/>
                      </a:cxn>
                      <a:cxn ang="0">
                        <a:pos x="30" y="30"/>
                      </a:cxn>
                      <a:cxn ang="0">
                        <a:pos x="28" y="32"/>
                      </a:cxn>
                      <a:cxn ang="0">
                        <a:pos x="23" y="35"/>
                      </a:cxn>
                      <a:cxn ang="0">
                        <a:pos x="11" y="35"/>
                      </a:cxn>
                      <a:cxn ang="0">
                        <a:pos x="10" y="33"/>
                      </a:cxn>
                      <a:cxn ang="0">
                        <a:pos x="7" y="32"/>
                      </a:cxn>
                      <a:cxn ang="0">
                        <a:pos x="2" y="27"/>
                      </a:cxn>
                      <a:cxn ang="0">
                        <a:pos x="0" y="23"/>
                      </a:cxn>
                      <a:cxn ang="0">
                        <a:pos x="0" y="11"/>
                      </a:cxn>
                      <a:cxn ang="0">
                        <a:pos x="1" y="9"/>
                      </a:cxn>
                      <a:cxn ang="0">
                        <a:pos x="2" y="7"/>
                      </a:cxn>
                      <a:cxn ang="0">
                        <a:pos x="7" y="2"/>
                      </a:cxn>
                      <a:cxn ang="0">
                        <a:pos x="11" y="1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</a:cxnLst>
                    <a:rect l="0" t="0" r="r" b="b"/>
                    <a:pathLst>
                      <a:path w="35" h="35">
                        <a:moveTo>
                          <a:pt x="16" y="0"/>
                        </a:moveTo>
                        <a:lnTo>
                          <a:pt x="20" y="0"/>
                        </a:lnTo>
                        <a:lnTo>
                          <a:pt x="30" y="5"/>
                        </a:lnTo>
                        <a:lnTo>
                          <a:pt x="32" y="7"/>
                        </a:lnTo>
                        <a:lnTo>
                          <a:pt x="34" y="11"/>
                        </a:lnTo>
                        <a:lnTo>
                          <a:pt x="35" y="13"/>
                        </a:lnTo>
                        <a:lnTo>
                          <a:pt x="35" y="15"/>
                        </a:lnTo>
                        <a:lnTo>
                          <a:pt x="32" y="25"/>
                        </a:lnTo>
                        <a:lnTo>
                          <a:pt x="30" y="30"/>
                        </a:lnTo>
                        <a:lnTo>
                          <a:pt x="28" y="32"/>
                        </a:lnTo>
                        <a:lnTo>
                          <a:pt x="23" y="35"/>
                        </a:lnTo>
                        <a:lnTo>
                          <a:pt x="11" y="35"/>
                        </a:lnTo>
                        <a:lnTo>
                          <a:pt x="10" y="33"/>
                        </a:lnTo>
                        <a:lnTo>
                          <a:pt x="7" y="32"/>
                        </a:lnTo>
                        <a:lnTo>
                          <a:pt x="2" y="27"/>
                        </a:lnTo>
                        <a:lnTo>
                          <a:pt x="0" y="23"/>
                        </a:lnTo>
                        <a:lnTo>
                          <a:pt x="0" y="11"/>
                        </a:lnTo>
                        <a:lnTo>
                          <a:pt x="1" y="9"/>
                        </a:lnTo>
                        <a:lnTo>
                          <a:pt x="2" y="7"/>
                        </a:lnTo>
                        <a:lnTo>
                          <a:pt x="7" y="2"/>
                        </a:lnTo>
                        <a:lnTo>
                          <a:pt x="11" y="1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6" name="Freeform 299"/>
                  <p:cNvSpPr>
                    <a:spLocks/>
                  </p:cNvSpPr>
                  <p:nvPr/>
                </p:nvSpPr>
                <p:spPr bwMode="auto">
                  <a:xfrm>
                    <a:off x="1273" y="2461"/>
                    <a:ext cx="105" cy="152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105" y="0"/>
                      </a:cxn>
                      <a:cxn ang="0">
                        <a:pos x="98" y="26"/>
                      </a:cxn>
                      <a:cxn ang="0">
                        <a:pos x="46" y="26"/>
                      </a:cxn>
                      <a:cxn ang="0">
                        <a:pos x="40" y="39"/>
                      </a:cxn>
                      <a:cxn ang="0">
                        <a:pos x="55" y="43"/>
                      </a:cxn>
                      <a:cxn ang="0">
                        <a:pos x="65" y="49"/>
                      </a:cxn>
                      <a:cxn ang="0">
                        <a:pos x="70" y="51"/>
                      </a:cxn>
                      <a:cxn ang="0">
                        <a:pos x="74" y="55"/>
                      </a:cxn>
                      <a:cxn ang="0">
                        <a:pos x="77" y="57"/>
                      </a:cxn>
                      <a:cxn ang="0">
                        <a:pos x="80" y="61"/>
                      </a:cxn>
                      <a:cxn ang="0">
                        <a:pos x="82" y="65"/>
                      </a:cxn>
                      <a:cxn ang="0">
                        <a:pos x="87" y="77"/>
                      </a:cxn>
                      <a:cxn ang="0">
                        <a:pos x="89" y="88"/>
                      </a:cxn>
                      <a:cxn ang="0">
                        <a:pos x="87" y="105"/>
                      </a:cxn>
                      <a:cxn ang="0">
                        <a:pos x="80" y="119"/>
                      </a:cxn>
                      <a:cxn ang="0">
                        <a:pos x="70" y="132"/>
                      </a:cxn>
                      <a:cxn ang="0">
                        <a:pos x="56" y="142"/>
                      </a:cxn>
                      <a:cxn ang="0">
                        <a:pos x="46" y="148"/>
                      </a:cxn>
                      <a:cxn ang="0">
                        <a:pos x="35" y="150"/>
                      </a:cxn>
                      <a:cxn ang="0">
                        <a:pos x="24" y="152"/>
                      </a:cxn>
                      <a:cxn ang="0">
                        <a:pos x="15" y="152"/>
                      </a:cxn>
                      <a:cxn ang="0">
                        <a:pos x="8" y="149"/>
                      </a:cxn>
                      <a:cxn ang="0">
                        <a:pos x="4" y="147"/>
                      </a:cxn>
                      <a:cxn ang="0">
                        <a:pos x="0" y="137"/>
                      </a:cxn>
                      <a:cxn ang="0">
                        <a:pos x="0" y="135"/>
                      </a:cxn>
                      <a:cxn ang="0">
                        <a:pos x="1" y="132"/>
                      </a:cxn>
                      <a:cxn ang="0">
                        <a:pos x="1" y="130"/>
                      </a:cxn>
                      <a:cxn ang="0">
                        <a:pos x="2" y="128"/>
                      </a:cxn>
                      <a:cxn ang="0">
                        <a:pos x="4" y="126"/>
                      </a:cxn>
                      <a:cxn ang="0">
                        <a:pos x="9" y="126"/>
                      </a:cxn>
                      <a:cxn ang="0">
                        <a:pos x="12" y="125"/>
                      </a:cxn>
                      <a:cxn ang="0">
                        <a:pos x="14" y="125"/>
                      </a:cxn>
                      <a:cxn ang="0">
                        <a:pos x="21" y="129"/>
                      </a:cxn>
                      <a:cxn ang="0">
                        <a:pos x="24" y="131"/>
                      </a:cxn>
                      <a:cxn ang="0">
                        <a:pos x="27" y="134"/>
                      </a:cxn>
                      <a:cxn ang="0">
                        <a:pos x="33" y="140"/>
                      </a:cxn>
                      <a:cxn ang="0">
                        <a:pos x="38" y="142"/>
                      </a:cxn>
                      <a:cxn ang="0">
                        <a:pos x="43" y="142"/>
                      </a:cxn>
                      <a:cxn ang="0">
                        <a:pos x="47" y="141"/>
                      </a:cxn>
                      <a:cxn ang="0">
                        <a:pos x="51" y="140"/>
                      </a:cxn>
                      <a:cxn ang="0">
                        <a:pos x="56" y="135"/>
                      </a:cxn>
                      <a:cxn ang="0">
                        <a:pos x="59" y="128"/>
                      </a:cxn>
                      <a:cxn ang="0">
                        <a:pos x="62" y="119"/>
                      </a:cxn>
                      <a:cxn ang="0">
                        <a:pos x="63" y="110"/>
                      </a:cxn>
                      <a:cxn ang="0">
                        <a:pos x="62" y="97"/>
                      </a:cxn>
                      <a:cxn ang="0">
                        <a:pos x="56" y="86"/>
                      </a:cxn>
                      <a:cxn ang="0">
                        <a:pos x="55" y="81"/>
                      </a:cxn>
                      <a:cxn ang="0">
                        <a:pos x="51" y="76"/>
                      </a:cxn>
                      <a:cxn ang="0">
                        <a:pos x="47" y="74"/>
                      </a:cxn>
                      <a:cxn ang="0">
                        <a:pos x="44" y="70"/>
                      </a:cxn>
                      <a:cxn ang="0">
                        <a:pos x="40" y="68"/>
                      </a:cxn>
                      <a:cxn ang="0">
                        <a:pos x="31" y="64"/>
                      </a:cxn>
                      <a:cxn ang="0">
                        <a:pos x="19" y="63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105" h="152">
                        <a:moveTo>
                          <a:pt x="49" y="0"/>
                        </a:moveTo>
                        <a:lnTo>
                          <a:pt x="105" y="0"/>
                        </a:lnTo>
                        <a:lnTo>
                          <a:pt x="98" y="26"/>
                        </a:lnTo>
                        <a:lnTo>
                          <a:pt x="46" y="26"/>
                        </a:lnTo>
                        <a:lnTo>
                          <a:pt x="40" y="39"/>
                        </a:lnTo>
                        <a:lnTo>
                          <a:pt x="55" y="43"/>
                        </a:lnTo>
                        <a:lnTo>
                          <a:pt x="65" y="49"/>
                        </a:lnTo>
                        <a:lnTo>
                          <a:pt x="70" y="51"/>
                        </a:lnTo>
                        <a:lnTo>
                          <a:pt x="74" y="55"/>
                        </a:lnTo>
                        <a:lnTo>
                          <a:pt x="77" y="57"/>
                        </a:lnTo>
                        <a:lnTo>
                          <a:pt x="80" y="61"/>
                        </a:lnTo>
                        <a:lnTo>
                          <a:pt x="82" y="65"/>
                        </a:lnTo>
                        <a:lnTo>
                          <a:pt x="87" y="77"/>
                        </a:lnTo>
                        <a:lnTo>
                          <a:pt x="89" y="88"/>
                        </a:lnTo>
                        <a:lnTo>
                          <a:pt x="87" y="105"/>
                        </a:lnTo>
                        <a:lnTo>
                          <a:pt x="80" y="119"/>
                        </a:lnTo>
                        <a:lnTo>
                          <a:pt x="70" y="132"/>
                        </a:lnTo>
                        <a:lnTo>
                          <a:pt x="56" y="142"/>
                        </a:lnTo>
                        <a:lnTo>
                          <a:pt x="46" y="148"/>
                        </a:lnTo>
                        <a:lnTo>
                          <a:pt x="35" y="150"/>
                        </a:lnTo>
                        <a:lnTo>
                          <a:pt x="24" y="152"/>
                        </a:lnTo>
                        <a:lnTo>
                          <a:pt x="15" y="152"/>
                        </a:lnTo>
                        <a:lnTo>
                          <a:pt x="8" y="149"/>
                        </a:lnTo>
                        <a:lnTo>
                          <a:pt x="4" y="147"/>
                        </a:lnTo>
                        <a:lnTo>
                          <a:pt x="0" y="137"/>
                        </a:lnTo>
                        <a:lnTo>
                          <a:pt x="0" y="135"/>
                        </a:lnTo>
                        <a:lnTo>
                          <a:pt x="1" y="132"/>
                        </a:lnTo>
                        <a:lnTo>
                          <a:pt x="1" y="130"/>
                        </a:lnTo>
                        <a:lnTo>
                          <a:pt x="2" y="128"/>
                        </a:lnTo>
                        <a:lnTo>
                          <a:pt x="4" y="126"/>
                        </a:lnTo>
                        <a:lnTo>
                          <a:pt x="9" y="126"/>
                        </a:lnTo>
                        <a:lnTo>
                          <a:pt x="12" y="125"/>
                        </a:lnTo>
                        <a:lnTo>
                          <a:pt x="14" y="125"/>
                        </a:lnTo>
                        <a:lnTo>
                          <a:pt x="21" y="129"/>
                        </a:lnTo>
                        <a:lnTo>
                          <a:pt x="24" y="131"/>
                        </a:lnTo>
                        <a:lnTo>
                          <a:pt x="27" y="134"/>
                        </a:lnTo>
                        <a:lnTo>
                          <a:pt x="33" y="140"/>
                        </a:lnTo>
                        <a:lnTo>
                          <a:pt x="38" y="142"/>
                        </a:lnTo>
                        <a:lnTo>
                          <a:pt x="43" y="142"/>
                        </a:lnTo>
                        <a:lnTo>
                          <a:pt x="47" y="141"/>
                        </a:lnTo>
                        <a:lnTo>
                          <a:pt x="51" y="140"/>
                        </a:lnTo>
                        <a:lnTo>
                          <a:pt x="56" y="135"/>
                        </a:lnTo>
                        <a:lnTo>
                          <a:pt x="59" y="128"/>
                        </a:lnTo>
                        <a:lnTo>
                          <a:pt x="62" y="119"/>
                        </a:lnTo>
                        <a:lnTo>
                          <a:pt x="63" y="110"/>
                        </a:lnTo>
                        <a:lnTo>
                          <a:pt x="62" y="97"/>
                        </a:lnTo>
                        <a:lnTo>
                          <a:pt x="56" y="86"/>
                        </a:lnTo>
                        <a:lnTo>
                          <a:pt x="55" y="81"/>
                        </a:lnTo>
                        <a:lnTo>
                          <a:pt x="51" y="76"/>
                        </a:lnTo>
                        <a:lnTo>
                          <a:pt x="47" y="74"/>
                        </a:lnTo>
                        <a:lnTo>
                          <a:pt x="44" y="70"/>
                        </a:lnTo>
                        <a:lnTo>
                          <a:pt x="40" y="68"/>
                        </a:lnTo>
                        <a:lnTo>
                          <a:pt x="31" y="64"/>
                        </a:lnTo>
                        <a:lnTo>
                          <a:pt x="19" y="63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7" name="Line 300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2189"/>
                    <a:ext cx="16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8" name="Freeform 301"/>
                  <p:cNvSpPr>
                    <a:spLocks noEditPoints="1"/>
                  </p:cNvSpPr>
                  <p:nvPr/>
                </p:nvSpPr>
                <p:spPr bwMode="auto">
                  <a:xfrm>
                    <a:off x="1280" y="2114"/>
                    <a:ext cx="100" cy="154"/>
                  </a:xfrm>
                  <a:custGeom>
                    <a:avLst/>
                    <a:gdLst/>
                    <a:ahLst/>
                    <a:cxnLst>
                      <a:cxn ang="0">
                        <a:pos x="73" y="0"/>
                      </a:cxn>
                      <a:cxn ang="0">
                        <a:pos x="82" y="4"/>
                      </a:cxn>
                      <a:cxn ang="0">
                        <a:pos x="98" y="24"/>
                      </a:cxn>
                      <a:cxn ang="0">
                        <a:pos x="99" y="32"/>
                      </a:cxn>
                      <a:cxn ang="0">
                        <a:pos x="100" y="42"/>
                      </a:cxn>
                      <a:cxn ang="0">
                        <a:pos x="95" y="79"/>
                      </a:cxn>
                      <a:cxn ang="0">
                        <a:pos x="83" y="112"/>
                      </a:cxn>
                      <a:cxn ang="0">
                        <a:pos x="72" y="130"/>
                      </a:cxn>
                      <a:cxn ang="0">
                        <a:pos x="54" y="147"/>
                      </a:cxn>
                      <a:cxn ang="0">
                        <a:pos x="45" y="152"/>
                      </a:cxn>
                      <a:cxn ang="0">
                        <a:pos x="26" y="154"/>
                      </a:cxn>
                      <a:cxn ang="0">
                        <a:pos x="15" y="149"/>
                      </a:cxn>
                      <a:cxn ang="0">
                        <a:pos x="9" y="142"/>
                      </a:cxn>
                      <a:cxn ang="0">
                        <a:pos x="5" y="133"/>
                      </a:cxn>
                      <a:cxn ang="0">
                        <a:pos x="0" y="112"/>
                      </a:cxn>
                      <a:cxn ang="0">
                        <a:pos x="3" y="79"/>
                      </a:cxn>
                      <a:cxn ang="0">
                        <a:pos x="18" y="42"/>
                      </a:cxn>
                      <a:cxn ang="0">
                        <a:pos x="38" y="13"/>
                      </a:cxn>
                      <a:cxn ang="0">
                        <a:pos x="54" y="4"/>
                      </a:cxn>
                      <a:cxn ang="0">
                        <a:pos x="62" y="0"/>
                      </a:cxn>
                      <a:cxn ang="0">
                        <a:pos x="69" y="5"/>
                      </a:cxn>
                      <a:cxn ang="0">
                        <a:pos x="60" y="8"/>
                      </a:cxn>
                      <a:cxn ang="0">
                        <a:pos x="58" y="12"/>
                      </a:cxn>
                      <a:cxn ang="0">
                        <a:pos x="55" y="18"/>
                      </a:cxn>
                      <a:cxn ang="0">
                        <a:pos x="51" y="29"/>
                      </a:cxn>
                      <a:cxn ang="0">
                        <a:pos x="38" y="65"/>
                      </a:cxn>
                      <a:cxn ang="0">
                        <a:pos x="27" y="102"/>
                      </a:cxn>
                      <a:cxn ang="0">
                        <a:pos x="21" y="127"/>
                      </a:cxn>
                      <a:cxn ang="0">
                        <a:pos x="20" y="142"/>
                      </a:cxn>
                      <a:cxn ang="0">
                        <a:pos x="25" y="148"/>
                      </a:cxn>
                      <a:cxn ang="0">
                        <a:pos x="34" y="149"/>
                      </a:cxn>
                      <a:cxn ang="0">
                        <a:pos x="46" y="137"/>
                      </a:cxn>
                      <a:cxn ang="0">
                        <a:pos x="63" y="82"/>
                      </a:cxn>
                      <a:cxn ang="0">
                        <a:pos x="78" y="32"/>
                      </a:cxn>
                      <a:cxn ang="0">
                        <a:pos x="79" y="12"/>
                      </a:cxn>
                      <a:cxn ang="0">
                        <a:pos x="72" y="5"/>
                      </a:cxn>
                    </a:cxnLst>
                    <a:rect l="0" t="0" r="r" b="b"/>
                    <a:pathLst>
                      <a:path w="100" h="154">
                        <a:moveTo>
                          <a:pt x="67" y="0"/>
                        </a:moveTo>
                        <a:lnTo>
                          <a:pt x="73" y="0"/>
                        </a:lnTo>
                        <a:lnTo>
                          <a:pt x="78" y="2"/>
                        </a:lnTo>
                        <a:lnTo>
                          <a:pt x="82" y="4"/>
                        </a:lnTo>
                        <a:lnTo>
                          <a:pt x="93" y="14"/>
                        </a:lnTo>
                        <a:lnTo>
                          <a:pt x="98" y="24"/>
                        </a:lnTo>
                        <a:lnTo>
                          <a:pt x="99" y="29"/>
                        </a:lnTo>
                        <a:lnTo>
                          <a:pt x="99" y="32"/>
                        </a:lnTo>
                        <a:lnTo>
                          <a:pt x="100" y="37"/>
                        </a:lnTo>
                        <a:lnTo>
                          <a:pt x="100" y="42"/>
                        </a:lnTo>
                        <a:lnTo>
                          <a:pt x="99" y="60"/>
                        </a:lnTo>
                        <a:lnTo>
                          <a:pt x="95" y="79"/>
                        </a:lnTo>
                        <a:lnTo>
                          <a:pt x="91" y="97"/>
                        </a:lnTo>
                        <a:lnTo>
                          <a:pt x="83" y="112"/>
                        </a:lnTo>
                        <a:lnTo>
                          <a:pt x="78" y="122"/>
                        </a:lnTo>
                        <a:lnTo>
                          <a:pt x="72" y="130"/>
                        </a:lnTo>
                        <a:lnTo>
                          <a:pt x="57" y="145"/>
                        </a:lnTo>
                        <a:lnTo>
                          <a:pt x="54" y="147"/>
                        </a:lnTo>
                        <a:lnTo>
                          <a:pt x="49" y="149"/>
                        </a:lnTo>
                        <a:lnTo>
                          <a:pt x="45" y="152"/>
                        </a:lnTo>
                        <a:lnTo>
                          <a:pt x="38" y="154"/>
                        </a:lnTo>
                        <a:lnTo>
                          <a:pt x="26" y="154"/>
                        </a:lnTo>
                        <a:lnTo>
                          <a:pt x="19" y="152"/>
                        </a:lnTo>
                        <a:lnTo>
                          <a:pt x="15" y="149"/>
                        </a:lnTo>
                        <a:lnTo>
                          <a:pt x="12" y="146"/>
                        </a:lnTo>
                        <a:lnTo>
                          <a:pt x="9" y="142"/>
                        </a:lnTo>
                        <a:lnTo>
                          <a:pt x="6" y="137"/>
                        </a:lnTo>
                        <a:lnTo>
                          <a:pt x="5" y="133"/>
                        </a:lnTo>
                        <a:lnTo>
                          <a:pt x="1" y="123"/>
                        </a:lnTo>
                        <a:lnTo>
                          <a:pt x="0" y="112"/>
                        </a:lnTo>
                        <a:lnTo>
                          <a:pt x="1" y="96"/>
                        </a:lnTo>
                        <a:lnTo>
                          <a:pt x="3" y="79"/>
                        </a:lnTo>
                        <a:lnTo>
                          <a:pt x="9" y="61"/>
                        </a:lnTo>
                        <a:lnTo>
                          <a:pt x="18" y="42"/>
                        </a:lnTo>
                        <a:lnTo>
                          <a:pt x="27" y="26"/>
                        </a:lnTo>
                        <a:lnTo>
                          <a:pt x="38" y="13"/>
                        </a:lnTo>
                        <a:lnTo>
                          <a:pt x="49" y="5"/>
                        </a:lnTo>
                        <a:lnTo>
                          <a:pt x="54" y="4"/>
                        </a:lnTo>
                        <a:lnTo>
                          <a:pt x="58" y="1"/>
                        </a:lnTo>
                        <a:lnTo>
                          <a:pt x="62" y="0"/>
                        </a:lnTo>
                        <a:lnTo>
                          <a:pt x="67" y="0"/>
                        </a:lnTo>
                        <a:close/>
                        <a:moveTo>
                          <a:pt x="69" y="5"/>
                        </a:moveTo>
                        <a:lnTo>
                          <a:pt x="67" y="5"/>
                        </a:lnTo>
                        <a:lnTo>
                          <a:pt x="60" y="8"/>
                        </a:lnTo>
                        <a:lnTo>
                          <a:pt x="58" y="10"/>
                        </a:lnTo>
                        <a:lnTo>
                          <a:pt x="58" y="12"/>
                        </a:lnTo>
                        <a:lnTo>
                          <a:pt x="56" y="14"/>
                        </a:lnTo>
                        <a:lnTo>
                          <a:pt x="55" y="18"/>
                        </a:lnTo>
                        <a:lnTo>
                          <a:pt x="52" y="21"/>
                        </a:lnTo>
                        <a:lnTo>
                          <a:pt x="51" y="29"/>
                        </a:lnTo>
                        <a:lnTo>
                          <a:pt x="44" y="45"/>
                        </a:lnTo>
                        <a:lnTo>
                          <a:pt x="38" y="65"/>
                        </a:lnTo>
                        <a:lnTo>
                          <a:pt x="32" y="86"/>
                        </a:lnTo>
                        <a:lnTo>
                          <a:pt x="27" y="102"/>
                        </a:lnTo>
                        <a:lnTo>
                          <a:pt x="24" y="112"/>
                        </a:lnTo>
                        <a:lnTo>
                          <a:pt x="21" y="127"/>
                        </a:lnTo>
                        <a:lnTo>
                          <a:pt x="20" y="133"/>
                        </a:lnTo>
                        <a:lnTo>
                          <a:pt x="20" y="142"/>
                        </a:lnTo>
                        <a:lnTo>
                          <a:pt x="23" y="147"/>
                        </a:lnTo>
                        <a:lnTo>
                          <a:pt x="25" y="148"/>
                        </a:lnTo>
                        <a:lnTo>
                          <a:pt x="28" y="149"/>
                        </a:lnTo>
                        <a:lnTo>
                          <a:pt x="34" y="149"/>
                        </a:lnTo>
                        <a:lnTo>
                          <a:pt x="39" y="147"/>
                        </a:lnTo>
                        <a:lnTo>
                          <a:pt x="46" y="137"/>
                        </a:lnTo>
                        <a:lnTo>
                          <a:pt x="56" y="109"/>
                        </a:lnTo>
                        <a:lnTo>
                          <a:pt x="63" y="82"/>
                        </a:lnTo>
                        <a:lnTo>
                          <a:pt x="72" y="51"/>
                        </a:lnTo>
                        <a:lnTo>
                          <a:pt x="78" y="32"/>
                        </a:lnTo>
                        <a:lnTo>
                          <a:pt x="79" y="17"/>
                        </a:lnTo>
                        <a:lnTo>
                          <a:pt x="79" y="12"/>
                        </a:lnTo>
                        <a:lnTo>
                          <a:pt x="76" y="7"/>
                        </a:lnTo>
                        <a:lnTo>
                          <a:pt x="72" y="5"/>
                        </a:lnTo>
                        <a:lnTo>
                          <a:pt x="69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29" name="Line 302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1844"/>
                    <a:ext cx="16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0" name="Freeform 303"/>
                  <p:cNvSpPr>
                    <a:spLocks noEditPoints="1"/>
                  </p:cNvSpPr>
                  <p:nvPr/>
                </p:nvSpPr>
                <p:spPr bwMode="auto">
                  <a:xfrm>
                    <a:off x="1111" y="1768"/>
                    <a:ext cx="101" cy="155"/>
                  </a:xfrm>
                  <a:custGeom>
                    <a:avLst/>
                    <a:gdLst/>
                    <a:ahLst/>
                    <a:cxnLst>
                      <a:cxn ang="0">
                        <a:pos x="73" y="0"/>
                      </a:cxn>
                      <a:cxn ang="0">
                        <a:pos x="83" y="4"/>
                      </a:cxn>
                      <a:cxn ang="0">
                        <a:pos x="98" y="24"/>
                      </a:cxn>
                      <a:cxn ang="0">
                        <a:pos x="99" y="33"/>
                      </a:cxn>
                      <a:cxn ang="0">
                        <a:pos x="101" y="42"/>
                      </a:cxn>
                      <a:cxn ang="0">
                        <a:pos x="96" y="79"/>
                      </a:cxn>
                      <a:cxn ang="0">
                        <a:pos x="84" y="113"/>
                      </a:cxn>
                      <a:cxn ang="0">
                        <a:pos x="72" y="131"/>
                      </a:cxn>
                      <a:cxn ang="0">
                        <a:pos x="54" y="148"/>
                      </a:cxn>
                      <a:cxn ang="0">
                        <a:pos x="46" y="152"/>
                      </a:cxn>
                      <a:cxn ang="0">
                        <a:pos x="27" y="155"/>
                      </a:cxn>
                      <a:cxn ang="0">
                        <a:pos x="16" y="150"/>
                      </a:cxn>
                      <a:cxn ang="0">
                        <a:pos x="10" y="143"/>
                      </a:cxn>
                      <a:cxn ang="0">
                        <a:pos x="5" y="133"/>
                      </a:cxn>
                      <a:cxn ang="0">
                        <a:pos x="0" y="113"/>
                      </a:cxn>
                      <a:cxn ang="0">
                        <a:pos x="4" y="79"/>
                      </a:cxn>
                      <a:cxn ang="0">
                        <a:pos x="18" y="42"/>
                      </a:cxn>
                      <a:cxn ang="0">
                        <a:pos x="38" y="14"/>
                      </a:cxn>
                      <a:cxn ang="0">
                        <a:pos x="54" y="4"/>
                      </a:cxn>
                      <a:cxn ang="0">
                        <a:pos x="62" y="0"/>
                      </a:cxn>
                      <a:cxn ang="0">
                        <a:pos x="70" y="5"/>
                      </a:cxn>
                      <a:cxn ang="0">
                        <a:pos x="60" y="9"/>
                      </a:cxn>
                      <a:cxn ang="0">
                        <a:pos x="59" y="12"/>
                      </a:cxn>
                      <a:cxn ang="0">
                        <a:pos x="55" y="18"/>
                      </a:cxn>
                      <a:cxn ang="0">
                        <a:pos x="52" y="29"/>
                      </a:cxn>
                      <a:cxn ang="0">
                        <a:pos x="38" y="65"/>
                      </a:cxn>
                      <a:cxn ang="0">
                        <a:pos x="28" y="102"/>
                      </a:cxn>
                      <a:cxn ang="0">
                        <a:pos x="22" y="127"/>
                      </a:cxn>
                      <a:cxn ang="0">
                        <a:pos x="21" y="143"/>
                      </a:cxn>
                      <a:cxn ang="0">
                        <a:pos x="25" y="149"/>
                      </a:cxn>
                      <a:cxn ang="0">
                        <a:pos x="35" y="150"/>
                      </a:cxn>
                      <a:cxn ang="0">
                        <a:pos x="47" y="138"/>
                      </a:cxn>
                      <a:cxn ang="0">
                        <a:pos x="64" y="83"/>
                      </a:cxn>
                      <a:cxn ang="0">
                        <a:pos x="78" y="33"/>
                      </a:cxn>
                      <a:cxn ang="0">
                        <a:pos x="79" y="12"/>
                      </a:cxn>
                      <a:cxn ang="0">
                        <a:pos x="72" y="5"/>
                      </a:cxn>
                    </a:cxnLst>
                    <a:rect l="0" t="0" r="r" b="b"/>
                    <a:pathLst>
                      <a:path w="101" h="155">
                        <a:moveTo>
                          <a:pt x="67" y="0"/>
                        </a:moveTo>
                        <a:lnTo>
                          <a:pt x="73" y="0"/>
                        </a:lnTo>
                        <a:lnTo>
                          <a:pt x="78" y="3"/>
                        </a:lnTo>
                        <a:lnTo>
                          <a:pt x="83" y="4"/>
                        </a:lnTo>
                        <a:lnTo>
                          <a:pt x="93" y="15"/>
                        </a:lnTo>
                        <a:lnTo>
                          <a:pt x="98" y="24"/>
                        </a:lnTo>
                        <a:lnTo>
                          <a:pt x="99" y="29"/>
                        </a:lnTo>
                        <a:lnTo>
                          <a:pt x="99" y="33"/>
                        </a:lnTo>
                        <a:lnTo>
                          <a:pt x="101" y="38"/>
                        </a:lnTo>
                        <a:lnTo>
                          <a:pt x="101" y="42"/>
                        </a:lnTo>
                        <a:lnTo>
                          <a:pt x="99" y="60"/>
                        </a:lnTo>
                        <a:lnTo>
                          <a:pt x="96" y="79"/>
                        </a:lnTo>
                        <a:lnTo>
                          <a:pt x="91" y="97"/>
                        </a:lnTo>
                        <a:lnTo>
                          <a:pt x="84" y="113"/>
                        </a:lnTo>
                        <a:lnTo>
                          <a:pt x="78" y="122"/>
                        </a:lnTo>
                        <a:lnTo>
                          <a:pt x="72" y="131"/>
                        </a:lnTo>
                        <a:lnTo>
                          <a:pt x="58" y="145"/>
                        </a:lnTo>
                        <a:lnTo>
                          <a:pt x="54" y="148"/>
                        </a:lnTo>
                        <a:lnTo>
                          <a:pt x="49" y="150"/>
                        </a:lnTo>
                        <a:lnTo>
                          <a:pt x="46" y="152"/>
                        </a:lnTo>
                        <a:lnTo>
                          <a:pt x="38" y="155"/>
                        </a:lnTo>
                        <a:lnTo>
                          <a:pt x="27" y="155"/>
                        </a:lnTo>
                        <a:lnTo>
                          <a:pt x="19" y="152"/>
                        </a:lnTo>
                        <a:lnTo>
                          <a:pt x="16" y="150"/>
                        </a:lnTo>
                        <a:lnTo>
                          <a:pt x="12" y="146"/>
                        </a:lnTo>
                        <a:lnTo>
                          <a:pt x="10" y="143"/>
                        </a:lnTo>
                        <a:lnTo>
                          <a:pt x="6" y="138"/>
                        </a:lnTo>
                        <a:lnTo>
                          <a:pt x="5" y="133"/>
                        </a:lnTo>
                        <a:lnTo>
                          <a:pt x="1" y="124"/>
                        </a:lnTo>
                        <a:lnTo>
                          <a:pt x="0" y="113"/>
                        </a:lnTo>
                        <a:lnTo>
                          <a:pt x="1" y="96"/>
                        </a:lnTo>
                        <a:lnTo>
                          <a:pt x="4" y="79"/>
                        </a:lnTo>
                        <a:lnTo>
                          <a:pt x="10" y="61"/>
                        </a:lnTo>
                        <a:lnTo>
                          <a:pt x="18" y="42"/>
                        </a:lnTo>
                        <a:lnTo>
                          <a:pt x="28" y="27"/>
                        </a:lnTo>
                        <a:lnTo>
                          <a:pt x="38" y="14"/>
                        </a:lnTo>
                        <a:lnTo>
                          <a:pt x="49" y="5"/>
                        </a:lnTo>
                        <a:lnTo>
                          <a:pt x="54" y="4"/>
                        </a:lnTo>
                        <a:lnTo>
                          <a:pt x="59" y="2"/>
                        </a:lnTo>
                        <a:lnTo>
                          <a:pt x="62" y="0"/>
                        </a:lnTo>
                        <a:lnTo>
                          <a:pt x="67" y="0"/>
                        </a:lnTo>
                        <a:close/>
                        <a:moveTo>
                          <a:pt x="70" y="5"/>
                        </a:moveTo>
                        <a:lnTo>
                          <a:pt x="67" y="5"/>
                        </a:lnTo>
                        <a:lnTo>
                          <a:pt x="60" y="9"/>
                        </a:lnTo>
                        <a:lnTo>
                          <a:pt x="59" y="10"/>
                        </a:lnTo>
                        <a:lnTo>
                          <a:pt x="59" y="12"/>
                        </a:lnTo>
                        <a:lnTo>
                          <a:pt x="56" y="15"/>
                        </a:lnTo>
                        <a:lnTo>
                          <a:pt x="55" y="18"/>
                        </a:lnTo>
                        <a:lnTo>
                          <a:pt x="53" y="22"/>
                        </a:lnTo>
                        <a:lnTo>
                          <a:pt x="52" y="29"/>
                        </a:lnTo>
                        <a:lnTo>
                          <a:pt x="44" y="46"/>
                        </a:lnTo>
                        <a:lnTo>
                          <a:pt x="38" y="65"/>
                        </a:lnTo>
                        <a:lnTo>
                          <a:pt x="33" y="87"/>
                        </a:lnTo>
                        <a:lnTo>
                          <a:pt x="28" y="102"/>
                        </a:lnTo>
                        <a:lnTo>
                          <a:pt x="24" y="113"/>
                        </a:lnTo>
                        <a:lnTo>
                          <a:pt x="22" y="127"/>
                        </a:lnTo>
                        <a:lnTo>
                          <a:pt x="21" y="133"/>
                        </a:lnTo>
                        <a:lnTo>
                          <a:pt x="21" y="143"/>
                        </a:lnTo>
                        <a:lnTo>
                          <a:pt x="23" y="148"/>
                        </a:lnTo>
                        <a:lnTo>
                          <a:pt x="25" y="149"/>
                        </a:lnTo>
                        <a:lnTo>
                          <a:pt x="29" y="150"/>
                        </a:lnTo>
                        <a:lnTo>
                          <a:pt x="35" y="150"/>
                        </a:lnTo>
                        <a:lnTo>
                          <a:pt x="40" y="148"/>
                        </a:lnTo>
                        <a:lnTo>
                          <a:pt x="47" y="138"/>
                        </a:lnTo>
                        <a:lnTo>
                          <a:pt x="56" y="109"/>
                        </a:lnTo>
                        <a:lnTo>
                          <a:pt x="64" y="83"/>
                        </a:lnTo>
                        <a:lnTo>
                          <a:pt x="72" y="52"/>
                        </a:lnTo>
                        <a:lnTo>
                          <a:pt x="78" y="33"/>
                        </a:lnTo>
                        <a:lnTo>
                          <a:pt x="79" y="17"/>
                        </a:lnTo>
                        <a:lnTo>
                          <a:pt x="79" y="12"/>
                        </a:lnTo>
                        <a:lnTo>
                          <a:pt x="77" y="8"/>
                        </a:lnTo>
                        <a:lnTo>
                          <a:pt x="72" y="5"/>
                        </a:lnTo>
                        <a:lnTo>
                          <a:pt x="70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1" name="Freeform 304"/>
                  <p:cNvSpPr>
                    <a:spLocks/>
                  </p:cNvSpPr>
                  <p:nvPr/>
                </p:nvSpPr>
                <p:spPr bwMode="auto">
                  <a:xfrm>
                    <a:off x="1209" y="1888"/>
                    <a:ext cx="35" cy="35"/>
                  </a:xfrm>
                  <a:custGeom>
                    <a:avLst/>
                    <a:gdLst/>
                    <a:ahLst/>
                    <a:cxnLst>
                      <a:cxn ang="0">
                        <a:pos x="16" y="0"/>
                      </a:cxn>
                      <a:cxn ang="0">
                        <a:pos x="21" y="0"/>
                      </a:cxn>
                      <a:cxn ang="0">
                        <a:pos x="30" y="5"/>
                      </a:cxn>
                      <a:cxn ang="0">
                        <a:pos x="33" y="7"/>
                      </a:cxn>
                      <a:cxn ang="0">
                        <a:pos x="34" y="11"/>
                      </a:cxn>
                      <a:cxn ang="0">
                        <a:pos x="35" y="13"/>
                      </a:cxn>
                      <a:cxn ang="0">
                        <a:pos x="35" y="16"/>
                      </a:cxn>
                      <a:cxn ang="0">
                        <a:pos x="33" y="25"/>
                      </a:cxn>
                      <a:cxn ang="0">
                        <a:pos x="30" y="30"/>
                      </a:cxn>
                      <a:cxn ang="0">
                        <a:pos x="28" y="32"/>
                      </a:cxn>
                      <a:cxn ang="0">
                        <a:pos x="23" y="35"/>
                      </a:cxn>
                      <a:cxn ang="0">
                        <a:pos x="11" y="35"/>
                      </a:cxn>
                      <a:cxn ang="0">
                        <a:pos x="10" y="33"/>
                      </a:cxn>
                      <a:cxn ang="0">
                        <a:pos x="7" y="32"/>
                      </a:cxn>
                      <a:cxn ang="0">
                        <a:pos x="3" y="28"/>
                      </a:cxn>
                      <a:cxn ang="0">
                        <a:pos x="0" y="23"/>
                      </a:cxn>
                      <a:cxn ang="0">
                        <a:pos x="0" y="11"/>
                      </a:cxn>
                      <a:cxn ang="0">
                        <a:pos x="1" y="10"/>
                      </a:cxn>
                      <a:cxn ang="0">
                        <a:pos x="3" y="7"/>
                      </a:cxn>
                      <a:cxn ang="0">
                        <a:pos x="7" y="2"/>
                      </a:cxn>
                      <a:cxn ang="0">
                        <a:pos x="11" y="1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</a:cxnLst>
                    <a:rect l="0" t="0" r="r" b="b"/>
                    <a:pathLst>
                      <a:path w="35" h="35">
                        <a:moveTo>
                          <a:pt x="16" y="0"/>
                        </a:moveTo>
                        <a:lnTo>
                          <a:pt x="21" y="0"/>
                        </a:lnTo>
                        <a:lnTo>
                          <a:pt x="30" y="5"/>
                        </a:lnTo>
                        <a:lnTo>
                          <a:pt x="33" y="7"/>
                        </a:lnTo>
                        <a:lnTo>
                          <a:pt x="34" y="11"/>
                        </a:lnTo>
                        <a:lnTo>
                          <a:pt x="35" y="13"/>
                        </a:lnTo>
                        <a:lnTo>
                          <a:pt x="35" y="16"/>
                        </a:lnTo>
                        <a:lnTo>
                          <a:pt x="33" y="25"/>
                        </a:lnTo>
                        <a:lnTo>
                          <a:pt x="30" y="30"/>
                        </a:lnTo>
                        <a:lnTo>
                          <a:pt x="28" y="32"/>
                        </a:lnTo>
                        <a:lnTo>
                          <a:pt x="23" y="35"/>
                        </a:lnTo>
                        <a:lnTo>
                          <a:pt x="11" y="35"/>
                        </a:lnTo>
                        <a:lnTo>
                          <a:pt x="10" y="33"/>
                        </a:lnTo>
                        <a:lnTo>
                          <a:pt x="7" y="32"/>
                        </a:lnTo>
                        <a:lnTo>
                          <a:pt x="3" y="28"/>
                        </a:lnTo>
                        <a:lnTo>
                          <a:pt x="0" y="23"/>
                        </a:lnTo>
                        <a:lnTo>
                          <a:pt x="0" y="11"/>
                        </a:lnTo>
                        <a:lnTo>
                          <a:pt x="1" y="10"/>
                        </a:lnTo>
                        <a:lnTo>
                          <a:pt x="3" y="7"/>
                        </a:lnTo>
                        <a:lnTo>
                          <a:pt x="7" y="2"/>
                        </a:lnTo>
                        <a:lnTo>
                          <a:pt x="11" y="1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2" name="Freeform 305"/>
                  <p:cNvSpPr>
                    <a:spLocks/>
                  </p:cNvSpPr>
                  <p:nvPr/>
                </p:nvSpPr>
                <p:spPr bwMode="auto">
                  <a:xfrm>
                    <a:off x="1274" y="1771"/>
                    <a:ext cx="105" cy="152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105" y="0"/>
                      </a:cxn>
                      <a:cxn ang="0">
                        <a:pos x="98" y="26"/>
                      </a:cxn>
                      <a:cxn ang="0">
                        <a:pos x="46" y="26"/>
                      </a:cxn>
                      <a:cxn ang="0">
                        <a:pos x="40" y="39"/>
                      </a:cxn>
                      <a:cxn ang="0">
                        <a:pos x="55" y="43"/>
                      </a:cxn>
                      <a:cxn ang="0">
                        <a:pos x="66" y="49"/>
                      </a:cxn>
                      <a:cxn ang="0">
                        <a:pos x="70" y="51"/>
                      </a:cxn>
                      <a:cxn ang="0">
                        <a:pos x="74" y="55"/>
                      </a:cxn>
                      <a:cxn ang="0">
                        <a:pos x="78" y="57"/>
                      </a:cxn>
                      <a:cxn ang="0">
                        <a:pos x="80" y="61"/>
                      </a:cxn>
                      <a:cxn ang="0">
                        <a:pos x="82" y="66"/>
                      </a:cxn>
                      <a:cxn ang="0">
                        <a:pos x="87" y="78"/>
                      </a:cxn>
                      <a:cxn ang="0">
                        <a:pos x="89" y="88"/>
                      </a:cxn>
                      <a:cxn ang="0">
                        <a:pos x="87" y="105"/>
                      </a:cxn>
                      <a:cxn ang="0">
                        <a:pos x="80" y="119"/>
                      </a:cxn>
                      <a:cxn ang="0">
                        <a:pos x="70" y="133"/>
                      </a:cxn>
                      <a:cxn ang="0">
                        <a:pos x="56" y="142"/>
                      </a:cxn>
                      <a:cxn ang="0">
                        <a:pos x="46" y="148"/>
                      </a:cxn>
                      <a:cxn ang="0">
                        <a:pos x="36" y="150"/>
                      </a:cxn>
                      <a:cxn ang="0">
                        <a:pos x="24" y="152"/>
                      </a:cxn>
                      <a:cxn ang="0">
                        <a:pos x="15" y="152"/>
                      </a:cxn>
                      <a:cxn ang="0">
                        <a:pos x="8" y="149"/>
                      </a:cxn>
                      <a:cxn ang="0">
                        <a:pos x="5" y="147"/>
                      </a:cxn>
                      <a:cxn ang="0">
                        <a:pos x="0" y="137"/>
                      </a:cxn>
                      <a:cxn ang="0">
                        <a:pos x="0" y="135"/>
                      </a:cxn>
                      <a:cxn ang="0">
                        <a:pos x="1" y="133"/>
                      </a:cxn>
                      <a:cxn ang="0">
                        <a:pos x="1" y="130"/>
                      </a:cxn>
                      <a:cxn ang="0">
                        <a:pos x="2" y="128"/>
                      </a:cxn>
                      <a:cxn ang="0">
                        <a:pos x="5" y="127"/>
                      </a:cxn>
                      <a:cxn ang="0">
                        <a:pos x="9" y="127"/>
                      </a:cxn>
                      <a:cxn ang="0">
                        <a:pos x="12" y="125"/>
                      </a:cxn>
                      <a:cxn ang="0">
                        <a:pos x="14" y="125"/>
                      </a:cxn>
                      <a:cxn ang="0">
                        <a:pos x="21" y="129"/>
                      </a:cxn>
                      <a:cxn ang="0">
                        <a:pos x="24" y="131"/>
                      </a:cxn>
                      <a:cxn ang="0">
                        <a:pos x="27" y="134"/>
                      </a:cxn>
                      <a:cxn ang="0">
                        <a:pos x="33" y="140"/>
                      </a:cxn>
                      <a:cxn ang="0">
                        <a:pos x="38" y="142"/>
                      </a:cxn>
                      <a:cxn ang="0">
                        <a:pos x="43" y="142"/>
                      </a:cxn>
                      <a:cxn ang="0">
                        <a:pos x="48" y="141"/>
                      </a:cxn>
                      <a:cxn ang="0">
                        <a:pos x="51" y="140"/>
                      </a:cxn>
                      <a:cxn ang="0">
                        <a:pos x="56" y="135"/>
                      </a:cxn>
                      <a:cxn ang="0">
                        <a:pos x="60" y="128"/>
                      </a:cxn>
                      <a:cxn ang="0">
                        <a:pos x="62" y="119"/>
                      </a:cxn>
                      <a:cxn ang="0">
                        <a:pos x="63" y="110"/>
                      </a:cxn>
                      <a:cxn ang="0">
                        <a:pos x="62" y="97"/>
                      </a:cxn>
                      <a:cxn ang="0">
                        <a:pos x="56" y="86"/>
                      </a:cxn>
                      <a:cxn ang="0">
                        <a:pos x="55" y="81"/>
                      </a:cxn>
                      <a:cxn ang="0">
                        <a:pos x="51" y="76"/>
                      </a:cxn>
                      <a:cxn ang="0">
                        <a:pos x="48" y="74"/>
                      </a:cxn>
                      <a:cxn ang="0">
                        <a:pos x="44" y="70"/>
                      </a:cxn>
                      <a:cxn ang="0">
                        <a:pos x="40" y="68"/>
                      </a:cxn>
                      <a:cxn ang="0">
                        <a:pos x="31" y="64"/>
                      </a:cxn>
                      <a:cxn ang="0">
                        <a:pos x="19" y="63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105" h="152">
                        <a:moveTo>
                          <a:pt x="49" y="0"/>
                        </a:moveTo>
                        <a:lnTo>
                          <a:pt x="105" y="0"/>
                        </a:lnTo>
                        <a:lnTo>
                          <a:pt x="98" y="26"/>
                        </a:lnTo>
                        <a:lnTo>
                          <a:pt x="46" y="26"/>
                        </a:lnTo>
                        <a:lnTo>
                          <a:pt x="40" y="39"/>
                        </a:lnTo>
                        <a:lnTo>
                          <a:pt x="55" y="43"/>
                        </a:lnTo>
                        <a:lnTo>
                          <a:pt x="66" y="49"/>
                        </a:lnTo>
                        <a:lnTo>
                          <a:pt x="70" y="51"/>
                        </a:lnTo>
                        <a:lnTo>
                          <a:pt x="74" y="55"/>
                        </a:lnTo>
                        <a:lnTo>
                          <a:pt x="78" y="57"/>
                        </a:lnTo>
                        <a:lnTo>
                          <a:pt x="80" y="61"/>
                        </a:lnTo>
                        <a:lnTo>
                          <a:pt x="82" y="66"/>
                        </a:lnTo>
                        <a:lnTo>
                          <a:pt x="87" y="78"/>
                        </a:lnTo>
                        <a:lnTo>
                          <a:pt x="89" y="88"/>
                        </a:lnTo>
                        <a:lnTo>
                          <a:pt x="87" y="105"/>
                        </a:lnTo>
                        <a:lnTo>
                          <a:pt x="80" y="119"/>
                        </a:lnTo>
                        <a:lnTo>
                          <a:pt x="70" y="133"/>
                        </a:lnTo>
                        <a:lnTo>
                          <a:pt x="56" y="142"/>
                        </a:lnTo>
                        <a:lnTo>
                          <a:pt x="46" y="148"/>
                        </a:lnTo>
                        <a:lnTo>
                          <a:pt x="36" y="150"/>
                        </a:lnTo>
                        <a:lnTo>
                          <a:pt x="24" y="152"/>
                        </a:lnTo>
                        <a:lnTo>
                          <a:pt x="15" y="152"/>
                        </a:lnTo>
                        <a:lnTo>
                          <a:pt x="8" y="149"/>
                        </a:lnTo>
                        <a:lnTo>
                          <a:pt x="5" y="147"/>
                        </a:lnTo>
                        <a:lnTo>
                          <a:pt x="0" y="137"/>
                        </a:lnTo>
                        <a:lnTo>
                          <a:pt x="0" y="135"/>
                        </a:lnTo>
                        <a:lnTo>
                          <a:pt x="1" y="133"/>
                        </a:lnTo>
                        <a:lnTo>
                          <a:pt x="1" y="130"/>
                        </a:lnTo>
                        <a:lnTo>
                          <a:pt x="2" y="128"/>
                        </a:lnTo>
                        <a:lnTo>
                          <a:pt x="5" y="127"/>
                        </a:lnTo>
                        <a:lnTo>
                          <a:pt x="9" y="127"/>
                        </a:lnTo>
                        <a:lnTo>
                          <a:pt x="12" y="125"/>
                        </a:lnTo>
                        <a:lnTo>
                          <a:pt x="14" y="125"/>
                        </a:lnTo>
                        <a:lnTo>
                          <a:pt x="21" y="129"/>
                        </a:lnTo>
                        <a:lnTo>
                          <a:pt x="24" y="131"/>
                        </a:lnTo>
                        <a:lnTo>
                          <a:pt x="27" y="134"/>
                        </a:lnTo>
                        <a:lnTo>
                          <a:pt x="33" y="140"/>
                        </a:lnTo>
                        <a:lnTo>
                          <a:pt x="38" y="142"/>
                        </a:lnTo>
                        <a:lnTo>
                          <a:pt x="43" y="142"/>
                        </a:lnTo>
                        <a:lnTo>
                          <a:pt x="48" y="141"/>
                        </a:lnTo>
                        <a:lnTo>
                          <a:pt x="51" y="140"/>
                        </a:lnTo>
                        <a:lnTo>
                          <a:pt x="56" y="135"/>
                        </a:lnTo>
                        <a:lnTo>
                          <a:pt x="60" y="128"/>
                        </a:lnTo>
                        <a:lnTo>
                          <a:pt x="62" y="119"/>
                        </a:lnTo>
                        <a:lnTo>
                          <a:pt x="63" y="110"/>
                        </a:lnTo>
                        <a:lnTo>
                          <a:pt x="62" y="97"/>
                        </a:lnTo>
                        <a:lnTo>
                          <a:pt x="56" y="86"/>
                        </a:lnTo>
                        <a:lnTo>
                          <a:pt x="55" y="81"/>
                        </a:lnTo>
                        <a:lnTo>
                          <a:pt x="51" y="76"/>
                        </a:lnTo>
                        <a:lnTo>
                          <a:pt x="48" y="74"/>
                        </a:lnTo>
                        <a:lnTo>
                          <a:pt x="44" y="70"/>
                        </a:lnTo>
                        <a:lnTo>
                          <a:pt x="40" y="68"/>
                        </a:lnTo>
                        <a:lnTo>
                          <a:pt x="31" y="64"/>
                        </a:lnTo>
                        <a:lnTo>
                          <a:pt x="19" y="63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3" name="Line 306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1499"/>
                    <a:ext cx="16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4" name="Freeform 307"/>
                  <p:cNvSpPr>
                    <a:spLocks/>
                  </p:cNvSpPr>
                  <p:nvPr/>
                </p:nvSpPr>
                <p:spPr bwMode="auto">
                  <a:xfrm>
                    <a:off x="1273" y="1424"/>
                    <a:ext cx="93" cy="152"/>
                  </a:xfrm>
                  <a:custGeom>
                    <a:avLst/>
                    <a:gdLst/>
                    <a:ahLst/>
                    <a:cxnLst>
                      <a:cxn ang="0">
                        <a:pos x="93" y="0"/>
                      </a:cxn>
                      <a:cxn ang="0">
                        <a:pos x="58" y="124"/>
                      </a:cxn>
                      <a:cxn ang="0">
                        <a:pos x="56" y="129"/>
                      </a:cxn>
                      <a:cxn ang="0">
                        <a:pos x="55" y="133"/>
                      </a:cxn>
                      <a:cxn ang="0">
                        <a:pos x="53" y="135"/>
                      </a:cxn>
                      <a:cxn ang="0">
                        <a:pos x="53" y="139"/>
                      </a:cxn>
                      <a:cxn ang="0">
                        <a:pos x="55" y="139"/>
                      </a:cxn>
                      <a:cxn ang="0">
                        <a:pos x="55" y="141"/>
                      </a:cxn>
                      <a:cxn ang="0">
                        <a:pos x="58" y="145"/>
                      </a:cxn>
                      <a:cxn ang="0">
                        <a:pos x="63" y="145"/>
                      </a:cxn>
                      <a:cxn ang="0">
                        <a:pos x="65" y="146"/>
                      </a:cxn>
                      <a:cxn ang="0">
                        <a:pos x="69" y="147"/>
                      </a:cxn>
                      <a:cxn ang="0">
                        <a:pos x="74" y="147"/>
                      </a:cxn>
                      <a:cxn ang="0">
                        <a:pos x="74" y="152"/>
                      </a:cxn>
                      <a:cxn ang="0">
                        <a:pos x="0" y="152"/>
                      </a:cxn>
                      <a:cxn ang="0">
                        <a:pos x="2" y="147"/>
                      </a:cxn>
                      <a:cxn ang="0">
                        <a:pos x="10" y="147"/>
                      </a:cxn>
                      <a:cxn ang="0">
                        <a:pos x="14" y="146"/>
                      </a:cxn>
                      <a:cxn ang="0">
                        <a:pos x="16" y="145"/>
                      </a:cxn>
                      <a:cxn ang="0">
                        <a:pos x="19" y="145"/>
                      </a:cxn>
                      <a:cxn ang="0">
                        <a:pos x="24" y="142"/>
                      </a:cxn>
                      <a:cxn ang="0">
                        <a:pos x="25" y="140"/>
                      </a:cxn>
                      <a:cxn ang="0">
                        <a:pos x="26" y="139"/>
                      </a:cxn>
                      <a:cxn ang="0">
                        <a:pos x="27" y="136"/>
                      </a:cxn>
                      <a:cxn ang="0">
                        <a:pos x="28" y="133"/>
                      </a:cxn>
                      <a:cxn ang="0">
                        <a:pos x="28" y="129"/>
                      </a:cxn>
                      <a:cxn ang="0">
                        <a:pos x="30" y="124"/>
                      </a:cxn>
                      <a:cxn ang="0">
                        <a:pos x="51" y="52"/>
                      </a:cxn>
                      <a:cxn ang="0">
                        <a:pos x="56" y="40"/>
                      </a:cxn>
                      <a:cxn ang="0">
                        <a:pos x="57" y="36"/>
                      </a:cxn>
                      <a:cxn ang="0">
                        <a:pos x="57" y="34"/>
                      </a:cxn>
                      <a:cxn ang="0">
                        <a:pos x="58" y="32"/>
                      </a:cxn>
                      <a:cxn ang="0">
                        <a:pos x="58" y="24"/>
                      </a:cxn>
                      <a:cxn ang="0">
                        <a:pos x="56" y="19"/>
                      </a:cxn>
                      <a:cxn ang="0">
                        <a:pos x="51" y="17"/>
                      </a:cxn>
                      <a:cxn ang="0">
                        <a:pos x="34" y="17"/>
                      </a:cxn>
                      <a:cxn ang="0">
                        <a:pos x="34" y="15"/>
                      </a:cxn>
                      <a:cxn ang="0">
                        <a:pos x="88" y="0"/>
                      </a:cxn>
                      <a:cxn ang="0">
                        <a:pos x="93" y="0"/>
                      </a:cxn>
                    </a:cxnLst>
                    <a:rect l="0" t="0" r="r" b="b"/>
                    <a:pathLst>
                      <a:path w="93" h="152">
                        <a:moveTo>
                          <a:pt x="93" y="0"/>
                        </a:moveTo>
                        <a:lnTo>
                          <a:pt x="58" y="124"/>
                        </a:lnTo>
                        <a:lnTo>
                          <a:pt x="56" y="129"/>
                        </a:lnTo>
                        <a:lnTo>
                          <a:pt x="55" y="133"/>
                        </a:lnTo>
                        <a:lnTo>
                          <a:pt x="53" y="135"/>
                        </a:lnTo>
                        <a:lnTo>
                          <a:pt x="53" y="139"/>
                        </a:lnTo>
                        <a:lnTo>
                          <a:pt x="55" y="139"/>
                        </a:lnTo>
                        <a:lnTo>
                          <a:pt x="55" y="141"/>
                        </a:lnTo>
                        <a:lnTo>
                          <a:pt x="58" y="145"/>
                        </a:lnTo>
                        <a:lnTo>
                          <a:pt x="63" y="145"/>
                        </a:lnTo>
                        <a:lnTo>
                          <a:pt x="65" y="146"/>
                        </a:lnTo>
                        <a:lnTo>
                          <a:pt x="69" y="147"/>
                        </a:lnTo>
                        <a:lnTo>
                          <a:pt x="74" y="147"/>
                        </a:lnTo>
                        <a:lnTo>
                          <a:pt x="74" y="152"/>
                        </a:lnTo>
                        <a:lnTo>
                          <a:pt x="0" y="152"/>
                        </a:lnTo>
                        <a:lnTo>
                          <a:pt x="2" y="147"/>
                        </a:lnTo>
                        <a:lnTo>
                          <a:pt x="10" y="147"/>
                        </a:lnTo>
                        <a:lnTo>
                          <a:pt x="14" y="146"/>
                        </a:lnTo>
                        <a:lnTo>
                          <a:pt x="16" y="145"/>
                        </a:lnTo>
                        <a:lnTo>
                          <a:pt x="19" y="145"/>
                        </a:lnTo>
                        <a:lnTo>
                          <a:pt x="24" y="142"/>
                        </a:lnTo>
                        <a:lnTo>
                          <a:pt x="25" y="140"/>
                        </a:lnTo>
                        <a:lnTo>
                          <a:pt x="26" y="139"/>
                        </a:lnTo>
                        <a:lnTo>
                          <a:pt x="27" y="136"/>
                        </a:lnTo>
                        <a:lnTo>
                          <a:pt x="28" y="133"/>
                        </a:lnTo>
                        <a:lnTo>
                          <a:pt x="28" y="129"/>
                        </a:lnTo>
                        <a:lnTo>
                          <a:pt x="30" y="124"/>
                        </a:lnTo>
                        <a:lnTo>
                          <a:pt x="51" y="52"/>
                        </a:lnTo>
                        <a:lnTo>
                          <a:pt x="56" y="40"/>
                        </a:lnTo>
                        <a:lnTo>
                          <a:pt x="57" y="36"/>
                        </a:lnTo>
                        <a:lnTo>
                          <a:pt x="57" y="34"/>
                        </a:lnTo>
                        <a:lnTo>
                          <a:pt x="58" y="32"/>
                        </a:lnTo>
                        <a:lnTo>
                          <a:pt x="58" y="24"/>
                        </a:lnTo>
                        <a:lnTo>
                          <a:pt x="56" y="19"/>
                        </a:lnTo>
                        <a:lnTo>
                          <a:pt x="51" y="17"/>
                        </a:lnTo>
                        <a:lnTo>
                          <a:pt x="34" y="17"/>
                        </a:lnTo>
                        <a:lnTo>
                          <a:pt x="34" y="15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5" name="Line 308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1155"/>
                    <a:ext cx="16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6" name="Freeform 309"/>
                  <p:cNvSpPr>
                    <a:spLocks/>
                  </p:cNvSpPr>
                  <p:nvPr/>
                </p:nvSpPr>
                <p:spPr bwMode="auto">
                  <a:xfrm>
                    <a:off x="1104" y="1080"/>
                    <a:ext cx="93" cy="152"/>
                  </a:xfrm>
                  <a:custGeom>
                    <a:avLst/>
                    <a:gdLst/>
                    <a:ahLst/>
                    <a:cxnLst>
                      <a:cxn ang="0">
                        <a:pos x="93" y="0"/>
                      </a:cxn>
                      <a:cxn ang="0">
                        <a:pos x="59" y="124"/>
                      </a:cxn>
                      <a:cxn ang="0">
                        <a:pos x="56" y="129"/>
                      </a:cxn>
                      <a:cxn ang="0">
                        <a:pos x="55" y="133"/>
                      </a:cxn>
                      <a:cxn ang="0">
                        <a:pos x="54" y="135"/>
                      </a:cxn>
                      <a:cxn ang="0">
                        <a:pos x="54" y="139"/>
                      </a:cxn>
                      <a:cxn ang="0">
                        <a:pos x="55" y="139"/>
                      </a:cxn>
                      <a:cxn ang="0">
                        <a:pos x="55" y="141"/>
                      </a:cxn>
                      <a:cxn ang="0">
                        <a:pos x="59" y="145"/>
                      </a:cxn>
                      <a:cxn ang="0">
                        <a:pos x="63" y="145"/>
                      </a:cxn>
                      <a:cxn ang="0">
                        <a:pos x="66" y="146"/>
                      </a:cxn>
                      <a:cxn ang="0">
                        <a:pos x="69" y="147"/>
                      </a:cxn>
                      <a:cxn ang="0">
                        <a:pos x="74" y="147"/>
                      </a:cxn>
                      <a:cxn ang="0">
                        <a:pos x="74" y="152"/>
                      </a:cxn>
                      <a:cxn ang="0">
                        <a:pos x="0" y="152"/>
                      </a:cxn>
                      <a:cxn ang="0">
                        <a:pos x="2" y="147"/>
                      </a:cxn>
                      <a:cxn ang="0">
                        <a:pos x="11" y="147"/>
                      </a:cxn>
                      <a:cxn ang="0">
                        <a:pos x="14" y="146"/>
                      </a:cxn>
                      <a:cxn ang="0">
                        <a:pos x="17" y="145"/>
                      </a:cxn>
                      <a:cxn ang="0">
                        <a:pos x="19" y="145"/>
                      </a:cxn>
                      <a:cxn ang="0">
                        <a:pos x="24" y="142"/>
                      </a:cxn>
                      <a:cxn ang="0">
                        <a:pos x="25" y="140"/>
                      </a:cxn>
                      <a:cxn ang="0">
                        <a:pos x="26" y="139"/>
                      </a:cxn>
                      <a:cxn ang="0">
                        <a:pos x="28" y="136"/>
                      </a:cxn>
                      <a:cxn ang="0">
                        <a:pos x="29" y="133"/>
                      </a:cxn>
                      <a:cxn ang="0">
                        <a:pos x="29" y="129"/>
                      </a:cxn>
                      <a:cxn ang="0">
                        <a:pos x="30" y="124"/>
                      </a:cxn>
                      <a:cxn ang="0">
                        <a:pos x="51" y="51"/>
                      </a:cxn>
                      <a:cxn ang="0">
                        <a:pos x="56" y="39"/>
                      </a:cxn>
                      <a:cxn ang="0">
                        <a:pos x="57" y="36"/>
                      </a:cxn>
                      <a:cxn ang="0">
                        <a:pos x="57" y="33"/>
                      </a:cxn>
                      <a:cxn ang="0">
                        <a:pos x="59" y="32"/>
                      </a:cxn>
                      <a:cxn ang="0">
                        <a:pos x="59" y="24"/>
                      </a:cxn>
                      <a:cxn ang="0">
                        <a:pos x="56" y="19"/>
                      </a:cxn>
                      <a:cxn ang="0">
                        <a:pos x="51" y="17"/>
                      </a:cxn>
                      <a:cxn ang="0">
                        <a:pos x="35" y="17"/>
                      </a:cxn>
                      <a:cxn ang="0">
                        <a:pos x="35" y="14"/>
                      </a:cxn>
                      <a:cxn ang="0">
                        <a:pos x="89" y="0"/>
                      </a:cxn>
                      <a:cxn ang="0">
                        <a:pos x="93" y="0"/>
                      </a:cxn>
                    </a:cxnLst>
                    <a:rect l="0" t="0" r="r" b="b"/>
                    <a:pathLst>
                      <a:path w="93" h="152">
                        <a:moveTo>
                          <a:pt x="93" y="0"/>
                        </a:moveTo>
                        <a:lnTo>
                          <a:pt x="59" y="124"/>
                        </a:lnTo>
                        <a:lnTo>
                          <a:pt x="56" y="129"/>
                        </a:lnTo>
                        <a:lnTo>
                          <a:pt x="55" y="133"/>
                        </a:lnTo>
                        <a:lnTo>
                          <a:pt x="54" y="135"/>
                        </a:lnTo>
                        <a:lnTo>
                          <a:pt x="54" y="139"/>
                        </a:lnTo>
                        <a:lnTo>
                          <a:pt x="55" y="139"/>
                        </a:lnTo>
                        <a:lnTo>
                          <a:pt x="55" y="141"/>
                        </a:lnTo>
                        <a:lnTo>
                          <a:pt x="59" y="145"/>
                        </a:lnTo>
                        <a:lnTo>
                          <a:pt x="63" y="145"/>
                        </a:lnTo>
                        <a:lnTo>
                          <a:pt x="66" y="146"/>
                        </a:lnTo>
                        <a:lnTo>
                          <a:pt x="69" y="147"/>
                        </a:lnTo>
                        <a:lnTo>
                          <a:pt x="74" y="147"/>
                        </a:lnTo>
                        <a:lnTo>
                          <a:pt x="74" y="152"/>
                        </a:lnTo>
                        <a:lnTo>
                          <a:pt x="0" y="152"/>
                        </a:lnTo>
                        <a:lnTo>
                          <a:pt x="2" y="147"/>
                        </a:lnTo>
                        <a:lnTo>
                          <a:pt x="11" y="147"/>
                        </a:lnTo>
                        <a:lnTo>
                          <a:pt x="14" y="146"/>
                        </a:lnTo>
                        <a:lnTo>
                          <a:pt x="17" y="145"/>
                        </a:lnTo>
                        <a:lnTo>
                          <a:pt x="19" y="145"/>
                        </a:lnTo>
                        <a:lnTo>
                          <a:pt x="24" y="142"/>
                        </a:lnTo>
                        <a:lnTo>
                          <a:pt x="25" y="140"/>
                        </a:lnTo>
                        <a:lnTo>
                          <a:pt x="26" y="139"/>
                        </a:lnTo>
                        <a:lnTo>
                          <a:pt x="28" y="136"/>
                        </a:lnTo>
                        <a:lnTo>
                          <a:pt x="29" y="133"/>
                        </a:lnTo>
                        <a:lnTo>
                          <a:pt x="29" y="129"/>
                        </a:lnTo>
                        <a:lnTo>
                          <a:pt x="30" y="124"/>
                        </a:lnTo>
                        <a:lnTo>
                          <a:pt x="51" y="51"/>
                        </a:lnTo>
                        <a:lnTo>
                          <a:pt x="56" y="39"/>
                        </a:lnTo>
                        <a:lnTo>
                          <a:pt x="57" y="36"/>
                        </a:lnTo>
                        <a:lnTo>
                          <a:pt x="57" y="33"/>
                        </a:lnTo>
                        <a:lnTo>
                          <a:pt x="59" y="32"/>
                        </a:lnTo>
                        <a:lnTo>
                          <a:pt x="59" y="24"/>
                        </a:lnTo>
                        <a:lnTo>
                          <a:pt x="56" y="19"/>
                        </a:lnTo>
                        <a:lnTo>
                          <a:pt x="51" y="17"/>
                        </a:lnTo>
                        <a:lnTo>
                          <a:pt x="35" y="17"/>
                        </a:lnTo>
                        <a:lnTo>
                          <a:pt x="35" y="14"/>
                        </a:lnTo>
                        <a:lnTo>
                          <a:pt x="89" y="0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7" name="Freeform 310"/>
                  <p:cNvSpPr>
                    <a:spLocks/>
                  </p:cNvSpPr>
                  <p:nvPr/>
                </p:nvSpPr>
                <p:spPr bwMode="auto">
                  <a:xfrm>
                    <a:off x="1209" y="1199"/>
                    <a:ext cx="35" cy="35"/>
                  </a:xfrm>
                  <a:custGeom>
                    <a:avLst/>
                    <a:gdLst/>
                    <a:ahLst/>
                    <a:cxnLst>
                      <a:cxn ang="0">
                        <a:pos x="16" y="0"/>
                      </a:cxn>
                      <a:cxn ang="0">
                        <a:pos x="21" y="0"/>
                      </a:cxn>
                      <a:cxn ang="0">
                        <a:pos x="30" y="5"/>
                      </a:cxn>
                      <a:cxn ang="0">
                        <a:pos x="33" y="8"/>
                      </a:cxn>
                      <a:cxn ang="0">
                        <a:pos x="34" y="11"/>
                      </a:cxn>
                      <a:cxn ang="0">
                        <a:pos x="35" y="14"/>
                      </a:cxn>
                      <a:cxn ang="0">
                        <a:pos x="35" y="16"/>
                      </a:cxn>
                      <a:cxn ang="0">
                        <a:pos x="33" y="26"/>
                      </a:cxn>
                      <a:cxn ang="0">
                        <a:pos x="30" y="30"/>
                      </a:cxn>
                      <a:cxn ang="0">
                        <a:pos x="28" y="33"/>
                      </a:cxn>
                      <a:cxn ang="0">
                        <a:pos x="23" y="35"/>
                      </a:cxn>
                      <a:cxn ang="0">
                        <a:pos x="11" y="35"/>
                      </a:cxn>
                      <a:cxn ang="0">
                        <a:pos x="10" y="34"/>
                      </a:cxn>
                      <a:cxn ang="0">
                        <a:pos x="7" y="33"/>
                      </a:cxn>
                      <a:cxn ang="0">
                        <a:pos x="3" y="28"/>
                      </a:cxn>
                      <a:cxn ang="0">
                        <a:pos x="0" y="23"/>
                      </a:cxn>
                      <a:cxn ang="0">
                        <a:pos x="0" y="11"/>
                      </a:cxn>
                      <a:cxn ang="0">
                        <a:pos x="1" y="10"/>
                      </a:cxn>
                      <a:cxn ang="0">
                        <a:pos x="3" y="8"/>
                      </a:cxn>
                      <a:cxn ang="0">
                        <a:pos x="7" y="3"/>
                      </a:cxn>
                      <a:cxn ang="0">
                        <a:pos x="11" y="2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</a:cxnLst>
                    <a:rect l="0" t="0" r="r" b="b"/>
                    <a:pathLst>
                      <a:path w="35" h="35">
                        <a:moveTo>
                          <a:pt x="16" y="0"/>
                        </a:moveTo>
                        <a:lnTo>
                          <a:pt x="21" y="0"/>
                        </a:lnTo>
                        <a:lnTo>
                          <a:pt x="30" y="5"/>
                        </a:lnTo>
                        <a:lnTo>
                          <a:pt x="33" y="8"/>
                        </a:lnTo>
                        <a:lnTo>
                          <a:pt x="34" y="11"/>
                        </a:lnTo>
                        <a:lnTo>
                          <a:pt x="35" y="14"/>
                        </a:lnTo>
                        <a:lnTo>
                          <a:pt x="35" y="16"/>
                        </a:lnTo>
                        <a:lnTo>
                          <a:pt x="33" y="26"/>
                        </a:lnTo>
                        <a:lnTo>
                          <a:pt x="30" y="30"/>
                        </a:lnTo>
                        <a:lnTo>
                          <a:pt x="28" y="33"/>
                        </a:lnTo>
                        <a:lnTo>
                          <a:pt x="23" y="35"/>
                        </a:lnTo>
                        <a:lnTo>
                          <a:pt x="11" y="35"/>
                        </a:lnTo>
                        <a:lnTo>
                          <a:pt x="10" y="34"/>
                        </a:lnTo>
                        <a:lnTo>
                          <a:pt x="7" y="33"/>
                        </a:lnTo>
                        <a:lnTo>
                          <a:pt x="3" y="28"/>
                        </a:lnTo>
                        <a:lnTo>
                          <a:pt x="0" y="23"/>
                        </a:lnTo>
                        <a:lnTo>
                          <a:pt x="0" y="11"/>
                        </a:lnTo>
                        <a:lnTo>
                          <a:pt x="1" y="10"/>
                        </a:lnTo>
                        <a:lnTo>
                          <a:pt x="3" y="8"/>
                        </a:lnTo>
                        <a:lnTo>
                          <a:pt x="7" y="3"/>
                        </a:lnTo>
                        <a:lnTo>
                          <a:pt x="11" y="2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8" name="Freeform 311"/>
                  <p:cNvSpPr>
                    <a:spLocks/>
                  </p:cNvSpPr>
                  <p:nvPr/>
                </p:nvSpPr>
                <p:spPr bwMode="auto">
                  <a:xfrm>
                    <a:off x="1274" y="1082"/>
                    <a:ext cx="105" cy="152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105" y="0"/>
                      </a:cxn>
                      <a:cxn ang="0">
                        <a:pos x="98" y="27"/>
                      </a:cxn>
                      <a:cxn ang="0">
                        <a:pos x="46" y="27"/>
                      </a:cxn>
                      <a:cxn ang="0">
                        <a:pos x="40" y="40"/>
                      </a:cxn>
                      <a:cxn ang="0">
                        <a:pos x="55" y="43"/>
                      </a:cxn>
                      <a:cxn ang="0">
                        <a:pos x="66" y="49"/>
                      </a:cxn>
                      <a:cxn ang="0">
                        <a:pos x="70" y="52"/>
                      </a:cxn>
                      <a:cxn ang="0">
                        <a:pos x="74" y="55"/>
                      </a:cxn>
                      <a:cxn ang="0">
                        <a:pos x="78" y="58"/>
                      </a:cxn>
                      <a:cxn ang="0">
                        <a:pos x="80" y="61"/>
                      </a:cxn>
                      <a:cxn ang="0">
                        <a:pos x="82" y="66"/>
                      </a:cxn>
                      <a:cxn ang="0">
                        <a:pos x="87" y="78"/>
                      </a:cxn>
                      <a:cxn ang="0">
                        <a:pos x="89" y="89"/>
                      </a:cxn>
                      <a:cxn ang="0">
                        <a:pos x="87" y="105"/>
                      </a:cxn>
                      <a:cxn ang="0">
                        <a:pos x="80" y="120"/>
                      </a:cxn>
                      <a:cxn ang="0">
                        <a:pos x="70" y="133"/>
                      </a:cxn>
                      <a:cxn ang="0">
                        <a:pos x="56" y="143"/>
                      </a:cxn>
                      <a:cxn ang="0">
                        <a:pos x="46" y="148"/>
                      </a:cxn>
                      <a:cxn ang="0">
                        <a:pos x="36" y="151"/>
                      </a:cxn>
                      <a:cxn ang="0">
                        <a:pos x="24" y="152"/>
                      </a:cxn>
                      <a:cxn ang="0">
                        <a:pos x="15" y="152"/>
                      </a:cxn>
                      <a:cxn ang="0">
                        <a:pos x="8" y="150"/>
                      </a:cxn>
                      <a:cxn ang="0">
                        <a:pos x="5" y="147"/>
                      </a:cxn>
                      <a:cxn ang="0">
                        <a:pos x="0" y="138"/>
                      </a:cxn>
                      <a:cxn ang="0">
                        <a:pos x="0" y="135"/>
                      </a:cxn>
                      <a:cxn ang="0">
                        <a:pos x="1" y="133"/>
                      </a:cxn>
                      <a:cxn ang="0">
                        <a:pos x="1" y="131"/>
                      </a:cxn>
                      <a:cxn ang="0">
                        <a:pos x="2" y="128"/>
                      </a:cxn>
                      <a:cxn ang="0">
                        <a:pos x="5" y="127"/>
                      </a:cxn>
                      <a:cxn ang="0">
                        <a:pos x="9" y="127"/>
                      </a:cxn>
                      <a:cxn ang="0">
                        <a:pos x="12" y="126"/>
                      </a:cxn>
                      <a:cxn ang="0">
                        <a:pos x="14" y="126"/>
                      </a:cxn>
                      <a:cxn ang="0">
                        <a:pos x="21" y="129"/>
                      </a:cxn>
                      <a:cxn ang="0">
                        <a:pos x="24" y="132"/>
                      </a:cxn>
                      <a:cxn ang="0">
                        <a:pos x="27" y="134"/>
                      </a:cxn>
                      <a:cxn ang="0">
                        <a:pos x="33" y="140"/>
                      </a:cxn>
                      <a:cxn ang="0">
                        <a:pos x="38" y="143"/>
                      </a:cxn>
                      <a:cxn ang="0">
                        <a:pos x="43" y="143"/>
                      </a:cxn>
                      <a:cxn ang="0">
                        <a:pos x="48" y="141"/>
                      </a:cxn>
                      <a:cxn ang="0">
                        <a:pos x="51" y="140"/>
                      </a:cxn>
                      <a:cxn ang="0">
                        <a:pos x="56" y="135"/>
                      </a:cxn>
                      <a:cxn ang="0">
                        <a:pos x="60" y="128"/>
                      </a:cxn>
                      <a:cxn ang="0">
                        <a:pos x="62" y="120"/>
                      </a:cxn>
                      <a:cxn ang="0">
                        <a:pos x="63" y="110"/>
                      </a:cxn>
                      <a:cxn ang="0">
                        <a:pos x="62" y="97"/>
                      </a:cxn>
                      <a:cxn ang="0">
                        <a:pos x="56" y="86"/>
                      </a:cxn>
                      <a:cxn ang="0">
                        <a:pos x="55" y="82"/>
                      </a:cxn>
                      <a:cxn ang="0">
                        <a:pos x="51" y="77"/>
                      </a:cxn>
                      <a:cxn ang="0">
                        <a:pos x="48" y="74"/>
                      </a:cxn>
                      <a:cxn ang="0">
                        <a:pos x="44" y="71"/>
                      </a:cxn>
                      <a:cxn ang="0">
                        <a:pos x="40" y="68"/>
                      </a:cxn>
                      <a:cxn ang="0">
                        <a:pos x="31" y="65"/>
                      </a:cxn>
                      <a:cxn ang="0">
                        <a:pos x="19" y="64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105" h="152">
                        <a:moveTo>
                          <a:pt x="49" y="0"/>
                        </a:moveTo>
                        <a:lnTo>
                          <a:pt x="105" y="0"/>
                        </a:lnTo>
                        <a:lnTo>
                          <a:pt x="98" y="27"/>
                        </a:lnTo>
                        <a:lnTo>
                          <a:pt x="46" y="27"/>
                        </a:lnTo>
                        <a:lnTo>
                          <a:pt x="40" y="40"/>
                        </a:lnTo>
                        <a:lnTo>
                          <a:pt x="55" y="43"/>
                        </a:lnTo>
                        <a:lnTo>
                          <a:pt x="66" y="49"/>
                        </a:lnTo>
                        <a:lnTo>
                          <a:pt x="70" y="52"/>
                        </a:lnTo>
                        <a:lnTo>
                          <a:pt x="74" y="55"/>
                        </a:lnTo>
                        <a:lnTo>
                          <a:pt x="78" y="58"/>
                        </a:lnTo>
                        <a:lnTo>
                          <a:pt x="80" y="61"/>
                        </a:lnTo>
                        <a:lnTo>
                          <a:pt x="82" y="66"/>
                        </a:lnTo>
                        <a:lnTo>
                          <a:pt x="87" y="78"/>
                        </a:lnTo>
                        <a:lnTo>
                          <a:pt x="89" y="89"/>
                        </a:lnTo>
                        <a:lnTo>
                          <a:pt x="87" y="105"/>
                        </a:lnTo>
                        <a:lnTo>
                          <a:pt x="80" y="120"/>
                        </a:lnTo>
                        <a:lnTo>
                          <a:pt x="70" y="133"/>
                        </a:lnTo>
                        <a:lnTo>
                          <a:pt x="56" y="143"/>
                        </a:lnTo>
                        <a:lnTo>
                          <a:pt x="46" y="148"/>
                        </a:lnTo>
                        <a:lnTo>
                          <a:pt x="36" y="151"/>
                        </a:lnTo>
                        <a:lnTo>
                          <a:pt x="24" y="152"/>
                        </a:lnTo>
                        <a:lnTo>
                          <a:pt x="15" y="152"/>
                        </a:lnTo>
                        <a:lnTo>
                          <a:pt x="8" y="150"/>
                        </a:lnTo>
                        <a:lnTo>
                          <a:pt x="5" y="147"/>
                        </a:lnTo>
                        <a:lnTo>
                          <a:pt x="0" y="138"/>
                        </a:lnTo>
                        <a:lnTo>
                          <a:pt x="0" y="135"/>
                        </a:lnTo>
                        <a:lnTo>
                          <a:pt x="1" y="133"/>
                        </a:lnTo>
                        <a:lnTo>
                          <a:pt x="1" y="131"/>
                        </a:lnTo>
                        <a:lnTo>
                          <a:pt x="2" y="128"/>
                        </a:lnTo>
                        <a:lnTo>
                          <a:pt x="5" y="127"/>
                        </a:lnTo>
                        <a:lnTo>
                          <a:pt x="9" y="127"/>
                        </a:lnTo>
                        <a:lnTo>
                          <a:pt x="12" y="126"/>
                        </a:lnTo>
                        <a:lnTo>
                          <a:pt x="14" y="126"/>
                        </a:lnTo>
                        <a:lnTo>
                          <a:pt x="21" y="129"/>
                        </a:lnTo>
                        <a:lnTo>
                          <a:pt x="24" y="132"/>
                        </a:lnTo>
                        <a:lnTo>
                          <a:pt x="27" y="134"/>
                        </a:lnTo>
                        <a:lnTo>
                          <a:pt x="33" y="140"/>
                        </a:lnTo>
                        <a:lnTo>
                          <a:pt x="38" y="143"/>
                        </a:lnTo>
                        <a:lnTo>
                          <a:pt x="43" y="143"/>
                        </a:lnTo>
                        <a:lnTo>
                          <a:pt x="48" y="141"/>
                        </a:lnTo>
                        <a:lnTo>
                          <a:pt x="51" y="140"/>
                        </a:lnTo>
                        <a:lnTo>
                          <a:pt x="56" y="135"/>
                        </a:lnTo>
                        <a:lnTo>
                          <a:pt x="60" y="128"/>
                        </a:lnTo>
                        <a:lnTo>
                          <a:pt x="62" y="120"/>
                        </a:lnTo>
                        <a:lnTo>
                          <a:pt x="63" y="110"/>
                        </a:lnTo>
                        <a:lnTo>
                          <a:pt x="62" y="97"/>
                        </a:lnTo>
                        <a:lnTo>
                          <a:pt x="56" y="86"/>
                        </a:lnTo>
                        <a:lnTo>
                          <a:pt x="55" y="82"/>
                        </a:lnTo>
                        <a:lnTo>
                          <a:pt x="51" y="77"/>
                        </a:lnTo>
                        <a:lnTo>
                          <a:pt x="48" y="74"/>
                        </a:lnTo>
                        <a:lnTo>
                          <a:pt x="44" y="71"/>
                        </a:lnTo>
                        <a:lnTo>
                          <a:pt x="40" y="68"/>
                        </a:lnTo>
                        <a:lnTo>
                          <a:pt x="31" y="65"/>
                        </a:lnTo>
                        <a:lnTo>
                          <a:pt x="19" y="64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9" name="Line 312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3154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0" name="Line 313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3085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1" name="Line 314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3015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2" name="Line 315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2947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3" name="Line 316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2809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4" name="Line 317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2740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5" name="Line 318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2671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6" name="Line 319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2602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7" name="Line 320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2464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8" name="Line 321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2396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9" name="Line 322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2327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0" name="Line 323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2257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1" name="Line 324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2120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2" name="Line 325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2051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3" name="Line 326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1982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4" name="Line 327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1913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5" name="Line 328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1776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6" name="Line 329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1706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7" name="Line 330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1638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8" name="Line 331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1569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59" name="Line 332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1431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0" name="Line 333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1362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1" name="Line 334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1293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2" name="Line 335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1225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3" name="Line 336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3292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4" name="Line 337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3360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5" name="Line 338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3429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6" name="Line 339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1086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7" name="Line 340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1018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8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948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9" name="Line 3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28" y="935"/>
                    <a:ext cx="0" cy="2508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0" name="Line 3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48" y="935"/>
                    <a:ext cx="0" cy="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1" name="Line 3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92" y="935"/>
                    <a:ext cx="0" cy="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2" name="Line 3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8" y="935"/>
                    <a:ext cx="0" cy="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3" name="Line 3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2" y="935"/>
                    <a:ext cx="0" cy="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4" name="Line 3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26" y="935"/>
                    <a:ext cx="0" cy="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5" name="Line 3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71" y="935"/>
                    <a:ext cx="0" cy="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6" name="Line 3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15" y="935"/>
                    <a:ext cx="0" cy="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7" name="Line 3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7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8" name="Line 3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7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9" name="Line 3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55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0" name="Line 3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24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1" name="Line 3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62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2" name="Line 3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1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3" name="Line 3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99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4" name="Line 3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8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5" name="Line 3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6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6" name="Line 3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75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7" name="Line 3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45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8" name="Line 3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13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9" name="Line 3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50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0" name="Line 3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20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1" name="Line 3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89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2" name="Line 3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57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3" name="Line 3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96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4" name="Line 3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4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" name="Line 36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33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6" name="Line 3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03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7" name="Line 3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40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8" name="Line 3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08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" name="Line 3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78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0" name="Line 37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47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1" name="Line 3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0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2" name="Line 37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11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3" name="Line 3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41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4" name="Line 3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84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5" name="Line 3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54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6" name="Line 37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22" y="935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7" name="Line 380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935"/>
                    <a:ext cx="2508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8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3921" y="3222"/>
                    <a:ext cx="15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9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3921" y="2878"/>
                    <a:ext cx="15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0" name="Line 383"/>
                  <p:cNvSpPr>
                    <a:spLocks noChangeShapeType="1"/>
                  </p:cNvSpPr>
                  <p:nvPr/>
                </p:nvSpPr>
                <p:spPr bwMode="auto">
                  <a:xfrm>
                    <a:off x="3921" y="2534"/>
                    <a:ext cx="15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1" name="Line 384"/>
                  <p:cNvSpPr>
                    <a:spLocks noChangeShapeType="1"/>
                  </p:cNvSpPr>
                  <p:nvPr/>
                </p:nvSpPr>
                <p:spPr bwMode="auto">
                  <a:xfrm>
                    <a:off x="3921" y="2189"/>
                    <a:ext cx="15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2" name="Line 385"/>
                  <p:cNvSpPr>
                    <a:spLocks noChangeShapeType="1"/>
                  </p:cNvSpPr>
                  <p:nvPr/>
                </p:nvSpPr>
                <p:spPr bwMode="auto">
                  <a:xfrm>
                    <a:off x="3921" y="1844"/>
                    <a:ext cx="15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3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3921" y="1499"/>
                    <a:ext cx="15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4" name="Line 387"/>
                  <p:cNvSpPr>
                    <a:spLocks noChangeShapeType="1"/>
                  </p:cNvSpPr>
                  <p:nvPr/>
                </p:nvSpPr>
                <p:spPr bwMode="auto">
                  <a:xfrm>
                    <a:off x="3921" y="1155"/>
                    <a:ext cx="15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5" name="Line 388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3154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6" name="Line 389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3085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" name="Line 390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3015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8" name="Line 391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2947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9" name="Line 392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2809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0" name="Line 393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2740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1" name="Line 394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2671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2" name="Line 395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2602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3" name="Line 396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2464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4" name="Line 397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2396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5" name="Line 398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2327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6" name="Line 399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2257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7" name="Line 400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2120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8" name="Line 401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2051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9" name="Line 402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1982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0" name="Line 403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1913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1" name="Line 404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1776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2" name="Line 405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1706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3" name="Line 406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1638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4" name="Line 407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1569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5" name="Line 408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1431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6" name="Line 409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1362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7" name="Line 410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1293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8" name="Line 411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1225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39" name="Line 412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3292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0" name="Line 413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3360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1" name="Line 414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3429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2" name="Line 415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1086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3" name="Line 416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1018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4" name="Line 417"/>
                  <p:cNvSpPr>
                    <a:spLocks noChangeShapeType="1"/>
                  </p:cNvSpPr>
                  <p:nvPr/>
                </p:nvSpPr>
                <p:spPr bwMode="auto">
                  <a:xfrm>
                    <a:off x="3927" y="948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5" name="Line 4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36" y="935"/>
                    <a:ext cx="0" cy="2508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6" name="Line 419"/>
                  <p:cNvSpPr>
                    <a:spLocks noChangeShapeType="1"/>
                  </p:cNvSpPr>
                  <p:nvPr/>
                </p:nvSpPr>
                <p:spPr bwMode="auto">
                  <a:xfrm>
                    <a:off x="1428" y="3443"/>
                    <a:ext cx="2508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7" name="Freeform 420"/>
                  <p:cNvSpPr>
                    <a:spLocks noEditPoints="1"/>
                  </p:cNvSpPr>
                  <p:nvPr/>
                </p:nvSpPr>
                <p:spPr bwMode="auto">
                  <a:xfrm>
                    <a:off x="4061" y="3368"/>
                    <a:ext cx="100" cy="154"/>
                  </a:xfrm>
                  <a:custGeom>
                    <a:avLst/>
                    <a:gdLst/>
                    <a:ahLst/>
                    <a:cxnLst>
                      <a:cxn ang="0">
                        <a:pos x="68" y="0"/>
                      </a:cxn>
                      <a:cxn ang="0">
                        <a:pos x="49" y="68"/>
                      </a:cxn>
                      <a:cxn ang="0">
                        <a:pos x="54" y="62"/>
                      </a:cxn>
                      <a:cxn ang="0">
                        <a:pos x="59" y="57"/>
                      </a:cxn>
                      <a:cxn ang="0">
                        <a:pos x="63" y="54"/>
                      </a:cxn>
                      <a:cxn ang="0">
                        <a:pos x="68" y="51"/>
                      </a:cxn>
                      <a:cxn ang="0">
                        <a:pos x="79" y="51"/>
                      </a:cxn>
                      <a:cxn ang="0">
                        <a:pos x="84" y="53"/>
                      </a:cxn>
                      <a:cxn ang="0">
                        <a:pos x="91" y="57"/>
                      </a:cxn>
                      <a:cxn ang="0">
                        <a:pos x="93" y="61"/>
                      </a:cxn>
                      <a:cxn ang="0">
                        <a:pos x="98" y="72"/>
                      </a:cxn>
                      <a:cxn ang="0">
                        <a:pos x="100" y="81"/>
                      </a:cxn>
                      <a:cxn ang="0">
                        <a:pos x="98" y="100"/>
                      </a:cxn>
                      <a:cxn ang="0">
                        <a:pos x="91" y="117"/>
                      </a:cxn>
                      <a:cxn ang="0">
                        <a:pos x="79" y="133"/>
                      </a:cxn>
                      <a:cxn ang="0">
                        <a:pos x="67" y="145"/>
                      </a:cxn>
                      <a:cxn ang="0">
                        <a:pos x="53" y="152"/>
                      </a:cxn>
                      <a:cxn ang="0">
                        <a:pos x="37" y="154"/>
                      </a:cxn>
                      <a:cxn ang="0">
                        <a:pos x="25" y="153"/>
                      </a:cxn>
                      <a:cxn ang="0">
                        <a:pos x="13" y="151"/>
                      </a:cxn>
                      <a:cxn ang="0">
                        <a:pos x="0" y="145"/>
                      </a:cxn>
                      <a:cxn ang="0">
                        <a:pos x="32" y="29"/>
                      </a:cxn>
                      <a:cxn ang="0">
                        <a:pos x="35" y="24"/>
                      </a:cxn>
                      <a:cxn ang="0">
                        <a:pos x="35" y="13"/>
                      </a:cxn>
                      <a:cxn ang="0">
                        <a:pos x="33" y="12"/>
                      </a:cxn>
                      <a:cxn ang="0">
                        <a:pos x="32" y="12"/>
                      </a:cxn>
                      <a:cxn ang="0">
                        <a:pos x="27" y="10"/>
                      </a:cxn>
                      <a:cxn ang="0">
                        <a:pos x="23" y="10"/>
                      </a:cxn>
                      <a:cxn ang="0">
                        <a:pos x="23" y="7"/>
                      </a:cxn>
                      <a:cxn ang="0">
                        <a:pos x="61" y="0"/>
                      </a:cxn>
                      <a:cxn ang="0">
                        <a:pos x="68" y="0"/>
                      </a:cxn>
                      <a:cxn ang="0">
                        <a:pos x="25" y="147"/>
                      </a:cxn>
                      <a:cxn ang="0">
                        <a:pos x="29" y="148"/>
                      </a:cxn>
                      <a:cxn ang="0">
                        <a:pos x="31" y="150"/>
                      </a:cxn>
                      <a:cxn ang="0">
                        <a:pos x="38" y="150"/>
                      </a:cxn>
                      <a:cxn ang="0">
                        <a:pos x="42" y="148"/>
                      </a:cxn>
                      <a:cxn ang="0">
                        <a:pos x="44" y="147"/>
                      </a:cxn>
                      <a:cxn ang="0">
                        <a:pos x="54" y="140"/>
                      </a:cxn>
                      <a:cxn ang="0">
                        <a:pos x="59" y="133"/>
                      </a:cxn>
                      <a:cxn ang="0">
                        <a:pos x="64" y="122"/>
                      </a:cxn>
                      <a:cxn ang="0">
                        <a:pos x="69" y="110"/>
                      </a:cxn>
                      <a:cxn ang="0">
                        <a:pos x="73" y="97"/>
                      </a:cxn>
                      <a:cxn ang="0">
                        <a:pos x="74" y="84"/>
                      </a:cxn>
                      <a:cxn ang="0">
                        <a:pos x="74" y="79"/>
                      </a:cxn>
                      <a:cxn ang="0">
                        <a:pos x="72" y="75"/>
                      </a:cxn>
                      <a:cxn ang="0">
                        <a:pos x="67" y="71"/>
                      </a:cxn>
                      <a:cxn ang="0">
                        <a:pos x="66" y="68"/>
                      </a:cxn>
                      <a:cxn ang="0">
                        <a:pos x="59" y="68"/>
                      </a:cxn>
                      <a:cxn ang="0">
                        <a:pos x="54" y="71"/>
                      </a:cxn>
                      <a:cxn ang="0">
                        <a:pos x="47" y="78"/>
                      </a:cxn>
                      <a:cxn ang="0">
                        <a:pos x="45" y="81"/>
                      </a:cxn>
                      <a:cxn ang="0">
                        <a:pos x="43" y="87"/>
                      </a:cxn>
                      <a:cxn ang="0">
                        <a:pos x="39" y="93"/>
                      </a:cxn>
                      <a:cxn ang="0">
                        <a:pos x="25" y="147"/>
                      </a:cxn>
                    </a:cxnLst>
                    <a:rect l="0" t="0" r="r" b="b"/>
                    <a:pathLst>
                      <a:path w="100" h="154">
                        <a:moveTo>
                          <a:pt x="68" y="0"/>
                        </a:moveTo>
                        <a:lnTo>
                          <a:pt x="49" y="68"/>
                        </a:lnTo>
                        <a:lnTo>
                          <a:pt x="54" y="62"/>
                        </a:lnTo>
                        <a:lnTo>
                          <a:pt x="59" y="57"/>
                        </a:lnTo>
                        <a:lnTo>
                          <a:pt x="63" y="54"/>
                        </a:lnTo>
                        <a:lnTo>
                          <a:pt x="68" y="51"/>
                        </a:lnTo>
                        <a:lnTo>
                          <a:pt x="79" y="51"/>
                        </a:lnTo>
                        <a:lnTo>
                          <a:pt x="84" y="53"/>
                        </a:lnTo>
                        <a:lnTo>
                          <a:pt x="91" y="57"/>
                        </a:lnTo>
                        <a:lnTo>
                          <a:pt x="93" y="61"/>
                        </a:lnTo>
                        <a:lnTo>
                          <a:pt x="98" y="72"/>
                        </a:lnTo>
                        <a:lnTo>
                          <a:pt x="100" y="81"/>
                        </a:lnTo>
                        <a:lnTo>
                          <a:pt x="98" y="100"/>
                        </a:lnTo>
                        <a:lnTo>
                          <a:pt x="91" y="117"/>
                        </a:lnTo>
                        <a:lnTo>
                          <a:pt x="79" y="133"/>
                        </a:lnTo>
                        <a:lnTo>
                          <a:pt x="67" y="145"/>
                        </a:lnTo>
                        <a:lnTo>
                          <a:pt x="53" y="152"/>
                        </a:lnTo>
                        <a:lnTo>
                          <a:pt x="37" y="154"/>
                        </a:lnTo>
                        <a:lnTo>
                          <a:pt x="25" y="153"/>
                        </a:lnTo>
                        <a:lnTo>
                          <a:pt x="13" y="151"/>
                        </a:lnTo>
                        <a:lnTo>
                          <a:pt x="0" y="145"/>
                        </a:lnTo>
                        <a:lnTo>
                          <a:pt x="32" y="29"/>
                        </a:lnTo>
                        <a:lnTo>
                          <a:pt x="35" y="24"/>
                        </a:lnTo>
                        <a:lnTo>
                          <a:pt x="35" y="13"/>
                        </a:lnTo>
                        <a:lnTo>
                          <a:pt x="33" y="12"/>
                        </a:lnTo>
                        <a:lnTo>
                          <a:pt x="32" y="12"/>
                        </a:lnTo>
                        <a:lnTo>
                          <a:pt x="27" y="10"/>
                        </a:lnTo>
                        <a:lnTo>
                          <a:pt x="23" y="10"/>
                        </a:lnTo>
                        <a:lnTo>
                          <a:pt x="23" y="7"/>
                        </a:lnTo>
                        <a:lnTo>
                          <a:pt x="61" y="0"/>
                        </a:lnTo>
                        <a:lnTo>
                          <a:pt x="68" y="0"/>
                        </a:lnTo>
                        <a:close/>
                        <a:moveTo>
                          <a:pt x="25" y="147"/>
                        </a:moveTo>
                        <a:lnTo>
                          <a:pt x="29" y="148"/>
                        </a:lnTo>
                        <a:lnTo>
                          <a:pt x="31" y="150"/>
                        </a:lnTo>
                        <a:lnTo>
                          <a:pt x="38" y="150"/>
                        </a:lnTo>
                        <a:lnTo>
                          <a:pt x="42" y="148"/>
                        </a:lnTo>
                        <a:lnTo>
                          <a:pt x="44" y="147"/>
                        </a:lnTo>
                        <a:lnTo>
                          <a:pt x="54" y="140"/>
                        </a:lnTo>
                        <a:lnTo>
                          <a:pt x="59" y="133"/>
                        </a:lnTo>
                        <a:lnTo>
                          <a:pt x="64" y="122"/>
                        </a:lnTo>
                        <a:lnTo>
                          <a:pt x="69" y="110"/>
                        </a:lnTo>
                        <a:lnTo>
                          <a:pt x="73" y="97"/>
                        </a:lnTo>
                        <a:lnTo>
                          <a:pt x="74" y="84"/>
                        </a:lnTo>
                        <a:lnTo>
                          <a:pt x="74" y="79"/>
                        </a:lnTo>
                        <a:lnTo>
                          <a:pt x="72" y="75"/>
                        </a:lnTo>
                        <a:lnTo>
                          <a:pt x="67" y="71"/>
                        </a:lnTo>
                        <a:lnTo>
                          <a:pt x="66" y="68"/>
                        </a:lnTo>
                        <a:lnTo>
                          <a:pt x="59" y="68"/>
                        </a:lnTo>
                        <a:lnTo>
                          <a:pt x="54" y="71"/>
                        </a:lnTo>
                        <a:lnTo>
                          <a:pt x="47" y="78"/>
                        </a:lnTo>
                        <a:lnTo>
                          <a:pt x="45" y="81"/>
                        </a:lnTo>
                        <a:lnTo>
                          <a:pt x="43" y="87"/>
                        </a:lnTo>
                        <a:lnTo>
                          <a:pt x="39" y="93"/>
                        </a:lnTo>
                        <a:lnTo>
                          <a:pt x="25" y="147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8" name="Freeform 421"/>
                  <p:cNvSpPr>
                    <a:spLocks/>
                  </p:cNvSpPr>
                  <p:nvPr/>
                </p:nvSpPr>
                <p:spPr bwMode="auto">
                  <a:xfrm>
                    <a:off x="4170" y="3483"/>
                    <a:ext cx="88" cy="74"/>
                  </a:xfrm>
                  <a:custGeom>
                    <a:avLst/>
                    <a:gdLst/>
                    <a:ahLst/>
                    <a:cxnLst>
                      <a:cxn ang="0">
                        <a:pos x="42" y="0"/>
                      </a:cxn>
                      <a:cxn ang="0">
                        <a:pos x="51" y="25"/>
                      </a:cxn>
                      <a:cxn ang="0">
                        <a:pos x="62" y="13"/>
                      </a:cxn>
                      <a:cxn ang="0">
                        <a:pos x="71" y="1"/>
                      </a:cxn>
                      <a:cxn ang="0">
                        <a:pos x="85" y="0"/>
                      </a:cxn>
                      <a:cxn ang="0">
                        <a:pos x="88" y="3"/>
                      </a:cxn>
                      <a:cxn ang="0">
                        <a:pos x="87" y="13"/>
                      </a:cxn>
                      <a:cxn ang="0">
                        <a:pos x="82" y="17"/>
                      </a:cxn>
                      <a:cxn ang="0">
                        <a:pos x="76" y="15"/>
                      </a:cxn>
                      <a:cxn ang="0">
                        <a:pos x="68" y="14"/>
                      </a:cxn>
                      <a:cxn ang="0">
                        <a:pos x="62" y="19"/>
                      </a:cxn>
                      <a:cxn ang="0">
                        <a:pos x="54" y="31"/>
                      </a:cxn>
                      <a:cxn ang="0">
                        <a:pos x="62" y="54"/>
                      </a:cxn>
                      <a:cxn ang="0">
                        <a:pos x="68" y="62"/>
                      </a:cxn>
                      <a:cxn ang="0">
                        <a:pos x="71" y="63"/>
                      </a:cxn>
                      <a:cxn ang="0">
                        <a:pos x="75" y="61"/>
                      </a:cxn>
                      <a:cxn ang="0">
                        <a:pos x="77" y="58"/>
                      </a:cxn>
                      <a:cxn ang="0">
                        <a:pos x="81" y="52"/>
                      </a:cxn>
                      <a:cxn ang="0">
                        <a:pos x="80" y="61"/>
                      </a:cxn>
                      <a:cxn ang="0">
                        <a:pos x="74" y="68"/>
                      </a:cxn>
                      <a:cxn ang="0">
                        <a:pos x="67" y="74"/>
                      </a:cxn>
                      <a:cxn ang="0">
                        <a:pos x="51" y="73"/>
                      </a:cxn>
                      <a:cxn ang="0">
                        <a:pos x="46" y="64"/>
                      </a:cxn>
                      <a:cxn ang="0">
                        <a:pos x="43" y="58"/>
                      </a:cxn>
                      <a:cxn ang="0">
                        <a:pos x="40" y="48"/>
                      </a:cxn>
                      <a:cxn ang="0">
                        <a:pos x="31" y="58"/>
                      </a:cxn>
                      <a:cxn ang="0">
                        <a:pos x="19" y="72"/>
                      </a:cxn>
                      <a:cxn ang="0">
                        <a:pos x="15" y="74"/>
                      </a:cxn>
                      <a:cxn ang="0">
                        <a:pos x="1" y="72"/>
                      </a:cxn>
                      <a:cxn ang="0">
                        <a:pos x="0" y="66"/>
                      </a:cxn>
                      <a:cxn ang="0">
                        <a:pos x="3" y="60"/>
                      </a:cxn>
                      <a:cxn ang="0">
                        <a:pos x="15" y="58"/>
                      </a:cxn>
                      <a:cxn ang="0">
                        <a:pos x="24" y="60"/>
                      </a:cxn>
                      <a:cxn ang="0">
                        <a:pos x="27" y="57"/>
                      </a:cxn>
                      <a:cxn ang="0">
                        <a:pos x="30" y="52"/>
                      </a:cxn>
                      <a:cxn ang="0">
                        <a:pos x="36" y="48"/>
                      </a:cxn>
                      <a:cxn ang="0">
                        <a:pos x="33" y="27"/>
                      </a:cxn>
                      <a:cxn ang="0">
                        <a:pos x="27" y="9"/>
                      </a:cxn>
                      <a:cxn ang="0">
                        <a:pos x="24" y="7"/>
                      </a:cxn>
                      <a:cxn ang="0">
                        <a:pos x="15" y="5"/>
                      </a:cxn>
                    </a:cxnLst>
                    <a:rect l="0" t="0" r="r" b="b"/>
                    <a:pathLst>
                      <a:path w="88" h="74">
                        <a:moveTo>
                          <a:pt x="15" y="5"/>
                        </a:moveTo>
                        <a:lnTo>
                          <a:pt x="42" y="0"/>
                        </a:lnTo>
                        <a:lnTo>
                          <a:pt x="48" y="12"/>
                        </a:lnTo>
                        <a:lnTo>
                          <a:pt x="51" y="25"/>
                        </a:lnTo>
                        <a:lnTo>
                          <a:pt x="55" y="20"/>
                        </a:lnTo>
                        <a:lnTo>
                          <a:pt x="62" y="13"/>
                        </a:lnTo>
                        <a:lnTo>
                          <a:pt x="63" y="9"/>
                        </a:lnTo>
                        <a:lnTo>
                          <a:pt x="71" y="1"/>
                        </a:lnTo>
                        <a:lnTo>
                          <a:pt x="74" y="0"/>
                        </a:lnTo>
                        <a:lnTo>
                          <a:pt x="85" y="0"/>
                        </a:lnTo>
                        <a:lnTo>
                          <a:pt x="87" y="1"/>
                        </a:lnTo>
                        <a:lnTo>
                          <a:pt x="88" y="3"/>
                        </a:lnTo>
                        <a:lnTo>
                          <a:pt x="88" y="11"/>
                        </a:lnTo>
                        <a:lnTo>
                          <a:pt x="87" y="13"/>
                        </a:lnTo>
                        <a:lnTo>
                          <a:pt x="87" y="14"/>
                        </a:lnTo>
                        <a:lnTo>
                          <a:pt x="82" y="17"/>
                        </a:lnTo>
                        <a:lnTo>
                          <a:pt x="79" y="17"/>
                        </a:lnTo>
                        <a:lnTo>
                          <a:pt x="76" y="15"/>
                        </a:lnTo>
                        <a:lnTo>
                          <a:pt x="75" y="14"/>
                        </a:lnTo>
                        <a:lnTo>
                          <a:pt x="68" y="14"/>
                        </a:lnTo>
                        <a:lnTo>
                          <a:pt x="63" y="17"/>
                        </a:lnTo>
                        <a:lnTo>
                          <a:pt x="62" y="19"/>
                        </a:lnTo>
                        <a:lnTo>
                          <a:pt x="57" y="26"/>
                        </a:lnTo>
                        <a:lnTo>
                          <a:pt x="54" y="31"/>
                        </a:lnTo>
                        <a:lnTo>
                          <a:pt x="58" y="44"/>
                        </a:lnTo>
                        <a:lnTo>
                          <a:pt x="62" y="54"/>
                        </a:lnTo>
                        <a:lnTo>
                          <a:pt x="65" y="60"/>
                        </a:lnTo>
                        <a:lnTo>
                          <a:pt x="68" y="62"/>
                        </a:lnTo>
                        <a:lnTo>
                          <a:pt x="70" y="63"/>
                        </a:lnTo>
                        <a:lnTo>
                          <a:pt x="71" y="63"/>
                        </a:lnTo>
                        <a:lnTo>
                          <a:pt x="73" y="62"/>
                        </a:lnTo>
                        <a:lnTo>
                          <a:pt x="75" y="61"/>
                        </a:lnTo>
                        <a:lnTo>
                          <a:pt x="76" y="61"/>
                        </a:lnTo>
                        <a:lnTo>
                          <a:pt x="77" y="58"/>
                        </a:lnTo>
                        <a:lnTo>
                          <a:pt x="80" y="56"/>
                        </a:lnTo>
                        <a:lnTo>
                          <a:pt x="81" y="52"/>
                        </a:lnTo>
                        <a:lnTo>
                          <a:pt x="83" y="55"/>
                        </a:lnTo>
                        <a:lnTo>
                          <a:pt x="80" y="61"/>
                        </a:lnTo>
                        <a:lnTo>
                          <a:pt x="76" y="64"/>
                        </a:lnTo>
                        <a:lnTo>
                          <a:pt x="74" y="68"/>
                        </a:lnTo>
                        <a:lnTo>
                          <a:pt x="70" y="72"/>
                        </a:lnTo>
                        <a:lnTo>
                          <a:pt x="67" y="74"/>
                        </a:lnTo>
                        <a:lnTo>
                          <a:pt x="55" y="74"/>
                        </a:lnTo>
                        <a:lnTo>
                          <a:pt x="51" y="73"/>
                        </a:lnTo>
                        <a:lnTo>
                          <a:pt x="49" y="68"/>
                        </a:lnTo>
                        <a:lnTo>
                          <a:pt x="46" y="64"/>
                        </a:lnTo>
                        <a:lnTo>
                          <a:pt x="45" y="62"/>
                        </a:lnTo>
                        <a:lnTo>
                          <a:pt x="43" y="58"/>
                        </a:lnTo>
                        <a:lnTo>
                          <a:pt x="42" y="54"/>
                        </a:lnTo>
                        <a:lnTo>
                          <a:pt x="40" y="48"/>
                        </a:lnTo>
                        <a:lnTo>
                          <a:pt x="36" y="54"/>
                        </a:lnTo>
                        <a:lnTo>
                          <a:pt x="31" y="58"/>
                        </a:lnTo>
                        <a:lnTo>
                          <a:pt x="28" y="62"/>
                        </a:lnTo>
                        <a:lnTo>
                          <a:pt x="19" y="72"/>
                        </a:lnTo>
                        <a:lnTo>
                          <a:pt x="16" y="73"/>
                        </a:lnTo>
                        <a:lnTo>
                          <a:pt x="15" y="74"/>
                        </a:lnTo>
                        <a:lnTo>
                          <a:pt x="3" y="74"/>
                        </a:lnTo>
                        <a:lnTo>
                          <a:pt x="1" y="72"/>
                        </a:lnTo>
                        <a:lnTo>
                          <a:pt x="1" y="69"/>
                        </a:lnTo>
                        <a:lnTo>
                          <a:pt x="0" y="66"/>
                        </a:lnTo>
                        <a:lnTo>
                          <a:pt x="1" y="64"/>
                        </a:lnTo>
                        <a:lnTo>
                          <a:pt x="3" y="60"/>
                        </a:lnTo>
                        <a:lnTo>
                          <a:pt x="4" y="58"/>
                        </a:lnTo>
                        <a:lnTo>
                          <a:pt x="15" y="58"/>
                        </a:lnTo>
                        <a:lnTo>
                          <a:pt x="18" y="60"/>
                        </a:lnTo>
                        <a:lnTo>
                          <a:pt x="24" y="60"/>
                        </a:lnTo>
                        <a:lnTo>
                          <a:pt x="25" y="58"/>
                        </a:lnTo>
                        <a:lnTo>
                          <a:pt x="27" y="57"/>
                        </a:lnTo>
                        <a:lnTo>
                          <a:pt x="28" y="56"/>
                        </a:lnTo>
                        <a:lnTo>
                          <a:pt x="30" y="52"/>
                        </a:lnTo>
                        <a:lnTo>
                          <a:pt x="32" y="50"/>
                        </a:lnTo>
                        <a:lnTo>
                          <a:pt x="36" y="48"/>
                        </a:lnTo>
                        <a:lnTo>
                          <a:pt x="38" y="43"/>
                        </a:lnTo>
                        <a:lnTo>
                          <a:pt x="33" y="27"/>
                        </a:lnTo>
                        <a:lnTo>
                          <a:pt x="30" y="15"/>
                        </a:lnTo>
                        <a:lnTo>
                          <a:pt x="27" y="9"/>
                        </a:lnTo>
                        <a:lnTo>
                          <a:pt x="26" y="8"/>
                        </a:lnTo>
                        <a:lnTo>
                          <a:pt x="24" y="7"/>
                        </a:lnTo>
                        <a:lnTo>
                          <a:pt x="15" y="7"/>
                        </a:lnTo>
                        <a:lnTo>
                          <a:pt x="15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49" name="Freeform 422"/>
                  <p:cNvSpPr>
                    <a:spLocks/>
                  </p:cNvSpPr>
                  <p:nvPr/>
                </p:nvSpPr>
                <p:spPr bwMode="auto">
                  <a:xfrm>
                    <a:off x="4406" y="3368"/>
                    <a:ext cx="54" cy="188"/>
                  </a:xfrm>
                  <a:custGeom>
                    <a:avLst/>
                    <a:gdLst/>
                    <a:ahLst/>
                    <a:cxnLst>
                      <a:cxn ang="0">
                        <a:pos x="54" y="188"/>
                      </a:cxn>
                      <a:cxn ang="0">
                        <a:pos x="54" y="181"/>
                      </a:cxn>
                      <a:cxn ang="0">
                        <a:pos x="30" y="181"/>
                      </a:cxn>
                      <a:cxn ang="0">
                        <a:pos x="29" y="179"/>
                      </a:cxn>
                      <a:cxn ang="0">
                        <a:pos x="28" y="177"/>
                      </a:cxn>
                      <a:cxn ang="0">
                        <a:pos x="26" y="176"/>
                      </a:cxn>
                      <a:cxn ang="0">
                        <a:pos x="26" y="12"/>
                      </a:cxn>
                      <a:cxn ang="0">
                        <a:pos x="28" y="10"/>
                      </a:cxn>
                      <a:cxn ang="0">
                        <a:pos x="32" y="7"/>
                      </a:cxn>
                      <a:cxn ang="0">
                        <a:pos x="54" y="7"/>
                      </a:cxn>
                      <a:cxn ang="0">
                        <a:pos x="54" y="0"/>
                      </a:cxn>
                      <a:cxn ang="0">
                        <a:pos x="0" y="0"/>
                      </a:cxn>
                      <a:cxn ang="0">
                        <a:pos x="0" y="188"/>
                      </a:cxn>
                      <a:cxn ang="0">
                        <a:pos x="54" y="188"/>
                      </a:cxn>
                    </a:cxnLst>
                    <a:rect l="0" t="0" r="r" b="b"/>
                    <a:pathLst>
                      <a:path w="54" h="188">
                        <a:moveTo>
                          <a:pt x="54" y="188"/>
                        </a:moveTo>
                        <a:lnTo>
                          <a:pt x="54" y="181"/>
                        </a:lnTo>
                        <a:lnTo>
                          <a:pt x="30" y="181"/>
                        </a:lnTo>
                        <a:lnTo>
                          <a:pt x="29" y="179"/>
                        </a:lnTo>
                        <a:lnTo>
                          <a:pt x="28" y="177"/>
                        </a:lnTo>
                        <a:lnTo>
                          <a:pt x="26" y="176"/>
                        </a:lnTo>
                        <a:lnTo>
                          <a:pt x="26" y="12"/>
                        </a:lnTo>
                        <a:lnTo>
                          <a:pt x="28" y="10"/>
                        </a:lnTo>
                        <a:lnTo>
                          <a:pt x="32" y="7"/>
                        </a:lnTo>
                        <a:lnTo>
                          <a:pt x="54" y="7"/>
                        </a:lnTo>
                        <a:lnTo>
                          <a:pt x="54" y="0"/>
                        </a:lnTo>
                        <a:lnTo>
                          <a:pt x="0" y="0"/>
                        </a:lnTo>
                        <a:lnTo>
                          <a:pt x="0" y="188"/>
                        </a:lnTo>
                        <a:lnTo>
                          <a:pt x="54" y="18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0" name="Freeform 423"/>
                  <p:cNvSpPr>
                    <a:spLocks/>
                  </p:cNvSpPr>
                  <p:nvPr/>
                </p:nvSpPr>
                <p:spPr bwMode="auto">
                  <a:xfrm>
                    <a:off x="4466" y="3368"/>
                    <a:ext cx="149" cy="201"/>
                  </a:xfrm>
                  <a:custGeom>
                    <a:avLst/>
                    <a:gdLst/>
                    <a:ahLst/>
                    <a:cxnLst>
                      <a:cxn ang="0">
                        <a:pos x="81" y="117"/>
                      </a:cxn>
                      <a:cxn ang="0">
                        <a:pos x="68" y="155"/>
                      </a:cxn>
                      <a:cxn ang="0">
                        <a:pos x="57" y="178"/>
                      </a:cxn>
                      <a:cxn ang="0">
                        <a:pos x="42" y="194"/>
                      </a:cxn>
                      <a:cxn ang="0">
                        <a:pos x="18" y="201"/>
                      </a:cxn>
                      <a:cxn ang="0">
                        <a:pos x="6" y="199"/>
                      </a:cxn>
                      <a:cxn ang="0">
                        <a:pos x="0" y="191"/>
                      </a:cxn>
                      <a:cxn ang="0">
                        <a:pos x="2" y="182"/>
                      </a:cxn>
                      <a:cxn ang="0">
                        <a:pos x="7" y="178"/>
                      </a:cxn>
                      <a:cxn ang="0">
                        <a:pos x="13" y="177"/>
                      </a:cxn>
                      <a:cxn ang="0">
                        <a:pos x="23" y="179"/>
                      </a:cxn>
                      <a:cxn ang="0">
                        <a:pos x="25" y="190"/>
                      </a:cxn>
                      <a:cxn ang="0">
                        <a:pos x="23" y="191"/>
                      </a:cxn>
                      <a:cxn ang="0">
                        <a:pos x="21" y="194"/>
                      </a:cxn>
                      <a:cxn ang="0">
                        <a:pos x="23" y="196"/>
                      </a:cxn>
                      <a:cxn ang="0">
                        <a:pos x="27" y="195"/>
                      </a:cxn>
                      <a:cxn ang="0">
                        <a:pos x="31" y="191"/>
                      </a:cxn>
                      <a:cxn ang="0">
                        <a:pos x="35" y="185"/>
                      </a:cxn>
                      <a:cxn ang="0">
                        <a:pos x="37" y="176"/>
                      </a:cxn>
                      <a:cxn ang="0">
                        <a:pos x="44" y="154"/>
                      </a:cxn>
                      <a:cxn ang="0">
                        <a:pos x="54" y="66"/>
                      </a:cxn>
                      <a:cxn ang="0">
                        <a:pos x="62" y="51"/>
                      </a:cxn>
                      <a:cxn ang="0">
                        <a:pos x="74" y="43"/>
                      </a:cxn>
                      <a:cxn ang="0">
                        <a:pos x="84" y="28"/>
                      </a:cxn>
                      <a:cxn ang="0">
                        <a:pos x="100" y="10"/>
                      </a:cxn>
                      <a:cxn ang="0">
                        <a:pos x="130" y="0"/>
                      </a:cxn>
                      <a:cxn ang="0">
                        <a:pos x="139" y="1"/>
                      </a:cxn>
                      <a:cxn ang="0">
                        <a:pos x="145" y="5"/>
                      </a:cxn>
                      <a:cxn ang="0">
                        <a:pos x="149" y="12"/>
                      </a:cxn>
                      <a:cxn ang="0">
                        <a:pos x="148" y="19"/>
                      </a:cxn>
                      <a:cxn ang="0">
                        <a:pos x="145" y="23"/>
                      </a:cxn>
                      <a:cxn ang="0">
                        <a:pos x="135" y="24"/>
                      </a:cxn>
                      <a:cxn ang="0">
                        <a:pos x="128" y="19"/>
                      </a:cxn>
                      <a:cxn ang="0">
                        <a:pos x="129" y="12"/>
                      </a:cxn>
                      <a:cxn ang="0">
                        <a:pos x="130" y="10"/>
                      </a:cxn>
                      <a:cxn ang="0">
                        <a:pos x="130" y="5"/>
                      </a:cxn>
                      <a:cxn ang="0">
                        <a:pos x="122" y="6"/>
                      </a:cxn>
                      <a:cxn ang="0">
                        <a:pos x="109" y="23"/>
                      </a:cxn>
                      <a:cxn ang="0">
                        <a:pos x="98" y="51"/>
                      </a:cxn>
                      <a:cxn ang="0">
                        <a:pos x="110" y="66"/>
                      </a:cxn>
                    </a:cxnLst>
                    <a:rect l="0" t="0" r="r" b="b"/>
                    <a:pathLst>
                      <a:path w="149" h="201">
                        <a:moveTo>
                          <a:pt x="95" y="66"/>
                        </a:moveTo>
                        <a:lnTo>
                          <a:pt x="81" y="117"/>
                        </a:lnTo>
                        <a:lnTo>
                          <a:pt x="74" y="138"/>
                        </a:lnTo>
                        <a:lnTo>
                          <a:pt x="68" y="155"/>
                        </a:lnTo>
                        <a:lnTo>
                          <a:pt x="62" y="169"/>
                        </a:lnTo>
                        <a:lnTo>
                          <a:pt x="57" y="178"/>
                        </a:lnTo>
                        <a:lnTo>
                          <a:pt x="50" y="187"/>
                        </a:lnTo>
                        <a:lnTo>
                          <a:pt x="42" y="194"/>
                        </a:lnTo>
                        <a:lnTo>
                          <a:pt x="31" y="200"/>
                        </a:lnTo>
                        <a:lnTo>
                          <a:pt x="18" y="201"/>
                        </a:lnTo>
                        <a:lnTo>
                          <a:pt x="13" y="201"/>
                        </a:lnTo>
                        <a:lnTo>
                          <a:pt x="6" y="199"/>
                        </a:lnTo>
                        <a:lnTo>
                          <a:pt x="5" y="196"/>
                        </a:lnTo>
                        <a:lnTo>
                          <a:pt x="0" y="191"/>
                        </a:lnTo>
                        <a:lnTo>
                          <a:pt x="0" y="187"/>
                        </a:lnTo>
                        <a:lnTo>
                          <a:pt x="2" y="182"/>
                        </a:lnTo>
                        <a:lnTo>
                          <a:pt x="5" y="179"/>
                        </a:lnTo>
                        <a:lnTo>
                          <a:pt x="7" y="178"/>
                        </a:lnTo>
                        <a:lnTo>
                          <a:pt x="9" y="178"/>
                        </a:lnTo>
                        <a:lnTo>
                          <a:pt x="13" y="177"/>
                        </a:lnTo>
                        <a:lnTo>
                          <a:pt x="18" y="177"/>
                        </a:lnTo>
                        <a:lnTo>
                          <a:pt x="23" y="179"/>
                        </a:lnTo>
                        <a:lnTo>
                          <a:pt x="25" y="182"/>
                        </a:lnTo>
                        <a:lnTo>
                          <a:pt x="25" y="190"/>
                        </a:lnTo>
                        <a:lnTo>
                          <a:pt x="24" y="191"/>
                        </a:lnTo>
                        <a:lnTo>
                          <a:pt x="23" y="191"/>
                        </a:lnTo>
                        <a:lnTo>
                          <a:pt x="23" y="193"/>
                        </a:lnTo>
                        <a:lnTo>
                          <a:pt x="21" y="194"/>
                        </a:lnTo>
                        <a:lnTo>
                          <a:pt x="20" y="194"/>
                        </a:lnTo>
                        <a:lnTo>
                          <a:pt x="23" y="196"/>
                        </a:lnTo>
                        <a:lnTo>
                          <a:pt x="26" y="196"/>
                        </a:lnTo>
                        <a:lnTo>
                          <a:pt x="27" y="195"/>
                        </a:lnTo>
                        <a:lnTo>
                          <a:pt x="27" y="194"/>
                        </a:lnTo>
                        <a:lnTo>
                          <a:pt x="31" y="191"/>
                        </a:lnTo>
                        <a:lnTo>
                          <a:pt x="33" y="189"/>
                        </a:lnTo>
                        <a:lnTo>
                          <a:pt x="35" y="185"/>
                        </a:lnTo>
                        <a:lnTo>
                          <a:pt x="35" y="182"/>
                        </a:lnTo>
                        <a:lnTo>
                          <a:pt x="37" y="176"/>
                        </a:lnTo>
                        <a:lnTo>
                          <a:pt x="40" y="166"/>
                        </a:lnTo>
                        <a:lnTo>
                          <a:pt x="44" y="154"/>
                        </a:lnTo>
                        <a:lnTo>
                          <a:pt x="67" y="66"/>
                        </a:lnTo>
                        <a:lnTo>
                          <a:pt x="54" y="66"/>
                        </a:lnTo>
                        <a:lnTo>
                          <a:pt x="58" y="51"/>
                        </a:lnTo>
                        <a:lnTo>
                          <a:pt x="62" y="51"/>
                        </a:lnTo>
                        <a:lnTo>
                          <a:pt x="69" y="48"/>
                        </a:lnTo>
                        <a:lnTo>
                          <a:pt x="74" y="43"/>
                        </a:lnTo>
                        <a:lnTo>
                          <a:pt x="76" y="40"/>
                        </a:lnTo>
                        <a:lnTo>
                          <a:pt x="84" y="28"/>
                        </a:lnTo>
                        <a:lnTo>
                          <a:pt x="92" y="17"/>
                        </a:lnTo>
                        <a:lnTo>
                          <a:pt x="100" y="10"/>
                        </a:lnTo>
                        <a:lnTo>
                          <a:pt x="115" y="2"/>
                        </a:lnTo>
                        <a:lnTo>
                          <a:pt x="130" y="0"/>
                        </a:lnTo>
                        <a:lnTo>
                          <a:pt x="135" y="0"/>
                        </a:lnTo>
                        <a:lnTo>
                          <a:pt x="139" y="1"/>
                        </a:lnTo>
                        <a:lnTo>
                          <a:pt x="142" y="4"/>
                        </a:lnTo>
                        <a:lnTo>
                          <a:pt x="145" y="5"/>
                        </a:lnTo>
                        <a:lnTo>
                          <a:pt x="147" y="7"/>
                        </a:lnTo>
                        <a:lnTo>
                          <a:pt x="149" y="12"/>
                        </a:lnTo>
                        <a:lnTo>
                          <a:pt x="149" y="16"/>
                        </a:lnTo>
                        <a:lnTo>
                          <a:pt x="148" y="19"/>
                        </a:lnTo>
                        <a:lnTo>
                          <a:pt x="147" y="22"/>
                        </a:lnTo>
                        <a:lnTo>
                          <a:pt x="145" y="23"/>
                        </a:lnTo>
                        <a:lnTo>
                          <a:pt x="141" y="24"/>
                        </a:lnTo>
                        <a:lnTo>
                          <a:pt x="135" y="24"/>
                        </a:lnTo>
                        <a:lnTo>
                          <a:pt x="130" y="22"/>
                        </a:lnTo>
                        <a:lnTo>
                          <a:pt x="128" y="19"/>
                        </a:lnTo>
                        <a:lnTo>
                          <a:pt x="128" y="13"/>
                        </a:lnTo>
                        <a:lnTo>
                          <a:pt x="129" y="12"/>
                        </a:lnTo>
                        <a:lnTo>
                          <a:pt x="130" y="12"/>
                        </a:lnTo>
                        <a:lnTo>
                          <a:pt x="130" y="10"/>
                        </a:lnTo>
                        <a:lnTo>
                          <a:pt x="133" y="7"/>
                        </a:lnTo>
                        <a:lnTo>
                          <a:pt x="130" y="5"/>
                        </a:lnTo>
                        <a:lnTo>
                          <a:pt x="124" y="5"/>
                        </a:lnTo>
                        <a:lnTo>
                          <a:pt x="122" y="6"/>
                        </a:lnTo>
                        <a:lnTo>
                          <a:pt x="116" y="12"/>
                        </a:lnTo>
                        <a:lnTo>
                          <a:pt x="109" y="23"/>
                        </a:lnTo>
                        <a:lnTo>
                          <a:pt x="103" y="35"/>
                        </a:lnTo>
                        <a:lnTo>
                          <a:pt x="98" y="51"/>
                        </a:lnTo>
                        <a:lnTo>
                          <a:pt x="111" y="51"/>
                        </a:lnTo>
                        <a:lnTo>
                          <a:pt x="110" y="66"/>
                        </a:lnTo>
                        <a:lnTo>
                          <a:pt x="95" y="66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1" name="Freeform 424"/>
                  <p:cNvSpPr>
                    <a:spLocks/>
                  </p:cNvSpPr>
                  <p:nvPr/>
                </p:nvSpPr>
                <p:spPr bwMode="auto">
                  <a:xfrm>
                    <a:off x="4579" y="3417"/>
                    <a:ext cx="169" cy="105"/>
                  </a:xfrm>
                  <a:custGeom>
                    <a:avLst/>
                    <a:gdLst/>
                    <a:ahLst/>
                    <a:cxnLst>
                      <a:cxn ang="0">
                        <a:pos x="43" y="47"/>
                      </a:cxn>
                      <a:cxn ang="0">
                        <a:pos x="59" y="25"/>
                      </a:cxn>
                      <a:cxn ang="0">
                        <a:pos x="76" y="7"/>
                      </a:cxn>
                      <a:cxn ang="0">
                        <a:pos x="92" y="0"/>
                      </a:cxn>
                      <a:cxn ang="0">
                        <a:pos x="102" y="1"/>
                      </a:cxn>
                      <a:cxn ang="0">
                        <a:pos x="108" y="8"/>
                      </a:cxn>
                      <a:cxn ang="0">
                        <a:pos x="110" y="19"/>
                      </a:cxn>
                      <a:cxn ang="0">
                        <a:pos x="109" y="25"/>
                      </a:cxn>
                      <a:cxn ang="0">
                        <a:pos x="101" y="47"/>
                      </a:cxn>
                      <a:cxn ang="0">
                        <a:pos x="119" y="25"/>
                      </a:cxn>
                      <a:cxn ang="0">
                        <a:pos x="128" y="14"/>
                      </a:cxn>
                      <a:cxn ang="0">
                        <a:pos x="139" y="5"/>
                      </a:cxn>
                      <a:cxn ang="0">
                        <a:pos x="145" y="1"/>
                      </a:cxn>
                      <a:cxn ang="0">
                        <a:pos x="152" y="0"/>
                      </a:cxn>
                      <a:cxn ang="0">
                        <a:pos x="164" y="5"/>
                      </a:cxn>
                      <a:cxn ang="0">
                        <a:pos x="168" y="10"/>
                      </a:cxn>
                      <a:cxn ang="0">
                        <a:pos x="169" y="19"/>
                      </a:cxn>
                      <a:cxn ang="0">
                        <a:pos x="164" y="35"/>
                      </a:cxn>
                      <a:cxn ang="0">
                        <a:pos x="149" y="83"/>
                      </a:cxn>
                      <a:cxn ang="0">
                        <a:pos x="147" y="89"/>
                      </a:cxn>
                      <a:cxn ang="0">
                        <a:pos x="152" y="91"/>
                      </a:cxn>
                      <a:cxn ang="0">
                        <a:pos x="159" y="85"/>
                      </a:cxn>
                      <a:cxn ang="0">
                        <a:pos x="164" y="81"/>
                      </a:cxn>
                      <a:cxn ang="0">
                        <a:pos x="167" y="81"/>
                      </a:cxn>
                      <a:cxn ang="0">
                        <a:pos x="150" y="101"/>
                      </a:cxn>
                      <a:cxn ang="0">
                        <a:pos x="143" y="104"/>
                      </a:cxn>
                      <a:cxn ang="0">
                        <a:pos x="131" y="105"/>
                      </a:cxn>
                      <a:cxn ang="0">
                        <a:pos x="125" y="101"/>
                      </a:cxn>
                      <a:cxn ang="0">
                        <a:pos x="120" y="95"/>
                      </a:cxn>
                      <a:cxn ang="0">
                        <a:pos x="121" y="86"/>
                      </a:cxn>
                      <a:cxn ang="0">
                        <a:pos x="125" y="78"/>
                      </a:cxn>
                      <a:cxn ang="0">
                        <a:pos x="138" y="30"/>
                      </a:cxn>
                      <a:cxn ang="0">
                        <a:pos x="141" y="24"/>
                      </a:cxn>
                      <a:cxn ang="0">
                        <a:pos x="140" y="23"/>
                      </a:cxn>
                      <a:cxn ang="0">
                        <a:pos x="139" y="22"/>
                      </a:cxn>
                      <a:cxn ang="0">
                        <a:pos x="130" y="24"/>
                      </a:cxn>
                      <a:cxn ang="0">
                        <a:pos x="125" y="30"/>
                      </a:cxn>
                      <a:cxn ang="0">
                        <a:pos x="114" y="40"/>
                      </a:cxn>
                      <a:cxn ang="0">
                        <a:pos x="104" y="55"/>
                      </a:cxn>
                      <a:cxn ang="0">
                        <a:pos x="98" y="63"/>
                      </a:cxn>
                      <a:cxn ang="0">
                        <a:pos x="95" y="73"/>
                      </a:cxn>
                      <a:cxn ang="0">
                        <a:pos x="85" y="103"/>
                      </a:cxn>
                      <a:cxn ang="0">
                        <a:pos x="81" y="30"/>
                      </a:cxn>
                      <a:cxn ang="0">
                        <a:pos x="82" y="26"/>
                      </a:cxn>
                      <a:cxn ang="0">
                        <a:pos x="83" y="23"/>
                      </a:cxn>
                      <a:cxn ang="0">
                        <a:pos x="81" y="22"/>
                      </a:cxn>
                      <a:cxn ang="0">
                        <a:pos x="69" y="28"/>
                      </a:cxn>
                      <a:cxn ang="0">
                        <a:pos x="49" y="50"/>
                      </a:cxn>
                      <a:cxn ang="0">
                        <a:pos x="27" y="103"/>
                      </a:cxn>
                      <a:cxn ang="0">
                        <a:pos x="22" y="30"/>
                      </a:cxn>
                      <a:cxn ang="0">
                        <a:pos x="24" y="22"/>
                      </a:cxn>
                      <a:cxn ang="0">
                        <a:pos x="23" y="12"/>
                      </a:cxn>
                      <a:cxn ang="0">
                        <a:pos x="22" y="10"/>
                      </a:cxn>
                      <a:cxn ang="0">
                        <a:pos x="15" y="7"/>
                      </a:cxn>
                      <a:cxn ang="0">
                        <a:pos x="57" y="0"/>
                      </a:cxn>
                    </a:cxnLst>
                    <a:rect l="0" t="0" r="r" b="b"/>
                    <a:pathLst>
                      <a:path w="169" h="105">
                        <a:moveTo>
                          <a:pt x="57" y="0"/>
                        </a:moveTo>
                        <a:lnTo>
                          <a:pt x="43" y="47"/>
                        </a:lnTo>
                        <a:lnTo>
                          <a:pt x="52" y="35"/>
                        </a:lnTo>
                        <a:lnTo>
                          <a:pt x="59" y="25"/>
                        </a:lnTo>
                        <a:lnTo>
                          <a:pt x="64" y="19"/>
                        </a:lnTo>
                        <a:lnTo>
                          <a:pt x="76" y="7"/>
                        </a:lnTo>
                        <a:lnTo>
                          <a:pt x="83" y="2"/>
                        </a:lnTo>
                        <a:lnTo>
                          <a:pt x="92" y="0"/>
                        </a:lnTo>
                        <a:lnTo>
                          <a:pt x="100" y="0"/>
                        </a:lnTo>
                        <a:lnTo>
                          <a:pt x="102" y="1"/>
                        </a:lnTo>
                        <a:lnTo>
                          <a:pt x="106" y="5"/>
                        </a:lnTo>
                        <a:lnTo>
                          <a:pt x="108" y="8"/>
                        </a:lnTo>
                        <a:lnTo>
                          <a:pt x="110" y="13"/>
                        </a:lnTo>
                        <a:lnTo>
                          <a:pt x="110" y="19"/>
                        </a:lnTo>
                        <a:lnTo>
                          <a:pt x="109" y="22"/>
                        </a:lnTo>
                        <a:lnTo>
                          <a:pt x="109" y="25"/>
                        </a:lnTo>
                        <a:lnTo>
                          <a:pt x="108" y="30"/>
                        </a:lnTo>
                        <a:lnTo>
                          <a:pt x="101" y="47"/>
                        </a:lnTo>
                        <a:lnTo>
                          <a:pt x="112" y="35"/>
                        </a:lnTo>
                        <a:lnTo>
                          <a:pt x="119" y="25"/>
                        </a:lnTo>
                        <a:lnTo>
                          <a:pt x="125" y="19"/>
                        </a:lnTo>
                        <a:lnTo>
                          <a:pt x="128" y="14"/>
                        </a:lnTo>
                        <a:lnTo>
                          <a:pt x="136" y="7"/>
                        </a:lnTo>
                        <a:lnTo>
                          <a:pt x="139" y="5"/>
                        </a:lnTo>
                        <a:lnTo>
                          <a:pt x="144" y="2"/>
                        </a:lnTo>
                        <a:lnTo>
                          <a:pt x="145" y="1"/>
                        </a:lnTo>
                        <a:lnTo>
                          <a:pt x="147" y="0"/>
                        </a:lnTo>
                        <a:lnTo>
                          <a:pt x="152" y="0"/>
                        </a:lnTo>
                        <a:lnTo>
                          <a:pt x="162" y="2"/>
                        </a:lnTo>
                        <a:lnTo>
                          <a:pt x="164" y="5"/>
                        </a:lnTo>
                        <a:lnTo>
                          <a:pt x="165" y="7"/>
                        </a:lnTo>
                        <a:lnTo>
                          <a:pt x="168" y="10"/>
                        </a:lnTo>
                        <a:lnTo>
                          <a:pt x="169" y="14"/>
                        </a:lnTo>
                        <a:lnTo>
                          <a:pt x="169" y="19"/>
                        </a:lnTo>
                        <a:lnTo>
                          <a:pt x="167" y="29"/>
                        </a:lnTo>
                        <a:lnTo>
                          <a:pt x="164" y="35"/>
                        </a:lnTo>
                        <a:lnTo>
                          <a:pt x="150" y="78"/>
                        </a:lnTo>
                        <a:lnTo>
                          <a:pt x="149" y="83"/>
                        </a:lnTo>
                        <a:lnTo>
                          <a:pt x="149" y="86"/>
                        </a:lnTo>
                        <a:lnTo>
                          <a:pt x="147" y="89"/>
                        </a:lnTo>
                        <a:lnTo>
                          <a:pt x="147" y="91"/>
                        </a:lnTo>
                        <a:lnTo>
                          <a:pt x="152" y="91"/>
                        </a:lnTo>
                        <a:lnTo>
                          <a:pt x="155" y="90"/>
                        </a:lnTo>
                        <a:lnTo>
                          <a:pt x="159" y="85"/>
                        </a:lnTo>
                        <a:lnTo>
                          <a:pt x="162" y="81"/>
                        </a:lnTo>
                        <a:lnTo>
                          <a:pt x="164" y="81"/>
                        </a:lnTo>
                        <a:lnTo>
                          <a:pt x="164" y="79"/>
                        </a:lnTo>
                        <a:lnTo>
                          <a:pt x="167" y="81"/>
                        </a:lnTo>
                        <a:lnTo>
                          <a:pt x="159" y="92"/>
                        </a:lnTo>
                        <a:lnTo>
                          <a:pt x="150" y="101"/>
                        </a:lnTo>
                        <a:lnTo>
                          <a:pt x="146" y="103"/>
                        </a:lnTo>
                        <a:lnTo>
                          <a:pt x="143" y="104"/>
                        </a:lnTo>
                        <a:lnTo>
                          <a:pt x="140" y="105"/>
                        </a:lnTo>
                        <a:lnTo>
                          <a:pt x="131" y="105"/>
                        </a:lnTo>
                        <a:lnTo>
                          <a:pt x="126" y="103"/>
                        </a:lnTo>
                        <a:lnTo>
                          <a:pt x="125" y="101"/>
                        </a:lnTo>
                        <a:lnTo>
                          <a:pt x="121" y="97"/>
                        </a:lnTo>
                        <a:lnTo>
                          <a:pt x="120" y="95"/>
                        </a:lnTo>
                        <a:lnTo>
                          <a:pt x="120" y="89"/>
                        </a:lnTo>
                        <a:lnTo>
                          <a:pt x="121" y="86"/>
                        </a:lnTo>
                        <a:lnTo>
                          <a:pt x="122" y="83"/>
                        </a:lnTo>
                        <a:lnTo>
                          <a:pt x="125" y="78"/>
                        </a:lnTo>
                        <a:lnTo>
                          <a:pt x="137" y="35"/>
                        </a:lnTo>
                        <a:lnTo>
                          <a:pt x="138" y="30"/>
                        </a:lnTo>
                        <a:lnTo>
                          <a:pt x="140" y="25"/>
                        </a:lnTo>
                        <a:lnTo>
                          <a:pt x="141" y="24"/>
                        </a:lnTo>
                        <a:lnTo>
                          <a:pt x="140" y="24"/>
                        </a:lnTo>
                        <a:lnTo>
                          <a:pt x="140" y="23"/>
                        </a:lnTo>
                        <a:lnTo>
                          <a:pt x="139" y="23"/>
                        </a:lnTo>
                        <a:lnTo>
                          <a:pt x="139" y="22"/>
                        </a:lnTo>
                        <a:lnTo>
                          <a:pt x="132" y="22"/>
                        </a:lnTo>
                        <a:lnTo>
                          <a:pt x="130" y="24"/>
                        </a:lnTo>
                        <a:lnTo>
                          <a:pt x="127" y="29"/>
                        </a:lnTo>
                        <a:lnTo>
                          <a:pt x="125" y="30"/>
                        </a:lnTo>
                        <a:lnTo>
                          <a:pt x="121" y="32"/>
                        </a:lnTo>
                        <a:lnTo>
                          <a:pt x="114" y="40"/>
                        </a:lnTo>
                        <a:lnTo>
                          <a:pt x="107" y="49"/>
                        </a:lnTo>
                        <a:lnTo>
                          <a:pt x="104" y="55"/>
                        </a:lnTo>
                        <a:lnTo>
                          <a:pt x="101" y="60"/>
                        </a:lnTo>
                        <a:lnTo>
                          <a:pt x="98" y="63"/>
                        </a:lnTo>
                        <a:lnTo>
                          <a:pt x="96" y="68"/>
                        </a:lnTo>
                        <a:lnTo>
                          <a:pt x="95" y="73"/>
                        </a:lnTo>
                        <a:lnTo>
                          <a:pt x="92" y="79"/>
                        </a:lnTo>
                        <a:lnTo>
                          <a:pt x="85" y="103"/>
                        </a:lnTo>
                        <a:lnTo>
                          <a:pt x="59" y="103"/>
                        </a:lnTo>
                        <a:lnTo>
                          <a:pt x="81" y="30"/>
                        </a:lnTo>
                        <a:lnTo>
                          <a:pt x="81" y="28"/>
                        </a:lnTo>
                        <a:lnTo>
                          <a:pt x="82" y="26"/>
                        </a:lnTo>
                        <a:lnTo>
                          <a:pt x="83" y="24"/>
                        </a:lnTo>
                        <a:lnTo>
                          <a:pt x="83" y="23"/>
                        </a:lnTo>
                        <a:lnTo>
                          <a:pt x="82" y="23"/>
                        </a:lnTo>
                        <a:lnTo>
                          <a:pt x="81" y="22"/>
                        </a:lnTo>
                        <a:lnTo>
                          <a:pt x="73" y="24"/>
                        </a:lnTo>
                        <a:lnTo>
                          <a:pt x="69" y="28"/>
                        </a:lnTo>
                        <a:lnTo>
                          <a:pt x="64" y="32"/>
                        </a:lnTo>
                        <a:lnTo>
                          <a:pt x="49" y="50"/>
                        </a:lnTo>
                        <a:lnTo>
                          <a:pt x="36" y="71"/>
                        </a:lnTo>
                        <a:lnTo>
                          <a:pt x="27" y="103"/>
                        </a:lnTo>
                        <a:lnTo>
                          <a:pt x="0" y="103"/>
                        </a:lnTo>
                        <a:lnTo>
                          <a:pt x="22" y="30"/>
                        </a:lnTo>
                        <a:lnTo>
                          <a:pt x="23" y="25"/>
                        </a:lnTo>
                        <a:lnTo>
                          <a:pt x="24" y="22"/>
                        </a:lnTo>
                        <a:lnTo>
                          <a:pt x="24" y="12"/>
                        </a:lnTo>
                        <a:lnTo>
                          <a:pt x="23" y="12"/>
                        </a:lnTo>
                        <a:lnTo>
                          <a:pt x="22" y="11"/>
                        </a:lnTo>
                        <a:lnTo>
                          <a:pt x="22" y="10"/>
                        </a:lnTo>
                        <a:lnTo>
                          <a:pt x="15" y="10"/>
                        </a:lnTo>
                        <a:lnTo>
                          <a:pt x="15" y="7"/>
                        </a:lnTo>
                        <a:lnTo>
                          <a:pt x="49" y="0"/>
                        </a:lnTo>
                        <a:lnTo>
                          <a:pt x="57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2" name="Freeform 425"/>
                  <p:cNvSpPr>
                    <a:spLocks/>
                  </p:cNvSpPr>
                  <p:nvPr/>
                </p:nvSpPr>
                <p:spPr bwMode="auto">
                  <a:xfrm>
                    <a:off x="4759" y="3368"/>
                    <a:ext cx="54" cy="188"/>
                  </a:xfrm>
                  <a:custGeom>
                    <a:avLst/>
                    <a:gdLst/>
                    <a:ahLst/>
                    <a:cxnLst>
                      <a:cxn ang="0">
                        <a:pos x="54" y="188"/>
                      </a:cxn>
                      <a:cxn ang="0">
                        <a:pos x="54" y="0"/>
                      </a:cxn>
                      <a:cxn ang="0">
                        <a:pos x="0" y="0"/>
                      </a:cxn>
                      <a:cxn ang="0">
                        <a:pos x="0" y="7"/>
                      </a:cxn>
                      <a:cxn ang="0">
                        <a:pos x="21" y="7"/>
                      </a:cxn>
                      <a:cxn ang="0">
                        <a:pos x="24" y="8"/>
                      </a:cxn>
                      <a:cxn ang="0">
                        <a:pos x="25" y="8"/>
                      </a:cxn>
                      <a:cxn ang="0">
                        <a:pos x="26" y="11"/>
                      </a:cxn>
                      <a:cxn ang="0">
                        <a:pos x="27" y="12"/>
                      </a:cxn>
                      <a:cxn ang="0">
                        <a:pos x="27" y="176"/>
                      </a:cxn>
                      <a:cxn ang="0">
                        <a:pos x="26" y="178"/>
                      </a:cxn>
                      <a:cxn ang="0">
                        <a:pos x="25" y="179"/>
                      </a:cxn>
                      <a:cxn ang="0">
                        <a:pos x="24" y="179"/>
                      </a:cxn>
                      <a:cxn ang="0">
                        <a:pos x="21" y="181"/>
                      </a:cxn>
                      <a:cxn ang="0">
                        <a:pos x="0" y="181"/>
                      </a:cxn>
                      <a:cxn ang="0">
                        <a:pos x="0" y="188"/>
                      </a:cxn>
                      <a:cxn ang="0">
                        <a:pos x="54" y="188"/>
                      </a:cxn>
                    </a:cxnLst>
                    <a:rect l="0" t="0" r="r" b="b"/>
                    <a:pathLst>
                      <a:path w="54" h="188">
                        <a:moveTo>
                          <a:pt x="54" y="188"/>
                        </a:moveTo>
                        <a:lnTo>
                          <a:pt x="54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lnTo>
                          <a:pt x="21" y="7"/>
                        </a:lnTo>
                        <a:lnTo>
                          <a:pt x="24" y="8"/>
                        </a:lnTo>
                        <a:lnTo>
                          <a:pt x="25" y="8"/>
                        </a:lnTo>
                        <a:lnTo>
                          <a:pt x="26" y="11"/>
                        </a:lnTo>
                        <a:lnTo>
                          <a:pt x="27" y="12"/>
                        </a:lnTo>
                        <a:lnTo>
                          <a:pt x="27" y="176"/>
                        </a:lnTo>
                        <a:lnTo>
                          <a:pt x="26" y="178"/>
                        </a:lnTo>
                        <a:lnTo>
                          <a:pt x="25" y="179"/>
                        </a:lnTo>
                        <a:lnTo>
                          <a:pt x="24" y="179"/>
                        </a:lnTo>
                        <a:lnTo>
                          <a:pt x="21" y="181"/>
                        </a:lnTo>
                        <a:lnTo>
                          <a:pt x="0" y="181"/>
                        </a:lnTo>
                        <a:lnTo>
                          <a:pt x="0" y="188"/>
                        </a:lnTo>
                        <a:lnTo>
                          <a:pt x="54" y="18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3" name="Line 4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28" y="935"/>
                    <a:ext cx="0" cy="2508"/>
                  </a:xfrm>
                  <a:prstGeom prst="line">
                    <a:avLst/>
                  </a:prstGeom>
                  <a:solidFill>
                    <a:schemeClr val="tx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4" name="Freeform 427"/>
                  <p:cNvSpPr>
                    <a:spLocks noEditPoints="1"/>
                  </p:cNvSpPr>
                  <p:nvPr/>
                </p:nvSpPr>
                <p:spPr bwMode="auto">
                  <a:xfrm>
                    <a:off x="1038" y="642"/>
                    <a:ext cx="101" cy="155"/>
                  </a:xfrm>
                  <a:custGeom>
                    <a:avLst/>
                    <a:gdLst/>
                    <a:ahLst/>
                    <a:cxnLst>
                      <a:cxn ang="0">
                        <a:pos x="68" y="0"/>
                      </a:cxn>
                      <a:cxn ang="0">
                        <a:pos x="49" y="68"/>
                      </a:cxn>
                      <a:cxn ang="0">
                        <a:pos x="54" y="62"/>
                      </a:cxn>
                      <a:cxn ang="0">
                        <a:pos x="59" y="58"/>
                      </a:cxn>
                      <a:cxn ang="0">
                        <a:pos x="64" y="54"/>
                      </a:cxn>
                      <a:cxn ang="0">
                        <a:pos x="68" y="52"/>
                      </a:cxn>
                      <a:cxn ang="0">
                        <a:pos x="79" y="52"/>
                      </a:cxn>
                      <a:cxn ang="0">
                        <a:pos x="84" y="53"/>
                      </a:cxn>
                      <a:cxn ang="0">
                        <a:pos x="91" y="58"/>
                      </a:cxn>
                      <a:cxn ang="0">
                        <a:pos x="94" y="61"/>
                      </a:cxn>
                      <a:cxn ang="0">
                        <a:pos x="98" y="72"/>
                      </a:cxn>
                      <a:cxn ang="0">
                        <a:pos x="101" y="82"/>
                      </a:cxn>
                      <a:cxn ang="0">
                        <a:pos x="98" y="101"/>
                      </a:cxn>
                      <a:cxn ang="0">
                        <a:pos x="91" y="117"/>
                      </a:cxn>
                      <a:cxn ang="0">
                        <a:pos x="79" y="133"/>
                      </a:cxn>
                      <a:cxn ang="0">
                        <a:pos x="67" y="145"/>
                      </a:cxn>
                      <a:cxn ang="0">
                        <a:pos x="53" y="152"/>
                      </a:cxn>
                      <a:cxn ang="0">
                        <a:pos x="37" y="155"/>
                      </a:cxn>
                      <a:cxn ang="0">
                        <a:pos x="25" y="153"/>
                      </a:cxn>
                      <a:cxn ang="0">
                        <a:pos x="13" y="151"/>
                      </a:cxn>
                      <a:cxn ang="0">
                        <a:pos x="0" y="145"/>
                      </a:cxn>
                      <a:cxn ang="0">
                        <a:pos x="33" y="29"/>
                      </a:cxn>
                      <a:cxn ang="0">
                        <a:pos x="35" y="24"/>
                      </a:cxn>
                      <a:cxn ang="0">
                        <a:pos x="35" y="13"/>
                      </a:cxn>
                      <a:cxn ang="0">
                        <a:pos x="34" y="12"/>
                      </a:cxn>
                      <a:cxn ang="0">
                        <a:pos x="33" y="12"/>
                      </a:cxn>
                      <a:cxn ang="0">
                        <a:pos x="28" y="10"/>
                      </a:cxn>
                      <a:cxn ang="0">
                        <a:pos x="23" y="10"/>
                      </a:cxn>
                      <a:cxn ang="0">
                        <a:pos x="23" y="7"/>
                      </a:cxn>
                      <a:cxn ang="0">
                        <a:pos x="61" y="0"/>
                      </a:cxn>
                      <a:cxn ang="0">
                        <a:pos x="68" y="0"/>
                      </a:cxn>
                      <a:cxn ang="0">
                        <a:pos x="25" y="147"/>
                      </a:cxn>
                      <a:cxn ang="0">
                        <a:pos x="29" y="149"/>
                      </a:cxn>
                      <a:cxn ang="0">
                        <a:pos x="31" y="150"/>
                      </a:cxn>
                      <a:cxn ang="0">
                        <a:pos x="39" y="150"/>
                      </a:cxn>
                      <a:cxn ang="0">
                        <a:pos x="42" y="149"/>
                      </a:cxn>
                      <a:cxn ang="0">
                        <a:pos x="45" y="147"/>
                      </a:cxn>
                      <a:cxn ang="0">
                        <a:pos x="54" y="140"/>
                      </a:cxn>
                      <a:cxn ang="0">
                        <a:pos x="59" y="133"/>
                      </a:cxn>
                      <a:cxn ang="0">
                        <a:pos x="65" y="122"/>
                      </a:cxn>
                      <a:cxn ang="0">
                        <a:pos x="70" y="110"/>
                      </a:cxn>
                      <a:cxn ang="0">
                        <a:pos x="73" y="97"/>
                      </a:cxn>
                      <a:cxn ang="0">
                        <a:pos x="74" y="84"/>
                      </a:cxn>
                      <a:cxn ang="0">
                        <a:pos x="74" y="79"/>
                      </a:cxn>
                      <a:cxn ang="0">
                        <a:pos x="72" y="76"/>
                      </a:cxn>
                      <a:cxn ang="0">
                        <a:pos x="67" y="71"/>
                      </a:cxn>
                      <a:cxn ang="0">
                        <a:pos x="66" y="68"/>
                      </a:cxn>
                      <a:cxn ang="0">
                        <a:pos x="59" y="68"/>
                      </a:cxn>
                      <a:cxn ang="0">
                        <a:pos x="54" y="71"/>
                      </a:cxn>
                      <a:cxn ang="0">
                        <a:pos x="47" y="78"/>
                      </a:cxn>
                      <a:cxn ang="0">
                        <a:pos x="46" y="82"/>
                      </a:cxn>
                      <a:cxn ang="0">
                        <a:pos x="43" y="88"/>
                      </a:cxn>
                      <a:cxn ang="0">
                        <a:pos x="40" y="94"/>
                      </a:cxn>
                      <a:cxn ang="0">
                        <a:pos x="25" y="147"/>
                      </a:cxn>
                    </a:cxnLst>
                    <a:rect l="0" t="0" r="r" b="b"/>
                    <a:pathLst>
                      <a:path w="101" h="155">
                        <a:moveTo>
                          <a:pt x="68" y="0"/>
                        </a:moveTo>
                        <a:lnTo>
                          <a:pt x="49" y="68"/>
                        </a:lnTo>
                        <a:lnTo>
                          <a:pt x="54" y="62"/>
                        </a:lnTo>
                        <a:lnTo>
                          <a:pt x="59" y="58"/>
                        </a:lnTo>
                        <a:lnTo>
                          <a:pt x="64" y="54"/>
                        </a:lnTo>
                        <a:lnTo>
                          <a:pt x="68" y="52"/>
                        </a:lnTo>
                        <a:lnTo>
                          <a:pt x="79" y="52"/>
                        </a:lnTo>
                        <a:lnTo>
                          <a:pt x="84" y="53"/>
                        </a:lnTo>
                        <a:lnTo>
                          <a:pt x="91" y="58"/>
                        </a:lnTo>
                        <a:lnTo>
                          <a:pt x="94" y="61"/>
                        </a:lnTo>
                        <a:lnTo>
                          <a:pt x="98" y="72"/>
                        </a:lnTo>
                        <a:lnTo>
                          <a:pt x="101" y="82"/>
                        </a:lnTo>
                        <a:lnTo>
                          <a:pt x="98" y="101"/>
                        </a:lnTo>
                        <a:lnTo>
                          <a:pt x="91" y="117"/>
                        </a:lnTo>
                        <a:lnTo>
                          <a:pt x="79" y="133"/>
                        </a:lnTo>
                        <a:lnTo>
                          <a:pt x="67" y="145"/>
                        </a:lnTo>
                        <a:lnTo>
                          <a:pt x="53" y="152"/>
                        </a:lnTo>
                        <a:lnTo>
                          <a:pt x="37" y="155"/>
                        </a:lnTo>
                        <a:lnTo>
                          <a:pt x="25" y="153"/>
                        </a:lnTo>
                        <a:lnTo>
                          <a:pt x="13" y="151"/>
                        </a:lnTo>
                        <a:lnTo>
                          <a:pt x="0" y="145"/>
                        </a:lnTo>
                        <a:lnTo>
                          <a:pt x="33" y="29"/>
                        </a:lnTo>
                        <a:lnTo>
                          <a:pt x="35" y="24"/>
                        </a:lnTo>
                        <a:lnTo>
                          <a:pt x="35" y="13"/>
                        </a:lnTo>
                        <a:lnTo>
                          <a:pt x="34" y="12"/>
                        </a:lnTo>
                        <a:lnTo>
                          <a:pt x="33" y="12"/>
                        </a:lnTo>
                        <a:lnTo>
                          <a:pt x="28" y="10"/>
                        </a:lnTo>
                        <a:lnTo>
                          <a:pt x="23" y="10"/>
                        </a:lnTo>
                        <a:lnTo>
                          <a:pt x="23" y="7"/>
                        </a:lnTo>
                        <a:lnTo>
                          <a:pt x="61" y="0"/>
                        </a:lnTo>
                        <a:lnTo>
                          <a:pt x="68" y="0"/>
                        </a:lnTo>
                        <a:close/>
                        <a:moveTo>
                          <a:pt x="25" y="147"/>
                        </a:moveTo>
                        <a:lnTo>
                          <a:pt x="29" y="149"/>
                        </a:lnTo>
                        <a:lnTo>
                          <a:pt x="31" y="150"/>
                        </a:lnTo>
                        <a:lnTo>
                          <a:pt x="39" y="150"/>
                        </a:lnTo>
                        <a:lnTo>
                          <a:pt x="42" y="149"/>
                        </a:lnTo>
                        <a:lnTo>
                          <a:pt x="45" y="147"/>
                        </a:lnTo>
                        <a:lnTo>
                          <a:pt x="54" y="140"/>
                        </a:lnTo>
                        <a:lnTo>
                          <a:pt x="59" y="133"/>
                        </a:lnTo>
                        <a:lnTo>
                          <a:pt x="65" y="122"/>
                        </a:lnTo>
                        <a:lnTo>
                          <a:pt x="70" y="110"/>
                        </a:lnTo>
                        <a:lnTo>
                          <a:pt x="73" y="97"/>
                        </a:lnTo>
                        <a:lnTo>
                          <a:pt x="74" y="84"/>
                        </a:lnTo>
                        <a:lnTo>
                          <a:pt x="74" y="79"/>
                        </a:lnTo>
                        <a:lnTo>
                          <a:pt x="72" y="76"/>
                        </a:lnTo>
                        <a:lnTo>
                          <a:pt x="67" y="71"/>
                        </a:lnTo>
                        <a:lnTo>
                          <a:pt x="66" y="68"/>
                        </a:lnTo>
                        <a:lnTo>
                          <a:pt x="59" y="68"/>
                        </a:lnTo>
                        <a:lnTo>
                          <a:pt x="54" y="71"/>
                        </a:lnTo>
                        <a:lnTo>
                          <a:pt x="47" y="78"/>
                        </a:lnTo>
                        <a:lnTo>
                          <a:pt x="46" y="82"/>
                        </a:lnTo>
                        <a:lnTo>
                          <a:pt x="43" y="88"/>
                        </a:lnTo>
                        <a:lnTo>
                          <a:pt x="40" y="94"/>
                        </a:lnTo>
                        <a:lnTo>
                          <a:pt x="25" y="147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5" name="Freeform 428"/>
                  <p:cNvSpPr>
                    <a:spLocks/>
                  </p:cNvSpPr>
                  <p:nvPr/>
                </p:nvSpPr>
                <p:spPr bwMode="auto">
                  <a:xfrm>
                    <a:off x="1145" y="757"/>
                    <a:ext cx="81" cy="108"/>
                  </a:xfrm>
                  <a:custGeom>
                    <a:avLst/>
                    <a:gdLst/>
                    <a:ahLst/>
                    <a:cxnLst>
                      <a:cxn ang="0">
                        <a:pos x="20" y="7"/>
                      </a:cxn>
                      <a:cxn ang="0">
                        <a:pos x="42" y="0"/>
                      </a:cxn>
                      <a:cxn ang="0">
                        <a:pos x="46" y="10"/>
                      </a:cxn>
                      <a:cxn ang="0">
                        <a:pos x="48" y="14"/>
                      </a:cxn>
                      <a:cxn ang="0">
                        <a:pos x="48" y="23"/>
                      </a:cxn>
                      <a:cxn ang="0">
                        <a:pos x="49" y="43"/>
                      </a:cxn>
                      <a:cxn ang="0">
                        <a:pos x="50" y="66"/>
                      </a:cxn>
                      <a:cxn ang="0">
                        <a:pos x="58" y="53"/>
                      </a:cxn>
                      <a:cxn ang="0">
                        <a:pos x="68" y="35"/>
                      </a:cxn>
                      <a:cxn ang="0">
                        <a:pos x="69" y="31"/>
                      </a:cxn>
                      <a:cxn ang="0">
                        <a:pos x="70" y="29"/>
                      </a:cxn>
                      <a:cxn ang="0">
                        <a:pos x="71" y="25"/>
                      </a:cxn>
                      <a:cxn ang="0">
                        <a:pos x="68" y="18"/>
                      </a:cxn>
                      <a:cxn ang="0">
                        <a:pos x="63" y="13"/>
                      </a:cxn>
                      <a:cxn ang="0">
                        <a:pos x="63" y="7"/>
                      </a:cxn>
                      <a:cxn ang="0">
                        <a:pos x="64" y="5"/>
                      </a:cxn>
                      <a:cxn ang="0">
                        <a:pos x="67" y="4"/>
                      </a:cxn>
                      <a:cxn ang="0">
                        <a:pos x="68" y="2"/>
                      </a:cxn>
                      <a:cxn ang="0">
                        <a:pos x="69" y="0"/>
                      </a:cxn>
                      <a:cxn ang="0">
                        <a:pos x="74" y="0"/>
                      </a:cxn>
                      <a:cxn ang="0">
                        <a:pos x="76" y="1"/>
                      </a:cxn>
                      <a:cxn ang="0">
                        <a:pos x="77" y="4"/>
                      </a:cxn>
                      <a:cxn ang="0">
                        <a:pos x="80" y="6"/>
                      </a:cxn>
                      <a:cxn ang="0">
                        <a:pos x="81" y="8"/>
                      </a:cxn>
                      <a:cxn ang="0">
                        <a:pos x="81" y="14"/>
                      </a:cxn>
                      <a:cxn ang="0">
                        <a:pos x="77" y="25"/>
                      </a:cxn>
                      <a:cxn ang="0">
                        <a:pos x="75" y="31"/>
                      </a:cxn>
                      <a:cxn ang="0">
                        <a:pos x="67" y="48"/>
                      </a:cxn>
                      <a:cxn ang="0">
                        <a:pos x="54" y="68"/>
                      </a:cxn>
                      <a:cxn ang="0">
                        <a:pos x="39" y="85"/>
                      </a:cxn>
                      <a:cxn ang="0">
                        <a:pos x="34" y="91"/>
                      </a:cxn>
                      <a:cxn ang="0">
                        <a:pos x="26" y="99"/>
                      </a:cxn>
                      <a:cxn ang="0">
                        <a:pos x="22" y="102"/>
                      </a:cxn>
                      <a:cxn ang="0">
                        <a:pos x="20" y="104"/>
                      </a:cxn>
                      <a:cxn ang="0">
                        <a:pos x="16" y="106"/>
                      </a:cxn>
                      <a:cxn ang="0">
                        <a:pos x="14" y="108"/>
                      </a:cxn>
                      <a:cxn ang="0">
                        <a:pos x="7" y="108"/>
                      </a:cxn>
                      <a:cxn ang="0">
                        <a:pos x="4" y="106"/>
                      </a:cxn>
                      <a:cxn ang="0">
                        <a:pos x="3" y="104"/>
                      </a:cxn>
                      <a:cxn ang="0">
                        <a:pos x="2" y="103"/>
                      </a:cxn>
                      <a:cxn ang="0">
                        <a:pos x="0" y="98"/>
                      </a:cxn>
                      <a:cxn ang="0">
                        <a:pos x="1" y="96"/>
                      </a:cxn>
                      <a:cxn ang="0">
                        <a:pos x="3" y="93"/>
                      </a:cxn>
                      <a:cxn ang="0">
                        <a:pos x="4" y="91"/>
                      </a:cxn>
                      <a:cxn ang="0">
                        <a:pos x="7" y="90"/>
                      </a:cxn>
                      <a:cxn ang="0">
                        <a:pos x="12" y="90"/>
                      </a:cxn>
                      <a:cxn ang="0">
                        <a:pos x="16" y="92"/>
                      </a:cxn>
                      <a:cxn ang="0">
                        <a:pos x="20" y="96"/>
                      </a:cxn>
                      <a:cxn ang="0">
                        <a:pos x="25" y="96"/>
                      </a:cxn>
                      <a:cxn ang="0">
                        <a:pos x="26" y="95"/>
                      </a:cxn>
                      <a:cxn ang="0">
                        <a:pos x="28" y="93"/>
                      </a:cxn>
                      <a:cxn ang="0">
                        <a:pos x="31" y="91"/>
                      </a:cxn>
                      <a:cxn ang="0">
                        <a:pos x="33" y="79"/>
                      </a:cxn>
                      <a:cxn ang="0">
                        <a:pos x="33" y="55"/>
                      </a:cxn>
                      <a:cxn ang="0">
                        <a:pos x="31" y="23"/>
                      </a:cxn>
                      <a:cxn ang="0">
                        <a:pos x="31" y="18"/>
                      </a:cxn>
                      <a:cxn ang="0">
                        <a:pos x="30" y="14"/>
                      </a:cxn>
                      <a:cxn ang="0">
                        <a:pos x="28" y="12"/>
                      </a:cxn>
                      <a:cxn ang="0">
                        <a:pos x="25" y="8"/>
                      </a:cxn>
                      <a:cxn ang="0">
                        <a:pos x="20" y="8"/>
                      </a:cxn>
                      <a:cxn ang="0">
                        <a:pos x="20" y="7"/>
                      </a:cxn>
                    </a:cxnLst>
                    <a:rect l="0" t="0" r="r" b="b"/>
                    <a:pathLst>
                      <a:path w="81" h="108">
                        <a:moveTo>
                          <a:pt x="20" y="7"/>
                        </a:moveTo>
                        <a:lnTo>
                          <a:pt x="42" y="0"/>
                        </a:lnTo>
                        <a:lnTo>
                          <a:pt x="46" y="10"/>
                        </a:lnTo>
                        <a:lnTo>
                          <a:pt x="48" y="14"/>
                        </a:lnTo>
                        <a:lnTo>
                          <a:pt x="48" y="23"/>
                        </a:lnTo>
                        <a:lnTo>
                          <a:pt x="49" y="43"/>
                        </a:lnTo>
                        <a:lnTo>
                          <a:pt x="50" y="66"/>
                        </a:lnTo>
                        <a:lnTo>
                          <a:pt x="58" y="53"/>
                        </a:lnTo>
                        <a:lnTo>
                          <a:pt x="68" y="35"/>
                        </a:lnTo>
                        <a:lnTo>
                          <a:pt x="69" y="31"/>
                        </a:lnTo>
                        <a:lnTo>
                          <a:pt x="70" y="29"/>
                        </a:lnTo>
                        <a:lnTo>
                          <a:pt x="71" y="25"/>
                        </a:lnTo>
                        <a:lnTo>
                          <a:pt x="68" y="18"/>
                        </a:lnTo>
                        <a:lnTo>
                          <a:pt x="63" y="13"/>
                        </a:lnTo>
                        <a:lnTo>
                          <a:pt x="63" y="7"/>
                        </a:lnTo>
                        <a:lnTo>
                          <a:pt x="64" y="5"/>
                        </a:lnTo>
                        <a:lnTo>
                          <a:pt x="67" y="4"/>
                        </a:lnTo>
                        <a:lnTo>
                          <a:pt x="68" y="2"/>
                        </a:lnTo>
                        <a:lnTo>
                          <a:pt x="69" y="0"/>
                        </a:lnTo>
                        <a:lnTo>
                          <a:pt x="74" y="0"/>
                        </a:lnTo>
                        <a:lnTo>
                          <a:pt x="76" y="1"/>
                        </a:lnTo>
                        <a:lnTo>
                          <a:pt x="77" y="4"/>
                        </a:lnTo>
                        <a:lnTo>
                          <a:pt x="80" y="6"/>
                        </a:lnTo>
                        <a:lnTo>
                          <a:pt x="81" y="8"/>
                        </a:lnTo>
                        <a:lnTo>
                          <a:pt x="81" y="14"/>
                        </a:lnTo>
                        <a:lnTo>
                          <a:pt x="77" y="25"/>
                        </a:lnTo>
                        <a:lnTo>
                          <a:pt x="75" y="31"/>
                        </a:lnTo>
                        <a:lnTo>
                          <a:pt x="67" y="48"/>
                        </a:lnTo>
                        <a:lnTo>
                          <a:pt x="54" y="68"/>
                        </a:lnTo>
                        <a:lnTo>
                          <a:pt x="39" y="85"/>
                        </a:lnTo>
                        <a:lnTo>
                          <a:pt x="34" y="91"/>
                        </a:lnTo>
                        <a:lnTo>
                          <a:pt x="26" y="99"/>
                        </a:lnTo>
                        <a:lnTo>
                          <a:pt x="22" y="102"/>
                        </a:lnTo>
                        <a:lnTo>
                          <a:pt x="20" y="104"/>
                        </a:lnTo>
                        <a:lnTo>
                          <a:pt x="16" y="106"/>
                        </a:lnTo>
                        <a:lnTo>
                          <a:pt x="14" y="108"/>
                        </a:lnTo>
                        <a:lnTo>
                          <a:pt x="7" y="108"/>
                        </a:lnTo>
                        <a:lnTo>
                          <a:pt x="4" y="106"/>
                        </a:lnTo>
                        <a:lnTo>
                          <a:pt x="3" y="104"/>
                        </a:lnTo>
                        <a:lnTo>
                          <a:pt x="2" y="103"/>
                        </a:lnTo>
                        <a:lnTo>
                          <a:pt x="0" y="98"/>
                        </a:lnTo>
                        <a:lnTo>
                          <a:pt x="1" y="96"/>
                        </a:lnTo>
                        <a:lnTo>
                          <a:pt x="3" y="93"/>
                        </a:lnTo>
                        <a:lnTo>
                          <a:pt x="4" y="91"/>
                        </a:lnTo>
                        <a:lnTo>
                          <a:pt x="7" y="90"/>
                        </a:lnTo>
                        <a:lnTo>
                          <a:pt x="12" y="90"/>
                        </a:lnTo>
                        <a:lnTo>
                          <a:pt x="16" y="92"/>
                        </a:lnTo>
                        <a:lnTo>
                          <a:pt x="20" y="96"/>
                        </a:lnTo>
                        <a:lnTo>
                          <a:pt x="25" y="96"/>
                        </a:lnTo>
                        <a:lnTo>
                          <a:pt x="26" y="95"/>
                        </a:lnTo>
                        <a:lnTo>
                          <a:pt x="28" y="93"/>
                        </a:lnTo>
                        <a:lnTo>
                          <a:pt x="31" y="91"/>
                        </a:lnTo>
                        <a:lnTo>
                          <a:pt x="33" y="79"/>
                        </a:lnTo>
                        <a:lnTo>
                          <a:pt x="33" y="55"/>
                        </a:lnTo>
                        <a:lnTo>
                          <a:pt x="31" y="23"/>
                        </a:lnTo>
                        <a:lnTo>
                          <a:pt x="31" y="18"/>
                        </a:lnTo>
                        <a:lnTo>
                          <a:pt x="30" y="14"/>
                        </a:lnTo>
                        <a:lnTo>
                          <a:pt x="28" y="12"/>
                        </a:lnTo>
                        <a:lnTo>
                          <a:pt x="25" y="8"/>
                        </a:lnTo>
                        <a:lnTo>
                          <a:pt x="20" y="8"/>
                        </a:lnTo>
                        <a:lnTo>
                          <a:pt x="20" y="7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56" name="Freeform 429"/>
                  <p:cNvSpPr>
                    <a:spLocks/>
                  </p:cNvSpPr>
                  <p:nvPr/>
                </p:nvSpPr>
                <p:spPr bwMode="auto">
                  <a:xfrm>
                    <a:off x="1397" y="642"/>
                    <a:ext cx="54" cy="188"/>
                  </a:xfrm>
                  <a:custGeom>
                    <a:avLst/>
                    <a:gdLst/>
                    <a:ahLst/>
                    <a:cxnLst>
                      <a:cxn ang="0">
                        <a:pos x="54" y="188"/>
                      </a:cxn>
                      <a:cxn ang="0">
                        <a:pos x="54" y="181"/>
                      </a:cxn>
                      <a:cxn ang="0">
                        <a:pos x="30" y="181"/>
                      </a:cxn>
                      <a:cxn ang="0">
                        <a:pos x="29" y="180"/>
                      </a:cxn>
                      <a:cxn ang="0">
                        <a:pos x="27" y="177"/>
                      </a:cxn>
                      <a:cxn ang="0">
                        <a:pos x="26" y="176"/>
                      </a:cxn>
                      <a:cxn ang="0">
                        <a:pos x="26" y="12"/>
                      </a:cxn>
                      <a:cxn ang="0">
                        <a:pos x="27" y="10"/>
                      </a:cxn>
                      <a:cxn ang="0">
                        <a:pos x="32" y="7"/>
                      </a:cxn>
                      <a:cxn ang="0">
                        <a:pos x="54" y="7"/>
                      </a:cxn>
                      <a:cxn ang="0">
                        <a:pos x="54" y="0"/>
                      </a:cxn>
                      <a:cxn ang="0">
                        <a:pos x="0" y="0"/>
                      </a:cxn>
                      <a:cxn ang="0">
                        <a:pos x="0" y="188"/>
                      </a:cxn>
                      <a:cxn ang="0">
                        <a:pos x="54" y="188"/>
                      </a:cxn>
                    </a:cxnLst>
                    <a:rect l="0" t="0" r="r" b="b"/>
                    <a:pathLst>
                      <a:path w="54" h="188">
                        <a:moveTo>
                          <a:pt x="54" y="188"/>
                        </a:moveTo>
                        <a:lnTo>
                          <a:pt x="54" y="181"/>
                        </a:lnTo>
                        <a:lnTo>
                          <a:pt x="30" y="181"/>
                        </a:lnTo>
                        <a:lnTo>
                          <a:pt x="29" y="180"/>
                        </a:lnTo>
                        <a:lnTo>
                          <a:pt x="27" y="177"/>
                        </a:lnTo>
                        <a:lnTo>
                          <a:pt x="26" y="176"/>
                        </a:lnTo>
                        <a:lnTo>
                          <a:pt x="26" y="12"/>
                        </a:lnTo>
                        <a:lnTo>
                          <a:pt x="27" y="10"/>
                        </a:lnTo>
                        <a:lnTo>
                          <a:pt x="32" y="7"/>
                        </a:lnTo>
                        <a:lnTo>
                          <a:pt x="54" y="7"/>
                        </a:lnTo>
                        <a:lnTo>
                          <a:pt x="54" y="0"/>
                        </a:lnTo>
                        <a:lnTo>
                          <a:pt x="0" y="0"/>
                        </a:lnTo>
                        <a:lnTo>
                          <a:pt x="0" y="188"/>
                        </a:lnTo>
                        <a:lnTo>
                          <a:pt x="54" y="18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3" name="Freeform 430"/>
                <p:cNvSpPr>
                  <a:spLocks/>
                </p:cNvSpPr>
                <p:nvPr/>
              </p:nvSpPr>
              <p:spPr bwMode="auto">
                <a:xfrm>
                  <a:off x="1457" y="642"/>
                  <a:ext cx="149" cy="201"/>
                </a:xfrm>
                <a:custGeom>
                  <a:avLst/>
                  <a:gdLst/>
                  <a:ahLst/>
                  <a:cxnLst>
                    <a:cxn ang="0">
                      <a:pos x="81" y="117"/>
                    </a:cxn>
                    <a:cxn ang="0">
                      <a:pos x="68" y="156"/>
                    </a:cxn>
                    <a:cxn ang="0">
                      <a:pos x="57" y="178"/>
                    </a:cxn>
                    <a:cxn ang="0">
                      <a:pos x="42" y="194"/>
                    </a:cxn>
                    <a:cxn ang="0">
                      <a:pos x="18" y="201"/>
                    </a:cxn>
                    <a:cxn ang="0">
                      <a:pos x="6" y="199"/>
                    </a:cxn>
                    <a:cxn ang="0">
                      <a:pos x="0" y="192"/>
                    </a:cxn>
                    <a:cxn ang="0">
                      <a:pos x="2" y="182"/>
                    </a:cxn>
                    <a:cxn ang="0">
                      <a:pos x="7" y="178"/>
                    </a:cxn>
                    <a:cxn ang="0">
                      <a:pos x="13" y="177"/>
                    </a:cxn>
                    <a:cxn ang="0">
                      <a:pos x="22" y="180"/>
                    </a:cxn>
                    <a:cxn ang="0">
                      <a:pos x="25" y="190"/>
                    </a:cxn>
                    <a:cxn ang="0">
                      <a:pos x="22" y="192"/>
                    </a:cxn>
                    <a:cxn ang="0">
                      <a:pos x="21" y="194"/>
                    </a:cxn>
                    <a:cxn ang="0">
                      <a:pos x="22" y="196"/>
                    </a:cxn>
                    <a:cxn ang="0">
                      <a:pos x="27" y="195"/>
                    </a:cxn>
                    <a:cxn ang="0">
                      <a:pos x="31" y="192"/>
                    </a:cxn>
                    <a:cxn ang="0">
                      <a:pos x="34" y="186"/>
                    </a:cxn>
                    <a:cxn ang="0">
                      <a:pos x="37" y="176"/>
                    </a:cxn>
                    <a:cxn ang="0">
                      <a:pos x="44" y="155"/>
                    </a:cxn>
                    <a:cxn ang="0">
                      <a:pos x="54" y="66"/>
                    </a:cxn>
                    <a:cxn ang="0">
                      <a:pos x="62" y="52"/>
                    </a:cxn>
                    <a:cxn ang="0">
                      <a:pos x="74" y="43"/>
                    </a:cxn>
                    <a:cxn ang="0">
                      <a:pos x="83" y="28"/>
                    </a:cxn>
                    <a:cxn ang="0">
                      <a:pos x="100" y="10"/>
                    </a:cxn>
                    <a:cxn ang="0">
                      <a:pos x="130" y="0"/>
                    </a:cxn>
                    <a:cxn ang="0">
                      <a:pos x="138" y="1"/>
                    </a:cxn>
                    <a:cxn ang="0">
                      <a:pos x="144" y="5"/>
                    </a:cxn>
                    <a:cxn ang="0">
                      <a:pos x="149" y="12"/>
                    </a:cxn>
                    <a:cxn ang="0">
                      <a:pos x="148" y="19"/>
                    </a:cxn>
                    <a:cxn ang="0">
                      <a:pos x="144" y="23"/>
                    </a:cxn>
                    <a:cxn ang="0">
                      <a:pos x="135" y="24"/>
                    </a:cxn>
                    <a:cxn ang="0">
                      <a:pos x="128" y="19"/>
                    </a:cxn>
                    <a:cxn ang="0">
                      <a:pos x="129" y="12"/>
                    </a:cxn>
                    <a:cxn ang="0">
                      <a:pos x="130" y="10"/>
                    </a:cxn>
                    <a:cxn ang="0">
                      <a:pos x="130" y="5"/>
                    </a:cxn>
                    <a:cxn ang="0">
                      <a:pos x="122" y="6"/>
                    </a:cxn>
                    <a:cxn ang="0">
                      <a:pos x="109" y="23"/>
                    </a:cxn>
                    <a:cxn ang="0">
                      <a:pos x="98" y="52"/>
                    </a:cxn>
                    <a:cxn ang="0">
                      <a:pos x="110" y="66"/>
                    </a:cxn>
                  </a:cxnLst>
                  <a:rect l="0" t="0" r="r" b="b"/>
                  <a:pathLst>
                    <a:path w="149" h="201">
                      <a:moveTo>
                        <a:pt x="95" y="66"/>
                      </a:moveTo>
                      <a:lnTo>
                        <a:pt x="81" y="117"/>
                      </a:lnTo>
                      <a:lnTo>
                        <a:pt x="74" y="138"/>
                      </a:lnTo>
                      <a:lnTo>
                        <a:pt x="68" y="156"/>
                      </a:lnTo>
                      <a:lnTo>
                        <a:pt x="62" y="169"/>
                      </a:lnTo>
                      <a:lnTo>
                        <a:pt x="57" y="178"/>
                      </a:lnTo>
                      <a:lnTo>
                        <a:pt x="50" y="187"/>
                      </a:lnTo>
                      <a:lnTo>
                        <a:pt x="42" y="194"/>
                      </a:lnTo>
                      <a:lnTo>
                        <a:pt x="31" y="200"/>
                      </a:lnTo>
                      <a:lnTo>
                        <a:pt x="18" y="201"/>
                      </a:lnTo>
                      <a:lnTo>
                        <a:pt x="13" y="201"/>
                      </a:lnTo>
                      <a:lnTo>
                        <a:pt x="6" y="199"/>
                      </a:lnTo>
                      <a:lnTo>
                        <a:pt x="5" y="196"/>
                      </a:lnTo>
                      <a:lnTo>
                        <a:pt x="0" y="192"/>
                      </a:lnTo>
                      <a:lnTo>
                        <a:pt x="0" y="187"/>
                      </a:lnTo>
                      <a:lnTo>
                        <a:pt x="2" y="182"/>
                      </a:lnTo>
                      <a:lnTo>
                        <a:pt x="5" y="180"/>
                      </a:lnTo>
                      <a:lnTo>
                        <a:pt x="7" y="178"/>
                      </a:lnTo>
                      <a:lnTo>
                        <a:pt x="9" y="178"/>
                      </a:lnTo>
                      <a:lnTo>
                        <a:pt x="13" y="177"/>
                      </a:lnTo>
                      <a:lnTo>
                        <a:pt x="18" y="177"/>
                      </a:lnTo>
                      <a:lnTo>
                        <a:pt x="22" y="180"/>
                      </a:lnTo>
                      <a:lnTo>
                        <a:pt x="25" y="182"/>
                      </a:lnTo>
                      <a:lnTo>
                        <a:pt x="25" y="190"/>
                      </a:lnTo>
                      <a:lnTo>
                        <a:pt x="24" y="192"/>
                      </a:lnTo>
                      <a:lnTo>
                        <a:pt x="22" y="192"/>
                      </a:lnTo>
                      <a:lnTo>
                        <a:pt x="22" y="193"/>
                      </a:lnTo>
                      <a:lnTo>
                        <a:pt x="21" y="194"/>
                      </a:lnTo>
                      <a:lnTo>
                        <a:pt x="20" y="194"/>
                      </a:lnTo>
                      <a:lnTo>
                        <a:pt x="22" y="196"/>
                      </a:lnTo>
                      <a:lnTo>
                        <a:pt x="26" y="196"/>
                      </a:lnTo>
                      <a:lnTo>
                        <a:pt x="27" y="195"/>
                      </a:lnTo>
                      <a:lnTo>
                        <a:pt x="27" y="194"/>
                      </a:lnTo>
                      <a:lnTo>
                        <a:pt x="31" y="192"/>
                      </a:lnTo>
                      <a:lnTo>
                        <a:pt x="33" y="189"/>
                      </a:lnTo>
                      <a:lnTo>
                        <a:pt x="34" y="186"/>
                      </a:lnTo>
                      <a:lnTo>
                        <a:pt x="34" y="182"/>
                      </a:lnTo>
                      <a:lnTo>
                        <a:pt x="37" y="176"/>
                      </a:lnTo>
                      <a:lnTo>
                        <a:pt x="40" y="166"/>
                      </a:lnTo>
                      <a:lnTo>
                        <a:pt x="44" y="155"/>
                      </a:lnTo>
                      <a:lnTo>
                        <a:pt x="67" y="66"/>
                      </a:lnTo>
                      <a:lnTo>
                        <a:pt x="54" y="66"/>
                      </a:lnTo>
                      <a:lnTo>
                        <a:pt x="58" y="52"/>
                      </a:lnTo>
                      <a:lnTo>
                        <a:pt x="62" y="52"/>
                      </a:lnTo>
                      <a:lnTo>
                        <a:pt x="69" y="48"/>
                      </a:lnTo>
                      <a:lnTo>
                        <a:pt x="74" y="43"/>
                      </a:lnTo>
                      <a:lnTo>
                        <a:pt x="76" y="40"/>
                      </a:lnTo>
                      <a:lnTo>
                        <a:pt x="83" y="28"/>
                      </a:lnTo>
                      <a:lnTo>
                        <a:pt x="92" y="17"/>
                      </a:lnTo>
                      <a:lnTo>
                        <a:pt x="100" y="10"/>
                      </a:lnTo>
                      <a:lnTo>
                        <a:pt x="115" y="3"/>
                      </a:lnTo>
                      <a:lnTo>
                        <a:pt x="130" y="0"/>
                      </a:lnTo>
                      <a:lnTo>
                        <a:pt x="135" y="0"/>
                      </a:lnTo>
                      <a:lnTo>
                        <a:pt x="138" y="1"/>
                      </a:lnTo>
                      <a:lnTo>
                        <a:pt x="142" y="4"/>
                      </a:lnTo>
                      <a:lnTo>
                        <a:pt x="144" y="5"/>
                      </a:lnTo>
                      <a:lnTo>
                        <a:pt x="147" y="7"/>
                      </a:lnTo>
                      <a:lnTo>
                        <a:pt x="149" y="12"/>
                      </a:lnTo>
                      <a:lnTo>
                        <a:pt x="149" y="16"/>
                      </a:lnTo>
                      <a:lnTo>
                        <a:pt x="148" y="19"/>
                      </a:lnTo>
                      <a:lnTo>
                        <a:pt x="147" y="22"/>
                      </a:lnTo>
                      <a:lnTo>
                        <a:pt x="144" y="23"/>
                      </a:lnTo>
                      <a:lnTo>
                        <a:pt x="141" y="24"/>
                      </a:lnTo>
                      <a:lnTo>
                        <a:pt x="135" y="24"/>
                      </a:lnTo>
                      <a:lnTo>
                        <a:pt x="130" y="22"/>
                      </a:lnTo>
                      <a:lnTo>
                        <a:pt x="128" y="19"/>
                      </a:lnTo>
                      <a:lnTo>
                        <a:pt x="128" y="13"/>
                      </a:lnTo>
                      <a:lnTo>
                        <a:pt x="129" y="12"/>
                      </a:lnTo>
                      <a:lnTo>
                        <a:pt x="130" y="12"/>
                      </a:lnTo>
                      <a:lnTo>
                        <a:pt x="130" y="10"/>
                      </a:lnTo>
                      <a:lnTo>
                        <a:pt x="132" y="7"/>
                      </a:lnTo>
                      <a:lnTo>
                        <a:pt x="130" y="5"/>
                      </a:lnTo>
                      <a:lnTo>
                        <a:pt x="124" y="5"/>
                      </a:lnTo>
                      <a:lnTo>
                        <a:pt x="122" y="6"/>
                      </a:lnTo>
                      <a:lnTo>
                        <a:pt x="116" y="12"/>
                      </a:lnTo>
                      <a:lnTo>
                        <a:pt x="109" y="23"/>
                      </a:lnTo>
                      <a:lnTo>
                        <a:pt x="103" y="35"/>
                      </a:lnTo>
                      <a:lnTo>
                        <a:pt x="98" y="52"/>
                      </a:lnTo>
                      <a:lnTo>
                        <a:pt x="111" y="52"/>
                      </a:lnTo>
                      <a:lnTo>
                        <a:pt x="110" y="66"/>
                      </a:lnTo>
                      <a:lnTo>
                        <a:pt x="95" y="6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Freeform 431"/>
                <p:cNvSpPr>
                  <a:spLocks/>
                </p:cNvSpPr>
                <p:nvPr/>
              </p:nvSpPr>
              <p:spPr bwMode="auto">
                <a:xfrm>
                  <a:off x="1570" y="691"/>
                  <a:ext cx="169" cy="106"/>
                </a:xfrm>
                <a:custGeom>
                  <a:avLst/>
                  <a:gdLst/>
                  <a:ahLst/>
                  <a:cxnLst>
                    <a:cxn ang="0">
                      <a:pos x="43" y="47"/>
                    </a:cxn>
                    <a:cxn ang="0">
                      <a:pos x="59" y="25"/>
                    </a:cxn>
                    <a:cxn ang="0">
                      <a:pos x="76" y="7"/>
                    </a:cxn>
                    <a:cxn ang="0">
                      <a:pos x="92" y="0"/>
                    </a:cxn>
                    <a:cxn ang="0">
                      <a:pos x="102" y="2"/>
                    </a:cxn>
                    <a:cxn ang="0">
                      <a:pos x="108" y="9"/>
                    </a:cxn>
                    <a:cxn ang="0">
                      <a:pos x="110" y="19"/>
                    </a:cxn>
                    <a:cxn ang="0">
                      <a:pos x="109" y="25"/>
                    </a:cxn>
                    <a:cxn ang="0">
                      <a:pos x="101" y="47"/>
                    </a:cxn>
                    <a:cxn ang="0">
                      <a:pos x="119" y="25"/>
                    </a:cxn>
                    <a:cxn ang="0">
                      <a:pos x="128" y="15"/>
                    </a:cxn>
                    <a:cxn ang="0">
                      <a:pos x="139" y="5"/>
                    </a:cxn>
                    <a:cxn ang="0">
                      <a:pos x="145" y="2"/>
                    </a:cxn>
                    <a:cxn ang="0">
                      <a:pos x="152" y="0"/>
                    </a:cxn>
                    <a:cxn ang="0">
                      <a:pos x="164" y="5"/>
                    </a:cxn>
                    <a:cxn ang="0">
                      <a:pos x="168" y="10"/>
                    </a:cxn>
                    <a:cxn ang="0">
                      <a:pos x="169" y="19"/>
                    </a:cxn>
                    <a:cxn ang="0">
                      <a:pos x="164" y="35"/>
                    </a:cxn>
                    <a:cxn ang="0">
                      <a:pos x="149" y="83"/>
                    </a:cxn>
                    <a:cxn ang="0">
                      <a:pos x="147" y="89"/>
                    </a:cxn>
                    <a:cxn ang="0">
                      <a:pos x="152" y="91"/>
                    </a:cxn>
                    <a:cxn ang="0">
                      <a:pos x="159" y="85"/>
                    </a:cxn>
                    <a:cxn ang="0">
                      <a:pos x="164" y="82"/>
                    </a:cxn>
                    <a:cxn ang="0">
                      <a:pos x="166" y="82"/>
                    </a:cxn>
                    <a:cxn ang="0">
                      <a:pos x="150" y="101"/>
                    </a:cxn>
                    <a:cxn ang="0">
                      <a:pos x="143" y="104"/>
                    </a:cxn>
                    <a:cxn ang="0">
                      <a:pos x="131" y="106"/>
                    </a:cxn>
                    <a:cxn ang="0">
                      <a:pos x="125" y="101"/>
                    </a:cxn>
                    <a:cxn ang="0">
                      <a:pos x="120" y="95"/>
                    </a:cxn>
                    <a:cxn ang="0">
                      <a:pos x="121" y="86"/>
                    </a:cxn>
                    <a:cxn ang="0">
                      <a:pos x="125" y="78"/>
                    </a:cxn>
                    <a:cxn ang="0">
                      <a:pos x="138" y="30"/>
                    </a:cxn>
                    <a:cxn ang="0">
                      <a:pos x="141" y="24"/>
                    </a:cxn>
                    <a:cxn ang="0">
                      <a:pos x="140" y="23"/>
                    </a:cxn>
                    <a:cxn ang="0">
                      <a:pos x="139" y="22"/>
                    </a:cxn>
                    <a:cxn ang="0">
                      <a:pos x="129" y="24"/>
                    </a:cxn>
                    <a:cxn ang="0">
                      <a:pos x="125" y="30"/>
                    </a:cxn>
                    <a:cxn ang="0">
                      <a:pos x="114" y="40"/>
                    </a:cxn>
                    <a:cxn ang="0">
                      <a:pos x="104" y="55"/>
                    </a:cxn>
                    <a:cxn ang="0">
                      <a:pos x="98" y="64"/>
                    </a:cxn>
                    <a:cxn ang="0">
                      <a:pos x="95" y="73"/>
                    </a:cxn>
                    <a:cxn ang="0">
                      <a:pos x="85" y="103"/>
                    </a:cxn>
                    <a:cxn ang="0">
                      <a:pos x="80" y="30"/>
                    </a:cxn>
                    <a:cxn ang="0">
                      <a:pos x="82" y="27"/>
                    </a:cxn>
                    <a:cxn ang="0">
                      <a:pos x="83" y="23"/>
                    </a:cxn>
                    <a:cxn ang="0">
                      <a:pos x="80" y="22"/>
                    </a:cxn>
                    <a:cxn ang="0">
                      <a:pos x="68" y="28"/>
                    </a:cxn>
                    <a:cxn ang="0">
                      <a:pos x="49" y="51"/>
                    </a:cxn>
                    <a:cxn ang="0">
                      <a:pos x="27" y="103"/>
                    </a:cxn>
                    <a:cxn ang="0">
                      <a:pos x="22" y="30"/>
                    </a:cxn>
                    <a:cxn ang="0">
                      <a:pos x="24" y="22"/>
                    </a:cxn>
                    <a:cxn ang="0">
                      <a:pos x="23" y="12"/>
                    </a:cxn>
                    <a:cxn ang="0">
                      <a:pos x="22" y="10"/>
                    </a:cxn>
                    <a:cxn ang="0">
                      <a:pos x="15" y="7"/>
                    </a:cxn>
                    <a:cxn ang="0">
                      <a:pos x="57" y="0"/>
                    </a:cxn>
                  </a:cxnLst>
                  <a:rect l="0" t="0" r="r" b="b"/>
                  <a:pathLst>
                    <a:path w="169" h="106">
                      <a:moveTo>
                        <a:pt x="57" y="0"/>
                      </a:moveTo>
                      <a:lnTo>
                        <a:pt x="43" y="47"/>
                      </a:lnTo>
                      <a:lnTo>
                        <a:pt x="52" y="35"/>
                      </a:lnTo>
                      <a:lnTo>
                        <a:pt x="59" y="25"/>
                      </a:lnTo>
                      <a:lnTo>
                        <a:pt x="64" y="19"/>
                      </a:lnTo>
                      <a:lnTo>
                        <a:pt x="76" y="7"/>
                      </a:lnTo>
                      <a:lnTo>
                        <a:pt x="83" y="3"/>
                      </a:lnTo>
                      <a:lnTo>
                        <a:pt x="92" y="0"/>
                      </a:lnTo>
                      <a:lnTo>
                        <a:pt x="100" y="0"/>
                      </a:lnTo>
                      <a:lnTo>
                        <a:pt x="102" y="2"/>
                      </a:lnTo>
                      <a:lnTo>
                        <a:pt x="106" y="5"/>
                      </a:lnTo>
                      <a:lnTo>
                        <a:pt x="108" y="9"/>
                      </a:lnTo>
                      <a:lnTo>
                        <a:pt x="110" y="13"/>
                      </a:lnTo>
                      <a:lnTo>
                        <a:pt x="110" y="19"/>
                      </a:lnTo>
                      <a:lnTo>
                        <a:pt x="109" y="22"/>
                      </a:lnTo>
                      <a:lnTo>
                        <a:pt x="109" y="25"/>
                      </a:lnTo>
                      <a:lnTo>
                        <a:pt x="108" y="30"/>
                      </a:lnTo>
                      <a:lnTo>
                        <a:pt x="101" y="47"/>
                      </a:lnTo>
                      <a:lnTo>
                        <a:pt x="111" y="35"/>
                      </a:lnTo>
                      <a:lnTo>
                        <a:pt x="119" y="25"/>
                      </a:lnTo>
                      <a:lnTo>
                        <a:pt x="125" y="19"/>
                      </a:lnTo>
                      <a:lnTo>
                        <a:pt x="128" y="15"/>
                      </a:lnTo>
                      <a:lnTo>
                        <a:pt x="135" y="7"/>
                      </a:lnTo>
                      <a:lnTo>
                        <a:pt x="139" y="5"/>
                      </a:lnTo>
                      <a:lnTo>
                        <a:pt x="144" y="3"/>
                      </a:lnTo>
                      <a:lnTo>
                        <a:pt x="145" y="2"/>
                      </a:lnTo>
                      <a:lnTo>
                        <a:pt x="147" y="0"/>
                      </a:lnTo>
                      <a:lnTo>
                        <a:pt x="152" y="0"/>
                      </a:lnTo>
                      <a:lnTo>
                        <a:pt x="162" y="3"/>
                      </a:lnTo>
                      <a:lnTo>
                        <a:pt x="164" y="5"/>
                      </a:lnTo>
                      <a:lnTo>
                        <a:pt x="165" y="7"/>
                      </a:lnTo>
                      <a:lnTo>
                        <a:pt x="168" y="10"/>
                      </a:lnTo>
                      <a:lnTo>
                        <a:pt x="169" y="15"/>
                      </a:lnTo>
                      <a:lnTo>
                        <a:pt x="169" y="19"/>
                      </a:lnTo>
                      <a:lnTo>
                        <a:pt x="166" y="29"/>
                      </a:lnTo>
                      <a:lnTo>
                        <a:pt x="164" y="35"/>
                      </a:lnTo>
                      <a:lnTo>
                        <a:pt x="150" y="78"/>
                      </a:lnTo>
                      <a:lnTo>
                        <a:pt x="149" y="83"/>
                      </a:lnTo>
                      <a:lnTo>
                        <a:pt x="149" y="86"/>
                      </a:lnTo>
                      <a:lnTo>
                        <a:pt x="147" y="89"/>
                      </a:lnTo>
                      <a:lnTo>
                        <a:pt x="147" y="91"/>
                      </a:lnTo>
                      <a:lnTo>
                        <a:pt x="152" y="91"/>
                      </a:lnTo>
                      <a:lnTo>
                        <a:pt x="155" y="90"/>
                      </a:lnTo>
                      <a:lnTo>
                        <a:pt x="159" y="85"/>
                      </a:lnTo>
                      <a:lnTo>
                        <a:pt x="162" y="82"/>
                      </a:lnTo>
                      <a:lnTo>
                        <a:pt x="164" y="82"/>
                      </a:lnTo>
                      <a:lnTo>
                        <a:pt x="164" y="79"/>
                      </a:lnTo>
                      <a:lnTo>
                        <a:pt x="166" y="82"/>
                      </a:lnTo>
                      <a:lnTo>
                        <a:pt x="159" y="92"/>
                      </a:lnTo>
                      <a:lnTo>
                        <a:pt x="150" y="101"/>
                      </a:lnTo>
                      <a:lnTo>
                        <a:pt x="146" y="103"/>
                      </a:lnTo>
                      <a:lnTo>
                        <a:pt x="143" y="104"/>
                      </a:lnTo>
                      <a:lnTo>
                        <a:pt x="140" y="106"/>
                      </a:lnTo>
                      <a:lnTo>
                        <a:pt x="131" y="106"/>
                      </a:lnTo>
                      <a:lnTo>
                        <a:pt x="126" y="103"/>
                      </a:lnTo>
                      <a:lnTo>
                        <a:pt x="125" y="101"/>
                      </a:lnTo>
                      <a:lnTo>
                        <a:pt x="121" y="97"/>
                      </a:lnTo>
                      <a:lnTo>
                        <a:pt x="120" y="95"/>
                      </a:lnTo>
                      <a:lnTo>
                        <a:pt x="120" y="89"/>
                      </a:lnTo>
                      <a:lnTo>
                        <a:pt x="121" y="86"/>
                      </a:lnTo>
                      <a:lnTo>
                        <a:pt x="122" y="83"/>
                      </a:lnTo>
                      <a:lnTo>
                        <a:pt x="125" y="78"/>
                      </a:lnTo>
                      <a:lnTo>
                        <a:pt x="137" y="35"/>
                      </a:lnTo>
                      <a:lnTo>
                        <a:pt x="138" y="30"/>
                      </a:lnTo>
                      <a:lnTo>
                        <a:pt x="140" y="25"/>
                      </a:lnTo>
                      <a:lnTo>
                        <a:pt x="141" y="24"/>
                      </a:lnTo>
                      <a:lnTo>
                        <a:pt x="140" y="24"/>
                      </a:lnTo>
                      <a:lnTo>
                        <a:pt x="140" y="23"/>
                      </a:lnTo>
                      <a:lnTo>
                        <a:pt x="139" y="23"/>
                      </a:lnTo>
                      <a:lnTo>
                        <a:pt x="139" y="22"/>
                      </a:lnTo>
                      <a:lnTo>
                        <a:pt x="132" y="22"/>
                      </a:lnTo>
                      <a:lnTo>
                        <a:pt x="129" y="24"/>
                      </a:lnTo>
                      <a:lnTo>
                        <a:pt x="127" y="29"/>
                      </a:lnTo>
                      <a:lnTo>
                        <a:pt x="125" y="30"/>
                      </a:lnTo>
                      <a:lnTo>
                        <a:pt x="121" y="33"/>
                      </a:lnTo>
                      <a:lnTo>
                        <a:pt x="114" y="40"/>
                      </a:lnTo>
                      <a:lnTo>
                        <a:pt x="107" y="49"/>
                      </a:lnTo>
                      <a:lnTo>
                        <a:pt x="104" y="55"/>
                      </a:lnTo>
                      <a:lnTo>
                        <a:pt x="101" y="60"/>
                      </a:lnTo>
                      <a:lnTo>
                        <a:pt x="98" y="64"/>
                      </a:lnTo>
                      <a:lnTo>
                        <a:pt x="96" y="68"/>
                      </a:lnTo>
                      <a:lnTo>
                        <a:pt x="95" y="73"/>
                      </a:lnTo>
                      <a:lnTo>
                        <a:pt x="92" y="79"/>
                      </a:lnTo>
                      <a:lnTo>
                        <a:pt x="85" y="103"/>
                      </a:lnTo>
                      <a:lnTo>
                        <a:pt x="59" y="103"/>
                      </a:lnTo>
                      <a:lnTo>
                        <a:pt x="80" y="30"/>
                      </a:lnTo>
                      <a:lnTo>
                        <a:pt x="80" y="28"/>
                      </a:lnTo>
                      <a:lnTo>
                        <a:pt x="82" y="27"/>
                      </a:lnTo>
                      <a:lnTo>
                        <a:pt x="83" y="24"/>
                      </a:lnTo>
                      <a:lnTo>
                        <a:pt x="83" y="23"/>
                      </a:lnTo>
                      <a:lnTo>
                        <a:pt x="82" y="23"/>
                      </a:lnTo>
                      <a:lnTo>
                        <a:pt x="80" y="22"/>
                      </a:lnTo>
                      <a:lnTo>
                        <a:pt x="73" y="24"/>
                      </a:lnTo>
                      <a:lnTo>
                        <a:pt x="68" y="28"/>
                      </a:lnTo>
                      <a:lnTo>
                        <a:pt x="64" y="33"/>
                      </a:lnTo>
                      <a:lnTo>
                        <a:pt x="49" y="51"/>
                      </a:lnTo>
                      <a:lnTo>
                        <a:pt x="36" y="71"/>
                      </a:lnTo>
                      <a:lnTo>
                        <a:pt x="27" y="103"/>
                      </a:lnTo>
                      <a:lnTo>
                        <a:pt x="0" y="103"/>
                      </a:lnTo>
                      <a:lnTo>
                        <a:pt x="22" y="30"/>
                      </a:lnTo>
                      <a:lnTo>
                        <a:pt x="23" y="25"/>
                      </a:lnTo>
                      <a:lnTo>
                        <a:pt x="24" y="22"/>
                      </a:lnTo>
                      <a:lnTo>
                        <a:pt x="24" y="12"/>
                      </a:lnTo>
                      <a:lnTo>
                        <a:pt x="23" y="12"/>
                      </a:lnTo>
                      <a:lnTo>
                        <a:pt x="22" y="11"/>
                      </a:lnTo>
                      <a:lnTo>
                        <a:pt x="22" y="10"/>
                      </a:lnTo>
                      <a:lnTo>
                        <a:pt x="15" y="10"/>
                      </a:lnTo>
                      <a:lnTo>
                        <a:pt x="15" y="7"/>
                      </a:lnTo>
                      <a:lnTo>
                        <a:pt x="49" y="0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Freeform 432"/>
                <p:cNvSpPr>
                  <a:spLocks/>
                </p:cNvSpPr>
                <p:nvPr/>
              </p:nvSpPr>
              <p:spPr bwMode="auto">
                <a:xfrm>
                  <a:off x="1750" y="642"/>
                  <a:ext cx="53" cy="188"/>
                </a:xfrm>
                <a:custGeom>
                  <a:avLst/>
                  <a:gdLst/>
                  <a:ahLst/>
                  <a:cxnLst>
                    <a:cxn ang="0">
                      <a:pos x="53" y="188"/>
                    </a:cxn>
                    <a:cxn ang="0">
                      <a:pos x="53" y="0"/>
                    </a:cxn>
                    <a:cxn ang="0">
                      <a:pos x="0" y="0"/>
                    </a:cxn>
                    <a:cxn ang="0">
                      <a:pos x="0" y="7"/>
                    </a:cxn>
                    <a:cxn ang="0">
                      <a:pos x="21" y="7"/>
                    </a:cxn>
                    <a:cxn ang="0">
                      <a:pos x="24" y="9"/>
                    </a:cxn>
                    <a:cxn ang="0">
                      <a:pos x="25" y="9"/>
                    </a:cxn>
                    <a:cxn ang="0">
                      <a:pos x="26" y="11"/>
                    </a:cxn>
                    <a:cxn ang="0">
                      <a:pos x="27" y="12"/>
                    </a:cxn>
                    <a:cxn ang="0">
                      <a:pos x="27" y="176"/>
                    </a:cxn>
                    <a:cxn ang="0">
                      <a:pos x="26" y="178"/>
                    </a:cxn>
                    <a:cxn ang="0">
                      <a:pos x="25" y="180"/>
                    </a:cxn>
                    <a:cxn ang="0">
                      <a:pos x="24" y="180"/>
                    </a:cxn>
                    <a:cxn ang="0">
                      <a:pos x="21" y="181"/>
                    </a:cxn>
                    <a:cxn ang="0">
                      <a:pos x="0" y="181"/>
                    </a:cxn>
                    <a:cxn ang="0">
                      <a:pos x="0" y="188"/>
                    </a:cxn>
                    <a:cxn ang="0">
                      <a:pos x="53" y="188"/>
                    </a:cxn>
                  </a:cxnLst>
                  <a:rect l="0" t="0" r="r" b="b"/>
                  <a:pathLst>
                    <a:path w="53" h="188">
                      <a:moveTo>
                        <a:pt x="53" y="188"/>
                      </a:moveTo>
                      <a:lnTo>
                        <a:pt x="53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21" y="7"/>
                      </a:lnTo>
                      <a:lnTo>
                        <a:pt x="24" y="9"/>
                      </a:lnTo>
                      <a:lnTo>
                        <a:pt x="25" y="9"/>
                      </a:lnTo>
                      <a:lnTo>
                        <a:pt x="26" y="11"/>
                      </a:lnTo>
                      <a:lnTo>
                        <a:pt x="27" y="12"/>
                      </a:lnTo>
                      <a:lnTo>
                        <a:pt x="27" y="176"/>
                      </a:lnTo>
                      <a:lnTo>
                        <a:pt x="26" y="178"/>
                      </a:lnTo>
                      <a:lnTo>
                        <a:pt x="25" y="180"/>
                      </a:lnTo>
                      <a:lnTo>
                        <a:pt x="24" y="180"/>
                      </a:lnTo>
                      <a:lnTo>
                        <a:pt x="21" y="181"/>
                      </a:lnTo>
                      <a:lnTo>
                        <a:pt x="0" y="181"/>
                      </a:lnTo>
                      <a:lnTo>
                        <a:pt x="0" y="188"/>
                      </a:lnTo>
                      <a:lnTo>
                        <a:pt x="53" y="18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Rectangle 433"/>
                <p:cNvSpPr>
                  <a:spLocks noChangeArrowheads="1"/>
                </p:cNvSpPr>
                <p:nvPr/>
              </p:nvSpPr>
              <p:spPr bwMode="auto">
                <a:xfrm>
                  <a:off x="1476" y="983"/>
                  <a:ext cx="2411" cy="2411"/>
                </a:xfrm>
                <a:prstGeom prst="rect">
                  <a:avLst/>
                </a:prstGeom>
                <a:solidFill>
                  <a:srgbClr val="007070"/>
                </a:solidFill>
                <a:ln w="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434"/>
                <p:cNvSpPr>
                  <a:spLocks/>
                </p:cNvSpPr>
                <p:nvPr/>
              </p:nvSpPr>
              <p:spPr bwMode="auto">
                <a:xfrm>
                  <a:off x="1476" y="983"/>
                  <a:ext cx="158" cy="15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58" y="0"/>
                    </a:cxn>
                    <a:cxn ang="0">
                      <a:pos x="146" y="10"/>
                    </a:cxn>
                    <a:cxn ang="0">
                      <a:pos x="130" y="24"/>
                    </a:cxn>
                    <a:cxn ang="0">
                      <a:pos x="122" y="31"/>
                    </a:cxn>
                    <a:cxn ang="0">
                      <a:pos x="104" y="49"/>
                    </a:cxn>
                    <a:cxn ang="0">
                      <a:pos x="98" y="54"/>
                    </a:cxn>
                    <a:cxn ang="0">
                      <a:pos x="79" y="73"/>
                    </a:cxn>
                    <a:cxn ang="0">
                      <a:pos x="73" y="78"/>
                    </a:cxn>
                    <a:cxn ang="0">
                      <a:pos x="55" y="97"/>
                    </a:cxn>
                    <a:cxn ang="0">
                      <a:pos x="49" y="103"/>
                    </a:cxn>
                    <a:cxn ang="0">
                      <a:pos x="32" y="122"/>
                    </a:cxn>
                    <a:cxn ang="0">
                      <a:pos x="25" y="129"/>
                    </a:cxn>
                    <a:cxn ang="0">
                      <a:pos x="9" y="146"/>
                    </a:cxn>
                    <a:cxn ang="0">
                      <a:pos x="0" y="15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58" h="157">
                      <a:moveTo>
                        <a:pt x="0" y="0"/>
                      </a:moveTo>
                      <a:lnTo>
                        <a:pt x="158" y="0"/>
                      </a:lnTo>
                      <a:lnTo>
                        <a:pt x="146" y="10"/>
                      </a:lnTo>
                      <a:lnTo>
                        <a:pt x="130" y="24"/>
                      </a:lnTo>
                      <a:lnTo>
                        <a:pt x="122" y="31"/>
                      </a:lnTo>
                      <a:lnTo>
                        <a:pt x="104" y="49"/>
                      </a:lnTo>
                      <a:lnTo>
                        <a:pt x="98" y="54"/>
                      </a:lnTo>
                      <a:lnTo>
                        <a:pt x="79" y="73"/>
                      </a:lnTo>
                      <a:lnTo>
                        <a:pt x="73" y="78"/>
                      </a:lnTo>
                      <a:lnTo>
                        <a:pt x="55" y="97"/>
                      </a:lnTo>
                      <a:lnTo>
                        <a:pt x="49" y="103"/>
                      </a:lnTo>
                      <a:lnTo>
                        <a:pt x="32" y="122"/>
                      </a:lnTo>
                      <a:lnTo>
                        <a:pt x="25" y="129"/>
                      </a:lnTo>
                      <a:lnTo>
                        <a:pt x="9" y="146"/>
                      </a:lnTo>
                      <a:lnTo>
                        <a:pt x="0" y="1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0">
                  <a:solidFill>
                    <a:srgbClr val="00808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435"/>
                <p:cNvSpPr>
                  <a:spLocks/>
                </p:cNvSpPr>
                <p:nvPr/>
              </p:nvSpPr>
              <p:spPr bwMode="auto">
                <a:xfrm>
                  <a:off x="1476" y="3238"/>
                  <a:ext cx="158" cy="15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" y="11"/>
                    </a:cxn>
                    <a:cxn ang="0">
                      <a:pos x="25" y="27"/>
                    </a:cxn>
                    <a:cxn ang="0">
                      <a:pos x="32" y="34"/>
                    </a:cxn>
                    <a:cxn ang="0">
                      <a:pos x="49" y="54"/>
                    </a:cxn>
                    <a:cxn ang="0">
                      <a:pos x="55" y="60"/>
                    </a:cxn>
                    <a:cxn ang="0">
                      <a:pos x="73" y="79"/>
                    </a:cxn>
                    <a:cxn ang="0">
                      <a:pos x="79" y="83"/>
                    </a:cxn>
                    <a:cxn ang="0">
                      <a:pos x="104" y="109"/>
                    </a:cxn>
                    <a:cxn ang="0">
                      <a:pos x="122" y="125"/>
                    </a:cxn>
                    <a:cxn ang="0">
                      <a:pos x="130" y="132"/>
                    </a:cxn>
                    <a:cxn ang="0">
                      <a:pos x="146" y="147"/>
                    </a:cxn>
                    <a:cxn ang="0">
                      <a:pos x="158" y="156"/>
                    </a:cxn>
                    <a:cxn ang="0">
                      <a:pos x="0" y="15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58" h="156">
                      <a:moveTo>
                        <a:pt x="0" y="0"/>
                      </a:moveTo>
                      <a:lnTo>
                        <a:pt x="9" y="11"/>
                      </a:lnTo>
                      <a:lnTo>
                        <a:pt x="25" y="27"/>
                      </a:lnTo>
                      <a:lnTo>
                        <a:pt x="32" y="34"/>
                      </a:lnTo>
                      <a:lnTo>
                        <a:pt x="49" y="54"/>
                      </a:lnTo>
                      <a:lnTo>
                        <a:pt x="55" y="60"/>
                      </a:lnTo>
                      <a:lnTo>
                        <a:pt x="73" y="79"/>
                      </a:lnTo>
                      <a:lnTo>
                        <a:pt x="79" y="83"/>
                      </a:lnTo>
                      <a:lnTo>
                        <a:pt x="104" y="109"/>
                      </a:lnTo>
                      <a:lnTo>
                        <a:pt x="122" y="125"/>
                      </a:lnTo>
                      <a:lnTo>
                        <a:pt x="130" y="132"/>
                      </a:lnTo>
                      <a:lnTo>
                        <a:pt x="146" y="147"/>
                      </a:lnTo>
                      <a:lnTo>
                        <a:pt x="158" y="156"/>
                      </a:lnTo>
                      <a:lnTo>
                        <a:pt x="0" y="15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0">
                  <a:solidFill>
                    <a:srgbClr val="00808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436"/>
                <p:cNvSpPr>
                  <a:spLocks/>
                </p:cNvSpPr>
                <p:nvPr/>
              </p:nvSpPr>
              <p:spPr bwMode="auto">
                <a:xfrm>
                  <a:off x="1543" y="1050"/>
                  <a:ext cx="2277" cy="2277"/>
                </a:xfrm>
                <a:custGeom>
                  <a:avLst/>
                  <a:gdLst/>
                  <a:ahLst/>
                  <a:cxnLst>
                    <a:cxn ang="0">
                      <a:pos x="1249" y="6"/>
                    </a:cxn>
                    <a:cxn ang="0">
                      <a:pos x="1370" y="24"/>
                    </a:cxn>
                    <a:cxn ang="0">
                      <a:pos x="1487" y="55"/>
                    </a:cxn>
                    <a:cxn ang="0">
                      <a:pos x="1590" y="93"/>
                    </a:cxn>
                    <a:cxn ang="0">
                      <a:pos x="1707" y="152"/>
                    </a:cxn>
                    <a:cxn ang="0">
                      <a:pos x="1809" y="218"/>
                    </a:cxn>
                    <a:cxn ang="0">
                      <a:pos x="1907" y="298"/>
                    </a:cxn>
                    <a:cxn ang="0">
                      <a:pos x="2002" y="396"/>
                    </a:cxn>
                    <a:cxn ang="0">
                      <a:pos x="2076" y="493"/>
                    </a:cxn>
                    <a:cxn ang="0">
                      <a:pos x="2137" y="591"/>
                    </a:cxn>
                    <a:cxn ang="0">
                      <a:pos x="2184" y="689"/>
                    </a:cxn>
                    <a:cxn ang="0">
                      <a:pos x="2223" y="790"/>
                    </a:cxn>
                    <a:cxn ang="0">
                      <a:pos x="2263" y="956"/>
                    </a:cxn>
                    <a:cxn ang="0">
                      <a:pos x="2276" y="1078"/>
                    </a:cxn>
                    <a:cxn ang="0">
                      <a:pos x="2271" y="1255"/>
                    </a:cxn>
                    <a:cxn ang="0">
                      <a:pos x="2243" y="1419"/>
                    </a:cxn>
                    <a:cxn ang="0">
                      <a:pos x="2204" y="1541"/>
                    </a:cxn>
                    <a:cxn ang="0">
                      <a:pos x="2163" y="1638"/>
                    </a:cxn>
                    <a:cxn ang="0">
                      <a:pos x="2109" y="1736"/>
                    </a:cxn>
                    <a:cxn ang="0">
                      <a:pos x="2029" y="1851"/>
                    </a:cxn>
                    <a:cxn ang="0">
                      <a:pos x="1957" y="1931"/>
                    </a:cxn>
                    <a:cxn ang="0">
                      <a:pos x="1834" y="2042"/>
                    </a:cxn>
                    <a:cxn ang="0">
                      <a:pos x="1736" y="2109"/>
                    </a:cxn>
                    <a:cxn ang="0">
                      <a:pos x="1613" y="2175"/>
                    </a:cxn>
                    <a:cxn ang="0">
                      <a:pos x="1487" y="2222"/>
                    </a:cxn>
                    <a:cxn ang="0">
                      <a:pos x="1322" y="2263"/>
                    </a:cxn>
                    <a:cxn ang="0">
                      <a:pos x="1200" y="2276"/>
                    </a:cxn>
                    <a:cxn ang="0">
                      <a:pos x="1022" y="2271"/>
                    </a:cxn>
                    <a:cxn ang="0">
                      <a:pos x="877" y="2248"/>
                    </a:cxn>
                    <a:cxn ang="0">
                      <a:pos x="737" y="2204"/>
                    </a:cxn>
                    <a:cxn ang="0">
                      <a:pos x="639" y="2163"/>
                    </a:cxn>
                    <a:cxn ang="0">
                      <a:pos x="543" y="2109"/>
                    </a:cxn>
                    <a:cxn ang="0">
                      <a:pos x="428" y="2028"/>
                    </a:cxn>
                    <a:cxn ang="0">
                      <a:pos x="348" y="1957"/>
                    </a:cxn>
                    <a:cxn ang="0">
                      <a:pos x="274" y="1879"/>
                    </a:cxn>
                    <a:cxn ang="0">
                      <a:pos x="170" y="1736"/>
                    </a:cxn>
                    <a:cxn ang="0">
                      <a:pos x="104" y="1614"/>
                    </a:cxn>
                    <a:cxn ang="0">
                      <a:pos x="64" y="1516"/>
                    </a:cxn>
                    <a:cxn ang="0">
                      <a:pos x="24" y="1370"/>
                    </a:cxn>
                    <a:cxn ang="0">
                      <a:pos x="3" y="1224"/>
                    </a:cxn>
                    <a:cxn ang="0">
                      <a:pos x="3" y="1053"/>
                    </a:cxn>
                    <a:cxn ang="0">
                      <a:pos x="24" y="907"/>
                    </a:cxn>
                    <a:cxn ang="0">
                      <a:pos x="56" y="785"/>
                    </a:cxn>
                    <a:cxn ang="0">
                      <a:pos x="104" y="665"/>
                    </a:cxn>
                    <a:cxn ang="0">
                      <a:pos x="155" y="567"/>
                    </a:cxn>
                    <a:cxn ang="0">
                      <a:pos x="237" y="445"/>
                    </a:cxn>
                    <a:cxn ang="0">
                      <a:pos x="299" y="371"/>
                    </a:cxn>
                    <a:cxn ang="0">
                      <a:pos x="396" y="276"/>
                    </a:cxn>
                    <a:cxn ang="0">
                      <a:pos x="468" y="218"/>
                    </a:cxn>
                    <a:cxn ang="0">
                      <a:pos x="570" y="152"/>
                    </a:cxn>
                    <a:cxn ang="0">
                      <a:pos x="688" y="93"/>
                    </a:cxn>
                    <a:cxn ang="0">
                      <a:pos x="810" y="49"/>
                    </a:cxn>
                    <a:cxn ang="0">
                      <a:pos x="980" y="12"/>
                    </a:cxn>
                    <a:cxn ang="0">
                      <a:pos x="1127" y="0"/>
                    </a:cxn>
                  </a:cxnLst>
                  <a:rect l="0" t="0" r="r" b="b"/>
                  <a:pathLst>
                    <a:path w="2277" h="2277">
                      <a:moveTo>
                        <a:pt x="1127" y="0"/>
                      </a:moveTo>
                      <a:lnTo>
                        <a:pt x="1151" y="0"/>
                      </a:lnTo>
                      <a:lnTo>
                        <a:pt x="1175" y="1"/>
                      </a:lnTo>
                      <a:lnTo>
                        <a:pt x="1200" y="1"/>
                      </a:lnTo>
                      <a:lnTo>
                        <a:pt x="1224" y="4"/>
                      </a:lnTo>
                      <a:lnTo>
                        <a:pt x="1249" y="6"/>
                      </a:lnTo>
                      <a:lnTo>
                        <a:pt x="1255" y="6"/>
                      </a:lnTo>
                      <a:lnTo>
                        <a:pt x="1273" y="8"/>
                      </a:lnTo>
                      <a:lnTo>
                        <a:pt x="1297" y="12"/>
                      </a:lnTo>
                      <a:lnTo>
                        <a:pt x="1322" y="16"/>
                      </a:lnTo>
                      <a:lnTo>
                        <a:pt x="1346" y="19"/>
                      </a:lnTo>
                      <a:lnTo>
                        <a:pt x="1370" y="24"/>
                      </a:lnTo>
                      <a:lnTo>
                        <a:pt x="1395" y="29"/>
                      </a:lnTo>
                      <a:lnTo>
                        <a:pt x="1400" y="30"/>
                      </a:lnTo>
                      <a:lnTo>
                        <a:pt x="1419" y="36"/>
                      </a:lnTo>
                      <a:lnTo>
                        <a:pt x="1444" y="42"/>
                      </a:lnTo>
                      <a:lnTo>
                        <a:pt x="1468" y="49"/>
                      </a:lnTo>
                      <a:lnTo>
                        <a:pt x="1487" y="55"/>
                      </a:lnTo>
                      <a:lnTo>
                        <a:pt x="1492" y="56"/>
                      </a:lnTo>
                      <a:lnTo>
                        <a:pt x="1517" y="65"/>
                      </a:lnTo>
                      <a:lnTo>
                        <a:pt x="1541" y="73"/>
                      </a:lnTo>
                      <a:lnTo>
                        <a:pt x="1556" y="79"/>
                      </a:lnTo>
                      <a:lnTo>
                        <a:pt x="1565" y="84"/>
                      </a:lnTo>
                      <a:lnTo>
                        <a:pt x="1590" y="93"/>
                      </a:lnTo>
                      <a:lnTo>
                        <a:pt x="1613" y="104"/>
                      </a:lnTo>
                      <a:lnTo>
                        <a:pt x="1614" y="104"/>
                      </a:lnTo>
                      <a:lnTo>
                        <a:pt x="1639" y="116"/>
                      </a:lnTo>
                      <a:lnTo>
                        <a:pt x="1663" y="128"/>
                      </a:lnTo>
                      <a:lnTo>
                        <a:pt x="1687" y="141"/>
                      </a:lnTo>
                      <a:lnTo>
                        <a:pt x="1707" y="152"/>
                      </a:lnTo>
                      <a:lnTo>
                        <a:pt x="1712" y="154"/>
                      </a:lnTo>
                      <a:lnTo>
                        <a:pt x="1736" y="169"/>
                      </a:lnTo>
                      <a:lnTo>
                        <a:pt x="1748" y="177"/>
                      </a:lnTo>
                      <a:lnTo>
                        <a:pt x="1760" y="184"/>
                      </a:lnTo>
                      <a:lnTo>
                        <a:pt x="1785" y="201"/>
                      </a:lnTo>
                      <a:lnTo>
                        <a:pt x="1809" y="218"/>
                      </a:lnTo>
                      <a:lnTo>
                        <a:pt x="1818" y="225"/>
                      </a:lnTo>
                      <a:lnTo>
                        <a:pt x="1834" y="237"/>
                      </a:lnTo>
                      <a:lnTo>
                        <a:pt x="1850" y="250"/>
                      </a:lnTo>
                      <a:lnTo>
                        <a:pt x="1879" y="274"/>
                      </a:lnTo>
                      <a:lnTo>
                        <a:pt x="1882" y="276"/>
                      </a:lnTo>
                      <a:lnTo>
                        <a:pt x="1907" y="298"/>
                      </a:lnTo>
                      <a:lnTo>
                        <a:pt x="1908" y="299"/>
                      </a:lnTo>
                      <a:lnTo>
                        <a:pt x="1931" y="320"/>
                      </a:lnTo>
                      <a:lnTo>
                        <a:pt x="1957" y="347"/>
                      </a:lnTo>
                      <a:lnTo>
                        <a:pt x="1980" y="371"/>
                      </a:lnTo>
                      <a:lnTo>
                        <a:pt x="1981" y="372"/>
                      </a:lnTo>
                      <a:lnTo>
                        <a:pt x="2002" y="396"/>
                      </a:lnTo>
                      <a:lnTo>
                        <a:pt x="2003" y="398"/>
                      </a:lnTo>
                      <a:lnTo>
                        <a:pt x="2023" y="420"/>
                      </a:lnTo>
                      <a:lnTo>
                        <a:pt x="2029" y="428"/>
                      </a:lnTo>
                      <a:lnTo>
                        <a:pt x="2042" y="445"/>
                      </a:lnTo>
                      <a:lnTo>
                        <a:pt x="2060" y="469"/>
                      </a:lnTo>
                      <a:lnTo>
                        <a:pt x="2076" y="493"/>
                      </a:lnTo>
                      <a:lnTo>
                        <a:pt x="2076" y="494"/>
                      </a:lnTo>
                      <a:lnTo>
                        <a:pt x="2102" y="530"/>
                      </a:lnTo>
                      <a:lnTo>
                        <a:pt x="2109" y="542"/>
                      </a:lnTo>
                      <a:lnTo>
                        <a:pt x="2123" y="567"/>
                      </a:lnTo>
                      <a:lnTo>
                        <a:pt x="2125" y="570"/>
                      </a:lnTo>
                      <a:lnTo>
                        <a:pt x="2137" y="591"/>
                      </a:lnTo>
                      <a:lnTo>
                        <a:pt x="2149" y="614"/>
                      </a:lnTo>
                      <a:lnTo>
                        <a:pt x="2151" y="616"/>
                      </a:lnTo>
                      <a:lnTo>
                        <a:pt x="2163" y="640"/>
                      </a:lnTo>
                      <a:lnTo>
                        <a:pt x="2173" y="663"/>
                      </a:lnTo>
                      <a:lnTo>
                        <a:pt x="2174" y="665"/>
                      </a:lnTo>
                      <a:lnTo>
                        <a:pt x="2184" y="689"/>
                      </a:lnTo>
                      <a:lnTo>
                        <a:pt x="2195" y="712"/>
                      </a:lnTo>
                      <a:lnTo>
                        <a:pt x="2198" y="722"/>
                      </a:lnTo>
                      <a:lnTo>
                        <a:pt x="2204" y="736"/>
                      </a:lnTo>
                      <a:lnTo>
                        <a:pt x="2213" y="762"/>
                      </a:lnTo>
                      <a:lnTo>
                        <a:pt x="2221" y="785"/>
                      </a:lnTo>
                      <a:lnTo>
                        <a:pt x="2223" y="790"/>
                      </a:lnTo>
                      <a:lnTo>
                        <a:pt x="2229" y="811"/>
                      </a:lnTo>
                      <a:lnTo>
                        <a:pt x="2235" y="834"/>
                      </a:lnTo>
                      <a:lnTo>
                        <a:pt x="2243" y="858"/>
                      </a:lnTo>
                      <a:lnTo>
                        <a:pt x="2247" y="877"/>
                      </a:lnTo>
                      <a:lnTo>
                        <a:pt x="2258" y="931"/>
                      </a:lnTo>
                      <a:lnTo>
                        <a:pt x="2263" y="956"/>
                      </a:lnTo>
                      <a:lnTo>
                        <a:pt x="2267" y="980"/>
                      </a:lnTo>
                      <a:lnTo>
                        <a:pt x="2270" y="1005"/>
                      </a:lnTo>
                      <a:lnTo>
                        <a:pt x="2271" y="1022"/>
                      </a:lnTo>
                      <a:lnTo>
                        <a:pt x="2272" y="1029"/>
                      </a:lnTo>
                      <a:lnTo>
                        <a:pt x="2275" y="1053"/>
                      </a:lnTo>
                      <a:lnTo>
                        <a:pt x="2276" y="1078"/>
                      </a:lnTo>
                      <a:lnTo>
                        <a:pt x="2277" y="1102"/>
                      </a:lnTo>
                      <a:lnTo>
                        <a:pt x="2277" y="1175"/>
                      </a:lnTo>
                      <a:lnTo>
                        <a:pt x="2276" y="1200"/>
                      </a:lnTo>
                      <a:lnTo>
                        <a:pt x="2275" y="1224"/>
                      </a:lnTo>
                      <a:lnTo>
                        <a:pt x="2272" y="1248"/>
                      </a:lnTo>
                      <a:lnTo>
                        <a:pt x="2271" y="1255"/>
                      </a:lnTo>
                      <a:lnTo>
                        <a:pt x="2270" y="1273"/>
                      </a:lnTo>
                      <a:lnTo>
                        <a:pt x="2263" y="1321"/>
                      </a:lnTo>
                      <a:lnTo>
                        <a:pt x="2258" y="1346"/>
                      </a:lnTo>
                      <a:lnTo>
                        <a:pt x="2253" y="1370"/>
                      </a:lnTo>
                      <a:lnTo>
                        <a:pt x="2249" y="1395"/>
                      </a:lnTo>
                      <a:lnTo>
                        <a:pt x="2243" y="1419"/>
                      </a:lnTo>
                      <a:lnTo>
                        <a:pt x="2235" y="1443"/>
                      </a:lnTo>
                      <a:lnTo>
                        <a:pt x="2229" y="1468"/>
                      </a:lnTo>
                      <a:lnTo>
                        <a:pt x="2223" y="1487"/>
                      </a:lnTo>
                      <a:lnTo>
                        <a:pt x="2221" y="1492"/>
                      </a:lnTo>
                      <a:lnTo>
                        <a:pt x="2213" y="1516"/>
                      </a:lnTo>
                      <a:lnTo>
                        <a:pt x="2204" y="1541"/>
                      </a:lnTo>
                      <a:lnTo>
                        <a:pt x="2198" y="1555"/>
                      </a:lnTo>
                      <a:lnTo>
                        <a:pt x="2195" y="1565"/>
                      </a:lnTo>
                      <a:lnTo>
                        <a:pt x="2184" y="1590"/>
                      </a:lnTo>
                      <a:lnTo>
                        <a:pt x="2174" y="1613"/>
                      </a:lnTo>
                      <a:lnTo>
                        <a:pt x="2173" y="1614"/>
                      </a:lnTo>
                      <a:lnTo>
                        <a:pt x="2163" y="1638"/>
                      </a:lnTo>
                      <a:lnTo>
                        <a:pt x="2151" y="1663"/>
                      </a:lnTo>
                      <a:lnTo>
                        <a:pt x="2149" y="1663"/>
                      </a:lnTo>
                      <a:lnTo>
                        <a:pt x="2137" y="1687"/>
                      </a:lnTo>
                      <a:lnTo>
                        <a:pt x="2125" y="1707"/>
                      </a:lnTo>
                      <a:lnTo>
                        <a:pt x="2123" y="1711"/>
                      </a:lnTo>
                      <a:lnTo>
                        <a:pt x="2109" y="1736"/>
                      </a:lnTo>
                      <a:lnTo>
                        <a:pt x="2102" y="1748"/>
                      </a:lnTo>
                      <a:lnTo>
                        <a:pt x="2093" y="1760"/>
                      </a:lnTo>
                      <a:lnTo>
                        <a:pt x="2076" y="1785"/>
                      </a:lnTo>
                      <a:lnTo>
                        <a:pt x="2060" y="1809"/>
                      </a:lnTo>
                      <a:lnTo>
                        <a:pt x="2042" y="1833"/>
                      </a:lnTo>
                      <a:lnTo>
                        <a:pt x="2029" y="1851"/>
                      </a:lnTo>
                      <a:lnTo>
                        <a:pt x="2023" y="1858"/>
                      </a:lnTo>
                      <a:lnTo>
                        <a:pt x="2003" y="1879"/>
                      </a:lnTo>
                      <a:lnTo>
                        <a:pt x="2002" y="1882"/>
                      </a:lnTo>
                      <a:lnTo>
                        <a:pt x="1981" y="1906"/>
                      </a:lnTo>
                      <a:lnTo>
                        <a:pt x="1980" y="1907"/>
                      </a:lnTo>
                      <a:lnTo>
                        <a:pt x="1957" y="1931"/>
                      </a:lnTo>
                      <a:lnTo>
                        <a:pt x="1908" y="1980"/>
                      </a:lnTo>
                      <a:lnTo>
                        <a:pt x="1907" y="1980"/>
                      </a:lnTo>
                      <a:lnTo>
                        <a:pt x="1882" y="2001"/>
                      </a:lnTo>
                      <a:lnTo>
                        <a:pt x="1879" y="2004"/>
                      </a:lnTo>
                      <a:lnTo>
                        <a:pt x="1850" y="2028"/>
                      </a:lnTo>
                      <a:lnTo>
                        <a:pt x="1834" y="2042"/>
                      </a:lnTo>
                      <a:lnTo>
                        <a:pt x="1818" y="2053"/>
                      </a:lnTo>
                      <a:lnTo>
                        <a:pt x="1809" y="2060"/>
                      </a:lnTo>
                      <a:lnTo>
                        <a:pt x="1785" y="2077"/>
                      </a:lnTo>
                      <a:lnTo>
                        <a:pt x="1760" y="2093"/>
                      </a:lnTo>
                      <a:lnTo>
                        <a:pt x="1748" y="2100"/>
                      </a:lnTo>
                      <a:lnTo>
                        <a:pt x="1736" y="2109"/>
                      </a:lnTo>
                      <a:lnTo>
                        <a:pt x="1712" y="2123"/>
                      </a:lnTo>
                      <a:lnTo>
                        <a:pt x="1707" y="2126"/>
                      </a:lnTo>
                      <a:lnTo>
                        <a:pt x="1687" y="2136"/>
                      </a:lnTo>
                      <a:lnTo>
                        <a:pt x="1639" y="2163"/>
                      </a:lnTo>
                      <a:lnTo>
                        <a:pt x="1614" y="2173"/>
                      </a:lnTo>
                      <a:lnTo>
                        <a:pt x="1613" y="2175"/>
                      </a:lnTo>
                      <a:lnTo>
                        <a:pt x="1590" y="2184"/>
                      </a:lnTo>
                      <a:lnTo>
                        <a:pt x="1556" y="2199"/>
                      </a:lnTo>
                      <a:lnTo>
                        <a:pt x="1541" y="2204"/>
                      </a:lnTo>
                      <a:lnTo>
                        <a:pt x="1517" y="2213"/>
                      </a:lnTo>
                      <a:lnTo>
                        <a:pt x="1492" y="2221"/>
                      </a:lnTo>
                      <a:lnTo>
                        <a:pt x="1487" y="2222"/>
                      </a:lnTo>
                      <a:lnTo>
                        <a:pt x="1468" y="2230"/>
                      </a:lnTo>
                      <a:lnTo>
                        <a:pt x="1444" y="2236"/>
                      </a:lnTo>
                      <a:lnTo>
                        <a:pt x="1419" y="2243"/>
                      </a:lnTo>
                      <a:lnTo>
                        <a:pt x="1395" y="2249"/>
                      </a:lnTo>
                      <a:lnTo>
                        <a:pt x="1370" y="2254"/>
                      </a:lnTo>
                      <a:lnTo>
                        <a:pt x="1322" y="2263"/>
                      </a:lnTo>
                      <a:lnTo>
                        <a:pt x="1297" y="2267"/>
                      </a:lnTo>
                      <a:lnTo>
                        <a:pt x="1273" y="2269"/>
                      </a:lnTo>
                      <a:lnTo>
                        <a:pt x="1255" y="2271"/>
                      </a:lnTo>
                      <a:lnTo>
                        <a:pt x="1249" y="2273"/>
                      </a:lnTo>
                      <a:lnTo>
                        <a:pt x="1224" y="2274"/>
                      </a:lnTo>
                      <a:lnTo>
                        <a:pt x="1200" y="2276"/>
                      </a:lnTo>
                      <a:lnTo>
                        <a:pt x="1175" y="2277"/>
                      </a:lnTo>
                      <a:lnTo>
                        <a:pt x="1102" y="2277"/>
                      </a:lnTo>
                      <a:lnTo>
                        <a:pt x="1078" y="2276"/>
                      </a:lnTo>
                      <a:lnTo>
                        <a:pt x="1054" y="2274"/>
                      </a:lnTo>
                      <a:lnTo>
                        <a:pt x="1029" y="2273"/>
                      </a:lnTo>
                      <a:lnTo>
                        <a:pt x="1022" y="2271"/>
                      </a:lnTo>
                      <a:lnTo>
                        <a:pt x="1005" y="2269"/>
                      </a:lnTo>
                      <a:lnTo>
                        <a:pt x="980" y="2267"/>
                      </a:lnTo>
                      <a:lnTo>
                        <a:pt x="956" y="2263"/>
                      </a:lnTo>
                      <a:lnTo>
                        <a:pt x="932" y="2258"/>
                      </a:lnTo>
                      <a:lnTo>
                        <a:pt x="907" y="2254"/>
                      </a:lnTo>
                      <a:lnTo>
                        <a:pt x="877" y="2248"/>
                      </a:lnTo>
                      <a:lnTo>
                        <a:pt x="858" y="2243"/>
                      </a:lnTo>
                      <a:lnTo>
                        <a:pt x="834" y="2236"/>
                      </a:lnTo>
                      <a:lnTo>
                        <a:pt x="810" y="2230"/>
                      </a:lnTo>
                      <a:lnTo>
                        <a:pt x="790" y="2222"/>
                      </a:lnTo>
                      <a:lnTo>
                        <a:pt x="785" y="2221"/>
                      </a:lnTo>
                      <a:lnTo>
                        <a:pt x="737" y="2204"/>
                      </a:lnTo>
                      <a:lnTo>
                        <a:pt x="722" y="2199"/>
                      </a:lnTo>
                      <a:lnTo>
                        <a:pt x="712" y="2195"/>
                      </a:lnTo>
                      <a:lnTo>
                        <a:pt x="688" y="2184"/>
                      </a:lnTo>
                      <a:lnTo>
                        <a:pt x="665" y="2175"/>
                      </a:lnTo>
                      <a:lnTo>
                        <a:pt x="663" y="2173"/>
                      </a:lnTo>
                      <a:lnTo>
                        <a:pt x="639" y="2163"/>
                      </a:lnTo>
                      <a:lnTo>
                        <a:pt x="616" y="2149"/>
                      </a:lnTo>
                      <a:lnTo>
                        <a:pt x="614" y="2149"/>
                      </a:lnTo>
                      <a:lnTo>
                        <a:pt x="590" y="2136"/>
                      </a:lnTo>
                      <a:lnTo>
                        <a:pt x="570" y="2126"/>
                      </a:lnTo>
                      <a:lnTo>
                        <a:pt x="566" y="2123"/>
                      </a:lnTo>
                      <a:lnTo>
                        <a:pt x="543" y="2109"/>
                      </a:lnTo>
                      <a:lnTo>
                        <a:pt x="529" y="2100"/>
                      </a:lnTo>
                      <a:lnTo>
                        <a:pt x="517" y="2093"/>
                      </a:lnTo>
                      <a:lnTo>
                        <a:pt x="494" y="2077"/>
                      </a:lnTo>
                      <a:lnTo>
                        <a:pt x="468" y="2060"/>
                      </a:lnTo>
                      <a:lnTo>
                        <a:pt x="445" y="2042"/>
                      </a:lnTo>
                      <a:lnTo>
                        <a:pt x="428" y="2028"/>
                      </a:lnTo>
                      <a:lnTo>
                        <a:pt x="421" y="2022"/>
                      </a:lnTo>
                      <a:lnTo>
                        <a:pt x="398" y="2004"/>
                      </a:lnTo>
                      <a:lnTo>
                        <a:pt x="396" y="2001"/>
                      </a:lnTo>
                      <a:lnTo>
                        <a:pt x="372" y="1980"/>
                      </a:lnTo>
                      <a:lnTo>
                        <a:pt x="370" y="1980"/>
                      </a:lnTo>
                      <a:lnTo>
                        <a:pt x="348" y="1957"/>
                      </a:lnTo>
                      <a:lnTo>
                        <a:pt x="344" y="1955"/>
                      </a:lnTo>
                      <a:lnTo>
                        <a:pt x="320" y="1931"/>
                      </a:lnTo>
                      <a:lnTo>
                        <a:pt x="299" y="1907"/>
                      </a:lnTo>
                      <a:lnTo>
                        <a:pt x="298" y="1906"/>
                      </a:lnTo>
                      <a:lnTo>
                        <a:pt x="276" y="1882"/>
                      </a:lnTo>
                      <a:lnTo>
                        <a:pt x="274" y="1879"/>
                      </a:lnTo>
                      <a:lnTo>
                        <a:pt x="250" y="1851"/>
                      </a:lnTo>
                      <a:lnTo>
                        <a:pt x="237" y="1833"/>
                      </a:lnTo>
                      <a:lnTo>
                        <a:pt x="201" y="1785"/>
                      </a:lnTo>
                      <a:lnTo>
                        <a:pt x="185" y="1760"/>
                      </a:lnTo>
                      <a:lnTo>
                        <a:pt x="177" y="1748"/>
                      </a:lnTo>
                      <a:lnTo>
                        <a:pt x="170" y="1736"/>
                      </a:lnTo>
                      <a:lnTo>
                        <a:pt x="155" y="1711"/>
                      </a:lnTo>
                      <a:lnTo>
                        <a:pt x="153" y="1707"/>
                      </a:lnTo>
                      <a:lnTo>
                        <a:pt x="141" y="1687"/>
                      </a:lnTo>
                      <a:lnTo>
                        <a:pt x="128" y="1663"/>
                      </a:lnTo>
                      <a:lnTo>
                        <a:pt x="116" y="1638"/>
                      </a:lnTo>
                      <a:lnTo>
                        <a:pt x="104" y="1614"/>
                      </a:lnTo>
                      <a:lnTo>
                        <a:pt x="104" y="1613"/>
                      </a:lnTo>
                      <a:lnTo>
                        <a:pt x="93" y="1590"/>
                      </a:lnTo>
                      <a:lnTo>
                        <a:pt x="84" y="1565"/>
                      </a:lnTo>
                      <a:lnTo>
                        <a:pt x="79" y="1555"/>
                      </a:lnTo>
                      <a:lnTo>
                        <a:pt x="74" y="1541"/>
                      </a:lnTo>
                      <a:lnTo>
                        <a:pt x="64" y="1516"/>
                      </a:lnTo>
                      <a:lnTo>
                        <a:pt x="56" y="1492"/>
                      </a:lnTo>
                      <a:lnTo>
                        <a:pt x="55" y="1487"/>
                      </a:lnTo>
                      <a:lnTo>
                        <a:pt x="49" y="1468"/>
                      </a:lnTo>
                      <a:lnTo>
                        <a:pt x="42" y="1443"/>
                      </a:lnTo>
                      <a:lnTo>
                        <a:pt x="30" y="1395"/>
                      </a:lnTo>
                      <a:lnTo>
                        <a:pt x="24" y="1370"/>
                      </a:lnTo>
                      <a:lnTo>
                        <a:pt x="19" y="1346"/>
                      </a:lnTo>
                      <a:lnTo>
                        <a:pt x="15" y="1321"/>
                      </a:lnTo>
                      <a:lnTo>
                        <a:pt x="8" y="1273"/>
                      </a:lnTo>
                      <a:lnTo>
                        <a:pt x="6" y="1255"/>
                      </a:lnTo>
                      <a:lnTo>
                        <a:pt x="6" y="1248"/>
                      </a:lnTo>
                      <a:lnTo>
                        <a:pt x="3" y="1224"/>
                      </a:lnTo>
                      <a:lnTo>
                        <a:pt x="2" y="1200"/>
                      </a:lnTo>
                      <a:lnTo>
                        <a:pt x="1" y="1175"/>
                      </a:lnTo>
                      <a:lnTo>
                        <a:pt x="0" y="1151"/>
                      </a:lnTo>
                      <a:lnTo>
                        <a:pt x="0" y="1126"/>
                      </a:lnTo>
                      <a:lnTo>
                        <a:pt x="2" y="1078"/>
                      </a:lnTo>
                      <a:lnTo>
                        <a:pt x="3" y="1053"/>
                      </a:lnTo>
                      <a:lnTo>
                        <a:pt x="6" y="1029"/>
                      </a:lnTo>
                      <a:lnTo>
                        <a:pt x="6" y="1022"/>
                      </a:lnTo>
                      <a:lnTo>
                        <a:pt x="12" y="980"/>
                      </a:lnTo>
                      <a:lnTo>
                        <a:pt x="15" y="956"/>
                      </a:lnTo>
                      <a:lnTo>
                        <a:pt x="19" y="931"/>
                      </a:lnTo>
                      <a:lnTo>
                        <a:pt x="24" y="907"/>
                      </a:lnTo>
                      <a:lnTo>
                        <a:pt x="30" y="883"/>
                      </a:lnTo>
                      <a:lnTo>
                        <a:pt x="31" y="877"/>
                      </a:lnTo>
                      <a:lnTo>
                        <a:pt x="42" y="834"/>
                      </a:lnTo>
                      <a:lnTo>
                        <a:pt x="49" y="811"/>
                      </a:lnTo>
                      <a:lnTo>
                        <a:pt x="55" y="790"/>
                      </a:lnTo>
                      <a:lnTo>
                        <a:pt x="56" y="785"/>
                      </a:lnTo>
                      <a:lnTo>
                        <a:pt x="64" y="762"/>
                      </a:lnTo>
                      <a:lnTo>
                        <a:pt x="74" y="736"/>
                      </a:lnTo>
                      <a:lnTo>
                        <a:pt x="79" y="722"/>
                      </a:lnTo>
                      <a:lnTo>
                        <a:pt x="84" y="712"/>
                      </a:lnTo>
                      <a:lnTo>
                        <a:pt x="93" y="689"/>
                      </a:lnTo>
                      <a:lnTo>
                        <a:pt x="104" y="665"/>
                      </a:lnTo>
                      <a:lnTo>
                        <a:pt x="104" y="663"/>
                      </a:lnTo>
                      <a:lnTo>
                        <a:pt x="128" y="616"/>
                      </a:lnTo>
                      <a:lnTo>
                        <a:pt x="128" y="614"/>
                      </a:lnTo>
                      <a:lnTo>
                        <a:pt x="141" y="591"/>
                      </a:lnTo>
                      <a:lnTo>
                        <a:pt x="153" y="570"/>
                      </a:lnTo>
                      <a:lnTo>
                        <a:pt x="155" y="567"/>
                      </a:lnTo>
                      <a:lnTo>
                        <a:pt x="170" y="542"/>
                      </a:lnTo>
                      <a:lnTo>
                        <a:pt x="177" y="530"/>
                      </a:lnTo>
                      <a:lnTo>
                        <a:pt x="185" y="518"/>
                      </a:lnTo>
                      <a:lnTo>
                        <a:pt x="201" y="494"/>
                      </a:lnTo>
                      <a:lnTo>
                        <a:pt x="201" y="493"/>
                      </a:lnTo>
                      <a:lnTo>
                        <a:pt x="237" y="445"/>
                      </a:lnTo>
                      <a:lnTo>
                        <a:pt x="250" y="428"/>
                      </a:lnTo>
                      <a:lnTo>
                        <a:pt x="256" y="420"/>
                      </a:lnTo>
                      <a:lnTo>
                        <a:pt x="274" y="398"/>
                      </a:lnTo>
                      <a:lnTo>
                        <a:pt x="276" y="396"/>
                      </a:lnTo>
                      <a:lnTo>
                        <a:pt x="298" y="372"/>
                      </a:lnTo>
                      <a:lnTo>
                        <a:pt x="299" y="371"/>
                      </a:lnTo>
                      <a:lnTo>
                        <a:pt x="320" y="347"/>
                      </a:lnTo>
                      <a:lnTo>
                        <a:pt x="344" y="323"/>
                      </a:lnTo>
                      <a:lnTo>
                        <a:pt x="348" y="320"/>
                      </a:lnTo>
                      <a:lnTo>
                        <a:pt x="370" y="299"/>
                      </a:lnTo>
                      <a:lnTo>
                        <a:pt x="372" y="298"/>
                      </a:lnTo>
                      <a:lnTo>
                        <a:pt x="396" y="276"/>
                      </a:lnTo>
                      <a:lnTo>
                        <a:pt x="398" y="274"/>
                      </a:lnTo>
                      <a:lnTo>
                        <a:pt x="421" y="256"/>
                      </a:lnTo>
                      <a:lnTo>
                        <a:pt x="428" y="250"/>
                      </a:lnTo>
                      <a:lnTo>
                        <a:pt x="445" y="237"/>
                      </a:lnTo>
                      <a:lnTo>
                        <a:pt x="459" y="225"/>
                      </a:lnTo>
                      <a:lnTo>
                        <a:pt x="468" y="218"/>
                      </a:lnTo>
                      <a:lnTo>
                        <a:pt x="494" y="201"/>
                      </a:lnTo>
                      <a:lnTo>
                        <a:pt x="517" y="184"/>
                      </a:lnTo>
                      <a:lnTo>
                        <a:pt x="529" y="177"/>
                      </a:lnTo>
                      <a:lnTo>
                        <a:pt x="543" y="169"/>
                      </a:lnTo>
                      <a:lnTo>
                        <a:pt x="566" y="154"/>
                      </a:lnTo>
                      <a:lnTo>
                        <a:pt x="570" y="152"/>
                      </a:lnTo>
                      <a:lnTo>
                        <a:pt x="590" y="141"/>
                      </a:lnTo>
                      <a:lnTo>
                        <a:pt x="614" y="128"/>
                      </a:lnTo>
                      <a:lnTo>
                        <a:pt x="616" y="128"/>
                      </a:lnTo>
                      <a:lnTo>
                        <a:pt x="663" y="104"/>
                      </a:lnTo>
                      <a:lnTo>
                        <a:pt x="665" y="104"/>
                      </a:lnTo>
                      <a:lnTo>
                        <a:pt x="688" y="93"/>
                      </a:lnTo>
                      <a:lnTo>
                        <a:pt x="712" y="84"/>
                      </a:lnTo>
                      <a:lnTo>
                        <a:pt x="722" y="79"/>
                      </a:lnTo>
                      <a:lnTo>
                        <a:pt x="737" y="73"/>
                      </a:lnTo>
                      <a:lnTo>
                        <a:pt x="785" y="56"/>
                      </a:lnTo>
                      <a:lnTo>
                        <a:pt x="790" y="55"/>
                      </a:lnTo>
                      <a:lnTo>
                        <a:pt x="810" y="49"/>
                      </a:lnTo>
                      <a:lnTo>
                        <a:pt x="834" y="42"/>
                      </a:lnTo>
                      <a:lnTo>
                        <a:pt x="858" y="36"/>
                      </a:lnTo>
                      <a:lnTo>
                        <a:pt x="877" y="30"/>
                      </a:lnTo>
                      <a:lnTo>
                        <a:pt x="907" y="24"/>
                      </a:lnTo>
                      <a:lnTo>
                        <a:pt x="932" y="19"/>
                      </a:lnTo>
                      <a:lnTo>
                        <a:pt x="980" y="12"/>
                      </a:lnTo>
                      <a:lnTo>
                        <a:pt x="1022" y="6"/>
                      </a:lnTo>
                      <a:lnTo>
                        <a:pt x="1029" y="6"/>
                      </a:lnTo>
                      <a:lnTo>
                        <a:pt x="1054" y="4"/>
                      </a:lnTo>
                      <a:lnTo>
                        <a:pt x="1078" y="1"/>
                      </a:lnTo>
                      <a:lnTo>
                        <a:pt x="1102" y="1"/>
                      </a:lnTo>
                      <a:lnTo>
                        <a:pt x="1127" y="0"/>
                      </a:lnTo>
                      <a:close/>
                    </a:path>
                  </a:pathLst>
                </a:custGeom>
                <a:solidFill>
                  <a:srgbClr val="006060"/>
                </a:solidFill>
                <a:ln w="0">
                  <a:solidFill>
                    <a:srgbClr val="00606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437"/>
                <p:cNvSpPr>
                  <a:spLocks/>
                </p:cNvSpPr>
                <p:nvPr/>
              </p:nvSpPr>
              <p:spPr bwMode="auto">
                <a:xfrm>
                  <a:off x="1729" y="1236"/>
                  <a:ext cx="1906" cy="1906"/>
                </a:xfrm>
                <a:custGeom>
                  <a:avLst/>
                  <a:gdLst/>
                  <a:ahLst/>
                  <a:cxnLst>
                    <a:cxn ang="0">
                      <a:pos x="1063" y="6"/>
                    </a:cxn>
                    <a:cxn ang="0">
                      <a:pos x="1160" y="22"/>
                    </a:cxn>
                    <a:cxn ang="0">
                      <a:pos x="1258" y="49"/>
                    </a:cxn>
                    <a:cxn ang="0">
                      <a:pos x="1379" y="101"/>
                    </a:cxn>
                    <a:cxn ang="0">
                      <a:pos x="1477" y="156"/>
                    </a:cxn>
                    <a:cxn ang="0">
                      <a:pos x="1550" y="208"/>
                    </a:cxn>
                    <a:cxn ang="0">
                      <a:pos x="1607" y="259"/>
                    </a:cxn>
                    <a:cxn ang="0">
                      <a:pos x="1696" y="354"/>
                    </a:cxn>
                    <a:cxn ang="0">
                      <a:pos x="1745" y="421"/>
                    </a:cxn>
                    <a:cxn ang="0">
                      <a:pos x="1817" y="550"/>
                    </a:cxn>
                    <a:cxn ang="0">
                      <a:pos x="1864" y="672"/>
                    </a:cxn>
                    <a:cxn ang="0">
                      <a:pos x="1893" y="794"/>
                    </a:cxn>
                    <a:cxn ang="0">
                      <a:pos x="1906" y="940"/>
                    </a:cxn>
                    <a:cxn ang="0">
                      <a:pos x="1899" y="1062"/>
                    </a:cxn>
                    <a:cxn ang="0">
                      <a:pos x="1883" y="1160"/>
                    </a:cxn>
                    <a:cxn ang="0">
                      <a:pos x="1856" y="1257"/>
                    </a:cxn>
                    <a:cxn ang="0">
                      <a:pos x="1817" y="1355"/>
                    </a:cxn>
                    <a:cxn ang="0">
                      <a:pos x="1765" y="1452"/>
                    </a:cxn>
                    <a:cxn ang="0">
                      <a:pos x="1716" y="1525"/>
                    </a:cxn>
                    <a:cxn ang="0">
                      <a:pos x="1655" y="1599"/>
                    </a:cxn>
                    <a:cxn ang="0">
                      <a:pos x="1550" y="1697"/>
                    </a:cxn>
                    <a:cxn ang="0">
                      <a:pos x="1477" y="1750"/>
                    </a:cxn>
                    <a:cxn ang="0">
                      <a:pos x="1379" y="1806"/>
                    </a:cxn>
                    <a:cxn ang="0">
                      <a:pos x="1282" y="1848"/>
                    </a:cxn>
                    <a:cxn ang="0">
                      <a:pos x="1184" y="1877"/>
                    </a:cxn>
                    <a:cxn ang="0">
                      <a:pos x="1063" y="1899"/>
                    </a:cxn>
                    <a:cxn ang="0">
                      <a:pos x="941" y="1906"/>
                    </a:cxn>
                    <a:cxn ang="0">
                      <a:pos x="819" y="1897"/>
                    </a:cxn>
                    <a:cxn ang="0">
                      <a:pos x="721" y="1877"/>
                    </a:cxn>
                    <a:cxn ang="0">
                      <a:pos x="608" y="1842"/>
                    </a:cxn>
                    <a:cxn ang="0">
                      <a:pos x="502" y="1794"/>
                    </a:cxn>
                    <a:cxn ang="0">
                      <a:pos x="404" y="1733"/>
                    </a:cxn>
                    <a:cxn ang="0">
                      <a:pos x="325" y="1672"/>
                    </a:cxn>
                    <a:cxn ang="0">
                      <a:pos x="259" y="1606"/>
                    </a:cxn>
                    <a:cxn ang="0">
                      <a:pos x="210" y="1550"/>
                    </a:cxn>
                    <a:cxn ang="0">
                      <a:pos x="140" y="1452"/>
                    </a:cxn>
                    <a:cxn ang="0">
                      <a:pos x="88" y="1355"/>
                    </a:cxn>
                    <a:cxn ang="0">
                      <a:pos x="49" y="1257"/>
                    </a:cxn>
                    <a:cxn ang="0">
                      <a:pos x="23" y="1160"/>
                    </a:cxn>
                    <a:cxn ang="0">
                      <a:pos x="6" y="1062"/>
                    </a:cxn>
                    <a:cxn ang="0">
                      <a:pos x="4" y="867"/>
                    </a:cxn>
                    <a:cxn ang="0">
                      <a:pos x="17" y="770"/>
                    </a:cxn>
                    <a:cxn ang="0">
                      <a:pos x="59" y="625"/>
                    </a:cxn>
                    <a:cxn ang="0">
                      <a:pos x="101" y="526"/>
                    </a:cxn>
                    <a:cxn ang="0">
                      <a:pos x="140" y="454"/>
                    </a:cxn>
                    <a:cxn ang="0">
                      <a:pos x="190" y="381"/>
                    </a:cxn>
                    <a:cxn ang="0">
                      <a:pos x="251" y="308"/>
                    </a:cxn>
                    <a:cxn ang="0">
                      <a:pos x="308" y="252"/>
                    </a:cxn>
                    <a:cxn ang="0">
                      <a:pos x="380" y="191"/>
                    </a:cxn>
                    <a:cxn ang="0">
                      <a:pos x="453" y="140"/>
                    </a:cxn>
                    <a:cxn ang="0">
                      <a:pos x="551" y="88"/>
                    </a:cxn>
                    <a:cxn ang="0">
                      <a:pos x="648" y="49"/>
                    </a:cxn>
                    <a:cxn ang="0">
                      <a:pos x="746" y="22"/>
                    </a:cxn>
                    <a:cxn ang="0">
                      <a:pos x="843" y="6"/>
                    </a:cxn>
                  </a:cxnLst>
                  <a:rect l="0" t="0" r="r" b="b"/>
                  <a:pathLst>
                    <a:path w="1906" h="1906">
                      <a:moveTo>
                        <a:pt x="916" y="0"/>
                      </a:moveTo>
                      <a:lnTo>
                        <a:pt x="989" y="0"/>
                      </a:lnTo>
                      <a:lnTo>
                        <a:pt x="1014" y="2"/>
                      </a:lnTo>
                      <a:lnTo>
                        <a:pt x="1038" y="4"/>
                      </a:lnTo>
                      <a:lnTo>
                        <a:pt x="1063" y="6"/>
                      </a:lnTo>
                      <a:lnTo>
                        <a:pt x="1087" y="10"/>
                      </a:lnTo>
                      <a:lnTo>
                        <a:pt x="1111" y="12"/>
                      </a:lnTo>
                      <a:lnTo>
                        <a:pt x="1126" y="15"/>
                      </a:lnTo>
                      <a:lnTo>
                        <a:pt x="1136" y="17"/>
                      </a:lnTo>
                      <a:lnTo>
                        <a:pt x="1160" y="22"/>
                      </a:lnTo>
                      <a:lnTo>
                        <a:pt x="1184" y="29"/>
                      </a:lnTo>
                      <a:lnTo>
                        <a:pt x="1209" y="35"/>
                      </a:lnTo>
                      <a:lnTo>
                        <a:pt x="1227" y="39"/>
                      </a:lnTo>
                      <a:lnTo>
                        <a:pt x="1233" y="41"/>
                      </a:lnTo>
                      <a:lnTo>
                        <a:pt x="1258" y="49"/>
                      </a:lnTo>
                      <a:lnTo>
                        <a:pt x="1282" y="59"/>
                      </a:lnTo>
                      <a:lnTo>
                        <a:pt x="1297" y="64"/>
                      </a:lnTo>
                      <a:lnTo>
                        <a:pt x="1331" y="78"/>
                      </a:lnTo>
                      <a:lnTo>
                        <a:pt x="1355" y="88"/>
                      </a:lnTo>
                      <a:lnTo>
                        <a:pt x="1379" y="101"/>
                      </a:lnTo>
                      <a:lnTo>
                        <a:pt x="1404" y="113"/>
                      </a:lnTo>
                      <a:lnTo>
                        <a:pt x="1428" y="126"/>
                      </a:lnTo>
                      <a:lnTo>
                        <a:pt x="1447" y="137"/>
                      </a:lnTo>
                      <a:lnTo>
                        <a:pt x="1453" y="140"/>
                      </a:lnTo>
                      <a:lnTo>
                        <a:pt x="1477" y="156"/>
                      </a:lnTo>
                      <a:lnTo>
                        <a:pt x="1485" y="161"/>
                      </a:lnTo>
                      <a:lnTo>
                        <a:pt x="1501" y="173"/>
                      </a:lnTo>
                      <a:lnTo>
                        <a:pt x="1520" y="186"/>
                      </a:lnTo>
                      <a:lnTo>
                        <a:pt x="1526" y="191"/>
                      </a:lnTo>
                      <a:lnTo>
                        <a:pt x="1550" y="208"/>
                      </a:lnTo>
                      <a:lnTo>
                        <a:pt x="1551" y="210"/>
                      </a:lnTo>
                      <a:lnTo>
                        <a:pt x="1574" y="230"/>
                      </a:lnTo>
                      <a:lnTo>
                        <a:pt x="1580" y="234"/>
                      </a:lnTo>
                      <a:lnTo>
                        <a:pt x="1599" y="252"/>
                      </a:lnTo>
                      <a:lnTo>
                        <a:pt x="1607" y="259"/>
                      </a:lnTo>
                      <a:lnTo>
                        <a:pt x="1648" y="299"/>
                      </a:lnTo>
                      <a:lnTo>
                        <a:pt x="1655" y="308"/>
                      </a:lnTo>
                      <a:lnTo>
                        <a:pt x="1672" y="326"/>
                      </a:lnTo>
                      <a:lnTo>
                        <a:pt x="1676" y="332"/>
                      </a:lnTo>
                      <a:lnTo>
                        <a:pt x="1696" y="354"/>
                      </a:lnTo>
                      <a:lnTo>
                        <a:pt x="1697" y="356"/>
                      </a:lnTo>
                      <a:lnTo>
                        <a:pt x="1716" y="381"/>
                      </a:lnTo>
                      <a:lnTo>
                        <a:pt x="1721" y="387"/>
                      </a:lnTo>
                      <a:lnTo>
                        <a:pt x="1733" y="405"/>
                      </a:lnTo>
                      <a:lnTo>
                        <a:pt x="1745" y="421"/>
                      </a:lnTo>
                      <a:lnTo>
                        <a:pt x="1749" y="430"/>
                      </a:lnTo>
                      <a:lnTo>
                        <a:pt x="1765" y="454"/>
                      </a:lnTo>
                      <a:lnTo>
                        <a:pt x="1794" y="501"/>
                      </a:lnTo>
                      <a:lnTo>
                        <a:pt x="1794" y="503"/>
                      </a:lnTo>
                      <a:lnTo>
                        <a:pt x="1817" y="550"/>
                      </a:lnTo>
                      <a:lnTo>
                        <a:pt x="1828" y="576"/>
                      </a:lnTo>
                      <a:lnTo>
                        <a:pt x="1839" y="599"/>
                      </a:lnTo>
                      <a:lnTo>
                        <a:pt x="1843" y="608"/>
                      </a:lnTo>
                      <a:lnTo>
                        <a:pt x="1847" y="625"/>
                      </a:lnTo>
                      <a:lnTo>
                        <a:pt x="1864" y="672"/>
                      </a:lnTo>
                      <a:lnTo>
                        <a:pt x="1867" y="678"/>
                      </a:lnTo>
                      <a:lnTo>
                        <a:pt x="1883" y="745"/>
                      </a:lnTo>
                      <a:lnTo>
                        <a:pt x="1889" y="770"/>
                      </a:lnTo>
                      <a:lnTo>
                        <a:pt x="1890" y="780"/>
                      </a:lnTo>
                      <a:lnTo>
                        <a:pt x="1893" y="794"/>
                      </a:lnTo>
                      <a:lnTo>
                        <a:pt x="1896" y="819"/>
                      </a:lnTo>
                      <a:lnTo>
                        <a:pt x="1899" y="843"/>
                      </a:lnTo>
                      <a:lnTo>
                        <a:pt x="1902" y="867"/>
                      </a:lnTo>
                      <a:lnTo>
                        <a:pt x="1904" y="892"/>
                      </a:lnTo>
                      <a:lnTo>
                        <a:pt x="1906" y="940"/>
                      </a:lnTo>
                      <a:lnTo>
                        <a:pt x="1906" y="965"/>
                      </a:lnTo>
                      <a:lnTo>
                        <a:pt x="1905" y="989"/>
                      </a:lnTo>
                      <a:lnTo>
                        <a:pt x="1904" y="1014"/>
                      </a:lnTo>
                      <a:lnTo>
                        <a:pt x="1902" y="1038"/>
                      </a:lnTo>
                      <a:lnTo>
                        <a:pt x="1899" y="1062"/>
                      </a:lnTo>
                      <a:lnTo>
                        <a:pt x="1896" y="1087"/>
                      </a:lnTo>
                      <a:lnTo>
                        <a:pt x="1893" y="1111"/>
                      </a:lnTo>
                      <a:lnTo>
                        <a:pt x="1890" y="1127"/>
                      </a:lnTo>
                      <a:lnTo>
                        <a:pt x="1889" y="1135"/>
                      </a:lnTo>
                      <a:lnTo>
                        <a:pt x="1883" y="1160"/>
                      </a:lnTo>
                      <a:lnTo>
                        <a:pt x="1877" y="1184"/>
                      </a:lnTo>
                      <a:lnTo>
                        <a:pt x="1871" y="1209"/>
                      </a:lnTo>
                      <a:lnTo>
                        <a:pt x="1867" y="1227"/>
                      </a:lnTo>
                      <a:lnTo>
                        <a:pt x="1864" y="1233"/>
                      </a:lnTo>
                      <a:lnTo>
                        <a:pt x="1856" y="1257"/>
                      </a:lnTo>
                      <a:lnTo>
                        <a:pt x="1847" y="1282"/>
                      </a:lnTo>
                      <a:lnTo>
                        <a:pt x="1843" y="1298"/>
                      </a:lnTo>
                      <a:lnTo>
                        <a:pt x="1839" y="1306"/>
                      </a:lnTo>
                      <a:lnTo>
                        <a:pt x="1828" y="1330"/>
                      </a:lnTo>
                      <a:lnTo>
                        <a:pt x="1817" y="1355"/>
                      </a:lnTo>
                      <a:lnTo>
                        <a:pt x="1806" y="1379"/>
                      </a:lnTo>
                      <a:lnTo>
                        <a:pt x="1794" y="1404"/>
                      </a:lnTo>
                      <a:lnTo>
                        <a:pt x="1779" y="1428"/>
                      </a:lnTo>
                      <a:lnTo>
                        <a:pt x="1768" y="1447"/>
                      </a:lnTo>
                      <a:lnTo>
                        <a:pt x="1765" y="1452"/>
                      </a:lnTo>
                      <a:lnTo>
                        <a:pt x="1749" y="1477"/>
                      </a:lnTo>
                      <a:lnTo>
                        <a:pt x="1745" y="1484"/>
                      </a:lnTo>
                      <a:lnTo>
                        <a:pt x="1733" y="1501"/>
                      </a:lnTo>
                      <a:lnTo>
                        <a:pt x="1721" y="1519"/>
                      </a:lnTo>
                      <a:lnTo>
                        <a:pt x="1716" y="1525"/>
                      </a:lnTo>
                      <a:lnTo>
                        <a:pt x="1697" y="1550"/>
                      </a:lnTo>
                      <a:lnTo>
                        <a:pt x="1696" y="1551"/>
                      </a:lnTo>
                      <a:lnTo>
                        <a:pt x="1676" y="1574"/>
                      </a:lnTo>
                      <a:lnTo>
                        <a:pt x="1672" y="1580"/>
                      </a:lnTo>
                      <a:lnTo>
                        <a:pt x="1655" y="1599"/>
                      </a:lnTo>
                      <a:lnTo>
                        <a:pt x="1599" y="1655"/>
                      </a:lnTo>
                      <a:lnTo>
                        <a:pt x="1580" y="1672"/>
                      </a:lnTo>
                      <a:lnTo>
                        <a:pt x="1574" y="1677"/>
                      </a:lnTo>
                      <a:lnTo>
                        <a:pt x="1551" y="1696"/>
                      </a:lnTo>
                      <a:lnTo>
                        <a:pt x="1550" y="1697"/>
                      </a:lnTo>
                      <a:lnTo>
                        <a:pt x="1526" y="1716"/>
                      </a:lnTo>
                      <a:lnTo>
                        <a:pt x="1520" y="1720"/>
                      </a:lnTo>
                      <a:lnTo>
                        <a:pt x="1501" y="1733"/>
                      </a:lnTo>
                      <a:lnTo>
                        <a:pt x="1485" y="1745"/>
                      </a:lnTo>
                      <a:lnTo>
                        <a:pt x="1477" y="1750"/>
                      </a:lnTo>
                      <a:lnTo>
                        <a:pt x="1453" y="1765"/>
                      </a:lnTo>
                      <a:lnTo>
                        <a:pt x="1447" y="1769"/>
                      </a:lnTo>
                      <a:lnTo>
                        <a:pt x="1428" y="1779"/>
                      </a:lnTo>
                      <a:lnTo>
                        <a:pt x="1404" y="1794"/>
                      </a:lnTo>
                      <a:lnTo>
                        <a:pt x="1379" y="1806"/>
                      </a:lnTo>
                      <a:lnTo>
                        <a:pt x="1355" y="1818"/>
                      </a:lnTo>
                      <a:lnTo>
                        <a:pt x="1331" y="1827"/>
                      </a:lnTo>
                      <a:lnTo>
                        <a:pt x="1306" y="1839"/>
                      </a:lnTo>
                      <a:lnTo>
                        <a:pt x="1297" y="1842"/>
                      </a:lnTo>
                      <a:lnTo>
                        <a:pt x="1282" y="1848"/>
                      </a:lnTo>
                      <a:lnTo>
                        <a:pt x="1258" y="1856"/>
                      </a:lnTo>
                      <a:lnTo>
                        <a:pt x="1233" y="1864"/>
                      </a:lnTo>
                      <a:lnTo>
                        <a:pt x="1227" y="1867"/>
                      </a:lnTo>
                      <a:lnTo>
                        <a:pt x="1209" y="1870"/>
                      </a:lnTo>
                      <a:lnTo>
                        <a:pt x="1184" y="1877"/>
                      </a:lnTo>
                      <a:lnTo>
                        <a:pt x="1136" y="1889"/>
                      </a:lnTo>
                      <a:lnTo>
                        <a:pt x="1126" y="1891"/>
                      </a:lnTo>
                      <a:lnTo>
                        <a:pt x="1111" y="1893"/>
                      </a:lnTo>
                      <a:lnTo>
                        <a:pt x="1087" y="1897"/>
                      </a:lnTo>
                      <a:lnTo>
                        <a:pt x="1063" y="1899"/>
                      </a:lnTo>
                      <a:lnTo>
                        <a:pt x="1038" y="1901"/>
                      </a:lnTo>
                      <a:lnTo>
                        <a:pt x="1014" y="1904"/>
                      </a:lnTo>
                      <a:lnTo>
                        <a:pt x="989" y="1905"/>
                      </a:lnTo>
                      <a:lnTo>
                        <a:pt x="965" y="1906"/>
                      </a:lnTo>
                      <a:lnTo>
                        <a:pt x="941" y="1906"/>
                      </a:lnTo>
                      <a:lnTo>
                        <a:pt x="916" y="1905"/>
                      </a:lnTo>
                      <a:lnTo>
                        <a:pt x="892" y="1904"/>
                      </a:lnTo>
                      <a:lnTo>
                        <a:pt x="868" y="1901"/>
                      </a:lnTo>
                      <a:lnTo>
                        <a:pt x="843" y="1899"/>
                      </a:lnTo>
                      <a:lnTo>
                        <a:pt x="819" y="1897"/>
                      </a:lnTo>
                      <a:lnTo>
                        <a:pt x="794" y="1893"/>
                      </a:lnTo>
                      <a:lnTo>
                        <a:pt x="780" y="1891"/>
                      </a:lnTo>
                      <a:lnTo>
                        <a:pt x="770" y="1889"/>
                      </a:lnTo>
                      <a:lnTo>
                        <a:pt x="746" y="1883"/>
                      </a:lnTo>
                      <a:lnTo>
                        <a:pt x="721" y="1877"/>
                      </a:lnTo>
                      <a:lnTo>
                        <a:pt x="697" y="1870"/>
                      </a:lnTo>
                      <a:lnTo>
                        <a:pt x="678" y="1867"/>
                      </a:lnTo>
                      <a:lnTo>
                        <a:pt x="672" y="1864"/>
                      </a:lnTo>
                      <a:lnTo>
                        <a:pt x="624" y="1848"/>
                      </a:lnTo>
                      <a:lnTo>
                        <a:pt x="608" y="1842"/>
                      </a:lnTo>
                      <a:lnTo>
                        <a:pt x="599" y="1839"/>
                      </a:lnTo>
                      <a:lnTo>
                        <a:pt x="575" y="1827"/>
                      </a:lnTo>
                      <a:lnTo>
                        <a:pt x="551" y="1818"/>
                      </a:lnTo>
                      <a:lnTo>
                        <a:pt x="550" y="1818"/>
                      </a:lnTo>
                      <a:lnTo>
                        <a:pt x="502" y="1794"/>
                      </a:lnTo>
                      <a:lnTo>
                        <a:pt x="477" y="1779"/>
                      </a:lnTo>
                      <a:lnTo>
                        <a:pt x="453" y="1765"/>
                      </a:lnTo>
                      <a:lnTo>
                        <a:pt x="430" y="1750"/>
                      </a:lnTo>
                      <a:lnTo>
                        <a:pt x="421" y="1745"/>
                      </a:lnTo>
                      <a:lnTo>
                        <a:pt x="404" y="1733"/>
                      </a:lnTo>
                      <a:lnTo>
                        <a:pt x="386" y="1720"/>
                      </a:lnTo>
                      <a:lnTo>
                        <a:pt x="380" y="1716"/>
                      </a:lnTo>
                      <a:lnTo>
                        <a:pt x="357" y="1697"/>
                      </a:lnTo>
                      <a:lnTo>
                        <a:pt x="355" y="1696"/>
                      </a:lnTo>
                      <a:lnTo>
                        <a:pt x="325" y="1672"/>
                      </a:lnTo>
                      <a:lnTo>
                        <a:pt x="308" y="1655"/>
                      </a:lnTo>
                      <a:lnTo>
                        <a:pt x="299" y="1647"/>
                      </a:lnTo>
                      <a:lnTo>
                        <a:pt x="282" y="1631"/>
                      </a:lnTo>
                      <a:lnTo>
                        <a:pt x="274" y="1623"/>
                      </a:lnTo>
                      <a:lnTo>
                        <a:pt x="259" y="1606"/>
                      </a:lnTo>
                      <a:lnTo>
                        <a:pt x="251" y="1599"/>
                      </a:lnTo>
                      <a:lnTo>
                        <a:pt x="235" y="1580"/>
                      </a:lnTo>
                      <a:lnTo>
                        <a:pt x="230" y="1574"/>
                      </a:lnTo>
                      <a:lnTo>
                        <a:pt x="210" y="1551"/>
                      </a:lnTo>
                      <a:lnTo>
                        <a:pt x="210" y="1550"/>
                      </a:lnTo>
                      <a:lnTo>
                        <a:pt x="190" y="1525"/>
                      </a:lnTo>
                      <a:lnTo>
                        <a:pt x="186" y="1519"/>
                      </a:lnTo>
                      <a:lnTo>
                        <a:pt x="172" y="1501"/>
                      </a:lnTo>
                      <a:lnTo>
                        <a:pt x="162" y="1484"/>
                      </a:lnTo>
                      <a:lnTo>
                        <a:pt x="140" y="1452"/>
                      </a:lnTo>
                      <a:lnTo>
                        <a:pt x="137" y="1447"/>
                      </a:lnTo>
                      <a:lnTo>
                        <a:pt x="127" y="1428"/>
                      </a:lnTo>
                      <a:lnTo>
                        <a:pt x="113" y="1404"/>
                      </a:lnTo>
                      <a:lnTo>
                        <a:pt x="101" y="1379"/>
                      </a:lnTo>
                      <a:lnTo>
                        <a:pt x="88" y="1355"/>
                      </a:lnTo>
                      <a:lnTo>
                        <a:pt x="78" y="1330"/>
                      </a:lnTo>
                      <a:lnTo>
                        <a:pt x="67" y="1306"/>
                      </a:lnTo>
                      <a:lnTo>
                        <a:pt x="64" y="1298"/>
                      </a:lnTo>
                      <a:lnTo>
                        <a:pt x="59" y="1282"/>
                      </a:lnTo>
                      <a:lnTo>
                        <a:pt x="49" y="1257"/>
                      </a:lnTo>
                      <a:lnTo>
                        <a:pt x="41" y="1233"/>
                      </a:lnTo>
                      <a:lnTo>
                        <a:pt x="40" y="1227"/>
                      </a:lnTo>
                      <a:lnTo>
                        <a:pt x="35" y="1209"/>
                      </a:lnTo>
                      <a:lnTo>
                        <a:pt x="29" y="1184"/>
                      </a:lnTo>
                      <a:lnTo>
                        <a:pt x="23" y="1160"/>
                      </a:lnTo>
                      <a:lnTo>
                        <a:pt x="17" y="1135"/>
                      </a:lnTo>
                      <a:lnTo>
                        <a:pt x="15" y="1127"/>
                      </a:lnTo>
                      <a:lnTo>
                        <a:pt x="13" y="1111"/>
                      </a:lnTo>
                      <a:lnTo>
                        <a:pt x="10" y="1087"/>
                      </a:lnTo>
                      <a:lnTo>
                        <a:pt x="6" y="1062"/>
                      </a:lnTo>
                      <a:lnTo>
                        <a:pt x="2" y="1014"/>
                      </a:lnTo>
                      <a:lnTo>
                        <a:pt x="0" y="989"/>
                      </a:lnTo>
                      <a:lnTo>
                        <a:pt x="0" y="916"/>
                      </a:lnTo>
                      <a:lnTo>
                        <a:pt x="2" y="892"/>
                      </a:lnTo>
                      <a:lnTo>
                        <a:pt x="4" y="867"/>
                      </a:lnTo>
                      <a:lnTo>
                        <a:pt x="6" y="843"/>
                      </a:lnTo>
                      <a:lnTo>
                        <a:pt x="10" y="819"/>
                      </a:lnTo>
                      <a:lnTo>
                        <a:pt x="13" y="794"/>
                      </a:lnTo>
                      <a:lnTo>
                        <a:pt x="15" y="780"/>
                      </a:lnTo>
                      <a:lnTo>
                        <a:pt x="17" y="770"/>
                      </a:lnTo>
                      <a:lnTo>
                        <a:pt x="23" y="745"/>
                      </a:lnTo>
                      <a:lnTo>
                        <a:pt x="40" y="678"/>
                      </a:lnTo>
                      <a:lnTo>
                        <a:pt x="41" y="672"/>
                      </a:lnTo>
                      <a:lnTo>
                        <a:pt x="49" y="648"/>
                      </a:lnTo>
                      <a:lnTo>
                        <a:pt x="59" y="625"/>
                      </a:lnTo>
                      <a:lnTo>
                        <a:pt x="64" y="608"/>
                      </a:lnTo>
                      <a:lnTo>
                        <a:pt x="67" y="599"/>
                      </a:lnTo>
                      <a:lnTo>
                        <a:pt x="78" y="576"/>
                      </a:lnTo>
                      <a:lnTo>
                        <a:pt x="88" y="550"/>
                      </a:lnTo>
                      <a:lnTo>
                        <a:pt x="101" y="526"/>
                      </a:lnTo>
                      <a:lnTo>
                        <a:pt x="113" y="503"/>
                      </a:lnTo>
                      <a:lnTo>
                        <a:pt x="113" y="501"/>
                      </a:lnTo>
                      <a:lnTo>
                        <a:pt x="127" y="477"/>
                      </a:lnTo>
                      <a:lnTo>
                        <a:pt x="137" y="460"/>
                      </a:lnTo>
                      <a:lnTo>
                        <a:pt x="140" y="454"/>
                      </a:lnTo>
                      <a:lnTo>
                        <a:pt x="157" y="430"/>
                      </a:lnTo>
                      <a:lnTo>
                        <a:pt x="162" y="421"/>
                      </a:lnTo>
                      <a:lnTo>
                        <a:pt x="172" y="405"/>
                      </a:lnTo>
                      <a:lnTo>
                        <a:pt x="186" y="387"/>
                      </a:lnTo>
                      <a:lnTo>
                        <a:pt x="190" y="381"/>
                      </a:lnTo>
                      <a:lnTo>
                        <a:pt x="210" y="356"/>
                      </a:lnTo>
                      <a:lnTo>
                        <a:pt x="210" y="354"/>
                      </a:lnTo>
                      <a:lnTo>
                        <a:pt x="230" y="332"/>
                      </a:lnTo>
                      <a:lnTo>
                        <a:pt x="235" y="326"/>
                      </a:lnTo>
                      <a:lnTo>
                        <a:pt x="251" y="308"/>
                      </a:lnTo>
                      <a:lnTo>
                        <a:pt x="259" y="299"/>
                      </a:lnTo>
                      <a:lnTo>
                        <a:pt x="274" y="283"/>
                      </a:lnTo>
                      <a:lnTo>
                        <a:pt x="282" y="274"/>
                      </a:lnTo>
                      <a:lnTo>
                        <a:pt x="299" y="259"/>
                      </a:lnTo>
                      <a:lnTo>
                        <a:pt x="308" y="252"/>
                      </a:lnTo>
                      <a:lnTo>
                        <a:pt x="325" y="234"/>
                      </a:lnTo>
                      <a:lnTo>
                        <a:pt x="331" y="230"/>
                      </a:lnTo>
                      <a:lnTo>
                        <a:pt x="355" y="210"/>
                      </a:lnTo>
                      <a:lnTo>
                        <a:pt x="357" y="208"/>
                      </a:lnTo>
                      <a:lnTo>
                        <a:pt x="380" y="191"/>
                      </a:lnTo>
                      <a:lnTo>
                        <a:pt x="386" y="186"/>
                      </a:lnTo>
                      <a:lnTo>
                        <a:pt x="404" y="173"/>
                      </a:lnTo>
                      <a:lnTo>
                        <a:pt x="421" y="161"/>
                      </a:lnTo>
                      <a:lnTo>
                        <a:pt x="430" y="156"/>
                      </a:lnTo>
                      <a:lnTo>
                        <a:pt x="453" y="140"/>
                      </a:lnTo>
                      <a:lnTo>
                        <a:pt x="477" y="126"/>
                      </a:lnTo>
                      <a:lnTo>
                        <a:pt x="502" y="113"/>
                      </a:lnTo>
                      <a:lnTo>
                        <a:pt x="526" y="101"/>
                      </a:lnTo>
                      <a:lnTo>
                        <a:pt x="550" y="88"/>
                      </a:lnTo>
                      <a:lnTo>
                        <a:pt x="551" y="88"/>
                      </a:lnTo>
                      <a:lnTo>
                        <a:pt x="575" y="78"/>
                      </a:lnTo>
                      <a:lnTo>
                        <a:pt x="599" y="67"/>
                      </a:lnTo>
                      <a:lnTo>
                        <a:pt x="608" y="64"/>
                      </a:lnTo>
                      <a:lnTo>
                        <a:pt x="624" y="59"/>
                      </a:lnTo>
                      <a:lnTo>
                        <a:pt x="648" y="49"/>
                      </a:lnTo>
                      <a:lnTo>
                        <a:pt x="672" y="41"/>
                      </a:lnTo>
                      <a:lnTo>
                        <a:pt x="678" y="39"/>
                      </a:lnTo>
                      <a:lnTo>
                        <a:pt x="697" y="35"/>
                      </a:lnTo>
                      <a:lnTo>
                        <a:pt x="721" y="29"/>
                      </a:lnTo>
                      <a:lnTo>
                        <a:pt x="746" y="22"/>
                      </a:lnTo>
                      <a:lnTo>
                        <a:pt x="770" y="17"/>
                      </a:lnTo>
                      <a:lnTo>
                        <a:pt x="780" y="15"/>
                      </a:lnTo>
                      <a:lnTo>
                        <a:pt x="794" y="12"/>
                      </a:lnTo>
                      <a:lnTo>
                        <a:pt x="819" y="10"/>
                      </a:lnTo>
                      <a:lnTo>
                        <a:pt x="843" y="6"/>
                      </a:lnTo>
                      <a:lnTo>
                        <a:pt x="868" y="4"/>
                      </a:lnTo>
                      <a:lnTo>
                        <a:pt x="892" y="2"/>
                      </a:lnTo>
                      <a:lnTo>
                        <a:pt x="916" y="0"/>
                      </a:lnTo>
                      <a:close/>
                    </a:path>
                  </a:pathLst>
                </a:custGeom>
                <a:solidFill>
                  <a:srgbClr val="007070"/>
                </a:solidFill>
                <a:ln w="0">
                  <a:solidFill>
                    <a:srgbClr val="00707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438"/>
                <p:cNvSpPr>
                  <a:spLocks/>
                </p:cNvSpPr>
                <p:nvPr/>
              </p:nvSpPr>
              <p:spPr bwMode="auto">
                <a:xfrm>
                  <a:off x="1837" y="1343"/>
                  <a:ext cx="1690" cy="1692"/>
                </a:xfrm>
                <a:custGeom>
                  <a:avLst/>
                  <a:gdLst/>
                  <a:ahLst/>
                  <a:cxnLst>
                    <a:cxn ang="0">
                      <a:pos x="906" y="2"/>
                    </a:cxn>
                    <a:cxn ang="0">
                      <a:pos x="979" y="11"/>
                    </a:cxn>
                    <a:cxn ang="0">
                      <a:pos x="1068" y="30"/>
                    </a:cxn>
                    <a:cxn ang="0">
                      <a:pos x="1150" y="57"/>
                    </a:cxn>
                    <a:cxn ang="0">
                      <a:pos x="1223" y="90"/>
                    </a:cxn>
                    <a:cxn ang="0">
                      <a:pos x="1296" y="130"/>
                    </a:cxn>
                    <a:cxn ang="0">
                      <a:pos x="1391" y="201"/>
                    </a:cxn>
                    <a:cxn ang="0">
                      <a:pos x="1442" y="246"/>
                    </a:cxn>
                    <a:cxn ang="0">
                      <a:pos x="1490" y="298"/>
                    </a:cxn>
                    <a:cxn ang="0">
                      <a:pos x="1528" y="347"/>
                    </a:cxn>
                    <a:cxn ang="0">
                      <a:pos x="1564" y="400"/>
                    </a:cxn>
                    <a:cxn ang="0">
                      <a:pos x="1602" y="469"/>
                    </a:cxn>
                    <a:cxn ang="0">
                      <a:pos x="1637" y="549"/>
                    </a:cxn>
                    <a:cxn ang="0">
                      <a:pos x="1660" y="624"/>
                    </a:cxn>
                    <a:cxn ang="0">
                      <a:pos x="1680" y="712"/>
                    </a:cxn>
                    <a:cxn ang="0">
                      <a:pos x="1688" y="785"/>
                    </a:cxn>
                    <a:cxn ang="0">
                      <a:pos x="1687" y="931"/>
                    </a:cxn>
                    <a:cxn ang="0">
                      <a:pos x="1676" y="1004"/>
                    </a:cxn>
                    <a:cxn ang="0">
                      <a:pos x="1651" y="1102"/>
                    </a:cxn>
                    <a:cxn ang="0">
                      <a:pos x="1623" y="1175"/>
                    </a:cxn>
                    <a:cxn ang="0">
                      <a:pos x="1588" y="1250"/>
                    </a:cxn>
                    <a:cxn ang="0">
                      <a:pos x="1545" y="1321"/>
                    </a:cxn>
                    <a:cxn ang="0">
                      <a:pos x="1509" y="1370"/>
                    </a:cxn>
                    <a:cxn ang="0">
                      <a:pos x="1466" y="1420"/>
                    </a:cxn>
                    <a:cxn ang="0">
                      <a:pos x="1418" y="1468"/>
                    </a:cxn>
                    <a:cxn ang="0">
                      <a:pos x="1362" y="1516"/>
                    </a:cxn>
                    <a:cxn ang="0">
                      <a:pos x="1296" y="1561"/>
                    </a:cxn>
                    <a:cxn ang="0">
                      <a:pos x="1247" y="1590"/>
                    </a:cxn>
                    <a:cxn ang="0">
                      <a:pos x="1150" y="1635"/>
                    </a:cxn>
                    <a:cxn ang="0">
                      <a:pos x="1052" y="1665"/>
                    </a:cxn>
                    <a:cxn ang="0">
                      <a:pos x="955" y="1684"/>
                    </a:cxn>
                    <a:cxn ang="0">
                      <a:pos x="881" y="1690"/>
                    </a:cxn>
                    <a:cxn ang="0">
                      <a:pos x="784" y="1689"/>
                    </a:cxn>
                    <a:cxn ang="0">
                      <a:pos x="711" y="1681"/>
                    </a:cxn>
                    <a:cxn ang="0">
                      <a:pos x="623" y="1662"/>
                    </a:cxn>
                    <a:cxn ang="0">
                      <a:pos x="547" y="1638"/>
                    </a:cxn>
                    <a:cxn ang="0">
                      <a:pos x="489" y="1613"/>
                    </a:cxn>
                    <a:cxn ang="0">
                      <a:pos x="418" y="1577"/>
                    </a:cxn>
                    <a:cxn ang="0">
                      <a:pos x="362" y="1540"/>
                    </a:cxn>
                    <a:cxn ang="0">
                      <a:pos x="299" y="1492"/>
                    </a:cxn>
                    <a:cxn ang="0">
                      <a:pos x="249" y="1445"/>
                    </a:cxn>
                    <a:cxn ang="0">
                      <a:pos x="200" y="1393"/>
                    </a:cxn>
                    <a:cxn ang="0">
                      <a:pos x="146" y="1321"/>
                    </a:cxn>
                    <a:cxn ang="0">
                      <a:pos x="102" y="1250"/>
                    </a:cxn>
                    <a:cxn ang="0">
                      <a:pos x="66" y="1175"/>
                    </a:cxn>
                    <a:cxn ang="0">
                      <a:pos x="31" y="1077"/>
                    </a:cxn>
                    <a:cxn ang="0">
                      <a:pos x="9" y="980"/>
                    </a:cxn>
                    <a:cxn ang="0">
                      <a:pos x="1" y="907"/>
                    </a:cxn>
                    <a:cxn ang="0">
                      <a:pos x="4" y="760"/>
                    </a:cxn>
                    <a:cxn ang="0">
                      <a:pos x="14" y="687"/>
                    </a:cxn>
                    <a:cxn ang="0">
                      <a:pos x="39" y="590"/>
                    </a:cxn>
                    <a:cxn ang="0">
                      <a:pos x="66" y="518"/>
                    </a:cxn>
                    <a:cxn ang="0">
                      <a:pos x="102" y="442"/>
                    </a:cxn>
                    <a:cxn ang="0">
                      <a:pos x="151" y="363"/>
                    </a:cxn>
                    <a:cxn ang="0">
                      <a:pos x="201" y="298"/>
                    </a:cxn>
                    <a:cxn ang="0">
                      <a:pos x="271" y="225"/>
                    </a:cxn>
                    <a:cxn ang="0">
                      <a:pos x="322" y="182"/>
                    </a:cxn>
                    <a:cxn ang="0">
                      <a:pos x="394" y="130"/>
                    </a:cxn>
                    <a:cxn ang="0">
                      <a:pos x="491" y="78"/>
                    </a:cxn>
                    <a:cxn ang="0">
                      <a:pos x="564" y="48"/>
                    </a:cxn>
                    <a:cxn ang="0">
                      <a:pos x="638" y="26"/>
                    </a:cxn>
                    <a:cxn ang="0">
                      <a:pos x="735" y="7"/>
                    </a:cxn>
                    <a:cxn ang="0">
                      <a:pos x="808" y="1"/>
                    </a:cxn>
                  </a:cxnLst>
                  <a:rect l="0" t="0" r="r" b="b"/>
                  <a:pathLst>
                    <a:path w="1690" h="1692">
                      <a:moveTo>
                        <a:pt x="833" y="0"/>
                      </a:moveTo>
                      <a:lnTo>
                        <a:pt x="857" y="0"/>
                      </a:lnTo>
                      <a:lnTo>
                        <a:pt x="881" y="1"/>
                      </a:lnTo>
                      <a:lnTo>
                        <a:pt x="906" y="2"/>
                      </a:lnTo>
                      <a:lnTo>
                        <a:pt x="930" y="5"/>
                      </a:lnTo>
                      <a:lnTo>
                        <a:pt x="940" y="6"/>
                      </a:lnTo>
                      <a:lnTo>
                        <a:pt x="955" y="7"/>
                      </a:lnTo>
                      <a:lnTo>
                        <a:pt x="979" y="11"/>
                      </a:lnTo>
                      <a:lnTo>
                        <a:pt x="1003" y="15"/>
                      </a:lnTo>
                      <a:lnTo>
                        <a:pt x="1028" y="20"/>
                      </a:lnTo>
                      <a:lnTo>
                        <a:pt x="1052" y="26"/>
                      </a:lnTo>
                      <a:lnTo>
                        <a:pt x="1068" y="30"/>
                      </a:lnTo>
                      <a:lnTo>
                        <a:pt x="1101" y="39"/>
                      </a:lnTo>
                      <a:lnTo>
                        <a:pt x="1125" y="48"/>
                      </a:lnTo>
                      <a:lnTo>
                        <a:pt x="1143" y="54"/>
                      </a:lnTo>
                      <a:lnTo>
                        <a:pt x="1150" y="57"/>
                      </a:lnTo>
                      <a:lnTo>
                        <a:pt x="1174" y="67"/>
                      </a:lnTo>
                      <a:lnTo>
                        <a:pt x="1198" y="78"/>
                      </a:lnTo>
                      <a:lnTo>
                        <a:pt x="1200" y="79"/>
                      </a:lnTo>
                      <a:lnTo>
                        <a:pt x="1223" y="90"/>
                      </a:lnTo>
                      <a:lnTo>
                        <a:pt x="1249" y="103"/>
                      </a:lnTo>
                      <a:lnTo>
                        <a:pt x="1271" y="116"/>
                      </a:lnTo>
                      <a:lnTo>
                        <a:pt x="1291" y="127"/>
                      </a:lnTo>
                      <a:lnTo>
                        <a:pt x="1296" y="130"/>
                      </a:lnTo>
                      <a:lnTo>
                        <a:pt x="1320" y="146"/>
                      </a:lnTo>
                      <a:lnTo>
                        <a:pt x="1362" y="176"/>
                      </a:lnTo>
                      <a:lnTo>
                        <a:pt x="1369" y="182"/>
                      </a:lnTo>
                      <a:lnTo>
                        <a:pt x="1391" y="201"/>
                      </a:lnTo>
                      <a:lnTo>
                        <a:pt x="1393" y="202"/>
                      </a:lnTo>
                      <a:lnTo>
                        <a:pt x="1418" y="223"/>
                      </a:lnTo>
                      <a:lnTo>
                        <a:pt x="1419" y="225"/>
                      </a:lnTo>
                      <a:lnTo>
                        <a:pt x="1442" y="246"/>
                      </a:lnTo>
                      <a:lnTo>
                        <a:pt x="1444" y="249"/>
                      </a:lnTo>
                      <a:lnTo>
                        <a:pt x="1466" y="271"/>
                      </a:lnTo>
                      <a:lnTo>
                        <a:pt x="1468" y="274"/>
                      </a:lnTo>
                      <a:lnTo>
                        <a:pt x="1490" y="298"/>
                      </a:lnTo>
                      <a:lnTo>
                        <a:pt x="1491" y="300"/>
                      </a:lnTo>
                      <a:lnTo>
                        <a:pt x="1509" y="323"/>
                      </a:lnTo>
                      <a:lnTo>
                        <a:pt x="1515" y="330"/>
                      </a:lnTo>
                      <a:lnTo>
                        <a:pt x="1528" y="347"/>
                      </a:lnTo>
                      <a:lnTo>
                        <a:pt x="1540" y="363"/>
                      </a:lnTo>
                      <a:lnTo>
                        <a:pt x="1545" y="370"/>
                      </a:lnTo>
                      <a:lnTo>
                        <a:pt x="1560" y="396"/>
                      </a:lnTo>
                      <a:lnTo>
                        <a:pt x="1564" y="400"/>
                      </a:lnTo>
                      <a:lnTo>
                        <a:pt x="1576" y="419"/>
                      </a:lnTo>
                      <a:lnTo>
                        <a:pt x="1588" y="442"/>
                      </a:lnTo>
                      <a:lnTo>
                        <a:pt x="1589" y="443"/>
                      </a:lnTo>
                      <a:lnTo>
                        <a:pt x="1602" y="469"/>
                      </a:lnTo>
                      <a:lnTo>
                        <a:pt x="1614" y="492"/>
                      </a:lnTo>
                      <a:lnTo>
                        <a:pt x="1623" y="518"/>
                      </a:lnTo>
                      <a:lnTo>
                        <a:pt x="1634" y="541"/>
                      </a:lnTo>
                      <a:lnTo>
                        <a:pt x="1637" y="549"/>
                      </a:lnTo>
                      <a:lnTo>
                        <a:pt x="1643" y="565"/>
                      </a:lnTo>
                      <a:lnTo>
                        <a:pt x="1651" y="590"/>
                      </a:lnTo>
                      <a:lnTo>
                        <a:pt x="1658" y="614"/>
                      </a:lnTo>
                      <a:lnTo>
                        <a:pt x="1660" y="624"/>
                      </a:lnTo>
                      <a:lnTo>
                        <a:pt x="1665" y="638"/>
                      </a:lnTo>
                      <a:lnTo>
                        <a:pt x="1670" y="663"/>
                      </a:lnTo>
                      <a:lnTo>
                        <a:pt x="1676" y="687"/>
                      </a:lnTo>
                      <a:lnTo>
                        <a:pt x="1680" y="712"/>
                      </a:lnTo>
                      <a:lnTo>
                        <a:pt x="1683" y="736"/>
                      </a:lnTo>
                      <a:lnTo>
                        <a:pt x="1686" y="751"/>
                      </a:lnTo>
                      <a:lnTo>
                        <a:pt x="1687" y="760"/>
                      </a:lnTo>
                      <a:lnTo>
                        <a:pt x="1688" y="785"/>
                      </a:lnTo>
                      <a:lnTo>
                        <a:pt x="1690" y="809"/>
                      </a:lnTo>
                      <a:lnTo>
                        <a:pt x="1690" y="882"/>
                      </a:lnTo>
                      <a:lnTo>
                        <a:pt x="1688" y="907"/>
                      </a:lnTo>
                      <a:lnTo>
                        <a:pt x="1687" y="931"/>
                      </a:lnTo>
                      <a:lnTo>
                        <a:pt x="1686" y="941"/>
                      </a:lnTo>
                      <a:lnTo>
                        <a:pt x="1683" y="955"/>
                      </a:lnTo>
                      <a:lnTo>
                        <a:pt x="1680" y="980"/>
                      </a:lnTo>
                      <a:lnTo>
                        <a:pt x="1676" y="1004"/>
                      </a:lnTo>
                      <a:lnTo>
                        <a:pt x="1670" y="1028"/>
                      </a:lnTo>
                      <a:lnTo>
                        <a:pt x="1665" y="1053"/>
                      </a:lnTo>
                      <a:lnTo>
                        <a:pt x="1660" y="1069"/>
                      </a:lnTo>
                      <a:lnTo>
                        <a:pt x="1651" y="1102"/>
                      </a:lnTo>
                      <a:lnTo>
                        <a:pt x="1643" y="1126"/>
                      </a:lnTo>
                      <a:lnTo>
                        <a:pt x="1637" y="1144"/>
                      </a:lnTo>
                      <a:lnTo>
                        <a:pt x="1634" y="1150"/>
                      </a:lnTo>
                      <a:lnTo>
                        <a:pt x="1623" y="1175"/>
                      </a:lnTo>
                      <a:lnTo>
                        <a:pt x="1614" y="1199"/>
                      </a:lnTo>
                      <a:lnTo>
                        <a:pt x="1602" y="1223"/>
                      </a:lnTo>
                      <a:lnTo>
                        <a:pt x="1589" y="1248"/>
                      </a:lnTo>
                      <a:lnTo>
                        <a:pt x="1588" y="1250"/>
                      </a:lnTo>
                      <a:lnTo>
                        <a:pt x="1576" y="1272"/>
                      </a:lnTo>
                      <a:lnTo>
                        <a:pt x="1564" y="1292"/>
                      </a:lnTo>
                      <a:lnTo>
                        <a:pt x="1560" y="1297"/>
                      </a:lnTo>
                      <a:lnTo>
                        <a:pt x="1545" y="1321"/>
                      </a:lnTo>
                      <a:lnTo>
                        <a:pt x="1540" y="1329"/>
                      </a:lnTo>
                      <a:lnTo>
                        <a:pt x="1528" y="1345"/>
                      </a:lnTo>
                      <a:lnTo>
                        <a:pt x="1515" y="1362"/>
                      </a:lnTo>
                      <a:lnTo>
                        <a:pt x="1509" y="1370"/>
                      </a:lnTo>
                      <a:lnTo>
                        <a:pt x="1491" y="1393"/>
                      </a:lnTo>
                      <a:lnTo>
                        <a:pt x="1490" y="1394"/>
                      </a:lnTo>
                      <a:lnTo>
                        <a:pt x="1468" y="1418"/>
                      </a:lnTo>
                      <a:lnTo>
                        <a:pt x="1466" y="1420"/>
                      </a:lnTo>
                      <a:lnTo>
                        <a:pt x="1444" y="1443"/>
                      </a:lnTo>
                      <a:lnTo>
                        <a:pt x="1442" y="1445"/>
                      </a:lnTo>
                      <a:lnTo>
                        <a:pt x="1419" y="1467"/>
                      </a:lnTo>
                      <a:lnTo>
                        <a:pt x="1418" y="1468"/>
                      </a:lnTo>
                      <a:lnTo>
                        <a:pt x="1393" y="1489"/>
                      </a:lnTo>
                      <a:lnTo>
                        <a:pt x="1391" y="1492"/>
                      </a:lnTo>
                      <a:lnTo>
                        <a:pt x="1369" y="1510"/>
                      </a:lnTo>
                      <a:lnTo>
                        <a:pt x="1362" y="1516"/>
                      </a:lnTo>
                      <a:lnTo>
                        <a:pt x="1345" y="1529"/>
                      </a:lnTo>
                      <a:lnTo>
                        <a:pt x="1328" y="1540"/>
                      </a:lnTo>
                      <a:lnTo>
                        <a:pt x="1320" y="1546"/>
                      </a:lnTo>
                      <a:lnTo>
                        <a:pt x="1296" y="1561"/>
                      </a:lnTo>
                      <a:lnTo>
                        <a:pt x="1291" y="1565"/>
                      </a:lnTo>
                      <a:lnTo>
                        <a:pt x="1271" y="1577"/>
                      </a:lnTo>
                      <a:lnTo>
                        <a:pt x="1249" y="1589"/>
                      </a:lnTo>
                      <a:lnTo>
                        <a:pt x="1247" y="1590"/>
                      </a:lnTo>
                      <a:lnTo>
                        <a:pt x="1223" y="1603"/>
                      </a:lnTo>
                      <a:lnTo>
                        <a:pt x="1200" y="1613"/>
                      </a:lnTo>
                      <a:lnTo>
                        <a:pt x="1198" y="1614"/>
                      </a:lnTo>
                      <a:lnTo>
                        <a:pt x="1150" y="1635"/>
                      </a:lnTo>
                      <a:lnTo>
                        <a:pt x="1125" y="1644"/>
                      </a:lnTo>
                      <a:lnTo>
                        <a:pt x="1101" y="1652"/>
                      </a:lnTo>
                      <a:lnTo>
                        <a:pt x="1068" y="1662"/>
                      </a:lnTo>
                      <a:lnTo>
                        <a:pt x="1052" y="1665"/>
                      </a:lnTo>
                      <a:lnTo>
                        <a:pt x="1028" y="1671"/>
                      </a:lnTo>
                      <a:lnTo>
                        <a:pt x="1003" y="1676"/>
                      </a:lnTo>
                      <a:lnTo>
                        <a:pt x="979" y="1681"/>
                      </a:lnTo>
                      <a:lnTo>
                        <a:pt x="955" y="1684"/>
                      </a:lnTo>
                      <a:lnTo>
                        <a:pt x="940" y="1687"/>
                      </a:lnTo>
                      <a:lnTo>
                        <a:pt x="930" y="1687"/>
                      </a:lnTo>
                      <a:lnTo>
                        <a:pt x="906" y="1689"/>
                      </a:lnTo>
                      <a:lnTo>
                        <a:pt x="881" y="1690"/>
                      </a:lnTo>
                      <a:lnTo>
                        <a:pt x="857" y="1692"/>
                      </a:lnTo>
                      <a:lnTo>
                        <a:pt x="833" y="1692"/>
                      </a:lnTo>
                      <a:lnTo>
                        <a:pt x="808" y="1690"/>
                      </a:lnTo>
                      <a:lnTo>
                        <a:pt x="784" y="1689"/>
                      </a:lnTo>
                      <a:lnTo>
                        <a:pt x="760" y="1687"/>
                      </a:lnTo>
                      <a:lnTo>
                        <a:pt x="750" y="1687"/>
                      </a:lnTo>
                      <a:lnTo>
                        <a:pt x="735" y="1684"/>
                      </a:lnTo>
                      <a:lnTo>
                        <a:pt x="711" y="1681"/>
                      </a:lnTo>
                      <a:lnTo>
                        <a:pt x="686" y="1676"/>
                      </a:lnTo>
                      <a:lnTo>
                        <a:pt x="662" y="1671"/>
                      </a:lnTo>
                      <a:lnTo>
                        <a:pt x="638" y="1665"/>
                      </a:lnTo>
                      <a:lnTo>
                        <a:pt x="623" y="1662"/>
                      </a:lnTo>
                      <a:lnTo>
                        <a:pt x="613" y="1659"/>
                      </a:lnTo>
                      <a:lnTo>
                        <a:pt x="589" y="1652"/>
                      </a:lnTo>
                      <a:lnTo>
                        <a:pt x="564" y="1644"/>
                      </a:lnTo>
                      <a:lnTo>
                        <a:pt x="547" y="1638"/>
                      </a:lnTo>
                      <a:lnTo>
                        <a:pt x="540" y="1635"/>
                      </a:lnTo>
                      <a:lnTo>
                        <a:pt x="516" y="1625"/>
                      </a:lnTo>
                      <a:lnTo>
                        <a:pt x="491" y="1614"/>
                      </a:lnTo>
                      <a:lnTo>
                        <a:pt x="489" y="1613"/>
                      </a:lnTo>
                      <a:lnTo>
                        <a:pt x="467" y="1603"/>
                      </a:lnTo>
                      <a:lnTo>
                        <a:pt x="443" y="1590"/>
                      </a:lnTo>
                      <a:lnTo>
                        <a:pt x="441" y="1589"/>
                      </a:lnTo>
                      <a:lnTo>
                        <a:pt x="418" y="1577"/>
                      </a:lnTo>
                      <a:lnTo>
                        <a:pt x="399" y="1565"/>
                      </a:lnTo>
                      <a:lnTo>
                        <a:pt x="394" y="1561"/>
                      </a:lnTo>
                      <a:lnTo>
                        <a:pt x="369" y="1546"/>
                      </a:lnTo>
                      <a:lnTo>
                        <a:pt x="362" y="1540"/>
                      </a:lnTo>
                      <a:lnTo>
                        <a:pt x="345" y="1529"/>
                      </a:lnTo>
                      <a:lnTo>
                        <a:pt x="329" y="1516"/>
                      </a:lnTo>
                      <a:lnTo>
                        <a:pt x="322" y="1510"/>
                      </a:lnTo>
                      <a:lnTo>
                        <a:pt x="299" y="1492"/>
                      </a:lnTo>
                      <a:lnTo>
                        <a:pt x="296" y="1489"/>
                      </a:lnTo>
                      <a:lnTo>
                        <a:pt x="272" y="1468"/>
                      </a:lnTo>
                      <a:lnTo>
                        <a:pt x="271" y="1467"/>
                      </a:lnTo>
                      <a:lnTo>
                        <a:pt x="249" y="1445"/>
                      </a:lnTo>
                      <a:lnTo>
                        <a:pt x="223" y="1420"/>
                      </a:lnTo>
                      <a:lnTo>
                        <a:pt x="222" y="1418"/>
                      </a:lnTo>
                      <a:lnTo>
                        <a:pt x="201" y="1394"/>
                      </a:lnTo>
                      <a:lnTo>
                        <a:pt x="200" y="1393"/>
                      </a:lnTo>
                      <a:lnTo>
                        <a:pt x="180" y="1370"/>
                      </a:lnTo>
                      <a:lnTo>
                        <a:pt x="163" y="1345"/>
                      </a:lnTo>
                      <a:lnTo>
                        <a:pt x="151" y="1329"/>
                      </a:lnTo>
                      <a:lnTo>
                        <a:pt x="146" y="1321"/>
                      </a:lnTo>
                      <a:lnTo>
                        <a:pt x="129" y="1297"/>
                      </a:lnTo>
                      <a:lnTo>
                        <a:pt x="127" y="1292"/>
                      </a:lnTo>
                      <a:lnTo>
                        <a:pt x="115" y="1272"/>
                      </a:lnTo>
                      <a:lnTo>
                        <a:pt x="102" y="1250"/>
                      </a:lnTo>
                      <a:lnTo>
                        <a:pt x="100" y="1248"/>
                      </a:lnTo>
                      <a:lnTo>
                        <a:pt x="88" y="1223"/>
                      </a:lnTo>
                      <a:lnTo>
                        <a:pt x="76" y="1199"/>
                      </a:lnTo>
                      <a:lnTo>
                        <a:pt x="66" y="1175"/>
                      </a:lnTo>
                      <a:lnTo>
                        <a:pt x="56" y="1150"/>
                      </a:lnTo>
                      <a:lnTo>
                        <a:pt x="47" y="1126"/>
                      </a:lnTo>
                      <a:lnTo>
                        <a:pt x="39" y="1102"/>
                      </a:lnTo>
                      <a:lnTo>
                        <a:pt x="31" y="1077"/>
                      </a:lnTo>
                      <a:lnTo>
                        <a:pt x="29" y="1069"/>
                      </a:lnTo>
                      <a:lnTo>
                        <a:pt x="25" y="1053"/>
                      </a:lnTo>
                      <a:lnTo>
                        <a:pt x="19" y="1028"/>
                      </a:lnTo>
                      <a:lnTo>
                        <a:pt x="9" y="980"/>
                      </a:lnTo>
                      <a:lnTo>
                        <a:pt x="6" y="955"/>
                      </a:lnTo>
                      <a:lnTo>
                        <a:pt x="5" y="941"/>
                      </a:lnTo>
                      <a:lnTo>
                        <a:pt x="4" y="931"/>
                      </a:lnTo>
                      <a:lnTo>
                        <a:pt x="1" y="907"/>
                      </a:lnTo>
                      <a:lnTo>
                        <a:pt x="0" y="882"/>
                      </a:lnTo>
                      <a:lnTo>
                        <a:pt x="0" y="809"/>
                      </a:lnTo>
                      <a:lnTo>
                        <a:pt x="1" y="785"/>
                      </a:lnTo>
                      <a:lnTo>
                        <a:pt x="4" y="760"/>
                      </a:lnTo>
                      <a:lnTo>
                        <a:pt x="5" y="751"/>
                      </a:lnTo>
                      <a:lnTo>
                        <a:pt x="6" y="736"/>
                      </a:lnTo>
                      <a:lnTo>
                        <a:pt x="9" y="712"/>
                      </a:lnTo>
                      <a:lnTo>
                        <a:pt x="14" y="687"/>
                      </a:lnTo>
                      <a:lnTo>
                        <a:pt x="19" y="663"/>
                      </a:lnTo>
                      <a:lnTo>
                        <a:pt x="25" y="638"/>
                      </a:lnTo>
                      <a:lnTo>
                        <a:pt x="31" y="614"/>
                      </a:lnTo>
                      <a:lnTo>
                        <a:pt x="39" y="590"/>
                      </a:lnTo>
                      <a:lnTo>
                        <a:pt x="47" y="565"/>
                      </a:lnTo>
                      <a:lnTo>
                        <a:pt x="54" y="549"/>
                      </a:lnTo>
                      <a:lnTo>
                        <a:pt x="56" y="541"/>
                      </a:lnTo>
                      <a:lnTo>
                        <a:pt x="66" y="518"/>
                      </a:lnTo>
                      <a:lnTo>
                        <a:pt x="76" y="492"/>
                      </a:lnTo>
                      <a:lnTo>
                        <a:pt x="88" y="469"/>
                      </a:lnTo>
                      <a:lnTo>
                        <a:pt x="100" y="443"/>
                      </a:lnTo>
                      <a:lnTo>
                        <a:pt x="102" y="442"/>
                      </a:lnTo>
                      <a:lnTo>
                        <a:pt x="115" y="419"/>
                      </a:lnTo>
                      <a:lnTo>
                        <a:pt x="127" y="400"/>
                      </a:lnTo>
                      <a:lnTo>
                        <a:pt x="129" y="396"/>
                      </a:lnTo>
                      <a:lnTo>
                        <a:pt x="151" y="363"/>
                      </a:lnTo>
                      <a:lnTo>
                        <a:pt x="174" y="330"/>
                      </a:lnTo>
                      <a:lnTo>
                        <a:pt x="180" y="323"/>
                      </a:lnTo>
                      <a:lnTo>
                        <a:pt x="200" y="300"/>
                      </a:lnTo>
                      <a:lnTo>
                        <a:pt x="201" y="298"/>
                      </a:lnTo>
                      <a:lnTo>
                        <a:pt x="222" y="274"/>
                      </a:lnTo>
                      <a:lnTo>
                        <a:pt x="223" y="271"/>
                      </a:lnTo>
                      <a:lnTo>
                        <a:pt x="249" y="246"/>
                      </a:lnTo>
                      <a:lnTo>
                        <a:pt x="271" y="225"/>
                      </a:lnTo>
                      <a:lnTo>
                        <a:pt x="272" y="223"/>
                      </a:lnTo>
                      <a:lnTo>
                        <a:pt x="296" y="202"/>
                      </a:lnTo>
                      <a:lnTo>
                        <a:pt x="299" y="201"/>
                      </a:lnTo>
                      <a:lnTo>
                        <a:pt x="322" y="182"/>
                      </a:lnTo>
                      <a:lnTo>
                        <a:pt x="329" y="176"/>
                      </a:lnTo>
                      <a:lnTo>
                        <a:pt x="362" y="152"/>
                      </a:lnTo>
                      <a:lnTo>
                        <a:pt x="369" y="146"/>
                      </a:lnTo>
                      <a:lnTo>
                        <a:pt x="394" y="130"/>
                      </a:lnTo>
                      <a:lnTo>
                        <a:pt x="399" y="127"/>
                      </a:lnTo>
                      <a:lnTo>
                        <a:pt x="418" y="116"/>
                      </a:lnTo>
                      <a:lnTo>
                        <a:pt x="441" y="103"/>
                      </a:lnTo>
                      <a:lnTo>
                        <a:pt x="491" y="78"/>
                      </a:lnTo>
                      <a:lnTo>
                        <a:pt x="516" y="67"/>
                      </a:lnTo>
                      <a:lnTo>
                        <a:pt x="540" y="57"/>
                      </a:lnTo>
                      <a:lnTo>
                        <a:pt x="547" y="54"/>
                      </a:lnTo>
                      <a:lnTo>
                        <a:pt x="564" y="48"/>
                      </a:lnTo>
                      <a:lnTo>
                        <a:pt x="589" y="39"/>
                      </a:lnTo>
                      <a:lnTo>
                        <a:pt x="613" y="32"/>
                      </a:lnTo>
                      <a:lnTo>
                        <a:pt x="623" y="30"/>
                      </a:lnTo>
                      <a:lnTo>
                        <a:pt x="638" y="26"/>
                      </a:lnTo>
                      <a:lnTo>
                        <a:pt x="662" y="20"/>
                      </a:lnTo>
                      <a:lnTo>
                        <a:pt x="686" y="15"/>
                      </a:lnTo>
                      <a:lnTo>
                        <a:pt x="711" y="11"/>
                      </a:lnTo>
                      <a:lnTo>
                        <a:pt x="735" y="7"/>
                      </a:lnTo>
                      <a:lnTo>
                        <a:pt x="750" y="6"/>
                      </a:lnTo>
                      <a:lnTo>
                        <a:pt x="760" y="5"/>
                      </a:lnTo>
                      <a:lnTo>
                        <a:pt x="784" y="2"/>
                      </a:lnTo>
                      <a:lnTo>
                        <a:pt x="808" y="1"/>
                      </a:lnTo>
                      <a:lnTo>
                        <a:pt x="833" y="0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0">
                  <a:solidFill>
                    <a:srgbClr val="00808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439"/>
                <p:cNvSpPr>
                  <a:spLocks/>
                </p:cNvSpPr>
                <p:nvPr/>
              </p:nvSpPr>
              <p:spPr bwMode="auto">
                <a:xfrm>
                  <a:off x="1907" y="1415"/>
                  <a:ext cx="1550" cy="1548"/>
                </a:xfrm>
                <a:custGeom>
                  <a:avLst/>
                  <a:gdLst/>
                  <a:ahLst/>
                  <a:cxnLst>
                    <a:cxn ang="0">
                      <a:pos x="860" y="4"/>
                    </a:cxn>
                    <a:cxn ang="0">
                      <a:pos x="933" y="15"/>
                    </a:cxn>
                    <a:cxn ang="0">
                      <a:pos x="1031" y="43"/>
                    </a:cxn>
                    <a:cxn ang="0">
                      <a:pos x="1104" y="73"/>
                    </a:cxn>
                    <a:cxn ang="0">
                      <a:pos x="1177" y="112"/>
                    </a:cxn>
                    <a:cxn ang="0">
                      <a:pos x="1238" y="153"/>
                    </a:cxn>
                    <a:cxn ang="0">
                      <a:pos x="1296" y="202"/>
                    </a:cxn>
                    <a:cxn ang="0">
                      <a:pos x="1345" y="251"/>
                    </a:cxn>
                    <a:cxn ang="0">
                      <a:pos x="1387" y="298"/>
                    </a:cxn>
                    <a:cxn ang="0">
                      <a:pos x="1422" y="347"/>
                    </a:cxn>
                    <a:cxn ang="0">
                      <a:pos x="1464" y="420"/>
                    </a:cxn>
                    <a:cxn ang="0">
                      <a:pos x="1494" y="485"/>
                    </a:cxn>
                    <a:cxn ang="0">
                      <a:pos x="1521" y="566"/>
                    </a:cxn>
                    <a:cxn ang="0">
                      <a:pos x="1541" y="664"/>
                    </a:cxn>
                    <a:cxn ang="0">
                      <a:pos x="1550" y="761"/>
                    </a:cxn>
                    <a:cxn ang="0">
                      <a:pos x="1545" y="859"/>
                    </a:cxn>
                    <a:cxn ang="0">
                      <a:pos x="1533" y="932"/>
                    </a:cxn>
                    <a:cxn ang="0">
                      <a:pos x="1506" y="1030"/>
                    </a:cxn>
                    <a:cxn ang="0">
                      <a:pos x="1476" y="1103"/>
                    </a:cxn>
                    <a:cxn ang="0">
                      <a:pos x="1445" y="1163"/>
                    </a:cxn>
                    <a:cxn ang="0">
                      <a:pos x="1405" y="1225"/>
                    </a:cxn>
                    <a:cxn ang="0">
                      <a:pos x="1367" y="1273"/>
                    </a:cxn>
                    <a:cxn ang="0">
                      <a:pos x="1299" y="1345"/>
                    </a:cxn>
                    <a:cxn ang="0">
                      <a:pos x="1250" y="1385"/>
                    </a:cxn>
                    <a:cxn ang="0">
                      <a:pos x="1177" y="1435"/>
                    </a:cxn>
                    <a:cxn ang="0">
                      <a:pos x="1104" y="1475"/>
                    </a:cxn>
                    <a:cxn ang="0">
                      <a:pos x="1031" y="1505"/>
                    </a:cxn>
                    <a:cxn ang="0">
                      <a:pos x="933" y="1532"/>
                    </a:cxn>
                    <a:cxn ang="0">
                      <a:pos x="860" y="1544"/>
                    </a:cxn>
                    <a:cxn ang="0">
                      <a:pos x="714" y="1547"/>
                    </a:cxn>
                    <a:cxn ang="0">
                      <a:pos x="641" y="1537"/>
                    </a:cxn>
                    <a:cxn ang="0">
                      <a:pos x="543" y="1513"/>
                    </a:cxn>
                    <a:cxn ang="0">
                      <a:pos x="470" y="1486"/>
                    </a:cxn>
                    <a:cxn ang="0">
                      <a:pos x="397" y="1450"/>
                    </a:cxn>
                    <a:cxn ang="0">
                      <a:pos x="347" y="1420"/>
                    </a:cxn>
                    <a:cxn ang="0">
                      <a:pos x="275" y="1366"/>
                    </a:cxn>
                    <a:cxn ang="0">
                      <a:pos x="204" y="1298"/>
                    </a:cxn>
                    <a:cxn ang="0">
                      <a:pos x="163" y="1249"/>
                    </a:cxn>
                    <a:cxn ang="0">
                      <a:pos x="128" y="1200"/>
                    </a:cxn>
                    <a:cxn ang="0">
                      <a:pos x="85" y="1127"/>
                    </a:cxn>
                    <a:cxn ang="0">
                      <a:pos x="53" y="1054"/>
                    </a:cxn>
                    <a:cxn ang="0">
                      <a:pos x="28" y="981"/>
                    </a:cxn>
                    <a:cxn ang="0">
                      <a:pos x="8" y="879"/>
                    </a:cxn>
                    <a:cxn ang="0">
                      <a:pos x="0" y="786"/>
                    </a:cxn>
                    <a:cxn ang="0">
                      <a:pos x="8" y="668"/>
                    </a:cxn>
                    <a:cxn ang="0">
                      <a:pos x="22" y="591"/>
                    </a:cxn>
                    <a:cxn ang="0">
                      <a:pos x="43" y="518"/>
                    </a:cxn>
                    <a:cxn ang="0">
                      <a:pos x="73" y="446"/>
                    </a:cxn>
                    <a:cxn ang="0">
                      <a:pos x="104" y="385"/>
                    </a:cxn>
                    <a:cxn ang="0">
                      <a:pos x="145" y="324"/>
                    </a:cxn>
                    <a:cxn ang="0">
                      <a:pos x="183" y="275"/>
                    </a:cxn>
                    <a:cxn ang="0">
                      <a:pos x="228" y="226"/>
                    </a:cxn>
                    <a:cxn ang="0">
                      <a:pos x="299" y="162"/>
                    </a:cxn>
                    <a:cxn ang="0">
                      <a:pos x="348" y="128"/>
                    </a:cxn>
                    <a:cxn ang="0">
                      <a:pos x="421" y="84"/>
                    </a:cxn>
                    <a:cxn ang="0">
                      <a:pos x="486" y="55"/>
                    </a:cxn>
                    <a:cxn ang="0">
                      <a:pos x="556" y="31"/>
                    </a:cxn>
                    <a:cxn ang="0">
                      <a:pos x="665" y="7"/>
                    </a:cxn>
                  </a:cxnLst>
                  <a:rect l="0" t="0" r="r" b="b"/>
                  <a:pathLst>
                    <a:path w="1550" h="1548">
                      <a:moveTo>
                        <a:pt x="738" y="0"/>
                      </a:moveTo>
                      <a:lnTo>
                        <a:pt x="811" y="0"/>
                      </a:lnTo>
                      <a:lnTo>
                        <a:pt x="836" y="2"/>
                      </a:lnTo>
                      <a:lnTo>
                        <a:pt x="860" y="4"/>
                      </a:lnTo>
                      <a:lnTo>
                        <a:pt x="880" y="7"/>
                      </a:lnTo>
                      <a:lnTo>
                        <a:pt x="885" y="7"/>
                      </a:lnTo>
                      <a:lnTo>
                        <a:pt x="909" y="12"/>
                      </a:lnTo>
                      <a:lnTo>
                        <a:pt x="933" y="15"/>
                      </a:lnTo>
                      <a:lnTo>
                        <a:pt x="958" y="21"/>
                      </a:lnTo>
                      <a:lnTo>
                        <a:pt x="982" y="27"/>
                      </a:lnTo>
                      <a:lnTo>
                        <a:pt x="1006" y="34"/>
                      </a:lnTo>
                      <a:lnTo>
                        <a:pt x="1031" y="43"/>
                      </a:lnTo>
                      <a:lnTo>
                        <a:pt x="1055" y="52"/>
                      </a:lnTo>
                      <a:lnTo>
                        <a:pt x="1064" y="55"/>
                      </a:lnTo>
                      <a:lnTo>
                        <a:pt x="1080" y="62"/>
                      </a:lnTo>
                      <a:lnTo>
                        <a:pt x="1104" y="73"/>
                      </a:lnTo>
                      <a:lnTo>
                        <a:pt x="1128" y="84"/>
                      </a:lnTo>
                      <a:lnTo>
                        <a:pt x="1153" y="98"/>
                      </a:lnTo>
                      <a:lnTo>
                        <a:pt x="1164" y="104"/>
                      </a:lnTo>
                      <a:lnTo>
                        <a:pt x="1177" y="112"/>
                      </a:lnTo>
                      <a:lnTo>
                        <a:pt x="1201" y="128"/>
                      </a:lnTo>
                      <a:lnTo>
                        <a:pt x="1203" y="129"/>
                      </a:lnTo>
                      <a:lnTo>
                        <a:pt x="1226" y="144"/>
                      </a:lnTo>
                      <a:lnTo>
                        <a:pt x="1238" y="153"/>
                      </a:lnTo>
                      <a:lnTo>
                        <a:pt x="1250" y="162"/>
                      </a:lnTo>
                      <a:lnTo>
                        <a:pt x="1269" y="177"/>
                      </a:lnTo>
                      <a:lnTo>
                        <a:pt x="1275" y="181"/>
                      </a:lnTo>
                      <a:lnTo>
                        <a:pt x="1296" y="202"/>
                      </a:lnTo>
                      <a:lnTo>
                        <a:pt x="1299" y="203"/>
                      </a:lnTo>
                      <a:lnTo>
                        <a:pt x="1323" y="226"/>
                      </a:lnTo>
                      <a:lnTo>
                        <a:pt x="1323" y="227"/>
                      </a:lnTo>
                      <a:lnTo>
                        <a:pt x="1345" y="251"/>
                      </a:lnTo>
                      <a:lnTo>
                        <a:pt x="1348" y="252"/>
                      </a:lnTo>
                      <a:lnTo>
                        <a:pt x="1367" y="275"/>
                      </a:lnTo>
                      <a:lnTo>
                        <a:pt x="1372" y="281"/>
                      </a:lnTo>
                      <a:lnTo>
                        <a:pt x="1387" y="298"/>
                      </a:lnTo>
                      <a:lnTo>
                        <a:pt x="1396" y="312"/>
                      </a:lnTo>
                      <a:lnTo>
                        <a:pt x="1405" y="324"/>
                      </a:lnTo>
                      <a:lnTo>
                        <a:pt x="1421" y="346"/>
                      </a:lnTo>
                      <a:lnTo>
                        <a:pt x="1422" y="347"/>
                      </a:lnTo>
                      <a:lnTo>
                        <a:pt x="1437" y="371"/>
                      </a:lnTo>
                      <a:lnTo>
                        <a:pt x="1445" y="385"/>
                      </a:lnTo>
                      <a:lnTo>
                        <a:pt x="1452" y="397"/>
                      </a:lnTo>
                      <a:lnTo>
                        <a:pt x="1464" y="420"/>
                      </a:lnTo>
                      <a:lnTo>
                        <a:pt x="1470" y="430"/>
                      </a:lnTo>
                      <a:lnTo>
                        <a:pt x="1476" y="446"/>
                      </a:lnTo>
                      <a:lnTo>
                        <a:pt x="1488" y="469"/>
                      </a:lnTo>
                      <a:lnTo>
                        <a:pt x="1494" y="485"/>
                      </a:lnTo>
                      <a:lnTo>
                        <a:pt x="1497" y="493"/>
                      </a:lnTo>
                      <a:lnTo>
                        <a:pt x="1506" y="518"/>
                      </a:lnTo>
                      <a:lnTo>
                        <a:pt x="1514" y="542"/>
                      </a:lnTo>
                      <a:lnTo>
                        <a:pt x="1521" y="566"/>
                      </a:lnTo>
                      <a:lnTo>
                        <a:pt x="1527" y="591"/>
                      </a:lnTo>
                      <a:lnTo>
                        <a:pt x="1533" y="615"/>
                      </a:lnTo>
                      <a:lnTo>
                        <a:pt x="1538" y="640"/>
                      </a:lnTo>
                      <a:lnTo>
                        <a:pt x="1541" y="664"/>
                      </a:lnTo>
                      <a:lnTo>
                        <a:pt x="1543" y="668"/>
                      </a:lnTo>
                      <a:lnTo>
                        <a:pt x="1545" y="688"/>
                      </a:lnTo>
                      <a:lnTo>
                        <a:pt x="1547" y="713"/>
                      </a:lnTo>
                      <a:lnTo>
                        <a:pt x="1550" y="761"/>
                      </a:lnTo>
                      <a:lnTo>
                        <a:pt x="1550" y="786"/>
                      </a:lnTo>
                      <a:lnTo>
                        <a:pt x="1549" y="810"/>
                      </a:lnTo>
                      <a:lnTo>
                        <a:pt x="1547" y="835"/>
                      </a:lnTo>
                      <a:lnTo>
                        <a:pt x="1545" y="859"/>
                      </a:lnTo>
                      <a:lnTo>
                        <a:pt x="1543" y="879"/>
                      </a:lnTo>
                      <a:lnTo>
                        <a:pt x="1541" y="883"/>
                      </a:lnTo>
                      <a:lnTo>
                        <a:pt x="1538" y="908"/>
                      </a:lnTo>
                      <a:lnTo>
                        <a:pt x="1533" y="932"/>
                      </a:lnTo>
                      <a:lnTo>
                        <a:pt x="1527" y="956"/>
                      </a:lnTo>
                      <a:lnTo>
                        <a:pt x="1521" y="981"/>
                      </a:lnTo>
                      <a:lnTo>
                        <a:pt x="1514" y="1005"/>
                      </a:lnTo>
                      <a:lnTo>
                        <a:pt x="1506" y="1030"/>
                      </a:lnTo>
                      <a:lnTo>
                        <a:pt x="1497" y="1054"/>
                      </a:lnTo>
                      <a:lnTo>
                        <a:pt x="1494" y="1062"/>
                      </a:lnTo>
                      <a:lnTo>
                        <a:pt x="1488" y="1078"/>
                      </a:lnTo>
                      <a:lnTo>
                        <a:pt x="1476" y="1103"/>
                      </a:lnTo>
                      <a:lnTo>
                        <a:pt x="1470" y="1117"/>
                      </a:lnTo>
                      <a:lnTo>
                        <a:pt x="1464" y="1127"/>
                      </a:lnTo>
                      <a:lnTo>
                        <a:pt x="1452" y="1151"/>
                      </a:lnTo>
                      <a:lnTo>
                        <a:pt x="1445" y="1163"/>
                      </a:lnTo>
                      <a:lnTo>
                        <a:pt x="1437" y="1176"/>
                      </a:lnTo>
                      <a:lnTo>
                        <a:pt x="1422" y="1200"/>
                      </a:lnTo>
                      <a:lnTo>
                        <a:pt x="1421" y="1202"/>
                      </a:lnTo>
                      <a:lnTo>
                        <a:pt x="1405" y="1225"/>
                      </a:lnTo>
                      <a:lnTo>
                        <a:pt x="1396" y="1237"/>
                      </a:lnTo>
                      <a:lnTo>
                        <a:pt x="1387" y="1249"/>
                      </a:lnTo>
                      <a:lnTo>
                        <a:pt x="1372" y="1268"/>
                      </a:lnTo>
                      <a:lnTo>
                        <a:pt x="1367" y="1273"/>
                      </a:lnTo>
                      <a:lnTo>
                        <a:pt x="1348" y="1296"/>
                      </a:lnTo>
                      <a:lnTo>
                        <a:pt x="1323" y="1321"/>
                      </a:lnTo>
                      <a:lnTo>
                        <a:pt x="1323" y="1322"/>
                      </a:lnTo>
                      <a:lnTo>
                        <a:pt x="1299" y="1345"/>
                      </a:lnTo>
                      <a:lnTo>
                        <a:pt x="1296" y="1346"/>
                      </a:lnTo>
                      <a:lnTo>
                        <a:pt x="1275" y="1366"/>
                      </a:lnTo>
                      <a:lnTo>
                        <a:pt x="1269" y="1371"/>
                      </a:lnTo>
                      <a:lnTo>
                        <a:pt x="1250" y="1385"/>
                      </a:lnTo>
                      <a:lnTo>
                        <a:pt x="1226" y="1404"/>
                      </a:lnTo>
                      <a:lnTo>
                        <a:pt x="1203" y="1420"/>
                      </a:lnTo>
                      <a:lnTo>
                        <a:pt x="1201" y="1421"/>
                      </a:lnTo>
                      <a:lnTo>
                        <a:pt x="1177" y="1435"/>
                      </a:lnTo>
                      <a:lnTo>
                        <a:pt x="1164" y="1444"/>
                      </a:lnTo>
                      <a:lnTo>
                        <a:pt x="1153" y="1450"/>
                      </a:lnTo>
                      <a:lnTo>
                        <a:pt x="1128" y="1463"/>
                      </a:lnTo>
                      <a:lnTo>
                        <a:pt x="1104" y="1475"/>
                      </a:lnTo>
                      <a:lnTo>
                        <a:pt x="1080" y="1486"/>
                      </a:lnTo>
                      <a:lnTo>
                        <a:pt x="1064" y="1493"/>
                      </a:lnTo>
                      <a:lnTo>
                        <a:pt x="1055" y="1496"/>
                      </a:lnTo>
                      <a:lnTo>
                        <a:pt x="1031" y="1505"/>
                      </a:lnTo>
                      <a:lnTo>
                        <a:pt x="1006" y="1513"/>
                      </a:lnTo>
                      <a:lnTo>
                        <a:pt x="982" y="1520"/>
                      </a:lnTo>
                      <a:lnTo>
                        <a:pt x="958" y="1526"/>
                      </a:lnTo>
                      <a:lnTo>
                        <a:pt x="933" y="1532"/>
                      </a:lnTo>
                      <a:lnTo>
                        <a:pt x="909" y="1537"/>
                      </a:lnTo>
                      <a:lnTo>
                        <a:pt x="885" y="1541"/>
                      </a:lnTo>
                      <a:lnTo>
                        <a:pt x="880" y="1541"/>
                      </a:lnTo>
                      <a:lnTo>
                        <a:pt x="860" y="1544"/>
                      </a:lnTo>
                      <a:lnTo>
                        <a:pt x="836" y="1547"/>
                      </a:lnTo>
                      <a:lnTo>
                        <a:pt x="811" y="1548"/>
                      </a:lnTo>
                      <a:lnTo>
                        <a:pt x="738" y="1548"/>
                      </a:lnTo>
                      <a:lnTo>
                        <a:pt x="714" y="1547"/>
                      </a:lnTo>
                      <a:lnTo>
                        <a:pt x="690" y="1544"/>
                      </a:lnTo>
                      <a:lnTo>
                        <a:pt x="669" y="1541"/>
                      </a:lnTo>
                      <a:lnTo>
                        <a:pt x="665" y="1541"/>
                      </a:lnTo>
                      <a:lnTo>
                        <a:pt x="641" y="1537"/>
                      </a:lnTo>
                      <a:lnTo>
                        <a:pt x="616" y="1532"/>
                      </a:lnTo>
                      <a:lnTo>
                        <a:pt x="568" y="1520"/>
                      </a:lnTo>
                      <a:lnTo>
                        <a:pt x="556" y="1517"/>
                      </a:lnTo>
                      <a:lnTo>
                        <a:pt x="543" y="1513"/>
                      </a:lnTo>
                      <a:lnTo>
                        <a:pt x="519" y="1505"/>
                      </a:lnTo>
                      <a:lnTo>
                        <a:pt x="494" y="1496"/>
                      </a:lnTo>
                      <a:lnTo>
                        <a:pt x="486" y="1493"/>
                      </a:lnTo>
                      <a:lnTo>
                        <a:pt x="470" y="1486"/>
                      </a:lnTo>
                      <a:lnTo>
                        <a:pt x="446" y="1475"/>
                      </a:lnTo>
                      <a:lnTo>
                        <a:pt x="432" y="1468"/>
                      </a:lnTo>
                      <a:lnTo>
                        <a:pt x="421" y="1463"/>
                      </a:lnTo>
                      <a:lnTo>
                        <a:pt x="397" y="1450"/>
                      </a:lnTo>
                      <a:lnTo>
                        <a:pt x="387" y="1444"/>
                      </a:lnTo>
                      <a:lnTo>
                        <a:pt x="373" y="1435"/>
                      </a:lnTo>
                      <a:lnTo>
                        <a:pt x="348" y="1421"/>
                      </a:lnTo>
                      <a:lnTo>
                        <a:pt x="347" y="1420"/>
                      </a:lnTo>
                      <a:lnTo>
                        <a:pt x="324" y="1404"/>
                      </a:lnTo>
                      <a:lnTo>
                        <a:pt x="312" y="1395"/>
                      </a:lnTo>
                      <a:lnTo>
                        <a:pt x="299" y="1385"/>
                      </a:lnTo>
                      <a:lnTo>
                        <a:pt x="275" y="1366"/>
                      </a:lnTo>
                      <a:lnTo>
                        <a:pt x="253" y="1346"/>
                      </a:lnTo>
                      <a:lnTo>
                        <a:pt x="252" y="1345"/>
                      </a:lnTo>
                      <a:lnTo>
                        <a:pt x="228" y="1322"/>
                      </a:lnTo>
                      <a:lnTo>
                        <a:pt x="204" y="1298"/>
                      </a:lnTo>
                      <a:lnTo>
                        <a:pt x="202" y="1296"/>
                      </a:lnTo>
                      <a:lnTo>
                        <a:pt x="183" y="1273"/>
                      </a:lnTo>
                      <a:lnTo>
                        <a:pt x="179" y="1268"/>
                      </a:lnTo>
                      <a:lnTo>
                        <a:pt x="163" y="1249"/>
                      </a:lnTo>
                      <a:lnTo>
                        <a:pt x="153" y="1237"/>
                      </a:lnTo>
                      <a:lnTo>
                        <a:pt x="145" y="1225"/>
                      </a:lnTo>
                      <a:lnTo>
                        <a:pt x="130" y="1202"/>
                      </a:lnTo>
                      <a:lnTo>
                        <a:pt x="128" y="1200"/>
                      </a:lnTo>
                      <a:lnTo>
                        <a:pt x="113" y="1176"/>
                      </a:lnTo>
                      <a:lnTo>
                        <a:pt x="104" y="1163"/>
                      </a:lnTo>
                      <a:lnTo>
                        <a:pt x="98" y="1151"/>
                      </a:lnTo>
                      <a:lnTo>
                        <a:pt x="85" y="1127"/>
                      </a:lnTo>
                      <a:lnTo>
                        <a:pt x="73" y="1103"/>
                      </a:lnTo>
                      <a:lnTo>
                        <a:pt x="63" y="1078"/>
                      </a:lnTo>
                      <a:lnTo>
                        <a:pt x="57" y="1062"/>
                      </a:lnTo>
                      <a:lnTo>
                        <a:pt x="53" y="1054"/>
                      </a:lnTo>
                      <a:lnTo>
                        <a:pt x="43" y="1030"/>
                      </a:lnTo>
                      <a:lnTo>
                        <a:pt x="36" y="1005"/>
                      </a:lnTo>
                      <a:lnTo>
                        <a:pt x="32" y="993"/>
                      </a:lnTo>
                      <a:lnTo>
                        <a:pt x="28" y="981"/>
                      </a:lnTo>
                      <a:lnTo>
                        <a:pt x="22" y="956"/>
                      </a:lnTo>
                      <a:lnTo>
                        <a:pt x="12" y="908"/>
                      </a:lnTo>
                      <a:lnTo>
                        <a:pt x="8" y="883"/>
                      </a:lnTo>
                      <a:lnTo>
                        <a:pt x="8" y="879"/>
                      </a:lnTo>
                      <a:lnTo>
                        <a:pt x="5" y="859"/>
                      </a:lnTo>
                      <a:lnTo>
                        <a:pt x="3" y="835"/>
                      </a:lnTo>
                      <a:lnTo>
                        <a:pt x="2" y="810"/>
                      </a:lnTo>
                      <a:lnTo>
                        <a:pt x="0" y="786"/>
                      </a:lnTo>
                      <a:lnTo>
                        <a:pt x="0" y="761"/>
                      </a:lnTo>
                      <a:lnTo>
                        <a:pt x="3" y="713"/>
                      </a:lnTo>
                      <a:lnTo>
                        <a:pt x="5" y="688"/>
                      </a:lnTo>
                      <a:lnTo>
                        <a:pt x="8" y="668"/>
                      </a:lnTo>
                      <a:lnTo>
                        <a:pt x="8" y="664"/>
                      </a:lnTo>
                      <a:lnTo>
                        <a:pt x="12" y="640"/>
                      </a:lnTo>
                      <a:lnTo>
                        <a:pt x="17" y="615"/>
                      </a:lnTo>
                      <a:lnTo>
                        <a:pt x="22" y="591"/>
                      </a:lnTo>
                      <a:lnTo>
                        <a:pt x="28" y="566"/>
                      </a:lnTo>
                      <a:lnTo>
                        <a:pt x="32" y="554"/>
                      </a:lnTo>
                      <a:lnTo>
                        <a:pt x="36" y="542"/>
                      </a:lnTo>
                      <a:lnTo>
                        <a:pt x="43" y="518"/>
                      </a:lnTo>
                      <a:lnTo>
                        <a:pt x="53" y="493"/>
                      </a:lnTo>
                      <a:lnTo>
                        <a:pt x="57" y="485"/>
                      </a:lnTo>
                      <a:lnTo>
                        <a:pt x="63" y="469"/>
                      </a:lnTo>
                      <a:lnTo>
                        <a:pt x="73" y="446"/>
                      </a:lnTo>
                      <a:lnTo>
                        <a:pt x="81" y="430"/>
                      </a:lnTo>
                      <a:lnTo>
                        <a:pt x="85" y="420"/>
                      </a:lnTo>
                      <a:lnTo>
                        <a:pt x="98" y="397"/>
                      </a:lnTo>
                      <a:lnTo>
                        <a:pt x="104" y="385"/>
                      </a:lnTo>
                      <a:lnTo>
                        <a:pt x="113" y="371"/>
                      </a:lnTo>
                      <a:lnTo>
                        <a:pt x="128" y="347"/>
                      </a:lnTo>
                      <a:lnTo>
                        <a:pt x="130" y="346"/>
                      </a:lnTo>
                      <a:lnTo>
                        <a:pt x="145" y="324"/>
                      </a:lnTo>
                      <a:lnTo>
                        <a:pt x="153" y="312"/>
                      </a:lnTo>
                      <a:lnTo>
                        <a:pt x="163" y="298"/>
                      </a:lnTo>
                      <a:lnTo>
                        <a:pt x="179" y="281"/>
                      </a:lnTo>
                      <a:lnTo>
                        <a:pt x="183" y="275"/>
                      </a:lnTo>
                      <a:lnTo>
                        <a:pt x="202" y="252"/>
                      </a:lnTo>
                      <a:lnTo>
                        <a:pt x="204" y="251"/>
                      </a:lnTo>
                      <a:lnTo>
                        <a:pt x="226" y="227"/>
                      </a:lnTo>
                      <a:lnTo>
                        <a:pt x="228" y="226"/>
                      </a:lnTo>
                      <a:lnTo>
                        <a:pt x="252" y="203"/>
                      </a:lnTo>
                      <a:lnTo>
                        <a:pt x="253" y="202"/>
                      </a:lnTo>
                      <a:lnTo>
                        <a:pt x="275" y="181"/>
                      </a:lnTo>
                      <a:lnTo>
                        <a:pt x="299" y="162"/>
                      </a:lnTo>
                      <a:lnTo>
                        <a:pt x="312" y="153"/>
                      </a:lnTo>
                      <a:lnTo>
                        <a:pt x="324" y="144"/>
                      </a:lnTo>
                      <a:lnTo>
                        <a:pt x="347" y="129"/>
                      </a:lnTo>
                      <a:lnTo>
                        <a:pt x="348" y="128"/>
                      </a:lnTo>
                      <a:lnTo>
                        <a:pt x="373" y="112"/>
                      </a:lnTo>
                      <a:lnTo>
                        <a:pt x="387" y="104"/>
                      </a:lnTo>
                      <a:lnTo>
                        <a:pt x="397" y="98"/>
                      </a:lnTo>
                      <a:lnTo>
                        <a:pt x="421" y="84"/>
                      </a:lnTo>
                      <a:lnTo>
                        <a:pt x="432" y="80"/>
                      </a:lnTo>
                      <a:lnTo>
                        <a:pt x="446" y="73"/>
                      </a:lnTo>
                      <a:lnTo>
                        <a:pt x="470" y="62"/>
                      </a:lnTo>
                      <a:lnTo>
                        <a:pt x="486" y="55"/>
                      </a:lnTo>
                      <a:lnTo>
                        <a:pt x="494" y="52"/>
                      </a:lnTo>
                      <a:lnTo>
                        <a:pt x="519" y="43"/>
                      </a:lnTo>
                      <a:lnTo>
                        <a:pt x="543" y="34"/>
                      </a:lnTo>
                      <a:lnTo>
                        <a:pt x="556" y="31"/>
                      </a:lnTo>
                      <a:lnTo>
                        <a:pt x="568" y="27"/>
                      </a:lnTo>
                      <a:lnTo>
                        <a:pt x="616" y="15"/>
                      </a:lnTo>
                      <a:lnTo>
                        <a:pt x="641" y="12"/>
                      </a:lnTo>
                      <a:lnTo>
                        <a:pt x="665" y="7"/>
                      </a:lnTo>
                      <a:lnTo>
                        <a:pt x="669" y="7"/>
                      </a:lnTo>
                      <a:lnTo>
                        <a:pt x="690" y="4"/>
                      </a:lnTo>
                      <a:lnTo>
                        <a:pt x="738" y="0"/>
                      </a:lnTo>
                      <a:close/>
                    </a:path>
                  </a:pathLst>
                </a:custGeom>
                <a:solidFill>
                  <a:srgbClr val="009090"/>
                </a:solidFill>
                <a:ln w="0">
                  <a:solidFill>
                    <a:srgbClr val="00909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Freeform 440"/>
                <p:cNvSpPr>
                  <a:spLocks/>
                </p:cNvSpPr>
                <p:nvPr/>
              </p:nvSpPr>
              <p:spPr bwMode="auto">
                <a:xfrm>
                  <a:off x="1973" y="1480"/>
                  <a:ext cx="1418" cy="1418"/>
                </a:xfrm>
                <a:custGeom>
                  <a:avLst/>
                  <a:gdLst/>
                  <a:ahLst/>
                  <a:cxnLst>
                    <a:cxn ang="0">
                      <a:pos x="794" y="5"/>
                    </a:cxn>
                    <a:cxn ang="0">
                      <a:pos x="867" y="18"/>
                    </a:cxn>
                    <a:cxn ang="0">
                      <a:pos x="941" y="39"/>
                    </a:cxn>
                    <a:cxn ang="0">
                      <a:pos x="1038" y="80"/>
                    </a:cxn>
                    <a:cxn ang="0">
                      <a:pos x="1111" y="125"/>
                    </a:cxn>
                    <a:cxn ang="0">
                      <a:pos x="1160" y="162"/>
                    </a:cxn>
                    <a:cxn ang="0">
                      <a:pos x="1212" y="210"/>
                    </a:cxn>
                    <a:cxn ang="0">
                      <a:pos x="1257" y="260"/>
                    </a:cxn>
                    <a:cxn ang="0">
                      <a:pos x="1306" y="327"/>
                    </a:cxn>
                    <a:cxn ang="0">
                      <a:pos x="1337" y="381"/>
                    </a:cxn>
                    <a:cxn ang="0">
                      <a:pos x="1394" y="526"/>
                    </a:cxn>
                    <a:cxn ang="0">
                      <a:pos x="1410" y="599"/>
                    </a:cxn>
                    <a:cxn ang="0">
                      <a:pos x="1418" y="721"/>
                    </a:cxn>
                    <a:cxn ang="0">
                      <a:pos x="1410" y="818"/>
                    </a:cxn>
                    <a:cxn ang="0">
                      <a:pos x="1394" y="891"/>
                    </a:cxn>
                    <a:cxn ang="0">
                      <a:pos x="1361" y="989"/>
                    </a:cxn>
                    <a:cxn ang="0">
                      <a:pos x="1324" y="1062"/>
                    </a:cxn>
                    <a:cxn ang="0">
                      <a:pos x="1276" y="1135"/>
                    </a:cxn>
                    <a:cxn ang="0">
                      <a:pos x="1233" y="1186"/>
                    </a:cxn>
                    <a:cxn ang="0">
                      <a:pos x="1184" y="1235"/>
                    </a:cxn>
                    <a:cxn ang="0">
                      <a:pos x="1126" y="1281"/>
                    </a:cxn>
                    <a:cxn ang="0">
                      <a:pos x="1062" y="1324"/>
                    </a:cxn>
                    <a:cxn ang="0">
                      <a:pos x="989" y="1360"/>
                    </a:cxn>
                    <a:cxn ang="0">
                      <a:pos x="916" y="1387"/>
                    </a:cxn>
                    <a:cxn ang="0">
                      <a:pos x="843" y="1405"/>
                    </a:cxn>
                    <a:cxn ang="0">
                      <a:pos x="745" y="1417"/>
                    </a:cxn>
                    <a:cxn ang="0">
                      <a:pos x="624" y="1412"/>
                    </a:cxn>
                    <a:cxn ang="0">
                      <a:pos x="550" y="1400"/>
                    </a:cxn>
                    <a:cxn ang="0">
                      <a:pos x="453" y="1370"/>
                    </a:cxn>
                    <a:cxn ang="0">
                      <a:pos x="367" y="1330"/>
                    </a:cxn>
                    <a:cxn ang="0">
                      <a:pos x="307" y="1293"/>
                    </a:cxn>
                    <a:cxn ang="0">
                      <a:pos x="233" y="1235"/>
                    </a:cxn>
                    <a:cxn ang="0">
                      <a:pos x="162" y="1160"/>
                    </a:cxn>
                    <a:cxn ang="0">
                      <a:pos x="125" y="1111"/>
                    </a:cxn>
                    <a:cxn ang="0">
                      <a:pos x="64" y="1001"/>
                    </a:cxn>
                    <a:cxn ang="0">
                      <a:pos x="31" y="916"/>
                    </a:cxn>
                    <a:cxn ang="0">
                      <a:pos x="13" y="843"/>
                    </a:cxn>
                    <a:cxn ang="0">
                      <a:pos x="1" y="745"/>
                    </a:cxn>
                    <a:cxn ang="0">
                      <a:pos x="5" y="623"/>
                    </a:cxn>
                    <a:cxn ang="0">
                      <a:pos x="18" y="550"/>
                    </a:cxn>
                    <a:cxn ang="0">
                      <a:pos x="48" y="453"/>
                    </a:cxn>
                    <a:cxn ang="0">
                      <a:pos x="80" y="381"/>
                    </a:cxn>
                    <a:cxn ang="0">
                      <a:pos x="125" y="306"/>
                    </a:cxn>
                    <a:cxn ang="0">
                      <a:pos x="162" y="259"/>
                    </a:cxn>
                    <a:cxn ang="0">
                      <a:pos x="209" y="206"/>
                    </a:cxn>
                    <a:cxn ang="0">
                      <a:pos x="260" y="161"/>
                    </a:cxn>
                    <a:cxn ang="0">
                      <a:pos x="331" y="109"/>
                    </a:cxn>
                    <a:cxn ang="0">
                      <a:pos x="416" y="64"/>
                    </a:cxn>
                    <a:cxn ang="0">
                      <a:pos x="502" y="30"/>
                    </a:cxn>
                    <a:cxn ang="0">
                      <a:pos x="599" y="9"/>
                    </a:cxn>
                  </a:cxnLst>
                  <a:rect l="0" t="0" r="r" b="b"/>
                  <a:pathLst>
                    <a:path w="1418" h="1418">
                      <a:moveTo>
                        <a:pt x="672" y="0"/>
                      </a:moveTo>
                      <a:lnTo>
                        <a:pt x="745" y="0"/>
                      </a:lnTo>
                      <a:lnTo>
                        <a:pt x="770" y="3"/>
                      </a:lnTo>
                      <a:lnTo>
                        <a:pt x="794" y="5"/>
                      </a:lnTo>
                      <a:lnTo>
                        <a:pt x="819" y="9"/>
                      </a:lnTo>
                      <a:lnTo>
                        <a:pt x="843" y="12"/>
                      </a:lnTo>
                      <a:lnTo>
                        <a:pt x="851" y="15"/>
                      </a:lnTo>
                      <a:lnTo>
                        <a:pt x="867" y="18"/>
                      </a:lnTo>
                      <a:lnTo>
                        <a:pt x="892" y="24"/>
                      </a:lnTo>
                      <a:lnTo>
                        <a:pt x="916" y="30"/>
                      </a:lnTo>
                      <a:lnTo>
                        <a:pt x="940" y="39"/>
                      </a:lnTo>
                      <a:lnTo>
                        <a:pt x="941" y="39"/>
                      </a:lnTo>
                      <a:lnTo>
                        <a:pt x="989" y="58"/>
                      </a:lnTo>
                      <a:lnTo>
                        <a:pt x="1002" y="64"/>
                      </a:lnTo>
                      <a:lnTo>
                        <a:pt x="1014" y="68"/>
                      </a:lnTo>
                      <a:lnTo>
                        <a:pt x="1038" y="80"/>
                      </a:lnTo>
                      <a:lnTo>
                        <a:pt x="1062" y="95"/>
                      </a:lnTo>
                      <a:lnTo>
                        <a:pt x="1087" y="109"/>
                      </a:lnTo>
                      <a:lnTo>
                        <a:pt x="1092" y="112"/>
                      </a:lnTo>
                      <a:lnTo>
                        <a:pt x="1111" y="125"/>
                      </a:lnTo>
                      <a:lnTo>
                        <a:pt x="1126" y="137"/>
                      </a:lnTo>
                      <a:lnTo>
                        <a:pt x="1135" y="143"/>
                      </a:lnTo>
                      <a:lnTo>
                        <a:pt x="1159" y="161"/>
                      </a:lnTo>
                      <a:lnTo>
                        <a:pt x="1160" y="162"/>
                      </a:lnTo>
                      <a:lnTo>
                        <a:pt x="1184" y="183"/>
                      </a:lnTo>
                      <a:lnTo>
                        <a:pt x="1186" y="186"/>
                      </a:lnTo>
                      <a:lnTo>
                        <a:pt x="1209" y="206"/>
                      </a:lnTo>
                      <a:lnTo>
                        <a:pt x="1212" y="210"/>
                      </a:lnTo>
                      <a:lnTo>
                        <a:pt x="1233" y="231"/>
                      </a:lnTo>
                      <a:lnTo>
                        <a:pt x="1235" y="233"/>
                      </a:lnTo>
                      <a:lnTo>
                        <a:pt x="1255" y="259"/>
                      </a:lnTo>
                      <a:lnTo>
                        <a:pt x="1257" y="260"/>
                      </a:lnTo>
                      <a:lnTo>
                        <a:pt x="1276" y="282"/>
                      </a:lnTo>
                      <a:lnTo>
                        <a:pt x="1282" y="291"/>
                      </a:lnTo>
                      <a:lnTo>
                        <a:pt x="1293" y="306"/>
                      </a:lnTo>
                      <a:lnTo>
                        <a:pt x="1306" y="327"/>
                      </a:lnTo>
                      <a:lnTo>
                        <a:pt x="1309" y="332"/>
                      </a:lnTo>
                      <a:lnTo>
                        <a:pt x="1324" y="355"/>
                      </a:lnTo>
                      <a:lnTo>
                        <a:pt x="1330" y="367"/>
                      </a:lnTo>
                      <a:lnTo>
                        <a:pt x="1337" y="381"/>
                      </a:lnTo>
                      <a:lnTo>
                        <a:pt x="1361" y="428"/>
                      </a:lnTo>
                      <a:lnTo>
                        <a:pt x="1370" y="453"/>
                      </a:lnTo>
                      <a:lnTo>
                        <a:pt x="1387" y="501"/>
                      </a:lnTo>
                      <a:lnTo>
                        <a:pt x="1394" y="526"/>
                      </a:lnTo>
                      <a:lnTo>
                        <a:pt x="1400" y="550"/>
                      </a:lnTo>
                      <a:lnTo>
                        <a:pt x="1404" y="566"/>
                      </a:lnTo>
                      <a:lnTo>
                        <a:pt x="1405" y="575"/>
                      </a:lnTo>
                      <a:lnTo>
                        <a:pt x="1410" y="599"/>
                      </a:lnTo>
                      <a:lnTo>
                        <a:pt x="1413" y="623"/>
                      </a:lnTo>
                      <a:lnTo>
                        <a:pt x="1416" y="648"/>
                      </a:lnTo>
                      <a:lnTo>
                        <a:pt x="1418" y="696"/>
                      </a:lnTo>
                      <a:lnTo>
                        <a:pt x="1418" y="721"/>
                      </a:lnTo>
                      <a:lnTo>
                        <a:pt x="1417" y="745"/>
                      </a:lnTo>
                      <a:lnTo>
                        <a:pt x="1416" y="770"/>
                      </a:lnTo>
                      <a:lnTo>
                        <a:pt x="1413" y="794"/>
                      </a:lnTo>
                      <a:lnTo>
                        <a:pt x="1410" y="818"/>
                      </a:lnTo>
                      <a:lnTo>
                        <a:pt x="1405" y="843"/>
                      </a:lnTo>
                      <a:lnTo>
                        <a:pt x="1404" y="852"/>
                      </a:lnTo>
                      <a:lnTo>
                        <a:pt x="1400" y="867"/>
                      </a:lnTo>
                      <a:lnTo>
                        <a:pt x="1394" y="891"/>
                      </a:lnTo>
                      <a:lnTo>
                        <a:pt x="1387" y="916"/>
                      </a:lnTo>
                      <a:lnTo>
                        <a:pt x="1379" y="940"/>
                      </a:lnTo>
                      <a:lnTo>
                        <a:pt x="1370" y="965"/>
                      </a:lnTo>
                      <a:lnTo>
                        <a:pt x="1361" y="989"/>
                      </a:lnTo>
                      <a:lnTo>
                        <a:pt x="1349" y="1013"/>
                      </a:lnTo>
                      <a:lnTo>
                        <a:pt x="1337" y="1038"/>
                      </a:lnTo>
                      <a:lnTo>
                        <a:pt x="1330" y="1050"/>
                      </a:lnTo>
                      <a:lnTo>
                        <a:pt x="1324" y="1062"/>
                      </a:lnTo>
                      <a:lnTo>
                        <a:pt x="1306" y="1092"/>
                      </a:lnTo>
                      <a:lnTo>
                        <a:pt x="1293" y="1111"/>
                      </a:lnTo>
                      <a:lnTo>
                        <a:pt x="1282" y="1127"/>
                      </a:lnTo>
                      <a:lnTo>
                        <a:pt x="1276" y="1135"/>
                      </a:lnTo>
                      <a:lnTo>
                        <a:pt x="1257" y="1159"/>
                      </a:lnTo>
                      <a:lnTo>
                        <a:pt x="1255" y="1160"/>
                      </a:lnTo>
                      <a:lnTo>
                        <a:pt x="1235" y="1184"/>
                      </a:lnTo>
                      <a:lnTo>
                        <a:pt x="1233" y="1186"/>
                      </a:lnTo>
                      <a:lnTo>
                        <a:pt x="1212" y="1208"/>
                      </a:lnTo>
                      <a:lnTo>
                        <a:pt x="1209" y="1211"/>
                      </a:lnTo>
                      <a:lnTo>
                        <a:pt x="1186" y="1233"/>
                      </a:lnTo>
                      <a:lnTo>
                        <a:pt x="1184" y="1235"/>
                      </a:lnTo>
                      <a:lnTo>
                        <a:pt x="1160" y="1256"/>
                      </a:lnTo>
                      <a:lnTo>
                        <a:pt x="1159" y="1257"/>
                      </a:lnTo>
                      <a:lnTo>
                        <a:pt x="1135" y="1275"/>
                      </a:lnTo>
                      <a:lnTo>
                        <a:pt x="1126" y="1281"/>
                      </a:lnTo>
                      <a:lnTo>
                        <a:pt x="1111" y="1293"/>
                      </a:lnTo>
                      <a:lnTo>
                        <a:pt x="1092" y="1306"/>
                      </a:lnTo>
                      <a:lnTo>
                        <a:pt x="1087" y="1308"/>
                      </a:lnTo>
                      <a:lnTo>
                        <a:pt x="1062" y="1324"/>
                      </a:lnTo>
                      <a:lnTo>
                        <a:pt x="1050" y="1330"/>
                      </a:lnTo>
                      <a:lnTo>
                        <a:pt x="1038" y="1337"/>
                      </a:lnTo>
                      <a:lnTo>
                        <a:pt x="1002" y="1355"/>
                      </a:lnTo>
                      <a:lnTo>
                        <a:pt x="989" y="1360"/>
                      </a:lnTo>
                      <a:lnTo>
                        <a:pt x="965" y="1370"/>
                      </a:lnTo>
                      <a:lnTo>
                        <a:pt x="941" y="1379"/>
                      </a:lnTo>
                      <a:lnTo>
                        <a:pt x="940" y="1379"/>
                      </a:lnTo>
                      <a:lnTo>
                        <a:pt x="916" y="1387"/>
                      </a:lnTo>
                      <a:lnTo>
                        <a:pt x="892" y="1394"/>
                      </a:lnTo>
                      <a:lnTo>
                        <a:pt x="867" y="1400"/>
                      </a:lnTo>
                      <a:lnTo>
                        <a:pt x="851" y="1403"/>
                      </a:lnTo>
                      <a:lnTo>
                        <a:pt x="843" y="1405"/>
                      </a:lnTo>
                      <a:lnTo>
                        <a:pt x="819" y="1410"/>
                      </a:lnTo>
                      <a:lnTo>
                        <a:pt x="794" y="1412"/>
                      </a:lnTo>
                      <a:lnTo>
                        <a:pt x="770" y="1415"/>
                      </a:lnTo>
                      <a:lnTo>
                        <a:pt x="745" y="1417"/>
                      </a:lnTo>
                      <a:lnTo>
                        <a:pt x="721" y="1418"/>
                      </a:lnTo>
                      <a:lnTo>
                        <a:pt x="697" y="1418"/>
                      </a:lnTo>
                      <a:lnTo>
                        <a:pt x="672" y="1417"/>
                      </a:lnTo>
                      <a:lnTo>
                        <a:pt x="624" y="1412"/>
                      </a:lnTo>
                      <a:lnTo>
                        <a:pt x="599" y="1410"/>
                      </a:lnTo>
                      <a:lnTo>
                        <a:pt x="575" y="1405"/>
                      </a:lnTo>
                      <a:lnTo>
                        <a:pt x="566" y="1403"/>
                      </a:lnTo>
                      <a:lnTo>
                        <a:pt x="550" y="1400"/>
                      </a:lnTo>
                      <a:lnTo>
                        <a:pt x="526" y="1394"/>
                      </a:lnTo>
                      <a:lnTo>
                        <a:pt x="502" y="1387"/>
                      </a:lnTo>
                      <a:lnTo>
                        <a:pt x="477" y="1379"/>
                      </a:lnTo>
                      <a:lnTo>
                        <a:pt x="453" y="1370"/>
                      </a:lnTo>
                      <a:lnTo>
                        <a:pt x="428" y="1360"/>
                      </a:lnTo>
                      <a:lnTo>
                        <a:pt x="416" y="1355"/>
                      </a:lnTo>
                      <a:lnTo>
                        <a:pt x="380" y="1337"/>
                      </a:lnTo>
                      <a:lnTo>
                        <a:pt x="367" y="1330"/>
                      </a:lnTo>
                      <a:lnTo>
                        <a:pt x="355" y="1324"/>
                      </a:lnTo>
                      <a:lnTo>
                        <a:pt x="331" y="1308"/>
                      </a:lnTo>
                      <a:lnTo>
                        <a:pt x="327" y="1306"/>
                      </a:lnTo>
                      <a:lnTo>
                        <a:pt x="307" y="1293"/>
                      </a:lnTo>
                      <a:lnTo>
                        <a:pt x="282" y="1275"/>
                      </a:lnTo>
                      <a:lnTo>
                        <a:pt x="260" y="1257"/>
                      </a:lnTo>
                      <a:lnTo>
                        <a:pt x="258" y="1256"/>
                      </a:lnTo>
                      <a:lnTo>
                        <a:pt x="233" y="1235"/>
                      </a:lnTo>
                      <a:lnTo>
                        <a:pt x="206" y="1208"/>
                      </a:lnTo>
                      <a:lnTo>
                        <a:pt x="186" y="1186"/>
                      </a:lnTo>
                      <a:lnTo>
                        <a:pt x="183" y="1184"/>
                      </a:lnTo>
                      <a:lnTo>
                        <a:pt x="162" y="1160"/>
                      </a:lnTo>
                      <a:lnTo>
                        <a:pt x="160" y="1159"/>
                      </a:lnTo>
                      <a:lnTo>
                        <a:pt x="142" y="1135"/>
                      </a:lnTo>
                      <a:lnTo>
                        <a:pt x="136" y="1127"/>
                      </a:lnTo>
                      <a:lnTo>
                        <a:pt x="125" y="1111"/>
                      </a:lnTo>
                      <a:lnTo>
                        <a:pt x="113" y="1092"/>
                      </a:lnTo>
                      <a:lnTo>
                        <a:pt x="80" y="1038"/>
                      </a:lnTo>
                      <a:lnTo>
                        <a:pt x="68" y="1013"/>
                      </a:lnTo>
                      <a:lnTo>
                        <a:pt x="64" y="1001"/>
                      </a:lnTo>
                      <a:lnTo>
                        <a:pt x="58" y="989"/>
                      </a:lnTo>
                      <a:lnTo>
                        <a:pt x="48" y="965"/>
                      </a:lnTo>
                      <a:lnTo>
                        <a:pt x="38" y="940"/>
                      </a:lnTo>
                      <a:lnTo>
                        <a:pt x="31" y="916"/>
                      </a:lnTo>
                      <a:lnTo>
                        <a:pt x="24" y="891"/>
                      </a:lnTo>
                      <a:lnTo>
                        <a:pt x="18" y="867"/>
                      </a:lnTo>
                      <a:lnTo>
                        <a:pt x="15" y="852"/>
                      </a:lnTo>
                      <a:lnTo>
                        <a:pt x="13" y="843"/>
                      </a:lnTo>
                      <a:lnTo>
                        <a:pt x="9" y="818"/>
                      </a:lnTo>
                      <a:lnTo>
                        <a:pt x="5" y="794"/>
                      </a:lnTo>
                      <a:lnTo>
                        <a:pt x="3" y="770"/>
                      </a:lnTo>
                      <a:lnTo>
                        <a:pt x="1" y="745"/>
                      </a:lnTo>
                      <a:lnTo>
                        <a:pt x="0" y="721"/>
                      </a:lnTo>
                      <a:lnTo>
                        <a:pt x="0" y="696"/>
                      </a:lnTo>
                      <a:lnTo>
                        <a:pt x="3" y="648"/>
                      </a:lnTo>
                      <a:lnTo>
                        <a:pt x="5" y="623"/>
                      </a:lnTo>
                      <a:lnTo>
                        <a:pt x="9" y="599"/>
                      </a:lnTo>
                      <a:lnTo>
                        <a:pt x="13" y="575"/>
                      </a:lnTo>
                      <a:lnTo>
                        <a:pt x="15" y="566"/>
                      </a:lnTo>
                      <a:lnTo>
                        <a:pt x="18" y="550"/>
                      </a:lnTo>
                      <a:lnTo>
                        <a:pt x="24" y="526"/>
                      </a:lnTo>
                      <a:lnTo>
                        <a:pt x="31" y="501"/>
                      </a:lnTo>
                      <a:lnTo>
                        <a:pt x="38" y="477"/>
                      </a:lnTo>
                      <a:lnTo>
                        <a:pt x="48" y="453"/>
                      </a:lnTo>
                      <a:lnTo>
                        <a:pt x="58" y="428"/>
                      </a:lnTo>
                      <a:lnTo>
                        <a:pt x="64" y="416"/>
                      </a:lnTo>
                      <a:lnTo>
                        <a:pt x="68" y="404"/>
                      </a:lnTo>
                      <a:lnTo>
                        <a:pt x="80" y="381"/>
                      </a:lnTo>
                      <a:lnTo>
                        <a:pt x="87" y="367"/>
                      </a:lnTo>
                      <a:lnTo>
                        <a:pt x="109" y="332"/>
                      </a:lnTo>
                      <a:lnTo>
                        <a:pt x="113" y="327"/>
                      </a:lnTo>
                      <a:lnTo>
                        <a:pt x="125" y="306"/>
                      </a:lnTo>
                      <a:lnTo>
                        <a:pt x="136" y="291"/>
                      </a:lnTo>
                      <a:lnTo>
                        <a:pt x="142" y="282"/>
                      </a:lnTo>
                      <a:lnTo>
                        <a:pt x="160" y="260"/>
                      </a:lnTo>
                      <a:lnTo>
                        <a:pt x="162" y="259"/>
                      </a:lnTo>
                      <a:lnTo>
                        <a:pt x="183" y="233"/>
                      </a:lnTo>
                      <a:lnTo>
                        <a:pt x="186" y="231"/>
                      </a:lnTo>
                      <a:lnTo>
                        <a:pt x="206" y="210"/>
                      </a:lnTo>
                      <a:lnTo>
                        <a:pt x="209" y="206"/>
                      </a:lnTo>
                      <a:lnTo>
                        <a:pt x="231" y="186"/>
                      </a:lnTo>
                      <a:lnTo>
                        <a:pt x="233" y="183"/>
                      </a:lnTo>
                      <a:lnTo>
                        <a:pt x="258" y="162"/>
                      </a:lnTo>
                      <a:lnTo>
                        <a:pt x="260" y="161"/>
                      </a:lnTo>
                      <a:lnTo>
                        <a:pt x="282" y="143"/>
                      </a:lnTo>
                      <a:lnTo>
                        <a:pt x="307" y="125"/>
                      </a:lnTo>
                      <a:lnTo>
                        <a:pt x="327" y="112"/>
                      </a:lnTo>
                      <a:lnTo>
                        <a:pt x="331" y="109"/>
                      </a:lnTo>
                      <a:lnTo>
                        <a:pt x="367" y="88"/>
                      </a:lnTo>
                      <a:lnTo>
                        <a:pt x="380" y="80"/>
                      </a:lnTo>
                      <a:lnTo>
                        <a:pt x="404" y="68"/>
                      </a:lnTo>
                      <a:lnTo>
                        <a:pt x="416" y="64"/>
                      </a:lnTo>
                      <a:lnTo>
                        <a:pt x="428" y="58"/>
                      </a:lnTo>
                      <a:lnTo>
                        <a:pt x="453" y="48"/>
                      </a:lnTo>
                      <a:lnTo>
                        <a:pt x="477" y="39"/>
                      </a:lnTo>
                      <a:lnTo>
                        <a:pt x="502" y="30"/>
                      </a:lnTo>
                      <a:lnTo>
                        <a:pt x="550" y="18"/>
                      </a:lnTo>
                      <a:lnTo>
                        <a:pt x="566" y="15"/>
                      </a:lnTo>
                      <a:lnTo>
                        <a:pt x="575" y="12"/>
                      </a:lnTo>
                      <a:lnTo>
                        <a:pt x="599" y="9"/>
                      </a:lnTo>
                      <a:lnTo>
                        <a:pt x="624" y="5"/>
                      </a:lnTo>
                      <a:lnTo>
                        <a:pt x="672" y="0"/>
                      </a:lnTo>
                      <a:close/>
                    </a:path>
                  </a:pathLst>
                </a:custGeom>
                <a:solidFill>
                  <a:srgbClr val="009F9F"/>
                </a:solidFill>
                <a:ln w="0">
                  <a:solidFill>
                    <a:srgbClr val="009F9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Freeform 441"/>
                <p:cNvSpPr>
                  <a:spLocks/>
                </p:cNvSpPr>
                <p:nvPr/>
              </p:nvSpPr>
              <p:spPr bwMode="auto">
                <a:xfrm>
                  <a:off x="2040" y="1546"/>
                  <a:ext cx="1284" cy="1285"/>
                </a:xfrm>
                <a:custGeom>
                  <a:avLst/>
                  <a:gdLst/>
                  <a:ahLst/>
                  <a:cxnLst>
                    <a:cxn ang="0">
                      <a:pos x="678" y="1"/>
                    </a:cxn>
                    <a:cxn ang="0">
                      <a:pos x="752" y="10"/>
                    </a:cxn>
                    <a:cxn ang="0">
                      <a:pos x="825" y="26"/>
                    </a:cxn>
                    <a:cxn ang="0">
                      <a:pos x="879" y="46"/>
                    </a:cxn>
                    <a:cxn ang="0">
                      <a:pos x="933" y="71"/>
                    </a:cxn>
                    <a:cxn ang="0">
                      <a:pos x="977" y="95"/>
                    </a:cxn>
                    <a:cxn ang="0">
                      <a:pos x="1020" y="123"/>
                    </a:cxn>
                    <a:cxn ang="0">
                      <a:pos x="1068" y="163"/>
                    </a:cxn>
                    <a:cxn ang="0">
                      <a:pos x="1100" y="193"/>
                    </a:cxn>
                    <a:cxn ang="0">
                      <a:pos x="1142" y="239"/>
                    </a:cxn>
                    <a:cxn ang="0">
                      <a:pos x="1166" y="271"/>
                    </a:cxn>
                    <a:cxn ang="0">
                      <a:pos x="1208" y="338"/>
                    </a:cxn>
                    <a:cxn ang="0">
                      <a:pos x="1232" y="387"/>
                    </a:cxn>
                    <a:cxn ang="0">
                      <a:pos x="1258" y="460"/>
                    </a:cxn>
                    <a:cxn ang="0">
                      <a:pos x="1275" y="533"/>
                    </a:cxn>
                    <a:cxn ang="0">
                      <a:pos x="1284" y="630"/>
                    </a:cxn>
                    <a:cxn ang="0">
                      <a:pos x="1282" y="704"/>
                    </a:cxn>
                    <a:cxn ang="0">
                      <a:pos x="1258" y="825"/>
                    </a:cxn>
                    <a:cxn ang="0">
                      <a:pos x="1239" y="880"/>
                    </a:cxn>
                    <a:cxn ang="0">
                      <a:pos x="1215" y="934"/>
                    </a:cxn>
                    <a:cxn ang="0">
                      <a:pos x="1179" y="996"/>
                    </a:cxn>
                    <a:cxn ang="0">
                      <a:pos x="1143" y="1045"/>
                    </a:cxn>
                    <a:cxn ang="0">
                      <a:pos x="1117" y="1075"/>
                    </a:cxn>
                    <a:cxn ang="0">
                      <a:pos x="1074" y="1118"/>
                    </a:cxn>
                    <a:cxn ang="0">
                      <a:pos x="1044" y="1144"/>
                    </a:cxn>
                    <a:cxn ang="0">
                      <a:pos x="995" y="1179"/>
                    </a:cxn>
                    <a:cxn ang="0">
                      <a:pos x="933" y="1215"/>
                    </a:cxn>
                    <a:cxn ang="0">
                      <a:pos x="879" y="1240"/>
                    </a:cxn>
                    <a:cxn ang="0">
                      <a:pos x="805" y="1264"/>
                    </a:cxn>
                    <a:cxn ang="0">
                      <a:pos x="727" y="1279"/>
                    </a:cxn>
                    <a:cxn ang="0">
                      <a:pos x="654" y="1285"/>
                    </a:cxn>
                    <a:cxn ang="0">
                      <a:pos x="581" y="1283"/>
                    </a:cxn>
                    <a:cxn ang="0">
                      <a:pos x="508" y="1271"/>
                    </a:cxn>
                    <a:cxn ang="0">
                      <a:pos x="459" y="1259"/>
                    </a:cxn>
                    <a:cxn ang="0">
                      <a:pos x="404" y="1240"/>
                    </a:cxn>
                    <a:cxn ang="0">
                      <a:pos x="350" y="1215"/>
                    </a:cxn>
                    <a:cxn ang="0">
                      <a:pos x="288" y="1179"/>
                    </a:cxn>
                    <a:cxn ang="0">
                      <a:pos x="240" y="1144"/>
                    </a:cxn>
                    <a:cxn ang="0">
                      <a:pos x="209" y="1118"/>
                    </a:cxn>
                    <a:cxn ang="0">
                      <a:pos x="166" y="1075"/>
                    </a:cxn>
                    <a:cxn ang="0">
                      <a:pos x="141" y="1045"/>
                    </a:cxn>
                    <a:cxn ang="0">
                      <a:pos x="105" y="996"/>
                    </a:cxn>
                    <a:cxn ang="0">
                      <a:pos x="77" y="947"/>
                    </a:cxn>
                    <a:cxn ang="0">
                      <a:pos x="53" y="899"/>
                    </a:cxn>
                    <a:cxn ang="0">
                      <a:pos x="26" y="825"/>
                    </a:cxn>
                    <a:cxn ang="0">
                      <a:pos x="9" y="752"/>
                    </a:cxn>
                    <a:cxn ang="0">
                      <a:pos x="0" y="679"/>
                    </a:cxn>
                    <a:cxn ang="0">
                      <a:pos x="5" y="557"/>
                    </a:cxn>
                    <a:cxn ang="0">
                      <a:pos x="19" y="484"/>
                    </a:cxn>
                    <a:cxn ang="0">
                      <a:pos x="34" y="435"/>
                    </a:cxn>
                    <a:cxn ang="0">
                      <a:pos x="69" y="352"/>
                    </a:cxn>
                    <a:cxn ang="0">
                      <a:pos x="93" y="309"/>
                    </a:cxn>
                    <a:cxn ang="0">
                      <a:pos x="122" y="266"/>
                    </a:cxn>
                    <a:cxn ang="0">
                      <a:pos x="162" y="216"/>
                    </a:cxn>
                    <a:cxn ang="0">
                      <a:pos x="215" y="163"/>
                    </a:cxn>
                    <a:cxn ang="0">
                      <a:pos x="264" y="123"/>
                    </a:cxn>
                    <a:cxn ang="0">
                      <a:pos x="307" y="95"/>
                    </a:cxn>
                    <a:cxn ang="0">
                      <a:pos x="350" y="71"/>
                    </a:cxn>
                    <a:cxn ang="0">
                      <a:pos x="404" y="46"/>
                    </a:cxn>
                    <a:cxn ang="0">
                      <a:pos x="459" y="26"/>
                    </a:cxn>
                    <a:cxn ang="0">
                      <a:pos x="508" y="14"/>
                    </a:cxn>
                    <a:cxn ang="0">
                      <a:pos x="605" y="1"/>
                    </a:cxn>
                  </a:cxnLst>
                  <a:rect l="0" t="0" r="r" b="b"/>
                  <a:pathLst>
                    <a:path w="1284" h="1285">
                      <a:moveTo>
                        <a:pt x="630" y="0"/>
                      </a:moveTo>
                      <a:lnTo>
                        <a:pt x="654" y="0"/>
                      </a:lnTo>
                      <a:lnTo>
                        <a:pt x="678" y="1"/>
                      </a:lnTo>
                      <a:lnTo>
                        <a:pt x="703" y="4"/>
                      </a:lnTo>
                      <a:lnTo>
                        <a:pt x="727" y="6"/>
                      </a:lnTo>
                      <a:lnTo>
                        <a:pt x="752" y="10"/>
                      </a:lnTo>
                      <a:lnTo>
                        <a:pt x="776" y="14"/>
                      </a:lnTo>
                      <a:lnTo>
                        <a:pt x="805" y="22"/>
                      </a:lnTo>
                      <a:lnTo>
                        <a:pt x="825" y="26"/>
                      </a:lnTo>
                      <a:lnTo>
                        <a:pt x="849" y="35"/>
                      </a:lnTo>
                      <a:lnTo>
                        <a:pt x="873" y="44"/>
                      </a:lnTo>
                      <a:lnTo>
                        <a:pt x="879" y="46"/>
                      </a:lnTo>
                      <a:lnTo>
                        <a:pt x="898" y="54"/>
                      </a:lnTo>
                      <a:lnTo>
                        <a:pt x="922" y="65"/>
                      </a:lnTo>
                      <a:lnTo>
                        <a:pt x="933" y="71"/>
                      </a:lnTo>
                      <a:lnTo>
                        <a:pt x="947" y="78"/>
                      </a:lnTo>
                      <a:lnTo>
                        <a:pt x="971" y="91"/>
                      </a:lnTo>
                      <a:lnTo>
                        <a:pt x="977" y="95"/>
                      </a:lnTo>
                      <a:lnTo>
                        <a:pt x="995" y="107"/>
                      </a:lnTo>
                      <a:lnTo>
                        <a:pt x="1014" y="120"/>
                      </a:lnTo>
                      <a:lnTo>
                        <a:pt x="1020" y="123"/>
                      </a:lnTo>
                      <a:lnTo>
                        <a:pt x="1044" y="142"/>
                      </a:lnTo>
                      <a:lnTo>
                        <a:pt x="1046" y="144"/>
                      </a:lnTo>
                      <a:lnTo>
                        <a:pt x="1068" y="163"/>
                      </a:lnTo>
                      <a:lnTo>
                        <a:pt x="1074" y="167"/>
                      </a:lnTo>
                      <a:lnTo>
                        <a:pt x="1093" y="185"/>
                      </a:lnTo>
                      <a:lnTo>
                        <a:pt x="1100" y="193"/>
                      </a:lnTo>
                      <a:lnTo>
                        <a:pt x="1117" y="211"/>
                      </a:lnTo>
                      <a:lnTo>
                        <a:pt x="1123" y="216"/>
                      </a:lnTo>
                      <a:lnTo>
                        <a:pt x="1142" y="239"/>
                      </a:lnTo>
                      <a:lnTo>
                        <a:pt x="1143" y="240"/>
                      </a:lnTo>
                      <a:lnTo>
                        <a:pt x="1161" y="266"/>
                      </a:lnTo>
                      <a:lnTo>
                        <a:pt x="1166" y="271"/>
                      </a:lnTo>
                      <a:lnTo>
                        <a:pt x="1179" y="289"/>
                      </a:lnTo>
                      <a:lnTo>
                        <a:pt x="1190" y="309"/>
                      </a:lnTo>
                      <a:lnTo>
                        <a:pt x="1208" y="338"/>
                      </a:lnTo>
                      <a:lnTo>
                        <a:pt x="1215" y="352"/>
                      </a:lnTo>
                      <a:lnTo>
                        <a:pt x="1220" y="362"/>
                      </a:lnTo>
                      <a:lnTo>
                        <a:pt x="1232" y="387"/>
                      </a:lnTo>
                      <a:lnTo>
                        <a:pt x="1241" y="411"/>
                      </a:lnTo>
                      <a:lnTo>
                        <a:pt x="1249" y="435"/>
                      </a:lnTo>
                      <a:lnTo>
                        <a:pt x="1258" y="460"/>
                      </a:lnTo>
                      <a:lnTo>
                        <a:pt x="1264" y="484"/>
                      </a:lnTo>
                      <a:lnTo>
                        <a:pt x="1270" y="509"/>
                      </a:lnTo>
                      <a:lnTo>
                        <a:pt x="1275" y="533"/>
                      </a:lnTo>
                      <a:lnTo>
                        <a:pt x="1278" y="557"/>
                      </a:lnTo>
                      <a:lnTo>
                        <a:pt x="1282" y="582"/>
                      </a:lnTo>
                      <a:lnTo>
                        <a:pt x="1284" y="630"/>
                      </a:lnTo>
                      <a:lnTo>
                        <a:pt x="1284" y="655"/>
                      </a:lnTo>
                      <a:lnTo>
                        <a:pt x="1283" y="679"/>
                      </a:lnTo>
                      <a:lnTo>
                        <a:pt x="1282" y="704"/>
                      </a:lnTo>
                      <a:lnTo>
                        <a:pt x="1275" y="752"/>
                      </a:lnTo>
                      <a:lnTo>
                        <a:pt x="1270" y="777"/>
                      </a:lnTo>
                      <a:lnTo>
                        <a:pt x="1258" y="825"/>
                      </a:lnTo>
                      <a:lnTo>
                        <a:pt x="1249" y="850"/>
                      </a:lnTo>
                      <a:lnTo>
                        <a:pt x="1241" y="874"/>
                      </a:lnTo>
                      <a:lnTo>
                        <a:pt x="1239" y="880"/>
                      </a:lnTo>
                      <a:lnTo>
                        <a:pt x="1232" y="899"/>
                      </a:lnTo>
                      <a:lnTo>
                        <a:pt x="1220" y="923"/>
                      </a:lnTo>
                      <a:lnTo>
                        <a:pt x="1215" y="934"/>
                      </a:lnTo>
                      <a:lnTo>
                        <a:pt x="1208" y="947"/>
                      </a:lnTo>
                      <a:lnTo>
                        <a:pt x="1193" y="972"/>
                      </a:lnTo>
                      <a:lnTo>
                        <a:pt x="1179" y="996"/>
                      </a:lnTo>
                      <a:lnTo>
                        <a:pt x="1166" y="1015"/>
                      </a:lnTo>
                      <a:lnTo>
                        <a:pt x="1161" y="1020"/>
                      </a:lnTo>
                      <a:lnTo>
                        <a:pt x="1143" y="1045"/>
                      </a:lnTo>
                      <a:lnTo>
                        <a:pt x="1142" y="1046"/>
                      </a:lnTo>
                      <a:lnTo>
                        <a:pt x="1123" y="1069"/>
                      </a:lnTo>
                      <a:lnTo>
                        <a:pt x="1117" y="1075"/>
                      </a:lnTo>
                      <a:lnTo>
                        <a:pt x="1100" y="1094"/>
                      </a:lnTo>
                      <a:lnTo>
                        <a:pt x="1093" y="1100"/>
                      </a:lnTo>
                      <a:lnTo>
                        <a:pt x="1074" y="1118"/>
                      </a:lnTo>
                      <a:lnTo>
                        <a:pt x="1068" y="1123"/>
                      </a:lnTo>
                      <a:lnTo>
                        <a:pt x="1046" y="1142"/>
                      </a:lnTo>
                      <a:lnTo>
                        <a:pt x="1044" y="1144"/>
                      </a:lnTo>
                      <a:lnTo>
                        <a:pt x="1020" y="1162"/>
                      </a:lnTo>
                      <a:lnTo>
                        <a:pt x="1014" y="1167"/>
                      </a:lnTo>
                      <a:lnTo>
                        <a:pt x="995" y="1179"/>
                      </a:lnTo>
                      <a:lnTo>
                        <a:pt x="977" y="1191"/>
                      </a:lnTo>
                      <a:lnTo>
                        <a:pt x="947" y="1209"/>
                      </a:lnTo>
                      <a:lnTo>
                        <a:pt x="933" y="1215"/>
                      </a:lnTo>
                      <a:lnTo>
                        <a:pt x="922" y="1221"/>
                      </a:lnTo>
                      <a:lnTo>
                        <a:pt x="898" y="1231"/>
                      </a:lnTo>
                      <a:lnTo>
                        <a:pt x="879" y="1240"/>
                      </a:lnTo>
                      <a:lnTo>
                        <a:pt x="873" y="1242"/>
                      </a:lnTo>
                      <a:lnTo>
                        <a:pt x="825" y="1259"/>
                      </a:lnTo>
                      <a:lnTo>
                        <a:pt x="805" y="1264"/>
                      </a:lnTo>
                      <a:lnTo>
                        <a:pt x="776" y="1271"/>
                      </a:lnTo>
                      <a:lnTo>
                        <a:pt x="752" y="1276"/>
                      </a:lnTo>
                      <a:lnTo>
                        <a:pt x="727" y="1279"/>
                      </a:lnTo>
                      <a:lnTo>
                        <a:pt x="703" y="1283"/>
                      </a:lnTo>
                      <a:lnTo>
                        <a:pt x="678" y="1284"/>
                      </a:lnTo>
                      <a:lnTo>
                        <a:pt x="654" y="1285"/>
                      </a:lnTo>
                      <a:lnTo>
                        <a:pt x="630" y="1285"/>
                      </a:lnTo>
                      <a:lnTo>
                        <a:pt x="605" y="1284"/>
                      </a:lnTo>
                      <a:lnTo>
                        <a:pt x="581" y="1283"/>
                      </a:lnTo>
                      <a:lnTo>
                        <a:pt x="557" y="1279"/>
                      </a:lnTo>
                      <a:lnTo>
                        <a:pt x="532" y="1276"/>
                      </a:lnTo>
                      <a:lnTo>
                        <a:pt x="508" y="1271"/>
                      </a:lnTo>
                      <a:lnTo>
                        <a:pt x="483" y="1265"/>
                      </a:lnTo>
                      <a:lnTo>
                        <a:pt x="480" y="1264"/>
                      </a:lnTo>
                      <a:lnTo>
                        <a:pt x="459" y="1259"/>
                      </a:lnTo>
                      <a:lnTo>
                        <a:pt x="435" y="1251"/>
                      </a:lnTo>
                      <a:lnTo>
                        <a:pt x="410" y="1242"/>
                      </a:lnTo>
                      <a:lnTo>
                        <a:pt x="404" y="1240"/>
                      </a:lnTo>
                      <a:lnTo>
                        <a:pt x="386" y="1231"/>
                      </a:lnTo>
                      <a:lnTo>
                        <a:pt x="361" y="1221"/>
                      </a:lnTo>
                      <a:lnTo>
                        <a:pt x="350" y="1215"/>
                      </a:lnTo>
                      <a:lnTo>
                        <a:pt x="337" y="1209"/>
                      </a:lnTo>
                      <a:lnTo>
                        <a:pt x="307" y="1191"/>
                      </a:lnTo>
                      <a:lnTo>
                        <a:pt x="288" y="1179"/>
                      </a:lnTo>
                      <a:lnTo>
                        <a:pt x="270" y="1167"/>
                      </a:lnTo>
                      <a:lnTo>
                        <a:pt x="264" y="1162"/>
                      </a:lnTo>
                      <a:lnTo>
                        <a:pt x="240" y="1144"/>
                      </a:lnTo>
                      <a:lnTo>
                        <a:pt x="238" y="1142"/>
                      </a:lnTo>
                      <a:lnTo>
                        <a:pt x="215" y="1123"/>
                      </a:lnTo>
                      <a:lnTo>
                        <a:pt x="209" y="1118"/>
                      </a:lnTo>
                      <a:lnTo>
                        <a:pt x="191" y="1100"/>
                      </a:lnTo>
                      <a:lnTo>
                        <a:pt x="184" y="1094"/>
                      </a:lnTo>
                      <a:lnTo>
                        <a:pt x="166" y="1075"/>
                      </a:lnTo>
                      <a:lnTo>
                        <a:pt x="162" y="1069"/>
                      </a:lnTo>
                      <a:lnTo>
                        <a:pt x="142" y="1046"/>
                      </a:lnTo>
                      <a:lnTo>
                        <a:pt x="141" y="1045"/>
                      </a:lnTo>
                      <a:lnTo>
                        <a:pt x="122" y="1020"/>
                      </a:lnTo>
                      <a:lnTo>
                        <a:pt x="119" y="1015"/>
                      </a:lnTo>
                      <a:lnTo>
                        <a:pt x="105" y="996"/>
                      </a:lnTo>
                      <a:lnTo>
                        <a:pt x="93" y="978"/>
                      </a:lnTo>
                      <a:lnTo>
                        <a:pt x="90" y="972"/>
                      </a:lnTo>
                      <a:lnTo>
                        <a:pt x="77" y="947"/>
                      </a:lnTo>
                      <a:lnTo>
                        <a:pt x="69" y="934"/>
                      </a:lnTo>
                      <a:lnTo>
                        <a:pt x="64" y="923"/>
                      </a:lnTo>
                      <a:lnTo>
                        <a:pt x="53" y="899"/>
                      </a:lnTo>
                      <a:lnTo>
                        <a:pt x="46" y="880"/>
                      </a:lnTo>
                      <a:lnTo>
                        <a:pt x="34" y="850"/>
                      </a:lnTo>
                      <a:lnTo>
                        <a:pt x="26" y="825"/>
                      </a:lnTo>
                      <a:lnTo>
                        <a:pt x="20" y="806"/>
                      </a:lnTo>
                      <a:lnTo>
                        <a:pt x="13" y="777"/>
                      </a:lnTo>
                      <a:lnTo>
                        <a:pt x="9" y="752"/>
                      </a:lnTo>
                      <a:lnTo>
                        <a:pt x="5" y="728"/>
                      </a:lnTo>
                      <a:lnTo>
                        <a:pt x="3" y="704"/>
                      </a:lnTo>
                      <a:lnTo>
                        <a:pt x="0" y="679"/>
                      </a:lnTo>
                      <a:lnTo>
                        <a:pt x="0" y="606"/>
                      </a:lnTo>
                      <a:lnTo>
                        <a:pt x="3" y="582"/>
                      </a:lnTo>
                      <a:lnTo>
                        <a:pt x="5" y="557"/>
                      </a:lnTo>
                      <a:lnTo>
                        <a:pt x="9" y="533"/>
                      </a:lnTo>
                      <a:lnTo>
                        <a:pt x="13" y="509"/>
                      </a:lnTo>
                      <a:lnTo>
                        <a:pt x="19" y="484"/>
                      </a:lnTo>
                      <a:lnTo>
                        <a:pt x="20" y="480"/>
                      </a:lnTo>
                      <a:lnTo>
                        <a:pt x="26" y="460"/>
                      </a:lnTo>
                      <a:lnTo>
                        <a:pt x="34" y="435"/>
                      </a:lnTo>
                      <a:lnTo>
                        <a:pt x="53" y="387"/>
                      </a:lnTo>
                      <a:lnTo>
                        <a:pt x="64" y="362"/>
                      </a:lnTo>
                      <a:lnTo>
                        <a:pt x="69" y="352"/>
                      </a:lnTo>
                      <a:lnTo>
                        <a:pt x="77" y="338"/>
                      </a:lnTo>
                      <a:lnTo>
                        <a:pt x="90" y="315"/>
                      </a:lnTo>
                      <a:lnTo>
                        <a:pt x="93" y="309"/>
                      </a:lnTo>
                      <a:lnTo>
                        <a:pt x="105" y="289"/>
                      </a:lnTo>
                      <a:lnTo>
                        <a:pt x="119" y="271"/>
                      </a:lnTo>
                      <a:lnTo>
                        <a:pt x="122" y="266"/>
                      </a:lnTo>
                      <a:lnTo>
                        <a:pt x="141" y="240"/>
                      </a:lnTo>
                      <a:lnTo>
                        <a:pt x="142" y="239"/>
                      </a:lnTo>
                      <a:lnTo>
                        <a:pt x="162" y="216"/>
                      </a:lnTo>
                      <a:lnTo>
                        <a:pt x="166" y="211"/>
                      </a:lnTo>
                      <a:lnTo>
                        <a:pt x="209" y="167"/>
                      </a:lnTo>
                      <a:lnTo>
                        <a:pt x="215" y="163"/>
                      </a:lnTo>
                      <a:lnTo>
                        <a:pt x="238" y="144"/>
                      </a:lnTo>
                      <a:lnTo>
                        <a:pt x="240" y="142"/>
                      </a:lnTo>
                      <a:lnTo>
                        <a:pt x="264" y="123"/>
                      </a:lnTo>
                      <a:lnTo>
                        <a:pt x="270" y="120"/>
                      </a:lnTo>
                      <a:lnTo>
                        <a:pt x="288" y="107"/>
                      </a:lnTo>
                      <a:lnTo>
                        <a:pt x="307" y="95"/>
                      </a:lnTo>
                      <a:lnTo>
                        <a:pt x="313" y="91"/>
                      </a:lnTo>
                      <a:lnTo>
                        <a:pt x="337" y="78"/>
                      </a:lnTo>
                      <a:lnTo>
                        <a:pt x="350" y="71"/>
                      </a:lnTo>
                      <a:lnTo>
                        <a:pt x="361" y="65"/>
                      </a:lnTo>
                      <a:lnTo>
                        <a:pt x="386" y="54"/>
                      </a:lnTo>
                      <a:lnTo>
                        <a:pt x="404" y="46"/>
                      </a:lnTo>
                      <a:lnTo>
                        <a:pt x="410" y="44"/>
                      </a:lnTo>
                      <a:lnTo>
                        <a:pt x="435" y="35"/>
                      </a:lnTo>
                      <a:lnTo>
                        <a:pt x="459" y="26"/>
                      </a:lnTo>
                      <a:lnTo>
                        <a:pt x="480" y="22"/>
                      </a:lnTo>
                      <a:lnTo>
                        <a:pt x="483" y="20"/>
                      </a:lnTo>
                      <a:lnTo>
                        <a:pt x="508" y="14"/>
                      </a:lnTo>
                      <a:lnTo>
                        <a:pt x="532" y="10"/>
                      </a:lnTo>
                      <a:lnTo>
                        <a:pt x="557" y="6"/>
                      </a:lnTo>
                      <a:lnTo>
                        <a:pt x="605" y="1"/>
                      </a:lnTo>
                      <a:lnTo>
                        <a:pt x="630" y="0"/>
                      </a:lnTo>
                      <a:close/>
                    </a:path>
                  </a:pathLst>
                </a:custGeom>
                <a:solidFill>
                  <a:srgbClr val="00AFAF"/>
                </a:solidFill>
                <a:ln w="0">
                  <a:solidFill>
                    <a:srgbClr val="00AFA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Freeform 442"/>
                <p:cNvSpPr>
                  <a:spLocks/>
                </p:cNvSpPr>
                <p:nvPr/>
              </p:nvSpPr>
              <p:spPr bwMode="auto">
                <a:xfrm>
                  <a:off x="2107" y="1613"/>
                  <a:ext cx="1150" cy="1151"/>
                </a:xfrm>
                <a:custGeom>
                  <a:avLst/>
                  <a:gdLst/>
                  <a:ahLst/>
                  <a:cxnLst>
                    <a:cxn ang="0">
                      <a:pos x="611" y="1"/>
                    </a:cxn>
                    <a:cxn ang="0">
                      <a:pos x="660" y="7"/>
                    </a:cxn>
                    <a:cxn ang="0">
                      <a:pos x="758" y="30"/>
                    </a:cxn>
                    <a:cxn ang="0">
                      <a:pos x="831" y="61"/>
                    </a:cxn>
                    <a:cxn ang="0">
                      <a:pos x="880" y="87"/>
                    </a:cxn>
                    <a:cxn ang="0">
                      <a:pos x="953" y="142"/>
                    </a:cxn>
                    <a:cxn ang="0">
                      <a:pos x="986" y="173"/>
                    </a:cxn>
                    <a:cxn ang="0">
                      <a:pos x="1029" y="222"/>
                    </a:cxn>
                    <a:cxn ang="0">
                      <a:pos x="1063" y="271"/>
                    </a:cxn>
                    <a:cxn ang="0">
                      <a:pos x="1090" y="320"/>
                    </a:cxn>
                    <a:cxn ang="0">
                      <a:pos x="1112" y="368"/>
                    </a:cxn>
                    <a:cxn ang="0">
                      <a:pos x="1144" y="490"/>
                    </a:cxn>
                    <a:cxn ang="0">
                      <a:pos x="1149" y="539"/>
                    </a:cxn>
                    <a:cxn ang="0">
                      <a:pos x="1149" y="612"/>
                    </a:cxn>
                    <a:cxn ang="0">
                      <a:pos x="1144" y="661"/>
                    </a:cxn>
                    <a:cxn ang="0">
                      <a:pos x="1127" y="734"/>
                    </a:cxn>
                    <a:cxn ang="0">
                      <a:pos x="1101" y="807"/>
                    </a:cxn>
                    <a:cxn ang="0">
                      <a:pos x="1077" y="856"/>
                    </a:cxn>
                    <a:cxn ang="0">
                      <a:pos x="1050" y="900"/>
                    </a:cxn>
                    <a:cxn ang="0">
                      <a:pos x="1001" y="962"/>
                    </a:cxn>
                    <a:cxn ang="0">
                      <a:pos x="961" y="1002"/>
                    </a:cxn>
                    <a:cxn ang="0">
                      <a:pos x="904" y="1049"/>
                    </a:cxn>
                    <a:cxn ang="0">
                      <a:pos x="861" y="1075"/>
                    </a:cxn>
                    <a:cxn ang="0">
                      <a:pos x="813" y="1100"/>
                    </a:cxn>
                    <a:cxn ang="0">
                      <a:pos x="758" y="1121"/>
                    </a:cxn>
                    <a:cxn ang="0">
                      <a:pos x="685" y="1141"/>
                    </a:cxn>
                    <a:cxn ang="0">
                      <a:pos x="634" y="1148"/>
                    </a:cxn>
                    <a:cxn ang="0">
                      <a:pos x="563" y="1151"/>
                    </a:cxn>
                    <a:cxn ang="0">
                      <a:pos x="514" y="1148"/>
                    </a:cxn>
                    <a:cxn ang="0">
                      <a:pos x="441" y="1136"/>
                    </a:cxn>
                    <a:cxn ang="0">
                      <a:pos x="368" y="1113"/>
                    </a:cxn>
                    <a:cxn ang="0">
                      <a:pos x="319" y="1092"/>
                    </a:cxn>
                    <a:cxn ang="0">
                      <a:pos x="270" y="1064"/>
                    </a:cxn>
                    <a:cxn ang="0">
                      <a:pos x="221" y="1031"/>
                    </a:cxn>
                    <a:cxn ang="0">
                      <a:pos x="189" y="1002"/>
                    </a:cxn>
                    <a:cxn ang="0">
                      <a:pos x="148" y="962"/>
                    </a:cxn>
                    <a:cxn ang="0">
                      <a:pos x="99" y="900"/>
                    </a:cxn>
                    <a:cxn ang="0">
                      <a:pos x="72" y="856"/>
                    </a:cxn>
                    <a:cxn ang="0">
                      <a:pos x="48" y="807"/>
                    </a:cxn>
                    <a:cxn ang="0">
                      <a:pos x="26" y="751"/>
                    </a:cxn>
                    <a:cxn ang="0">
                      <a:pos x="10" y="685"/>
                    </a:cxn>
                    <a:cxn ang="0">
                      <a:pos x="1" y="612"/>
                    </a:cxn>
                    <a:cxn ang="0">
                      <a:pos x="1" y="539"/>
                    </a:cxn>
                    <a:cxn ang="0">
                      <a:pos x="6" y="490"/>
                    </a:cxn>
                    <a:cxn ang="0">
                      <a:pos x="22" y="417"/>
                    </a:cxn>
                    <a:cxn ang="0">
                      <a:pos x="38" y="368"/>
                    </a:cxn>
                    <a:cxn ang="0">
                      <a:pos x="72" y="295"/>
                    </a:cxn>
                    <a:cxn ang="0">
                      <a:pos x="99" y="251"/>
                    </a:cxn>
                    <a:cxn ang="0">
                      <a:pos x="124" y="218"/>
                    </a:cxn>
                    <a:cxn ang="0">
                      <a:pos x="163" y="173"/>
                    </a:cxn>
                    <a:cxn ang="0">
                      <a:pos x="197" y="142"/>
                    </a:cxn>
                    <a:cxn ang="0">
                      <a:pos x="246" y="104"/>
                    </a:cxn>
                    <a:cxn ang="0">
                      <a:pos x="289" y="77"/>
                    </a:cxn>
                    <a:cxn ang="0">
                      <a:pos x="343" y="49"/>
                    </a:cxn>
                    <a:cxn ang="0">
                      <a:pos x="399" y="28"/>
                    </a:cxn>
                    <a:cxn ang="0">
                      <a:pos x="465" y="11"/>
                    </a:cxn>
                    <a:cxn ang="0">
                      <a:pos x="517" y="4"/>
                    </a:cxn>
                  </a:cxnLst>
                  <a:rect l="0" t="0" r="r" b="b"/>
                  <a:pathLst>
                    <a:path w="1150" h="1151">
                      <a:moveTo>
                        <a:pt x="563" y="0"/>
                      </a:moveTo>
                      <a:lnTo>
                        <a:pt x="587" y="0"/>
                      </a:lnTo>
                      <a:lnTo>
                        <a:pt x="611" y="1"/>
                      </a:lnTo>
                      <a:lnTo>
                        <a:pt x="634" y="4"/>
                      </a:lnTo>
                      <a:lnTo>
                        <a:pt x="636" y="4"/>
                      </a:lnTo>
                      <a:lnTo>
                        <a:pt x="660" y="7"/>
                      </a:lnTo>
                      <a:lnTo>
                        <a:pt x="685" y="11"/>
                      </a:lnTo>
                      <a:lnTo>
                        <a:pt x="733" y="23"/>
                      </a:lnTo>
                      <a:lnTo>
                        <a:pt x="758" y="30"/>
                      </a:lnTo>
                      <a:lnTo>
                        <a:pt x="806" y="49"/>
                      </a:lnTo>
                      <a:lnTo>
                        <a:pt x="813" y="53"/>
                      </a:lnTo>
                      <a:lnTo>
                        <a:pt x="831" y="61"/>
                      </a:lnTo>
                      <a:lnTo>
                        <a:pt x="855" y="73"/>
                      </a:lnTo>
                      <a:lnTo>
                        <a:pt x="861" y="77"/>
                      </a:lnTo>
                      <a:lnTo>
                        <a:pt x="880" y="87"/>
                      </a:lnTo>
                      <a:lnTo>
                        <a:pt x="899" y="100"/>
                      </a:lnTo>
                      <a:lnTo>
                        <a:pt x="933" y="126"/>
                      </a:lnTo>
                      <a:lnTo>
                        <a:pt x="953" y="142"/>
                      </a:lnTo>
                      <a:lnTo>
                        <a:pt x="961" y="149"/>
                      </a:lnTo>
                      <a:lnTo>
                        <a:pt x="977" y="164"/>
                      </a:lnTo>
                      <a:lnTo>
                        <a:pt x="986" y="173"/>
                      </a:lnTo>
                      <a:lnTo>
                        <a:pt x="1001" y="189"/>
                      </a:lnTo>
                      <a:lnTo>
                        <a:pt x="1026" y="218"/>
                      </a:lnTo>
                      <a:lnTo>
                        <a:pt x="1029" y="222"/>
                      </a:lnTo>
                      <a:lnTo>
                        <a:pt x="1047" y="248"/>
                      </a:lnTo>
                      <a:lnTo>
                        <a:pt x="1050" y="251"/>
                      </a:lnTo>
                      <a:lnTo>
                        <a:pt x="1063" y="271"/>
                      </a:lnTo>
                      <a:lnTo>
                        <a:pt x="1075" y="291"/>
                      </a:lnTo>
                      <a:lnTo>
                        <a:pt x="1077" y="295"/>
                      </a:lnTo>
                      <a:lnTo>
                        <a:pt x="1090" y="320"/>
                      </a:lnTo>
                      <a:lnTo>
                        <a:pt x="1099" y="337"/>
                      </a:lnTo>
                      <a:lnTo>
                        <a:pt x="1101" y="344"/>
                      </a:lnTo>
                      <a:lnTo>
                        <a:pt x="1112" y="368"/>
                      </a:lnTo>
                      <a:lnTo>
                        <a:pt x="1123" y="401"/>
                      </a:lnTo>
                      <a:lnTo>
                        <a:pt x="1135" y="442"/>
                      </a:lnTo>
                      <a:lnTo>
                        <a:pt x="1144" y="490"/>
                      </a:lnTo>
                      <a:lnTo>
                        <a:pt x="1147" y="515"/>
                      </a:lnTo>
                      <a:lnTo>
                        <a:pt x="1148" y="517"/>
                      </a:lnTo>
                      <a:lnTo>
                        <a:pt x="1149" y="539"/>
                      </a:lnTo>
                      <a:lnTo>
                        <a:pt x="1150" y="563"/>
                      </a:lnTo>
                      <a:lnTo>
                        <a:pt x="1150" y="588"/>
                      </a:lnTo>
                      <a:lnTo>
                        <a:pt x="1149" y="612"/>
                      </a:lnTo>
                      <a:lnTo>
                        <a:pt x="1148" y="635"/>
                      </a:lnTo>
                      <a:lnTo>
                        <a:pt x="1147" y="637"/>
                      </a:lnTo>
                      <a:lnTo>
                        <a:pt x="1144" y="661"/>
                      </a:lnTo>
                      <a:lnTo>
                        <a:pt x="1139" y="685"/>
                      </a:lnTo>
                      <a:lnTo>
                        <a:pt x="1135" y="710"/>
                      </a:lnTo>
                      <a:lnTo>
                        <a:pt x="1127" y="734"/>
                      </a:lnTo>
                      <a:lnTo>
                        <a:pt x="1123" y="751"/>
                      </a:lnTo>
                      <a:lnTo>
                        <a:pt x="1112" y="783"/>
                      </a:lnTo>
                      <a:lnTo>
                        <a:pt x="1101" y="807"/>
                      </a:lnTo>
                      <a:lnTo>
                        <a:pt x="1099" y="814"/>
                      </a:lnTo>
                      <a:lnTo>
                        <a:pt x="1090" y="832"/>
                      </a:lnTo>
                      <a:lnTo>
                        <a:pt x="1077" y="856"/>
                      </a:lnTo>
                      <a:lnTo>
                        <a:pt x="1075" y="862"/>
                      </a:lnTo>
                      <a:lnTo>
                        <a:pt x="1063" y="880"/>
                      </a:lnTo>
                      <a:lnTo>
                        <a:pt x="1050" y="900"/>
                      </a:lnTo>
                      <a:lnTo>
                        <a:pt x="1047" y="905"/>
                      </a:lnTo>
                      <a:lnTo>
                        <a:pt x="1026" y="934"/>
                      </a:lnTo>
                      <a:lnTo>
                        <a:pt x="1001" y="962"/>
                      </a:lnTo>
                      <a:lnTo>
                        <a:pt x="986" y="978"/>
                      </a:lnTo>
                      <a:lnTo>
                        <a:pt x="977" y="988"/>
                      </a:lnTo>
                      <a:lnTo>
                        <a:pt x="961" y="1002"/>
                      </a:lnTo>
                      <a:lnTo>
                        <a:pt x="953" y="1010"/>
                      </a:lnTo>
                      <a:lnTo>
                        <a:pt x="933" y="1027"/>
                      </a:lnTo>
                      <a:lnTo>
                        <a:pt x="904" y="1049"/>
                      </a:lnTo>
                      <a:lnTo>
                        <a:pt x="899" y="1051"/>
                      </a:lnTo>
                      <a:lnTo>
                        <a:pt x="880" y="1064"/>
                      </a:lnTo>
                      <a:lnTo>
                        <a:pt x="861" y="1075"/>
                      </a:lnTo>
                      <a:lnTo>
                        <a:pt x="855" y="1078"/>
                      </a:lnTo>
                      <a:lnTo>
                        <a:pt x="831" y="1092"/>
                      </a:lnTo>
                      <a:lnTo>
                        <a:pt x="813" y="1100"/>
                      </a:lnTo>
                      <a:lnTo>
                        <a:pt x="806" y="1102"/>
                      </a:lnTo>
                      <a:lnTo>
                        <a:pt x="782" y="1113"/>
                      </a:lnTo>
                      <a:lnTo>
                        <a:pt x="758" y="1121"/>
                      </a:lnTo>
                      <a:lnTo>
                        <a:pt x="733" y="1129"/>
                      </a:lnTo>
                      <a:lnTo>
                        <a:pt x="709" y="1136"/>
                      </a:lnTo>
                      <a:lnTo>
                        <a:pt x="685" y="1141"/>
                      </a:lnTo>
                      <a:lnTo>
                        <a:pt x="660" y="1145"/>
                      </a:lnTo>
                      <a:lnTo>
                        <a:pt x="636" y="1148"/>
                      </a:lnTo>
                      <a:lnTo>
                        <a:pt x="634" y="1148"/>
                      </a:lnTo>
                      <a:lnTo>
                        <a:pt x="611" y="1150"/>
                      </a:lnTo>
                      <a:lnTo>
                        <a:pt x="587" y="1151"/>
                      </a:lnTo>
                      <a:lnTo>
                        <a:pt x="563" y="1151"/>
                      </a:lnTo>
                      <a:lnTo>
                        <a:pt x="538" y="1150"/>
                      </a:lnTo>
                      <a:lnTo>
                        <a:pt x="517" y="1148"/>
                      </a:lnTo>
                      <a:lnTo>
                        <a:pt x="514" y="1148"/>
                      </a:lnTo>
                      <a:lnTo>
                        <a:pt x="490" y="1145"/>
                      </a:lnTo>
                      <a:lnTo>
                        <a:pt x="465" y="1141"/>
                      </a:lnTo>
                      <a:lnTo>
                        <a:pt x="441" y="1136"/>
                      </a:lnTo>
                      <a:lnTo>
                        <a:pt x="399" y="1124"/>
                      </a:lnTo>
                      <a:lnTo>
                        <a:pt x="392" y="1121"/>
                      </a:lnTo>
                      <a:lnTo>
                        <a:pt x="368" y="1113"/>
                      </a:lnTo>
                      <a:lnTo>
                        <a:pt x="343" y="1102"/>
                      </a:lnTo>
                      <a:lnTo>
                        <a:pt x="336" y="1100"/>
                      </a:lnTo>
                      <a:lnTo>
                        <a:pt x="319" y="1092"/>
                      </a:lnTo>
                      <a:lnTo>
                        <a:pt x="294" y="1078"/>
                      </a:lnTo>
                      <a:lnTo>
                        <a:pt x="289" y="1075"/>
                      </a:lnTo>
                      <a:lnTo>
                        <a:pt x="270" y="1064"/>
                      </a:lnTo>
                      <a:lnTo>
                        <a:pt x="250" y="1051"/>
                      </a:lnTo>
                      <a:lnTo>
                        <a:pt x="246" y="1049"/>
                      </a:lnTo>
                      <a:lnTo>
                        <a:pt x="221" y="1031"/>
                      </a:lnTo>
                      <a:lnTo>
                        <a:pt x="218" y="1027"/>
                      </a:lnTo>
                      <a:lnTo>
                        <a:pt x="197" y="1010"/>
                      </a:lnTo>
                      <a:lnTo>
                        <a:pt x="189" y="1002"/>
                      </a:lnTo>
                      <a:lnTo>
                        <a:pt x="173" y="988"/>
                      </a:lnTo>
                      <a:lnTo>
                        <a:pt x="163" y="978"/>
                      </a:lnTo>
                      <a:lnTo>
                        <a:pt x="148" y="962"/>
                      </a:lnTo>
                      <a:lnTo>
                        <a:pt x="141" y="953"/>
                      </a:lnTo>
                      <a:lnTo>
                        <a:pt x="124" y="934"/>
                      </a:lnTo>
                      <a:lnTo>
                        <a:pt x="99" y="900"/>
                      </a:lnTo>
                      <a:lnTo>
                        <a:pt x="87" y="880"/>
                      </a:lnTo>
                      <a:lnTo>
                        <a:pt x="75" y="862"/>
                      </a:lnTo>
                      <a:lnTo>
                        <a:pt x="72" y="856"/>
                      </a:lnTo>
                      <a:lnTo>
                        <a:pt x="60" y="832"/>
                      </a:lnTo>
                      <a:lnTo>
                        <a:pt x="52" y="814"/>
                      </a:lnTo>
                      <a:lnTo>
                        <a:pt x="48" y="807"/>
                      </a:lnTo>
                      <a:lnTo>
                        <a:pt x="38" y="783"/>
                      </a:lnTo>
                      <a:lnTo>
                        <a:pt x="29" y="758"/>
                      </a:lnTo>
                      <a:lnTo>
                        <a:pt x="26" y="751"/>
                      </a:lnTo>
                      <a:lnTo>
                        <a:pt x="22" y="734"/>
                      </a:lnTo>
                      <a:lnTo>
                        <a:pt x="16" y="710"/>
                      </a:lnTo>
                      <a:lnTo>
                        <a:pt x="10" y="685"/>
                      </a:lnTo>
                      <a:lnTo>
                        <a:pt x="2" y="637"/>
                      </a:lnTo>
                      <a:lnTo>
                        <a:pt x="2" y="635"/>
                      </a:lnTo>
                      <a:lnTo>
                        <a:pt x="1" y="612"/>
                      </a:lnTo>
                      <a:lnTo>
                        <a:pt x="0" y="588"/>
                      </a:lnTo>
                      <a:lnTo>
                        <a:pt x="0" y="563"/>
                      </a:lnTo>
                      <a:lnTo>
                        <a:pt x="1" y="539"/>
                      </a:lnTo>
                      <a:lnTo>
                        <a:pt x="2" y="517"/>
                      </a:lnTo>
                      <a:lnTo>
                        <a:pt x="2" y="515"/>
                      </a:lnTo>
                      <a:lnTo>
                        <a:pt x="6" y="490"/>
                      </a:lnTo>
                      <a:lnTo>
                        <a:pt x="10" y="466"/>
                      </a:lnTo>
                      <a:lnTo>
                        <a:pt x="16" y="442"/>
                      </a:lnTo>
                      <a:lnTo>
                        <a:pt x="22" y="417"/>
                      </a:lnTo>
                      <a:lnTo>
                        <a:pt x="26" y="401"/>
                      </a:lnTo>
                      <a:lnTo>
                        <a:pt x="29" y="393"/>
                      </a:lnTo>
                      <a:lnTo>
                        <a:pt x="38" y="368"/>
                      </a:lnTo>
                      <a:lnTo>
                        <a:pt x="48" y="344"/>
                      </a:lnTo>
                      <a:lnTo>
                        <a:pt x="60" y="320"/>
                      </a:lnTo>
                      <a:lnTo>
                        <a:pt x="72" y="295"/>
                      </a:lnTo>
                      <a:lnTo>
                        <a:pt x="75" y="291"/>
                      </a:lnTo>
                      <a:lnTo>
                        <a:pt x="87" y="271"/>
                      </a:lnTo>
                      <a:lnTo>
                        <a:pt x="99" y="251"/>
                      </a:lnTo>
                      <a:lnTo>
                        <a:pt x="103" y="248"/>
                      </a:lnTo>
                      <a:lnTo>
                        <a:pt x="121" y="222"/>
                      </a:lnTo>
                      <a:lnTo>
                        <a:pt x="124" y="218"/>
                      </a:lnTo>
                      <a:lnTo>
                        <a:pt x="141" y="199"/>
                      </a:lnTo>
                      <a:lnTo>
                        <a:pt x="148" y="189"/>
                      </a:lnTo>
                      <a:lnTo>
                        <a:pt x="163" y="173"/>
                      </a:lnTo>
                      <a:lnTo>
                        <a:pt x="173" y="164"/>
                      </a:lnTo>
                      <a:lnTo>
                        <a:pt x="189" y="149"/>
                      </a:lnTo>
                      <a:lnTo>
                        <a:pt x="197" y="142"/>
                      </a:lnTo>
                      <a:lnTo>
                        <a:pt x="218" y="126"/>
                      </a:lnTo>
                      <a:lnTo>
                        <a:pt x="221" y="122"/>
                      </a:lnTo>
                      <a:lnTo>
                        <a:pt x="246" y="104"/>
                      </a:lnTo>
                      <a:lnTo>
                        <a:pt x="250" y="100"/>
                      </a:lnTo>
                      <a:lnTo>
                        <a:pt x="270" y="87"/>
                      </a:lnTo>
                      <a:lnTo>
                        <a:pt x="289" y="77"/>
                      </a:lnTo>
                      <a:lnTo>
                        <a:pt x="294" y="73"/>
                      </a:lnTo>
                      <a:lnTo>
                        <a:pt x="319" y="61"/>
                      </a:lnTo>
                      <a:lnTo>
                        <a:pt x="343" y="49"/>
                      </a:lnTo>
                      <a:lnTo>
                        <a:pt x="368" y="40"/>
                      </a:lnTo>
                      <a:lnTo>
                        <a:pt x="392" y="30"/>
                      </a:lnTo>
                      <a:lnTo>
                        <a:pt x="399" y="28"/>
                      </a:lnTo>
                      <a:lnTo>
                        <a:pt x="416" y="23"/>
                      </a:lnTo>
                      <a:lnTo>
                        <a:pt x="441" y="17"/>
                      </a:lnTo>
                      <a:lnTo>
                        <a:pt x="465" y="11"/>
                      </a:lnTo>
                      <a:lnTo>
                        <a:pt x="490" y="7"/>
                      </a:lnTo>
                      <a:lnTo>
                        <a:pt x="514" y="4"/>
                      </a:lnTo>
                      <a:lnTo>
                        <a:pt x="517" y="4"/>
                      </a:lnTo>
                      <a:lnTo>
                        <a:pt x="538" y="1"/>
                      </a:lnTo>
                      <a:lnTo>
                        <a:pt x="563" y="0"/>
                      </a:lnTo>
                      <a:close/>
                    </a:path>
                  </a:pathLst>
                </a:custGeom>
                <a:solidFill>
                  <a:srgbClr val="00BFBF"/>
                </a:solidFill>
                <a:ln w="0">
                  <a:solidFill>
                    <a:srgbClr val="00BFB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Freeform 443"/>
                <p:cNvSpPr>
                  <a:spLocks/>
                </p:cNvSpPr>
                <p:nvPr/>
              </p:nvSpPr>
              <p:spPr bwMode="auto">
                <a:xfrm>
                  <a:off x="2167" y="1674"/>
                  <a:ext cx="1030" cy="1031"/>
                </a:xfrm>
                <a:custGeom>
                  <a:avLst/>
                  <a:gdLst/>
                  <a:ahLst/>
                  <a:cxnLst>
                    <a:cxn ang="0">
                      <a:pos x="551" y="1"/>
                    </a:cxn>
                    <a:cxn ang="0">
                      <a:pos x="625" y="11"/>
                    </a:cxn>
                    <a:cxn ang="0">
                      <a:pos x="673" y="24"/>
                    </a:cxn>
                    <a:cxn ang="0">
                      <a:pos x="722" y="43"/>
                    </a:cxn>
                    <a:cxn ang="0">
                      <a:pos x="771" y="67"/>
                    </a:cxn>
                    <a:cxn ang="0">
                      <a:pos x="820" y="99"/>
                    </a:cxn>
                    <a:cxn ang="0">
                      <a:pos x="867" y="138"/>
                    </a:cxn>
                    <a:cxn ang="0">
                      <a:pos x="917" y="191"/>
                    </a:cxn>
                    <a:cxn ang="0">
                      <a:pos x="948" y="234"/>
                    </a:cxn>
                    <a:cxn ang="0">
                      <a:pos x="987" y="307"/>
                    </a:cxn>
                    <a:cxn ang="0">
                      <a:pos x="1005" y="356"/>
                    </a:cxn>
                    <a:cxn ang="0">
                      <a:pos x="1018" y="405"/>
                    </a:cxn>
                    <a:cxn ang="0">
                      <a:pos x="1029" y="478"/>
                    </a:cxn>
                    <a:cxn ang="0">
                      <a:pos x="1029" y="551"/>
                    </a:cxn>
                    <a:cxn ang="0">
                      <a:pos x="1018" y="624"/>
                    </a:cxn>
                    <a:cxn ang="0">
                      <a:pos x="1005" y="673"/>
                    </a:cxn>
                    <a:cxn ang="0">
                      <a:pos x="987" y="722"/>
                    </a:cxn>
                    <a:cxn ang="0">
                      <a:pos x="941" y="805"/>
                    </a:cxn>
                    <a:cxn ang="0">
                      <a:pos x="912" y="844"/>
                    </a:cxn>
                    <a:cxn ang="0">
                      <a:pos x="844" y="912"/>
                    </a:cxn>
                    <a:cxn ang="0">
                      <a:pos x="795" y="948"/>
                    </a:cxn>
                    <a:cxn ang="0">
                      <a:pos x="698" y="997"/>
                    </a:cxn>
                    <a:cxn ang="0">
                      <a:pos x="643" y="1014"/>
                    </a:cxn>
                    <a:cxn ang="0">
                      <a:pos x="576" y="1027"/>
                    </a:cxn>
                    <a:cxn ang="0">
                      <a:pos x="503" y="1031"/>
                    </a:cxn>
                    <a:cxn ang="0">
                      <a:pos x="430" y="1023"/>
                    </a:cxn>
                    <a:cxn ang="0">
                      <a:pos x="356" y="1005"/>
                    </a:cxn>
                    <a:cxn ang="0">
                      <a:pos x="283" y="976"/>
                    </a:cxn>
                    <a:cxn ang="0">
                      <a:pos x="234" y="948"/>
                    </a:cxn>
                    <a:cxn ang="0">
                      <a:pos x="186" y="912"/>
                    </a:cxn>
                    <a:cxn ang="0">
                      <a:pos x="140" y="868"/>
                    </a:cxn>
                    <a:cxn ang="0">
                      <a:pos x="113" y="838"/>
                    </a:cxn>
                    <a:cxn ang="0">
                      <a:pos x="67" y="771"/>
                    </a:cxn>
                    <a:cxn ang="0">
                      <a:pos x="43" y="722"/>
                    </a:cxn>
                    <a:cxn ang="0">
                      <a:pos x="24" y="673"/>
                    </a:cxn>
                    <a:cxn ang="0">
                      <a:pos x="11" y="624"/>
                    </a:cxn>
                    <a:cxn ang="0">
                      <a:pos x="0" y="527"/>
                    </a:cxn>
                    <a:cxn ang="0">
                      <a:pos x="3" y="454"/>
                    </a:cxn>
                    <a:cxn ang="0">
                      <a:pos x="17" y="381"/>
                    </a:cxn>
                    <a:cxn ang="0">
                      <a:pos x="39" y="314"/>
                    </a:cxn>
                    <a:cxn ang="0">
                      <a:pos x="64" y="264"/>
                    </a:cxn>
                    <a:cxn ang="0">
                      <a:pos x="88" y="225"/>
                    </a:cxn>
                    <a:cxn ang="0">
                      <a:pos x="137" y="164"/>
                    </a:cxn>
                    <a:cxn ang="0">
                      <a:pos x="164" y="138"/>
                    </a:cxn>
                    <a:cxn ang="0">
                      <a:pos x="210" y="99"/>
                    </a:cxn>
                    <a:cxn ang="0">
                      <a:pos x="259" y="67"/>
                    </a:cxn>
                    <a:cxn ang="0">
                      <a:pos x="308" y="43"/>
                    </a:cxn>
                    <a:cxn ang="0">
                      <a:pos x="356" y="24"/>
                    </a:cxn>
                    <a:cxn ang="0">
                      <a:pos x="430" y="6"/>
                    </a:cxn>
                    <a:cxn ang="0">
                      <a:pos x="503" y="0"/>
                    </a:cxn>
                  </a:cxnLst>
                  <a:rect l="0" t="0" r="r" b="b"/>
                  <a:pathLst>
                    <a:path w="1030" h="1031">
                      <a:moveTo>
                        <a:pt x="503" y="0"/>
                      </a:moveTo>
                      <a:lnTo>
                        <a:pt x="527" y="0"/>
                      </a:lnTo>
                      <a:lnTo>
                        <a:pt x="551" y="1"/>
                      </a:lnTo>
                      <a:lnTo>
                        <a:pt x="576" y="2"/>
                      </a:lnTo>
                      <a:lnTo>
                        <a:pt x="600" y="6"/>
                      </a:lnTo>
                      <a:lnTo>
                        <a:pt x="625" y="11"/>
                      </a:lnTo>
                      <a:lnTo>
                        <a:pt x="643" y="16"/>
                      </a:lnTo>
                      <a:lnTo>
                        <a:pt x="649" y="17"/>
                      </a:lnTo>
                      <a:lnTo>
                        <a:pt x="673" y="24"/>
                      </a:lnTo>
                      <a:lnTo>
                        <a:pt x="698" y="32"/>
                      </a:lnTo>
                      <a:lnTo>
                        <a:pt x="716" y="39"/>
                      </a:lnTo>
                      <a:lnTo>
                        <a:pt x="722" y="43"/>
                      </a:lnTo>
                      <a:lnTo>
                        <a:pt x="746" y="54"/>
                      </a:lnTo>
                      <a:lnTo>
                        <a:pt x="765" y="65"/>
                      </a:lnTo>
                      <a:lnTo>
                        <a:pt x="771" y="67"/>
                      </a:lnTo>
                      <a:lnTo>
                        <a:pt x="795" y="83"/>
                      </a:lnTo>
                      <a:lnTo>
                        <a:pt x="804" y="88"/>
                      </a:lnTo>
                      <a:lnTo>
                        <a:pt x="820" y="99"/>
                      </a:lnTo>
                      <a:lnTo>
                        <a:pt x="838" y="112"/>
                      </a:lnTo>
                      <a:lnTo>
                        <a:pt x="844" y="117"/>
                      </a:lnTo>
                      <a:lnTo>
                        <a:pt x="867" y="138"/>
                      </a:lnTo>
                      <a:lnTo>
                        <a:pt x="893" y="164"/>
                      </a:lnTo>
                      <a:lnTo>
                        <a:pt x="912" y="187"/>
                      </a:lnTo>
                      <a:lnTo>
                        <a:pt x="917" y="191"/>
                      </a:lnTo>
                      <a:lnTo>
                        <a:pt x="931" y="210"/>
                      </a:lnTo>
                      <a:lnTo>
                        <a:pt x="941" y="225"/>
                      </a:lnTo>
                      <a:lnTo>
                        <a:pt x="948" y="234"/>
                      </a:lnTo>
                      <a:lnTo>
                        <a:pt x="962" y="259"/>
                      </a:lnTo>
                      <a:lnTo>
                        <a:pt x="966" y="264"/>
                      </a:lnTo>
                      <a:lnTo>
                        <a:pt x="987" y="307"/>
                      </a:lnTo>
                      <a:lnTo>
                        <a:pt x="990" y="314"/>
                      </a:lnTo>
                      <a:lnTo>
                        <a:pt x="997" y="332"/>
                      </a:lnTo>
                      <a:lnTo>
                        <a:pt x="1005" y="356"/>
                      </a:lnTo>
                      <a:lnTo>
                        <a:pt x="1012" y="381"/>
                      </a:lnTo>
                      <a:lnTo>
                        <a:pt x="1015" y="386"/>
                      </a:lnTo>
                      <a:lnTo>
                        <a:pt x="1018" y="405"/>
                      </a:lnTo>
                      <a:lnTo>
                        <a:pt x="1023" y="429"/>
                      </a:lnTo>
                      <a:lnTo>
                        <a:pt x="1027" y="454"/>
                      </a:lnTo>
                      <a:lnTo>
                        <a:pt x="1029" y="478"/>
                      </a:lnTo>
                      <a:lnTo>
                        <a:pt x="1030" y="502"/>
                      </a:lnTo>
                      <a:lnTo>
                        <a:pt x="1030" y="527"/>
                      </a:lnTo>
                      <a:lnTo>
                        <a:pt x="1029" y="551"/>
                      </a:lnTo>
                      <a:lnTo>
                        <a:pt x="1027" y="576"/>
                      </a:lnTo>
                      <a:lnTo>
                        <a:pt x="1023" y="600"/>
                      </a:lnTo>
                      <a:lnTo>
                        <a:pt x="1018" y="624"/>
                      </a:lnTo>
                      <a:lnTo>
                        <a:pt x="1015" y="643"/>
                      </a:lnTo>
                      <a:lnTo>
                        <a:pt x="1012" y="649"/>
                      </a:lnTo>
                      <a:lnTo>
                        <a:pt x="1005" y="673"/>
                      </a:lnTo>
                      <a:lnTo>
                        <a:pt x="997" y="697"/>
                      </a:lnTo>
                      <a:lnTo>
                        <a:pt x="990" y="715"/>
                      </a:lnTo>
                      <a:lnTo>
                        <a:pt x="987" y="722"/>
                      </a:lnTo>
                      <a:lnTo>
                        <a:pt x="966" y="765"/>
                      </a:lnTo>
                      <a:lnTo>
                        <a:pt x="948" y="795"/>
                      </a:lnTo>
                      <a:lnTo>
                        <a:pt x="941" y="805"/>
                      </a:lnTo>
                      <a:lnTo>
                        <a:pt x="931" y="819"/>
                      </a:lnTo>
                      <a:lnTo>
                        <a:pt x="917" y="838"/>
                      </a:lnTo>
                      <a:lnTo>
                        <a:pt x="912" y="844"/>
                      </a:lnTo>
                      <a:lnTo>
                        <a:pt x="893" y="866"/>
                      </a:lnTo>
                      <a:lnTo>
                        <a:pt x="867" y="892"/>
                      </a:lnTo>
                      <a:lnTo>
                        <a:pt x="844" y="912"/>
                      </a:lnTo>
                      <a:lnTo>
                        <a:pt x="820" y="931"/>
                      </a:lnTo>
                      <a:lnTo>
                        <a:pt x="804" y="941"/>
                      </a:lnTo>
                      <a:lnTo>
                        <a:pt x="795" y="948"/>
                      </a:lnTo>
                      <a:lnTo>
                        <a:pt x="765" y="966"/>
                      </a:lnTo>
                      <a:lnTo>
                        <a:pt x="722" y="988"/>
                      </a:lnTo>
                      <a:lnTo>
                        <a:pt x="698" y="997"/>
                      </a:lnTo>
                      <a:lnTo>
                        <a:pt x="673" y="1005"/>
                      </a:lnTo>
                      <a:lnTo>
                        <a:pt x="649" y="1013"/>
                      </a:lnTo>
                      <a:lnTo>
                        <a:pt x="643" y="1014"/>
                      </a:lnTo>
                      <a:lnTo>
                        <a:pt x="625" y="1019"/>
                      </a:lnTo>
                      <a:lnTo>
                        <a:pt x="600" y="1023"/>
                      </a:lnTo>
                      <a:lnTo>
                        <a:pt x="576" y="1027"/>
                      </a:lnTo>
                      <a:lnTo>
                        <a:pt x="551" y="1029"/>
                      </a:lnTo>
                      <a:lnTo>
                        <a:pt x="527" y="1031"/>
                      </a:lnTo>
                      <a:lnTo>
                        <a:pt x="503" y="1031"/>
                      </a:lnTo>
                      <a:lnTo>
                        <a:pt x="478" y="1029"/>
                      </a:lnTo>
                      <a:lnTo>
                        <a:pt x="454" y="1027"/>
                      </a:lnTo>
                      <a:lnTo>
                        <a:pt x="430" y="1023"/>
                      </a:lnTo>
                      <a:lnTo>
                        <a:pt x="405" y="1019"/>
                      </a:lnTo>
                      <a:lnTo>
                        <a:pt x="381" y="1013"/>
                      </a:lnTo>
                      <a:lnTo>
                        <a:pt x="356" y="1005"/>
                      </a:lnTo>
                      <a:lnTo>
                        <a:pt x="332" y="997"/>
                      </a:lnTo>
                      <a:lnTo>
                        <a:pt x="308" y="988"/>
                      </a:lnTo>
                      <a:lnTo>
                        <a:pt x="283" y="976"/>
                      </a:lnTo>
                      <a:lnTo>
                        <a:pt x="264" y="966"/>
                      </a:lnTo>
                      <a:lnTo>
                        <a:pt x="259" y="962"/>
                      </a:lnTo>
                      <a:lnTo>
                        <a:pt x="234" y="948"/>
                      </a:lnTo>
                      <a:lnTo>
                        <a:pt x="225" y="941"/>
                      </a:lnTo>
                      <a:lnTo>
                        <a:pt x="210" y="931"/>
                      </a:lnTo>
                      <a:lnTo>
                        <a:pt x="186" y="912"/>
                      </a:lnTo>
                      <a:lnTo>
                        <a:pt x="164" y="892"/>
                      </a:lnTo>
                      <a:lnTo>
                        <a:pt x="161" y="891"/>
                      </a:lnTo>
                      <a:lnTo>
                        <a:pt x="140" y="868"/>
                      </a:lnTo>
                      <a:lnTo>
                        <a:pt x="137" y="866"/>
                      </a:lnTo>
                      <a:lnTo>
                        <a:pt x="118" y="844"/>
                      </a:lnTo>
                      <a:lnTo>
                        <a:pt x="113" y="838"/>
                      </a:lnTo>
                      <a:lnTo>
                        <a:pt x="88" y="805"/>
                      </a:lnTo>
                      <a:lnTo>
                        <a:pt x="82" y="795"/>
                      </a:lnTo>
                      <a:lnTo>
                        <a:pt x="67" y="771"/>
                      </a:lnTo>
                      <a:lnTo>
                        <a:pt x="64" y="765"/>
                      </a:lnTo>
                      <a:lnTo>
                        <a:pt x="54" y="746"/>
                      </a:lnTo>
                      <a:lnTo>
                        <a:pt x="43" y="722"/>
                      </a:lnTo>
                      <a:lnTo>
                        <a:pt x="39" y="715"/>
                      </a:lnTo>
                      <a:lnTo>
                        <a:pt x="33" y="697"/>
                      </a:lnTo>
                      <a:lnTo>
                        <a:pt x="24" y="673"/>
                      </a:lnTo>
                      <a:lnTo>
                        <a:pt x="17" y="649"/>
                      </a:lnTo>
                      <a:lnTo>
                        <a:pt x="15" y="643"/>
                      </a:lnTo>
                      <a:lnTo>
                        <a:pt x="11" y="624"/>
                      </a:lnTo>
                      <a:lnTo>
                        <a:pt x="3" y="576"/>
                      </a:lnTo>
                      <a:lnTo>
                        <a:pt x="1" y="551"/>
                      </a:lnTo>
                      <a:lnTo>
                        <a:pt x="0" y="527"/>
                      </a:lnTo>
                      <a:lnTo>
                        <a:pt x="0" y="502"/>
                      </a:lnTo>
                      <a:lnTo>
                        <a:pt x="1" y="478"/>
                      </a:lnTo>
                      <a:lnTo>
                        <a:pt x="3" y="454"/>
                      </a:lnTo>
                      <a:lnTo>
                        <a:pt x="7" y="429"/>
                      </a:lnTo>
                      <a:lnTo>
                        <a:pt x="11" y="405"/>
                      </a:lnTo>
                      <a:lnTo>
                        <a:pt x="17" y="381"/>
                      </a:lnTo>
                      <a:lnTo>
                        <a:pt x="24" y="356"/>
                      </a:lnTo>
                      <a:lnTo>
                        <a:pt x="33" y="332"/>
                      </a:lnTo>
                      <a:lnTo>
                        <a:pt x="39" y="314"/>
                      </a:lnTo>
                      <a:lnTo>
                        <a:pt x="43" y="307"/>
                      </a:lnTo>
                      <a:lnTo>
                        <a:pt x="54" y="283"/>
                      </a:lnTo>
                      <a:lnTo>
                        <a:pt x="64" y="264"/>
                      </a:lnTo>
                      <a:lnTo>
                        <a:pt x="67" y="259"/>
                      </a:lnTo>
                      <a:lnTo>
                        <a:pt x="82" y="234"/>
                      </a:lnTo>
                      <a:lnTo>
                        <a:pt x="88" y="225"/>
                      </a:lnTo>
                      <a:lnTo>
                        <a:pt x="113" y="191"/>
                      </a:lnTo>
                      <a:lnTo>
                        <a:pt x="118" y="187"/>
                      </a:lnTo>
                      <a:lnTo>
                        <a:pt x="137" y="164"/>
                      </a:lnTo>
                      <a:lnTo>
                        <a:pt x="140" y="161"/>
                      </a:lnTo>
                      <a:lnTo>
                        <a:pt x="161" y="139"/>
                      </a:lnTo>
                      <a:lnTo>
                        <a:pt x="164" y="138"/>
                      </a:lnTo>
                      <a:lnTo>
                        <a:pt x="186" y="117"/>
                      </a:lnTo>
                      <a:lnTo>
                        <a:pt x="192" y="112"/>
                      </a:lnTo>
                      <a:lnTo>
                        <a:pt x="210" y="99"/>
                      </a:lnTo>
                      <a:lnTo>
                        <a:pt x="225" y="88"/>
                      </a:lnTo>
                      <a:lnTo>
                        <a:pt x="234" y="83"/>
                      </a:lnTo>
                      <a:lnTo>
                        <a:pt x="259" y="67"/>
                      </a:lnTo>
                      <a:lnTo>
                        <a:pt x="264" y="65"/>
                      </a:lnTo>
                      <a:lnTo>
                        <a:pt x="283" y="54"/>
                      </a:lnTo>
                      <a:lnTo>
                        <a:pt x="308" y="43"/>
                      </a:lnTo>
                      <a:lnTo>
                        <a:pt x="314" y="39"/>
                      </a:lnTo>
                      <a:lnTo>
                        <a:pt x="332" y="32"/>
                      </a:lnTo>
                      <a:lnTo>
                        <a:pt x="356" y="24"/>
                      </a:lnTo>
                      <a:lnTo>
                        <a:pt x="381" y="17"/>
                      </a:lnTo>
                      <a:lnTo>
                        <a:pt x="405" y="11"/>
                      </a:lnTo>
                      <a:lnTo>
                        <a:pt x="430" y="6"/>
                      </a:lnTo>
                      <a:lnTo>
                        <a:pt x="454" y="2"/>
                      </a:lnTo>
                      <a:lnTo>
                        <a:pt x="478" y="1"/>
                      </a:ln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00CFCF"/>
                </a:solidFill>
                <a:ln w="0">
                  <a:solidFill>
                    <a:srgbClr val="00CFC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Freeform 444"/>
                <p:cNvSpPr>
                  <a:spLocks/>
                </p:cNvSpPr>
                <p:nvPr/>
              </p:nvSpPr>
              <p:spPr bwMode="auto">
                <a:xfrm>
                  <a:off x="2216" y="1723"/>
                  <a:ext cx="932" cy="933"/>
                </a:xfrm>
                <a:custGeom>
                  <a:avLst/>
                  <a:gdLst/>
                  <a:ahLst/>
                  <a:cxnLst>
                    <a:cxn ang="0">
                      <a:pos x="502" y="1"/>
                    </a:cxn>
                    <a:cxn ang="0">
                      <a:pos x="576" y="13"/>
                    </a:cxn>
                    <a:cxn ang="0">
                      <a:pos x="624" y="28"/>
                    </a:cxn>
                    <a:cxn ang="0">
                      <a:pos x="673" y="48"/>
                    </a:cxn>
                    <a:cxn ang="0">
                      <a:pos x="722" y="77"/>
                    </a:cxn>
                    <a:cxn ang="0">
                      <a:pos x="770" y="112"/>
                    </a:cxn>
                    <a:cxn ang="0">
                      <a:pos x="796" y="138"/>
                    </a:cxn>
                    <a:cxn ang="0">
                      <a:pos x="844" y="193"/>
                    </a:cxn>
                    <a:cxn ang="0">
                      <a:pos x="870" y="234"/>
                    </a:cxn>
                    <a:cxn ang="0">
                      <a:pos x="895" y="283"/>
                    </a:cxn>
                    <a:cxn ang="0">
                      <a:pos x="917" y="347"/>
                    </a:cxn>
                    <a:cxn ang="0">
                      <a:pos x="929" y="405"/>
                    </a:cxn>
                    <a:cxn ang="0">
                      <a:pos x="932" y="478"/>
                    </a:cxn>
                    <a:cxn ang="0">
                      <a:pos x="919" y="575"/>
                    </a:cxn>
                    <a:cxn ang="0">
                      <a:pos x="905" y="624"/>
                    </a:cxn>
                    <a:cxn ang="0">
                      <a:pos x="883" y="673"/>
                    </a:cxn>
                    <a:cxn ang="0">
                      <a:pos x="856" y="722"/>
                    </a:cxn>
                    <a:cxn ang="0">
                      <a:pos x="819" y="770"/>
                    </a:cxn>
                    <a:cxn ang="0">
                      <a:pos x="771" y="819"/>
                    </a:cxn>
                    <a:cxn ang="0">
                      <a:pos x="739" y="843"/>
                    </a:cxn>
                    <a:cxn ang="0">
                      <a:pos x="697" y="870"/>
                    </a:cxn>
                    <a:cxn ang="0">
                      <a:pos x="649" y="894"/>
                    </a:cxn>
                    <a:cxn ang="0">
                      <a:pos x="584" y="917"/>
                    </a:cxn>
                    <a:cxn ang="0">
                      <a:pos x="527" y="928"/>
                    </a:cxn>
                    <a:cxn ang="0">
                      <a:pos x="454" y="933"/>
                    </a:cxn>
                    <a:cxn ang="0">
                      <a:pos x="381" y="924"/>
                    </a:cxn>
                    <a:cxn ang="0">
                      <a:pos x="307" y="904"/>
                    </a:cxn>
                    <a:cxn ang="0">
                      <a:pos x="234" y="870"/>
                    </a:cxn>
                    <a:cxn ang="0">
                      <a:pos x="192" y="843"/>
                    </a:cxn>
                    <a:cxn ang="0">
                      <a:pos x="137" y="796"/>
                    </a:cxn>
                    <a:cxn ang="0">
                      <a:pos x="112" y="770"/>
                    </a:cxn>
                    <a:cxn ang="0">
                      <a:pos x="76" y="722"/>
                    </a:cxn>
                    <a:cxn ang="0">
                      <a:pos x="48" y="673"/>
                    </a:cxn>
                    <a:cxn ang="0">
                      <a:pos x="19" y="600"/>
                    </a:cxn>
                    <a:cxn ang="0">
                      <a:pos x="3" y="527"/>
                    </a:cxn>
                    <a:cxn ang="0">
                      <a:pos x="0" y="453"/>
                    </a:cxn>
                    <a:cxn ang="0">
                      <a:pos x="7" y="380"/>
                    </a:cxn>
                    <a:cxn ang="0">
                      <a:pos x="39" y="277"/>
                    </a:cxn>
                    <a:cxn ang="0">
                      <a:pos x="64" y="230"/>
                    </a:cxn>
                    <a:cxn ang="0">
                      <a:pos x="112" y="161"/>
                    </a:cxn>
                    <a:cxn ang="0">
                      <a:pos x="137" y="135"/>
                    </a:cxn>
                    <a:cxn ang="0">
                      <a:pos x="210" y="77"/>
                    </a:cxn>
                    <a:cxn ang="0">
                      <a:pos x="259" y="48"/>
                    </a:cxn>
                    <a:cxn ang="0">
                      <a:pos x="332" y="19"/>
                    </a:cxn>
                    <a:cxn ang="0">
                      <a:pos x="405" y="4"/>
                    </a:cxn>
                  </a:cxnLst>
                  <a:rect l="0" t="0" r="r" b="b"/>
                  <a:pathLst>
                    <a:path w="932" h="933">
                      <a:moveTo>
                        <a:pt x="454" y="0"/>
                      </a:moveTo>
                      <a:lnTo>
                        <a:pt x="478" y="0"/>
                      </a:lnTo>
                      <a:lnTo>
                        <a:pt x="502" y="1"/>
                      </a:lnTo>
                      <a:lnTo>
                        <a:pt x="527" y="4"/>
                      </a:lnTo>
                      <a:lnTo>
                        <a:pt x="551" y="7"/>
                      </a:lnTo>
                      <a:lnTo>
                        <a:pt x="576" y="13"/>
                      </a:lnTo>
                      <a:lnTo>
                        <a:pt x="584" y="16"/>
                      </a:lnTo>
                      <a:lnTo>
                        <a:pt x="600" y="19"/>
                      </a:lnTo>
                      <a:lnTo>
                        <a:pt x="624" y="28"/>
                      </a:lnTo>
                      <a:lnTo>
                        <a:pt x="649" y="37"/>
                      </a:lnTo>
                      <a:lnTo>
                        <a:pt x="654" y="39"/>
                      </a:lnTo>
                      <a:lnTo>
                        <a:pt x="673" y="48"/>
                      </a:lnTo>
                      <a:lnTo>
                        <a:pt x="697" y="61"/>
                      </a:lnTo>
                      <a:lnTo>
                        <a:pt x="702" y="63"/>
                      </a:lnTo>
                      <a:lnTo>
                        <a:pt x="722" y="77"/>
                      </a:lnTo>
                      <a:lnTo>
                        <a:pt x="739" y="89"/>
                      </a:lnTo>
                      <a:lnTo>
                        <a:pt x="746" y="93"/>
                      </a:lnTo>
                      <a:lnTo>
                        <a:pt x="770" y="112"/>
                      </a:lnTo>
                      <a:lnTo>
                        <a:pt x="771" y="112"/>
                      </a:lnTo>
                      <a:lnTo>
                        <a:pt x="795" y="135"/>
                      </a:lnTo>
                      <a:lnTo>
                        <a:pt x="796" y="138"/>
                      </a:lnTo>
                      <a:lnTo>
                        <a:pt x="819" y="161"/>
                      </a:lnTo>
                      <a:lnTo>
                        <a:pt x="838" y="185"/>
                      </a:lnTo>
                      <a:lnTo>
                        <a:pt x="844" y="193"/>
                      </a:lnTo>
                      <a:lnTo>
                        <a:pt x="856" y="210"/>
                      </a:lnTo>
                      <a:lnTo>
                        <a:pt x="868" y="230"/>
                      </a:lnTo>
                      <a:lnTo>
                        <a:pt x="870" y="234"/>
                      </a:lnTo>
                      <a:lnTo>
                        <a:pt x="883" y="258"/>
                      </a:lnTo>
                      <a:lnTo>
                        <a:pt x="892" y="277"/>
                      </a:lnTo>
                      <a:lnTo>
                        <a:pt x="895" y="283"/>
                      </a:lnTo>
                      <a:lnTo>
                        <a:pt x="905" y="307"/>
                      </a:lnTo>
                      <a:lnTo>
                        <a:pt x="912" y="332"/>
                      </a:lnTo>
                      <a:lnTo>
                        <a:pt x="917" y="347"/>
                      </a:lnTo>
                      <a:lnTo>
                        <a:pt x="919" y="356"/>
                      </a:lnTo>
                      <a:lnTo>
                        <a:pt x="924" y="380"/>
                      </a:lnTo>
                      <a:lnTo>
                        <a:pt x="929" y="405"/>
                      </a:lnTo>
                      <a:lnTo>
                        <a:pt x="931" y="429"/>
                      </a:lnTo>
                      <a:lnTo>
                        <a:pt x="932" y="453"/>
                      </a:lnTo>
                      <a:lnTo>
                        <a:pt x="932" y="478"/>
                      </a:lnTo>
                      <a:lnTo>
                        <a:pt x="931" y="502"/>
                      </a:lnTo>
                      <a:lnTo>
                        <a:pt x="929" y="527"/>
                      </a:lnTo>
                      <a:lnTo>
                        <a:pt x="919" y="575"/>
                      </a:lnTo>
                      <a:lnTo>
                        <a:pt x="917" y="585"/>
                      </a:lnTo>
                      <a:lnTo>
                        <a:pt x="912" y="600"/>
                      </a:lnTo>
                      <a:lnTo>
                        <a:pt x="905" y="624"/>
                      </a:lnTo>
                      <a:lnTo>
                        <a:pt x="895" y="648"/>
                      </a:lnTo>
                      <a:lnTo>
                        <a:pt x="892" y="654"/>
                      </a:lnTo>
                      <a:lnTo>
                        <a:pt x="883" y="673"/>
                      </a:lnTo>
                      <a:lnTo>
                        <a:pt x="870" y="697"/>
                      </a:lnTo>
                      <a:lnTo>
                        <a:pt x="868" y="702"/>
                      </a:lnTo>
                      <a:lnTo>
                        <a:pt x="856" y="722"/>
                      </a:lnTo>
                      <a:lnTo>
                        <a:pt x="844" y="739"/>
                      </a:lnTo>
                      <a:lnTo>
                        <a:pt x="838" y="746"/>
                      </a:lnTo>
                      <a:lnTo>
                        <a:pt x="819" y="770"/>
                      </a:lnTo>
                      <a:lnTo>
                        <a:pt x="796" y="795"/>
                      </a:lnTo>
                      <a:lnTo>
                        <a:pt x="795" y="796"/>
                      </a:lnTo>
                      <a:lnTo>
                        <a:pt x="771" y="819"/>
                      </a:lnTo>
                      <a:lnTo>
                        <a:pt x="770" y="819"/>
                      </a:lnTo>
                      <a:lnTo>
                        <a:pt x="746" y="838"/>
                      </a:lnTo>
                      <a:lnTo>
                        <a:pt x="739" y="843"/>
                      </a:lnTo>
                      <a:lnTo>
                        <a:pt x="722" y="856"/>
                      </a:lnTo>
                      <a:lnTo>
                        <a:pt x="702" y="868"/>
                      </a:lnTo>
                      <a:lnTo>
                        <a:pt x="697" y="870"/>
                      </a:lnTo>
                      <a:lnTo>
                        <a:pt x="673" y="884"/>
                      </a:lnTo>
                      <a:lnTo>
                        <a:pt x="654" y="892"/>
                      </a:lnTo>
                      <a:lnTo>
                        <a:pt x="649" y="894"/>
                      </a:lnTo>
                      <a:lnTo>
                        <a:pt x="624" y="904"/>
                      </a:lnTo>
                      <a:lnTo>
                        <a:pt x="600" y="912"/>
                      </a:lnTo>
                      <a:lnTo>
                        <a:pt x="584" y="917"/>
                      </a:lnTo>
                      <a:lnTo>
                        <a:pt x="576" y="919"/>
                      </a:lnTo>
                      <a:lnTo>
                        <a:pt x="551" y="924"/>
                      </a:lnTo>
                      <a:lnTo>
                        <a:pt x="527" y="928"/>
                      </a:lnTo>
                      <a:lnTo>
                        <a:pt x="502" y="930"/>
                      </a:lnTo>
                      <a:lnTo>
                        <a:pt x="478" y="933"/>
                      </a:lnTo>
                      <a:lnTo>
                        <a:pt x="454" y="933"/>
                      </a:lnTo>
                      <a:lnTo>
                        <a:pt x="429" y="930"/>
                      </a:lnTo>
                      <a:lnTo>
                        <a:pt x="405" y="928"/>
                      </a:lnTo>
                      <a:lnTo>
                        <a:pt x="381" y="924"/>
                      </a:lnTo>
                      <a:lnTo>
                        <a:pt x="356" y="919"/>
                      </a:lnTo>
                      <a:lnTo>
                        <a:pt x="347" y="917"/>
                      </a:lnTo>
                      <a:lnTo>
                        <a:pt x="307" y="904"/>
                      </a:lnTo>
                      <a:lnTo>
                        <a:pt x="277" y="892"/>
                      </a:lnTo>
                      <a:lnTo>
                        <a:pt x="259" y="884"/>
                      </a:lnTo>
                      <a:lnTo>
                        <a:pt x="234" y="870"/>
                      </a:lnTo>
                      <a:lnTo>
                        <a:pt x="229" y="868"/>
                      </a:lnTo>
                      <a:lnTo>
                        <a:pt x="210" y="856"/>
                      </a:lnTo>
                      <a:lnTo>
                        <a:pt x="192" y="843"/>
                      </a:lnTo>
                      <a:lnTo>
                        <a:pt x="185" y="838"/>
                      </a:lnTo>
                      <a:lnTo>
                        <a:pt x="161" y="819"/>
                      </a:lnTo>
                      <a:lnTo>
                        <a:pt x="137" y="796"/>
                      </a:lnTo>
                      <a:lnTo>
                        <a:pt x="136" y="795"/>
                      </a:lnTo>
                      <a:lnTo>
                        <a:pt x="113" y="770"/>
                      </a:lnTo>
                      <a:lnTo>
                        <a:pt x="112" y="770"/>
                      </a:lnTo>
                      <a:lnTo>
                        <a:pt x="93" y="746"/>
                      </a:lnTo>
                      <a:lnTo>
                        <a:pt x="88" y="739"/>
                      </a:lnTo>
                      <a:lnTo>
                        <a:pt x="76" y="722"/>
                      </a:lnTo>
                      <a:lnTo>
                        <a:pt x="64" y="702"/>
                      </a:lnTo>
                      <a:lnTo>
                        <a:pt x="61" y="697"/>
                      </a:lnTo>
                      <a:lnTo>
                        <a:pt x="48" y="673"/>
                      </a:lnTo>
                      <a:lnTo>
                        <a:pt x="39" y="654"/>
                      </a:lnTo>
                      <a:lnTo>
                        <a:pt x="27" y="624"/>
                      </a:lnTo>
                      <a:lnTo>
                        <a:pt x="19" y="600"/>
                      </a:lnTo>
                      <a:lnTo>
                        <a:pt x="15" y="585"/>
                      </a:lnTo>
                      <a:lnTo>
                        <a:pt x="7" y="551"/>
                      </a:lnTo>
                      <a:lnTo>
                        <a:pt x="3" y="527"/>
                      </a:lnTo>
                      <a:lnTo>
                        <a:pt x="1" y="502"/>
                      </a:lnTo>
                      <a:lnTo>
                        <a:pt x="0" y="478"/>
                      </a:lnTo>
                      <a:lnTo>
                        <a:pt x="0" y="453"/>
                      </a:lnTo>
                      <a:lnTo>
                        <a:pt x="1" y="429"/>
                      </a:lnTo>
                      <a:lnTo>
                        <a:pt x="3" y="405"/>
                      </a:lnTo>
                      <a:lnTo>
                        <a:pt x="7" y="380"/>
                      </a:lnTo>
                      <a:lnTo>
                        <a:pt x="19" y="332"/>
                      </a:lnTo>
                      <a:lnTo>
                        <a:pt x="27" y="307"/>
                      </a:lnTo>
                      <a:lnTo>
                        <a:pt x="39" y="277"/>
                      </a:lnTo>
                      <a:lnTo>
                        <a:pt x="48" y="258"/>
                      </a:lnTo>
                      <a:lnTo>
                        <a:pt x="61" y="234"/>
                      </a:lnTo>
                      <a:lnTo>
                        <a:pt x="64" y="230"/>
                      </a:lnTo>
                      <a:lnTo>
                        <a:pt x="76" y="210"/>
                      </a:lnTo>
                      <a:lnTo>
                        <a:pt x="93" y="185"/>
                      </a:lnTo>
                      <a:lnTo>
                        <a:pt x="112" y="161"/>
                      </a:lnTo>
                      <a:lnTo>
                        <a:pt x="113" y="161"/>
                      </a:lnTo>
                      <a:lnTo>
                        <a:pt x="136" y="138"/>
                      </a:lnTo>
                      <a:lnTo>
                        <a:pt x="137" y="135"/>
                      </a:lnTo>
                      <a:lnTo>
                        <a:pt x="161" y="112"/>
                      </a:lnTo>
                      <a:lnTo>
                        <a:pt x="185" y="93"/>
                      </a:lnTo>
                      <a:lnTo>
                        <a:pt x="210" y="77"/>
                      </a:lnTo>
                      <a:lnTo>
                        <a:pt x="229" y="63"/>
                      </a:lnTo>
                      <a:lnTo>
                        <a:pt x="234" y="61"/>
                      </a:lnTo>
                      <a:lnTo>
                        <a:pt x="259" y="48"/>
                      </a:lnTo>
                      <a:lnTo>
                        <a:pt x="277" y="39"/>
                      </a:lnTo>
                      <a:lnTo>
                        <a:pt x="307" y="28"/>
                      </a:lnTo>
                      <a:lnTo>
                        <a:pt x="332" y="19"/>
                      </a:lnTo>
                      <a:lnTo>
                        <a:pt x="356" y="13"/>
                      </a:lnTo>
                      <a:lnTo>
                        <a:pt x="381" y="7"/>
                      </a:lnTo>
                      <a:lnTo>
                        <a:pt x="405" y="4"/>
                      </a:lnTo>
                      <a:lnTo>
                        <a:pt x="429" y="1"/>
                      </a:lnTo>
                      <a:lnTo>
                        <a:pt x="454" y="0"/>
                      </a:lnTo>
                      <a:close/>
                    </a:path>
                  </a:pathLst>
                </a:custGeom>
                <a:solidFill>
                  <a:srgbClr val="00DFDF"/>
                </a:solidFill>
                <a:ln w="0">
                  <a:solidFill>
                    <a:srgbClr val="00DFD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Freeform 445"/>
                <p:cNvSpPr>
                  <a:spLocks/>
                </p:cNvSpPr>
                <p:nvPr/>
              </p:nvSpPr>
              <p:spPr bwMode="auto">
                <a:xfrm>
                  <a:off x="2255" y="1761"/>
                  <a:ext cx="854" cy="855"/>
                </a:xfrm>
                <a:custGeom>
                  <a:avLst/>
                  <a:gdLst/>
                  <a:ahLst/>
                  <a:cxnLst>
                    <a:cxn ang="0">
                      <a:pos x="456" y="1"/>
                    </a:cxn>
                    <a:cxn ang="0">
                      <a:pos x="512" y="9"/>
                    </a:cxn>
                    <a:cxn ang="0">
                      <a:pos x="572" y="25"/>
                    </a:cxn>
                    <a:cxn ang="0">
                      <a:pos x="634" y="54"/>
                    </a:cxn>
                    <a:cxn ang="0">
                      <a:pos x="683" y="85"/>
                    </a:cxn>
                    <a:cxn ang="0">
                      <a:pos x="727" y="123"/>
                    </a:cxn>
                    <a:cxn ang="0">
                      <a:pos x="756" y="155"/>
                    </a:cxn>
                    <a:cxn ang="0">
                      <a:pos x="786" y="196"/>
                    </a:cxn>
                    <a:cxn ang="0">
                      <a:pos x="813" y="245"/>
                    </a:cxn>
                    <a:cxn ang="0">
                      <a:pos x="840" y="318"/>
                    </a:cxn>
                    <a:cxn ang="0">
                      <a:pos x="853" y="391"/>
                    </a:cxn>
                    <a:cxn ang="0">
                      <a:pos x="854" y="440"/>
                    </a:cxn>
                    <a:cxn ang="0">
                      <a:pos x="850" y="489"/>
                    </a:cxn>
                    <a:cxn ang="0">
                      <a:pos x="832" y="562"/>
                    </a:cxn>
                    <a:cxn ang="0">
                      <a:pos x="813" y="610"/>
                    </a:cxn>
                    <a:cxn ang="0">
                      <a:pos x="786" y="659"/>
                    </a:cxn>
                    <a:cxn ang="0">
                      <a:pos x="756" y="701"/>
                    </a:cxn>
                    <a:cxn ang="0">
                      <a:pos x="727" y="732"/>
                    </a:cxn>
                    <a:cxn ang="0">
                      <a:pos x="683" y="770"/>
                    </a:cxn>
                    <a:cxn ang="0">
                      <a:pos x="634" y="801"/>
                    </a:cxn>
                    <a:cxn ang="0">
                      <a:pos x="585" y="825"/>
                    </a:cxn>
                    <a:cxn ang="0">
                      <a:pos x="537" y="841"/>
                    </a:cxn>
                    <a:cxn ang="0">
                      <a:pos x="463" y="854"/>
                    </a:cxn>
                    <a:cxn ang="0">
                      <a:pos x="415" y="855"/>
                    </a:cxn>
                    <a:cxn ang="0">
                      <a:pos x="342" y="847"/>
                    </a:cxn>
                    <a:cxn ang="0">
                      <a:pos x="268" y="825"/>
                    </a:cxn>
                    <a:cxn ang="0">
                      <a:pos x="220" y="801"/>
                    </a:cxn>
                    <a:cxn ang="0">
                      <a:pos x="171" y="770"/>
                    </a:cxn>
                    <a:cxn ang="0">
                      <a:pos x="127" y="732"/>
                    </a:cxn>
                    <a:cxn ang="0">
                      <a:pos x="98" y="701"/>
                    </a:cxn>
                    <a:cxn ang="0">
                      <a:pos x="67" y="659"/>
                    </a:cxn>
                    <a:cxn ang="0">
                      <a:pos x="41" y="610"/>
                    </a:cxn>
                    <a:cxn ang="0">
                      <a:pos x="21" y="562"/>
                    </a:cxn>
                    <a:cxn ang="0">
                      <a:pos x="2" y="464"/>
                    </a:cxn>
                    <a:cxn ang="0">
                      <a:pos x="2" y="391"/>
                    </a:cxn>
                    <a:cxn ang="0">
                      <a:pos x="13" y="318"/>
                    </a:cxn>
                    <a:cxn ang="0">
                      <a:pos x="30" y="269"/>
                    </a:cxn>
                    <a:cxn ang="0">
                      <a:pos x="53" y="220"/>
                    </a:cxn>
                    <a:cxn ang="0">
                      <a:pos x="85" y="172"/>
                    </a:cxn>
                    <a:cxn ang="0">
                      <a:pos x="122" y="128"/>
                    </a:cxn>
                    <a:cxn ang="0">
                      <a:pos x="155" y="100"/>
                    </a:cxn>
                    <a:cxn ang="0">
                      <a:pos x="195" y="68"/>
                    </a:cxn>
                    <a:cxn ang="0">
                      <a:pos x="268" y="31"/>
                    </a:cxn>
                    <a:cxn ang="0">
                      <a:pos x="317" y="15"/>
                    </a:cxn>
                    <a:cxn ang="0">
                      <a:pos x="390" y="3"/>
                    </a:cxn>
                  </a:cxnLst>
                  <a:rect l="0" t="0" r="r" b="b"/>
                  <a:pathLst>
                    <a:path w="854" h="855">
                      <a:moveTo>
                        <a:pt x="415" y="0"/>
                      </a:moveTo>
                      <a:lnTo>
                        <a:pt x="439" y="0"/>
                      </a:lnTo>
                      <a:lnTo>
                        <a:pt x="456" y="1"/>
                      </a:lnTo>
                      <a:lnTo>
                        <a:pt x="463" y="3"/>
                      </a:lnTo>
                      <a:lnTo>
                        <a:pt x="488" y="5"/>
                      </a:lnTo>
                      <a:lnTo>
                        <a:pt x="512" y="9"/>
                      </a:lnTo>
                      <a:lnTo>
                        <a:pt x="537" y="15"/>
                      </a:lnTo>
                      <a:lnTo>
                        <a:pt x="561" y="22"/>
                      </a:lnTo>
                      <a:lnTo>
                        <a:pt x="572" y="25"/>
                      </a:lnTo>
                      <a:lnTo>
                        <a:pt x="585" y="31"/>
                      </a:lnTo>
                      <a:lnTo>
                        <a:pt x="610" y="42"/>
                      </a:lnTo>
                      <a:lnTo>
                        <a:pt x="634" y="54"/>
                      </a:lnTo>
                      <a:lnTo>
                        <a:pt x="658" y="68"/>
                      </a:lnTo>
                      <a:lnTo>
                        <a:pt x="667" y="74"/>
                      </a:lnTo>
                      <a:lnTo>
                        <a:pt x="683" y="85"/>
                      </a:lnTo>
                      <a:lnTo>
                        <a:pt x="700" y="100"/>
                      </a:lnTo>
                      <a:lnTo>
                        <a:pt x="707" y="106"/>
                      </a:lnTo>
                      <a:lnTo>
                        <a:pt x="727" y="123"/>
                      </a:lnTo>
                      <a:lnTo>
                        <a:pt x="732" y="128"/>
                      </a:lnTo>
                      <a:lnTo>
                        <a:pt x="750" y="147"/>
                      </a:lnTo>
                      <a:lnTo>
                        <a:pt x="756" y="155"/>
                      </a:lnTo>
                      <a:lnTo>
                        <a:pt x="769" y="172"/>
                      </a:lnTo>
                      <a:lnTo>
                        <a:pt x="780" y="188"/>
                      </a:lnTo>
                      <a:lnTo>
                        <a:pt x="786" y="196"/>
                      </a:lnTo>
                      <a:lnTo>
                        <a:pt x="800" y="220"/>
                      </a:lnTo>
                      <a:lnTo>
                        <a:pt x="805" y="227"/>
                      </a:lnTo>
                      <a:lnTo>
                        <a:pt x="813" y="245"/>
                      </a:lnTo>
                      <a:lnTo>
                        <a:pt x="824" y="269"/>
                      </a:lnTo>
                      <a:lnTo>
                        <a:pt x="829" y="282"/>
                      </a:lnTo>
                      <a:lnTo>
                        <a:pt x="840" y="318"/>
                      </a:lnTo>
                      <a:lnTo>
                        <a:pt x="846" y="342"/>
                      </a:lnTo>
                      <a:lnTo>
                        <a:pt x="850" y="367"/>
                      </a:lnTo>
                      <a:lnTo>
                        <a:pt x="853" y="391"/>
                      </a:lnTo>
                      <a:lnTo>
                        <a:pt x="853" y="400"/>
                      </a:lnTo>
                      <a:lnTo>
                        <a:pt x="854" y="415"/>
                      </a:lnTo>
                      <a:lnTo>
                        <a:pt x="854" y="440"/>
                      </a:lnTo>
                      <a:lnTo>
                        <a:pt x="853" y="457"/>
                      </a:lnTo>
                      <a:lnTo>
                        <a:pt x="853" y="464"/>
                      </a:lnTo>
                      <a:lnTo>
                        <a:pt x="850" y="489"/>
                      </a:lnTo>
                      <a:lnTo>
                        <a:pt x="846" y="513"/>
                      </a:lnTo>
                      <a:lnTo>
                        <a:pt x="840" y="537"/>
                      </a:lnTo>
                      <a:lnTo>
                        <a:pt x="832" y="562"/>
                      </a:lnTo>
                      <a:lnTo>
                        <a:pt x="829" y="573"/>
                      </a:lnTo>
                      <a:lnTo>
                        <a:pt x="824" y="586"/>
                      </a:lnTo>
                      <a:lnTo>
                        <a:pt x="813" y="610"/>
                      </a:lnTo>
                      <a:lnTo>
                        <a:pt x="805" y="628"/>
                      </a:lnTo>
                      <a:lnTo>
                        <a:pt x="800" y="635"/>
                      </a:lnTo>
                      <a:lnTo>
                        <a:pt x="786" y="659"/>
                      </a:lnTo>
                      <a:lnTo>
                        <a:pt x="780" y="669"/>
                      </a:lnTo>
                      <a:lnTo>
                        <a:pt x="769" y="684"/>
                      </a:lnTo>
                      <a:lnTo>
                        <a:pt x="756" y="701"/>
                      </a:lnTo>
                      <a:lnTo>
                        <a:pt x="750" y="708"/>
                      </a:lnTo>
                      <a:lnTo>
                        <a:pt x="732" y="727"/>
                      </a:lnTo>
                      <a:lnTo>
                        <a:pt x="727" y="732"/>
                      </a:lnTo>
                      <a:lnTo>
                        <a:pt x="707" y="750"/>
                      </a:lnTo>
                      <a:lnTo>
                        <a:pt x="700" y="757"/>
                      </a:lnTo>
                      <a:lnTo>
                        <a:pt x="683" y="770"/>
                      </a:lnTo>
                      <a:lnTo>
                        <a:pt x="667" y="781"/>
                      </a:lnTo>
                      <a:lnTo>
                        <a:pt x="658" y="787"/>
                      </a:lnTo>
                      <a:lnTo>
                        <a:pt x="634" y="801"/>
                      </a:lnTo>
                      <a:lnTo>
                        <a:pt x="627" y="805"/>
                      </a:lnTo>
                      <a:lnTo>
                        <a:pt x="610" y="814"/>
                      </a:lnTo>
                      <a:lnTo>
                        <a:pt x="585" y="825"/>
                      </a:lnTo>
                      <a:lnTo>
                        <a:pt x="572" y="830"/>
                      </a:lnTo>
                      <a:lnTo>
                        <a:pt x="561" y="834"/>
                      </a:lnTo>
                      <a:lnTo>
                        <a:pt x="537" y="841"/>
                      </a:lnTo>
                      <a:lnTo>
                        <a:pt x="512" y="847"/>
                      </a:lnTo>
                      <a:lnTo>
                        <a:pt x="488" y="850"/>
                      </a:lnTo>
                      <a:lnTo>
                        <a:pt x="463" y="854"/>
                      </a:lnTo>
                      <a:lnTo>
                        <a:pt x="456" y="854"/>
                      </a:lnTo>
                      <a:lnTo>
                        <a:pt x="439" y="855"/>
                      </a:lnTo>
                      <a:lnTo>
                        <a:pt x="415" y="855"/>
                      </a:lnTo>
                      <a:lnTo>
                        <a:pt x="398" y="854"/>
                      </a:lnTo>
                      <a:lnTo>
                        <a:pt x="390" y="854"/>
                      </a:lnTo>
                      <a:lnTo>
                        <a:pt x="342" y="847"/>
                      </a:lnTo>
                      <a:lnTo>
                        <a:pt x="317" y="841"/>
                      </a:lnTo>
                      <a:lnTo>
                        <a:pt x="293" y="834"/>
                      </a:lnTo>
                      <a:lnTo>
                        <a:pt x="268" y="825"/>
                      </a:lnTo>
                      <a:lnTo>
                        <a:pt x="244" y="814"/>
                      </a:lnTo>
                      <a:lnTo>
                        <a:pt x="227" y="805"/>
                      </a:lnTo>
                      <a:lnTo>
                        <a:pt x="220" y="801"/>
                      </a:lnTo>
                      <a:lnTo>
                        <a:pt x="195" y="787"/>
                      </a:lnTo>
                      <a:lnTo>
                        <a:pt x="187" y="781"/>
                      </a:lnTo>
                      <a:lnTo>
                        <a:pt x="171" y="770"/>
                      </a:lnTo>
                      <a:lnTo>
                        <a:pt x="155" y="757"/>
                      </a:lnTo>
                      <a:lnTo>
                        <a:pt x="146" y="750"/>
                      </a:lnTo>
                      <a:lnTo>
                        <a:pt x="127" y="732"/>
                      </a:lnTo>
                      <a:lnTo>
                        <a:pt x="122" y="727"/>
                      </a:lnTo>
                      <a:lnTo>
                        <a:pt x="104" y="708"/>
                      </a:lnTo>
                      <a:lnTo>
                        <a:pt x="98" y="701"/>
                      </a:lnTo>
                      <a:lnTo>
                        <a:pt x="85" y="684"/>
                      </a:lnTo>
                      <a:lnTo>
                        <a:pt x="73" y="669"/>
                      </a:lnTo>
                      <a:lnTo>
                        <a:pt x="67" y="659"/>
                      </a:lnTo>
                      <a:lnTo>
                        <a:pt x="53" y="635"/>
                      </a:lnTo>
                      <a:lnTo>
                        <a:pt x="49" y="628"/>
                      </a:lnTo>
                      <a:lnTo>
                        <a:pt x="41" y="610"/>
                      </a:lnTo>
                      <a:lnTo>
                        <a:pt x="30" y="586"/>
                      </a:lnTo>
                      <a:lnTo>
                        <a:pt x="25" y="573"/>
                      </a:lnTo>
                      <a:lnTo>
                        <a:pt x="21" y="562"/>
                      </a:lnTo>
                      <a:lnTo>
                        <a:pt x="13" y="537"/>
                      </a:lnTo>
                      <a:lnTo>
                        <a:pt x="4" y="489"/>
                      </a:lnTo>
                      <a:lnTo>
                        <a:pt x="2" y="464"/>
                      </a:lnTo>
                      <a:lnTo>
                        <a:pt x="0" y="457"/>
                      </a:lnTo>
                      <a:lnTo>
                        <a:pt x="0" y="400"/>
                      </a:lnTo>
                      <a:lnTo>
                        <a:pt x="2" y="391"/>
                      </a:lnTo>
                      <a:lnTo>
                        <a:pt x="4" y="367"/>
                      </a:lnTo>
                      <a:lnTo>
                        <a:pt x="9" y="342"/>
                      </a:lnTo>
                      <a:lnTo>
                        <a:pt x="13" y="318"/>
                      </a:lnTo>
                      <a:lnTo>
                        <a:pt x="21" y="294"/>
                      </a:lnTo>
                      <a:lnTo>
                        <a:pt x="25" y="282"/>
                      </a:lnTo>
                      <a:lnTo>
                        <a:pt x="30" y="269"/>
                      </a:lnTo>
                      <a:lnTo>
                        <a:pt x="41" y="245"/>
                      </a:lnTo>
                      <a:lnTo>
                        <a:pt x="49" y="227"/>
                      </a:lnTo>
                      <a:lnTo>
                        <a:pt x="53" y="220"/>
                      </a:lnTo>
                      <a:lnTo>
                        <a:pt x="67" y="196"/>
                      </a:lnTo>
                      <a:lnTo>
                        <a:pt x="73" y="188"/>
                      </a:lnTo>
                      <a:lnTo>
                        <a:pt x="85" y="172"/>
                      </a:lnTo>
                      <a:lnTo>
                        <a:pt x="98" y="155"/>
                      </a:lnTo>
                      <a:lnTo>
                        <a:pt x="104" y="147"/>
                      </a:lnTo>
                      <a:lnTo>
                        <a:pt x="122" y="128"/>
                      </a:lnTo>
                      <a:lnTo>
                        <a:pt x="127" y="123"/>
                      </a:lnTo>
                      <a:lnTo>
                        <a:pt x="146" y="106"/>
                      </a:lnTo>
                      <a:lnTo>
                        <a:pt x="155" y="100"/>
                      </a:lnTo>
                      <a:lnTo>
                        <a:pt x="171" y="85"/>
                      </a:lnTo>
                      <a:lnTo>
                        <a:pt x="187" y="74"/>
                      </a:lnTo>
                      <a:lnTo>
                        <a:pt x="195" y="68"/>
                      </a:lnTo>
                      <a:lnTo>
                        <a:pt x="220" y="54"/>
                      </a:lnTo>
                      <a:lnTo>
                        <a:pt x="244" y="42"/>
                      </a:lnTo>
                      <a:lnTo>
                        <a:pt x="268" y="31"/>
                      </a:lnTo>
                      <a:lnTo>
                        <a:pt x="282" y="25"/>
                      </a:lnTo>
                      <a:lnTo>
                        <a:pt x="293" y="22"/>
                      </a:lnTo>
                      <a:lnTo>
                        <a:pt x="317" y="15"/>
                      </a:lnTo>
                      <a:lnTo>
                        <a:pt x="342" y="9"/>
                      </a:lnTo>
                      <a:lnTo>
                        <a:pt x="366" y="5"/>
                      </a:lnTo>
                      <a:lnTo>
                        <a:pt x="390" y="3"/>
                      </a:lnTo>
                      <a:lnTo>
                        <a:pt x="398" y="1"/>
                      </a:lnTo>
                      <a:lnTo>
                        <a:pt x="415" y="0"/>
                      </a:lnTo>
                      <a:close/>
                    </a:path>
                  </a:pathLst>
                </a:custGeom>
                <a:solidFill>
                  <a:srgbClr val="00EFEF"/>
                </a:solidFill>
                <a:ln w="0">
                  <a:solidFill>
                    <a:srgbClr val="00EFE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Freeform 446"/>
                <p:cNvSpPr>
                  <a:spLocks/>
                </p:cNvSpPr>
                <p:nvPr/>
              </p:nvSpPr>
              <p:spPr bwMode="auto">
                <a:xfrm>
                  <a:off x="2300" y="1807"/>
                  <a:ext cx="765" cy="764"/>
                </a:xfrm>
                <a:custGeom>
                  <a:avLst/>
                  <a:gdLst/>
                  <a:ahLst/>
                  <a:cxnLst>
                    <a:cxn ang="0">
                      <a:pos x="394" y="0"/>
                    </a:cxn>
                    <a:cxn ang="0">
                      <a:pos x="442" y="5"/>
                    </a:cxn>
                    <a:cxn ang="0">
                      <a:pos x="467" y="8"/>
                    </a:cxn>
                    <a:cxn ang="0">
                      <a:pos x="516" y="24"/>
                    </a:cxn>
                    <a:cxn ang="0">
                      <a:pos x="565" y="46"/>
                    </a:cxn>
                    <a:cxn ang="0">
                      <a:pos x="613" y="77"/>
                    </a:cxn>
                    <a:cxn ang="0">
                      <a:pos x="667" y="126"/>
                    </a:cxn>
                    <a:cxn ang="0">
                      <a:pos x="687" y="150"/>
                    </a:cxn>
                    <a:cxn ang="0">
                      <a:pos x="711" y="186"/>
                    </a:cxn>
                    <a:cxn ang="0">
                      <a:pos x="730" y="223"/>
                    </a:cxn>
                    <a:cxn ang="0">
                      <a:pos x="740" y="248"/>
                    </a:cxn>
                    <a:cxn ang="0">
                      <a:pos x="755" y="296"/>
                    </a:cxn>
                    <a:cxn ang="0">
                      <a:pos x="765" y="369"/>
                    </a:cxn>
                    <a:cxn ang="0">
                      <a:pos x="760" y="442"/>
                    </a:cxn>
                    <a:cxn ang="0">
                      <a:pos x="755" y="467"/>
                    </a:cxn>
                    <a:cxn ang="0">
                      <a:pos x="740" y="516"/>
                    </a:cxn>
                    <a:cxn ang="0">
                      <a:pos x="718" y="564"/>
                    </a:cxn>
                    <a:cxn ang="0">
                      <a:pos x="704" y="589"/>
                    </a:cxn>
                    <a:cxn ang="0">
                      <a:pos x="686" y="613"/>
                    </a:cxn>
                    <a:cxn ang="0">
                      <a:pos x="662" y="642"/>
                    </a:cxn>
                    <a:cxn ang="0">
                      <a:pos x="613" y="686"/>
                    </a:cxn>
                    <a:cxn ang="0">
                      <a:pos x="565" y="718"/>
                    </a:cxn>
                    <a:cxn ang="0">
                      <a:pos x="516" y="740"/>
                    </a:cxn>
                    <a:cxn ang="0">
                      <a:pos x="467" y="755"/>
                    </a:cxn>
                    <a:cxn ang="0">
                      <a:pos x="442" y="759"/>
                    </a:cxn>
                    <a:cxn ang="0">
                      <a:pos x="394" y="764"/>
                    </a:cxn>
                    <a:cxn ang="0">
                      <a:pos x="345" y="762"/>
                    </a:cxn>
                    <a:cxn ang="0">
                      <a:pos x="321" y="759"/>
                    </a:cxn>
                    <a:cxn ang="0">
                      <a:pos x="272" y="748"/>
                    </a:cxn>
                    <a:cxn ang="0">
                      <a:pos x="235" y="735"/>
                    </a:cxn>
                    <a:cxn ang="0">
                      <a:pos x="199" y="718"/>
                    </a:cxn>
                    <a:cxn ang="0">
                      <a:pos x="150" y="686"/>
                    </a:cxn>
                    <a:cxn ang="0">
                      <a:pos x="122" y="662"/>
                    </a:cxn>
                    <a:cxn ang="0">
                      <a:pos x="77" y="613"/>
                    </a:cxn>
                    <a:cxn ang="0">
                      <a:pos x="53" y="577"/>
                    </a:cxn>
                    <a:cxn ang="0">
                      <a:pos x="33" y="540"/>
                    </a:cxn>
                    <a:cxn ang="0">
                      <a:pos x="15" y="491"/>
                    </a:cxn>
                    <a:cxn ang="0">
                      <a:pos x="4" y="443"/>
                    </a:cxn>
                    <a:cxn ang="0">
                      <a:pos x="1" y="418"/>
                    </a:cxn>
                    <a:cxn ang="0">
                      <a:pos x="0" y="369"/>
                    </a:cxn>
                    <a:cxn ang="0">
                      <a:pos x="4" y="321"/>
                    </a:cxn>
                    <a:cxn ang="0">
                      <a:pos x="15" y="272"/>
                    </a:cxn>
                    <a:cxn ang="0">
                      <a:pos x="28" y="235"/>
                    </a:cxn>
                    <a:cxn ang="0">
                      <a:pos x="46" y="199"/>
                    </a:cxn>
                    <a:cxn ang="0">
                      <a:pos x="61" y="174"/>
                    </a:cxn>
                    <a:cxn ang="0">
                      <a:pos x="98" y="126"/>
                    </a:cxn>
                    <a:cxn ang="0">
                      <a:pos x="122" y="101"/>
                    </a:cxn>
                    <a:cxn ang="0">
                      <a:pos x="150" y="77"/>
                    </a:cxn>
                    <a:cxn ang="0">
                      <a:pos x="199" y="46"/>
                    </a:cxn>
                    <a:cxn ang="0">
                      <a:pos x="235" y="28"/>
                    </a:cxn>
                    <a:cxn ang="0">
                      <a:pos x="272" y="15"/>
                    </a:cxn>
                    <a:cxn ang="0">
                      <a:pos x="321" y="5"/>
                    </a:cxn>
                    <a:cxn ang="0">
                      <a:pos x="345" y="1"/>
                    </a:cxn>
                  </a:cxnLst>
                  <a:rect l="0" t="0" r="r" b="b"/>
                  <a:pathLst>
                    <a:path w="765" h="764">
                      <a:moveTo>
                        <a:pt x="370" y="0"/>
                      </a:moveTo>
                      <a:lnTo>
                        <a:pt x="394" y="0"/>
                      </a:lnTo>
                      <a:lnTo>
                        <a:pt x="418" y="1"/>
                      </a:lnTo>
                      <a:lnTo>
                        <a:pt x="442" y="5"/>
                      </a:lnTo>
                      <a:lnTo>
                        <a:pt x="443" y="5"/>
                      </a:lnTo>
                      <a:lnTo>
                        <a:pt x="467" y="8"/>
                      </a:lnTo>
                      <a:lnTo>
                        <a:pt x="492" y="15"/>
                      </a:lnTo>
                      <a:lnTo>
                        <a:pt x="516" y="24"/>
                      </a:lnTo>
                      <a:lnTo>
                        <a:pt x="540" y="33"/>
                      </a:lnTo>
                      <a:lnTo>
                        <a:pt x="565" y="46"/>
                      </a:lnTo>
                      <a:lnTo>
                        <a:pt x="589" y="61"/>
                      </a:lnTo>
                      <a:lnTo>
                        <a:pt x="613" y="77"/>
                      </a:lnTo>
                      <a:lnTo>
                        <a:pt x="638" y="98"/>
                      </a:lnTo>
                      <a:lnTo>
                        <a:pt x="667" y="126"/>
                      </a:lnTo>
                      <a:lnTo>
                        <a:pt x="686" y="150"/>
                      </a:lnTo>
                      <a:lnTo>
                        <a:pt x="687" y="150"/>
                      </a:lnTo>
                      <a:lnTo>
                        <a:pt x="704" y="174"/>
                      </a:lnTo>
                      <a:lnTo>
                        <a:pt x="711" y="186"/>
                      </a:lnTo>
                      <a:lnTo>
                        <a:pt x="718" y="199"/>
                      </a:lnTo>
                      <a:lnTo>
                        <a:pt x="730" y="223"/>
                      </a:lnTo>
                      <a:lnTo>
                        <a:pt x="735" y="235"/>
                      </a:lnTo>
                      <a:lnTo>
                        <a:pt x="740" y="248"/>
                      </a:lnTo>
                      <a:lnTo>
                        <a:pt x="749" y="272"/>
                      </a:lnTo>
                      <a:lnTo>
                        <a:pt x="755" y="296"/>
                      </a:lnTo>
                      <a:lnTo>
                        <a:pt x="760" y="321"/>
                      </a:lnTo>
                      <a:lnTo>
                        <a:pt x="765" y="369"/>
                      </a:lnTo>
                      <a:lnTo>
                        <a:pt x="765" y="394"/>
                      </a:lnTo>
                      <a:lnTo>
                        <a:pt x="760" y="442"/>
                      </a:lnTo>
                      <a:lnTo>
                        <a:pt x="760" y="443"/>
                      </a:lnTo>
                      <a:lnTo>
                        <a:pt x="755" y="467"/>
                      </a:lnTo>
                      <a:lnTo>
                        <a:pt x="749" y="491"/>
                      </a:lnTo>
                      <a:lnTo>
                        <a:pt x="740" y="516"/>
                      </a:lnTo>
                      <a:lnTo>
                        <a:pt x="730" y="540"/>
                      </a:lnTo>
                      <a:lnTo>
                        <a:pt x="718" y="564"/>
                      </a:lnTo>
                      <a:lnTo>
                        <a:pt x="711" y="577"/>
                      </a:lnTo>
                      <a:lnTo>
                        <a:pt x="704" y="589"/>
                      </a:lnTo>
                      <a:lnTo>
                        <a:pt x="687" y="613"/>
                      </a:lnTo>
                      <a:lnTo>
                        <a:pt x="686" y="613"/>
                      </a:lnTo>
                      <a:lnTo>
                        <a:pt x="667" y="638"/>
                      </a:lnTo>
                      <a:lnTo>
                        <a:pt x="662" y="642"/>
                      </a:lnTo>
                      <a:lnTo>
                        <a:pt x="638" y="666"/>
                      </a:lnTo>
                      <a:lnTo>
                        <a:pt x="613" y="686"/>
                      </a:lnTo>
                      <a:lnTo>
                        <a:pt x="589" y="704"/>
                      </a:lnTo>
                      <a:lnTo>
                        <a:pt x="565" y="718"/>
                      </a:lnTo>
                      <a:lnTo>
                        <a:pt x="540" y="730"/>
                      </a:lnTo>
                      <a:lnTo>
                        <a:pt x="516" y="740"/>
                      </a:lnTo>
                      <a:lnTo>
                        <a:pt x="492" y="748"/>
                      </a:lnTo>
                      <a:lnTo>
                        <a:pt x="467" y="755"/>
                      </a:lnTo>
                      <a:lnTo>
                        <a:pt x="443" y="759"/>
                      </a:lnTo>
                      <a:lnTo>
                        <a:pt x="442" y="759"/>
                      </a:lnTo>
                      <a:lnTo>
                        <a:pt x="418" y="762"/>
                      </a:lnTo>
                      <a:lnTo>
                        <a:pt x="394" y="764"/>
                      </a:lnTo>
                      <a:lnTo>
                        <a:pt x="370" y="764"/>
                      </a:lnTo>
                      <a:lnTo>
                        <a:pt x="345" y="762"/>
                      </a:lnTo>
                      <a:lnTo>
                        <a:pt x="322" y="759"/>
                      </a:lnTo>
                      <a:lnTo>
                        <a:pt x="321" y="759"/>
                      </a:lnTo>
                      <a:lnTo>
                        <a:pt x="297" y="755"/>
                      </a:lnTo>
                      <a:lnTo>
                        <a:pt x="272" y="748"/>
                      </a:lnTo>
                      <a:lnTo>
                        <a:pt x="248" y="740"/>
                      </a:lnTo>
                      <a:lnTo>
                        <a:pt x="235" y="735"/>
                      </a:lnTo>
                      <a:lnTo>
                        <a:pt x="223" y="730"/>
                      </a:lnTo>
                      <a:lnTo>
                        <a:pt x="199" y="718"/>
                      </a:lnTo>
                      <a:lnTo>
                        <a:pt x="175" y="704"/>
                      </a:lnTo>
                      <a:lnTo>
                        <a:pt x="150" y="686"/>
                      </a:lnTo>
                      <a:lnTo>
                        <a:pt x="126" y="666"/>
                      </a:lnTo>
                      <a:lnTo>
                        <a:pt x="122" y="662"/>
                      </a:lnTo>
                      <a:lnTo>
                        <a:pt x="98" y="638"/>
                      </a:lnTo>
                      <a:lnTo>
                        <a:pt x="77" y="613"/>
                      </a:lnTo>
                      <a:lnTo>
                        <a:pt x="61" y="589"/>
                      </a:lnTo>
                      <a:lnTo>
                        <a:pt x="53" y="577"/>
                      </a:lnTo>
                      <a:lnTo>
                        <a:pt x="46" y="564"/>
                      </a:lnTo>
                      <a:lnTo>
                        <a:pt x="33" y="540"/>
                      </a:lnTo>
                      <a:lnTo>
                        <a:pt x="23" y="516"/>
                      </a:lnTo>
                      <a:lnTo>
                        <a:pt x="15" y="491"/>
                      </a:lnTo>
                      <a:lnTo>
                        <a:pt x="8" y="467"/>
                      </a:lnTo>
                      <a:lnTo>
                        <a:pt x="4" y="443"/>
                      </a:lnTo>
                      <a:lnTo>
                        <a:pt x="4" y="442"/>
                      </a:lnTo>
                      <a:lnTo>
                        <a:pt x="1" y="418"/>
                      </a:lnTo>
                      <a:lnTo>
                        <a:pt x="0" y="394"/>
                      </a:lnTo>
                      <a:lnTo>
                        <a:pt x="0" y="369"/>
                      </a:lnTo>
                      <a:lnTo>
                        <a:pt x="1" y="345"/>
                      </a:lnTo>
                      <a:lnTo>
                        <a:pt x="4" y="321"/>
                      </a:lnTo>
                      <a:lnTo>
                        <a:pt x="8" y="296"/>
                      </a:lnTo>
                      <a:lnTo>
                        <a:pt x="15" y="272"/>
                      </a:lnTo>
                      <a:lnTo>
                        <a:pt x="23" y="248"/>
                      </a:lnTo>
                      <a:lnTo>
                        <a:pt x="28" y="235"/>
                      </a:lnTo>
                      <a:lnTo>
                        <a:pt x="33" y="223"/>
                      </a:lnTo>
                      <a:lnTo>
                        <a:pt x="46" y="199"/>
                      </a:lnTo>
                      <a:lnTo>
                        <a:pt x="53" y="186"/>
                      </a:lnTo>
                      <a:lnTo>
                        <a:pt x="61" y="174"/>
                      </a:lnTo>
                      <a:lnTo>
                        <a:pt x="77" y="150"/>
                      </a:lnTo>
                      <a:lnTo>
                        <a:pt x="98" y="126"/>
                      </a:lnTo>
                      <a:lnTo>
                        <a:pt x="101" y="122"/>
                      </a:lnTo>
                      <a:lnTo>
                        <a:pt x="122" y="101"/>
                      </a:lnTo>
                      <a:lnTo>
                        <a:pt x="126" y="98"/>
                      </a:lnTo>
                      <a:lnTo>
                        <a:pt x="150" y="77"/>
                      </a:lnTo>
                      <a:lnTo>
                        <a:pt x="175" y="61"/>
                      </a:lnTo>
                      <a:lnTo>
                        <a:pt x="199" y="46"/>
                      </a:lnTo>
                      <a:lnTo>
                        <a:pt x="223" y="33"/>
                      </a:lnTo>
                      <a:lnTo>
                        <a:pt x="235" y="28"/>
                      </a:lnTo>
                      <a:lnTo>
                        <a:pt x="248" y="24"/>
                      </a:lnTo>
                      <a:lnTo>
                        <a:pt x="272" y="15"/>
                      </a:lnTo>
                      <a:lnTo>
                        <a:pt x="297" y="8"/>
                      </a:lnTo>
                      <a:lnTo>
                        <a:pt x="321" y="5"/>
                      </a:lnTo>
                      <a:lnTo>
                        <a:pt x="322" y="5"/>
                      </a:lnTo>
                      <a:lnTo>
                        <a:pt x="345" y="1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0">
                  <a:solidFill>
                    <a:srgbClr val="00FFF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Freeform 447"/>
                <p:cNvSpPr>
                  <a:spLocks/>
                </p:cNvSpPr>
                <p:nvPr/>
              </p:nvSpPr>
              <p:spPr bwMode="auto">
                <a:xfrm>
                  <a:off x="2378" y="1884"/>
                  <a:ext cx="608" cy="609"/>
                </a:xfrm>
                <a:custGeom>
                  <a:avLst/>
                  <a:gdLst/>
                  <a:ahLst/>
                  <a:cxnLst>
                    <a:cxn ang="0">
                      <a:pos x="316" y="0"/>
                    </a:cxn>
                    <a:cxn ang="0">
                      <a:pos x="365" y="9"/>
                    </a:cxn>
                    <a:cxn ang="0">
                      <a:pos x="414" y="21"/>
                    </a:cxn>
                    <a:cxn ang="0">
                      <a:pos x="438" y="34"/>
                    </a:cxn>
                    <a:cxn ang="0">
                      <a:pos x="468" y="49"/>
                    </a:cxn>
                    <a:cxn ang="0">
                      <a:pos x="500" y="73"/>
                    </a:cxn>
                    <a:cxn ang="0">
                      <a:pos x="525" y="97"/>
                    </a:cxn>
                    <a:cxn ang="0">
                      <a:pos x="543" y="122"/>
                    </a:cxn>
                    <a:cxn ang="0">
                      <a:pos x="564" y="146"/>
                    </a:cxn>
                    <a:cxn ang="0">
                      <a:pos x="584" y="186"/>
                    </a:cxn>
                    <a:cxn ang="0">
                      <a:pos x="596" y="219"/>
                    </a:cxn>
                    <a:cxn ang="0">
                      <a:pos x="605" y="268"/>
                    </a:cxn>
                    <a:cxn ang="0">
                      <a:pos x="608" y="317"/>
                    </a:cxn>
                    <a:cxn ang="0">
                      <a:pos x="599" y="366"/>
                    </a:cxn>
                    <a:cxn ang="0">
                      <a:pos x="587" y="414"/>
                    </a:cxn>
                    <a:cxn ang="0">
                      <a:pos x="576" y="439"/>
                    </a:cxn>
                    <a:cxn ang="0">
                      <a:pos x="560" y="469"/>
                    </a:cxn>
                    <a:cxn ang="0">
                      <a:pos x="535" y="501"/>
                    </a:cxn>
                    <a:cxn ang="0">
                      <a:pos x="511" y="526"/>
                    </a:cxn>
                    <a:cxn ang="0">
                      <a:pos x="487" y="544"/>
                    </a:cxn>
                    <a:cxn ang="0">
                      <a:pos x="462" y="565"/>
                    </a:cxn>
                    <a:cxn ang="0">
                      <a:pos x="422" y="585"/>
                    </a:cxn>
                    <a:cxn ang="0">
                      <a:pos x="389" y="597"/>
                    </a:cxn>
                    <a:cxn ang="0">
                      <a:pos x="340" y="607"/>
                    </a:cxn>
                    <a:cxn ang="0">
                      <a:pos x="292" y="609"/>
                    </a:cxn>
                    <a:cxn ang="0">
                      <a:pos x="243" y="601"/>
                    </a:cxn>
                    <a:cxn ang="0">
                      <a:pos x="194" y="589"/>
                    </a:cxn>
                    <a:cxn ang="0">
                      <a:pos x="170" y="575"/>
                    </a:cxn>
                    <a:cxn ang="0">
                      <a:pos x="140" y="561"/>
                    </a:cxn>
                    <a:cxn ang="0">
                      <a:pos x="107" y="536"/>
                    </a:cxn>
                    <a:cxn ang="0">
                      <a:pos x="82" y="512"/>
                    </a:cxn>
                    <a:cxn ang="0">
                      <a:pos x="64" y="487"/>
                    </a:cxn>
                    <a:cxn ang="0">
                      <a:pos x="44" y="463"/>
                    </a:cxn>
                    <a:cxn ang="0">
                      <a:pos x="23" y="424"/>
                    </a:cxn>
                    <a:cxn ang="0">
                      <a:pos x="11" y="390"/>
                    </a:cxn>
                    <a:cxn ang="0">
                      <a:pos x="3" y="341"/>
                    </a:cxn>
                    <a:cxn ang="0">
                      <a:pos x="0" y="292"/>
                    </a:cxn>
                    <a:cxn ang="0">
                      <a:pos x="9" y="244"/>
                    </a:cxn>
                    <a:cxn ang="0">
                      <a:pos x="20" y="195"/>
                    </a:cxn>
                    <a:cxn ang="0">
                      <a:pos x="33" y="171"/>
                    </a:cxn>
                    <a:cxn ang="0">
                      <a:pos x="48" y="140"/>
                    </a:cxn>
                    <a:cxn ang="0">
                      <a:pos x="72" y="108"/>
                    </a:cxn>
                    <a:cxn ang="0">
                      <a:pos x="97" y="83"/>
                    </a:cxn>
                    <a:cxn ang="0">
                      <a:pos x="121" y="65"/>
                    </a:cxn>
                    <a:cxn ang="0">
                      <a:pos x="145" y="45"/>
                    </a:cxn>
                    <a:cxn ang="0">
                      <a:pos x="185" y="24"/>
                    </a:cxn>
                    <a:cxn ang="0">
                      <a:pos x="219" y="12"/>
                    </a:cxn>
                    <a:cxn ang="0">
                      <a:pos x="267" y="4"/>
                    </a:cxn>
                  </a:cxnLst>
                  <a:rect l="0" t="0" r="r" b="b"/>
                  <a:pathLst>
                    <a:path w="608" h="609">
                      <a:moveTo>
                        <a:pt x="292" y="0"/>
                      </a:moveTo>
                      <a:lnTo>
                        <a:pt x="316" y="0"/>
                      </a:lnTo>
                      <a:lnTo>
                        <a:pt x="340" y="4"/>
                      </a:lnTo>
                      <a:lnTo>
                        <a:pt x="365" y="9"/>
                      </a:lnTo>
                      <a:lnTo>
                        <a:pt x="389" y="12"/>
                      </a:lnTo>
                      <a:lnTo>
                        <a:pt x="414" y="21"/>
                      </a:lnTo>
                      <a:lnTo>
                        <a:pt x="422" y="24"/>
                      </a:lnTo>
                      <a:lnTo>
                        <a:pt x="438" y="34"/>
                      </a:lnTo>
                      <a:lnTo>
                        <a:pt x="462" y="45"/>
                      </a:lnTo>
                      <a:lnTo>
                        <a:pt x="468" y="49"/>
                      </a:lnTo>
                      <a:lnTo>
                        <a:pt x="487" y="65"/>
                      </a:lnTo>
                      <a:lnTo>
                        <a:pt x="500" y="73"/>
                      </a:lnTo>
                      <a:lnTo>
                        <a:pt x="511" y="83"/>
                      </a:lnTo>
                      <a:lnTo>
                        <a:pt x="525" y="97"/>
                      </a:lnTo>
                      <a:lnTo>
                        <a:pt x="535" y="108"/>
                      </a:lnTo>
                      <a:lnTo>
                        <a:pt x="543" y="122"/>
                      </a:lnTo>
                      <a:lnTo>
                        <a:pt x="560" y="140"/>
                      </a:lnTo>
                      <a:lnTo>
                        <a:pt x="564" y="146"/>
                      </a:lnTo>
                      <a:lnTo>
                        <a:pt x="576" y="171"/>
                      </a:lnTo>
                      <a:lnTo>
                        <a:pt x="584" y="186"/>
                      </a:lnTo>
                      <a:lnTo>
                        <a:pt x="587" y="195"/>
                      </a:lnTo>
                      <a:lnTo>
                        <a:pt x="596" y="219"/>
                      </a:lnTo>
                      <a:lnTo>
                        <a:pt x="599" y="244"/>
                      </a:lnTo>
                      <a:lnTo>
                        <a:pt x="605" y="268"/>
                      </a:lnTo>
                      <a:lnTo>
                        <a:pt x="608" y="292"/>
                      </a:lnTo>
                      <a:lnTo>
                        <a:pt x="608" y="317"/>
                      </a:lnTo>
                      <a:lnTo>
                        <a:pt x="605" y="341"/>
                      </a:lnTo>
                      <a:lnTo>
                        <a:pt x="599" y="366"/>
                      </a:lnTo>
                      <a:lnTo>
                        <a:pt x="596" y="390"/>
                      </a:lnTo>
                      <a:lnTo>
                        <a:pt x="587" y="414"/>
                      </a:lnTo>
                      <a:lnTo>
                        <a:pt x="584" y="424"/>
                      </a:lnTo>
                      <a:lnTo>
                        <a:pt x="576" y="439"/>
                      </a:lnTo>
                      <a:lnTo>
                        <a:pt x="564" y="463"/>
                      </a:lnTo>
                      <a:lnTo>
                        <a:pt x="560" y="469"/>
                      </a:lnTo>
                      <a:lnTo>
                        <a:pt x="543" y="487"/>
                      </a:lnTo>
                      <a:lnTo>
                        <a:pt x="535" y="501"/>
                      </a:lnTo>
                      <a:lnTo>
                        <a:pt x="525" y="512"/>
                      </a:lnTo>
                      <a:lnTo>
                        <a:pt x="511" y="526"/>
                      </a:lnTo>
                      <a:lnTo>
                        <a:pt x="500" y="536"/>
                      </a:lnTo>
                      <a:lnTo>
                        <a:pt x="487" y="544"/>
                      </a:lnTo>
                      <a:lnTo>
                        <a:pt x="468" y="561"/>
                      </a:lnTo>
                      <a:lnTo>
                        <a:pt x="462" y="565"/>
                      </a:lnTo>
                      <a:lnTo>
                        <a:pt x="438" y="575"/>
                      </a:lnTo>
                      <a:lnTo>
                        <a:pt x="422" y="585"/>
                      </a:lnTo>
                      <a:lnTo>
                        <a:pt x="414" y="589"/>
                      </a:lnTo>
                      <a:lnTo>
                        <a:pt x="389" y="597"/>
                      </a:lnTo>
                      <a:lnTo>
                        <a:pt x="365" y="601"/>
                      </a:lnTo>
                      <a:lnTo>
                        <a:pt x="340" y="607"/>
                      </a:lnTo>
                      <a:lnTo>
                        <a:pt x="316" y="609"/>
                      </a:lnTo>
                      <a:lnTo>
                        <a:pt x="292" y="609"/>
                      </a:lnTo>
                      <a:lnTo>
                        <a:pt x="267" y="607"/>
                      </a:lnTo>
                      <a:lnTo>
                        <a:pt x="243" y="601"/>
                      </a:lnTo>
                      <a:lnTo>
                        <a:pt x="219" y="597"/>
                      </a:lnTo>
                      <a:lnTo>
                        <a:pt x="194" y="589"/>
                      </a:lnTo>
                      <a:lnTo>
                        <a:pt x="185" y="585"/>
                      </a:lnTo>
                      <a:lnTo>
                        <a:pt x="170" y="575"/>
                      </a:lnTo>
                      <a:lnTo>
                        <a:pt x="145" y="565"/>
                      </a:lnTo>
                      <a:lnTo>
                        <a:pt x="140" y="561"/>
                      </a:lnTo>
                      <a:lnTo>
                        <a:pt x="121" y="544"/>
                      </a:lnTo>
                      <a:lnTo>
                        <a:pt x="107" y="536"/>
                      </a:lnTo>
                      <a:lnTo>
                        <a:pt x="97" y="526"/>
                      </a:lnTo>
                      <a:lnTo>
                        <a:pt x="82" y="512"/>
                      </a:lnTo>
                      <a:lnTo>
                        <a:pt x="72" y="501"/>
                      </a:lnTo>
                      <a:lnTo>
                        <a:pt x="64" y="487"/>
                      </a:lnTo>
                      <a:lnTo>
                        <a:pt x="48" y="469"/>
                      </a:lnTo>
                      <a:lnTo>
                        <a:pt x="44" y="463"/>
                      </a:lnTo>
                      <a:lnTo>
                        <a:pt x="33" y="439"/>
                      </a:lnTo>
                      <a:lnTo>
                        <a:pt x="23" y="424"/>
                      </a:lnTo>
                      <a:lnTo>
                        <a:pt x="20" y="414"/>
                      </a:lnTo>
                      <a:lnTo>
                        <a:pt x="11" y="390"/>
                      </a:lnTo>
                      <a:lnTo>
                        <a:pt x="9" y="366"/>
                      </a:lnTo>
                      <a:lnTo>
                        <a:pt x="3" y="341"/>
                      </a:lnTo>
                      <a:lnTo>
                        <a:pt x="0" y="317"/>
                      </a:lnTo>
                      <a:lnTo>
                        <a:pt x="0" y="292"/>
                      </a:lnTo>
                      <a:lnTo>
                        <a:pt x="3" y="268"/>
                      </a:lnTo>
                      <a:lnTo>
                        <a:pt x="9" y="244"/>
                      </a:lnTo>
                      <a:lnTo>
                        <a:pt x="11" y="219"/>
                      </a:lnTo>
                      <a:lnTo>
                        <a:pt x="20" y="195"/>
                      </a:lnTo>
                      <a:lnTo>
                        <a:pt x="23" y="186"/>
                      </a:lnTo>
                      <a:lnTo>
                        <a:pt x="33" y="171"/>
                      </a:lnTo>
                      <a:lnTo>
                        <a:pt x="44" y="146"/>
                      </a:lnTo>
                      <a:lnTo>
                        <a:pt x="48" y="140"/>
                      </a:lnTo>
                      <a:lnTo>
                        <a:pt x="64" y="122"/>
                      </a:lnTo>
                      <a:lnTo>
                        <a:pt x="72" y="108"/>
                      </a:lnTo>
                      <a:lnTo>
                        <a:pt x="82" y="97"/>
                      </a:lnTo>
                      <a:lnTo>
                        <a:pt x="97" y="83"/>
                      </a:lnTo>
                      <a:lnTo>
                        <a:pt x="107" y="73"/>
                      </a:lnTo>
                      <a:lnTo>
                        <a:pt x="121" y="65"/>
                      </a:lnTo>
                      <a:lnTo>
                        <a:pt x="140" y="49"/>
                      </a:lnTo>
                      <a:lnTo>
                        <a:pt x="145" y="45"/>
                      </a:lnTo>
                      <a:lnTo>
                        <a:pt x="170" y="34"/>
                      </a:lnTo>
                      <a:lnTo>
                        <a:pt x="185" y="24"/>
                      </a:lnTo>
                      <a:lnTo>
                        <a:pt x="194" y="21"/>
                      </a:lnTo>
                      <a:lnTo>
                        <a:pt x="219" y="12"/>
                      </a:lnTo>
                      <a:lnTo>
                        <a:pt x="243" y="9"/>
                      </a:lnTo>
                      <a:lnTo>
                        <a:pt x="267" y="4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solidFill>
                  <a:srgbClr val="00EFEF"/>
                </a:solidFill>
                <a:ln w="0">
                  <a:solidFill>
                    <a:srgbClr val="00EFE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Freeform 448"/>
                <p:cNvSpPr>
                  <a:spLocks/>
                </p:cNvSpPr>
                <p:nvPr/>
              </p:nvSpPr>
              <p:spPr bwMode="auto">
                <a:xfrm>
                  <a:off x="2399" y="1906"/>
                  <a:ext cx="565" cy="565"/>
                </a:xfrm>
                <a:custGeom>
                  <a:avLst/>
                  <a:gdLst/>
                  <a:ahLst/>
                  <a:cxnLst>
                    <a:cxn ang="0">
                      <a:pos x="295" y="0"/>
                    </a:cxn>
                    <a:cxn ang="0">
                      <a:pos x="332" y="2"/>
                    </a:cxn>
                    <a:cxn ang="0">
                      <a:pos x="368" y="12"/>
                    </a:cxn>
                    <a:cxn ang="0">
                      <a:pos x="407" y="27"/>
                    </a:cxn>
                    <a:cxn ang="0">
                      <a:pos x="441" y="48"/>
                    </a:cxn>
                    <a:cxn ang="0">
                      <a:pos x="466" y="66"/>
                    </a:cxn>
                    <a:cxn ang="0">
                      <a:pos x="490" y="88"/>
                    </a:cxn>
                    <a:cxn ang="0">
                      <a:pos x="514" y="118"/>
                    </a:cxn>
                    <a:cxn ang="0">
                      <a:pos x="533" y="149"/>
                    </a:cxn>
                    <a:cxn ang="0">
                      <a:pos x="544" y="173"/>
                    </a:cxn>
                    <a:cxn ang="0">
                      <a:pos x="561" y="222"/>
                    </a:cxn>
                    <a:cxn ang="0">
                      <a:pos x="564" y="246"/>
                    </a:cxn>
                    <a:cxn ang="0">
                      <a:pos x="565" y="295"/>
                    </a:cxn>
                    <a:cxn ang="0">
                      <a:pos x="563" y="332"/>
                    </a:cxn>
                    <a:cxn ang="0">
                      <a:pos x="553" y="368"/>
                    </a:cxn>
                    <a:cxn ang="0">
                      <a:pos x="539" y="406"/>
                    </a:cxn>
                    <a:cxn ang="0">
                      <a:pos x="519" y="441"/>
                    </a:cxn>
                    <a:cxn ang="0">
                      <a:pos x="501" y="465"/>
                    </a:cxn>
                    <a:cxn ang="0">
                      <a:pos x="477" y="490"/>
                    </a:cxn>
                    <a:cxn ang="0">
                      <a:pos x="448" y="514"/>
                    </a:cxn>
                    <a:cxn ang="0">
                      <a:pos x="417" y="533"/>
                    </a:cxn>
                    <a:cxn ang="0">
                      <a:pos x="393" y="544"/>
                    </a:cxn>
                    <a:cxn ang="0">
                      <a:pos x="344" y="561"/>
                    </a:cxn>
                    <a:cxn ang="0">
                      <a:pos x="319" y="564"/>
                    </a:cxn>
                    <a:cxn ang="0">
                      <a:pos x="271" y="565"/>
                    </a:cxn>
                    <a:cxn ang="0">
                      <a:pos x="234" y="563"/>
                    </a:cxn>
                    <a:cxn ang="0">
                      <a:pos x="198" y="553"/>
                    </a:cxn>
                    <a:cxn ang="0">
                      <a:pos x="159" y="539"/>
                    </a:cxn>
                    <a:cxn ang="0">
                      <a:pos x="124" y="519"/>
                    </a:cxn>
                    <a:cxn ang="0">
                      <a:pos x="76" y="477"/>
                    </a:cxn>
                    <a:cxn ang="0">
                      <a:pos x="51" y="448"/>
                    </a:cxn>
                    <a:cxn ang="0">
                      <a:pos x="32" y="417"/>
                    </a:cxn>
                    <a:cxn ang="0">
                      <a:pos x="21" y="392"/>
                    </a:cxn>
                    <a:cxn ang="0">
                      <a:pos x="2" y="332"/>
                    </a:cxn>
                    <a:cxn ang="0">
                      <a:pos x="0" y="295"/>
                    </a:cxn>
                    <a:cxn ang="0">
                      <a:pos x="2" y="246"/>
                    </a:cxn>
                    <a:cxn ang="0">
                      <a:pos x="6" y="222"/>
                    </a:cxn>
                    <a:cxn ang="0">
                      <a:pos x="21" y="173"/>
                    </a:cxn>
                    <a:cxn ang="0">
                      <a:pos x="32" y="149"/>
                    </a:cxn>
                    <a:cxn ang="0">
                      <a:pos x="51" y="118"/>
                    </a:cxn>
                    <a:cxn ang="0">
                      <a:pos x="76" y="88"/>
                    </a:cxn>
                    <a:cxn ang="0">
                      <a:pos x="118" y="51"/>
                    </a:cxn>
                    <a:cxn ang="0">
                      <a:pos x="149" y="32"/>
                    </a:cxn>
                    <a:cxn ang="0">
                      <a:pos x="173" y="21"/>
                    </a:cxn>
                    <a:cxn ang="0">
                      <a:pos x="222" y="6"/>
                    </a:cxn>
                    <a:cxn ang="0">
                      <a:pos x="246" y="1"/>
                    </a:cxn>
                  </a:cxnLst>
                  <a:rect l="0" t="0" r="r" b="b"/>
                  <a:pathLst>
                    <a:path w="565" h="565">
                      <a:moveTo>
                        <a:pt x="271" y="0"/>
                      </a:moveTo>
                      <a:lnTo>
                        <a:pt x="295" y="0"/>
                      </a:lnTo>
                      <a:lnTo>
                        <a:pt x="319" y="1"/>
                      </a:lnTo>
                      <a:lnTo>
                        <a:pt x="332" y="2"/>
                      </a:lnTo>
                      <a:lnTo>
                        <a:pt x="344" y="6"/>
                      </a:lnTo>
                      <a:lnTo>
                        <a:pt x="368" y="12"/>
                      </a:lnTo>
                      <a:lnTo>
                        <a:pt x="393" y="21"/>
                      </a:lnTo>
                      <a:lnTo>
                        <a:pt x="407" y="27"/>
                      </a:lnTo>
                      <a:lnTo>
                        <a:pt x="417" y="32"/>
                      </a:lnTo>
                      <a:lnTo>
                        <a:pt x="441" y="48"/>
                      </a:lnTo>
                      <a:lnTo>
                        <a:pt x="448" y="51"/>
                      </a:lnTo>
                      <a:lnTo>
                        <a:pt x="466" y="66"/>
                      </a:lnTo>
                      <a:lnTo>
                        <a:pt x="477" y="75"/>
                      </a:lnTo>
                      <a:lnTo>
                        <a:pt x="490" y="88"/>
                      </a:lnTo>
                      <a:lnTo>
                        <a:pt x="501" y="100"/>
                      </a:lnTo>
                      <a:lnTo>
                        <a:pt x="514" y="118"/>
                      </a:lnTo>
                      <a:lnTo>
                        <a:pt x="519" y="124"/>
                      </a:lnTo>
                      <a:lnTo>
                        <a:pt x="533" y="149"/>
                      </a:lnTo>
                      <a:lnTo>
                        <a:pt x="539" y="159"/>
                      </a:lnTo>
                      <a:lnTo>
                        <a:pt x="544" y="173"/>
                      </a:lnTo>
                      <a:lnTo>
                        <a:pt x="553" y="197"/>
                      </a:lnTo>
                      <a:lnTo>
                        <a:pt x="561" y="222"/>
                      </a:lnTo>
                      <a:lnTo>
                        <a:pt x="563" y="233"/>
                      </a:lnTo>
                      <a:lnTo>
                        <a:pt x="564" y="246"/>
                      </a:lnTo>
                      <a:lnTo>
                        <a:pt x="565" y="270"/>
                      </a:lnTo>
                      <a:lnTo>
                        <a:pt x="565" y="295"/>
                      </a:lnTo>
                      <a:lnTo>
                        <a:pt x="564" y="319"/>
                      </a:lnTo>
                      <a:lnTo>
                        <a:pt x="563" y="332"/>
                      </a:lnTo>
                      <a:lnTo>
                        <a:pt x="561" y="344"/>
                      </a:lnTo>
                      <a:lnTo>
                        <a:pt x="553" y="368"/>
                      </a:lnTo>
                      <a:lnTo>
                        <a:pt x="544" y="392"/>
                      </a:lnTo>
                      <a:lnTo>
                        <a:pt x="539" y="406"/>
                      </a:lnTo>
                      <a:lnTo>
                        <a:pt x="533" y="417"/>
                      </a:lnTo>
                      <a:lnTo>
                        <a:pt x="519" y="441"/>
                      </a:lnTo>
                      <a:lnTo>
                        <a:pt x="514" y="448"/>
                      </a:lnTo>
                      <a:lnTo>
                        <a:pt x="501" y="465"/>
                      </a:lnTo>
                      <a:lnTo>
                        <a:pt x="490" y="477"/>
                      </a:lnTo>
                      <a:lnTo>
                        <a:pt x="477" y="490"/>
                      </a:lnTo>
                      <a:lnTo>
                        <a:pt x="466" y="500"/>
                      </a:lnTo>
                      <a:lnTo>
                        <a:pt x="448" y="514"/>
                      </a:lnTo>
                      <a:lnTo>
                        <a:pt x="441" y="519"/>
                      </a:lnTo>
                      <a:lnTo>
                        <a:pt x="417" y="533"/>
                      </a:lnTo>
                      <a:lnTo>
                        <a:pt x="407" y="539"/>
                      </a:lnTo>
                      <a:lnTo>
                        <a:pt x="393" y="544"/>
                      </a:lnTo>
                      <a:lnTo>
                        <a:pt x="368" y="553"/>
                      </a:lnTo>
                      <a:lnTo>
                        <a:pt x="344" y="561"/>
                      </a:lnTo>
                      <a:lnTo>
                        <a:pt x="332" y="563"/>
                      </a:lnTo>
                      <a:lnTo>
                        <a:pt x="319" y="564"/>
                      </a:lnTo>
                      <a:lnTo>
                        <a:pt x="295" y="565"/>
                      </a:lnTo>
                      <a:lnTo>
                        <a:pt x="271" y="565"/>
                      </a:lnTo>
                      <a:lnTo>
                        <a:pt x="246" y="564"/>
                      </a:lnTo>
                      <a:lnTo>
                        <a:pt x="234" y="563"/>
                      </a:lnTo>
                      <a:lnTo>
                        <a:pt x="222" y="561"/>
                      </a:lnTo>
                      <a:lnTo>
                        <a:pt x="198" y="553"/>
                      </a:lnTo>
                      <a:lnTo>
                        <a:pt x="173" y="544"/>
                      </a:lnTo>
                      <a:lnTo>
                        <a:pt x="159" y="539"/>
                      </a:lnTo>
                      <a:lnTo>
                        <a:pt x="149" y="533"/>
                      </a:lnTo>
                      <a:lnTo>
                        <a:pt x="124" y="519"/>
                      </a:lnTo>
                      <a:lnTo>
                        <a:pt x="88" y="490"/>
                      </a:lnTo>
                      <a:lnTo>
                        <a:pt x="76" y="477"/>
                      </a:lnTo>
                      <a:lnTo>
                        <a:pt x="66" y="465"/>
                      </a:lnTo>
                      <a:lnTo>
                        <a:pt x="51" y="448"/>
                      </a:lnTo>
                      <a:lnTo>
                        <a:pt x="48" y="441"/>
                      </a:lnTo>
                      <a:lnTo>
                        <a:pt x="32" y="417"/>
                      </a:lnTo>
                      <a:lnTo>
                        <a:pt x="27" y="406"/>
                      </a:lnTo>
                      <a:lnTo>
                        <a:pt x="21" y="392"/>
                      </a:lnTo>
                      <a:lnTo>
                        <a:pt x="13" y="368"/>
                      </a:lnTo>
                      <a:lnTo>
                        <a:pt x="2" y="332"/>
                      </a:lnTo>
                      <a:lnTo>
                        <a:pt x="2" y="319"/>
                      </a:lnTo>
                      <a:lnTo>
                        <a:pt x="0" y="295"/>
                      </a:lnTo>
                      <a:lnTo>
                        <a:pt x="0" y="270"/>
                      </a:lnTo>
                      <a:lnTo>
                        <a:pt x="2" y="246"/>
                      </a:lnTo>
                      <a:lnTo>
                        <a:pt x="2" y="233"/>
                      </a:lnTo>
                      <a:lnTo>
                        <a:pt x="6" y="222"/>
                      </a:lnTo>
                      <a:lnTo>
                        <a:pt x="13" y="197"/>
                      </a:lnTo>
                      <a:lnTo>
                        <a:pt x="21" y="173"/>
                      </a:lnTo>
                      <a:lnTo>
                        <a:pt x="27" y="159"/>
                      </a:lnTo>
                      <a:lnTo>
                        <a:pt x="32" y="149"/>
                      </a:lnTo>
                      <a:lnTo>
                        <a:pt x="48" y="124"/>
                      </a:lnTo>
                      <a:lnTo>
                        <a:pt x="51" y="118"/>
                      </a:lnTo>
                      <a:lnTo>
                        <a:pt x="66" y="100"/>
                      </a:lnTo>
                      <a:lnTo>
                        <a:pt x="76" y="88"/>
                      </a:lnTo>
                      <a:lnTo>
                        <a:pt x="88" y="75"/>
                      </a:lnTo>
                      <a:lnTo>
                        <a:pt x="118" y="51"/>
                      </a:lnTo>
                      <a:lnTo>
                        <a:pt x="124" y="48"/>
                      </a:lnTo>
                      <a:lnTo>
                        <a:pt x="149" y="32"/>
                      </a:lnTo>
                      <a:lnTo>
                        <a:pt x="159" y="27"/>
                      </a:lnTo>
                      <a:lnTo>
                        <a:pt x="173" y="21"/>
                      </a:lnTo>
                      <a:lnTo>
                        <a:pt x="198" y="12"/>
                      </a:lnTo>
                      <a:lnTo>
                        <a:pt x="222" y="6"/>
                      </a:lnTo>
                      <a:lnTo>
                        <a:pt x="234" y="2"/>
                      </a:lnTo>
                      <a:lnTo>
                        <a:pt x="246" y="1"/>
                      </a:lnTo>
                      <a:lnTo>
                        <a:pt x="271" y="0"/>
                      </a:lnTo>
                      <a:close/>
                    </a:path>
                  </a:pathLst>
                </a:custGeom>
                <a:solidFill>
                  <a:srgbClr val="00DFDF"/>
                </a:solidFill>
                <a:ln w="0">
                  <a:solidFill>
                    <a:srgbClr val="00DFD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Freeform 449"/>
                <p:cNvSpPr>
                  <a:spLocks/>
                </p:cNvSpPr>
                <p:nvPr/>
              </p:nvSpPr>
              <p:spPr bwMode="auto">
                <a:xfrm>
                  <a:off x="2412" y="1919"/>
                  <a:ext cx="539" cy="539"/>
                </a:xfrm>
                <a:custGeom>
                  <a:avLst/>
                  <a:gdLst/>
                  <a:ahLst/>
                  <a:cxnLst>
                    <a:cxn ang="0">
                      <a:pos x="282" y="0"/>
                    </a:cxn>
                    <a:cxn ang="0">
                      <a:pos x="331" y="7"/>
                    </a:cxn>
                    <a:cxn ang="0">
                      <a:pos x="359" y="14"/>
                    </a:cxn>
                    <a:cxn ang="0">
                      <a:pos x="404" y="35"/>
                    </a:cxn>
                    <a:cxn ang="0">
                      <a:pos x="428" y="50"/>
                    </a:cxn>
                    <a:cxn ang="0">
                      <a:pos x="453" y="71"/>
                    </a:cxn>
                    <a:cxn ang="0">
                      <a:pos x="477" y="96"/>
                    </a:cxn>
                    <a:cxn ang="0">
                      <a:pos x="501" y="129"/>
                    </a:cxn>
                    <a:cxn ang="0">
                      <a:pos x="526" y="182"/>
                    </a:cxn>
                    <a:cxn ang="0">
                      <a:pos x="533" y="209"/>
                    </a:cxn>
                    <a:cxn ang="0">
                      <a:pos x="539" y="257"/>
                    </a:cxn>
                    <a:cxn ang="0">
                      <a:pos x="538" y="306"/>
                    </a:cxn>
                    <a:cxn ang="0">
                      <a:pos x="526" y="355"/>
                    </a:cxn>
                    <a:cxn ang="0">
                      <a:pos x="516" y="379"/>
                    </a:cxn>
                    <a:cxn ang="0">
                      <a:pos x="501" y="410"/>
                    </a:cxn>
                    <a:cxn ang="0">
                      <a:pos x="477" y="444"/>
                    </a:cxn>
                    <a:cxn ang="0">
                      <a:pos x="453" y="469"/>
                    </a:cxn>
                    <a:cxn ang="0">
                      <a:pos x="428" y="489"/>
                    </a:cxn>
                    <a:cxn ang="0">
                      <a:pos x="404" y="505"/>
                    </a:cxn>
                    <a:cxn ang="0">
                      <a:pos x="359" y="526"/>
                    </a:cxn>
                    <a:cxn ang="0">
                      <a:pos x="331" y="533"/>
                    </a:cxn>
                    <a:cxn ang="0">
                      <a:pos x="282" y="539"/>
                    </a:cxn>
                    <a:cxn ang="0">
                      <a:pos x="233" y="537"/>
                    </a:cxn>
                    <a:cxn ang="0">
                      <a:pos x="185" y="526"/>
                    </a:cxn>
                    <a:cxn ang="0">
                      <a:pos x="160" y="517"/>
                    </a:cxn>
                    <a:cxn ang="0">
                      <a:pos x="130" y="501"/>
                    </a:cxn>
                    <a:cxn ang="0">
                      <a:pos x="96" y="477"/>
                    </a:cxn>
                    <a:cxn ang="0">
                      <a:pos x="63" y="444"/>
                    </a:cxn>
                    <a:cxn ang="0">
                      <a:pos x="38" y="410"/>
                    </a:cxn>
                    <a:cxn ang="0">
                      <a:pos x="23" y="379"/>
                    </a:cxn>
                    <a:cxn ang="0">
                      <a:pos x="13" y="355"/>
                    </a:cxn>
                    <a:cxn ang="0">
                      <a:pos x="2" y="306"/>
                    </a:cxn>
                    <a:cxn ang="0">
                      <a:pos x="0" y="257"/>
                    </a:cxn>
                    <a:cxn ang="0">
                      <a:pos x="7" y="209"/>
                    </a:cxn>
                    <a:cxn ang="0">
                      <a:pos x="14" y="182"/>
                    </a:cxn>
                    <a:cxn ang="0">
                      <a:pos x="38" y="129"/>
                    </a:cxn>
                    <a:cxn ang="0">
                      <a:pos x="63" y="96"/>
                    </a:cxn>
                    <a:cxn ang="0">
                      <a:pos x="96" y="62"/>
                    </a:cxn>
                    <a:cxn ang="0">
                      <a:pos x="130" y="38"/>
                    </a:cxn>
                    <a:cxn ang="0">
                      <a:pos x="160" y="23"/>
                    </a:cxn>
                    <a:cxn ang="0">
                      <a:pos x="185" y="13"/>
                    </a:cxn>
                    <a:cxn ang="0">
                      <a:pos x="233" y="2"/>
                    </a:cxn>
                  </a:cxnLst>
                  <a:rect l="0" t="0" r="r" b="b"/>
                  <a:pathLst>
                    <a:path w="539" h="539">
                      <a:moveTo>
                        <a:pt x="258" y="0"/>
                      </a:moveTo>
                      <a:lnTo>
                        <a:pt x="282" y="0"/>
                      </a:lnTo>
                      <a:lnTo>
                        <a:pt x="306" y="2"/>
                      </a:lnTo>
                      <a:lnTo>
                        <a:pt x="331" y="7"/>
                      </a:lnTo>
                      <a:lnTo>
                        <a:pt x="355" y="13"/>
                      </a:lnTo>
                      <a:lnTo>
                        <a:pt x="359" y="14"/>
                      </a:lnTo>
                      <a:lnTo>
                        <a:pt x="380" y="23"/>
                      </a:lnTo>
                      <a:lnTo>
                        <a:pt x="404" y="35"/>
                      </a:lnTo>
                      <a:lnTo>
                        <a:pt x="410" y="38"/>
                      </a:lnTo>
                      <a:lnTo>
                        <a:pt x="428" y="50"/>
                      </a:lnTo>
                      <a:lnTo>
                        <a:pt x="443" y="62"/>
                      </a:lnTo>
                      <a:lnTo>
                        <a:pt x="453" y="71"/>
                      </a:lnTo>
                      <a:lnTo>
                        <a:pt x="470" y="87"/>
                      </a:lnTo>
                      <a:lnTo>
                        <a:pt x="477" y="96"/>
                      </a:lnTo>
                      <a:lnTo>
                        <a:pt x="489" y="111"/>
                      </a:lnTo>
                      <a:lnTo>
                        <a:pt x="501" y="129"/>
                      </a:lnTo>
                      <a:lnTo>
                        <a:pt x="516" y="160"/>
                      </a:lnTo>
                      <a:lnTo>
                        <a:pt x="526" y="182"/>
                      </a:lnTo>
                      <a:lnTo>
                        <a:pt x="526" y="184"/>
                      </a:lnTo>
                      <a:lnTo>
                        <a:pt x="533" y="209"/>
                      </a:lnTo>
                      <a:lnTo>
                        <a:pt x="538" y="233"/>
                      </a:lnTo>
                      <a:lnTo>
                        <a:pt x="539" y="257"/>
                      </a:lnTo>
                      <a:lnTo>
                        <a:pt x="539" y="282"/>
                      </a:lnTo>
                      <a:lnTo>
                        <a:pt x="538" y="306"/>
                      </a:lnTo>
                      <a:lnTo>
                        <a:pt x="533" y="331"/>
                      </a:lnTo>
                      <a:lnTo>
                        <a:pt x="526" y="355"/>
                      </a:lnTo>
                      <a:lnTo>
                        <a:pt x="526" y="358"/>
                      </a:lnTo>
                      <a:lnTo>
                        <a:pt x="516" y="379"/>
                      </a:lnTo>
                      <a:lnTo>
                        <a:pt x="504" y="404"/>
                      </a:lnTo>
                      <a:lnTo>
                        <a:pt x="501" y="410"/>
                      </a:lnTo>
                      <a:lnTo>
                        <a:pt x="489" y="428"/>
                      </a:lnTo>
                      <a:lnTo>
                        <a:pt x="477" y="444"/>
                      </a:lnTo>
                      <a:lnTo>
                        <a:pt x="470" y="452"/>
                      </a:lnTo>
                      <a:lnTo>
                        <a:pt x="453" y="469"/>
                      </a:lnTo>
                      <a:lnTo>
                        <a:pt x="443" y="477"/>
                      </a:lnTo>
                      <a:lnTo>
                        <a:pt x="428" y="489"/>
                      </a:lnTo>
                      <a:lnTo>
                        <a:pt x="410" y="501"/>
                      </a:lnTo>
                      <a:lnTo>
                        <a:pt x="404" y="505"/>
                      </a:lnTo>
                      <a:lnTo>
                        <a:pt x="380" y="517"/>
                      </a:lnTo>
                      <a:lnTo>
                        <a:pt x="359" y="526"/>
                      </a:lnTo>
                      <a:lnTo>
                        <a:pt x="355" y="526"/>
                      </a:lnTo>
                      <a:lnTo>
                        <a:pt x="331" y="533"/>
                      </a:lnTo>
                      <a:lnTo>
                        <a:pt x="306" y="537"/>
                      </a:lnTo>
                      <a:lnTo>
                        <a:pt x="282" y="539"/>
                      </a:lnTo>
                      <a:lnTo>
                        <a:pt x="258" y="539"/>
                      </a:lnTo>
                      <a:lnTo>
                        <a:pt x="233" y="537"/>
                      </a:lnTo>
                      <a:lnTo>
                        <a:pt x="209" y="533"/>
                      </a:lnTo>
                      <a:lnTo>
                        <a:pt x="185" y="526"/>
                      </a:lnTo>
                      <a:lnTo>
                        <a:pt x="182" y="526"/>
                      </a:lnTo>
                      <a:lnTo>
                        <a:pt x="160" y="517"/>
                      </a:lnTo>
                      <a:lnTo>
                        <a:pt x="136" y="505"/>
                      </a:lnTo>
                      <a:lnTo>
                        <a:pt x="130" y="501"/>
                      </a:lnTo>
                      <a:lnTo>
                        <a:pt x="111" y="489"/>
                      </a:lnTo>
                      <a:lnTo>
                        <a:pt x="96" y="477"/>
                      </a:lnTo>
                      <a:lnTo>
                        <a:pt x="70" y="452"/>
                      </a:lnTo>
                      <a:lnTo>
                        <a:pt x="63" y="444"/>
                      </a:lnTo>
                      <a:lnTo>
                        <a:pt x="51" y="428"/>
                      </a:lnTo>
                      <a:lnTo>
                        <a:pt x="38" y="410"/>
                      </a:lnTo>
                      <a:lnTo>
                        <a:pt x="35" y="404"/>
                      </a:lnTo>
                      <a:lnTo>
                        <a:pt x="23" y="379"/>
                      </a:lnTo>
                      <a:lnTo>
                        <a:pt x="14" y="358"/>
                      </a:lnTo>
                      <a:lnTo>
                        <a:pt x="13" y="355"/>
                      </a:lnTo>
                      <a:lnTo>
                        <a:pt x="7" y="331"/>
                      </a:lnTo>
                      <a:lnTo>
                        <a:pt x="2" y="306"/>
                      </a:lnTo>
                      <a:lnTo>
                        <a:pt x="0" y="282"/>
                      </a:lnTo>
                      <a:lnTo>
                        <a:pt x="0" y="257"/>
                      </a:lnTo>
                      <a:lnTo>
                        <a:pt x="2" y="233"/>
                      </a:lnTo>
                      <a:lnTo>
                        <a:pt x="7" y="209"/>
                      </a:lnTo>
                      <a:lnTo>
                        <a:pt x="13" y="184"/>
                      </a:lnTo>
                      <a:lnTo>
                        <a:pt x="14" y="182"/>
                      </a:lnTo>
                      <a:lnTo>
                        <a:pt x="23" y="160"/>
                      </a:lnTo>
                      <a:lnTo>
                        <a:pt x="38" y="129"/>
                      </a:lnTo>
                      <a:lnTo>
                        <a:pt x="51" y="111"/>
                      </a:lnTo>
                      <a:lnTo>
                        <a:pt x="63" y="96"/>
                      </a:lnTo>
                      <a:lnTo>
                        <a:pt x="70" y="87"/>
                      </a:lnTo>
                      <a:lnTo>
                        <a:pt x="96" y="62"/>
                      </a:lnTo>
                      <a:lnTo>
                        <a:pt x="111" y="50"/>
                      </a:lnTo>
                      <a:lnTo>
                        <a:pt x="130" y="38"/>
                      </a:lnTo>
                      <a:lnTo>
                        <a:pt x="136" y="35"/>
                      </a:lnTo>
                      <a:lnTo>
                        <a:pt x="160" y="23"/>
                      </a:lnTo>
                      <a:lnTo>
                        <a:pt x="182" y="14"/>
                      </a:lnTo>
                      <a:lnTo>
                        <a:pt x="185" y="13"/>
                      </a:lnTo>
                      <a:lnTo>
                        <a:pt x="209" y="7"/>
                      </a:lnTo>
                      <a:lnTo>
                        <a:pt x="233" y="2"/>
                      </a:lnTo>
                      <a:lnTo>
                        <a:pt x="258" y="0"/>
                      </a:lnTo>
                      <a:close/>
                    </a:path>
                  </a:pathLst>
                </a:custGeom>
                <a:solidFill>
                  <a:srgbClr val="00CFCF"/>
                </a:solidFill>
                <a:ln w="0">
                  <a:solidFill>
                    <a:srgbClr val="00CFC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Freeform 450"/>
                <p:cNvSpPr>
                  <a:spLocks/>
                </p:cNvSpPr>
                <p:nvPr/>
              </p:nvSpPr>
              <p:spPr bwMode="auto">
                <a:xfrm>
                  <a:off x="2423" y="1930"/>
                  <a:ext cx="519" cy="519"/>
                </a:xfrm>
                <a:custGeom>
                  <a:avLst/>
                  <a:gdLst/>
                  <a:ahLst/>
                  <a:cxnLst>
                    <a:cxn ang="0">
                      <a:pos x="271" y="0"/>
                    </a:cxn>
                    <a:cxn ang="0">
                      <a:pos x="307" y="3"/>
                    </a:cxn>
                    <a:cxn ang="0">
                      <a:pos x="344" y="13"/>
                    </a:cxn>
                    <a:cxn ang="0">
                      <a:pos x="377" y="27"/>
                    </a:cxn>
                    <a:cxn ang="0">
                      <a:pos x="417" y="51"/>
                    </a:cxn>
                    <a:cxn ang="0">
                      <a:pos x="442" y="74"/>
                    </a:cxn>
                    <a:cxn ang="0">
                      <a:pos x="465" y="100"/>
                    </a:cxn>
                    <a:cxn ang="0">
                      <a:pos x="482" y="125"/>
                    </a:cxn>
                    <a:cxn ang="0">
                      <a:pos x="495" y="149"/>
                    </a:cxn>
                    <a:cxn ang="0">
                      <a:pos x="511" y="198"/>
                    </a:cxn>
                    <a:cxn ang="0">
                      <a:pos x="519" y="246"/>
                    </a:cxn>
                    <a:cxn ang="0">
                      <a:pos x="515" y="307"/>
                    </a:cxn>
                    <a:cxn ang="0">
                      <a:pos x="504" y="344"/>
                    </a:cxn>
                    <a:cxn ang="0">
                      <a:pos x="490" y="378"/>
                    </a:cxn>
                    <a:cxn ang="0">
                      <a:pos x="466" y="416"/>
                    </a:cxn>
                    <a:cxn ang="0">
                      <a:pos x="444" y="441"/>
                    </a:cxn>
                    <a:cxn ang="0">
                      <a:pos x="417" y="465"/>
                    </a:cxn>
                    <a:cxn ang="0">
                      <a:pos x="393" y="482"/>
                    </a:cxn>
                    <a:cxn ang="0">
                      <a:pos x="369" y="495"/>
                    </a:cxn>
                    <a:cxn ang="0">
                      <a:pos x="320" y="512"/>
                    </a:cxn>
                    <a:cxn ang="0">
                      <a:pos x="271" y="519"/>
                    </a:cxn>
                    <a:cxn ang="0">
                      <a:pos x="222" y="516"/>
                    </a:cxn>
                    <a:cxn ang="0">
                      <a:pos x="174" y="504"/>
                    </a:cxn>
                    <a:cxn ang="0">
                      <a:pos x="140" y="490"/>
                    </a:cxn>
                    <a:cxn ang="0">
                      <a:pos x="101" y="466"/>
                    </a:cxn>
                    <a:cxn ang="0">
                      <a:pos x="76" y="443"/>
                    </a:cxn>
                    <a:cxn ang="0">
                      <a:pos x="52" y="417"/>
                    </a:cxn>
                    <a:cxn ang="0">
                      <a:pos x="36" y="393"/>
                    </a:cxn>
                    <a:cxn ang="0">
                      <a:pos x="24" y="368"/>
                    </a:cxn>
                    <a:cxn ang="0">
                      <a:pos x="6" y="320"/>
                    </a:cxn>
                    <a:cxn ang="0">
                      <a:pos x="0" y="271"/>
                    </a:cxn>
                    <a:cxn ang="0">
                      <a:pos x="3" y="210"/>
                    </a:cxn>
                    <a:cxn ang="0">
                      <a:pos x="14" y="173"/>
                    </a:cxn>
                    <a:cxn ang="0">
                      <a:pos x="27" y="140"/>
                    </a:cxn>
                    <a:cxn ang="0">
                      <a:pos x="52" y="101"/>
                    </a:cxn>
                    <a:cxn ang="0">
                      <a:pos x="74" y="76"/>
                    </a:cxn>
                    <a:cxn ang="0">
                      <a:pos x="100" y="52"/>
                    </a:cxn>
                    <a:cxn ang="0">
                      <a:pos x="125" y="36"/>
                    </a:cxn>
                    <a:cxn ang="0">
                      <a:pos x="149" y="23"/>
                    </a:cxn>
                    <a:cxn ang="0">
                      <a:pos x="198" y="6"/>
                    </a:cxn>
                    <a:cxn ang="0">
                      <a:pos x="247" y="0"/>
                    </a:cxn>
                  </a:cxnLst>
                  <a:rect l="0" t="0" r="r" b="b"/>
                  <a:pathLst>
                    <a:path w="519" h="519">
                      <a:moveTo>
                        <a:pt x="247" y="0"/>
                      </a:moveTo>
                      <a:lnTo>
                        <a:pt x="271" y="0"/>
                      </a:lnTo>
                      <a:lnTo>
                        <a:pt x="295" y="1"/>
                      </a:lnTo>
                      <a:lnTo>
                        <a:pt x="307" y="3"/>
                      </a:lnTo>
                      <a:lnTo>
                        <a:pt x="320" y="6"/>
                      </a:lnTo>
                      <a:lnTo>
                        <a:pt x="344" y="13"/>
                      </a:lnTo>
                      <a:lnTo>
                        <a:pt x="369" y="23"/>
                      </a:lnTo>
                      <a:lnTo>
                        <a:pt x="377" y="27"/>
                      </a:lnTo>
                      <a:lnTo>
                        <a:pt x="393" y="36"/>
                      </a:lnTo>
                      <a:lnTo>
                        <a:pt x="417" y="51"/>
                      </a:lnTo>
                      <a:lnTo>
                        <a:pt x="417" y="52"/>
                      </a:lnTo>
                      <a:lnTo>
                        <a:pt x="442" y="74"/>
                      </a:lnTo>
                      <a:lnTo>
                        <a:pt x="444" y="76"/>
                      </a:lnTo>
                      <a:lnTo>
                        <a:pt x="465" y="100"/>
                      </a:lnTo>
                      <a:lnTo>
                        <a:pt x="466" y="101"/>
                      </a:lnTo>
                      <a:lnTo>
                        <a:pt x="482" y="125"/>
                      </a:lnTo>
                      <a:lnTo>
                        <a:pt x="490" y="140"/>
                      </a:lnTo>
                      <a:lnTo>
                        <a:pt x="495" y="149"/>
                      </a:lnTo>
                      <a:lnTo>
                        <a:pt x="504" y="173"/>
                      </a:lnTo>
                      <a:lnTo>
                        <a:pt x="511" y="198"/>
                      </a:lnTo>
                      <a:lnTo>
                        <a:pt x="515" y="210"/>
                      </a:lnTo>
                      <a:lnTo>
                        <a:pt x="519" y="246"/>
                      </a:lnTo>
                      <a:lnTo>
                        <a:pt x="519" y="271"/>
                      </a:lnTo>
                      <a:lnTo>
                        <a:pt x="515" y="307"/>
                      </a:lnTo>
                      <a:lnTo>
                        <a:pt x="511" y="320"/>
                      </a:lnTo>
                      <a:lnTo>
                        <a:pt x="504" y="344"/>
                      </a:lnTo>
                      <a:lnTo>
                        <a:pt x="495" y="368"/>
                      </a:lnTo>
                      <a:lnTo>
                        <a:pt x="490" y="378"/>
                      </a:lnTo>
                      <a:lnTo>
                        <a:pt x="482" y="393"/>
                      </a:lnTo>
                      <a:lnTo>
                        <a:pt x="466" y="416"/>
                      </a:lnTo>
                      <a:lnTo>
                        <a:pt x="465" y="417"/>
                      </a:lnTo>
                      <a:lnTo>
                        <a:pt x="444" y="441"/>
                      </a:lnTo>
                      <a:lnTo>
                        <a:pt x="442" y="443"/>
                      </a:lnTo>
                      <a:lnTo>
                        <a:pt x="417" y="465"/>
                      </a:lnTo>
                      <a:lnTo>
                        <a:pt x="417" y="466"/>
                      </a:lnTo>
                      <a:lnTo>
                        <a:pt x="393" y="482"/>
                      </a:lnTo>
                      <a:lnTo>
                        <a:pt x="377" y="490"/>
                      </a:lnTo>
                      <a:lnTo>
                        <a:pt x="369" y="495"/>
                      </a:lnTo>
                      <a:lnTo>
                        <a:pt x="344" y="504"/>
                      </a:lnTo>
                      <a:lnTo>
                        <a:pt x="320" y="512"/>
                      </a:lnTo>
                      <a:lnTo>
                        <a:pt x="307" y="515"/>
                      </a:lnTo>
                      <a:lnTo>
                        <a:pt x="271" y="519"/>
                      </a:lnTo>
                      <a:lnTo>
                        <a:pt x="247" y="519"/>
                      </a:lnTo>
                      <a:lnTo>
                        <a:pt x="222" y="516"/>
                      </a:lnTo>
                      <a:lnTo>
                        <a:pt x="210" y="515"/>
                      </a:lnTo>
                      <a:lnTo>
                        <a:pt x="174" y="504"/>
                      </a:lnTo>
                      <a:lnTo>
                        <a:pt x="149" y="495"/>
                      </a:lnTo>
                      <a:lnTo>
                        <a:pt x="140" y="490"/>
                      </a:lnTo>
                      <a:lnTo>
                        <a:pt x="125" y="482"/>
                      </a:lnTo>
                      <a:lnTo>
                        <a:pt x="101" y="466"/>
                      </a:lnTo>
                      <a:lnTo>
                        <a:pt x="100" y="465"/>
                      </a:lnTo>
                      <a:lnTo>
                        <a:pt x="76" y="443"/>
                      </a:lnTo>
                      <a:lnTo>
                        <a:pt x="74" y="441"/>
                      </a:lnTo>
                      <a:lnTo>
                        <a:pt x="52" y="417"/>
                      </a:lnTo>
                      <a:lnTo>
                        <a:pt x="52" y="416"/>
                      </a:lnTo>
                      <a:lnTo>
                        <a:pt x="36" y="393"/>
                      </a:lnTo>
                      <a:lnTo>
                        <a:pt x="27" y="378"/>
                      </a:lnTo>
                      <a:lnTo>
                        <a:pt x="24" y="368"/>
                      </a:lnTo>
                      <a:lnTo>
                        <a:pt x="14" y="344"/>
                      </a:lnTo>
                      <a:lnTo>
                        <a:pt x="6" y="320"/>
                      </a:lnTo>
                      <a:lnTo>
                        <a:pt x="3" y="307"/>
                      </a:lnTo>
                      <a:lnTo>
                        <a:pt x="0" y="271"/>
                      </a:lnTo>
                      <a:lnTo>
                        <a:pt x="0" y="246"/>
                      </a:lnTo>
                      <a:lnTo>
                        <a:pt x="3" y="210"/>
                      </a:lnTo>
                      <a:lnTo>
                        <a:pt x="6" y="198"/>
                      </a:lnTo>
                      <a:lnTo>
                        <a:pt x="14" y="173"/>
                      </a:lnTo>
                      <a:lnTo>
                        <a:pt x="24" y="149"/>
                      </a:lnTo>
                      <a:lnTo>
                        <a:pt x="27" y="140"/>
                      </a:lnTo>
                      <a:lnTo>
                        <a:pt x="36" y="125"/>
                      </a:lnTo>
                      <a:lnTo>
                        <a:pt x="52" y="101"/>
                      </a:lnTo>
                      <a:lnTo>
                        <a:pt x="52" y="100"/>
                      </a:lnTo>
                      <a:lnTo>
                        <a:pt x="74" y="76"/>
                      </a:lnTo>
                      <a:lnTo>
                        <a:pt x="76" y="74"/>
                      </a:lnTo>
                      <a:lnTo>
                        <a:pt x="100" y="52"/>
                      </a:lnTo>
                      <a:lnTo>
                        <a:pt x="101" y="51"/>
                      </a:lnTo>
                      <a:lnTo>
                        <a:pt x="125" y="36"/>
                      </a:lnTo>
                      <a:lnTo>
                        <a:pt x="140" y="27"/>
                      </a:lnTo>
                      <a:lnTo>
                        <a:pt x="149" y="23"/>
                      </a:lnTo>
                      <a:lnTo>
                        <a:pt x="174" y="13"/>
                      </a:lnTo>
                      <a:lnTo>
                        <a:pt x="198" y="6"/>
                      </a:lnTo>
                      <a:lnTo>
                        <a:pt x="222" y="1"/>
                      </a:lnTo>
                      <a:lnTo>
                        <a:pt x="247" y="0"/>
                      </a:lnTo>
                      <a:close/>
                    </a:path>
                  </a:pathLst>
                </a:custGeom>
                <a:solidFill>
                  <a:srgbClr val="00BFBF"/>
                </a:solidFill>
                <a:ln w="0">
                  <a:solidFill>
                    <a:srgbClr val="00BFB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Freeform 451"/>
                <p:cNvSpPr>
                  <a:spLocks/>
                </p:cNvSpPr>
                <p:nvPr/>
              </p:nvSpPr>
              <p:spPr bwMode="auto">
                <a:xfrm>
                  <a:off x="2431" y="1937"/>
                  <a:ext cx="502" cy="503"/>
                </a:xfrm>
                <a:custGeom>
                  <a:avLst/>
                  <a:gdLst/>
                  <a:ahLst/>
                  <a:cxnLst>
                    <a:cxn ang="0">
                      <a:pos x="263" y="0"/>
                    </a:cxn>
                    <a:cxn ang="0">
                      <a:pos x="312" y="8"/>
                    </a:cxn>
                    <a:cxn ang="0">
                      <a:pos x="350" y="20"/>
                    </a:cxn>
                    <a:cxn ang="0">
                      <a:pos x="385" y="39"/>
                    </a:cxn>
                    <a:cxn ang="0">
                      <a:pos x="409" y="56"/>
                    </a:cxn>
                    <a:cxn ang="0">
                      <a:pos x="434" y="79"/>
                    </a:cxn>
                    <a:cxn ang="0">
                      <a:pos x="458" y="109"/>
                    </a:cxn>
                    <a:cxn ang="0">
                      <a:pos x="477" y="142"/>
                    </a:cxn>
                    <a:cxn ang="0">
                      <a:pos x="488" y="166"/>
                    </a:cxn>
                    <a:cxn ang="0">
                      <a:pos x="500" y="215"/>
                    </a:cxn>
                    <a:cxn ang="0">
                      <a:pos x="502" y="264"/>
                    </a:cxn>
                    <a:cxn ang="0">
                      <a:pos x="495" y="313"/>
                    </a:cxn>
                    <a:cxn ang="0">
                      <a:pos x="482" y="352"/>
                    </a:cxn>
                    <a:cxn ang="0">
                      <a:pos x="464" y="386"/>
                    </a:cxn>
                    <a:cxn ang="0">
                      <a:pos x="446" y="410"/>
                    </a:cxn>
                    <a:cxn ang="0">
                      <a:pos x="424" y="434"/>
                    </a:cxn>
                    <a:cxn ang="0">
                      <a:pos x="395" y="459"/>
                    </a:cxn>
                    <a:cxn ang="0">
                      <a:pos x="361" y="478"/>
                    </a:cxn>
                    <a:cxn ang="0">
                      <a:pos x="336" y="488"/>
                    </a:cxn>
                    <a:cxn ang="0">
                      <a:pos x="287" y="501"/>
                    </a:cxn>
                    <a:cxn ang="0">
                      <a:pos x="239" y="503"/>
                    </a:cxn>
                    <a:cxn ang="0">
                      <a:pos x="190" y="496"/>
                    </a:cxn>
                    <a:cxn ang="0">
                      <a:pos x="152" y="483"/>
                    </a:cxn>
                    <a:cxn ang="0">
                      <a:pos x="117" y="465"/>
                    </a:cxn>
                    <a:cxn ang="0">
                      <a:pos x="92" y="447"/>
                    </a:cxn>
                    <a:cxn ang="0">
                      <a:pos x="68" y="424"/>
                    </a:cxn>
                    <a:cxn ang="0">
                      <a:pos x="44" y="395"/>
                    </a:cxn>
                    <a:cxn ang="0">
                      <a:pos x="24" y="361"/>
                    </a:cxn>
                    <a:cxn ang="0">
                      <a:pos x="14" y="337"/>
                    </a:cxn>
                    <a:cxn ang="0">
                      <a:pos x="2" y="288"/>
                    </a:cxn>
                    <a:cxn ang="0">
                      <a:pos x="0" y="239"/>
                    </a:cxn>
                    <a:cxn ang="0">
                      <a:pos x="7" y="191"/>
                    </a:cxn>
                    <a:cxn ang="0">
                      <a:pos x="19" y="153"/>
                    </a:cxn>
                    <a:cxn ang="0">
                      <a:pos x="38" y="118"/>
                    </a:cxn>
                    <a:cxn ang="0">
                      <a:pos x="55" y="93"/>
                    </a:cxn>
                    <a:cxn ang="0">
                      <a:pos x="78" y="69"/>
                    </a:cxn>
                    <a:cxn ang="0">
                      <a:pos x="108" y="44"/>
                    </a:cxn>
                    <a:cxn ang="0">
                      <a:pos x="141" y="25"/>
                    </a:cxn>
                    <a:cxn ang="0">
                      <a:pos x="166" y="16"/>
                    </a:cxn>
                    <a:cxn ang="0">
                      <a:pos x="214" y="4"/>
                    </a:cxn>
                  </a:cxnLst>
                  <a:rect l="0" t="0" r="r" b="b"/>
                  <a:pathLst>
                    <a:path w="502" h="503">
                      <a:moveTo>
                        <a:pt x="239" y="0"/>
                      </a:moveTo>
                      <a:lnTo>
                        <a:pt x="263" y="0"/>
                      </a:lnTo>
                      <a:lnTo>
                        <a:pt x="287" y="4"/>
                      </a:lnTo>
                      <a:lnTo>
                        <a:pt x="312" y="8"/>
                      </a:lnTo>
                      <a:lnTo>
                        <a:pt x="336" y="16"/>
                      </a:lnTo>
                      <a:lnTo>
                        <a:pt x="350" y="20"/>
                      </a:lnTo>
                      <a:lnTo>
                        <a:pt x="361" y="25"/>
                      </a:lnTo>
                      <a:lnTo>
                        <a:pt x="385" y="39"/>
                      </a:lnTo>
                      <a:lnTo>
                        <a:pt x="395" y="44"/>
                      </a:lnTo>
                      <a:lnTo>
                        <a:pt x="409" y="56"/>
                      </a:lnTo>
                      <a:lnTo>
                        <a:pt x="424" y="69"/>
                      </a:lnTo>
                      <a:lnTo>
                        <a:pt x="434" y="79"/>
                      </a:lnTo>
                      <a:lnTo>
                        <a:pt x="446" y="93"/>
                      </a:lnTo>
                      <a:lnTo>
                        <a:pt x="458" y="109"/>
                      </a:lnTo>
                      <a:lnTo>
                        <a:pt x="464" y="118"/>
                      </a:lnTo>
                      <a:lnTo>
                        <a:pt x="477" y="142"/>
                      </a:lnTo>
                      <a:lnTo>
                        <a:pt x="482" y="153"/>
                      </a:lnTo>
                      <a:lnTo>
                        <a:pt x="488" y="166"/>
                      </a:lnTo>
                      <a:lnTo>
                        <a:pt x="495" y="191"/>
                      </a:lnTo>
                      <a:lnTo>
                        <a:pt x="500" y="215"/>
                      </a:lnTo>
                      <a:lnTo>
                        <a:pt x="502" y="239"/>
                      </a:lnTo>
                      <a:lnTo>
                        <a:pt x="502" y="264"/>
                      </a:lnTo>
                      <a:lnTo>
                        <a:pt x="500" y="288"/>
                      </a:lnTo>
                      <a:lnTo>
                        <a:pt x="495" y="313"/>
                      </a:lnTo>
                      <a:lnTo>
                        <a:pt x="488" y="337"/>
                      </a:lnTo>
                      <a:lnTo>
                        <a:pt x="482" y="352"/>
                      </a:lnTo>
                      <a:lnTo>
                        <a:pt x="477" y="361"/>
                      </a:lnTo>
                      <a:lnTo>
                        <a:pt x="464" y="386"/>
                      </a:lnTo>
                      <a:lnTo>
                        <a:pt x="458" y="395"/>
                      </a:lnTo>
                      <a:lnTo>
                        <a:pt x="446" y="410"/>
                      </a:lnTo>
                      <a:lnTo>
                        <a:pt x="434" y="424"/>
                      </a:lnTo>
                      <a:lnTo>
                        <a:pt x="424" y="434"/>
                      </a:lnTo>
                      <a:lnTo>
                        <a:pt x="409" y="447"/>
                      </a:lnTo>
                      <a:lnTo>
                        <a:pt x="395" y="459"/>
                      </a:lnTo>
                      <a:lnTo>
                        <a:pt x="385" y="465"/>
                      </a:lnTo>
                      <a:lnTo>
                        <a:pt x="361" y="478"/>
                      </a:lnTo>
                      <a:lnTo>
                        <a:pt x="350" y="483"/>
                      </a:lnTo>
                      <a:lnTo>
                        <a:pt x="336" y="488"/>
                      </a:lnTo>
                      <a:lnTo>
                        <a:pt x="312" y="496"/>
                      </a:lnTo>
                      <a:lnTo>
                        <a:pt x="287" y="501"/>
                      </a:lnTo>
                      <a:lnTo>
                        <a:pt x="263" y="503"/>
                      </a:lnTo>
                      <a:lnTo>
                        <a:pt x="239" y="503"/>
                      </a:lnTo>
                      <a:lnTo>
                        <a:pt x="214" y="501"/>
                      </a:lnTo>
                      <a:lnTo>
                        <a:pt x="190" y="496"/>
                      </a:lnTo>
                      <a:lnTo>
                        <a:pt x="166" y="488"/>
                      </a:lnTo>
                      <a:lnTo>
                        <a:pt x="152" y="483"/>
                      </a:lnTo>
                      <a:lnTo>
                        <a:pt x="141" y="478"/>
                      </a:lnTo>
                      <a:lnTo>
                        <a:pt x="117" y="465"/>
                      </a:lnTo>
                      <a:lnTo>
                        <a:pt x="108" y="459"/>
                      </a:lnTo>
                      <a:lnTo>
                        <a:pt x="92" y="447"/>
                      </a:lnTo>
                      <a:lnTo>
                        <a:pt x="78" y="434"/>
                      </a:lnTo>
                      <a:lnTo>
                        <a:pt x="68" y="424"/>
                      </a:lnTo>
                      <a:lnTo>
                        <a:pt x="55" y="410"/>
                      </a:lnTo>
                      <a:lnTo>
                        <a:pt x="44" y="395"/>
                      </a:lnTo>
                      <a:lnTo>
                        <a:pt x="38" y="386"/>
                      </a:lnTo>
                      <a:lnTo>
                        <a:pt x="24" y="361"/>
                      </a:lnTo>
                      <a:lnTo>
                        <a:pt x="19" y="352"/>
                      </a:lnTo>
                      <a:lnTo>
                        <a:pt x="14" y="337"/>
                      </a:lnTo>
                      <a:lnTo>
                        <a:pt x="7" y="313"/>
                      </a:lnTo>
                      <a:lnTo>
                        <a:pt x="2" y="288"/>
                      </a:lnTo>
                      <a:lnTo>
                        <a:pt x="0" y="264"/>
                      </a:lnTo>
                      <a:lnTo>
                        <a:pt x="0" y="239"/>
                      </a:lnTo>
                      <a:lnTo>
                        <a:pt x="2" y="215"/>
                      </a:lnTo>
                      <a:lnTo>
                        <a:pt x="7" y="191"/>
                      </a:lnTo>
                      <a:lnTo>
                        <a:pt x="14" y="166"/>
                      </a:lnTo>
                      <a:lnTo>
                        <a:pt x="19" y="153"/>
                      </a:lnTo>
                      <a:lnTo>
                        <a:pt x="24" y="142"/>
                      </a:lnTo>
                      <a:lnTo>
                        <a:pt x="38" y="118"/>
                      </a:lnTo>
                      <a:lnTo>
                        <a:pt x="44" y="109"/>
                      </a:lnTo>
                      <a:lnTo>
                        <a:pt x="55" y="93"/>
                      </a:lnTo>
                      <a:lnTo>
                        <a:pt x="68" y="79"/>
                      </a:lnTo>
                      <a:lnTo>
                        <a:pt x="78" y="69"/>
                      </a:lnTo>
                      <a:lnTo>
                        <a:pt x="92" y="56"/>
                      </a:lnTo>
                      <a:lnTo>
                        <a:pt x="108" y="44"/>
                      </a:lnTo>
                      <a:lnTo>
                        <a:pt x="117" y="39"/>
                      </a:lnTo>
                      <a:lnTo>
                        <a:pt x="141" y="25"/>
                      </a:lnTo>
                      <a:lnTo>
                        <a:pt x="152" y="20"/>
                      </a:lnTo>
                      <a:lnTo>
                        <a:pt x="166" y="16"/>
                      </a:lnTo>
                      <a:lnTo>
                        <a:pt x="190" y="8"/>
                      </a:lnTo>
                      <a:lnTo>
                        <a:pt x="214" y="4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solidFill>
                  <a:srgbClr val="00AFAF"/>
                </a:solidFill>
                <a:ln w="0">
                  <a:solidFill>
                    <a:srgbClr val="00AFA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Freeform 452"/>
                <p:cNvSpPr>
                  <a:spLocks/>
                </p:cNvSpPr>
                <p:nvPr/>
              </p:nvSpPr>
              <p:spPr bwMode="auto">
                <a:xfrm>
                  <a:off x="2438" y="1945"/>
                  <a:ext cx="488" cy="488"/>
                </a:xfrm>
                <a:custGeom>
                  <a:avLst/>
                  <a:gdLst/>
                  <a:ahLst/>
                  <a:cxnLst>
                    <a:cxn ang="0">
                      <a:pos x="256" y="0"/>
                    </a:cxn>
                    <a:cxn ang="0">
                      <a:pos x="305" y="8"/>
                    </a:cxn>
                    <a:cxn ang="0">
                      <a:pos x="329" y="15"/>
                    </a:cxn>
                    <a:cxn ang="0">
                      <a:pos x="374" y="36"/>
                    </a:cxn>
                    <a:cxn ang="0">
                      <a:pos x="402" y="58"/>
                    </a:cxn>
                    <a:cxn ang="0">
                      <a:pos x="431" y="85"/>
                    </a:cxn>
                    <a:cxn ang="0">
                      <a:pos x="451" y="114"/>
                    </a:cxn>
                    <a:cxn ang="0">
                      <a:pos x="474" y="158"/>
                    </a:cxn>
                    <a:cxn ang="0">
                      <a:pos x="481" y="183"/>
                    </a:cxn>
                    <a:cxn ang="0">
                      <a:pos x="488" y="231"/>
                    </a:cxn>
                    <a:cxn ang="0">
                      <a:pos x="486" y="280"/>
                    </a:cxn>
                    <a:cxn ang="0">
                      <a:pos x="475" y="323"/>
                    </a:cxn>
                    <a:cxn ang="0">
                      <a:pos x="451" y="375"/>
                    </a:cxn>
                    <a:cxn ang="0">
                      <a:pos x="427" y="407"/>
                    </a:cxn>
                    <a:cxn ang="0">
                      <a:pos x="402" y="431"/>
                    </a:cxn>
                    <a:cxn ang="0">
                      <a:pos x="374" y="451"/>
                    </a:cxn>
                    <a:cxn ang="0">
                      <a:pos x="329" y="473"/>
                    </a:cxn>
                    <a:cxn ang="0">
                      <a:pos x="305" y="481"/>
                    </a:cxn>
                    <a:cxn ang="0">
                      <a:pos x="256" y="488"/>
                    </a:cxn>
                    <a:cxn ang="0">
                      <a:pos x="207" y="486"/>
                    </a:cxn>
                    <a:cxn ang="0">
                      <a:pos x="164" y="475"/>
                    </a:cxn>
                    <a:cxn ang="0">
                      <a:pos x="134" y="462"/>
                    </a:cxn>
                    <a:cxn ang="0">
                      <a:pos x="110" y="449"/>
                    </a:cxn>
                    <a:cxn ang="0">
                      <a:pos x="82" y="426"/>
                    </a:cxn>
                    <a:cxn ang="0">
                      <a:pos x="40" y="378"/>
                    </a:cxn>
                    <a:cxn ang="0">
                      <a:pos x="25" y="353"/>
                    </a:cxn>
                    <a:cxn ang="0">
                      <a:pos x="12" y="323"/>
                    </a:cxn>
                    <a:cxn ang="0">
                      <a:pos x="3" y="280"/>
                    </a:cxn>
                    <a:cxn ang="0">
                      <a:pos x="0" y="231"/>
                    </a:cxn>
                    <a:cxn ang="0">
                      <a:pos x="7" y="183"/>
                    </a:cxn>
                    <a:cxn ang="0">
                      <a:pos x="15" y="158"/>
                    </a:cxn>
                    <a:cxn ang="0">
                      <a:pos x="37" y="114"/>
                    </a:cxn>
                    <a:cxn ang="0">
                      <a:pos x="58" y="85"/>
                    </a:cxn>
                    <a:cxn ang="0">
                      <a:pos x="110" y="39"/>
                    </a:cxn>
                    <a:cxn ang="0">
                      <a:pos x="134" y="26"/>
                    </a:cxn>
                    <a:cxn ang="0">
                      <a:pos x="164" y="12"/>
                    </a:cxn>
                    <a:cxn ang="0">
                      <a:pos x="207" y="3"/>
                    </a:cxn>
                  </a:cxnLst>
                  <a:rect l="0" t="0" r="r" b="b"/>
                  <a:pathLst>
                    <a:path w="488" h="488">
                      <a:moveTo>
                        <a:pt x="232" y="0"/>
                      </a:moveTo>
                      <a:lnTo>
                        <a:pt x="256" y="0"/>
                      </a:lnTo>
                      <a:lnTo>
                        <a:pt x="280" y="3"/>
                      </a:lnTo>
                      <a:lnTo>
                        <a:pt x="305" y="8"/>
                      </a:lnTo>
                      <a:lnTo>
                        <a:pt x="323" y="12"/>
                      </a:lnTo>
                      <a:lnTo>
                        <a:pt x="329" y="15"/>
                      </a:lnTo>
                      <a:lnTo>
                        <a:pt x="354" y="26"/>
                      </a:lnTo>
                      <a:lnTo>
                        <a:pt x="374" y="36"/>
                      </a:lnTo>
                      <a:lnTo>
                        <a:pt x="378" y="39"/>
                      </a:lnTo>
                      <a:lnTo>
                        <a:pt x="402" y="58"/>
                      </a:lnTo>
                      <a:lnTo>
                        <a:pt x="407" y="61"/>
                      </a:lnTo>
                      <a:lnTo>
                        <a:pt x="431" y="85"/>
                      </a:lnTo>
                      <a:lnTo>
                        <a:pt x="449" y="110"/>
                      </a:lnTo>
                      <a:lnTo>
                        <a:pt x="451" y="114"/>
                      </a:lnTo>
                      <a:lnTo>
                        <a:pt x="462" y="134"/>
                      </a:lnTo>
                      <a:lnTo>
                        <a:pt x="474" y="158"/>
                      </a:lnTo>
                      <a:lnTo>
                        <a:pt x="475" y="164"/>
                      </a:lnTo>
                      <a:lnTo>
                        <a:pt x="481" y="183"/>
                      </a:lnTo>
                      <a:lnTo>
                        <a:pt x="486" y="207"/>
                      </a:lnTo>
                      <a:lnTo>
                        <a:pt x="488" y="231"/>
                      </a:lnTo>
                      <a:lnTo>
                        <a:pt x="488" y="256"/>
                      </a:lnTo>
                      <a:lnTo>
                        <a:pt x="486" y="280"/>
                      </a:lnTo>
                      <a:lnTo>
                        <a:pt x="481" y="305"/>
                      </a:lnTo>
                      <a:lnTo>
                        <a:pt x="475" y="323"/>
                      </a:lnTo>
                      <a:lnTo>
                        <a:pt x="474" y="329"/>
                      </a:lnTo>
                      <a:lnTo>
                        <a:pt x="451" y="375"/>
                      </a:lnTo>
                      <a:lnTo>
                        <a:pt x="449" y="378"/>
                      </a:lnTo>
                      <a:lnTo>
                        <a:pt x="427" y="407"/>
                      </a:lnTo>
                      <a:lnTo>
                        <a:pt x="407" y="426"/>
                      </a:lnTo>
                      <a:lnTo>
                        <a:pt x="402" y="431"/>
                      </a:lnTo>
                      <a:lnTo>
                        <a:pt x="378" y="449"/>
                      </a:lnTo>
                      <a:lnTo>
                        <a:pt x="374" y="451"/>
                      </a:lnTo>
                      <a:lnTo>
                        <a:pt x="354" y="462"/>
                      </a:lnTo>
                      <a:lnTo>
                        <a:pt x="329" y="473"/>
                      </a:lnTo>
                      <a:lnTo>
                        <a:pt x="323" y="475"/>
                      </a:lnTo>
                      <a:lnTo>
                        <a:pt x="305" y="481"/>
                      </a:lnTo>
                      <a:lnTo>
                        <a:pt x="280" y="486"/>
                      </a:lnTo>
                      <a:lnTo>
                        <a:pt x="256" y="488"/>
                      </a:lnTo>
                      <a:lnTo>
                        <a:pt x="232" y="488"/>
                      </a:lnTo>
                      <a:lnTo>
                        <a:pt x="207" y="486"/>
                      </a:lnTo>
                      <a:lnTo>
                        <a:pt x="183" y="481"/>
                      </a:lnTo>
                      <a:lnTo>
                        <a:pt x="164" y="475"/>
                      </a:lnTo>
                      <a:lnTo>
                        <a:pt x="159" y="473"/>
                      </a:lnTo>
                      <a:lnTo>
                        <a:pt x="134" y="462"/>
                      </a:lnTo>
                      <a:lnTo>
                        <a:pt x="114" y="451"/>
                      </a:lnTo>
                      <a:lnTo>
                        <a:pt x="110" y="449"/>
                      </a:lnTo>
                      <a:lnTo>
                        <a:pt x="85" y="431"/>
                      </a:lnTo>
                      <a:lnTo>
                        <a:pt x="82" y="426"/>
                      </a:lnTo>
                      <a:lnTo>
                        <a:pt x="61" y="407"/>
                      </a:lnTo>
                      <a:lnTo>
                        <a:pt x="40" y="378"/>
                      </a:lnTo>
                      <a:lnTo>
                        <a:pt x="37" y="375"/>
                      </a:lnTo>
                      <a:lnTo>
                        <a:pt x="25" y="353"/>
                      </a:lnTo>
                      <a:lnTo>
                        <a:pt x="15" y="329"/>
                      </a:lnTo>
                      <a:lnTo>
                        <a:pt x="12" y="323"/>
                      </a:lnTo>
                      <a:lnTo>
                        <a:pt x="7" y="305"/>
                      </a:lnTo>
                      <a:lnTo>
                        <a:pt x="3" y="280"/>
                      </a:lnTo>
                      <a:lnTo>
                        <a:pt x="0" y="256"/>
                      </a:lnTo>
                      <a:lnTo>
                        <a:pt x="0" y="231"/>
                      </a:lnTo>
                      <a:lnTo>
                        <a:pt x="3" y="207"/>
                      </a:lnTo>
                      <a:lnTo>
                        <a:pt x="7" y="183"/>
                      </a:lnTo>
                      <a:lnTo>
                        <a:pt x="12" y="164"/>
                      </a:lnTo>
                      <a:lnTo>
                        <a:pt x="15" y="158"/>
                      </a:lnTo>
                      <a:lnTo>
                        <a:pt x="25" y="134"/>
                      </a:lnTo>
                      <a:lnTo>
                        <a:pt x="37" y="114"/>
                      </a:lnTo>
                      <a:lnTo>
                        <a:pt x="40" y="110"/>
                      </a:lnTo>
                      <a:lnTo>
                        <a:pt x="58" y="85"/>
                      </a:lnTo>
                      <a:lnTo>
                        <a:pt x="85" y="58"/>
                      </a:lnTo>
                      <a:lnTo>
                        <a:pt x="110" y="39"/>
                      </a:lnTo>
                      <a:lnTo>
                        <a:pt x="114" y="36"/>
                      </a:lnTo>
                      <a:lnTo>
                        <a:pt x="134" y="26"/>
                      </a:lnTo>
                      <a:lnTo>
                        <a:pt x="159" y="15"/>
                      </a:lnTo>
                      <a:lnTo>
                        <a:pt x="164" y="12"/>
                      </a:lnTo>
                      <a:lnTo>
                        <a:pt x="183" y="8"/>
                      </a:lnTo>
                      <a:lnTo>
                        <a:pt x="207" y="3"/>
                      </a:lnTo>
                      <a:lnTo>
                        <a:pt x="232" y="0"/>
                      </a:lnTo>
                      <a:close/>
                    </a:path>
                  </a:pathLst>
                </a:custGeom>
                <a:solidFill>
                  <a:srgbClr val="009F9F"/>
                </a:solidFill>
                <a:ln w="0">
                  <a:solidFill>
                    <a:srgbClr val="009F9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Freeform 453"/>
                <p:cNvSpPr>
                  <a:spLocks/>
                </p:cNvSpPr>
                <p:nvPr/>
              </p:nvSpPr>
              <p:spPr bwMode="auto">
                <a:xfrm>
                  <a:off x="2444" y="1951"/>
                  <a:ext cx="476" cy="475"/>
                </a:xfrm>
                <a:custGeom>
                  <a:avLst/>
                  <a:gdLst/>
                  <a:ahLst/>
                  <a:cxnLst>
                    <a:cxn ang="0">
                      <a:pos x="250" y="0"/>
                    </a:cxn>
                    <a:cxn ang="0">
                      <a:pos x="297" y="6"/>
                    </a:cxn>
                    <a:cxn ang="0">
                      <a:pos x="323" y="16"/>
                    </a:cxn>
                    <a:cxn ang="0">
                      <a:pos x="372" y="41"/>
                    </a:cxn>
                    <a:cxn ang="0">
                      <a:pos x="421" y="84"/>
                    </a:cxn>
                    <a:cxn ang="0">
                      <a:pos x="445" y="120"/>
                    </a:cxn>
                    <a:cxn ang="0">
                      <a:pos x="461" y="152"/>
                    </a:cxn>
                    <a:cxn ang="0">
                      <a:pos x="469" y="180"/>
                    </a:cxn>
                    <a:cxn ang="0">
                      <a:pos x="476" y="225"/>
                    </a:cxn>
                    <a:cxn ang="0">
                      <a:pos x="474" y="274"/>
                    </a:cxn>
                    <a:cxn ang="0">
                      <a:pos x="469" y="299"/>
                    </a:cxn>
                    <a:cxn ang="0">
                      <a:pos x="450" y="347"/>
                    </a:cxn>
                    <a:cxn ang="0">
                      <a:pos x="434" y="372"/>
                    </a:cxn>
                    <a:cxn ang="0">
                      <a:pos x="396" y="416"/>
                    </a:cxn>
                    <a:cxn ang="0">
                      <a:pos x="356" y="445"/>
                    </a:cxn>
                    <a:cxn ang="0">
                      <a:pos x="323" y="461"/>
                    </a:cxn>
                    <a:cxn ang="0">
                      <a:pos x="297" y="469"/>
                    </a:cxn>
                    <a:cxn ang="0">
                      <a:pos x="250" y="475"/>
                    </a:cxn>
                    <a:cxn ang="0">
                      <a:pos x="201" y="474"/>
                    </a:cxn>
                    <a:cxn ang="0">
                      <a:pos x="177" y="469"/>
                    </a:cxn>
                    <a:cxn ang="0">
                      <a:pos x="128" y="450"/>
                    </a:cxn>
                    <a:cxn ang="0">
                      <a:pos x="104" y="434"/>
                    </a:cxn>
                    <a:cxn ang="0">
                      <a:pos x="79" y="416"/>
                    </a:cxn>
                    <a:cxn ang="0">
                      <a:pos x="55" y="391"/>
                    </a:cxn>
                    <a:cxn ang="0">
                      <a:pos x="31" y="357"/>
                    </a:cxn>
                    <a:cxn ang="0">
                      <a:pos x="16" y="323"/>
                    </a:cxn>
                    <a:cxn ang="0">
                      <a:pos x="6" y="296"/>
                    </a:cxn>
                    <a:cxn ang="0">
                      <a:pos x="0" y="250"/>
                    </a:cxn>
                    <a:cxn ang="0">
                      <a:pos x="3" y="201"/>
                    </a:cxn>
                    <a:cxn ang="0">
                      <a:pos x="7" y="177"/>
                    </a:cxn>
                    <a:cxn ang="0">
                      <a:pos x="27" y="128"/>
                    </a:cxn>
                    <a:cxn ang="0">
                      <a:pos x="41" y="104"/>
                    </a:cxn>
                    <a:cxn ang="0">
                      <a:pos x="60" y="79"/>
                    </a:cxn>
                    <a:cxn ang="0">
                      <a:pos x="85" y="55"/>
                    </a:cxn>
                    <a:cxn ang="0">
                      <a:pos x="120" y="30"/>
                    </a:cxn>
                    <a:cxn ang="0">
                      <a:pos x="177" y="8"/>
                    </a:cxn>
                    <a:cxn ang="0">
                      <a:pos x="201" y="3"/>
                    </a:cxn>
                  </a:cxnLst>
                  <a:rect l="0" t="0" r="r" b="b"/>
                  <a:pathLst>
                    <a:path w="476" h="475">
                      <a:moveTo>
                        <a:pt x="226" y="0"/>
                      </a:moveTo>
                      <a:lnTo>
                        <a:pt x="250" y="0"/>
                      </a:lnTo>
                      <a:lnTo>
                        <a:pt x="274" y="3"/>
                      </a:lnTo>
                      <a:lnTo>
                        <a:pt x="297" y="6"/>
                      </a:lnTo>
                      <a:lnTo>
                        <a:pt x="299" y="8"/>
                      </a:lnTo>
                      <a:lnTo>
                        <a:pt x="323" y="16"/>
                      </a:lnTo>
                      <a:lnTo>
                        <a:pt x="356" y="30"/>
                      </a:lnTo>
                      <a:lnTo>
                        <a:pt x="372" y="41"/>
                      </a:lnTo>
                      <a:lnTo>
                        <a:pt x="396" y="59"/>
                      </a:lnTo>
                      <a:lnTo>
                        <a:pt x="421" y="84"/>
                      </a:lnTo>
                      <a:lnTo>
                        <a:pt x="434" y="104"/>
                      </a:lnTo>
                      <a:lnTo>
                        <a:pt x="445" y="120"/>
                      </a:lnTo>
                      <a:lnTo>
                        <a:pt x="450" y="128"/>
                      </a:lnTo>
                      <a:lnTo>
                        <a:pt x="461" y="152"/>
                      </a:lnTo>
                      <a:lnTo>
                        <a:pt x="469" y="177"/>
                      </a:lnTo>
                      <a:lnTo>
                        <a:pt x="469" y="180"/>
                      </a:lnTo>
                      <a:lnTo>
                        <a:pt x="474" y="201"/>
                      </a:lnTo>
                      <a:lnTo>
                        <a:pt x="476" y="225"/>
                      </a:lnTo>
                      <a:lnTo>
                        <a:pt x="476" y="250"/>
                      </a:lnTo>
                      <a:lnTo>
                        <a:pt x="474" y="274"/>
                      </a:lnTo>
                      <a:lnTo>
                        <a:pt x="469" y="296"/>
                      </a:lnTo>
                      <a:lnTo>
                        <a:pt x="469" y="299"/>
                      </a:lnTo>
                      <a:lnTo>
                        <a:pt x="461" y="323"/>
                      </a:lnTo>
                      <a:lnTo>
                        <a:pt x="450" y="347"/>
                      </a:lnTo>
                      <a:lnTo>
                        <a:pt x="445" y="357"/>
                      </a:lnTo>
                      <a:lnTo>
                        <a:pt x="434" y="372"/>
                      </a:lnTo>
                      <a:lnTo>
                        <a:pt x="421" y="391"/>
                      </a:lnTo>
                      <a:lnTo>
                        <a:pt x="396" y="416"/>
                      </a:lnTo>
                      <a:lnTo>
                        <a:pt x="372" y="434"/>
                      </a:lnTo>
                      <a:lnTo>
                        <a:pt x="356" y="445"/>
                      </a:lnTo>
                      <a:lnTo>
                        <a:pt x="348" y="450"/>
                      </a:lnTo>
                      <a:lnTo>
                        <a:pt x="323" y="461"/>
                      </a:lnTo>
                      <a:lnTo>
                        <a:pt x="299" y="469"/>
                      </a:lnTo>
                      <a:lnTo>
                        <a:pt x="297" y="469"/>
                      </a:lnTo>
                      <a:lnTo>
                        <a:pt x="274" y="474"/>
                      </a:lnTo>
                      <a:lnTo>
                        <a:pt x="250" y="475"/>
                      </a:lnTo>
                      <a:lnTo>
                        <a:pt x="226" y="475"/>
                      </a:lnTo>
                      <a:lnTo>
                        <a:pt x="201" y="474"/>
                      </a:lnTo>
                      <a:lnTo>
                        <a:pt x="180" y="469"/>
                      </a:lnTo>
                      <a:lnTo>
                        <a:pt x="177" y="469"/>
                      </a:lnTo>
                      <a:lnTo>
                        <a:pt x="153" y="461"/>
                      </a:lnTo>
                      <a:lnTo>
                        <a:pt x="128" y="450"/>
                      </a:lnTo>
                      <a:lnTo>
                        <a:pt x="120" y="445"/>
                      </a:lnTo>
                      <a:lnTo>
                        <a:pt x="104" y="434"/>
                      </a:lnTo>
                      <a:lnTo>
                        <a:pt x="85" y="420"/>
                      </a:lnTo>
                      <a:lnTo>
                        <a:pt x="79" y="416"/>
                      </a:lnTo>
                      <a:lnTo>
                        <a:pt x="60" y="396"/>
                      </a:lnTo>
                      <a:lnTo>
                        <a:pt x="55" y="391"/>
                      </a:lnTo>
                      <a:lnTo>
                        <a:pt x="41" y="372"/>
                      </a:lnTo>
                      <a:lnTo>
                        <a:pt x="31" y="357"/>
                      </a:lnTo>
                      <a:lnTo>
                        <a:pt x="27" y="347"/>
                      </a:lnTo>
                      <a:lnTo>
                        <a:pt x="16" y="323"/>
                      </a:lnTo>
                      <a:lnTo>
                        <a:pt x="7" y="299"/>
                      </a:lnTo>
                      <a:lnTo>
                        <a:pt x="6" y="296"/>
                      </a:lnTo>
                      <a:lnTo>
                        <a:pt x="3" y="274"/>
                      </a:lnTo>
                      <a:lnTo>
                        <a:pt x="0" y="250"/>
                      </a:lnTo>
                      <a:lnTo>
                        <a:pt x="0" y="225"/>
                      </a:lnTo>
                      <a:lnTo>
                        <a:pt x="3" y="201"/>
                      </a:lnTo>
                      <a:lnTo>
                        <a:pt x="6" y="180"/>
                      </a:lnTo>
                      <a:lnTo>
                        <a:pt x="7" y="177"/>
                      </a:lnTo>
                      <a:lnTo>
                        <a:pt x="16" y="152"/>
                      </a:lnTo>
                      <a:lnTo>
                        <a:pt x="27" y="128"/>
                      </a:lnTo>
                      <a:lnTo>
                        <a:pt x="31" y="120"/>
                      </a:lnTo>
                      <a:lnTo>
                        <a:pt x="41" y="104"/>
                      </a:lnTo>
                      <a:lnTo>
                        <a:pt x="55" y="84"/>
                      </a:lnTo>
                      <a:lnTo>
                        <a:pt x="60" y="79"/>
                      </a:lnTo>
                      <a:lnTo>
                        <a:pt x="79" y="59"/>
                      </a:lnTo>
                      <a:lnTo>
                        <a:pt x="85" y="55"/>
                      </a:lnTo>
                      <a:lnTo>
                        <a:pt x="104" y="41"/>
                      </a:lnTo>
                      <a:lnTo>
                        <a:pt x="120" y="30"/>
                      </a:lnTo>
                      <a:lnTo>
                        <a:pt x="153" y="16"/>
                      </a:lnTo>
                      <a:lnTo>
                        <a:pt x="177" y="8"/>
                      </a:lnTo>
                      <a:lnTo>
                        <a:pt x="180" y="6"/>
                      </a:lnTo>
                      <a:lnTo>
                        <a:pt x="201" y="3"/>
                      </a:lnTo>
                      <a:lnTo>
                        <a:pt x="226" y="0"/>
                      </a:lnTo>
                      <a:close/>
                    </a:path>
                  </a:pathLst>
                </a:custGeom>
                <a:solidFill>
                  <a:srgbClr val="009090"/>
                </a:solidFill>
                <a:ln w="0">
                  <a:solidFill>
                    <a:srgbClr val="00909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Freeform 454"/>
                <p:cNvSpPr>
                  <a:spLocks/>
                </p:cNvSpPr>
                <p:nvPr/>
              </p:nvSpPr>
              <p:spPr bwMode="auto">
                <a:xfrm>
                  <a:off x="2449" y="1956"/>
                  <a:ext cx="465" cy="465"/>
                </a:xfrm>
                <a:custGeom>
                  <a:avLst/>
                  <a:gdLst/>
                  <a:ahLst/>
                  <a:cxnLst>
                    <a:cxn ang="0">
                      <a:pos x="245" y="0"/>
                    </a:cxn>
                    <a:cxn ang="0">
                      <a:pos x="269" y="3"/>
                    </a:cxn>
                    <a:cxn ang="0">
                      <a:pos x="318" y="17"/>
                    </a:cxn>
                    <a:cxn ang="0">
                      <a:pos x="343" y="28"/>
                    </a:cxn>
                    <a:cxn ang="0">
                      <a:pos x="378" y="50"/>
                    </a:cxn>
                    <a:cxn ang="0">
                      <a:pos x="416" y="89"/>
                    </a:cxn>
                    <a:cxn ang="0">
                      <a:pos x="439" y="123"/>
                    </a:cxn>
                    <a:cxn ang="0">
                      <a:pos x="450" y="147"/>
                    </a:cxn>
                    <a:cxn ang="0">
                      <a:pos x="463" y="196"/>
                    </a:cxn>
                    <a:cxn ang="0">
                      <a:pos x="465" y="220"/>
                    </a:cxn>
                    <a:cxn ang="0">
                      <a:pos x="464" y="261"/>
                    </a:cxn>
                    <a:cxn ang="0">
                      <a:pos x="458" y="294"/>
                    </a:cxn>
                    <a:cxn ang="0">
                      <a:pos x="440" y="340"/>
                    </a:cxn>
                    <a:cxn ang="0">
                      <a:pos x="423" y="367"/>
                    </a:cxn>
                    <a:cxn ang="0">
                      <a:pos x="404" y="391"/>
                    </a:cxn>
                    <a:cxn ang="0">
                      <a:pos x="378" y="415"/>
                    </a:cxn>
                    <a:cxn ang="0">
                      <a:pos x="343" y="439"/>
                    </a:cxn>
                    <a:cxn ang="0">
                      <a:pos x="318" y="450"/>
                    </a:cxn>
                    <a:cxn ang="0">
                      <a:pos x="269" y="463"/>
                    </a:cxn>
                    <a:cxn ang="0">
                      <a:pos x="245" y="465"/>
                    </a:cxn>
                    <a:cxn ang="0">
                      <a:pos x="206" y="464"/>
                    </a:cxn>
                    <a:cxn ang="0">
                      <a:pos x="172" y="458"/>
                    </a:cxn>
                    <a:cxn ang="0">
                      <a:pos x="126" y="440"/>
                    </a:cxn>
                    <a:cxn ang="0">
                      <a:pos x="99" y="423"/>
                    </a:cxn>
                    <a:cxn ang="0">
                      <a:pos x="74" y="404"/>
                    </a:cxn>
                    <a:cxn ang="0">
                      <a:pos x="43" y="367"/>
                    </a:cxn>
                    <a:cxn ang="0">
                      <a:pos x="26" y="340"/>
                    </a:cxn>
                    <a:cxn ang="0">
                      <a:pos x="8" y="294"/>
                    </a:cxn>
                    <a:cxn ang="0">
                      <a:pos x="1" y="261"/>
                    </a:cxn>
                    <a:cxn ang="0">
                      <a:pos x="0" y="220"/>
                    </a:cxn>
                    <a:cxn ang="0">
                      <a:pos x="2" y="196"/>
                    </a:cxn>
                    <a:cxn ang="0">
                      <a:pos x="17" y="147"/>
                    </a:cxn>
                    <a:cxn ang="0">
                      <a:pos x="28" y="123"/>
                    </a:cxn>
                    <a:cxn ang="0">
                      <a:pos x="50" y="89"/>
                    </a:cxn>
                    <a:cxn ang="0">
                      <a:pos x="74" y="62"/>
                    </a:cxn>
                    <a:cxn ang="0">
                      <a:pos x="99" y="42"/>
                    </a:cxn>
                    <a:cxn ang="0">
                      <a:pos x="126" y="25"/>
                    </a:cxn>
                    <a:cxn ang="0">
                      <a:pos x="172" y="9"/>
                    </a:cxn>
                    <a:cxn ang="0">
                      <a:pos x="206" y="1"/>
                    </a:cxn>
                  </a:cxnLst>
                  <a:rect l="0" t="0" r="r" b="b"/>
                  <a:pathLst>
                    <a:path w="465" h="465">
                      <a:moveTo>
                        <a:pt x="221" y="0"/>
                      </a:moveTo>
                      <a:lnTo>
                        <a:pt x="245" y="0"/>
                      </a:lnTo>
                      <a:lnTo>
                        <a:pt x="261" y="1"/>
                      </a:lnTo>
                      <a:lnTo>
                        <a:pt x="269" y="3"/>
                      </a:lnTo>
                      <a:lnTo>
                        <a:pt x="294" y="9"/>
                      </a:lnTo>
                      <a:lnTo>
                        <a:pt x="318" y="17"/>
                      </a:lnTo>
                      <a:lnTo>
                        <a:pt x="340" y="25"/>
                      </a:lnTo>
                      <a:lnTo>
                        <a:pt x="343" y="28"/>
                      </a:lnTo>
                      <a:lnTo>
                        <a:pt x="367" y="42"/>
                      </a:lnTo>
                      <a:lnTo>
                        <a:pt x="378" y="50"/>
                      </a:lnTo>
                      <a:lnTo>
                        <a:pt x="404" y="74"/>
                      </a:lnTo>
                      <a:lnTo>
                        <a:pt x="416" y="89"/>
                      </a:lnTo>
                      <a:lnTo>
                        <a:pt x="423" y="99"/>
                      </a:lnTo>
                      <a:lnTo>
                        <a:pt x="439" y="123"/>
                      </a:lnTo>
                      <a:lnTo>
                        <a:pt x="440" y="126"/>
                      </a:lnTo>
                      <a:lnTo>
                        <a:pt x="450" y="147"/>
                      </a:lnTo>
                      <a:lnTo>
                        <a:pt x="458" y="172"/>
                      </a:lnTo>
                      <a:lnTo>
                        <a:pt x="463" y="196"/>
                      </a:lnTo>
                      <a:lnTo>
                        <a:pt x="464" y="206"/>
                      </a:lnTo>
                      <a:lnTo>
                        <a:pt x="465" y="220"/>
                      </a:lnTo>
                      <a:lnTo>
                        <a:pt x="465" y="245"/>
                      </a:lnTo>
                      <a:lnTo>
                        <a:pt x="464" y="261"/>
                      </a:lnTo>
                      <a:lnTo>
                        <a:pt x="463" y="269"/>
                      </a:lnTo>
                      <a:lnTo>
                        <a:pt x="458" y="294"/>
                      </a:lnTo>
                      <a:lnTo>
                        <a:pt x="450" y="318"/>
                      </a:lnTo>
                      <a:lnTo>
                        <a:pt x="440" y="340"/>
                      </a:lnTo>
                      <a:lnTo>
                        <a:pt x="439" y="342"/>
                      </a:lnTo>
                      <a:lnTo>
                        <a:pt x="423" y="367"/>
                      </a:lnTo>
                      <a:lnTo>
                        <a:pt x="416" y="378"/>
                      </a:lnTo>
                      <a:lnTo>
                        <a:pt x="404" y="391"/>
                      </a:lnTo>
                      <a:lnTo>
                        <a:pt x="391" y="404"/>
                      </a:lnTo>
                      <a:lnTo>
                        <a:pt x="378" y="415"/>
                      </a:lnTo>
                      <a:lnTo>
                        <a:pt x="367" y="423"/>
                      </a:lnTo>
                      <a:lnTo>
                        <a:pt x="343" y="439"/>
                      </a:lnTo>
                      <a:lnTo>
                        <a:pt x="340" y="440"/>
                      </a:lnTo>
                      <a:lnTo>
                        <a:pt x="318" y="450"/>
                      </a:lnTo>
                      <a:lnTo>
                        <a:pt x="294" y="458"/>
                      </a:lnTo>
                      <a:lnTo>
                        <a:pt x="269" y="463"/>
                      </a:lnTo>
                      <a:lnTo>
                        <a:pt x="261" y="464"/>
                      </a:lnTo>
                      <a:lnTo>
                        <a:pt x="245" y="465"/>
                      </a:lnTo>
                      <a:lnTo>
                        <a:pt x="221" y="465"/>
                      </a:lnTo>
                      <a:lnTo>
                        <a:pt x="206" y="464"/>
                      </a:lnTo>
                      <a:lnTo>
                        <a:pt x="196" y="463"/>
                      </a:lnTo>
                      <a:lnTo>
                        <a:pt x="172" y="458"/>
                      </a:lnTo>
                      <a:lnTo>
                        <a:pt x="148" y="450"/>
                      </a:lnTo>
                      <a:lnTo>
                        <a:pt x="126" y="440"/>
                      </a:lnTo>
                      <a:lnTo>
                        <a:pt x="123" y="439"/>
                      </a:lnTo>
                      <a:lnTo>
                        <a:pt x="99" y="423"/>
                      </a:lnTo>
                      <a:lnTo>
                        <a:pt x="88" y="415"/>
                      </a:lnTo>
                      <a:lnTo>
                        <a:pt x="74" y="404"/>
                      </a:lnTo>
                      <a:lnTo>
                        <a:pt x="50" y="378"/>
                      </a:lnTo>
                      <a:lnTo>
                        <a:pt x="43" y="367"/>
                      </a:lnTo>
                      <a:lnTo>
                        <a:pt x="28" y="342"/>
                      </a:lnTo>
                      <a:lnTo>
                        <a:pt x="26" y="340"/>
                      </a:lnTo>
                      <a:lnTo>
                        <a:pt x="17" y="318"/>
                      </a:lnTo>
                      <a:lnTo>
                        <a:pt x="8" y="294"/>
                      </a:lnTo>
                      <a:lnTo>
                        <a:pt x="2" y="269"/>
                      </a:lnTo>
                      <a:lnTo>
                        <a:pt x="1" y="261"/>
                      </a:lnTo>
                      <a:lnTo>
                        <a:pt x="0" y="245"/>
                      </a:lnTo>
                      <a:lnTo>
                        <a:pt x="0" y="220"/>
                      </a:lnTo>
                      <a:lnTo>
                        <a:pt x="1" y="206"/>
                      </a:lnTo>
                      <a:lnTo>
                        <a:pt x="2" y="196"/>
                      </a:lnTo>
                      <a:lnTo>
                        <a:pt x="8" y="172"/>
                      </a:lnTo>
                      <a:lnTo>
                        <a:pt x="17" y="147"/>
                      </a:lnTo>
                      <a:lnTo>
                        <a:pt x="26" y="126"/>
                      </a:lnTo>
                      <a:lnTo>
                        <a:pt x="28" y="123"/>
                      </a:lnTo>
                      <a:lnTo>
                        <a:pt x="43" y="99"/>
                      </a:lnTo>
                      <a:lnTo>
                        <a:pt x="50" y="89"/>
                      </a:lnTo>
                      <a:lnTo>
                        <a:pt x="62" y="74"/>
                      </a:lnTo>
                      <a:lnTo>
                        <a:pt x="74" y="62"/>
                      </a:lnTo>
                      <a:lnTo>
                        <a:pt x="88" y="50"/>
                      </a:lnTo>
                      <a:lnTo>
                        <a:pt x="99" y="42"/>
                      </a:lnTo>
                      <a:lnTo>
                        <a:pt x="123" y="28"/>
                      </a:lnTo>
                      <a:lnTo>
                        <a:pt x="126" y="25"/>
                      </a:lnTo>
                      <a:lnTo>
                        <a:pt x="148" y="17"/>
                      </a:lnTo>
                      <a:lnTo>
                        <a:pt x="172" y="9"/>
                      </a:lnTo>
                      <a:lnTo>
                        <a:pt x="196" y="3"/>
                      </a:lnTo>
                      <a:lnTo>
                        <a:pt x="206" y="1"/>
                      </a:lnTo>
                      <a:lnTo>
                        <a:pt x="221" y="0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0">
                  <a:solidFill>
                    <a:srgbClr val="00808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Freeform 455"/>
                <p:cNvSpPr>
                  <a:spLocks/>
                </p:cNvSpPr>
                <p:nvPr/>
              </p:nvSpPr>
              <p:spPr bwMode="auto">
                <a:xfrm>
                  <a:off x="2454" y="1961"/>
                  <a:ext cx="455" cy="455"/>
                </a:xfrm>
                <a:custGeom>
                  <a:avLst/>
                  <a:gdLst/>
                  <a:ahLst/>
                  <a:cxnLst>
                    <a:cxn ang="0">
                      <a:pos x="240" y="0"/>
                    </a:cxn>
                    <a:cxn ang="0">
                      <a:pos x="289" y="8"/>
                    </a:cxn>
                    <a:cxn ang="0">
                      <a:pos x="324" y="20"/>
                    </a:cxn>
                    <a:cxn ang="0">
                      <a:pos x="362" y="43"/>
                    </a:cxn>
                    <a:cxn ang="0">
                      <a:pos x="386" y="63"/>
                    </a:cxn>
                    <a:cxn ang="0">
                      <a:pos x="411" y="91"/>
                    </a:cxn>
                    <a:cxn ang="0">
                      <a:pos x="428" y="118"/>
                    </a:cxn>
                    <a:cxn ang="0">
                      <a:pos x="447" y="167"/>
                    </a:cxn>
                    <a:cxn ang="0">
                      <a:pos x="455" y="215"/>
                    </a:cxn>
                    <a:cxn ang="0">
                      <a:pos x="453" y="264"/>
                    </a:cxn>
                    <a:cxn ang="0">
                      <a:pos x="440" y="313"/>
                    </a:cxn>
                    <a:cxn ang="0">
                      <a:pos x="428" y="337"/>
                    </a:cxn>
                    <a:cxn ang="0">
                      <a:pos x="411" y="365"/>
                    </a:cxn>
                    <a:cxn ang="0">
                      <a:pos x="386" y="392"/>
                    </a:cxn>
                    <a:cxn ang="0">
                      <a:pos x="362" y="412"/>
                    </a:cxn>
                    <a:cxn ang="0">
                      <a:pos x="324" y="435"/>
                    </a:cxn>
                    <a:cxn ang="0">
                      <a:pos x="289" y="447"/>
                    </a:cxn>
                    <a:cxn ang="0">
                      <a:pos x="240" y="455"/>
                    </a:cxn>
                    <a:cxn ang="0">
                      <a:pos x="191" y="453"/>
                    </a:cxn>
                    <a:cxn ang="0">
                      <a:pos x="143" y="439"/>
                    </a:cxn>
                    <a:cxn ang="0">
                      <a:pos x="118" y="428"/>
                    </a:cxn>
                    <a:cxn ang="0">
                      <a:pos x="92" y="410"/>
                    </a:cxn>
                    <a:cxn ang="0">
                      <a:pos x="64" y="386"/>
                    </a:cxn>
                    <a:cxn ang="0">
                      <a:pos x="44" y="362"/>
                    </a:cxn>
                    <a:cxn ang="0">
                      <a:pos x="21" y="324"/>
                    </a:cxn>
                    <a:cxn ang="0">
                      <a:pos x="8" y="289"/>
                    </a:cxn>
                    <a:cxn ang="0">
                      <a:pos x="0" y="240"/>
                    </a:cxn>
                    <a:cxn ang="0">
                      <a:pos x="3" y="191"/>
                    </a:cxn>
                    <a:cxn ang="0">
                      <a:pos x="17" y="142"/>
                    </a:cxn>
                    <a:cxn ang="0">
                      <a:pos x="44" y="94"/>
                    </a:cxn>
                    <a:cxn ang="0">
                      <a:pos x="64" y="69"/>
                    </a:cxn>
                    <a:cxn ang="0">
                      <a:pos x="92" y="45"/>
                    </a:cxn>
                    <a:cxn ang="0">
                      <a:pos x="118" y="29"/>
                    </a:cxn>
                    <a:cxn ang="0">
                      <a:pos x="143" y="17"/>
                    </a:cxn>
                    <a:cxn ang="0">
                      <a:pos x="191" y="4"/>
                    </a:cxn>
                  </a:cxnLst>
                  <a:rect l="0" t="0" r="r" b="b"/>
                  <a:pathLst>
                    <a:path w="455" h="455">
                      <a:moveTo>
                        <a:pt x="216" y="0"/>
                      </a:moveTo>
                      <a:lnTo>
                        <a:pt x="240" y="0"/>
                      </a:lnTo>
                      <a:lnTo>
                        <a:pt x="264" y="4"/>
                      </a:lnTo>
                      <a:lnTo>
                        <a:pt x="289" y="8"/>
                      </a:lnTo>
                      <a:lnTo>
                        <a:pt x="313" y="17"/>
                      </a:lnTo>
                      <a:lnTo>
                        <a:pt x="324" y="20"/>
                      </a:lnTo>
                      <a:lnTo>
                        <a:pt x="338" y="29"/>
                      </a:lnTo>
                      <a:lnTo>
                        <a:pt x="362" y="43"/>
                      </a:lnTo>
                      <a:lnTo>
                        <a:pt x="364" y="45"/>
                      </a:lnTo>
                      <a:lnTo>
                        <a:pt x="386" y="63"/>
                      </a:lnTo>
                      <a:lnTo>
                        <a:pt x="392" y="69"/>
                      </a:lnTo>
                      <a:lnTo>
                        <a:pt x="411" y="91"/>
                      </a:lnTo>
                      <a:lnTo>
                        <a:pt x="412" y="94"/>
                      </a:lnTo>
                      <a:lnTo>
                        <a:pt x="428" y="118"/>
                      </a:lnTo>
                      <a:lnTo>
                        <a:pt x="440" y="142"/>
                      </a:lnTo>
                      <a:lnTo>
                        <a:pt x="447" y="167"/>
                      </a:lnTo>
                      <a:lnTo>
                        <a:pt x="453" y="191"/>
                      </a:lnTo>
                      <a:lnTo>
                        <a:pt x="455" y="215"/>
                      </a:lnTo>
                      <a:lnTo>
                        <a:pt x="455" y="240"/>
                      </a:lnTo>
                      <a:lnTo>
                        <a:pt x="453" y="264"/>
                      </a:lnTo>
                      <a:lnTo>
                        <a:pt x="447" y="289"/>
                      </a:lnTo>
                      <a:lnTo>
                        <a:pt x="440" y="313"/>
                      </a:lnTo>
                      <a:lnTo>
                        <a:pt x="435" y="324"/>
                      </a:lnTo>
                      <a:lnTo>
                        <a:pt x="428" y="337"/>
                      </a:lnTo>
                      <a:lnTo>
                        <a:pt x="412" y="362"/>
                      </a:lnTo>
                      <a:lnTo>
                        <a:pt x="411" y="365"/>
                      </a:lnTo>
                      <a:lnTo>
                        <a:pt x="392" y="386"/>
                      </a:lnTo>
                      <a:lnTo>
                        <a:pt x="386" y="392"/>
                      </a:lnTo>
                      <a:lnTo>
                        <a:pt x="364" y="410"/>
                      </a:lnTo>
                      <a:lnTo>
                        <a:pt x="362" y="412"/>
                      </a:lnTo>
                      <a:lnTo>
                        <a:pt x="338" y="428"/>
                      </a:lnTo>
                      <a:lnTo>
                        <a:pt x="324" y="435"/>
                      </a:lnTo>
                      <a:lnTo>
                        <a:pt x="313" y="439"/>
                      </a:lnTo>
                      <a:lnTo>
                        <a:pt x="289" y="447"/>
                      </a:lnTo>
                      <a:lnTo>
                        <a:pt x="264" y="453"/>
                      </a:lnTo>
                      <a:lnTo>
                        <a:pt x="240" y="455"/>
                      </a:lnTo>
                      <a:lnTo>
                        <a:pt x="216" y="455"/>
                      </a:lnTo>
                      <a:lnTo>
                        <a:pt x="191" y="453"/>
                      </a:lnTo>
                      <a:lnTo>
                        <a:pt x="167" y="447"/>
                      </a:lnTo>
                      <a:lnTo>
                        <a:pt x="143" y="439"/>
                      </a:lnTo>
                      <a:lnTo>
                        <a:pt x="133" y="435"/>
                      </a:lnTo>
                      <a:lnTo>
                        <a:pt x="118" y="428"/>
                      </a:lnTo>
                      <a:lnTo>
                        <a:pt x="94" y="412"/>
                      </a:lnTo>
                      <a:lnTo>
                        <a:pt x="92" y="410"/>
                      </a:lnTo>
                      <a:lnTo>
                        <a:pt x="69" y="392"/>
                      </a:lnTo>
                      <a:lnTo>
                        <a:pt x="64" y="386"/>
                      </a:lnTo>
                      <a:lnTo>
                        <a:pt x="45" y="365"/>
                      </a:lnTo>
                      <a:lnTo>
                        <a:pt x="44" y="362"/>
                      </a:lnTo>
                      <a:lnTo>
                        <a:pt x="28" y="337"/>
                      </a:lnTo>
                      <a:lnTo>
                        <a:pt x="21" y="324"/>
                      </a:lnTo>
                      <a:lnTo>
                        <a:pt x="17" y="313"/>
                      </a:lnTo>
                      <a:lnTo>
                        <a:pt x="8" y="289"/>
                      </a:lnTo>
                      <a:lnTo>
                        <a:pt x="3" y="264"/>
                      </a:lnTo>
                      <a:lnTo>
                        <a:pt x="0" y="240"/>
                      </a:lnTo>
                      <a:lnTo>
                        <a:pt x="0" y="215"/>
                      </a:lnTo>
                      <a:lnTo>
                        <a:pt x="3" y="191"/>
                      </a:lnTo>
                      <a:lnTo>
                        <a:pt x="8" y="167"/>
                      </a:lnTo>
                      <a:lnTo>
                        <a:pt x="17" y="142"/>
                      </a:lnTo>
                      <a:lnTo>
                        <a:pt x="28" y="118"/>
                      </a:lnTo>
                      <a:lnTo>
                        <a:pt x="44" y="94"/>
                      </a:lnTo>
                      <a:lnTo>
                        <a:pt x="45" y="91"/>
                      </a:lnTo>
                      <a:lnTo>
                        <a:pt x="64" y="69"/>
                      </a:lnTo>
                      <a:lnTo>
                        <a:pt x="69" y="63"/>
                      </a:lnTo>
                      <a:lnTo>
                        <a:pt x="92" y="45"/>
                      </a:lnTo>
                      <a:lnTo>
                        <a:pt x="94" y="43"/>
                      </a:lnTo>
                      <a:lnTo>
                        <a:pt x="118" y="29"/>
                      </a:lnTo>
                      <a:lnTo>
                        <a:pt x="133" y="20"/>
                      </a:lnTo>
                      <a:lnTo>
                        <a:pt x="143" y="17"/>
                      </a:lnTo>
                      <a:lnTo>
                        <a:pt x="167" y="8"/>
                      </a:lnTo>
                      <a:lnTo>
                        <a:pt x="191" y="4"/>
                      </a:lnTo>
                      <a:lnTo>
                        <a:pt x="216" y="0"/>
                      </a:lnTo>
                      <a:close/>
                    </a:path>
                  </a:pathLst>
                </a:custGeom>
                <a:solidFill>
                  <a:srgbClr val="007070"/>
                </a:solidFill>
                <a:ln w="0">
                  <a:solidFill>
                    <a:srgbClr val="00707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Freeform 456"/>
                <p:cNvSpPr>
                  <a:spLocks/>
                </p:cNvSpPr>
                <p:nvPr/>
              </p:nvSpPr>
              <p:spPr bwMode="auto">
                <a:xfrm>
                  <a:off x="2459" y="1966"/>
                  <a:ext cx="446" cy="446"/>
                </a:xfrm>
                <a:custGeom>
                  <a:avLst/>
                  <a:gdLst/>
                  <a:ahLst/>
                  <a:cxnLst>
                    <a:cxn ang="0">
                      <a:pos x="235" y="0"/>
                    </a:cxn>
                    <a:cxn ang="0">
                      <a:pos x="284" y="8"/>
                    </a:cxn>
                    <a:cxn ang="0">
                      <a:pos x="308" y="16"/>
                    </a:cxn>
                    <a:cxn ang="0">
                      <a:pos x="351" y="40"/>
                    </a:cxn>
                    <a:cxn ang="0">
                      <a:pos x="381" y="64"/>
                    </a:cxn>
                    <a:cxn ang="0">
                      <a:pos x="401" y="89"/>
                    </a:cxn>
                    <a:cxn ang="0">
                      <a:pos x="417" y="113"/>
                    </a:cxn>
                    <a:cxn ang="0">
                      <a:pos x="430" y="138"/>
                    </a:cxn>
                    <a:cxn ang="0">
                      <a:pos x="443" y="186"/>
                    </a:cxn>
                    <a:cxn ang="0">
                      <a:pos x="446" y="235"/>
                    </a:cxn>
                    <a:cxn ang="0">
                      <a:pos x="437" y="284"/>
                    </a:cxn>
                    <a:cxn ang="0">
                      <a:pos x="430" y="308"/>
                    </a:cxn>
                    <a:cxn ang="0">
                      <a:pos x="406" y="351"/>
                    </a:cxn>
                    <a:cxn ang="0">
                      <a:pos x="381" y="380"/>
                    </a:cxn>
                    <a:cxn ang="0">
                      <a:pos x="357" y="401"/>
                    </a:cxn>
                    <a:cxn ang="0">
                      <a:pos x="333" y="417"/>
                    </a:cxn>
                    <a:cxn ang="0">
                      <a:pos x="307" y="430"/>
                    </a:cxn>
                    <a:cxn ang="0">
                      <a:pos x="259" y="443"/>
                    </a:cxn>
                    <a:cxn ang="0">
                      <a:pos x="211" y="446"/>
                    </a:cxn>
                    <a:cxn ang="0">
                      <a:pos x="162" y="437"/>
                    </a:cxn>
                    <a:cxn ang="0">
                      <a:pos x="138" y="429"/>
                    </a:cxn>
                    <a:cxn ang="0">
                      <a:pos x="94" y="405"/>
                    </a:cxn>
                    <a:cxn ang="0">
                      <a:pos x="65" y="381"/>
                    </a:cxn>
                    <a:cxn ang="0">
                      <a:pos x="44" y="357"/>
                    </a:cxn>
                    <a:cxn ang="0">
                      <a:pos x="28" y="332"/>
                    </a:cxn>
                    <a:cxn ang="0">
                      <a:pos x="16" y="307"/>
                    </a:cxn>
                    <a:cxn ang="0">
                      <a:pos x="3" y="259"/>
                    </a:cxn>
                    <a:cxn ang="0">
                      <a:pos x="0" y="210"/>
                    </a:cxn>
                    <a:cxn ang="0">
                      <a:pos x="8" y="162"/>
                    </a:cxn>
                    <a:cxn ang="0">
                      <a:pos x="16" y="137"/>
                    </a:cxn>
                    <a:cxn ang="0">
                      <a:pos x="40" y="94"/>
                    </a:cxn>
                    <a:cxn ang="0">
                      <a:pos x="64" y="65"/>
                    </a:cxn>
                    <a:cxn ang="0">
                      <a:pos x="89" y="44"/>
                    </a:cxn>
                    <a:cxn ang="0">
                      <a:pos x="113" y="28"/>
                    </a:cxn>
                    <a:cxn ang="0">
                      <a:pos x="139" y="15"/>
                    </a:cxn>
                    <a:cxn ang="0">
                      <a:pos x="186" y="3"/>
                    </a:cxn>
                  </a:cxnLst>
                  <a:rect l="0" t="0" r="r" b="b"/>
                  <a:pathLst>
                    <a:path w="446" h="446">
                      <a:moveTo>
                        <a:pt x="211" y="0"/>
                      </a:moveTo>
                      <a:lnTo>
                        <a:pt x="235" y="0"/>
                      </a:lnTo>
                      <a:lnTo>
                        <a:pt x="259" y="3"/>
                      </a:lnTo>
                      <a:lnTo>
                        <a:pt x="284" y="8"/>
                      </a:lnTo>
                      <a:lnTo>
                        <a:pt x="307" y="15"/>
                      </a:lnTo>
                      <a:lnTo>
                        <a:pt x="308" y="16"/>
                      </a:lnTo>
                      <a:lnTo>
                        <a:pt x="333" y="28"/>
                      </a:lnTo>
                      <a:lnTo>
                        <a:pt x="351" y="40"/>
                      </a:lnTo>
                      <a:lnTo>
                        <a:pt x="357" y="44"/>
                      </a:lnTo>
                      <a:lnTo>
                        <a:pt x="381" y="64"/>
                      </a:lnTo>
                      <a:lnTo>
                        <a:pt x="381" y="65"/>
                      </a:lnTo>
                      <a:lnTo>
                        <a:pt x="401" y="89"/>
                      </a:lnTo>
                      <a:lnTo>
                        <a:pt x="406" y="94"/>
                      </a:lnTo>
                      <a:lnTo>
                        <a:pt x="417" y="113"/>
                      </a:lnTo>
                      <a:lnTo>
                        <a:pt x="430" y="137"/>
                      </a:lnTo>
                      <a:lnTo>
                        <a:pt x="430" y="138"/>
                      </a:lnTo>
                      <a:lnTo>
                        <a:pt x="437" y="162"/>
                      </a:lnTo>
                      <a:lnTo>
                        <a:pt x="443" y="186"/>
                      </a:lnTo>
                      <a:lnTo>
                        <a:pt x="446" y="210"/>
                      </a:lnTo>
                      <a:lnTo>
                        <a:pt x="446" y="235"/>
                      </a:lnTo>
                      <a:lnTo>
                        <a:pt x="443" y="259"/>
                      </a:lnTo>
                      <a:lnTo>
                        <a:pt x="437" y="284"/>
                      </a:lnTo>
                      <a:lnTo>
                        <a:pt x="430" y="307"/>
                      </a:lnTo>
                      <a:lnTo>
                        <a:pt x="430" y="308"/>
                      </a:lnTo>
                      <a:lnTo>
                        <a:pt x="417" y="332"/>
                      </a:lnTo>
                      <a:lnTo>
                        <a:pt x="406" y="351"/>
                      </a:lnTo>
                      <a:lnTo>
                        <a:pt x="401" y="357"/>
                      </a:lnTo>
                      <a:lnTo>
                        <a:pt x="381" y="380"/>
                      </a:lnTo>
                      <a:lnTo>
                        <a:pt x="381" y="381"/>
                      </a:lnTo>
                      <a:lnTo>
                        <a:pt x="357" y="401"/>
                      </a:lnTo>
                      <a:lnTo>
                        <a:pt x="351" y="405"/>
                      </a:lnTo>
                      <a:lnTo>
                        <a:pt x="333" y="417"/>
                      </a:lnTo>
                      <a:lnTo>
                        <a:pt x="308" y="429"/>
                      </a:lnTo>
                      <a:lnTo>
                        <a:pt x="307" y="430"/>
                      </a:lnTo>
                      <a:lnTo>
                        <a:pt x="284" y="437"/>
                      </a:lnTo>
                      <a:lnTo>
                        <a:pt x="259" y="443"/>
                      </a:lnTo>
                      <a:lnTo>
                        <a:pt x="235" y="446"/>
                      </a:lnTo>
                      <a:lnTo>
                        <a:pt x="211" y="446"/>
                      </a:lnTo>
                      <a:lnTo>
                        <a:pt x="186" y="443"/>
                      </a:lnTo>
                      <a:lnTo>
                        <a:pt x="162" y="437"/>
                      </a:lnTo>
                      <a:lnTo>
                        <a:pt x="139" y="430"/>
                      </a:lnTo>
                      <a:lnTo>
                        <a:pt x="138" y="429"/>
                      </a:lnTo>
                      <a:lnTo>
                        <a:pt x="113" y="417"/>
                      </a:lnTo>
                      <a:lnTo>
                        <a:pt x="94" y="405"/>
                      </a:lnTo>
                      <a:lnTo>
                        <a:pt x="89" y="401"/>
                      </a:lnTo>
                      <a:lnTo>
                        <a:pt x="65" y="381"/>
                      </a:lnTo>
                      <a:lnTo>
                        <a:pt x="64" y="380"/>
                      </a:lnTo>
                      <a:lnTo>
                        <a:pt x="44" y="357"/>
                      </a:lnTo>
                      <a:lnTo>
                        <a:pt x="40" y="351"/>
                      </a:lnTo>
                      <a:lnTo>
                        <a:pt x="28" y="332"/>
                      </a:lnTo>
                      <a:lnTo>
                        <a:pt x="16" y="308"/>
                      </a:lnTo>
                      <a:lnTo>
                        <a:pt x="16" y="307"/>
                      </a:lnTo>
                      <a:lnTo>
                        <a:pt x="8" y="284"/>
                      </a:lnTo>
                      <a:lnTo>
                        <a:pt x="3" y="259"/>
                      </a:lnTo>
                      <a:lnTo>
                        <a:pt x="0" y="235"/>
                      </a:lnTo>
                      <a:lnTo>
                        <a:pt x="0" y="210"/>
                      </a:lnTo>
                      <a:lnTo>
                        <a:pt x="3" y="186"/>
                      </a:lnTo>
                      <a:lnTo>
                        <a:pt x="8" y="162"/>
                      </a:lnTo>
                      <a:lnTo>
                        <a:pt x="16" y="138"/>
                      </a:lnTo>
                      <a:lnTo>
                        <a:pt x="16" y="137"/>
                      </a:lnTo>
                      <a:lnTo>
                        <a:pt x="28" y="113"/>
                      </a:lnTo>
                      <a:lnTo>
                        <a:pt x="40" y="94"/>
                      </a:lnTo>
                      <a:lnTo>
                        <a:pt x="44" y="89"/>
                      </a:lnTo>
                      <a:lnTo>
                        <a:pt x="64" y="65"/>
                      </a:lnTo>
                      <a:lnTo>
                        <a:pt x="65" y="64"/>
                      </a:lnTo>
                      <a:lnTo>
                        <a:pt x="89" y="44"/>
                      </a:lnTo>
                      <a:lnTo>
                        <a:pt x="94" y="40"/>
                      </a:lnTo>
                      <a:lnTo>
                        <a:pt x="113" y="28"/>
                      </a:lnTo>
                      <a:lnTo>
                        <a:pt x="138" y="16"/>
                      </a:lnTo>
                      <a:lnTo>
                        <a:pt x="139" y="15"/>
                      </a:lnTo>
                      <a:lnTo>
                        <a:pt x="162" y="8"/>
                      </a:lnTo>
                      <a:lnTo>
                        <a:pt x="186" y="3"/>
                      </a:lnTo>
                      <a:lnTo>
                        <a:pt x="211" y="0"/>
                      </a:lnTo>
                      <a:close/>
                    </a:path>
                  </a:pathLst>
                </a:custGeom>
                <a:solidFill>
                  <a:srgbClr val="006060"/>
                </a:solidFill>
                <a:ln w="0">
                  <a:solidFill>
                    <a:srgbClr val="00606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Freeform 457"/>
                <p:cNvSpPr>
                  <a:spLocks/>
                </p:cNvSpPr>
                <p:nvPr/>
              </p:nvSpPr>
              <p:spPr bwMode="auto">
                <a:xfrm>
                  <a:off x="2463" y="1971"/>
                  <a:ext cx="437" cy="436"/>
                </a:xfrm>
                <a:custGeom>
                  <a:avLst/>
                  <a:gdLst/>
                  <a:ahLst/>
                  <a:cxnLst>
                    <a:cxn ang="0">
                      <a:pos x="231" y="0"/>
                    </a:cxn>
                    <a:cxn ang="0">
                      <a:pos x="280" y="8"/>
                    </a:cxn>
                    <a:cxn ang="0">
                      <a:pos x="304" y="16"/>
                    </a:cxn>
                    <a:cxn ang="0">
                      <a:pos x="340" y="35"/>
                    </a:cxn>
                    <a:cxn ang="0">
                      <a:pos x="370" y="59"/>
                    </a:cxn>
                    <a:cxn ang="0">
                      <a:pos x="392" y="84"/>
                    </a:cxn>
                    <a:cxn ang="0">
                      <a:pos x="408" y="108"/>
                    </a:cxn>
                    <a:cxn ang="0">
                      <a:pos x="430" y="157"/>
                    </a:cxn>
                    <a:cxn ang="0">
                      <a:pos x="437" y="205"/>
                    </a:cxn>
                    <a:cxn ang="0">
                      <a:pos x="434" y="254"/>
                    </a:cxn>
                    <a:cxn ang="0">
                      <a:pos x="426" y="290"/>
                    </a:cxn>
                    <a:cxn ang="0">
                      <a:pos x="408" y="327"/>
                    </a:cxn>
                    <a:cxn ang="0">
                      <a:pos x="392" y="352"/>
                    </a:cxn>
                    <a:cxn ang="0">
                      <a:pos x="370" y="376"/>
                    </a:cxn>
                    <a:cxn ang="0">
                      <a:pos x="340" y="400"/>
                    </a:cxn>
                    <a:cxn ang="0">
                      <a:pos x="304" y="419"/>
                    </a:cxn>
                    <a:cxn ang="0">
                      <a:pos x="280" y="428"/>
                    </a:cxn>
                    <a:cxn ang="0">
                      <a:pos x="231" y="436"/>
                    </a:cxn>
                    <a:cxn ang="0">
                      <a:pos x="182" y="433"/>
                    </a:cxn>
                    <a:cxn ang="0">
                      <a:pos x="147" y="425"/>
                    </a:cxn>
                    <a:cxn ang="0">
                      <a:pos x="109" y="407"/>
                    </a:cxn>
                    <a:cxn ang="0">
                      <a:pos x="85" y="392"/>
                    </a:cxn>
                    <a:cxn ang="0">
                      <a:pos x="60" y="369"/>
                    </a:cxn>
                    <a:cxn ang="0">
                      <a:pos x="36" y="339"/>
                    </a:cxn>
                    <a:cxn ang="0">
                      <a:pos x="17" y="303"/>
                    </a:cxn>
                    <a:cxn ang="0">
                      <a:pos x="9" y="279"/>
                    </a:cxn>
                    <a:cxn ang="0">
                      <a:pos x="0" y="230"/>
                    </a:cxn>
                    <a:cxn ang="0">
                      <a:pos x="3" y="181"/>
                    </a:cxn>
                    <a:cxn ang="0">
                      <a:pos x="17" y="132"/>
                    </a:cxn>
                    <a:cxn ang="0">
                      <a:pos x="36" y="96"/>
                    </a:cxn>
                    <a:cxn ang="0">
                      <a:pos x="67" y="59"/>
                    </a:cxn>
                    <a:cxn ang="0">
                      <a:pos x="98" y="35"/>
                    </a:cxn>
                    <a:cxn ang="0">
                      <a:pos x="134" y="16"/>
                    </a:cxn>
                    <a:cxn ang="0">
                      <a:pos x="158" y="8"/>
                    </a:cxn>
                    <a:cxn ang="0">
                      <a:pos x="207" y="0"/>
                    </a:cxn>
                  </a:cxnLst>
                  <a:rect l="0" t="0" r="r" b="b"/>
                  <a:pathLst>
                    <a:path w="437" h="436">
                      <a:moveTo>
                        <a:pt x="207" y="0"/>
                      </a:moveTo>
                      <a:lnTo>
                        <a:pt x="231" y="0"/>
                      </a:lnTo>
                      <a:lnTo>
                        <a:pt x="255" y="2"/>
                      </a:lnTo>
                      <a:lnTo>
                        <a:pt x="280" y="8"/>
                      </a:lnTo>
                      <a:lnTo>
                        <a:pt x="291" y="10"/>
                      </a:lnTo>
                      <a:lnTo>
                        <a:pt x="304" y="16"/>
                      </a:lnTo>
                      <a:lnTo>
                        <a:pt x="329" y="28"/>
                      </a:lnTo>
                      <a:lnTo>
                        <a:pt x="340" y="35"/>
                      </a:lnTo>
                      <a:lnTo>
                        <a:pt x="353" y="45"/>
                      </a:lnTo>
                      <a:lnTo>
                        <a:pt x="370" y="59"/>
                      </a:lnTo>
                      <a:lnTo>
                        <a:pt x="377" y="66"/>
                      </a:lnTo>
                      <a:lnTo>
                        <a:pt x="392" y="84"/>
                      </a:lnTo>
                      <a:lnTo>
                        <a:pt x="402" y="96"/>
                      </a:lnTo>
                      <a:lnTo>
                        <a:pt x="408" y="108"/>
                      </a:lnTo>
                      <a:lnTo>
                        <a:pt x="421" y="132"/>
                      </a:lnTo>
                      <a:lnTo>
                        <a:pt x="430" y="157"/>
                      </a:lnTo>
                      <a:lnTo>
                        <a:pt x="434" y="181"/>
                      </a:lnTo>
                      <a:lnTo>
                        <a:pt x="437" y="205"/>
                      </a:lnTo>
                      <a:lnTo>
                        <a:pt x="437" y="230"/>
                      </a:lnTo>
                      <a:lnTo>
                        <a:pt x="434" y="254"/>
                      </a:lnTo>
                      <a:lnTo>
                        <a:pt x="430" y="279"/>
                      </a:lnTo>
                      <a:lnTo>
                        <a:pt x="426" y="290"/>
                      </a:lnTo>
                      <a:lnTo>
                        <a:pt x="421" y="303"/>
                      </a:lnTo>
                      <a:lnTo>
                        <a:pt x="408" y="327"/>
                      </a:lnTo>
                      <a:lnTo>
                        <a:pt x="402" y="339"/>
                      </a:lnTo>
                      <a:lnTo>
                        <a:pt x="392" y="352"/>
                      </a:lnTo>
                      <a:lnTo>
                        <a:pt x="377" y="369"/>
                      </a:lnTo>
                      <a:lnTo>
                        <a:pt x="370" y="376"/>
                      </a:lnTo>
                      <a:lnTo>
                        <a:pt x="353" y="392"/>
                      </a:lnTo>
                      <a:lnTo>
                        <a:pt x="340" y="400"/>
                      </a:lnTo>
                      <a:lnTo>
                        <a:pt x="329" y="407"/>
                      </a:lnTo>
                      <a:lnTo>
                        <a:pt x="304" y="419"/>
                      </a:lnTo>
                      <a:lnTo>
                        <a:pt x="291" y="425"/>
                      </a:lnTo>
                      <a:lnTo>
                        <a:pt x="280" y="428"/>
                      </a:lnTo>
                      <a:lnTo>
                        <a:pt x="255" y="433"/>
                      </a:lnTo>
                      <a:lnTo>
                        <a:pt x="231" y="436"/>
                      </a:lnTo>
                      <a:lnTo>
                        <a:pt x="207" y="436"/>
                      </a:lnTo>
                      <a:lnTo>
                        <a:pt x="182" y="433"/>
                      </a:lnTo>
                      <a:lnTo>
                        <a:pt x="158" y="428"/>
                      </a:lnTo>
                      <a:lnTo>
                        <a:pt x="147" y="425"/>
                      </a:lnTo>
                      <a:lnTo>
                        <a:pt x="134" y="419"/>
                      </a:lnTo>
                      <a:lnTo>
                        <a:pt x="109" y="407"/>
                      </a:lnTo>
                      <a:lnTo>
                        <a:pt x="98" y="400"/>
                      </a:lnTo>
                      <a:lnTo>
                        <a:pt x="85" y="392"/>
                      </a:lnTo>
                      <a:lnTo>
                        <a:pt x="67" y="376"/>
                      </a:lnTo>
                      <a:lnTo>
                        <a:pt x="60" y="369"/>
                      </a:lnTo>
                      <a:lnTo>
                        <a:pt x="46" y="352"/>
                      </a:lnTo>
                      <a:lnTo>
                        <a:pt x="36" y="339"/>
                      </a:lnTo>
                      <a:lnTo>
                        <a:pt x="29" y="327"/>
                      </a:lnTo>
                      <a:lnTo>
                        <a:pt x="17" y="303"/>
                      </a:lnTo>
                      <a:lnTo>
                        <a:pt x="12" y="290"/>
                      </a:lnTo>
                      <a:lnTo>
                        <a:pt x="9" y="279"/>
                      </a:lnTo>
                      <a:lnTo>
                        <a:pt x="3" y="254"/>
                      </a:lnTo>
                      <a:lnTo>
                        <a:pt x="0" y="230"/>
                      </a:lnTo>
                      <a:lnTo>
                        <a:pt x="0" y="205"/>
                      </a:lnTo>
                      <a:lnTo>
                        <a:pt x="3" y="181"/>
                      </a:lnTo>
                      <a:lnTo>
                        <a:pt x="9" y="157"/>
                      </a:lnTo>
                      <a:lnTo>
                        <a:pt x="17" y="132"/>
                      </a:lnTo>
                      <a:lnTo>
                        <a:pt x="29" y="108"/>
                      </a:lnTo>
                      <a:lnTo>
                        <a:pt x="36" y="96"/>
                      </a:lnTo>
                      <a:lnTo>
                        <a:pt x="60" y="66"/>
                      </a:lnTo>
                      <a:lnTo>
                        <a:pt x="67" y="59"/>
                      </a:lnTo>
                      <a:lnTo>
                        <a:pt x="85" y="45"/>
                      </a:lnTo>
                      <a:lnTo>
                        <a:pt x="98" y="35"/>
                      </a:lnTo>
                      <a:lnTo>
                        <a:pt x="109" y="28"/>
                      </a:lnTo>
                      <a:lnTo>
                        <a:pt x="134" y="16"/>
                      </a:lnTo>
                      <a:lnTo>
                        <a:pt x="147" y="10"/>
                      </a:lnTo>
                      <a:lnTo>
                        <a:pt x="158" y="8"/>
                      </a:lnTo>
                      <a:lnTo>
                        <a:pt x="182" y="2"/>
                      </a:lnTo>
                      <a:lnTo>
                        <a:pt x="207" y="0"/>
                      </a:lnTo>
                      <a:close/>
                    </a:path>
                  </a:pathLst>
                </a:custGeom>
                <a:solidFill>
                  <a:srgbClr val="005050"/>
                </a:solidFill>
                <a:ln w="0">
                  <a:solidFill>
                    <a:srgbClr val="00505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458"/>
                <p:cNvSpPr>
                  <a:spLocks/>
                </p:cNvSpPr>
                <p:nvPr/>
              </p:nvSpPr>
              <p:spPr bwMode="auto">
                <a:xfrm>
                  <a:off x="2468" y="1974"/>
                  <a:ext cx="428" cy="429"/>
                </a:xfrm>
                <a:custGeom>
                  <a:avLst/>
                  <a:gdLst/>
                  <a:ahLst/>
                  <a:cxnLst>
                    <a:cxn ang="0">
                      <a:pos x="226" y="0"/>
                    </a:cxn>
                    <a:cxn ang="0">
                      <a:pos x="273" y="7"/>
                    </a:cxn>
                    <a:cxn ang="0">
                      <a:pos x="299" y="18"/>
                    </a:cxn>
                    <a:cxn ang="0">
                      <a:pos x="328" y="32"/>
                    </a:cxn>
                    <a:cxn ang="0">
                      <a:pos x="359" y="56"/>
                    </a:cxn>
                    <a:cxn ang="0">
                      <a:pos x="382" y="81"/>
                    </a:cxn>
                    <a:cxn ang="0">
                      <a:pos x="398" y="105"/>
                    </a:cxn>
                    <a:cxn ang="0">
                      <a:pos x="420" y="154"/>
                    </a:cxn>
                    <a:cxn ang="0">
                      <a:pos x="426" y="178"/>
                    </a:cxn>
                    <a:cxn ang="0">
                      <a:pos x="428" y="227"/>
                    </a:cxn>
                    <a:cxn ang="0">
                      <a:pos x="421" y="274"/>
                    </a:cxn>
                    <a:cxn ang="0">
                      <a:pos x="410" y="300"/>
                    </a:cxn>
                    <a:cxn ang="0">
                      <a:pos x="397" y="328"/>
                    </a:cxn>
                    <a:cxn ang="0">
                      <a:pos x="372" y="360"/>
                    </a:cxn>
                    <a:cxn ang="0">
                      <a:pos x="348" y="383"/>
                    </a:cxn>
                    <a:cxn ang="0">
                      <a:pos x="324" y="399"/>
                    </a:cxn>
                    <a:cxn ang="0">
                      <a:pos x="275" y="421"/>
                    </a:cxn>
                    <a:cxn ang="0">
                      <a:pos x="250" y="427"/>
                    </a:cxn>
                    <a:cxn ang="0">
                      <a:pos x="202" y="429"/>
                    </a:cxn>
                    <a:cxn ang="0">
                      <a:pos x="156" y="422"/>
                    </a:cxn>
                    <a:cxn ang="0">
                      <a:pos x="129" y="413"/>
                    </a:cxn>
                    <a:cxn ang="0">
                      <a:pos x="101" y="397"/>
                    </a:cxn>
                    <a:cxn ang="0">
                      <a:pos x="68" y="373"/>
                    </a:cxn>
                    <a:cxn ang="0">
                      <a:pos x="46" y="349"/>
                    </a:cxn>
                    <a:cxn ang="0">
                      <a:pos x="17" y="300"/>
                    </a:cxn>
                    <a:cxn ang="0">
                      <a:pos x="7" y="274"/>
                    </a:cxn>
                    <a:cxn ang="0">
                      <a:pos x="0" y="227"/>
                    </a:cxn>
                    <a:cxn ang="0">
                      <a:pos x="3" y="178"/>
                    </a:cxn>
                    <a:cxn ang="0">
                      <a:pos x="7" y="154"/>
                    </a:cxn>
                    <a:cxn ang="0">
                      <a:pos x="29" y="105"/>
                    </a:cxn>
                    <a:cxn ang="0">
                      <a:pos x="46" y="81"/>
                    </a:cxn>
                    <a:cxn ang="0">
                      <a:pos x="68" y="56"/>
                    </a:cxn>
                    <a:cxn ang="0">
                      <a:pos x="101" y="32"/>
                    </a:cxn>
                    <a:cxn ang="0">
                      <a:pos x="129" y="18"/>
                    </a:cxn>
                    <a:cxn ang="0">
                      <a:pos x="156" y="7"/>
                    </a:cxn>
                    <a:cxn ang="0">
                      <a:pos x="202" y="0"/>
                    </a:cxn>
                  </a:cxnLst>
                  <a:rect l="0" t="0" r="r" b="b"/>
                  <a:pathLst>
                    <a:path w="428" h="429">
                      <a:moveTo>
                        <a:pt x="202" y="0"/>
                      </a:moveTo>
                      <a:lnTo>
                        <a:pt x="226" y="0"/>
                      </a:lnTo>
                      <a:lnTo>
                        <a:pt x="250" y="4"/>
                      </a:lnTo>
                      <a:lnTo>
                        <a:pt x="273" y="7"/>
                      </a:lnTo>
                      <a:lnTo>
                        <a:pt x="275" y="8"/>
                      </a:lnTo>
                      <a:lnTo>
                        <a:pt x="299" y="18"/>
                      </a:lnTo>
                      <a:lnTo>
                        <a:pt x="324" y="30"/>
                      </a:lnTo>
                      <a:lnTo>
                        <a:pt x="328" y="32"/>
                      </a:lnTo>
                      <a:lnTo>
                        <a:pt x="348" y="47"/>
                      </a:lnTo>
                      <a:lnTo>
                        <a:pt x="359" y="56"/>
                      </a:lnTo>
                      <a:lnTo>
                        <a:pt x="372" y="69"/>
                      </a:lnTo>
                      <a:lnTo>
                        <a:pt x="382" y="81"/>
                      </a:lnTo>
                      <a:lnTo>
                        <a:pt x="397" y="102"/>
                      </a:lnTo>
                      <a:lnTo>
                        <a:pt x="398" y="105"/>
                      </a:lnTo>
                      <a:lnTo>
                        <a:pt x="410" y="129"/>
                      </a:lnTo>
                      <a:lnTo>
                        <a:pt x="420" y="154"/>
                      </a:lnTo>
                      <a:lnTo>
                        <a:pt x="421" y="157"/>
                      </a:lnTo>
                      <a:lnTo>
                        <a:pt x="426" y="178"/>
                      </a:lnTo>
                      <a:lnTo>
                        <a:pt x="428" y="202"/>
                      </a:lnTo>
                      <a:lnTo>
                        <a:pt x="428" y="227"/>
                      </a:lnTo>
                      <a:lnTo>
                        <a:pt x="426" y="251"/>
                      </a:lnTo>
                      <a:lnTo>
                        <a:pt x="421" y="274"/>
                      </a:lnTo>
                      <a:lnTo>
                        <a:pt x="420" y="276"/>
                      </a:lnTo>
                      <a:lnTo>
                        <a:pt x="410" y="300"/>
                      </a:lnTo>
                      <a:lnTo>
                        <a:pt x="398" y="324"/>
                      </a:lnTo>
                      <a:lnTo>
                        <a:pt x="397" y="328"/>
                      </a:lnTo>
                      <a:lnTo>
                        <a:pt x="382" y="349"/>
                      </a:lnTo>
                      <a:lnTo>
                        <a:pt x="372" y="360"/>
                      </a:lnTo>
                      <a:lnTo>
                        <a:pt x="359" y="373"/>
                      </a:lnTo>
                      <a:lnTo>
                        <a:pt x="348" y="383"/>
                      </a:lnTo>
                      <a:lnTo>
                        <a:pt x="328" y="397"/>
                      </a:lnTo>
                      <a:lnTo>
                        <a:pt x="324" y="399"/>
                      </a:lnTo>
                      <a:lnTo>
                        <a:pt x="299" y="413"/>
                      </a:lnTo>
                      <a:lnTo>
                        <a:pt x="275" y="421"/>
                      </a:lnTo>
                      <a:lnTo>
                        <a:pt x="273" y="422"/>
                      </a:lnTo>
                      <a:lnTo>
                        <a:pt x="250" y="427"/>
                      </a:lnTo>
                      <a:lnTo>
                        <a:pt x="226" y="429"/>
                      </a:lnTo>
                      <a:lnTo>
                        <a:pt x="202" y="429"/>
                      </a:lnTo>
                      <a:lnTo>
                        <a:pt x="177" y="427"/>
                      </a:lnTo>
                      <a:lnTo>
                        <a:pt x="156" y="422"/>
                      </a:lnTo>
                      <a:lnTo>
                        <a:pt x="153" y="421"/>
                      </a:lnTo>
                      <a:lnTo>
                        <a:pt x="129" y="413"/>
                      </a:lnTo>
                      <a:lnTo>
                        <a:pt x="104" y="399"/>
                      </a:lnTo>
                      <a:lnTo>
                        <a:pt x="101" y="397"/>
                      </a:lnTo>
                      <a:lnTo>
                        <a:pt x="80" y="383"/>
                      </a:lnTo>
                      <a:lnTo>
                        <a:pt x="68" y="373"/>
                      </a:lnTo>
                      <a:lnTo>
                        <a:pt x="55" y="360"/>
                      </a:lnTo>
                      <a:lnTo>
                        <a:pt x="46" y="349"/>
                      </a:lnTo>
                      <a:lnTo>
                        <a:pt x="29" y="324"/>
                      </a:lnTo>
                      <a:lnTo>
                        <a:pt x="17" y="300"/>
                      </a:lnTo>
                      <a:lnTo>
                        <a:pt x="7" y="276"/>
                      </a:lnTo>
                      <a:lnTo>
                        <a:pt x="7" y="274"/>
                      </a:lnTo>
                      <a:lnTo>
                        <a:pt x="3" y="251"/>
                      </a:lnTo>
                      <a:lnTo>
                        <a:pt x="0" y="227"/>
                      </a:lnTo>
                      <a:lnTo>
                        <a:pt x="0" y="202"/>
                      </a:lnTo>
                      <a:lnTo>
                        <a:pt x="3" y="178"/>
                      </a:lnTo>
                      <a:lnTo>
                        <a:pt x="7" y="157"/>
                      </a:lnTo>
                      <a:lnTo>
                        <a:pt x="7" y="154"/>
                      </a:lnTo>
                      <a:lnTo>
                        <a:pt x="17" y="129"/>
                      </a:lnTo>
                      <a:lnTo>
                        <a:pt x="29" y="105"/>
                      </a:lnTo>
                      <a:lnTo>
                        <a:pt x="31" y="102"/>
                      </a:lnTo>
                      <a:lnTo>
                        <a:pt x="46" y="81"/>
                      </a:lnTo>
                      <a:lnTo>
                        <a:pt x="55" y="69"/>
                      </a:lnTo>
                      <a:lnTo>
                        <a:pt x="68" y="56"/>
                      </a:lnTo>
                      <a:lnTo>
                        <a:pt x="80" y="47"/>
                      </a:lnTo>
                      <a:lnTo>
                        <a:pt x="101" y="32"/>
                      </a:lnTo>
                      <a:lnTo>
                        <a:pt x="104" y="30"/>
                      </a:lnTo>
                      <a:lnTo>
                        <a:pt x="129" y="18"/>
                      </a:lnTo>
                      <a:lnTo>
                        <a:pt x="153" y="8"/>
                      </a:lnTo>
                      <a:lnTo>
                        <a:pt x="156" y="7"/>
                      </a:lnTo>
                      <a:lnTo>
                        <a:pt x="177" y="4"/>
                      </a:lnTo>
                      <a:lnTo>
                        <a:pt x="202" y="0"/>
                      </a:lnTo>
                      <a:close/>
                    </a:path>
                  </a:pathLst>
                </a:custGeom>
                <a:solidFill>
                  <a:srgbClr val="004040"/>
                </a:solidFill>
                <a:ln w="0">
                  <a:solidFill>
                    <a:srgbClr val="00404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459"/>
                <p:cNvSpPr>
                  <a:spLocks/>
                </p:cNvSpPr>
                <p:nvPr/>
              </p:nvSpPr>
              <p:spPr bwMode="auto">
                <a:xfrm>
                  <a:off x="2472" y="1978"/>
                  <a:ext cx="421" cy="422"/>
                </a:xfrm>
                <a:custGeom>
                  <a:avLst/>
                  <a:gdLst/>
                  <a:ahLst/>
                  <a:cxnLst>
                    <a:cxn ang="0">
                      <a:pos x="222" y="0"/>
                    </a:cxn>
                    <a:cxn ang="0">
                      <a:pos x="252" y="3"/>
                    </a:cxn>
                    <a:cxn ang="0">
                      <a:pos x="295" y="18"/>
                    </a:cxn>
                    <a:cxn ang="0">
                      <a:pos x="320" y="31"/>
                    </a:cxn>
                    <a:cxn ang="0">
                      <a:pos x="350" y="52"/>
                    </a:cxn>
                    <a:cxn ang="0">
                      <a:pos x="373" y="77"/>
                    </a:cxn>
                    <a:cxn ang="0">
                      <a:pos x="393" y="105"/>
                    </a:cxn>
                    <a:cxn ang="0">
                      <a:pos x="412" y="150"/>
                    </a:cxn>
                    <a:cxn ang="0">
                      <a:pos x="421" y="198"/>
                    </a:cxn>
                    <a:cxn ang="0">
                      <a:pos x="418" y="247"/>
                    </a:cxn>
                    <a:cxn ang="0">
                      <a:pos x="412" y="272"/>
                    </a:cxn>
                    <a:cxn ang="0">
                      <a:pos x="393" y="316"/>
                    </a:cxn>
                    <a:cxn ang="0">
                      <a:pos x="373" y="345"/>
                    </a:cxn>
                    <a:cxn ang="0">
                      <a:pos x="350" y="369"/>
                    </a:cxn>
                    <a:cxn ang="0">
                      <a:pos x="320" y="392"/>
                    </a:cxn>
                    <a:cxn ang="0">
                      <a:pos x="295" y="404"/>
                    </a:cxn>
                    <a:cxn ang="0">
                      <a:pos x="252" y="418"/>
                    </a:cxn>
                    <a:cxn ang="0">
                      <a:pos x="222" y="422"/>
                    </a:cxn>
                    <a:cxn ang="0">
                      <a:pos x="173" y="419"/>
                    </a:cxn>
                    <a:cxn ang="0">
                      <a:pos x="125" y="404"/>
                    </a:cxn>
                    <a:cxn ang="0">
                      <a:pos x="100" y="392"/>
                    </a:cxn>
                    <a:cxn ang="0">
                      <a:pos x="70" y="369"/>
                    </a:cxn>
                    <a:cxn ang="0">
                      <a:pos x="27" y="316"/>
                    </a:cxn>
                    <a:cxn ang="0">
                      <a:pos x="8" y="272"/>
                    </a:cxn>
                    <a:cxn ang="0">
                      <a:pos x="2" y="247"/>
                    </a:cxn>
                    <a:cxn ang="0">
                      <a:pos x="0" y="198"/>
                    </a:cxn>
                    <a:cxn ang="0">
                      <a:pos x="8" y="150"/>
                    </a:cxn>
                    <a:cxn ang="0">
                      <a:pos x="27" y="105"/>
                    </a:cxn>
                    <a:cxn ang="0">
                      <a:pos x="46" y="77"/>
                    </a:cxn>
                    <a:cxn ang="0">
                      <a:pos x="70" y="52"/>
                    </a:cxn>
                    <a:cxn ang="0">
                      <a:pos x="100" y="31"/>
                    </a:cxn>
                    <a:cxn ang="0">
                      <a:pos x="125" y="18"/>
                    </a:cxn>
                    <a:cxn ang="0">
                      <a:pos x="168" y="3"/>
                    </a:cxn>
                    <a:cxn ang="0">
                      <a:pos x="198" y="0"/>
                    </a:cxn>
                  </a:cxnLst>
                  <a:rect l="0" t="0" r="r" b="b"/>
                  <a:pathLst>
                    <a:path w="421" h="422">
                      <a:moveTo>
                        <a:pt x="198" y="0"/>
                      </a:moveTo>
                      <a:lnTo>
                        <a:pt x="222" y="0"/>
                      </a:lnTo>
                      <a:lnTo>
                        <a:pt x="246" y="3"/>
                      </a:lnTo>
                      <a:lnTo>
                        <a:pt x="252" y="3"/>
                      </a:lnTo>
                      <a:lnTo>
                        <a:pt x="271" y="9"/>
                      </a:lnTo>
                      <a:lnTo>
                        <a:pt x="295" y="18"/>
                      </a:lnTo>
                      <a:lnTo>
                        <a:pt x="315" y="28"/>
                      </a:lnTo>
                      <a:lnTo>
                        <a:pt x="320" y="31"/>
                      </a:lnTo>
                      <a:lnTo>
                        <a:pt x="344" y="48"/>
                      </a:lnTo>
                      <a:lnTo>
                        <a:pt x="350" y="52"/>
                      </a:lnTo>
                      <a:lnTo>
                        <a:pt x="368" y="71"/>
                      </a:lnTo>
                      <a:lnTo>
                        <a:pt x="373" y="77"/>
                      </a:lnTo>
                      <a:lnTo>
                        <a:pt x="391" y="101"/>
                      </a:lnTo>
                      <a:lnTo>
                        <a:pt x="393" y="105"/>
                      </a:lnTo>
                      <a:lnTo>
                        <a:pt x="403" y="125"/>
                      </a:lnTo>
                      <a:lnTo>
                        <a:pt x="412" y="150"/>
                      </a:lnTo>
                      <a:lnTo>
                        <a:pt x="418" y="174"/>
                      </a:lnTo>
                      <a:lnTo>
                        <a:pt x="421" y="198"/>
                      </a:lnTo>
                      <a:lnTo>
                        <a:pt x="421" y="223"/>
                      </a:lnTo>
                      <a:lnTo>
                        <a:pt x="418" y="247"/>
                      </a:lnTo>
                      <a:lnTo>
                        <a:pt x="417" y="253"/>
                      </a:lnTo>
                      <a:lnTo>
                        <a:pt x="412" y="272"/>
                      </a:lnTo>
                      <a:lnTo>
                        <a:pt x="403" y="296"/>
                      </a:lnTo>
                      <a:lnTo>
                        <a:pt x="393" y="316"/>
                      </a:lnTo>
                      <a:lnTo>
                        <a:pt x="391" y="320"/>
                      </a:lnTo>
                      <a:lnTo>
                        <a:pt x="373" y="345"/>
                      </a:lnTo>
                      <a:lnTo>
                        <a:pt x="368" y="350"/>
                      </a:lnTo>
                      <a:lnTo>
                        <a:pt x="350" y="369"/>
                      </a:lnTo>
                      <a:lnTo>
                        <a:pt x="344" y="374"/>
                      </a:lnTo>
                      <a:lnTo>
                        <a:pt x="320" y="392"/>
                      </a:lnTo>
                      <a:lnTo>
                        <a:pt x="315" y="393"/>
                      </a:lnTo>
                      <a:lnTo>
                        <a:pt x="295" y="404"/>
                      </a:lnTo>
                      <a:lnTo>
                        <a:pt x="271" y="413"/>
                      </a:lnTo>
                      <a:lnTo>
                        <a:pt x="252" y="418"/>
                      </a:lnTo>
                      <a:lnTo>
                        <a:pt x="246" y="419"/>
                      </a:lnTo>
                      <a:lnTo>
                        <a:pt x="222" y="422"/>
                      </a:lnTo>
                      <a:lnTo>
                        <a:pt x="198" y="422"/>
                      </a:lnTo>
                      <a:lnTo>
                        <a:pt x="173" y="419"/>
                      </a:lnTo>
                      <a:lnTo>
                        <a:pt x="149" y="413"/>
                      </a:lnTo>
                      <a:lnTo>
                        <a:pt x="125" y="404"/>
                      </a:lnTo>
                      <a:lnTo>
                        <a:pt x="104" y="393"/>
                      </a:lnTo>
                      <a:lnTo>
                        <a:pt x="100" y="392"/>
                      </a:lnTo>
                      <a:lnTo>
                        <a:pt x="76" y="374"/>
                      </a:lnTo>
                      <a:lnTo>
                        <a:pt x="70" y="369"/>
                      </a:lnTo>
                      <a:lnTo>
                        <a:pt x="46" y="345"/>
                      </a:lnTo>
                      <a:lnTo>
                        <a:pt x="27" y="316"/>
                      </a:lnTo>
                      <a:lnTo>
                        <a:pt x="16" y="296"/>
                      </a:lnTo>
                      <a:lnTo>
                        <a:pt x="8" y="272"/>
                      </a:lnTo>
                      <a:lnTo>
                        <a:pt x="3" y="253"/>
                      </a:lnTo>
                      <a:lnTo>
                        <a:pt x="2" y="247"/>
                      </a:lnTo>
                      <a:lnTo>
                        <a:pt x="0" y="223"/>
                      </a:lnTo>
                      <a:lnTo>
                        <a:pt x="0" y="198"/>
                      </a:lnTo>
                      <a:lnTo>
                        <a:pt x="2" y="174"/>
                      </a:lnTo>
                      <a:lnTo>
                        <a:pt x="8" y="150"/>
                      </a:lnTo>
                      <a:lnTo>
                        <a:pt x="16" y="125"/>
                      </a:lnTo>
                      <a:lnTo>
                        <a:pt x="27" y="105"/>
                      </a:lnTo>
                      <a:lnTo>
                        <a:pt x="30" y="101"/>
                      </a:lnTo>
                      <a:lnTo>
                        <a:pt x="46" y="77"/>
                      </a:lnTo>
                      <a:lnTo>
                        <a:pt x="51" y="71"/>
                      </a:lnTo>
                      <a:lnTo>
                        <a:pt x="70" y="52"/>
                      </a:lnTo>
                      <a:lnTo>
                        <a:pt x="76" y="48"/>
                      </a:lnTo>
                      <a:lnTo>
                        <a:pt x="100" y="31"/>
                      </a:lnTo>
                      <a:lnTo>
                        <a:pt x="104" y="28"/>
                      </a:lnTo>
                      <a:lnTo>
                        <a:pt x="125" y="18"/>
                      </a:lnTo>
                      <a:lnTo>
                        <a:pt x="149" y="9"/>
                      </a:lnTo>
                      <a:lnTo>
                        <a:pt x="168" y="3"/>
                      </a:lnTo>
                      <a:lnTo>
                        <a:pt x="173" y="3"/>
                      </a:ln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rgbClr val="003030"/>
                </a:solidFill>
                <a:ln w="0">
                  <a:solidFill>
                    <a:srgbClr val="00303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460"/>
                <p:cNvSpPr>
                  <a:spLocks/>
                </p:cNvSpPr>
                <p:nvPr/>
              </p:nvSpPr>
              <p:spPr bwMode="auto">
                <a:xfrm>
                  <a:off x="2475" y="1981"/>
                  <a:ext cx="414" cy="415"/>
                </a:xfrm>
                <a:custGeom>
                  <a:avLst/>
                  <a:gdLst/>
                  <a:ahLst/>
                  <a:cxnLst>
                    <a:cxn ang="0">
                      <a:pos x="194" y="0"/>
                    </a:cxn>
                    <a:cxn ang="0">
                      <a:pos x="219" y="0"/>
                    </a:cxn>
                    <a:cxn ang="0">
                      <a:pos x="243" y="4"/>
                    </a:cxn>
                    <a:cxn ang="0">
                      <a:pos x="268" y="10"/>
                    </a:cxn>
                    <a:cxn ang="0">
                      <a:pos x="292" y="19"/>
                    </a:cxn>
                    <a:cxn ang="0">
                      <a:pos x="305" y="25"/>
                    </a:cxn>
                    <a:cxn ang="0">
                      <a:pos x="317" y="31"/>
                    </a:cxn>
                    <a:cxn ang="0">
                      <a:pos x="341" y="49"/>
                    </a:cxn>
                    <a:cxn ang="0">
                      <a:pos x="365" y="74"/>
                    </a:cxn>
                    <a:cxn ang="0">
                      <a:pos x="383" y="98"/>
                    </a:cxn>
                    <a:cxn ang="0">
                      <a:pos x="390" y="109"/>
                    </a:cxn>
                    <a:cxn ang="0">
                      <a:pos x="396" y="122"/>
                    </a:cxn>
                    <a:cxn ang="0">
                      <a:pos x="406" y="147"/>
                    </a:cxn>
                    <a:cxn ang="0">
                      <a:pos x="412" y="171"/>
                    </a:cxn>
                    <a:cxn ang="0">
                      <a:pos x="414" y="195"/>
                    </a:cxn>
                    <a:cxn ang="0">
                      <a:pos x="414" y="220"/>
                    </a:cxn>
                    <a:cxn ang="0">
                      <a:pos x="412" y="244"/>
                    </a:cxn>
                    <a:cxn ang="0">
                      <a:pos x="406" y="269"/>
                    </a:cxn>
                    <a:cxn ang="0">
                      <a:pos x="396" y="293"/>
                    </a:cxn>
                    <a:cxn ang="0">
                      <a:pos x="390" y="306"/>
                    </a:cxn>
                    <a:cxn ang="0">
                      <a:pos x="383" y="317"/>
                    </a:cxn>
                    <a:cxn ang="0">
                      <a:pos x="365" y="342"/>
                    </a:cxn>
                    <a:cxn ang="0">
                      <a:pos x="341" y="366"/>
                    </a:cxn>
                    <a:cxn ang="0">
                      <a:pos x="317" y="384"/>
                    </a:cxn>
                    <a:cxn ang="0">
                      <a:pos x="305" y="390"/>
                    </a:cxn>
                    <a:cxn ang="0">
                      <a:pos x="292" y="397"/>
                    </a:cxn>
                    <a:cxn ang="0">
                      <a:pos x="268" y="406"/>
                    </a:cxn>
                    <a:cxn ang="0">
                      <a:pos x="243" y="412"/>
                    </a:cxn>
                    <a:cxn ang="0">
                      <a:pos x="219" y="415"/>
                    </a:cxn>
                    <a:cxn ang="0">
                      <a:pos x="194" y="415"/>
                    </a:cxn>
                    <a:cxn ang="0">
                      <a:pos x="170" y="412"/>
                    </a:cxn>
                    <a:cxn ang="0">
                      <a:pos x="146" y="406"/>
                    </a:cxn>
                    <a:cxn ang="0">
                      <a:pos x="122" y="397"/>
                    </a:cxn>
                    <a:cxn ang="0">
                      <a:pos x="109" y="390"/>
                    </a:cxn>
                    <a:cxn ang="0">
                      <a:pos x="97" y="384"/>
                    </a:cxn>
                    <a:cxn ang="0">
                      <a:pos x="73" y="366"/>
                    </a:cxn>
                    <a:cxn ang="0">
                      <a:pos x="48" y="342"/>
                    </a:cxn>
                    <a:cxn ang="0">
                      <a:pos x="24" y="306"/>
                    </a:cxn>
                    <a:cxn ang="0">
                      <a:pos x="18" y="293"/>
                    </a:cxn>
                    <a:cxn ang="0">
                      <a:pos x="9" y="269"/>
                    </a:cxn>
                    <a:cxn ang="0">
                      <a:pos x="3" y="244"/>
                    </a:cxn>
                    <a:cxn ang="0">
                      <a:pos x="0" y="220"/>
                    </a:cxn>
                    <a:cxn ang="0">
                      <a:pos x="0" y="195"/>
                    </a:cxn>
                    <a:cxn ang="0">
                      <a:pos x="3" y="171"/>
                    </a:cxn>
                    <a:cxn ang="0">
                      <a:pos x="9" y="147"/>
                    </a:cxn>
                    <a:cxn ang="0">
                      <a:pos x="18" y="122"/>
                    </a:cxn>
                    <a:cxn ang="0">
                      <a:pos x="24" y="109"/>
                    </a:cxn>
                    <a:cxn ang="0">
                      <a:pos x="31" y="98"/>
                    </a:cxn>
                    <a:cxn ang="0">
                      <a:pos x="48" y="74"/>
                    </a:cxn>
                    <a:cxn ang="0">
                      <a:pos x="73" y="49"/>
                    </a:cxn>
                    <a:cxn ang="0">
                      <a:pos x="97" y="31"/>
                    </a:cxn>
                    <a:cxn ang="0">
                      <a:pos x="109" y="25"/>
                    </a:cxn>
                    <a:cxn ang="0">
                      <a:pos x="122" y="19"/>
                    </a:cxn>
                    <a:cxn ang="0">
                      <a:pos x="146" y="10"/>
                    </a:cxn>
                    <a:cxn ang="0">
                      <a:pos x="170" y="4"/>
                    </a:cxn>
                    <a:cxn ang="0">
                      <a:pos x="194" y="0"/>
                    </a:cxn>
                  </a:cxnLst>
                  <a:rect l="0" t="0" r="r" b="b"/>
                  <a:pathLst>
                    <a:path w="414" h="415">
                      <a:moveTo>
                        <a:pt x="194" y="0"/>
                      </a:moveTo>
                      <a:lnTo>
                        <a:pt x="219" y="0"/>
                      </a:lnTo>
                      <a:lnTo>
                        <a:pt x="243" y="4"/>
                      </a:lnTo>
                      <a:lnTo>
                        <a:pt x="268" y="10"/>
                      </a:lnTo>
                      <a:lnTo>
                        <a:pt x="292" y="19"/>
                      </a:lnTo>
                      <a:lnTo>
                        <a:pt x="305" y="25"/>
                      </a:lnTo>
                      <a:lnTo>
                        <a:pt x="317" y="31"/>
                      </a:lnTo>
                      <a:lnTo>
                        <a:pt x="341" y="49"/>
                      </a:lnTo>
                      <a:lnTo>
                        <a:pt x="365" y="74"/>
                      </a:lnTo>
                      <a:lnTo>
                        <a:pt x="383" y="98"/>
                      </a:lnTo>
                      <a:lnTo>
                        <a:pt x="390" y="109"/>
                      </a:lnTo>
                      <a:lnTo>
                        <a:pt x="396" y="122"/>
                      </a:lnTo>
                      <a:lnTo>
                        <a:pt x="406" y="147"/>
                      </a:lnTo>
                      <a:lnTo>
                        <a:pt x="412" y="171"/>
                      </a:lnTo>
                      <a:lnTo>
                        <a:pt x="414" y="195"/>
                      </a:lnTo>
                      <a:lnTo>
                        <a:pt x="414" y="220"/>
                      </a:lnTo>
                      <a:lnTo>
                        <a:pt x="412" y="244"/>
                      </a:lnTo>
                      <a:lnTo>
                        <a:pt x="406" y="269"/>
                      </a:lnTo>
                      <a:lnTo>
                        <a:pt x="396" y="293"/>
                      </a:lnTo>
                      <a:lnTo>
                        <a:pt x="390" y="306"/>
                      </a:lnTo>
                      <a:lnTo>
                        <a:pt x="383" y="317"/>
                      </a:lnTo>
                      <a:lnTo>
                        <a:pt x="365" y="342"/>
                      </a:lnTo>
                      <a:lnTo>
                        <a:pt x="341" y="366"/>
                      </a:lnTo>
                      <a:lnTo>
                        <a:pt x="317" y="384"/>
                      </a:lnTo>
                      <a:lnTo>
                        <a:pt x="305" y="390"/>
                      </a:lnTo>
                      <a:lnTo>
                        <a:pt x="292" y="397"/>
                      </a:lnTo>
                      <a:lnTo>
                        <a:pt x="268" y="406"/>
                      </a:lnTo>
                      <a:lnTo>
                        <a:pt x="243" y="412"/>
                      </a:lnTo>
                      <a:lnTo>
                        <a:pt x="219" y="415"/>
                      </a:lnTo>
                      <a:lnTo>
                        <a:pt x="194" y="415"/>
                      </a:lnTo>
                      <a:lnTo>
                        <a:pt x="170" y="412"/>
                      </a:lnTo>
                      <a:lnTo>
                        <a:pt x="146" y="406"/>
                      </a:lnTo>
                      <a:lnTo>
                        <a:pt x="122" y="397"/>
                      </a:lnTo>
                      <a:lnTo>
                        <a:pt x="109" y="390"/>
                      </a:lnTo>
                      <a:lnTo>
                        <a:pt x="97" y="384"/>
                      </a:lnTo>
                      <a:lnTo>
                        <a:pt x="73" y="366"/>
                      </a:lnTo>
                      <a:lnTo>
                        <a:pt x="48" y="342"/>
                      </a:lnTo>
                      <a:lnTo>
                        <a:pt x="24" y="306"/>
                      </a:lnTo>
                      <a:lnTo>
                        <a:pt x="18" y="293"/>
                      </a:lnTo>
                      <a:lnTo>
                        <a:pt x="9" y="269"/>
                      </a:lnTo>
                      <a:lnTo>
                        <a:pt x="3" y="244"/>
                      </a:lnTo>
                      <a:lnTo>
                        <a:pt x="0" y="220"/>
                      </a:lnTo>
                      <a:lnTo>
                        <a:pt x="0" y="195"/>
                      </a:lnTo>
                      <a:lnTo>
                        <a:pt x="3" y="171"/>
                      </a:lnTo>
                      <a:lnTo>
                        <a:pt x="9" y="147"/>
                      </a:lnTo>
                      <a:lnTo>
                        <a:pt x="18" y="122"/>
                      </a:lnTo>
                      <a:lnTo>
                        <a:pt x="24" y="109"/>
                      </a:lnTo>
                      <a:lnTo>
                        <a:pt x="31" y="98"/>
                      </a:lnTo>
                      <a:lnTo>
                        <a:pt x="48" y="74"/>
                      </a:lnTo>
                      <a:lnTo>
                        <a:pt x="73" y="49"/>
                      </a:lnTo>
                      <a:lnTo>
                        <a:pt x="97" y="31"/>
                      </a:lnTo>
                      <a:lnTo>
                        <a:pt x="109" y="25"/>
                      </a:lnTo>
                      <a:lnTo>
                        <a:pt x="122" y="19"/>
                      </a:lnTo>
                      <a:lnTo>
                        <a:pt x="146" y="10"/>
                      </a:lnTo>
                      <a:lnTo>
                        <a:pt x="170" y="4"/>
                      </a:lnTo>
                      <a:lnTo>
                        <a:pt x="194" y="0"/>
                      </a:lnTo>
                      <a:close/>
                    </a:path>
                  </a:pathLst>
                </a:custGeom>
                <a:solidFill>
                  <a:srgbClr val="002020"/>
                </a:solidFill>
                <a:ln w="0">
                  <a:solidFill>
                    <a:srgbClr val="00202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Freeform 461"/>
                <p:cNvSpPr>
                  <a:spLocks/>
                </p:cNvSpPr>
                <p:nvPr/>
              </p:nvSpPr>
              <p:spPr bwMode="auto">
                <a:xfrm>
                  <a:off x="2479" y="1985"/>
                  <a:ext cx="406" cy="408"/>
                </a:xfrm>
                <a:custGeom>
                  <a:avLst/>
                  <a:gdLst/>
                  <a:ahLst/>
                  <a:cxnLst>
                    <a:cxn ang="0">
                      <a:pos x="191" y="0"/>
                    </a:cxn>
                    <a:cxn ang="0">
                      <a:pos x="215" y="0"/>
                    </a:cxn>
                    <a:cxn ang="0">
                      <a:pos x="239" y="3"/>
                    </a:cxn>
                    <a:cxn ang="0">
                      <a:pos x="264" y="9"/>
                    </a:cxn>
                    <a:cxn ang="0">
                      <a:pos x="294" y="21"/>
                    </a:cxn>
                    <a:cxn ang="0">
                      <a:pos x="313" y="32"/>
                    </a:cxn>
                    <a:cxn ang="0">
                      <a:pos x="331" y="45"/>
                    </a:cxn>
                    <a:cxn ang="0">
                      <a:pos x="337" y="50"/>
                    </a:cxn>
                    <a:cxn ang="0">
                      <a:pos x="356" y="70"/>
                    </a:cxn>
                    <a:cxn ang="0">
                      <a:pos x="361" y="75"/>
                    </a:cxn>
                    <a:cxn ang="0">
                      <a:pos x="375" y="94"/>
                    </a:cxn>
                    <a:cxn ang="0">
                      <a:pos x="386" y="113"/>
                    </a:cxn>
                    <a:cxn ang="0">
                      <a:pos x="388" y="118"/>
                    </a:cxn>
                    <a:cxn ang="0">
                      <a:pos x="397" y="143"/>
                    </a:cxn>
                    <a:cxn ang="0">
                      <a:pos x="404" y="167"/>
                    </a:cxn>
                    <a:cxn ang="0">
                      <a:pos x="406" y="191"/>
                    </a:cxn>
                    <a:cxn ang="0">
                      <a:pos x="406" y="216"/>
                    </a:cxn>
                    <a:cxn ang="0">
                      <a:pos x="404" y="240"/>
                    </a:cxn>
                    <a:cxn ang="0">
                      <a:pos x="397" y="265"/>
                    </a:cxn>
                    <a:cxn ang="0">
                      <a:pos x="388" y="289"/>
                    </a:cxn>
                    <a:cxn ang="0">
                      <a:pos x="386" y="294"/>
                    </a:cxn>
                    <a:cxn ang="0">
                      <a:pos x="375" y="313"/>
                    </a:cxn>
                    <a:cxn ang="0">
                      <a:pos x="361" y="332"/>
                    </a:cxn>
                    <a:cxn ang="0">
                      <a:pos x="356" y="338"/>
                    </a:cxn>
                    <a:cxn ang="0">
                      <a:pos x="337" y="357"/>
                    </a:cxn>
                    <a:cxn ang="0">
                      <a:pos x="331" y="362"/>
                    </a:cxn>
                    <a:cxn ang="0">
                      <a:pos x="313" y="375"/>
                    </a:cxn>
                    <a:cxn ang="0">
                      <a:pos x="294" y="386"/>
                    </a:cxn>
                    <a:cxn ang="0">
                      <a:pos x="264" y="398"/>
                    </a:cxn>
                    <a:cxn ang="0">
                      <a:pos x="239" y="404"/>
                    </a:cxn>
                    <a:cxn ang="0">
                      <a:pos x="215" y="408"/>
                    </a:cxn>
                    <a:cxn ang="0">
                      <a:pos x="191" y="408"/>
                    </a:cxn>
                    <a:cxn ang="0">
                      <a:pos x="166" y="404"/>
                    </a:cxn>
                    <a:cxn ang="0">
                      <a:pos x="142" y="398"/>
                    </a:cxn>
                    <a:cxn ang="0">
                      <a:pos x="112" y="386"/>
                    </a:cxn>
                    <a:cxn ang="0">
                      <a:pos x="93" y="375"/>
                    </a:cxn>
                    <a:cxn ang="0">
                      <a:pos x="74" y="362"/>
                    </a:cxn>
                    <a:cxn ang="0">
                      <a:pos x="69" y="357"/>
                    </a:cxn>
                    <a:cxn ang="0">
                      <a:pos x="49" y="338"/>
                    </a:cxn>
                    <a:cxn ang="0">
                      <a:pos x="44" y="332"/>
                    </a:cxn>
                    <a:cxn ang="0">
                      <a:pos x="31" y="313"/>
                    </a:cxn>
                    <a:cxn ang="0">
                      <a:pos x="20" y="294"/>
                    </a:cxn>
                    <a:cxn ang="0">
                      <a:pos x="18" y="289"/>
                    </a:cxn>
                    <a:cxn ang="0">
                      <a:pos x="8" y="265"/>
                    </a:cxn>
                    <a:cxn ang="0">
                      <a:pos x="2" y="240"/>
                    </a:cxn>
                    <a:cxn ang="0">
                      <a:pos x="0" y="216"/>
                    </a:cxn>
                    <a:cxn ang="0">
                      <a:pos x="0" y="191"/>
                    </a:cxn>
                    <a:cxn ang="0">
                      <a:pos x="2" y="167"/>
                    </a:cxn>
                    <a:cxn ang="0">
                      <a:pos x="8" y="143"/>
                    </a:cxn>
                    <a:cxn ang="0">
                      <a:pos x="18" y="118"/>
                    </a:cxn>
                    <a:cxn ang="0">
                      <a:pos x="20" y="113"/>
                    </a:cxn>
                    <a:cxn ang="0">
                      <a:pos x="31" y="94"/>
                    </a:cxn>
                    <a:cxn ang="0">
                      <a:pos x="44" y="75"/>
                    </a:cxn>
                    <a:cxn ang="0">
                      <a:pos x="74" y="45"/>
                    </a:cxn>
                    <a:cxn ang="0">
                      <a:pos x="93" y="32"/>
                    </a:cxn>
                    <a:cxn ang="0">
                      <a:pos x="112" y="21"/>
                    </a:cxn>
                    <a:cxn ang="0">
                      <a:pos x="142" y="9"/>
                    </a:cxn>
                    <a:cxn ang="0">
                      <a:pos x="166" y="3"/>
                    </a:cxn>
                    <a:cxn ang="0">
                      <a:pos x="191" y="0"/>
                    </a:cxn>
                  </a:cxnLst>
                  <a:rect l="0" t="0" r="r" b="b"/>
                  <a:pathLst>
                    <a:path w="406" h="408">
                      <a:moveTo>
                        <a:pt x="191" y="0"/>
                      </a:moveTo>
                      <a:lnTo>
                        <a:pt x="215" y="0"/>
                      </a:lnTo>
                      <a:lnTo>
                        <a:pt x="239" y="3"/>
                      </a:lnTo>
                      <a:lnTo>
                        <a:pt x="264" y="9"/>
                      </a:lnTo>
                      <a:lnTo>
                        <a:pt x="294" y="21"/>
                      </a:lnTo>
                      <a:lnTo>
                        <a:pt x="313" y="32"/>
                      </a:lnTo>
                      <a:lnTo>
                        <a:pt x="331" y="45"/>
                      </a:lnTo>
                      <a:lnTo>
                        <a:pt x="337" y="50"/>
                      </a:lnTo>
                      <a:lnTo>
                        <a:pt x="356" y="70"/>
                      </a:lnTo>
                      <a:lnTo>
                        <a:pt x="361" y="75"/>
                      </a:lnTo>
                      <a:lnTo>
                        <a:pt x="375" y="94"/>
                      </a:lnTo>
                      <a:lnTo>
                        <a:pt x="386" y="113"/>
                      </a:lnTo>
                      <a:lnTo>
                        <a:pt x="388" y="118"/>
                      </a:lnTo>
                      <a:lnTo>
                        <a:pt x="397" y="143"/>
                      </a:lnTo>
                      <a:lnTo>
                        <a:pt x="404" y="167"/>
                      </a:lnTo>
                      <a:lnTo>
                        <a:pt x="406" y="191"/>
                      </a:lnTo>
                      <a:lnTo>
                        <a:pt x="406" y="216"/>
                      </a:lnTo>
                      <a:lnTo>
                        <a:pt x="404" y="240"/>
                      </a:lnTo>
                      <a:lnTo>
                        <a:pt x="397" y="265"/>
                      </a:lnTo>
                      <a:lnTo>
                        <a:pt x="388" y="289"/>
                      </a:lnTo>
                      <a:lnTo>
                        <a:pt x="386" y="294"/>
                      </a:lnTo>
                      <a:lnTo>
                        <a:pt x="375" y="313"/>
                      </a:lnTo>
                      <a:lnTo>
                        <a:pt x="361" y="332"/>
                      </a:lnTo>
                      <a:lnTo>
                        <a:pt x="356" y="338"/>
                      </a:lnTo>
                      <a:lnTo>
                        <a:pt x="337" y="357"/>
                      </a:lnTo>
                      <a:lnTo>
                        <a:pt x="331" y="362"/>
                      </a:lnTo>
                      <a:lnTo>
                        <a:pt x="313" y="375"/>
                      </a:lnTo>
                      <a:lnTo>
                        <a:pt x="294" y="386"/>
                      </a:lnTo>
                      <a:lnTo>
                        <a:pt x="264" y="398"/>
                      </a:lnTo>
                      <a:lnTo>
                        <a:pt x="239" y="404"/>
                      </a:lnTo>
                      <a:lnTo>
                        <a:pt x="215" y="408"/>
                      </a:lnTo>
                      <a:lnTo>
                        <a:pt x="191" y="408"/>
                      </a:lnTo>
                      <a:lnTo>
                        <a:pt x="166" y="404"/>
                      </a:lnTo>
                      <a:lnTo>
                        <a:pt x="142" y="398"/>
                      </a:lnTo>
                      <a:lnTo>
                        <a:pt x="112" y="386"/>
                      </a:lnTo>
                      <a:lnTo>
                        <a:pt x="93" y="375"/>
                      </a:lnTo>
                      <a:lnTo>
                        <a:pt x="74" y="362"/>
                      </a:lnTo>
                      <a:lnTo>
                        <a:pt x="69" y="357"/>
                      </a:lnTo>
                      <a:lnTo>
                        <a:pt x="49" y="338"/>
                      </a:lnTo>
                      <a:lnTo>
                        <a:pt x="44" y="332"/>
                      </a:lnTo>
                      <a:lnTo>
                        <a:pt x="31" y="313"/>
                      </a:lnTo>
                      <a:lnTo>
                        <a:pt x="20" y="294"/>
                      </a:lnTo>
                      <a:lnTo>
                        <a:pt x="18" y="289"/>
                      </a:lnTo>
                      <a:lnTo>
                        <a:pt x="8" y="265"/>
                      </a:lnTo>
                      <a:lnTo>
                        <a:pt x="2" y="240"/>
                      </a:lnTo>
                      <a:lnTo>
                        <a:pt x="0" y="216"/>
                      </a:lnTo>
                      <a:lnTo>
                        <a:pt x="0" y="191"/>
                      </a:lnTo>
                      <a:lnTo>
                        <a:pt x="2" y="167"/>
                      </a:lnTo>
                      <a:lnTo>
                        <a:pt x="8" y="143"/>
                      </a:lnTo>
                      <a:lnTo>
                        <a:pt x="18" y="118"/>
                      </a:lnTo>
                      <a:lnTo>
                        <a:pt x="20" y="113"/>
                      </a:lnTo>
                      <a:lnTo>
                        <a:pt x="31" y="94"/>
                      </a:lnTo>
                      <a:lnTo>
                        <a:pt x="44" y="75"/>
                      </a:lnTo>
                      <a:lnTo>
                        <a:pt x="74" y="45"/>
                      </a:lnTo>
                      <a:lnTo>
                        <a:pt x="93" y="32"/>
                      </a:lnTo>
                      <a:lnTo>
                        <a:pt x="112" y="21"/>
                      </a:lnTo>
                      <a:lnTo>
                        <a:pt x="142" y="9"/>
                      </a:lnTo>
                      <a:lnTo>
                        <a:pt x="166" y="3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solidFill>
                  <a:srgbClr val="001010"/>
                </a:solidFill>
                <a:ln w="0">
                  <a:solidFill>
                    <a:srgbClr val="00101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462"/>
                <p:cNvSpPr>
                  <a:spLocks/>
                </p:cNvSpPr>
                <p:nvPr/>
              </p:nvSpPr>
              <p:spPr bwMode="auto">
                <a:xfrm>
                  <a:off x="2481" y="1988"/>
                  <a:ext cx="401" cy="401"/>
                </a:xfrm>
                <a:custGeom>
                  <a:avLst/>
                  <a:gdLst/>
                  <a:ahLst/>
                  <a:cxnLst>
                    <a:cxn ang="0">
                      <a:pos x="213" y="0"/>
                    </a:cxn>
                    <a:cxn ang="0">
                      <a:pos x="262" y="10"/>
                    </a:cxn>
                    <a:cxn ang="0">
                      <a:pos x="286" y="20"/>
                    </a:cxn>
                    <a:cxn ang="0">
                      <a:pos x="324" y="42"/>
                    </a:cxn>
                    <a:cxn ang="0">
                      <a:pos x="351" y="67"/>
                    </a:cxn>
                    <a:cxn ang="0">
                      <a:pos x="369" y="91"/>
                    </a:cxn>
                    <a:cxn ang="0">
                      <a:pos x="384" y="118"/>
                    </a:cxn>
                    <a:cxn ang="0">
                      <a:pos x="397" y="164"/>
                    </a:cxn>
                    <a:cxn ang="0">
                      <a:pos x="401" y="213"/>
                    </a:cxn>
                    <a:cxn ang="0">
                      <a:pos x="391" y="262"/>
                    </a:cxn>
                    <a:cxn ang="0">
                      <a:pos x="383" y="286"/>
                    </a:cxn>
                    <a:cxn ang="0">
                      <a:pos x="359" y="324"/>
                    </a:cxn>
                    <a:cxn ang="0">
                      <a:pos x="335" y="350"/>
                    </a:cxn>
                    <a:cxn ang="0">
                      <a:pos x="311" y="369"/>
                    </a:cxn>
                    <a:cxn ang="0">
                      <a:pos x="284" y="383"/>
                    </a:cxn>
                    <a:cxn ang="0">
                      <a:pos x="237" y="397"/>
                    </a:cxn>
                    <a:cxn ang="0">
                      <a:pos x="189" y="401"/>
                    </a:cxn>
                    <a:cxn ang="0">
                      <a:pos x="140" y="391"/>
                    </a:cxn>
                    <a:cxn ang="0">
                      <a:pos x="116" y="382"/>
                    </a:cxn>
                    <a:cxn ang="0">
                      <a:pos x="78" y="359"/>
                    </a:cxn>
                    <a:cxn ang="0">
                      <a:pos x="52" y="335"/>
                    </a:cxn>
                    <a:cxn ang="0">
                      <a:pos x="33" y="310"/>
                    </a:cxn>
                    <a:cxn ang="0">
                      <a:pos x="18" y="284"/>
                    </a:cxn>
                    <a:cxn ang="0">
                      <a:pos x="4" y="237"/>
                    </a:cxn>
                    <a:cxn ang="0">
                      <a:pos x="0" y="188"/>
                    </a:cxn>
                    <a:cxn ang="0">
                      <a:pos x="10" y="140"/>
                    </a:cxn>
                    <a:cxn ang="0">
                      <a:pos x="19" y="115"/>
                    </a:cxn>
                    <a:cxn ang="0">
                      <a:pos x="42" y="78"/>
                    </a:cxn>
                    <a:cxn ang="0">
                      <a:pos x="67" y="52"/>
                    </a:cxn>
                    <a:cxn ang="0">
                      <a:pos x="91" y="33"/>
                    </a:cxn>
                    <a:cxn ang="0">
                      <a:pos x="119" y="18"/>
                    </a:cxn>
                    <a:cxn ang="0">
                      <a:pos x="164" y="4"/>
                    </a:cxn>
                  </a:cxnLst>
                  <a:rect l="0" t="0" r="r" b="b"/>
                  <a:pathLst>
                    <a:path w="401" h="401">
                      <a:moveTo>
                        <a:pt x="189" y="0"/>
                      </a:moveTo>
                      <a:lnTo>
                        <a:pt x="213" y="0"/>
                      </a:lnTo>
                      <a:lnTo>
                        <a:pt x="237" y="4"/>
                      </a:lnTo>
                      <a:lnTo>
                        <a:pt x="262" y="10"/>
                      </a:lnTo>
                      <a:lnTo>
                        <a:pt x="284" y="18"/>
                      </a:lnTo>
                      <a:lnTo>
                        <a:pt x="286" y="20"/>
                      </a:lnTo>
                      <a:lnTo>
                        <a:pt x="311" y="33"/>
                      </a:lnTo>
                      <a:lnTo>
                        <a:pt x="324" y="42"/>
                      </a:lnTo>
                      <a:lnTo>
                        <a:pt x="335" y="52"/>
                      </a:lnTo>
                      <a:lnTo>
                        <a:pt x="351" y="67"/>
                      </a:lnTo>
                      <a:lnTo>
                        <a:pt x="359" y="78"/>
                      </a:lnTo>
                      <a:lnTo>
                        <a:pt x="369" y="91"/>
                      </a:lnTo>
                      <a:lnTo>
                        <a:pt x="383" y="115"/>
                      </a:lnTo>
                      <a:lnTo>
                        <a:pt x="384" y="118"/>
                      </a:lnTo>
                      <a:lnTo>
                        <a:pt x="391" y="140"/>
                      </a:lnTo>
                      <a:lnTo>
                        <a:pt x="397" y="164"/>
                      </a:lnTo>
                      <a:lnTo>
                        <a:pt x="401" y="188"/>
                      </a:lnTo>
                      <a:lnTo>
                        <a:pt x="401" y="213"/>
                      </a:lnTo>
                      <a:lnTo>
                        <a:pt x="397" y="237"/>
                      </a:lnTo>
                      <a:lnTo>
                        <a:pt x="391" y="262"/>
                      </a:lnTo>
                      <a:lnTo>
                        <a:pt x="384" y="284"/>
                      </a:lnTo>
                      <a:lnTo>
                        <a:pt x="383" y="286"/>
                      </a:lnTo>
                      <a:lnTo>
                        <a:pt x="369" y="310"/>
                      </a:lnTo>
                      <a:lnTo>
                        <a:pt x="359" y="324"/>
                      </a:lnTo>
                      <a:lnTo>
                        <a:pt x="351" y="335"/>
                      </a:lnTo>
                      <a:lnTo>
                        <a:pt x="335" y="350"/>
                      </a:lnTo>
                      <a:lnTo>
                        <a:pt x="324" y="359"/>
                      </a:lnTo>
                      <a:lnTo>
                        <a:pt x="311" y="369"/>
                      </a:lnTo>
                      <a:lnTo>
                        <a:pt x="286" y="382"/>
                      </a:lnTo>
                      <a:lnTo>
                        <a:pt x="284" y="383"/>
                      </a:lnTo>
                      <a:lnTo>
                        <a:pt x="262" y="391"/>
                      </a:lnTo>
                      <a:lnTo>
                        <a:pt x="237" y="397"/>
                      </a:lnTo>
                      <a:lnTo>
                        <a:pt x="213" y="401"/>
                      </a:lnTo>
                      <a:lnTo>
                        <a:pt x="189" y="401"/>
                      </a:lnTo>
                      <a:lnTo>
                        <a:pt x="164" y="397"/>
                      </a:lnTo>
                      <a:lnTo>
                        <a:pt x="140" y="391"/>
                      </a:lnTo>
                      <a:lnTo>
                        <a:pt x="119" y="383"/>
                      </a:lnTo>
                      <a:lnTo>
                        <a:pt x="116" y="382"/>
                      </a:lnTo>
                      <a:lnTo>
                        <a:pt x="91" y="369"/>
                      </a:lnTo>
                      <a:lnTo>
                        <a:pt x="78" y="359"/>
                      </a:lnTo>
                      <a:lnTo>
                        <a:pt x="67" y="350"/>
                      </a:lnTo>
                      <a:lnTo>
                        <a:pt x="52" y="335"/>
                      </a:lnTo>
                      <a:lnTo>
                        <a:pt x="42" y="324"/>
                      </a:lnTo>
                      <a:lnTo>
                        <a:pt x="33" y="310"/>
                      </a:lnTo>
                      <a:lnTo>
                        <a:pt x="19" y="286"/>
                      </a:lnTo>
                      <a:lnTo>
                        <a:pt x="18" y="284"/>
                      </a:lnTo>
                      <a:lnTo>
                        <a:pt x="10" y="262"/>
                      </a:lnTo>
                      <a:lnTo>
                        <a:pt x="4" y="237"/>
                      </a:lnTo>
                      <a:lnTo>
                        <a:pt x="0" y="213"/>
                      </a:lnTo>
                      <a:lnTo>
                        <a:pt x="0" y="188"/>
                      </a:lnTo>
                      <a:lnTo>
                        <a:pt x="4" y="164"/>
                      </a:lnTo>
                      <a:lnTo>
                        <a:pt x="10" y="140"/>
                      </a:lnTo>
                      <a:lnTo>
                        <a:pt x="18" y="118"/>
                      </a:lnTo>
                      <a:lnTo>
                        <a:pt x="19" y="115"/>
                      </a:lnTo>
                      <a:lnTo>
                        <a:pt x="33" y="91"/>
                      </a:lnTo>
                      <a:lnTo>
                        <a:pt x="42" y="78"/>
                      </a:lnTo>
                      <a:lnTo>
                        <a:pt x="52" y="67"/>
                      </a:lnTo>
                      <a:lnTo>
                        <a:pt x="67" y="52"/>
                      </a:lnTo>
                      <a:lnTo>
                        <a:pt x="78" y="42"/>
                      </a:lnTo>
                      <a:lnTo>
                        <a:pt x="91" y="33"/>
                      </a:lnTo>
                      <a:lnTo>
                        <a:pt x="116" y="20"/>
                      </a:lnTo>
                      <a:lnTo>
                        <a:pt x="119" y="18"/>
                      </a:lnTo>
                      <a:lnTo>
                        <a:pt x="140" y="10"/>
                      </a:lnTo>
                      <a:lnTo>
                        <a:pt x="164" y="4"/>
                      </a:lnTo>
                      <a:lnTo>
                        <a:pt x="1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463"/>
                <p:cNvSpPr>
                  <a:spLocks/>
                </p:cNvSpPr>
                <p:nvPr/>
              </p:nvSpPr>
              <p:spPr bwMode="auto">
                <a:xfrm>
                  <a:off x="3731" y="3238"/>
                  <a:ext cx="156" cy="156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156" y="156"/>
                    </a:cxn>
                    <a:cxn ang="0">
                      <a:pos x="0" y="156"/>
                    </a:cxn>
                    <a:cxn ang="0">
                      <a:pos x="10" y="147"/>
                    </a:cxn>
                    <a:cxn ang="0">
                      <a:pos x="35" y="125"/>
                    </a:cxn>
                    <a:cxn ang="0">
                      <a:pos x="53" y="109"/>
                    </a:cxn>
                    <a:cxn ang="0">
                      <a:pos x="108" y="54"/>
                    </a:cxn>
                    <a:cxn ang="0">
                      <a:pos x="125" y="34"/>
                    </a:cxn>
                    <a:cxn ang="0">
                      <a:pos x="132" y="27"/>
                    </a:cxn>
                    <a:cxn ang="0">
                      <a:pos x="147" y="11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56" h="156">
                      <a:moveTo>
                        <a:pt x="156" y="0"/>
                      </a:moveTo>
                      <a:lnTo>
                        <a:pt x="156" y="156"/>
                      </a:lnTo>
                      <a:lnTo>
                        <a:pt x="0" y="156"/>
                      </a:lnTo>
                      <a:lnTo>
                        <a:pt x="10" y="147"/>
                      </a:lnTo>
                      <a:lnTo>
                        <a:pt x="35" y="125"/>
                      </a:lnTo>
                      <a:lnTo>
                        <a:pt x="53" y="109"/>
                      </a:lnTo>
                      <a:lnTo>
                        <a:pt x="108" y="54"/>
                      </a:lnTo>
                      <a:lnTo>
                        <a:pt x="125" y="34"/>
                      </a:lnTo>
                      <a:lnTo>
                        <a:pt x="132" y="27"/>
                      </a:lnTo>
                      <a:lnTo>
                        <a:pt x="147" y="11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0">
                  <a:solidFill>
                    <a:srgbClr val="00808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464"/>
                <p:cNvSpPr>
                  <a:spLocks/>
                </p:cNvSpPr>
                <p:nvPr/>
              </p:nvSpPr>
              <p:spPr bwMode="auto">
                <a:xfrm>
                  <a:off x="3731" y="983"/>
                  <a:ext cx="156" cy="15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56" y="0"/>
                    </a:cxn>
                    <a:cxn ang="0">
                      <a:pos x="156" y="157"/>
                    </a:cxn>
                    <a:cxn ang="0">
                      <a:pos x="147" y="146"/>
                    </a:cxn>
                    <a:cxn ang="0">
                      <a:pos x="132" y="129"/>
                    </a:cxn>
                    <a:cxn ang="0">
                      <a:pos x="125" y="122"/>
                    </a:cxn>
                    <a:cxn ang="0">
                      <a:pos x="108" y="103"/>
                    </a:cxn>
                    <a:cxn ang="0">
                      <a:pos x="59" y="54"/>
                    </a:cxn>
                    <a:cxn ang="0">
                      <a:pos x="53" y="49"/>
                    </a:cxn>
                    <a:cxn ang="0">
                      <a:pos x="35" y="31"/>
                    </a:cxn>
                    <a:cxn ang="0">
                      <a:pos x="10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56" h="157">
                      <a:moveTo>
                        <a:pt x="0" y="0"/>
                      </a:moveTo>
                      <a:lnTo>
                        <a:pt x="156" y="0"/>
                      </a:lnTo>
                      <a:lnTo>
                        <a:pt x="156" y="157"/>
                      </a:lnTo>
                      <a:lnTo>
                        <a:pt x="147" y="146"/>
                      </a:lnTo>
                      <a:lnTo>
                        <a:pt x="132" y="129"/>
                      </a:lnTo>
                      <a:lnTo>
                        <a:pt x="125" y="122"/>
                      </a:lnTo>
                      <a:lnTo>
                        <a:pt x="108" y="103"/>
                      </a:lnTo>
                      <a:lnTo>
                        <a:pt x="59" y="54"/>
                      </a:lnTo>
                      <a:lnTo>
                        <a:pt x="53" y="49"/>
                      </a:lnTo>
                      <a:lnTo>
                        <a:pt x="35" y="31"/>
                      </a:lnTo>
                      <a:lnTo>
                        <a:pt x="1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0">
                  <a:solidFill>
                    <a:srgbClr val="00808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57" name="Group 6"/>
              <p:cNvGrpSpPr>
                <a:grpSpLocks/>
              </p:cNvGrpSpPr>
              <p:nvPr/>
            </p:nvGrpSpPr>
            <p:grpSpPr bwMode="auto">
              <a:xfrm>
                <a:off x="292100" y="4282576"/>
                <a:ext cx="2579094" cy="2664323"/>
                <a:chOff x="900" y="184"/>
                <a:chExt cx="3960" cy="3952"/>
              </a:xfrm>
            </p:grpSpPr>
            <p:sp>
              <p:nvSpPr>
                <p:cNvPr id="258" name="AutoShape 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900" y="184"/>
                  <a:ext cx="3960" cy="39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59" name="Group 8"/>
                <p:cNvGrpSpPr>
                  <a:grpSpLocks/>
                </p:cNvGrpSpPr>
                <p:nvPr/>
              </p:nvGrpSpPr>
              <p:grpSpPr bwMode="auto">
                <a:xfrm>
                  <a:off x="934" y="633"/>
                  <a:ext cx="3884" cy="3058"/>
                  <a:chOff x="934" y="633"/>
                  <a:chExt cx="3884" cy="3058"/>
                </a:xfrm>
              </p:grpSpPr>
              <p:sp>
                <p:nvSpPr>
                  <p:cNvPr id="280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42" y="3430"/>
                    <a:ext cx="0" cy="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1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429" y="3620"/>
                    <a:ext cx="124" cy="22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2" name="Freeform 11"/>
                  <p:cNvSpPr>
                    <a:spLocks/>
                  </p:cNvSpPr>
                  <p:nvPr/>
                </p:nvSpPr>
                <p:spPr bwMode="auto">
                  <a:xfrm>
                    <a:off x="1591" y="3537"/>
                    <a:ext cx="94" cy="151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58" y="124"/>
                      </a:cxn>
                      <a:cxn ang="0">
                        <a:pos x="57" y="129"/>
                      </a:cxn>
                      <a:cxn ang="0">
                        <a:pos x="54" y="136"/>
                      </a:cxn>
                      <a:cxn ang="0">
                        <a:pos x="54" y="138"/>
                      </a:cxn>
                      <a:cxn ang="0">
                        <a:pos x="56" y="139"/>
                      </a:cxn>
                      <a:cxn ang="0">
                        <a:pos x="56" y="141"/>
                      </a:cxn>
                      <a:cxn ang="0">
                        <a:pos x="59" y="144"/>
                      </a:cxn>
                      <a:cxn ang="0">
                        <a:pos x="63" y="144"/>
                      </a:cxn>
                      <a:cxn ang="0">
                        <a:pos x="70" y="147"/>
                      </a:cxn>
                      <a:cxn ang="0">
                        <a:pos x="75" y="147"/>
                      </a:cxn>
                      <a:cxn ang="0">
                        <a:pos x="75" y="151"/>
                      </a:cxn>
                      <a:cxn ang="0">
                        <a:pos x="0" y="151"/>
                      </a:cxn>
                      <a:cxn ang="0">
                        <a:pos x="3" y="147"/>
                      </a:cxn>
                      <a:cxn ang="0">
                        <a:pos x="11" y="147"/>
                      </a:cxn>
                      <a:cxn ang="0">
                        <a:pos x="15" y="145"/>
                      </a:cxn>
                      <a:cxn ang="0">
                        <a:pos x="16" y="144"/>
                      </a:cxn>
                      <a:cxn ang="0">
                        <a:pos x="20" y="144"/>
                      </a:cxn>
                      <a:cxn ang="0">
                        <a:pos x="24" y="142"/>
                      </a:cxn>
                      <a:cxn ang="0">
                        <a:pos x="26" y="139"/>
                      </a:cxn>
                      <a:cxn ang="0">
                        <a:pos x="27" y="138"/>
                      </a:cxn>
                      <a:cxn ang="0">
                        <a:pos x="28" y="136"/>
                      </a:cxn>
                      <a:cxn ang="0">
                        <a:pos x="28" y="132"/>
                      </a:cxn>
                      <a:cxn ang="0">
                        <a:pos x="29" y="129"/>
                      </a:cxn>
                      <a:cxn ang="0">
                        <a:pos x="30" y="124"/>
                      </a:cxn>
                      <a:cxn ang="0">
                        <a:pos x="52" y="51"/>
                      </a:cxn>
                      <a:cxn ang="0">
                        <a:pos x="54" y="45"/>
                      </a:cxn>
                      <a:cxn ang="0">
                        <a:pos x="56" y="40"/>
                      </a:cxn>
                      <a:cxn ang="0">
                        <a:pos x="58" y="35"/>
                      </a:cxn>
                      <a:cxn ang="0">
                        <a:pos x="58" y="21"/>
                      </a:cxn>
                      <a:cxn ang="0">
                        <a:pos x="57" y="18"/>
                      </a:cxn>
                      <a:cxn ang="0">
                        <a:pos x="52" y="16"/>
                      </a:cxn>
                      <a:cxn ang="0">
                        <a:pos x="35" y="16"/>
                      </a:cxn>
                      <a:cxn ang="0">
                        <a:pos x="35" y="13"/>
                      </a:cxn>
                      <a:cxn ang="0">
                        <a:pos x="89" y="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94" h="151">
                        <a:moveTo>
                          <a:pt x="94" y="0"/>
                        </a:moveTo>
                        <a:lnTo>
                          <a:pt x="58" y="124"/>
                        </a:lnTo>
                        <a:lnTo>
                          <a:pt x="57" y="129"/>
                        </a:lnTo>
                        <a:lnTo>
                          <a:pt x="54" y="136"/>
                        </a:lnTo>
                        <a:lnTo>
                          <a:pt x="54" y="138"/>
                        </a:lnTo>
                        <a:lnTo>
                          <a:pt x="56" y="139"/>
                        </a:lnTo>
                        <a:lnTo>
                          <a:pt x="56" y="141"/>
                        </a:lnTo>
                        <a:lnTo>
                          <a:pt x="59" y="144"/>
                        </a:lnTo>
                        <a:lnTo>
                          <a:pt x="63" y="144"/>
                        </a:lnTo>
                        <a:lnTo>
                          <a:pt x="70" y="147"/>
                        </a:lnTo>
                        <a:lnTo>
                          <a:pt x="75" y="147"/>
                        </a:lnTo>
                        <a:lnTo>
                          <a:pt x="75" y="151"/>
                        </a:lnTo>
                        <a:lnTo>
                          <a:pt x="0" y="151"/>
                        </a:lnTo>
                        <a:lnTo>
                          <a:pt x="3" y="147"/>
                        </a:lnTo>
                        <a:lnTo>
                          <a:pt x="11" y="147"/>
                        </a:lnTo>
                        <a:lnTo>
                          <a:pt x="15" y="145"/>
                        </a:lnTo>
                        <a:lnTo>
                          <a:pt x="16" y="144"/>
                        </a:lnTo>
                        <a:lnTo>
                          <a:pt x="20" y="144"/>
                        </a:lnTo>
                        <a:lnTo>
                          <a:pt x="24" y="142"/>
                        </a:lnTo>
                        <a:lnTo>
                          <a:pt x="26" y="139"/>
                        </a:lnTo>
                        <a:lnTo>
                          <a:pt x="27" y="138"/>
                        </a:lnTo>
                        <a:lnTo>
                          <a:pt x="28" y="136"/>
                        </a:lnTo>
                        <a:lnTo>
                          <a:pt x="28" y="132"/>
                        </a:lnTo>
                        <a:lnTo>
                          <a:pt x="29" y="129"/>
                        </a:lnTo>
                        <a:lnTo>
                          <a:pt x="30" y="124"/>
                        </a:lnTo>
                        <a:lnTo>
                          <a:pt x="52" y="51"/>
                        </a:lnTo>
                        <a:lnTo>
                          <a:pt x="54" y="45"/>
                        </a:lnTo>
                        <a:lnTo>
                          <a:pt x="56" y="40"/>
                        </a:lnTo>
                        <a:lnTo>
                          <a:pt x="58" y="35"/>
                        </a:lnTo>
                        <a:lnTo>
                          <a:pt x="58" y="21"/>
                        </a:lnTo>
                        <a:lnTo>
                          <a:pt x="57" y="18"/>
                        </a:lnTo>
                        <a:lnTo>
                          <a:pt x="52" y="16"/>
                        </a:lnTo>
                        <a:lnTo>
                          <a:pt x="35" y="16"/>
                        </a:lnTo>
                        <a:lnTo>
                          <a:pt x="35" y="13"/>
                        </a:lnTo>
                        <a:lnTo>
                          <a:pt x="89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3" name="Freeform 12"/>
                  <p:cNvSpPr>
                    <a:spLocks/>
                  </p:cNvSpPr>
                  <p:nvPr/>
                </p:nvSpPr>
                <p:spPr bwMode="auto">
                  <a:xfrm>
                    <a:off x="1696" y="3656"/>
                    <a:ext cx="36" cy="35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21" y="0"/>
                      </a:cxn>
                      <a:cxn ang="0">
                        <a:pos x="31" y="5"/>
                      </a:cxn>
                      <a:cxn ang="0">
                        <a:pos x="32" y="7"/>
                      </a:cxn>
                      <a:cxn ang="0">
                        <a:pos x="33" y="11"/>
                      </a:cxn>
                      <a:cxn ang="0">
                        <a:pos x="36" y="16"/>
                      </a:cxn>
                      <a:cxn ang="0">
                        <a:pos x="33" y="25"/>
                      </a:cxn>
                      <a:cxn ang="0">
                        <a:pos x="31" y="30"/>
                      </a:cxn>
                      <a:cxn ang="0">
                        <a:pos x="29" y="32"/>
                      </a:cxn>
                      <a:cxn ang="0">
                        <a:pos x="24" y="35"/>
                      </a:cxn>
                      <a:cxn ang="0">
                        <a:pos x="12" y="35"/>
                      </a:cxn>
                      <a:cxn ang="0">
                        <a:pos x="7" y="32"/>
                      </a:cxn>
                      <a:cxn ang="0">
                        <a:pos x="2" y="28"/>
                      </a:cxn>
                      <a:cxn ang="0">
                        <a:pos x="1" y="25"/>
                      </a:cxn>
                      <a:cxn ang="0">
                        <a:pos x="1" y="23"/>
                      </a:cxn>
                      <a:cxn ang="0">
                        <a:pos x="0" y="19"/>
                      </a:cxn>
                      <a:cxn ang="0">
                        <a:pos x="0" y="13"/>
                      </a:cxn>
                      <a:cxn ang="0">
                        <a:pos x="1" y="11"/>
                      </a:cxn>
                      <a:cxn ang="0">
                        <a:pos x="1" y="10"/>
                      </a:cxn>
                      <a:cxn ang="0">
                        <a:pos x="2" y="7"/>
                      </a:cxn>
                      <a:cxn ang="0">
                        <a:pos x="5" y="5"/>
                      </a:cxn>
                      <a:cxn ang="0">
                        <a:pos x="8" y="2"/>
                      </a:cxn>
                      <a:cxn ang="0">
                        <a:pos x="13" y="0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36" h="35">
                        <a:moveTo>
                          <a:pt x="17" y="0"/>
                        </a:moveTo>
                        <a:lnTo>
                          <a:pt x="21" y="0"/>
                        </a:lnTo>
                        <a:lnTo>
                          <a:pt x="31" y="5"/>
                        </a:lnTo>
                        <a:lnTo>
                          <a:pt x="32" y="7"/>
                        </a:lnTo>
                        <a:lnTo>
                          <a:pt x="33" y="11"/>
                        </a:lnTo>
                        <a:lnTo>
                          <a:pt x="36" y="16"/>
                        </a:lnTo>
                        <a:lnTo>
                          <a:pt x="33" y="25"/>
                        </a:lnTo>
                        <a:lnTo>
                          <a:pt x="31" y="30"/>
                        </a:lnTo>
                        <a:lnTo>
                          <a:pt x="29" y="32"/>
                        </a:lnTo>
                        <a:lnTo>
                          <a:pt x="24" y="35"/>
                        </a:lnTo>
                        <a:lnTo>
                          <a:pt x="12" y="35"/>
                        </a:lnTo>
                        <a:lnTo>
                          <a:pt x="7" y="32"/>
                        </a:lnTo>
                        <a:lnTo>
                          <a:pt x="2" y="28"/>
                        </a:lnTo>
                        <a:lnTo>
                          <a:pt x="1" y="25"/>
                        </a:lnTo>
                        <a:lnTo>
                          <a:pt x="1" y="23"/>
                        </a:lnTo>
                        <a:lnTo>
                          <a:pt x="0" y="19"/>
                        </a:lnTo>
                        <a:lnTo>
                          <a:pt x="0" y="13"/>
                        </a:lnTo>
                        <a:lnTo>
                          <a:pt x="1" y="11"/>
                        </a:lnTo>
                        <a:lnTo>
                          <a:pt x="1" y="10"/>
                        </a:lnTo>
                        <a:lnTo>
                          <a:pt x="2" y="7"/>
                        </a:lnTo>
                        <a:lnTo>
                          <a:pt x="5" y="5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4" name="Freeform 13"/>
                  <p:cNvSpPr>
                    <a:spLocks/>
                  </p:cNvSpPr>
                  <p:nvPr/>
                </p:nvSpPr>
                <p:spPr bwMode="auto">
                  <a:xfrm>
                    <a:off x="1762" y="3540"/>
                    <a:ext cx="104" cy="151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104" y="0"/>
                      </a:cxn>
                      <a:cxn ang="0">
                        <a:pos x="97" y="25"/>
                      </a:cxn>
                      <a:cxn ang="0">
                        <a:pos x="47" y="25"/>
                      </a:cxn>
                      <a:cxn ang="0">
                        <a:pos x="39" y="39"/>
                      </a:cxn>
                      <a:cxn ang="0">
                        <a:pos x="54" y="43"/>
                      </a:cxn>
                      <a:cxn ang="0">
                        <a:pos x="65" y="48"/>
                      </a:cxn>
                      <a:cxn ang="0">
                        <a:pos x="69" y="51"/>
                      </a:cxn>
                      <a:cxn ang="0">
                        <a:pos x="73" y="54"/>
                      </a:cxn>
                      <a:cxn ang="0">
                        <a:pos x="77" y="57"/>
                      </a:cxn>
                      <a:cxn ang="0">
                        <a:pos x="81" y="64"/>
                      </a:cxn>
                      <a:cxn ang="0">
                        <a:pos x="86" y="76"/>
                      </a:cxn>
                      <a:cxn ang="0">
                        <a:pos x="89" y="87"/>
                      </a:cxn>
                      <a:cxn ang="0">
                        <a:pos x="86" y="104"/>
                      </a:cxn>
                      <a:cxn ang="0">
                        <a:pos x="79" y="118"/>
                      </a:cxn>
                      <a:cxn ang="0">
                        <a:pos x="69" y="132"/>
                      </a:cxn>
                      <a:cxn ang="0">
                        <a:pos x="55" y="141"/>
                      </a:cxn>
                      <a:cxn ang="0">
                        <a:pos x="45" y="147"/>
                      </a:cxn>
                      <a:cxn ang="0">
                        <a:pos x="35" y="150"/>
                      </a:cxn>
                      <a:cxn ang="0">
                        <a:pos x="23" y="151"/>
                      </a:cxn>
                      <a:cxn ang="0">
                        <a:pos x="14" y="151"/>
                      </a:cxn>
                      <a:cxn ang="0">
                        <a:pos x="7" y="148"/>
                      </a:cxn>
                      <a:cxn ang="0">
                        <a:pos x="2" y="144"/>
                      </a:cxn>
                      <a:cxn ang="0">
                        <a:pos x="0" y="139"/>
                      </a:cxn>
                      <a:cxn ang="0">
                        <a:pos x="0" y="132"/>
                      </a:cxn>
                      <a:cxn ang="0">
                        <a:pos x="1" y="129"/>
                      </a:cxn>
                      <a:cxn ang="0">
                        <a:pos x="2" y="128"/>
                      </a:cxn>
                      <a:cxn ang="0">
                        <a:pos x="7" y="126"/>
                      </a:cxn>
                      <a:cxn ang="0">
                        <a:pos x="15" y="126"/>
                      </a:cxn>
                      <a:cxn ang="0">
                        <a:pos x="18" y="128"/>
                      </a:cxn>
                      <a:cxn ang="0">
                        <a:pos x="19" y="128"/>
                      </a:cxn>
                      <a:cxn ang="0">
                        <a:pos x="20" y="129"/>
                      </a:cxn>
                      <a:cxn ang="0">
                        <a:pos x="23" y="130"/>
                      </a:cxn>
                      <a:cxn ang="0">
                        <a:pos x="26" y="133"/>
                      </a:cxn>
                      <a:cxn ang="0">
                        <a:pos x="30" y="136"/>
                      </a:cxn>
                      <a:cxn ang="0">
                        <a:pos x="37" y="141"/>
                      </a:cxn>
                      <a:cxn ang="0">
                        <a:pos x="42" y="141"/>
                      </a:cxn>
                      <a:cxn ang="0">
                        <a:pos x="51" y="139"/>
                      </a:cxn>
                      <a:cxn ang="0">
                        <a:pos x="55" y="134"/>
                      </a:cxn>
                      <a:cxn ang="0">
                        <a:pos x="60" y="127"/>
                      </a:cxn>
                      <a:cxn ang="0">
                        <a:pos x="62" y="120"/>
                      </a:cxn>
                      <a:cxn ang="0">
                        <a:pos x="62" y="109"/>
                      </a:cxn>
                      <a:cxn ang="0">
                        <a:pos x="61" y="97"/>
                      </a:cxn>
                      <a:cxn ang="0">
                        <a:pos x="55" y="86"/>
                      </a:cxn>
                      <a:cxn ang="0">
                        <a:pos x="51" y="78"/>
                      </a:cxn>
                      <a:cxn ang="0">
                        <a:pos x="47" y="72"/>
                      </a:cxn>
                      <a:cxn ang="0">
                        <a:pos x="39" y="67"/>
                      </a:cxn>
                      <a:cxn ang="0">
                        <a:pos x="31" y="63"/>
                      </a:cxn>
                      <a:cxn ang="0">
                        <a:pos x="18" y="62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104" h="151">
                        <a:moveTo>
                          <a:pt x="49" y="0"/>
                        </a:moveTo>
                        <a:lnTo>
                          <a:pt x="104" y="0"/>
                        </a:lnTo>
                        <a:lnTo>
                          <a:pt x="97" y="25"/>
                        </a:lnTo>
                        <a:lnTo>
                          <a:pt x="47" y="25"/>
                        </a:lnTo>
                        <a:lnTo>
                          <a:pt x="39" y="39"/>
                        </a:lnTo>
                        <a:lnTo>
                          <a:pt x="54" y="43"/>
                        </a:lnTo>
                        <a:lnTo>
                          <a:pt x="65" y="48"/>
                        </a:lnTo>
                        <a:lnTo>
                          <a:pt x="69" y="51"/>
                        </a:lnTo>
                        <a:lnTo>
                          <a:pt x="73" y="54"/>
                        </a:lnTo>
                        <a:lnTo>
                          <a:pt x="77" y="57"/>
                        </a:lnTo>
                        <a:lnTo>
                          <a:pt x="81" y="64"/>
                        </a:lnTo>
                        <a:lnTo>
                          <a:pt x="86" y="76"/>
                        </a:lnTo>
                        <a:lnTo>
                          <a:pt x="89" y="87"/>
                        </a:lnTo>
                        <a:lnTo>
                          <a:pt x="86" y="104"/>
                        </a:lnTo>
                        <a:lnTo>
                          <a:pt x="79" y="118"/>
                        </a:lnTo>
                        <a:lnTo>
                          <a:pt x="69" y="132"/>
                        </a:lnTo>
                        <a:lnTo>
                          <a:pt x="55" y="141"/>
                        </a:lnTo>
                        <a:lnTo>
                          <a:pt x="45" y="147"/>
                        </a:lnTo>
                        <a:lnTo>
                          <a:pt x="35" y="150"/>
                        </a:lnTo>
                        <a:lnTo>
                          <a:pt x="23" y="151"/>
                        </a:lnTo>
                        <a:lnTo>
                          <a:pt x="14" y="151"/>
                        </a:lnTo>
                        <a:lnTo>
                          <a:pt x="7" y="148"/>
                        </a:lnTo>
                        <a:lnTo>
                          <a:pt x="2" y="144"/>
                        </a:lnTo>
                        <a:lnTo>
                          <a:pt x="0" y="139"/>
                        </a:lnTo>
                        <a:lnTo>
                          <a:pt x="0" y="132"/>
                        </a:lnTo>
                        <a:lnTo>
                          <a:pt x="1" y="129"/>
                        </a:lnTo>
                        <a:lnTo>
                          <a:pt x="2" y="128"/>
                        </a:lnTo>
                        <a:lnTo>
                          <a:pt x="7" y="126"/>
                        </a:lnTo>
                        <a:lnTo>
                          <a:pt x="15" y="126"/>
                        </a:lnTo>
                        <a:lnTo>
                          <a:pt x="18" y="128"/>
                        </a:lnTo>
                        <a:lnTo>
                          <a:pt x="19" y="128"/>
                        </a:lnTo>
                        <a:lnTo>
                          <a:pt x="20" y="129"/>
                        </a:lnTo>
                        <a:lnTo>
                          <a:pt x="23" y="130"/>
                        </a:lnTo>
                        <a:lnTo>
                          <a:pt x="26" y="133"/>
                        </a:lnTo>
                        <a:lnTo>
                          <a:pt x="30" y="136"/>
                        </a:lnTo>
                        <a:lnTo>
                          <a:pt x="37" y="141"/>
                        </a:lnTo>
                        <a:lnTo>
                          <a:pt x="42" y="141"/>
                        </a:lnTo>
                        <a:lnTo>
                          <a:pt x="51" y="139"/>
                        </a:lnTo>
                        <a:lnTo>
                          <a:pt x="55" y="134"/>
                        </a:lnTo>
                        <a:lnTo>
                          <a:pt x="60" y="127"/>
                        </a:lnTo>
                        <a:lnTo>
                          <a:pt x="62" y="120"/>
                        </a:lnTo>
                        <a:lnTo>
                          <a:pt x="62" y="109"/>
                        </a:lnTo>
                        <a:lnTo>
                          <a:pt x="61" y="97"/>
                        </a:lnTo>
                        <a:lnTo>
                          <a:pt x="55" y="86"/>
                        </a:lnTo>
                        <a:lnTo>
                          <a:pt x="51" y="78"/>
                        </a:lnTo>
                        <a:lnTo>
                          <a:pt x="47" y="72"/>
                        </a:lnTo>
                        <a:lnTo>
                          <a:pt x="39" y="67"/>
                        </a:lnTo>
                        <a:lnTo>
                          <a:pt x="31" y="63"/>
                        </a:lnTo>
                        <a:lnTo>
                          <a:pt x="18" y="62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5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8" y="3430"/>
                    <a:ext cx="0" cy="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6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1860" y="3620"/>
                    <a:ext cx="124" cy="22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7" name="Freeform 16"/>
                  <p:cNvSpPr>
                    <a:spLocks/>
                  </p:cNvSpPr>
                  <p:nvPr/>
                </p:nvSpPr>
                <p:spPr bwMode="auto">
                  <a:xfrm>
                    <a:off x="2022" y="3537"/>
                    <a:ext cx="94" cy="151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58" y="124"/>
                      </a:cxn>
                      <a:cxn ang="0">
                        <a:pos x="57" y="129"/>
                      </a:cxn>
                      <a:cxn ang="0">
                        <a:pos x="54" y="136"/>
                      </a:cxn>
                      <a:cxn ang="0">
                        <a:pos x="54" y="138"/>
                      </a:cxn>
                      <a:cxn ang="0">
                        <a:pos x="56" y="139"/>
                      </a:cxn>
                      <a:cxn ang="0">
                        <a:pos x="56" y="141"/>
                      </a:cxn>
                      <a:cxn ang="0">
                        <a:pos x="59" y="144"/>
                      </a:cxn>
                      <a:cxn ang="0">
                        <a:pos x="63" y="144"/>
                      </a:cxn>
                      <a:cxn ang="0">
                        <a:pos x="70" y="147"/>
                      </a:cxn>
                      <a:cxn ang="0">
                        <a:pos x="75" y="147"/>
                      </a:cxn>
                      <a:cxn ang="0">
                        <a:pos x="75" y="151"/>
                      </a:cxn>
                      <a:cxn ang="0">
                        <a:pos x="0" y="151"/>
                      </a:cxn>
                      <a:cxn ang="0">
                        <a:pos x="3" y="147"/>
                      </a:cxn>
                      <a:cxn ang="0">
                        <a:pos x="11" y="147"/>
                      </a:cxn>
                      <a:cxn ang="0">
                        <a:pos x="15" y="145"/>
                      </a:cxn>
                      <a:cxn ang="0">
                        <a:pos x="16" y="144"/>
                      </a:cxn>
                      <a:cxn ang="0">
                        <a:pos x="20" y="144"/>
                      </a:cxn>
                      <a:cxn ang="0">
                        <a:pos x="24" y="142"/>
                      </a:cxn>
                      <a:cxn ang="0">
                        <a:pos x="26" y="139"/>
                      </a:cxn>
                      <a:cxn ang="0">
                        <a:pos x="27" y="138"/>
                      </a:cxn>
                      <a:cxn ang="0">
                        <a:pos x="28" y="136"/>
                      </a:cxn>
                      <a:cxn ang="0">
                        <a:pos x="28" y="132"/>
                      </a:cxn>
                      <a:cxn ang="0">
                        <a:pos x="29" y="129"/>
                      </a:cxn>
                      <a:cxn ang="0">
                        <a:pos x="30" y="124"/>
                      </a:cxn>
                      <a:cxn ang="0">
                        <a:pos x="52" y="51"/>
                      </a:cxn>
                      <a:cxn ang="0">
                        <a:pos x="54" y="45"/>
                      </a:cxn>
                      <a:cxn ang="0">
                        <a:pos x="56" y="40"/>
                      </a:cxn>
                      <a:cxn ang="0">
                        <a:pos x="58" y="35"/>
                      </a:cxn>
                      <a:cxn ang="0">
                        <a:pos x="58" y="21"/>
                      </a:cxn>
                      <a:cxn ang="0">
                        <a:pos x="57" y="18"/>
                      </a:cxn>
                      <a:cxn ang="0">
                        <a:pos x="52" y="16"/>
                      </a:cxn>
                      <a:cxn ang="0">
                        <a:pos x="35" y="16"/>
                      </a:cxn>
                      <a:cxn ang="0">
                        <a:pos x="35" y="13"/>
                      </a:cxn>
                      <a:cxn ang="0">
                        <a:pos x="89" y="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94" h="151">
                        <a:moveTo>
                          <a:pt x="94" y="0"/>
                        </a:moveTo>
                        <a:lnTo>
                          <a:pt x="58" y="124"/>
                        </a:lnTo>
                        <a:lnTo>
                          <a:pt x="57" y="129"/>
                        </a:lnTo>
                        <a:lnTo>
                          <a:pt x="54" y="136"/>
                        </a:lnTo>
                        <a:lnTo>
                          <a:pt x="54" y="138"/>
                        </a:lnTo>
                        <a:lnTo>
                          <a:pt x="56" y="139"/>
                        </a:lnTo>
                        <a:lnTo>
                          <a:pt x="56" y="141"/>
                        </a:lnTo>
                        <a:lnTo>
                          <a:pt x="59" y="144"/>
                        </a:lnTo>
                        <a:lnTo>
                          <a:pt x="63" y="144"/>
                        </a:lnTo>
                        <a:lnTo>
                          <a:pt x="70" y="147"/>
                        </a:lnTo>
                        <a:lnTo>
                          <a:pt x="75" y="147"/>
                        </a:lnTo>
                        <a:lnTo>
                          <a:pt x="75" y="151"/>
                        </a:lnTo>
                        <a:lnTo>
                          <a:pt x="0" y="151"/>
                        </a:lnTo>
                        <a:lnTo>
                          <a:pt x="3" y="147"/>
                        </a:lnTo>
                        <a:lnTo>
                          <a:pt x="11" y="147"/>
                        </a:lnTo>
                        <a:lnTo>
                          <a:pt x="15" y="145"/>
                        </a:lnTo>
                        <a:lnTo>
                          <a:pt x="16" y="144"/>
                        </a:lnTo>
                        <a:lnTo>
                          <a:pt x="20" y="144"/>
                        </a:lnTo>
                        <a:lnTo>
                          <a:pt x="24" y="142"/>
                        </a:lnTo>
                        <a:lnTo>
                          <a:pt x="26" y="139"/>
                        </a:lnTo>
                        <a:lnTo>
                          <a:pt x="27" y="138"/>
                        </a:lnTo>
                        <a:lnTo>
                          <a:pt x="28" y="136"/>
                        </a:lnTo>
                        <a:lnTo>
                          <a:pt x="28" y="132"/>
                        </a:lnTo>
                        <a:lnTo>
                          <a:pt x="29" y="129"/>
                        </a:lnTo>
                        <a:lnTo>
                          <a:pt x="30" y="124"/>
                        </a:lnTo>
                        <a:lnTo>
                          <a:pt x="52" y="51"/>
                        </a:lnTo>
                        <a:lnTo>
                          <a:pt x="54" y="45"/>
                        </a:lnTo>
                        <a:lnTo>
                          <a:pt x="56" y="40"/>
                        </a:lnTo>
                        <a:lnTo>
                          <a:pt x="58" y="35"/>
                        </a:lnTo>
                        <a:lnTo>
                          <a:pt x="58" y="21"/>
                        </a:lnTo>
                        <a:lnTo>
                          <a:pt x="57" y="18"/>
                        </a:lnTo>
                        <a:lnTo>
                          <a:pt x="52" y="16"/>
                        </a:lnTo>
                        <a:lnTo>
                          <a:pt x="35" y="16"/>
                        </a:lnTo>
                        <a:lnTo>
                          <a:pt x="35" y="13"/>
                        </a:lnTo>
                        <a:lnTo>
                          <a:pt x="89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8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4" y="3430"/>
                    <a:ext cx="0" cy="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9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2122" y="3620"/>
                    <a:ext cx="124" cy="22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0" name="Freeform 19"/>
                  <p:cNvSpPr>
                    <a:spLocks noEditPoints="1"/>
                  </p:cNvSpPr>
                  <p:nvPr/>
                </p:nvSpPr>
                <p:spPr bwMode="auto">
                  <a:xfrm>
                    <a:off x="2291" y="3537"/>
                    <a:ext cx="100" cy="154"/>
                  </a:xfrm>
                  <a:custGeom>
                    <a:avLst/>
                    <a:gdLst/>
                    <a:ahLst/>
                    <a:cxnLst>
                      <a:cxn ang="0">
                        <a:pos x="72" y="0"/>
                      </a:cxn>
                      <a:cxn ang="0">
                        <a:pos x="82" y="4"/>
                      </a:cxn>
                      <a:cxn ang="0">
                        <a:pos x="90" y="10"/>
                      </a:cxn>
                      <a:cxn ang="0">
                        <a:pos x="96" y="18"/>
                      </a:cxn>
                      <a:cxn ang="0">
                        <a:pos x="100" y="42"/>
                      </a:cxn>
                      <a:cxn ang="0">
                        <a:pos x="95" y="79"/>
                      </a:cxn>
                      <a:cxn ang="0">
                        <a:pos x="84" y="112"/>
                      </a:cxn>
                      <a:cxn ang="0">
                        <a:pos x="58" y="144"/>
                      </a:cxn>
                      <a:cxn ang="0">
                        <a:pos x="49" y="149"/>
                      </a:cxn>
                      <a:cxn ang="0">
                        <a:pos x="37" y="154"/>
                      </a:cxn>
                      <a:cxn ang="0">
                        <a:pos x="19" y="151"/>
                      </a:cxn>
                      <a:cxn ang="0">
                        <a:pos x="12" y="145"/>
                      </a:cxn>
                      <a:cxn ang="0">
                        <a:pos x="6" y="137"/>
                      </a:cxn>
                      <a:cxn ang="0">
                        <a:pos x="1" y="123"/>
                      </a:cxn>
                      <a:cxn ang="0">
                        <a:pos x="1" y="95"/>
                      </a:cxn>
                      <a:cxn ang="0">
                        <a:pos x="9" y="60"/>
                      </a:cxn>
                      <a:cxn ang="0">
                        <a:pos x="28" y="25"/>
                      </a:cxn>
                      <a:cxn ang="0">
                        <a:pos x="49" y="5"/>
                      </a:cxn>
                      <a:cxn ang="0">
                        <a:pos x="58" y="1"/>
                      </a:cxn>
                      <a:cxn ang="0">
                        <a:pos x="67" y="0"/>
                      </a:cxn>
                      <a:cxn ang="0">
                        <a:pos x="65" y="5"/>
                      </a:cxn>
                      <a:cxn ang="0">
                        <a:pos x="59" y="9"/>
                      </a:cxn>
                      <a:cxn ang="0">
                        <a:pos x="54" y="17"/>
                      </a:cxn>
                      <a:cxn ang="0">
                        <a:pos x="51" y="28"/>
                      </a:cxn>
                      <a:cxn ang="0">
                        <a:pos x="39" y="64"/>
                      </a:cxn>
                      <a:cxn ang="0">
                        <a:pos x="24" y="112"/>
                      </a:cxn>
                      <a:cxn ang="0">
                        <a:pos x="21" y="132"/>
                      </a:cxn>
                      <a:cxn ang="0">
                        <a:pos x="23" y="147"/>
                      </a:cxn>
                      <a:cxn ang="0">
                        <a:pos x="29" y="149"/>
                      </a:cxn>
                      <a:cxn ang="0">
                        <a:pos x="40" y="147"/>
                      </a:cxn>
                      <a:cxn ang="0">
                        <a:pos x="49" y="131"/>
                      </a:cxn>
                      <a:cxn ang="0">
                        <a:pos x="64" y="82"/>
                      </a:cxn>
                      <a:cxn ang="0">
                        <a:pos x="77" y="31"/>
                      </a:cxn>
                      <a:cxn ang="0">
                        <a:pos x="79" y="11"/>
                      </a:cxn>
                      <a:cxn ang="0">
                        <a:pos x="75" y="5"/>
                      </a:cxn>
                    </a:cxnLst>
                    <a:rect l="0" t="0" r="r" b="b"/>
                    <a:pathLst>
                      <a:path w="100" h="154">
                        <a:moveTo>
                          <a:pt x="67" y="0"/>
                        </a:moveTo>
                        <a:lnTo>
                          <a:pt x="72" y="0"/>
                        </a:lnTo>
                        <a:lnTo>
                          <a:pt x="78" y="1"/>
                        </a:lnTo>
                        <a:lnTo>
                          <a:pt x="82" y="4"/>
                        </a:lnTo>
                        <a:lnTo>
                          <a:pt x="87" y="6"/>
                        </a:lnTo>
                        <a:lnTo>
                          <a:pt x="90" y="10"/>
                        </a:lnTo>
                        <a:lnTo>
                          <a:pt x="93" y="13"/>
                        </a:lnTo>
                        <a:lnTo>
                          <a:pt x="96" y="18"/>
                        </a:lnTo>
                        <a:lnTo>
                          <a:pt x="100" y="33"/>
                        </a:lnTo>
                        <a:lnTo>
                          <a:pt x="100" y="42"/>
                        </a:lnTo>
                        <a:lnTo>
                          <a:pt x="99" y="59"/>
                        </a:lnTo>
                        <a:lnTo>
                          <a:pt x="95" y="79"/>
                        </a:lnTo>
                        <a:lnTo>
                          <a:pt x="90" y="96"/>
                        </a:lnTo>
                        <a:lnTo>
                          <a:pt x="84" y="112"/>
                        </a:lnTo>
                        <a:lnTo>
                          <a:pt x="72" y="130"/>
                        </a:lnTo>
                        <a:lnTo>
                          <a:pt x="58" y="144"/>
                        </a:lnTo>
                        <a:lnTo>
                          <a:pt x="54" y="147"/>
                        </a:lnTo>
                        <a:lnTo>
                          <a:pt x="49" y="149"/>
                        </a:lnTo>
                        <a:lnTo>
                          <a:pt x="43" y="153"/>
                        </a:lnTo>
                        <a:lnTo>
                          <a:pt x="37" y="154"/>
                        </a:lnTo>
                        <a:lnTo>
                          <a:pt x="27" y="154"/>
                        </a:lnTo>
                        <a:lnTo>
                          <a:pt x="19" y="151"/>
                        </a:lnTo>
                        <a:lnTo>
                          <a:pt x="16" y="149"/>
                        </a:lnTo>
                        <a:lnTo>
                          <a:pt x="12" y="145"/>
                        </a:lnTo>
                        <a:lnTo>
                          <a:pt x="10" y="142"/>
                        </a:lnTo>
                        <a:lnTo>
                          <a:pt x="6" y="137"/>
                        </a:lnTo>
                        <a:lnTo>
                          <a:pt x="5" y="132"/>
                        </a:lnTo>
                        <a:lnTo>
                          <a:pt x="1" y="123"/>
                        </a:lnTo>
                        <a:lnTo>
                          <a:pt x="0" y="112"/>
                        </a:lnTo>
                        <a:lnTo>
                          <a:pt x="1" y="95"/>
                        </a:lnTo>
                        <a:lnTo>
                          <a:pt x="4" y="78"/>
                        </a:lnTo>
                        <a:lnTo>
                          <a:pt x="9" y="60"/>
                        </a:lnTo>
                        <a:lnTo>
                          <a:pt x="17" y="41"/>
                        </a:lnTo>
                        <a:lnTo>
                          <a:pt x="28" y="25"/>
                        </a:lnTo>
                        <a:lnTo>
                          <a:pt x="39" y="13"/>
                        </a:lnTo>
                        <a:lnTo>
                          <a:pt x="49" y="5"/>
                        </a:lnTo>
                        <a:lnTo>
                          <a:pt x="54" y="3"/>
                        </a:lnTo>
                        <a:lnTo>
                          <a:pt x="58" y="1"/>
                        </a:lnTo>
                        <a:lnTo>
                          <a:pt x="63" y="0"/>
                        </a:lnTo>
                        <a:lnTo>
                          <a:pt x="67" y="0"/>
                        </a:lnTo>
                        <a:close/>
                        <a:moveTo>
                          <a:pt x="70" y="5"/>
                        </a:moveTo>
                        <a:lnTo>
                          <a:pt x="65" y="5"/>
                        </a:lnTo>
                        <a:lnTo>
                          <a:pt x="60" y="7"/>
                        </a:lnTo>
                        <a:lnTo>
                          <a:pt x="59" y="9"/>
                        </a:lnTo>
                        <a:lnTo>
                          <a:pt x="57" y="13"/>
                        </a:lnTo>
                        <a:lnTo>
                          <a:pt x="54" y="17"/>
                        </a:lnTo>
                        <a:lnTo>
                          <a:pt x="53" y="22"/>
                        </a:lnTo>
                        <a:lnTo>
                          <a:pt x="51" y="28"/>
                        </a:lnTo>
                        <a:lnTo>
                          <a:pt x="45" y="45"/>
                        </a:lnTo>
                        <a:lnTo>
                          <a:pt x="39" y="64"/>
                        </a:lnTo>
                        <a:lnTo>
                          <a:pt x="33" y="87"/>
                        </a:lnTo>
                        <a:lnTo>
                          <a:pt x="24" y="112"/>
                        </a:lnTo>
                        <a:lnTo>
                          <a:pt x="22" y="126"/>
                        </a:lnTo>
                        <a:lnTo>
                          <a:pt x="21" y="132"/>
                        </a:lnTo>
                        <a:lnTo>
                          <a:pt x="21" y="142"/>
                        </a:lnTo>
                        <a:lnTo>
                          <a:pt x="23" y="147"/>
                        </a:lnTo>
                        <a:lnTo>
                          <a:pt x="25" y="148"/>
                        </a:lnTo>
                        <a:lnTo>
                          <a:pt x="29" y="149"/>
                        </a:lnTo>
                        <a:lnTo>
                          <a:pt x="35" y="149"/>
                        </a:lnTo>
                        <a:lnTo>
                          <a:pt x="40" y="147"/>
                        </a:lnTo>
                        <a:lnTo>
                          <a:pt x="47" y="137"/>
                        </a:lnTo>
                        <a:lnTo>
                          <a:pt x="49" y="131"/>
                        </a:lnTo>
                        <a:lnTo>
                          <a:pt x="57" y="109"/>
                        </a:lnTo>
                        <a:lnTo>
                          <a:pt x="64" y="82"/>
                        </a:lnTo>
                        <a:lnTo>
                          <a:pt x="72" y="51"/>
                        </a:lnTo>
                        <a:lnTo>
                          <a:pt x="77" y="31"/>
                        </a:lnTo>
                        <a:lnTo>
                          <a:pt x="79" y="16"/>
                        </a:lnTo>
                        <a:lnTo>
                          <a:pt x="79" y="11"/>
                        </a:lnTo>
                        <a:lnTo>
                          <a:pt x="77" y="6"/>
                        </a:lnTo>
                        <a:lnTo>
                          <a:pt x="75" y="5"/>
                        </a:lnTo>
                        <a:lnTo>
                          <a:pt x="70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1" name="Freeform 20"/>
                  <p:cNvSpPr>
                    <a:spLocks/>
                  </p:cNvSpPr>
                  <p:nvPr/>
                </p:nvSpPr>
                <p:spPr bwMode="auto">
                  <a:xfrm>
                    <a:off x="2388" y="3656"/>
                    <a:ext cx="36" cy="35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22" y="0"/>
                      </a:cxn>
                      <a:cxn ang="0">
                        <a:pos x="32" y="5"/>
                      </a:cxn>
                      <a:cxn ang="0">
                        <a:pos x="33" y="7"/>
                      </a:cxn>
                      <a:cxn ang="0">
                        <a:pos x="34" y="11"/>
                      </a:cxn>
                      <a:cxn ang="0">
                        <a:pos x="36" y="16"/>
                      </a:cxn>
                      <a:cxn ang="0">
                        <a:pos x="34" y="25"/>
                      </a:cxn>
                      <a:cxn ang="0">
                        <a:pos x="32" y="30"/>
                      </a:cxn>
                      <a:cxn ang="0">
                        <a:pos x="29" y="32"/>
                      </a:cxn>
                      <a:cxn ang="0">
                        <a:pos x="24" y="35"/>
                      </a:cxn>
                      <a:cxn ang="0">
                        <a:pos x="12" y="35"/>
                      </a:cxn>
                      <a:cxn ang="0">
                        <a:pos x="8" y="32"/>
                      </a:cxn>
                      <a:cxn ang="0">
                        <a:pos x="3" y="28"/>
                      </a:cxn>
                      <a:cxn ang="0">
                        <a:pos x="2" y="25"/>
                      </a:cxn>
                      <a:cxn ang="0">
                        <a:pos x="2" y="23"/>
                      </a:cxn>
                      <a:cxn ang="0">
                        <a:pos x="0" y="19"/>
                      </a:cxn>
                      <a:cxn ang="0">
                        <a:pos x="0" y="13"/>
                      </a:cxn>
                      <a:cxn ang="0">
                        <a:pos x="2" y="11"/>
                      </a:cxn>
                      <a:cxn ang="0">
                        <a:pos x="2" y="10"/>
                      </a:cxn>
                      <a:cxn ang="0">
                        <a:pos x="3" y="7"/>
                      </a:cxn>
                      <a:cxn ang="0">
                        <a:pos x="5" y="5"/>
                      </a:cxn>
                      <a:cxn ang="0">
                        <a:pos x="9" y="2"/>
                      </a:cxn>
                      <a:cxn ang="0">
                        <a:pos x="14" y="0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36" h="35">
                        <a:moveTo>
                          <a:pt x="17" y="0"/>
                        </a:moveTo>
                        <a:lnTo>
                          <a:pt x="22" y="0"/>
                        </a:lnTo>
                        <a:lnTo>
                          <a:pt x="32" y="5"/>
                        </a:lnTo>
                        <a:lnTo>
                          <a:pt x="33" y="7"/>
                        </a:lnTo>
                        <a:lnTo>
                          <a:pt x="34" y="11"/>
                        </a:lnTo>
                        <a:lnTo>
                          <a:pt x="36" y="16"/>
                        </a:lnTo>
                        <a:lnTo>
                          <a:pt x="34" y="25"/>
                        </a:lnTo>
                        <a:lnTo>
                          <a:pt x="32" y="30"/>
                        </a:lnTo>
                        <a:lnTo>
                          <a:pt x="29" y="32"/>
                        </a:lnTo>
                        <a:lnTo>
                          <a:pt x="24" y="35"/>
                        </a:lnTo>
                        <a:lnTo>
                          <a:pt x="12" y="35"/>
                        </a:lnTo>
                        <a:lnTo>
                          <a:pt x="8" y="32"/>
                        </a:lnTo>
                        <a:lnTo>
                          <a:pt x="3" y="28"/>
                        </a:lnTo>
                        <a:lnTo>
                          <a:pt x="2" y="25"/>
                        </a:lnTo>
                        <a:lnTo>
                          <a:pt x="2" y="23"/>
                        </a:lnTo>
                        <a:lnTo>
                          <a:pt x="0" y="19"/>
                        </a:lnTo>
                        <a:lnTo>
                          <a:pt x="0" y="13"/>
                        </a:lnTo>
                        <a:lnTo>
                          <a:pt x="2" y="11"/>
                        </a:lnTo>
                        <a:lnTo>
                          <a:pt x="2" y="10"/>
                        </a:lnTo>
                        <a:lnTo>
                          <a:pt x="3" y="7"/>
                        </a:lnTo>
                        <a:lnTo>
                          <a:pt x="5" y="5"/>
                        </a:lnTo>
                        <a:lnTo>
                          <a:pt x="9" y="2"/>
                        </a:lnTo>
                        <a:lnTo>
                          <a:pt x="14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2" name="Freeform 21"/>
                  <p:cNvSpPr>
                    <a:spLocks/>
                  </p:cNvSpPr>
                  <p:nvPr/>
                </p:nvSpPr>
                <p:spPr bwMode="auto">
                  <a:xfrm>
                    <a:off x="2454" y="3540"/>
                    <a:ext cx="105" cy="151"/>
                  </a:xfrm>
                  <a:custGeom>
                    <a:avLst/>
                    <a:gdLst/>
                    <a:ahLst/>
                    <a:cxnLst>
                      <a:cxn ang="0">
                        <a:pos x="50" y="0"/>
                      </a:cxn>
                      <a:cxn ang="0">
                        <a:pos x="105" y="0"/>
                      </a:cxn>
                      <a:cxn ang="0">
                        <a:pos x="98" y="25"/>
                      </a:cxn>
                      <a:cxn ang="0">
                        <a:pos x="47" y="25"/>
                      </a:cxn>
                      <a:cxn ang="0">
                        <a:pos x="40" y="39"/>
                      </a:cxn>
                      <a:cxn ang="0">
                        <a:pos x="54" y="43"/>
                      </a:cxn>
                      <a:cxn ang="0">
                        <a:pos x="65" y="48"/>
                      </a:cxn>
                      <a:cxn ang="0">
                        <a:pos x="70" y="51"/>
                      </a:cxn>
                      <a:cxn ang="0">
                        <a:pos x="74" y="54"/>
                      </a:cxn>
                      <a:cxn ang="0">
                        <a:pos x="77" y="57"/>
                      </a:cxn>
                      <a:cxn ang="0">
                        <a:pos x="82" y="64"/>
                      </a:cxn>
                      <a:cxn ang="0">
                        <a:pos x="87" y="76"/>
                      </a:cxn>
                      <a:cxn ang="0">
                        <a:pos x="89" y="87"/>
                      </a:cxn>
                      <a:cxn ang="0">
                        <a:pos x="87" y="104"/>
                      </a:cxn>
                      <a:cxn ang="0">
                        <a:pos x="80" y="118"/>
                      </a:cxn>
                      <a:cxn ang="0">
                        <a:pos x="70" y="132"/>
                      </a:cxn>
                      <a:cxn ang="0">
                        <a:pos x="56" y="141"/>
                      </a:cxn>
                      <a:cxn ang="0">
                        <a:pos x="46" y="147"/>
                      </a:cxn>
                      <a:cxn ang="0">
                        <a:pos x="35" y="150"/>
                      </a:cxn>
                      <a:cxn ang="0">
                        <a:pos x="23" y="151"/>
                      </a:cxn>
                      <a:cxn ang="0">
                        <a:pos x="15" y="151"/>
                      </a:cxn>
                      <a:cxn ang="0">
                        <a:pos x="8" y="148"/>
                      </a:cxn>
                      <a:cxn ang="0">
                        <a:pos x="3" y="144"/>
                      </a:cxn>
                      <a:cxn ang="0">
                        <a:pos x="0" y="139"/>
                      </a:cxn>
                      <a:cxn ang="0">
                        <a:pos x="0" y="132"/>
                      </a:cxn>
                      <a:cxn ang="0">
                        <a:pos x="2" y="129"/>
                      </a:cxn>
                      <a:cxn ang="0">
                        <a:pos x="3" y="128"/>
                      </a:cxn>
                      <a:cxn ang="0">
                        <a:pos x="8" y="126"/>
                      </a:cxn>
                      <a:cxn ang="0">
                        <a:pos x="16" y="126"/>
                      </a:cxn>
                      <a:cxn ang="0">
                        <a:pos x="18" y="128"/>
                      </a:cxn>
                      <a:cxn ang="0">
                        <a:pos x="20" y="128"/>
                      </a:cxn>
                      <a:cxn ang="0">
                        <a:pos x="21" y="129"/>
                      </a:cxn>
                      <a:cxn ang="0">
                        <a:pos x="23" y="130"/>
                      </a:cxn>
                      <a:cxn ang="0">
                        <a:pos x="27" y="133"/>
                      </a:cxn>
                      <a:cxn ang="0">
                        <a:pos x="30" y="136"/>
                      </a:cxn>
                      <a:cxn ang="0">
                        <a:pos x="38" y="141"/>
                      </a:cxn>
                      <a:cxn ang="0">
                        <a:pos x="42" y="141"/>
                      </a:cxn>
                      <a:cxn ang="0">
                        <a:pos x="52" y="139"/>
                      </a:cxn>
                      <a:cxn ang="0">
                        <a:pos x="56" y="134"/>
                      </a:cxn>
                      <a:cxn ang="0">
                        <a:pos x="60" y="127"/>
                      </a:cxn>
                      <a:cxn ang="0">
                        <a:pos x="63" y="120"/>
                      </a:cxn>
                      <a:cxn ang="0">
                        <a:pos x="63" y="109"/>
                      </a:cxn>
                      <a:cxn ang="0">
                        <a:pos x="62" y="97"/>
                      </a:cxn>
                      <a:cxn ang="0">
                        <a:pos x="56" y="86"/>
                      </a:cxn>
                      <a:cxn ang="0">
                        <a:pos x="52" y="78"/>
                      </a:cxn>
                      <a:cxn ang="0">
                        <a:pos x="47" y="72"/>
                      </a:cxn>
                      <a:cxn ang="0">
                        <a:pos x="40" y="67"/>
                      </a:cxn>
                      <a:cxn ang="0">
                        <a:pos x="32" y="63"/>
                      </a:cxn>
                      <a:cxn ang="0">
                        <a:pos x="18" y="62"/>
                      </a:cxn>
                      <a:cxn ang="0">
                        <a:pos x="50" y="0"/>
                      </a:cxn>
                    </a:cxnLst>
                    <a:rect l="0" t="0" r="r" b="b"/>
                    <a:pathLst>
                      <a:path w="105" h="151">
                        <a:moveTo>
                          <a:pt x="50" y="0"/>
                        </a:moveTo>
                        <a:lnTo>
                          <a:pt x="105" y="0"/>
                        </a:lnTo>
                        <a:lnTo>
                          <a:pt x="98" y="25"/>
                        </a:lnTo>
                        <a:lnTo>
                          <a:pt x="47" y="25"/>
                        </a:lnTo>
                        <a:lnTo>
                          <a:pt x="40" y="39"/>
                        </a:lnTo>
                        <a:lnTo>
                          <a:pt x="54" y="43"/>
                        </a:lnTo>
                        <a:lnTo>
                          <a:pt x="65" y="48"/>
                        </a:lnTo>
                        <a:lnTo>
                          <a:pt x="70" y="51"/>
                        </a:lnTo>
                        <a:lnTo>
                          <a:pt x="74" y="54"/>
                        </a:lnTo>
                        <a:lnTo>
                          <a:pt x="77" y="57"/>
                        </a:lnTo>
                        <a:lnTo>
                          <a:pt x="82" y="64"/>
                        </a:lnTo>
                        <a:lnTo>
                          <a:pt x="87" y="76"/>
                        </a:lnTo>
                        <a:lnTo>
                          <a:pt x="89" y="87"/>
                        </a:lnTo>
                        <a:lnTo>
                          <a:pt x="87" y="104"/>
                        </a:lnTo>
                        <a:lnTo>
                          <a:pt x="80" y="118"/>
                        </a:lnTo>
                        <a:lnTo>
                          <a:pt x="70" y="132"/>
                        </a:lnTo>
                        <a:lnTo>
                          <a:pt x="56" y="141"/>
                        </a:lnTo>
                        <a:lnTo>
                          <a:pt x="46" y="147"/>
                        </a:lnTo>
                        <a:lnTo>
                          <a:pt x="35" y="150"/>
                        </a:lnTo>
                        <a:lnTo>
                          <a:pt x="23" y="151"/>
                        </a:lnTo>
                        <a:lnTo>
                          <a:pt x="15" y="151"/>
                        </a:lnTo>
                        <a:lnTo>
                          <a:pt x="8" y="148"/>
                        </a:lnTo>
                        <a:lnTo>
                          <a:pt x="3" y="144"/>
                        </a:lnTo>
                        <a:lnTo>
                          <a:pt x="0" y="139"/>
                        </a:lnTo>
                        <a:lnTo>
                          <a:pt x="0" y="132"/>
                        </a:lnTo>
                        <a:lnTo>
                          <a:pt x="2" y="129"/>
                        </a:lnTo>
                        <a:lnTo>
                          <a:pt x="3" y="128"/>
                        </a:lnTo>
                        <a:lnTo>
                          <a:pt x="8" y="126"/>
                        </a:lnTo>
                        <a:lnTo>
                          <a:pt x="16" y="126"/>
                        </a:lnTo>
                        <a:lnTo>
                          <a:pt x="18" y="128"/>
                        </a:lnTo>
                        <a:lnTo>
                          <a:pt x="20" y="128"/>
                        </a:lnTo>
                        <a:lnTo>
                          <a:pt x="21" y="129"/>
                        </a:lnTo>
                        <a:lnTo>
                          <a:pt x="23" y="130"/>
                        </a:lnTo>
                        <a:lnTo>
                          <a:pt x="27" y="133"/>
                        </a:lnTo>
                        <a:lnTo>
                          <a:pt x="30" y="136"/>
                        </a:lnTo>
                        <a:lnTo>
                          <a:pt x="38" y="141"/>
                        </a:lnTo>
                        <a:lnTo>
                          <a:pt x="42" y="141"/>
                        </a:lnTo>
                        <a:lnTo>
                          <a:pt x="52" y="139"/>
                        </a:lnTo>
                        <a:lnTo>
                          <a:pt x="56" y="134"/>
                        </a:lnTo>
                        <a:lnTo>
                          <a:pt x="60" y="127"/>
                        </a:lnTo>
                        <a:lnTo>
                          <a:pt x="63" y="120"/>
                        </a:lnTo>
                        <a:lnTo>
                          <a:pt x="63" y="109"/>
                        </a:lnTo>
                        <a:lnTo>
                          <a:pt x="62" y="97"/>
                        </a:lnTo>
                        <a:lnTo>
                          <a:pt x="56" y="86"/>
                        </a:lnTo>
                        <a:lnTo>
                          <a:pt x="52" y="78"/>
                        </a:lnTo>
                        <a:lnTo>
                          <a:pt x="47" y="72"/>
                        </a:lnTo>
                        <a:lnTo>
                          <a:pt x="40" y="67"/>
                        </a:lnTo>
                        <a:lnTo>
                          <a:pt x="32" y="63"/>
                        </a:lnTo>
                        <a:lnTo>
                          <a:pt x="18" y="62"/>
                        </a:lnTo>
                        <a:lnTo>
                          <a:pt x="50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3" name="Line 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0" y="3430"/>
                    <a:ext cx="0" cy="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4" name="Freeform 23"/>
                  <p:cNvSpPr>
                    <a:spLocks noEditPoints="1"/>
                  </p:cNvSpPr>
                  <p:nvPr/>
                </p:nvSpPr>
                <p:spPr bwMode="auto">
                  <a:xfrm>
                    <a:off x="2636" y="3537"/>
                    <a:ext cx="99" cy="154"/>
                  </a:xfrm>
                  <a:custGeom>
                    <a:avLst/>
                    <a:gdLst/>
                    <a:ahLst/>
                    <a:cxnLst>
                      <a:cxn ang="0">
                        <a:pos x="72" y="0"/>
                      </a:cxn>
                      <a:cxn ang="0">
                        <a:pos x="81" y="4"/>
                      </a:cxn>
                      <a:cxn ang="0">
                        <a:pos x="90" y="10"/>
                      </a:cxn>
                      <a:cxn ang="0">
                        <a:pos x="96" y="18"/>
                      </a:cxn>
                      <a:cxn ang="0">
                        <a:pos x="99" y="42"/>
                      </a:cxn>
                      <a:cxn ang="0">
                        <a:pos x="95" y="79"/>
                      </a:cxn>
                      <a:cxn ang="0">
                        <a:pos x="84" y="112"/>
                      </a:cxn>
                      <a:cxn ang="0">
                        <a:pos x="57" y="144"/>
                      </a:cxn>
                      <a:cxn ang="0">
                        <a:pos x="49" y="149"/>
                      </a:cxn>
                      <a:cxn ang="0">
                        <a:pos x="37" y="154"/>
                      </a:cxn>
                      <a:cxn ang="0">
                        <a:pos x="19" y="151"/>
                      </a:cxn>
                      <a:cxn ang="0">
                        <a:pos x="12" y="145"/>
                      </a:cxn>
                      <a:cxn ang="0">
                        <a:pos x="6" y="137"/>
                      </a:cxn>
                      <a:cxn ang="0">
                        <a:pos x="1" y="123"/>
                      </a:cxn>
                      <a:cxn ang="0">
                        <a:pos x="1" y="95"/>
                      </a:cxn>
                      <a:cxn ang="0">
                        <a:pos x="8" y="60"/>
                      </a:cxn>
                      <a:cxn ang="0">
                        <a:pos x="27" y="25"/>
                      </a:cxn>
                      <a:cxn ang="0">
                        <a:pos x="49" y="5"/>
                      </a:cxn>
                      <a:cxn ang="0">
                        <a:pos x="57" y="1"/>
                      </a:cxn>
                      <a:cxn ang="0">
                        <a:pos x="67" y="0"/>
                      </a:cxn>
                      <a:cxn ang="0">
                        <a:pos x="65" y="5"/>
                      </a:cxn>
                      <a:cxn ang="0">
                        <a:pos x="59" y="9"/>
                      </a:cxn>
                      <a:cxn ang="0">
                        <a:pos x="54" y="17"/>
                      </a:cxn>
                      <a:cxn ang="0">
                        <a:pos x="50" y="28"/>
                      </a:cxn>
                      <a:cxn ang="0">
                        <a:pos x="38" y="64"/>
                      </a:cxn>
                      <a:cxn ang="0">
                        <a:pos x="24" y="112"/>
                      </a:cxn>
                      <a:cxn ang="0">
                        <a:pos x="20" y="132"/>
                      </a:cxn>
                      <a:cxn ang="0">
                        <a:pos x="23" y="147"/>
                      </a:cxn>
                      <a:cxn ang="0">
                        <a:pos x="29" y="149"/>
                      </a:cxn>
                      <a:cxn ang="0">
                        <a:pos x="39" y="147"/>
                      </a:cxn>
                      <a:cxn ang="0">
                        <a:pos x="49" y="131"/>
                      </a:cxn>
                      <a:cxn ang="0">
                        <a:pos x="63" y="82"/>
                      </a:cxn>
                      <a:cxn ang="0">
                        <a:pos x="77" y="31"/>
                      </a:cxn>
                      <a:cxn ang="0">
                        <a:pos x="79" y="11"/>
                      </a:cxn>
                      <a:cxn ang="0">
                        <a:pos x="74" y="5"/>
                      </a:cxn>
                    </a:cxnLst>
                    <a:rect l="0" t="0" r="r" b="b"/>
                    <a:pathLst>
                      <a:path w="99" h="154">
                        <a:moveTo>
                          <a:pt x="67" y="0"/>
                        </a:moveTo>
                        <a:lnTo>
                          <a:pt x="72" y="0"/>
                        </a:lnTo>
                        <a:lnTo>
                          <a:pt x="78" y="1"/>
                        </a:lnTo>
                        <a:lnTo>
                          <a:pt x="81" y="4"/>
                        </a:lnTo>
                        <a:lnTo>
                          <a:pt x="86" y="6"/>
                        </a:lnTo>
                        <a:lnTo>
                          <a:pt x="90" y="10"/>
                        </a:lnTo>
                        <a:lnTo>
                          <a:pt x="92" y="13"/>
                        </a:lnTo>
                        <a:lnTo>
                          <a:pt x="96" y="18"/>
                        </a:lnTo>
                        <a:lnTo>
                          <a:pt x="99" y="33"/>
                        </a:lnTo>
                        <a:lnTo>
                          <a:pt x="99" y="42"/>
                        </a:lnTo>
                        <a:lnTo>
                          <a:pt x="98" y="59"/>
                        </a:lnTo>
                        <a:lnTo>
                          <a:pt x="95" y="79"/>
                        </a:lnTo>
                        <a:lnTo>
                          <a:pt x="90" y="96"/>
                        </a:lnTo>
                        <a:lnTo>
                          <a:pt x="84" y="112"/>
                        </a:lnTo>
                        <a:lnTo>
                          <a:pt x="72" y="130"/>
                        </a:lnTo>
                        <a:lnTo>
                          <a:pt x="57" y="144"/>
                        </a:lnTo>
                        <a:lnTo>
                          <a:pt x="54" y="147"/>
                        </a:lnTo>
                        <a:lnTo>
                          <a:pt x="49" y="149"/>
                        </a:lnTo>
                        <a:lnTo>
                          <a:pt x="43" y="153"/>
                        </a:lnTo>
                        <a:lnTo>
                          <a:pt x="37" y="154"/>
                        </a:lnTo>
                        <a:lnTo>
                          <a:pt x="26" y="154"/>
                        </a:lnTo>
                        <a:lnTo>
                          <a:pt x="19" y="151"/>
                        </a:lnTo>
                        <a:lnTo>
                          <a:pt x="15" y="149"/>
                        </a:lnTo>
                        <a:lnTo>
                          <a:pt x="12" y="145"/>
                        </a:lnTo>
                        <a:lnTo>
                          <a:pt x="9" y="142"/>
                        </a:lnTo>
                        <a:lnTo>
                          <a:pt x="6" y="137"/>
                        </a:lnTo>
                        <a:lnTo>
                          <a:pt x="5" y="132"/>
                        </a:lnTo>
                        <a:lnTo>
                          <a:pt x="1" y="123"/>
                        </a:lnTo>
                        <a:lnTo>
                          <a:pt x="0" y="112"/>
                        </a:lnTo>
                        <a:lnTo>
                          <a:pt x="1" y="95"/>
                        </a:lnTo>
                        <a:lnTo>
                          <a:pt x="3" y="78"/>
                        </a:lnTo>
                        <a:lnTo>
                          <a:pt x="8" y="60"/>
                        </a:lnTo>
                        <a:lnTo>
                          <a:pt x="17" y="41"/>
                        </a:lnTo>
                        <a:lnTo>
                          <a:pt x="27" y="25"/>
                        </a:lnTo>
                        <a:lnTo>
                          <a:pt x="38" y="13"/>
                        </a:lnTo>
                        <a:lnTo>
                          <a:pt x="49" y="5"/>
                        </a:lnTo>
                        <a:lnTo>
                          <a:pt x="54" y="3"/>
                        </a:lnTo>
                        <a:lnTo>
                          <a:pt x="57" y="1"/>
                        </a:lnTo>
                        <a:lnTo>
                          <a:pt x="62" y="0"/>
                        </a:lnTo>
                        <a:lnTo>
                          <a:pt x="67" y="0"/>
                        </a:lnTo>
                        <a:close/>
                        <a:moveTo>
                          <a:pt x="69" y="5"/>
                        </a:moveTo>
                        <a:lnTo>
                          <a:pt x="65" y="5"/>
                        </a:lnTo>
                        <a:lnTo>
                          <a:pt x="60" y="7"/>
                        </a:lnTo>
                        <a:lnTo>
                          <a:pt x="59" y="9"/>
                        </a:lnTo>
                        <a:lnTo>
                          <a:pt x="56" y="13"/>
                        </a:lnTo>
                        <a:lnTo>
                          <a:pt x="54" y="17"/>
                        </a:lnTo>
                        <a:lnTo>
                          <a:pt x="53" y="22"/>
                        </a:lnTo>
                        <a:lnTo>
                          <a:pt x="50" y="28"/>
                        </a:lnTo>
                        <a:lnTo>
                          <a:pt x="44" y="45"/>
                        </a:lnTo>
                        <a:lnTo>
                          <a:pt x="38" y="64"/>
                        </a:lnTo>
                        <a:lnTo>
                          <a:pt x="32" y="87"/>
                        </a:lnTo>
                        <a:lnTo>
                          <a:pt x="24" y="112"/>
                        </a:lnTo>
                        <a:lnTo>
                          <a:pt x="21" y="126"/>
                        </a:lnTo>
                        <a:lnTo>
                          <a:pt x="20" y="132"/>
                        </a:lnTo>
                        <a:lnTo>
                          <a:pt x="20" y="142"/>
                        </a:lnTo>
                        <a:lnTo>
                          <a:pt x="23" y="147"/>
                        </a:lnTo>
                        <a:lnTo>
                          <a:pt x="25" y="148"/>
                        </a:lnTo>
                        <a:lnTo>
                          <a:pt x="29" y="149"/>
                        </a:lnTo>
                        <a:lnTo>
                          <a:pt x="35" y="149"/>
                        </a:lnTo>
                        <a:lnTo>
                          <a:pt x="39" y="147"/>
                        </a:lnTo>
                        <a:lnTo>
                          <a:pt x="47" y="137"/>
                        </a:lnTo>
                        <a:lnTo>
                          <a:pt x="49" y="131"/>
                        </a:lnTo>
                        <a:lnTo>
                          <a:pt x="56" y="109"/>
                        </a:lnTo>
                        <a:lnTo>
                          <a:pt x="63" y="82"/>
                        </a:lnTo>
                        <a:lnTo>
                          <a:pt x="72" y="51"/>
                        </a:lnTo>
                        <a:lnTo>
                          <a:pt x="77" y="31"/>
                        </a:lnTo>
                        <a:lnTo>
                          <a:pt x="79" y="16"/>
                        </a:lnTo>
                        <a:lnTo>
                          <a:pt x="79" y="11"/>
                        </a:lnTo>
                        <a:lnTo>
                          <a:pt x="77" y="6"/>
                        </a:lnTo>
                        <a:lnTo>
                          <a:pt x="74" y="5"/>
                        </a:lnTo>
                        <a:lnTo>
                          <a:pt x="69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5" name="Line 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26" y="3430"/>
                    <a:ext cx="0" cy="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6" name="Freeform 25"/>
                  <p:cNvSpPr>
                    <a:spLocks noEditPoints="1"/>
                  </p:cNvSpPr>
                  <p:nvPr/>
                </p:nvSpPr>
                <p:spPr bwMode="auto">
                  <a:xfrm>
                    <a:off x="2897" y="3537"/>
                    <a:ext cx="100" cy="154"/>
                  </a:xfrm>
                  <a:custGeom>
                    <a:avLst/>
                    <a:gdLst/>
                    <a:ahLst/>
                    <a:cxnLst>
                      <a:cxn ang="0">
                        <a:pos x="72" y="0"/>
                      </a:cxn>
                      <a:cxn ang="0">
                        <a:pos x="82" y="4"/>
                      </a:cxn>
                      <a:cxn ang="0">
                        <a:pos x="90" y="10"/>
                      </a:cxn>
                      <a:cxn ang="0">
                        <a:pos x="96" y="18"/>
                      </a:cxn>
                      <a:cxn ang="0">
                        <a:pos x="100" y="42"/>
                      </a:cxn>
                      <a:cxn ang="0">
                        <a:pos x="95" y="79"/>
                      </a:cxn>
                      <a:cxn ang="0">
                        <a:pos x="84" y="112"/>
                      </a:cxn>
                      <a:cxn ang="0">
                        <a:pos x="58" y="144"/>
                      </a:cxn>
                      <a:cxn ang="0">
                        <a:pos x="50" y="149"/>
                      </a:cxn>
                      <a:cxn ang="0">
                        <a:pos x="38" y="154"/>
                      </a:cxn>
                      <a:cxn ang="0">
                        <a:pos x="20" y="151"/>
                      </a:cxn>
                      <a:cxn ang="0">
                        <a:pos x="12" y="145"/>
                      </a:cxn>
                      <a:cxn ang="0">
                        <a:pos x="6" y="137"/>
                      </a:cxn>
                      <a:cxn ang="0">
                        <a:pos x="2" y="123"/>
                      </a:cxn>
                      <a:cxn ang="0">
                        <a:pos x="2" y="95"/>
                      </a:cxn>
                      <a:cxn ang="0">
                        <a:pos x="10" y="60"/>
                      </a:cxn>
                      <a:cxn ang="0">
                        <a:pos x="28" y="25"/>
                      </a:cxn>
                      <a:cxn ang="0">
                        <a:pos x="50" y="5"/>
                      </a:cxn>
                      <a:cxn ang="0">
                        <a:pos x="58" y="1"/>
                      </a:cxn>
                      <a:cxn ang="0">
                        <a:pos x="68" y="0"/>
                      </a:cxn>
                      <a:cxn ang="0">
                        <a:pos x="65" y="5"/>
                      </a:cxn>
                      <a:cxn ang="0">
                        <a:pos x="59" y="9"/>
                      </a:cxn>
                      <a:cxn ang="0">
                        <a:pos x="54" y="17"/>
                      </a:cxn>
                      <a:cxn ang="0">
                        <a:pos x="51" y="28"/>
                      </a:cxn>
                      <a:cxn ang="0">
                        <a:pos x="39" y="64"/>
                      </a:cxn>
                      <a:cxn ang="0">
                        <a:pos x="24" y="112"/>
                      </a:cxn>
                      <a:cxn ang="0">
                        <a:pos x="21" y="132"/>
                      </a:cxn>
                      <a:cxn ang="0">
                        <a:pos x="23" y="147"/>
                      </a:cxn>
                      <a:cxn ang="0">
                        <a:pos x="29" y="149"/>
                      </a:cxn>
                      <a:cxn ang="0">
                        <a:pos x="40" y="147"/>
                      </a:cxn>
                      <a:cxn ang="0">
                        <a:pos x="50" y="131"/>
                      </a:cxn>
                      <a:cxn ang="0">
                        <a:pos x="64" y="82"/>
                      </a:cxn>
                      <a:cxn ang="0">
                        <a:pos x="77" y="31"/>
                      </a:cxn>
                      <a:cxn ang="0">
                        <a:pos x="80" y="11"/>
                      </a:cxn>
                      <a:cxn ang="0">
                        <a:pos x="75" y="5"/>
                      </a:cxn>
                    </a:cxnLst>
                    <a:rect l="0" t="0" r="r" b="b"/>
                    <a:pathLst>
                      <a:path w="100" h="154">
                        <a:moveTo>
                          <a:pt x="68" y="0"/>
                        </a:moveTo>
                        <a:lnTo>
                          <a:pt x="72" y="0"/>
                        </a:lnTo>
                        <a:lnTo>
                          <a:pt x="78" y="1"/>
                        </a:lnTo>
                        <a:lnTo>
                          <a:pt x="82" y="4"/>
                        </a:lnTo>
                        <a:lnTo>
                          <a:pt x="87" y="6"/>
                        </a:lnTo>
                        <a:lnTo>
                          <a:pt x="90" y="10"/>
                        </a:lnTo>
                        <a:lnTo>
                          <a:pt x="93" y="13"/>
                        </a:lnTo>
                        <a:lnTo>
                          <a:pt x="96" y="18"/>
                        </a:lnTo>
                        <a:lnTo>
                          <a:pt x="100" y="33"/>
                        </a:lnTo>
                        <a:lnTo>
                          <a:pt x="100" y="42"/>
                        </a:lnTo>
                        <a:lnTo>
                          <a:pt x="99" y="59"/>
                        </a:lnTo>
                        <a:lnTo>
                          <a:pt x="95" y="79"/>
                        </a:lnTo>
                        <a:lnTo>
                          <a:pt x="90" y="96"/>
                        </a:lnTo>
                        <a:lnTo>
                          <a:pt x="84" y="112"/>
                        </a:lnTo>
                        <a:lnTo>
                          <a:pt x="72" y="130"/>
                        </a:lnTo>
                        <a:lnTo>
                          <a:pt x="58" y="144"/>
                        </a:lnTo>
                        <a:lnTo>
                          <a:pt x="54" y="147"/>
                        </a:lnTo>
                        <a:lnTo>
                          <a:pt x="50" y="149"/>
                        </a:lnTo>
                        <a:lnTo>
                          <a:pt x="44" y="153"/>
                        </a:lnTo>
                        <a:lnTo>
                          <a:pt x="38" y="154"/>
                        </a:lnTo>
                        <a:lnTo>
                          <a:pt x="27" y="154"/>
                        </a:lnTo>
                        <a:lnTo>
                          <a:pt x="20" y="151"/>
                        </a:lnTo>
                        <a:lnTo>
                          <a:pt x="16" y="149"/>
                        </a:lnTo>
                        <a:lnTo>
                          <a:pt x="12" y="145"/>
                        </a:lnTo>
                        <a:lnTo>
                          <a:pt x="10" y="142"/>
                        </a:lnTo>
                        <a:lnTo>
                          <a:pt x="6" y="137"/>
                        </a:lnTo>
                        <a:lnTo>
                          <a:pt x="5" y="132"/>
                        </a:lnTo>
                        <a:lnTo>
                          <a:pt x="2" y="123"/>
                        </a:lnTo>
                        <a:lnTo>
                          <a:pt x="0" y="112"/>
                        </a:lnTo>
                        <a:lnTo>
                          <a:pt x="2" y="95"/>
                        </a:lnTo>
                        <a:lnTo>
                          <a:pt x="4" y="78"/>
                        </a:lnTo>
                        <a:lnTo>
                          <a:pt x="10" y="60"/>
                        </a:lnTo>
                        <a:lnTo>
                          <a:pt x="18" y="41"/>
                        </a:lnTo>
                        <a:lnTo>
                          <a:pt x="28" y="25"/>
                        </a:lnTo>
                        <a:lnTo>
                          <a:pt x="39" y="13"/>
                        </a:lnTo>
                        <a:lnTo>
                          <a:pt x="50" y="5"/>
                        </a:lnTo>
                        <a:lnTo>
                          <a:pt x="54" y="3"/>
                        </a:lnTo>
                        <a:lnTo>
                          <a:pt x="58" y="1"/>
                        </a:lnTo>
                        <a:lnTo>
                          <a:pt x="63" y="0"/>
                        </a:lnTo>
                        <a:lnTo>
                          <a:pt x="68" y="0"/>
                        </a:lnTo>
                        <a:close/>
                        <a:moveTo>
                          <a:pt x="70" y="5"/>
                        </a:moveTo>
                        <a:lnTo>
                          <a:pt x="65" y="5"/>
                        </a:lnTo>
                        <a:lnTo>
                          <a:pt x="60" y="7"/>
                        </a:lnTo>
                        <a:lnTo>
                          <a:pt x="59" y="9"/>
                        </a:lnTo>
                        <a:lnTo>
                          <a:pt x="57" y="13"/>
                        </a:lnTo>
                        <a:lnTo>
                          <a:pt x="54" y="17"/>
                        </a:lnTo>
                        <a:lnTo>
                          <a:pt x="53" y="22"/>
                        </a:lnTo>
                        <a:lnTo>
                          <a:pt x="51" y="28"/>
                        </a:lnTo>
                        <a:lnTo>
                          <a:pt x="45" y="45"/>
                        </a:lnTo>
                        <a:lnTo>
                          <a:pt x="39" y="64"/>
                        </a:lnTo>
                        <a:lnTo>
                          <a:pt x="33" y="87"/>
                        </a:lnTo>
                        <a:lnTo>
                          <a:pt x="24" y="112"/>
                        </a:lnTo>
                        <a:lnTo>
                          <a:pt x="22" y="126"/>
                        </a:lnTo>
                        <a:lnTo>
                          <a:pt x="21" y="132"/>
                        </a:lnTo>
                        <a:lnTo>
                          <a:pt x="21" y="142"/>
                        </a:lnTo>
                        <a:lnTo>
                          <a:pt x="23" y="147"/>
                        </a:lnTo>
                        <a:lnTo>
                          <a:pt x="26" y="148"/>
                        </a:lnTo>
                        <a:lnTo>
                          <a:pt x="29" y="149"/>
                        </a:lnTo>
                        <a:lnTo>
                          <a:pt x="35" y="149"/>
                        </a:lnTo>
                        <a:lnTo>
                          <a:pt x="40" y="147"/>
                        </a:lnTo>
                        <a:lnTo>
                          <a:pt x="47" y="137"/>
                        </a:lnTo>
                        <a:lnTo>
                          <a:pt x="50" y="131"/>
                        </a:lnTo>
                        <a:lnTo>
                          <a:pt x="57" y="109"/>
                        </a:lnTo>
                        <a:lnTo>
                          <a:pt x="64" y="82"/>
                        </a:lnTo>
                        <a:lnTo>
                          <a:pt x="72" y="51"/>
                        </a:lnTo>
                        <a:lnTo>
                          <a:pt x="77" y="31"/>
                        </a:lnTo>
                        <a:lnTo>
                          <a:pt x="80" y="16"/>
                        </a:lnTo>
                        <a:lnTo>
                          <a:pt x="80" y="11"/>
                        </a:lnTo>
                        <a:lnTo>
                          <a:pt x="77" y="6"/>
                        </a:lnTo>
                        <a:lnTo>
                          <a:pt x="75" y="5"/>
                        </a:lnTo>
                        <a:lnTo>
                          <a:pt x="70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7" name="Freeform 26"/>
                  <p:cNvSpPr>
                    <a:spLocks/>
                  </p:cNvSpPr>
                  <p:nvPr/>
                </p:nvSpPr>
                <p:spPr bwMode="auto">
                  <a:xfrm>
                    <a:off x="2995" y="3656"/>
                    <a:ext cx="36" cy="35"/>
                  </a:xfrm>
                  <a:custGeom>
                    <a:avLst/>
                    <a:gdLst/>
                    <a:ahLst/>
                    <a:cxnLst>
                      <a:cxn ang="0">
                        <a:pos x="16" y="0"/>
                      </a:cxn>
                      <a:cxn ang="0">
                        <a:pos x="21" y="0"/>
                      </a:cxn>
                      <a:cxn ang="0">
                        <a:pos x="31" y="5"/>
                      </a:cxn>
                      <a:cxn ang="0">
                        <a:pos x="32" y="7"/>
                      </a:cxn>
                      <a:cxn ang="0">
                        <a:pos x="33" y="11"/>
                      </a:cxn>
                      <a:cxn ang="0">
                        <a:pos x="36" y="16"/>
                      </a:cxn>
                      <a:cxn ang="0">
                        <a:pos x="33" y="25"/>
                      </a:cxn>
                      <a:cxn ang="0">
                        <a:pos x="31" y="30"/>
                      </a:cxn>
                      <a:cxn ang="0">
                        <a:pos x="28" y="32"/>
                      </a:cxn>
                      <a:cxn ang="0">
                        <a:pos x="24" y="35"/>
                      </a:cxn>
                      <a:cxn ang="0">
                        <a:pos x="12" y="35"/>
                      </a:cxn>
                      <a:cxn ang="0">
                        <a:pos x="7" y="32"/>
                      </a:cxn>
                      <a:cxn ang="0">
                        <a:pos x="2" y="28"/>
                      </a:cxn>
                      <a:cxn ang="0">
                        <a:pos x="1" y="25"/>
                      </a:cxn>
                      <a:cxn ang="0">
                        <a:pos x="1" y="23"/>
                      </a:cxn>
                      <a:cxn ang="0">
                        <a:pos x="0" y="19"/>
                      </a:cxn>
                      <a:cxn ang="0">
                        <a:pos x="0" y="13"/>
                      </a:cxn>
                      <a:cxn ang="0">
                        <a:pos x="1" y="11"/>
                      </a:cxn>
                      <a:cxn ang="0">
                        <a:pos x="1" y="10"/>
                      </a:cxn>
                      <a:cxn ang="0">
                        <a:pos x="2" y="7"/>
                      </a:cxn>
                      <a:cxn ang="0">
                        <a:pos x="4" y="5"/>
                      </a:cxn>
                      <a:cxn ang="0">
                        <a:pos x="8" y="2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</a:cxnLst>
                    <a:rect l="0" t="0" r="r" b="b"/>
                    <a:pathLst>
                      <a:path w="36" h="35">
                        <a:moveTo>
                          <a:pt x="16" y="0"/>
                        </a:moveTo>
                        <a:lnTo>
                          <a:pt x="21" y="0"/>
                        </a:lnTo>
                        <a:lnTo>
                          <a:pt x="31" y="5"/>
                        </a:lnTo>
                        <a:lnTo>
                          <a:pt x="32" y="7"/>
                        </a:lnTo>
                        <a:lnTo>
                          <a:pt x="33" y="11"/>
                        </a:lnTo>
                        <a:lnTo>
                          <a:pt x="36" y="16"/>
                        </a:lnTo>
                        <a:lnTo>
                          <a:pt x="33" y="25"/>
                        </a:lnTo>
                        <a:lnTo>
                          <a:pt x="31" y="30"/>
                        </a:lnTo>
                        <a:lnTo>
                          <a:pt x="28" y="32"/>
                        </a:lnTo>
                        <a:lnTo>
                          <a:pt x="24" y="35"/>
                        </a:lnTo>
                        <a:lnTo>
                          <a:pt x="12" y="35"/>
                        </a:lnTo>
                        <a:lnTo>
                          <a:pt x="7" y="32"/>
                        </a:lnTo>
                        <a:lnTo>
                          <a:pt x="2" y="28"/>
                        </a:lnTo>
                        <a:lnTo>
                          <a:pt x="1" y="25"/>
                        </a:lnTo>
                        <a:lnTo>
                          <a:pt x="1" y="23"/>
                        </a:lnTo>
                        <a:lnTo>
                          <a:pt x="0" y="19"/>
                        </a:lnTo>
                        <a:lnTo>
                          <a:pt x="0" y="13"/>
                        </a:lnTo>
                        <a:lnTo>
                          <a:pt x="1" y="11"/>
                        </a:lnTo>
                        <a:lnTo>
                          <a:pt x="1" y="10"/>
                        </a:lnTo>
                        <a:lnTo>
                          <a:pt x="2" y="7"/>
                        </a:lnTo>
                        <a:lnTo>
                          <a:pt x="4" y="5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8" name="Freeform 27"/>
                  <p:cNvSpPr>
                    <a:spLocks/>
                  </p:cNvSpPr>
                  <p:nvPr/>
                </p:nvSpPr>
                <p:spPr bwMode="auto">
                  <a:xfrm>
                    <a:off x="3061" y="3540"/>
                    <a:ext cx="104" cy="151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104" y="0"/>
                      </a:cxn>
                      <a:cxn ang="0">
                        <a:pos x="98" y="25"/>
                      </a:cxn>
                      <a:cxn ang="0">
                        <a:pos x="46" y="25"/>
                      </a:cxn>
                      <a:cxn ang="0">
                        <a:pos x="39" y="39"/>
                      </a:cxn>
                      <a:cxn ang="0">
                        <a:pos x="54" y="43"/>
                      </a:cxn>
                      <a:cxn ang="0">
                        <a:pos x="64" y="48"/>
                      </a:cxn>
                      <a:cxn ang="0">
                        <a:pos x="69" y="51"/>
                      </a:cxn>
                      <a:cxn ang="0">
                        <a:pos x="73" y="54"/>
                      </a:cxn>
                      <a:cxn ang="0">
                        <a:pos x="76" y="57"/>
                      </a:cxn>
                      <a:cxn ang="0">
                        <a:pos x="81" y="64"/>
                      </a:cxn>
                      <a:cxn ang="0">
                        <a:pos x="86" y="76"/>
                      </a:cxn>
                      <a:cxn ang="0">
                        <a:pos x="88" y="87"/>
                      </a:cxn>
                      <a:cxn ang="0">
                        <a:pos x="86" y="104"/>
                      </a:cxn>
                      <a:cxn ang="0">
                        <a:pos x="79" y="118"/>
                      </a:cxn>
                      <a:cxn ang="0">
                        <a:pos x="69" y="132"/>
                      </a:cxn>
                      <a:cxn ang="0">
                        <a:pos x="56" y="141"/>
                      </a:cxn>
                      <a:cxn ang="0">
                        <a:pos x="45" y="147"/>
                      </a:cxn>
                      <a:cxn ang="0">
                        <a:pos x="34" y="150"/>
                      </a:cxn>
                      <a:cxn ang="0">
                        <a:pos x="22" y="151"/>
                      </a:cxn>
                      <a:cxn ang="0">
                        <a:pos x="14" y="151"/>
                      </a:cxn>
                      <a:cxn ang="0">
                        <a:pos x="7" y="148"/>
                      </a:cxn>
                      <a:cxn ang="0">
                        <a:pos x="2" y="144"/>
                      </a:cxn>
                      <a:cxn ang="0">
                        <a:pos x="0" y="139"/>
                      </a:cxn>
                      <a:cxn ang="0">
                        <a:pos x="0" y="132"/>
                      </a:cxn>
                      <a:cxn ang="0">
                        <a:pos x="1" y="129"/>
                      </a:cxn>
                      <a:cxn ang="0">
                        <a:pos x="2" y="128"/>
                      </a:cxn>
                      <a:cxn ang="0">
                        <a:pos x="7" y="126"/>
                      </a:cxn>
                      <a:cxn ang="0">
                        <a:pos x="15" y="126"/>
                      </a:cxn>
                      <a:cxn ang="0">
                        <a:pos x="18" y="128"/>
                      </a:cxn>
                      <a:cxn ang="0">
                        <a:pos x="19" y="128"/>
                      </a:cxn>
                      <a:cxn ang="0">
                        <a:pos x="20" y="129"/>
                      </a:cxn>
                      <a:cxn ang="0">
                        <a:pos x="22" y="130"/>
                      </a:cxn>
                      <a:cxn ang="0">
                        <a:pos x="26" y="133"/>
                      </a:cxn>
                      <a:cxn ang="0">
                        <a:pos x="30" y="136"/>
                      </a:cxn>
                      <a:cxn ang="0">
                        <a:pos x="37" y="141"/>
                      </a:cxn>
                      <a:cxn ang="0">
                        <a:pos x="42" y="141"/>
                      </a:cxn>
                      <a:cxn ang="0">
                        <a:pos x="51" y="139"/>
                      </a:cxn>
                      <a:cxn ang="0">
                        <a:pos x="56" y="134"/>
                      </a:cxn>
                      <a:cxn ang="0">
                        <a:pos x="60" y="127"/>
                      </a:cxn>
                      <a:cxn ang="0">
                        <a:pos x="62" y="120"/>
                      </a:cxn>
                      <a:cxn ang="0">
                        <a:pos x="62" y="109"/>
                      </a:cxn>
                      <a:cxn ang="0">
                        <a:pos x="61" y="97"/>
                      </a:cxn>
                      <a:cxn ang="0">
                        <a:pos x="56" y="86"/>
                      </a:cxn>
                      <a:cxn ang="0">
                        <a:pos x="52" y="78"/>
                      </a:cxn>
                      <a:cxn ang="0">
                        <a:pos x="46" y="72"/>
                      </a:cxn>
                      <a:cxn ang="0">
                        <a:pos x="39" y="67"/>
                      </a:cxn>
                      <a:cxn ang="0">
                        <a:pos x="31" y="63"/>
                      </a:cxn>
                      <a:cxn ang="0">
                        <a:pos x="18" y="62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104" h="151">
                        <a:moveTo>
                          <a:pt x="49" y="0"/>
                        </a:moveTo>
                        <a:lnTo>
                          <a:pt x="104" y="0"/>
                        </a:lnTo>
                        <a:lnTo>
                          <a:pt x="98" y="25"/>
                        </a:lnTo>
                        <a:lnTo>
                          <a:pt x="46" y="25"/>
                        </a:lnTo>
                        <a:lnTo>
                          <a:pt x="39" y="39"/>
                        </a:lnTo>
                        <a:lnTo>
                          <a:pt x="54" y="43"/>
                        </a:lnTo>
                        <a:lnTo>
                          <a:pt x="64" y="48"/>
                        </a:lnTo>
                        <a:lnTo>
                          <a:pt x="69" y="51"/>
                        </a:lnTo>
                        <a:lnTo>
                          <a:pt x="73" y="54"/>
                        </a:lnTo>
                        <a:lnTo>
                          <a:pt x="76" y="57"/>
                        </a:lnTo>
                        <a:lnTo>
                          <a:pt x="81" y="64"/>
                        </a:lnTo>
                        <a:lnTo>
                          <a:pt x="86" y="76"/>
                        </a:lnTo>
                        <a:lnTo>
                          <a:pt x="88" y="87"/>
                        </a:lnTo>
                        <a:lnTo>
                          <a:pt x="86" y="104"/>
                        </a:lnTo>
                        <a:lnTo>
                          <a:pt x="79" y="118"/>
                        </a:lnTo>
                        <a:lnTo>
                          <a:pt x="69" y="132"/>
                        </a:lnTo>
                        <a:lnTo>
                          <a:pt x="56" y="141"/>
                        </a:lnTo>
                        <a:lnTo>
                          <a:pt x="45" y="147"/>
                        </a:lnTo>
                        <a:lnTo>
                          <a:pt x="34" y="150"/>
                        </a:lnTo>
                        <a:lnTo>
                          <a:pt x="22" y="151"/>
                        </a:lnTo>
                        <a:lnTo>
                          <a:pt x="14" y="151"/>
                        </a:lnTo>
                        <a:lnTo>
                          <a:pt x="7" y="148"/>
                        </a:lnTo>
                        <a:lnTo>
                          <a:pt x="2" y="144"/>
                        </a:lnTo>
                        <a:lnTo>
                          <a:pt x="0" y="139"/>
                        </a:lnTo>
                        <a:lnTo>
                          <a:pt x="0" y="132"/>
                        </a:lnTo>
                        <a:lnTo>
                          <a:pt x="1" y="129"/>
                        </a:lnTo>
                        <a:lnTo>
                          <a:pt x="2" y="128"/>
                        </a:lnTo>
                        <a:lnTo>
                          <a:pt x="7" y="126"/>
                        </a:lnTo>
                        <a:lnTo>
                          <a:pt x="15" y="126"/>
                        </a:lnTo>
                        <a:lnTo>
                          <a:pt x="18" y="128"/>
                        </a:lnTo>
                        <a:lnTo>
                          <a:pt x="19" y="128"/>
                        </a:lnTo>
                        <a:lnTo>
                          <a:pt x="20" y="129"/>
                        </a:lnTo>
                        <a:lnTo>
                          <a:pt x="22" y="130"/>
                        </a:lnTo>
                        <a:lnTo>
                          <a:pt x="26" y="133"/>
                        </a:lnTo>
                        <a:lnTo>
                          <a:pt x="30" y="136"/>
                        </a:lnTo>
                        <a:lnTo>
                          <a:pt x="37" y="141"/>
                        </a:lnTo>
                        <a:lnTo>
                          <a:pt x="42" y="141"/>
                        </a:lnTo>
                        <a:lnTo>
                          <a:pt x="51" y="139"/>
                        </a:lnTo>
                        <a:lnTo>
                          <a:pt x="56" y="134"/>
                        </a:lnTo>
                        <a:lnTo>
                          <a:pt x="60" y="127"/>
                        </a:lnTo>
                        <a:lnTo>
                          <a:pt x="62" y="120"/>
                        </a:lnTo>
                        <a:lnTo>
                          <a:pt x="62" y="109"/>
                        </a:lnTo>
                        <a:lnTo>
                          <a:pt x="61" y="97"/>
                        </a:lnTo>
                        <a:lnTo>
                          <a:pt x="56" y="86"/>
                        </a:lnTo>
                        <a:lnTo>
                          <a:pt x="52" y="78"/>
                        </a:lnTo>
                        <a:lnTo>
                          <a:pt x="46" y="72"/>
                        </a:lnTo>
                        <a:lnTo>
                          <a:pt x="39" y="67"/>
                        </a:lnTo>
                        <a:lnTo>
                          <a:pt x="31" y="63"/>
                        </a:lnTo>
                        <a:lnTo>
                          <a:pt x="18" y="62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9" name="Line 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73" y="3430"/>
                    <a:ext cx="0" cy="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0" name="Freeform 29"/>
                  <p:cNvSpPr>
                    <a:spLocks/>
                  </p:cNvSpPr>
                  <p:nvPr/>
                </p:nvSpPr>
                <p:spPr bwMode="auto">
                  <a:xfrm>
                    <a:off x="3321" y="3537"/>
                    <a:ext cx="94" cy="151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59" y="124"/>
                      </a:cxn>
                      <a:cxn ang="0">
                        <a:pos x="57" y="129"/>
                      </a:cxn>
                      <a:cxn ang="0">
                        <a:pos x="54" y="136"/>
                      </a:cxn>
                      <a:cxn ang="0">
                        <a:pos x="54" y="138"/>
                      </a:cxn>
                      <a:cxn ang="0">
                        <a:pos x="55" y="139"/>
                      </a:cxn>
                      <a:cxn ang="0">
                        <a:pos x="55" y="141"/>
                      </a:cxn>
                      <a:cxn ang="0">
                        <a:pos x="59" y="144"/>
                      </a:cxn>
                      <a:cxn ang="0">
                        <a:pos x="63" y="144"/>
                      </a:cxn>
                      <a:cxn ang="0">
                        <a:pos x="70" y="147"/>
                      </a:cxn>
                      <a:cxn ang="0">
                        <a:pos x="75" y="147"/>
                      </a:cxn>
                      <a:cxn ang="0">
                        <a:pos x="75" y="151"/>
                      </a:cxn>
                      <a:cxn ang="0">
                        <a:pos x="0" y="151"/>
                      </a:cxn>
                      <a:cxn ang="0">
                        <a:pos x="3" y="147"/>
                      </a:cxn>
                      <a:cxn ang="0">
                        <a:pos x="11" y="147"/>
                      </a:cxn>
                      <a:cxn ang="0">
                        <a:pos x="15" y="145"/>
                      </a:cxn>
                      <a:cxn ang="0">
                        <a:pos x="17" y="144"/>
                      </a:cxn>
                      <a:cxn ang="0">
                        <a:pos x="19" y="144"/>
                      </a:cxn>
                      <a:cxn ang="0">
                        <a:pos x="24" y="142"/>
                      </a:cxn>
                      <a:cxn ang="0">
                        <a:pos x="25" y="139"/>
                      </a:cxn>
                      <a:cxn ang="0">
                        <a:pos x="27" y="138"/>
                      </a:cxn>
                      <a:cxn ang="0">
                        <a:pos x="28" y="136"/>
                      </a:cxn>
                      <a:cxn ang="0">
                        <a:pos x="29" y="132"/>
                      </a:cxn>
                      <a:cxn ang="0">
                        <a:pos x="29" y="129"/>
                      </a:cxn>
                      <a:cxn ang="0">
                        <a:pos x="30" y="124"/>
                      </a:cxn>
                      <a:cxn ang="0">
                        <a:pos x="52" y="51"/>
                      </a:cxn>
                      <a:cxn ang="0">
                        <a:pos x="54" y="45"/>
                      </a:cxn>
                      <a:cxn ang="0">
                        <a:pos x="55" y="40"/>
                      </a:cxn>
                      <a:cxn ang="0">
                        <a:pos x="58" y="35"/>
                      </a:cxn>
                      <a:cxn ang="0">
                        <a:pos x="58" y="34"/>
                      </a:cxn>
                      <a:cxn ang="0">
                        <a:pos x="59" y="33"/>
                      </a:cxn>
                      <a:cxn ang="0">
                        <a:pos x="59" y="24"/>
                      </a:cxn>
                      <a:cxn ang="0">
                        <a:pos x="58" y="21"/>
                      </a:cxn>
                      <a:cxn ang="0">
                        <a:pos x="57" y="18"/>
                      </a:cxn>
                      <a:cxn ang="0">
                        <a:pos x="52" y="16"/>
                      </a:cxn>
                      <a:cxn ang="0">
                        <a:pos x="35" y="16"/>
                      </a:cxn>
                      <a:cxn ang="0">
                        <a:pos x="35" y="13"/>
                      </a:cxn>
                      <a:cxn ang="0">
                        <a:pos x="89" y="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94" h="151">
                        <a:moveTo>
                          <a:pt x="94" y="0"/>
                        </a:moveTo>
                        <a:lnTo>
                          <a:pt x="59" y="124"/>
                        </a:lnTo>
                        <a:lnTo>
                          <a:pt x="57" y="129"/>
                        </a:lnTo>
                        <a:lnTo>
                          <a:pt x="54" y="136"/>
                        </a:lnTo>
                        <a:lnTo>
                          <a:pt x="54" y="138"/>
                        </a:lnTo>
                        <a:lnTo>
                          <a:pt x="55" y="139"/>
                        </a:lnTo>
                        <a:lnTo>
                          <a:pt x="55" y="141"/>
                        </a:lnTo>
                        <a:lnTo>
                          <a:pt x="59" y="144"/>
                        </a:lnTo>
                        <a:lnTo>
                          <a:pt x="63" y="144"/>
                        </a:lnTo>
                        <a:lnTo>
                          <a:pt x="70" y="147"/>
                        </a:lnTo>
                        <a:lnTo>
                          <a:pt x="75" y="147"/>
                        </a:lnTo>
                        <a:lnTo>
                          <a:pt x="75" y="151"/>
                        </a:lnTo>
                        <a:lnTo>
                          <a:pt x="0" y="151"/>
                        </a:lnTo>
                        <a:lnTo>
                          <a:pt x="3" y="147"/>
                        </a:lnTo>
                        <a:lnTo>
                          <a:pt x="11" y="147"/>
                        </a:lnTo>
                        <a:lnTo>
                          <a:pt x="15" y="145"/>
                        </a:lnTo>
                        <a:lnTo>
                          <a:pt x="17" y="144"/>
                        </a:lnTo>
                        <a:lnTo>
                          <a:pt x="19" y="144"/>
                        </a:lnTo>
                        <a:lnTo>
                          <a:pt x="24" y="142"/>
                        </a:lnTo>
                        <a:lnTo>
                          <a:pt x="25" y="139"/>
                        </a:lnTo>
                        <a:lnTo>
                          <a:pt x="27" y="138"/>
                        </a:lnTo>
                        <a:lnTo>
                          <a:pt x="28" y="136"/>
                        </a:lnTo>
                        <a:lnTo>
                          <a:pt x="29" y="132"/>
                        </a:lnTo>
                        <a:lnTo>
                          <a:pt x="29" y="129"/>
                        </a:lnTo>
                        <a:lnTo>
                          <a:pt x="30" y="124"/>
                        </a:lnTo>
                        <a:lnTo>
                          <a:pt x="52" y="51"/>
                        </a:lnTo>
                        <a:lnTo>
                          <a:pt x="54" y="45"/>
                        </a:lnTo>
                        <a:lnTo>
                          <a:pt x="55" y="40"/>
                        </a:lnTo>
                        <a:lnTo>
                          <a:pt x="58" y="35"/>
                        </a:lnTo>
                        <a:lnTo>
                          <a:pt x="58" y="34"/>
                        </a:lnTo>
                        <a:lnTo>
                          <a:pt x="59" y="33"/>
                        </a:lnTo>
                        <a:lnTo>
                          <a:pt x="59" y="24"/>
                        </a:lnTo>
                        <a:lnTo>
                          <a:pt x="58" y="21"/>
                        </a:lnTo>
                        <a:lnTo>
                          <a:pt x="57" y="18"/>
                        </a:lnTo>
                        <a:lnTo>
                          <a:pt x="52" y="16"/>
                        </a:lnTo>
                        <a:lnTo>
                          <a:pt x="35" y="16"/>
                        </a:lnTo>
                        <a:lnTo>
                          <a:pt x="35" y="13"/>
                        </a:lnTo>
                        <a:lnTo>
                          <a:pt x="89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1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18" y="3430"/>
                    <a:ext cx="0" cy="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2" name="Freeform 31"/>
                  <p:cNvSpPr>
                    <a:spLocks/>
                  </p:cNvSpPr>
                  <p:nvPr/>
                </p:nvSpPr>
                <p:spPr bwMode="auto">
                  <a:xfrm>
                    <a:off x="3583" y="3537"/>
                    <a:ext cx="93" cy="151"/>
                  </a:xfrm>
                  <a:custGeom>
                    <a:avLst/>
                    <a:gdLst/>
                    <a:ahLst/>
                    <a:cxnLst>
                      <a:cxn ang="0">
                        <a:pos x="93" y="0"/>
                      </a:cxn>
                      <a:cxn ang="0">
                        <a:pos x="59" y="124"/>
                      </a:cxn>
                      <a:cxn ang="0">
                        <a:pos x="56" y="129"/>
                      </a:cxn>
                      <a:cxn ang="0">
                        <a:pos x="54" y="136"/>
                      </a:cxn>
                      <a:cxn ang="0">
                        <a:pos x="54" y="138"/>
                      </a:cxn>
                      <a:cxn ang="0">
                        <a:pos x="55" y="139"/>
                      </a:cxn>
                      <a:cxn ang="0">
                        <a:pos x="55" y="141"/>
                      </a:cxn>
                      <a:cxn ang="0">
                        <a:pos x="59" y="144"/>
                      </a:cxn>
                      <a:cxn ang="0">
                        <a:pos x="62" y="144"/>
                      </a:cxn>
                      <a:cxn ang="0">
                        <a:pos x="69" y="147"/>
                      </a:cxn>
                      <a:cxn ang="0">
                        <a:pos x="74" y="147"/>
                      </a:cxn>
                      <a:cxn ang="0">
                        <a:pos x="74" y="151"/>
                      </a:cxn>
                      <a:cxn ang="0">
                        <a:pos x="0" y="151"/>
                      </a:cxn>
                      <a:cxn ang="0">
                        <a:pos x="2" y="147"/>
                      </a:cxn>
                      <a:cxn ang="0">
                        <a:pos x="11" y="147"/>
                      </a:cxn>
                      <a:cxn ang="0">
                        <a:pos x="14" y="145"/>
                      </a:cxn>
                      <a:cxn ang="0">
                        <a:pos x="17" y="144"/>
                      </a:cxn>
                      <a:cxn ang="0">
                        <a:pos x="19" y="144"/>
                      </a:cxn>
                      <a:cxn ang="0">
                        <a:pos x="24" y="142"/>
                      </a:cxn>
                      <a:cxn ang="0">
                        <a:pos x="25" y="139"/>
                      </a:cxn>
                      <a:cxn ang="0">
                        <a:pos x="26" y="138"/>
                      </a:cxn>
                      <a:cxn ang="0">
                        <a:pos x="27" y="136"/>
                      </a:cxn>
                      <a:cxn ang="0">
                        <a:pos x="29" y="132"/>
                      </a:cxn>
                      <a:cxn ang="0">
                        <a:pos x="29" y="129"/>
                      </a:cxn>
                      <a:cxn ang="0">
                        <a:pos x="30" y="124"/>
                      </a:cxn>
                      <a:cxn ang="0">
                        <a:pos x="51" y="51"/>
                      </a:cxn>
                      <a:cxn ang="0">
                        <a:pos x="54" y="45"/>
                      </a:cxn>
                      <a:cxn ang="0">
                        <a:pos x="55" y="40"/>
                      </a:cxn>
                      <a:cxn ang="0">
                        <a:pos x="57" y="35"/>
                      </a:cxn>
                      <a:cxn ang="0">
                        <a:pos x="57" y="34"/>
                      </a:cxn>
                      <a:cxn ang="0">
                        <a:pos x="59" y="33"/>
                      </a:cxn>
                      <a:cxn ang="0">
                        <a:pos x="59" y="24"/>
                      </a:cxn>
                      <a:cxn ang="0">
                        <a:pos x="57" y="21"/>
                      </a:cxn>
                      <a:cxn ang="0">
                        <a:pos x="56" y="18"/>
                      </a:cxn>
                      <a:cxn ang="0">
                        <a:pos x="51" y="16"/>
                      </a:cxn>
                      <a:cxn ang="0">
                        <a:pos x="35" y="16"/>
                      </a:cxn>
                      <a:cxn ang="0">
                        <a:pos x="35" y="13"/>
                      </a:cxn>
                      <a:cxn ang="0">
                        <a:pos x="89" y="0"/>
                      </a:cxn>
                      <a:cxn ang="0">
                        <a:pos x="93" y="0"/>
                      </a:cxn>
                    </a:cxnLst>
                    <a:rect l="0" t="0" r="r" b="b"/>
                    <a:pathLst>
                      <a:path w="93" h="151">
                        <a:moveTo>
                          <a:pt x="93" y="0"/>
                        </a:moveTo>
                        <a:lnTo>
                          <a:pt x="59" y="124"/>
                        </a:lnTo>
                        <a:lnTo>
                          <a:pt x="56" y="129"/>
                        </a:lnTo>
                        <a:lnTo>
                          <a:pt x="54" y="136"/>
                        </a:lnTo>
                        <a:lnTo>
                          <a:pt x="54" y="138"/>
                        </a:lnTo>
                        <a:lnTo>
                          <a:pt x="55" y="139"/>
                        </a:lnTo>
                        <a:lnTo>
                          <a:pt x="55" y="141"/>
                        </a:lnTo>
                        <a:lnTo>
                          <a:pt x="59" y="144"/>
                        </a:lnTo>
                        <a:lnTo>
                          <a:pt x="62" y="144"/>
                        </a:lnTo>
                        <a:lnTo>
                          <a:pt x="69" y="147"/>
                        </a:lnTo>
                        <a:lnTo>
                          <a:pt x="74" y="147"/>
                        </a:lnTo>
                        <a:lnTo>
                          <a:pt x="74" y="151"/>
                        </a:lnTo>
                        <a:lnTo>
                          <a:pt x="0" y="151"/>
                        </a:lnTo>
                        <a:lnTo>
                          <a:pt x="2" y="147"/>
                        </a:lnTo>
                        <a:lnTo>
                          <a:pt x="11" y="147"/>
                        </a:lnTo>
                        <a:lnTo>
                          <a:pt x="14" y="145"/>
                        </a:lnTo>
                        <a:lnTo>
                          <a:pt x="17" y="144"/>
                        </a:lnTo>
                        <a:lnTo>
                          <a:pt x="19" y="144"/>
                        </a:lnTo>
                        <a:lnTo>
                          <a:pt x="24" y="142"/>
                        </a:lnTo>
                        <a:lnTo>
                          <a:pt x="25" y="139"/>
                        </a:lnTo>
                        <a:lnTo>
                          <a:pt x="26" y="138"/>
                        </a:lnTo>
                        <a:lnTo>
                          <a:pt x="27" y="136"/>
                        </a:lnTo>
                        <a:lnTo>
                          <a:pt x="29" y="132"/>
                        </a:lnTo>
                        <a:lnTo>
                          <a:pt x="29" y="129"/>
                        </a:lnTo>
                        <a:lnTo>
                          <a:pt x="30" y="124"/>
                        </a:lnTo>
                        <a:lnTo>
                          <a:pt x="51" y="51"/>
                        </a:lnTo>
                        <a:lnTo>
                          <a:pt x="54" y="45"/>
                        </a:lnTo>
                        <a:lnTo>
                          <a:pt x="55" y="40"/>
                        </a:lnTo>
                        <a:lnTo>
                          <a:pt x="57" y="35"/>
                        </a:lnTo>
                        <a:lnTo>
                          <a:pt x="57" y="34"/>
                        </a:lnTo>
                        <a:lnTo>
                          <a:pt x="59" y="33"/>
                        </a:lnTo>
                        <a:lnTo>
                          <a:pt x="59" y="24"/>
                        </a:lnTo>
                        <a:lnTo>
                          <a:pt x="57" y="21"/>
                        </a:lnTo>
                        <a:lnTo>
                          <a:pt x="56" y="18"/>
                        </a:lnTo>
                        <a:lnTo>
                          <a:pt x="51" y="16"/>
                        </a:lnTo>
                        <a:lnTo>
                          <a:pt x="35" y="16"/>
                        </a:lnTo>
                        <a:lnTo>
                          <a:pt x="35" y="13"/>
                        </a:lnTo>
                        <a:lnTo>
                          <a:pt x="89" y="0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3" name="Freeform 32"/>
                  <p:cNvSpPr>
                    <a:spLocks/>
                  </p:cNvSpPr>
                  <p:nvPr/>
                </p:nvSpPr>
                <p:spPr bwMode="auto">
                  <a:xfrm>
                    <a:off x="3687" y="3656"/>
                    <a:ext cx="36" cy="35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22" y="0"/>
                      </a:cxn>
                      <a:cxn ang="0">
                        <a:pos x="31" y="5"/>
                      </a:cxn>
                      <a:cxn ang="0">
                        <a:pos x="33" y="7"/>
                      </a:cxn>
                      <a:cxn ang="0">
                        <a:pos x="34" y="11"/>
                      </a:cxn>
                      <a:cxn ang="0">
                        <a:pos x="36" y="16"/>
                      </a:cxn>
                      <a:cxn ang="0">
                        <a:pos x="34" y="25"/>
                      </a:cxn>
                      <a:cxn ang="0">
                        <a:pos x="31" y="30"/>
                      </a:cxn>
                      <a:cxn ang="0">
                        <a:pos x="29" y="32"/>
                      </a:cxn>
                      <a:cxn ang="0">
                        <a:pos x="24" y="35"/>
                      </a:cxn>
                      <a:cxn ang="0">
                        <a:pos x="12" y="35"/>
                      </a:cxn>
                      <a:cxn ang="0">
                        <a:pos x="7" y="32"/>
                      </a:cxn>
                      <a:cxn ang="0">
                        <a:pos x="3" y="28"/>
                      </a:cxn>
                      <a:cxn ang="0">
                        <a:pos x="1" y="25"/>
                      </a:cxn>
                      <a:cxn ang="0">
                        <a:pos x="1" y="23"/>
                      </a:cxn>
                      <a:cxn ang="0">
                        <a:pos x="0" y="19"/>
                      </a:cxn>
                      <a:cxn ang="0">
                        <a:pos x="0" y="13"/>
                      </a:cxn>
                      <a:cxn ang="0">
                        <a:pos x="1" y="11"/>
                      </a:cxn>
                      <a:cxn ang="0">
                        <a:pos x="1" y="10"/>
                      </a:cxn>
                      <a:cxn ang="0">
                        <a:pos x="3" y="7"/>
                      </a:cxn>
                      <a:cxn ang="0">
                        <a:pos x="5" y="5"/>
                      </a:cxn>
                      <a:cxn ang="0">
                        <a:pos x="9" y="2"/>
                      </a:cxn>
                      <a:cxn ang="0">
                        <a:pos x="13" y="0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36" h="35">
                        <a:moveTo>
                          <a:pt x="17" y="0"/>
                        </a:moveTo>
                        <a:lnTo>
                          <a:pt x="22" y="0"/>
                        </a:lnTo>
                        <a:lnTo>
                          <a:pt x="31" y="5"/>
                        </a:lnTo>
                        <a:lnTo>
                          <a:pt x="33" y="7"/>
                        </a:lnTo>
                        <a:lnTo>
                          <a:pt x="34" y="11"/>
                        </a:lnTo>
                        <a:lnTo>
                          <a:pt x="36" y="16"/>
                        </a:lnTo>
                        <a:lnTo>
                          <a:pt x="34" y="25"/>
                        </a:lnTo>
                        <a:lnTo>
                          <a:pt x="31" y="30"/>
                        </a:lnTo>
                        <a:lnTo>
                          <a:pt x="29" y="32"/>
                        </a:lnTo>
                        <a:lnTo>
                          <a:pt x="24" y="35"/>
                        </a:lnTo>
                        <a:lnTo>
                          <a:pt x="12" y="35"/>
                        </a:lnTo>
                        <a:lnTo>
                          <a:pt x="7" y="32"/>
                        </a:lnTo>
                        <a:lnTo>
                          <a:pt x="3" y="28"/>
                        </a:lnTo>
                        <a:lnTo>
                          <a:pt x="1" y="25"/>
                        </a:lnTo>
                        <a:lnTo>
                          <a:pt x="1" y="23"/>
                        </a:lnTo>
                        <a:lnTo>
                          <a:pt x="0" y="19"/>
                        </a:lnTo>
                        <a:lnTo>
                          <a:pt x="0" y="13"/>
                        </a:lnTo>
                        <a:lnTo>
                          <a:pt x="1" y="11"/>
                        </a:lnTo>
                        <a:lnTo>
                          <a:pt x="1" y="10"/>
                        </a:lnTo>
                        <a:lnTo>
                          <a:pt x="3" y="7"/>
                        </a:lnTo>
                        <a:lnTo>
                          <a:pt x="5" y="5"/>
                        </a:lnTo>
                        <a:lnTo>
                          <a:pt x="9" y="2"/>
                        </a:lnTo>
                        <a:lnTo>
                          <a:pt x="13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4" name="Freeform 33"/>
                  <p:cNvSpPr>
                    <a:spLocks/>
                  </p:cNvSpPr>
                  <p:nvPr/>
                </p:nvSpPr>
                <p:spPr bwMode="auto">
                  <a:xfrm>
                    <a:off x="3753" y="3540"/>
                    <a:ext cx="105" cy="151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105" y="0"/>
                      </a:cxn>
                      <a:cxn ang="0">
                        <a:pos x="99" y="25"/>
                      </a:cxn>
                      <a:cxn ang="0">
                        <a:pos x="47" y="25"/>
                      </a:cxn>
                      <a:cxn ang="0">
                        <a:pos x="40" y="39"/>
                      </a:cxn>
                      <a:cxn ang="0">
                        <a:pos x="54" y="43"/>
                      </a:cxn>
                      <a:cxn ang="0">
                        <a:pos x="65" y="48"/>
                      </a:cxn>
                      <a:cxn ang="0">
                        <a:pos x="70" y="51"/>
                      </a:cxn>
                      <a:cxn ang="0">
                        <a:pos x="73" y="54"/>
                      </a:cxn>
                      <a:cxn ang="0">
                        <a:pos x="77" y="57"/>
                      </a:cxn>
                      <a:cxn ang="0">
                        <a:pos x="82" y="64"/>
                      </a:cxn>
                      <a:cxn ang="0">
                        <a:pos x="87" y="76"/>
                      </a:cxn>
                      <a:cxn ang="0">
                        <a:pos x="89" y="87"/>
                      </a:cxn>
                      <a:cxn ang="0">
                        <a:pos x="87" y="104"/>
                      </a:cxn>
                      <a:cxn ang="0">
                        <a:pos x="79" y="118"/>
                      </a:cxn>
                      <a:cxn ang="0">
                        <a:pos x="70" y="132"/>
                      </a:cxn>
                      <a:cxn ang="0">
                        <a:pos x="57" y="141"/>
                      </a:cxn>
                      <a:cxn ang="0">
                        <a:pos x="46" y="147"/>
                      </a:cxn>
                      <a:cxn ang="0">
                        <a:pos x="35" y="150"/>
                      </a:cxn>
                      <a:cxn ang="0">
                        <a:pos x="23" y="151"/>
                      </a:cxn>
                      <a:cxn ang="0">
                        <a:pos x="15" y="151"/>
                      </a:cxn>
                      <a:cxn ang="0">
                        <a:pos x="7" y="148"/>
                      </a:cxn>
                      <a:cxn ang="0">
                        <a:pos x="3" y="144"/>
                      </a:cxn>
                      <a:cxn ang="0">
                        <a:pos x="0" y="139"/>
                      </a:cxn>
                      <a:cxn ang="0">
                        <a:pos x="0" y="132"/>
                      </a:cxn>
                      <a:cxn ang="0">
                        <a:pos x="1" y="129"/>
                      </a:cxn>
                      <a:cxn ang="0">
                        <a:pos x="3" y="128"/>
                      </a:cxn>
                      <a:cxn ang="0">
                        <a:pos x="7" y="126"/>
                      </a:cxn>
                      <a:cxn ang="0">
                        <a:pos x="16" y="126"/>
                      </a:cxn>
                      <a:cxn ang="0">
                        <a:pos x="18" y="128"/>
                      </a:cxn>
                      <a:cxn ang="0">
                        <a:pos x="19" y="128"/>
                      </a:cxn>
                      <a:cxn ang="0">
                        <a:pos x="21" y="129"/>
                      </a:cxn>
                      <a:cxn ang="0">
                        <a:pos x="23" y="130"/>
                      </a:cxn>
                      <a:cxn ang="0">
                        <a:pos x="27" y="133"/>
                      </a:cxn>
                      <a:cxn ang="0">
                        <a:pos x="30" y="136"/>
                      </a:cxn>
                      <a:cxn ang="0">
                        <a:pos x="37" y="141"/>
                      </a:cxn>
                      <a:cxn ang="0">
                        <a:pos x="42" y="141"/>
                      </a:cxn>
                      <a:cxn ang="0">
                        <a:pos x="52" y="139"/>
                      </a:cxn>
                      <a:cxn ang="0">
                        <a:pos x="57" y="134"/>
                      </a:cxn>
                      <a:cxn ang="0">
                        <a:pos x="60" y="127"/>
                      </a:cxn>
                      <a:cxn ang="0">
                        <a:pos x="63" y="120"/>
                      </a:cxn>
                      <a:cxn ang="0">
                        <a:pos x="63" y="109"/>
                      </a:cxn>
                      <a:cxn ang="0">
                        <a:pos x="61" y="97"/>
                      </a:cxn>
                      <a:cxn ang="0">
                        <a:pos x="57" y="86"/>
                      </a:cxn>
                      <a:cxn ang="0">
                        <a:pos x="53" y="78"/>
                      </a:cxn>
                      <a:cxn ang="0">
                        <a:pos x="47" y="72"/>
                      </a:cxn>
                      <a:cxn ang="0">
                        <a:pos x="40" y="67"/>
                      </a:cxn>
                      <a:cxn ang="0">
                        <a:pos x="31" y="63"/>
                      </a:cxn>
                      <a:cxn ang="0">
                        <a:pos x="18" y="62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105" h="151">
                        <a:moveTo>
                          <a:pt x="49" y="0"/>
                        </a:moveTo>
                        <a:lnTo>
                          <a:pt x="105" y="0"/>
                        </a:lnTo>
                        <a:lnTo>
                          <a:pt x="99" y="25"/>
                        </a:lnTo>
                        <a:lnTo>
                          <a:pt x="47" y="25"/>
                        </a:lnTo>
                        <a:lnTo>
                          <a:pt x="40" y="39"/>
                        </a:lnTo>
                        <a:lnTo>
                          <a:pt x="54" y="43"/>
                        </a:lnTo>
                        <a:lnTo>
                          <a:pt x="65" y="48"/>
                        </a:lnTo>
                        <a:lnTo>
                          <a:pt x="70" y="51"/>
                        </a:lnTo>
                        <a:lnTo>
                          <a:pt x="73" y="54"/>
                        </a:lnTo>
                        <a:lnTo>
                          <a:pt x="77" y="57"/>
                        </a:lnTo>
                        <a:lnTo>
                          <a:pt x="82" y="64"/>
                        </a:lnTo>
                        <a:lnTo>
                          <a:pt x="87" y="76"/>
                        </a:lnTo>
                        <a:lnTo>
                          <a:pt x="89" y="87"/>
                        </a:lnTo>
                        <a:lnTo>
                          <a:pt x="87" y="104"/>
                        </a:lnTo>
                        <a:lnTo>
                          <a:pt x="79" y="118"/>
                        </a:lnTo>
                        <a:lnTo>
                          <a:pt x="70" y="132"/>
                        </a:lnTo>
                        <a:lnTo>
                          <a:pt x="57" y="141"/>
                        </a:lnTo>
                        <a:lnTo>
                          <a:pt x="46" y="147"/>
                        </a:lnTo>
                        <a:lnTo>
                          <a:pt x="35" y="150"/>
                        </a:lnTo>
                        <a:lnTo>
                          <a:pt x="23" y="151"/>
                        </a:lnTo>
                        <a:lnTo>
                          <a:pt x="15" y="151"/>
                        </a:lnTo>
                        <a:lnTo>
                          <a:pt x="7" y="148"/>
                        </a:lnTo>
                        <a:lnTo>
                          <a:pt x="3" y="144"/>
                        </a:lnTo>
                        <a:lnTo>
                          <a:pt x="0" y="139"/>
                        </a:lnTo>
                        <a:lnTo>
                          <a:pt x="0" y="132"/>
                        </a:lnTo>
                        <a:lnTo>
                          <a:pt x="1" y="129"/>
                        </a:lnTo>
                        <a:lnTo>
                          <a:pt x="3" y="128"/>
                        </a:lnTo>
                        <a:lnTo>
                          <a:pt x="7" y="126"/>
                        </a:lnTo>
                        <a:lnTo>
                          <a:pt x="16" y="126"/>
                        </a:lnTo>
                        <a:lnTo>
                          <a:pt x="18" y="128"/>
                        </a:lnTo>
                        <a:lnTo>
                          <a:pt x="19" y="128"/>
                        </a:lnTo>
                        <a:lnTo>
                          <a:pt x="21" y="129"/>
                        </a:lnTo>
                        <a:lnTo>
                          <a:pt x="23" y="130"/>
                        </a:lnTo>
                        <a:lnTo>
                          <a:pt x="27" y="133"/>
                        </a:lnTo>
                        <a:lnTo>
                          <a:pt x="30" y="136"/>
                        </a:lnTo>
                        <a:lnTo>
                          <a:pt x="37" y="141"/>
                        </a:lnTo>
                        <a:lnTo>
                          <a:pt x="42" y="141"/>
                        </a:lnTo>
                        <a:lnTo>
                          <a:pt x="52" y="139"/>
                        </a:lnTo>
                        <a:lnTo>
                          <a:pt x="57" y="134"/>
                        </a:lnTo>
                        <a:lnTo>
                          <a:pt x="60" y="127"/>
                        </a:lnTo>
                        <a:lnTo>
                          <a:pt x="63" y="120"/>
                        </a:lnTo>
                        <a:lnTo>
                          <a:pt x="63" y="109"/>
                        </a:lnTo>
                        <a:lnTo>
                          <a:pt x="61" y="97"/>
                        </a:lnTo>
                        <a:lnTo>
                          <a:pt x="57" y="86"/>
                        </a:lnTo>
                        <a:lnTo>
                          <a:pt x="53" y="78"/>
                        </a:lnTo>
                        <a:lnTo>
                          <a:pt x="47" y="72"/>
                        </a:lnTo>
                        <a:lnTo>
                          <a:pt x="40" y="67"/>
                        </a:lnTo>
                        <a:lnTo>
                          <a:pt x="31" y="63"/>
                        </a:lnTo>
                        <a:lnTo>
                          <a:pt x="18" y="62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5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0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6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0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7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49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8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18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57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0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27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1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95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2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5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3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3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4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72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5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42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6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11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7" name="Line 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50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8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18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9" name="Line 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88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0" name="Line 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57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1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95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2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5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3" name="Line 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34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4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03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5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41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6" name="Line 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11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7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0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8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49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9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72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0" name="Line 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03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1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34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2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88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3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58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4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26" y="3438"/>
                    <a:ext cx="0" cy="8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5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3446"/>
                    <a:ext cx="2521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6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3225"/>
                    <a:ext cx="15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7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934" y="3234"/>
                    <a:ext cx="123" cy="21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8" name="Freeform 67"/>
                  <p:cNvSpPr>
                    <a:spLocks/>
                  </p:cNvSpPr>
                  <p:nvPr/>
                </p:nvSpPr>
                <p:spPr bwMode="auto">
                  <a:xfrm>
                    <a:off x="1096" y="3151"/>
                    <a:ext cx="93" cy="151"/>
                  </a:xfrm>
                  <a:custGeom>
                    <a:avLst/>
                    <a:gdLst/>
                    <a:ahLst/>
                    <a:cxnLst>
                      <a:cxn ang="0">
                        <a:pos x="93" y="0"/>
                      </a:cxn>
                      <a:cxn ang="0">
                        <a:pos x="57" y="123"/>
                      </a:cxn>
                      <a:cxn ang="0">
                        <a:pos x="56" y="128"/>
                      </a:cxn>
                      <a:cxn ang="0">
                        <a:pos x="54" y="135"/>
                      </a:cxn>
                      <a:cxn ang="0">
                        <a:pos x="54" y="138"/>
                      </a:cxn>
                      <a:cxn ang="0">
                        <a:pos x="55" y="139"/>
                      </a:cxn>
                      <a:cxn ang="0">
                        <a:pos x="55" y="140"/>
                      </a:cxn>
                      <a:cxn ang="0">
                        <a:pos x="58" y="144"/>
                      </a:cxn>
                      <a:cxn ang="0">
                        <a:pos x="62" y="144"/>
                      </a:cxn>
                      <a:cxn ang="0">
                        <a:pos x="69" y="146"/>
                      </a:cxn>
                      <a:cxn ang="0">
                        <a:pos x="74" y="146"/>
                      </a:cxn>
                      <a:cxn ang="0">
                        <a:pos x="74" y="151"/>
                      </a:cxn>
                      <a:cxn ang="0">
                        <a:pos x="0" y="151"/>
                      </a:cxn>
                      <a:cxn ang="0">
                        <a:pos x="2" y="146"/>
                      </a:cxn>
                      <a:cxn ang="0">
                        <a:pos x="10" y="146"/>
                      </a:cxn>
                      <a:cxn ang="0">
                        <a:pos x="14" y="145"/>
                      </a:cxn>
                      <a:cxn ang="0">
                        <a:pos x="15" y="144"/>
                      </a:cxn>
                      <a:cxn ang="0">
                        <a:pos x="19" y="144"/>
                      </a:cxn>
                      <a:cxn ang="0">
                        <a:pos x="24" y="141"/>
                      </a:cxn>
                      <a:cxn ang="0">
                        <a:pos x="25" y="139"/>
                      </a:cxn>
                      <a:cxn ang="0">
                        <a:pos x="26" y="138"/>
                      </a:cxn>
                      <a:cxn ang="0">
                        <a:pos x="27" y="135"/>
                      </a:cxn>
                      <a:cxn ang="0">
                        <a:pos x="27" y="132"/>
                      </a:cxn>
                      <a:cxn ang="0">
                        <a:pos x="28" y="128"/>
                      </a:cxn>
                      <a:cxn ang="0">
                        <a:pos x="30" y="123"/>
                      </a:cxn>
                      <a:cxn ang="0">
                        <a:pos x="51" y="50"/>
                      </a:cxn>
                      <a:cxn ang="0">
                        <a:pos x="54" y="44"/>
                      </a:cxn>
                      <a:cxn ang="0">
                        <a:pos x="55" y="39"/>
                      </a:cxn>
                      <a:cxn ang="0">
                        <a:pos x="57" y="35"/>
                      </a:cxn>
                      <a:cxn ang="0">
                        <a:pos x="57" y="20"/>
                      </a:cxn>
                      <a:cxn ang="0">
                        <a:pos x="56" y="18"/>
                      </a:cxn>
                      <a:cxn ang="0">
                        <a:pos x="51" y="15"/>
                      </a:cxn>
                      <a:cxn ang="0">
                        <a:pos x="34" y="15"/>
                      </a:cxn>
                      <a:cxn ang="0">
                        <a:pos x="34" y="13"/>
                      </a:cxn>
                      <a:cxn ang="0">
                        <a:pos x="88" y="0"/>
                      </a:cxn>
                      <a:cxn ang="0">
                        <a:pos x="93" y="0"/>
                      </a:cxn>
                    </a:cxnLst>
                    <a:rect l="0" t="0" r="r" b="b"/>
                    <a:pathLst>
                      <a:path w="93" h="151">
                        <a:moveTo>
                          <a:pt x="93" y="0"/>
                        </a:moveTo>
                        <a:lnTo>
                          <a:pt x="57" y="123"/>
                        </a:lnTo>
                        <a:lnTo>
                          <a:pt x="56" y="128"/>
                        </a:lnTo>
                        <a:lnTo>
                          <a:pt x="54" y="135"/>
                        </a:lnTo>
                        <a:lnTo>
                          <a:pt x="54" y="138"/>
                        </a:lnTo>
                        <a:lnTo>
                          <a:pt x="55" y="139"/>
                        </a:lnTo>
                        <a:lnTo>
                          <a:pt x="55" y="140"/>
                        </a:lnTo>
                        <a:lnTo>
                          <a:pt x="58" y="144"/>
                        </a:lnTo>
                        <a:lnTo>
                          <a:pt x="62" y="144"/>
                        </a:lnTo>
                        <a:lnTo>
                          <a:pt x="69" y="146"/>
                        </a:lnTo>
                        <a:lnTo>
                          <a:pt x="74" y="146"/>
                        </a:lnTo>
                        <a:lnTo>
                          <a:pt x="74" y="151"/>
                        </a:lnTo>
                        <a:lnTo>
                          <a:pt x="0" y="151"/>
                        </a:lnTo>
                        <a:lnTo>
                          <a:pt x="2" y="146"/>
                        </a:lnTo>
                        <a:lnTo>
                          <a:pt x="10" y="146"/>
                        </a:lnTo>
                        <a:lnTo>
                          <a:pt x="14" y="145"/>
                        </a:lnTo>
                        <a:lnTo>
                          <a:pt x="15" y="144"/>
                        </a:lnTo>
                        <a:lnTo>
                          <a:pt x="19" y="144"/>
                        </a:lnTo>
                        <a:lnTo>
                          <a:pt x="24" y="141"/>
                        </a:lnTo>
                        <a:lnTo>
                          <a:pt x="25" y="139"/>
                        </a:lnTo>
                        <a:lnTo>
                          <a:pt x="26" y="138"/>
                        </a:lnTo>
                        <a:lnTo>
                          <a:pt x="27" y="135"/>
                        </a:lnTo>
                        <a:lnTo>
                          <a:pt x="27" y="132"/>
                        </a:lnTo>
                        <a:lnTo>
                          <a:pt x="28" y="128"/>
                        </a:lnTo>
                        <a:lnTo>
                          <a:pt x="30" y="123"/>
                        </a:lnTo>
                        <a:lnTo>
                          <a:pt x="51" y="50"/>
                        </a:lnTo>
                        <a:lnTo>
                          <a:pt x="54" y="44"/>
                        </a:lnTo>
                        <a:lnTo>
                          <a:pt x="55" y="39"/>
                        </a:lnTo>
                        <a:lnTo>
                          <a:pt x="57" y="35"/>
                        </a:lnTo>
                        <a:lnTo>
                          <a:pt x="57" y="20"/>
                        </a:lnTo>
                        <a:lnTo>
                          <a:pt x="56" y="18"/>
                        </a:lnTo>
                        <a:lnTo>
                          <a:pt x="51" y="15"/>
                        </a:lnTo>
                        <a:lnTo>
                          <a:pt x="34" y="15"/>
                        </a:lnTo>
                        <a:lnTo>
                          <a:pt x="34" y="13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39" name="Freeform 68"/>
                  <p:cNvSpPr>
                    <a:spLocks/>
                  </p:cNvSpPr>
                  <p:nvPr/>
                </p:nvSpPr>
                <p:spPr bwMode="auto">
                  <a:xfrm>
                    <a:off x="1200" y="3270"/>
                    <a:ext cx="36" cy="34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22" y="0"/>
                      </a:cxn>
                      <a:cxn ang="0">
                        <a:pos x="31" y="4"/>
                      </a:cxn>
                      <a:cxn ang="0">
                        <a:pos x="33" y="7"/>
                      </a:cxn>
                      <a:cxn ang="0">
                        <a:pos x="34" y="10"/>
                      </a:cxn>
                      <a:cxn ang="0">
                        <a:pos x="36" y="15"/>
                      </a:cxn>
                      <a:cxn ang="0">
                        <a:pos x="34" y="25"/>
                      </a:cxn>
                      <a:cxn ang="0">
                        <a:pos x="31" y="30"/>
                      </a:cxn>
                      <a:cxn ang="0">
                        <a:pos x="29" y="32"/>
                      </a:cxn>
                      <a:cxn ang="0">
                        <a:pos x="24" y="34"/>
                      </a:cxn>
                      <a:cxn ang="0">
                        <a:pos x="12" y="34"/>
                      </a:cxn>
                      <a:cxn ang="0">
                        <a:pos x="7" y="32"/>
                      </a:cxn>
                      <a:cxn ang="0">
                        <a:pos x="2" y="27"/>
                      </a:cxn>
                      <a:cxn ang="0">
                        <a:pos x="1" y="25"/>
                      </a:cxn>
                      <a:cxn ang="0">
                        <a:pos x="1" y="22"/>
                      </a:cxn>
                      <a:cxn ang="0">
                        <a:pos x="0" y="19"/>
                      </a:cxn>
                      <a:cxn ang="0">
                        <a:pos x="0" y="13"/>
                      </a:cxn>
                      <a:cxn ang="0">
                        <a:pos x="1" y="10"/>
                      </a:cxn>
                      <a:cxn ang="0">
                        <a:pos x="1" y="9"/>
                      </a:cxn>
                      <a:cxn ang="0">
                        <a:pos x="2" y="7"/>
                      </a:cxn>
                      <a:cxn ang="0">
                        <a:pos x="5" y="4"/>
                      </a:cxn>
                      <a:cxn ang="0">
                        <a:pos x="8" y="2"/>
                      </a:cxn>
                      <a:cxn ang="0">
                        <a:pos x="13" y="0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36" h="34">
                        <a:moveTo>
                          <a:pt x="17" y="0"/>
                        </a:moveTo>
                        <a:lnTo>
                          <a:pt x="22" y="0"/>
                        </a:lnTo>
                        <a:lnTo>
                          <a:pt x="31" y="4"/>
                        </a:lnTo>
                        <a:lnTo>
                          <a:pt x="33" y="7"/>
                        </a:lnTo>
                        <a:lnTo>
                          <a:pt x="34" y="10"/>
                        </a:lnTo>
                        <a:lnTo>
                          <a:pt x="36" y="15"/>
                        </a:lnTo>
                        <a:lnTo>
                          <a:pt x="34" y="25"/>
                        </a:lnTo>
                        <a:lnTo>
                          <a:pt x="31" y="30"/>
                        </a:lnTo>
                        <a:lnTo>
                          <a:pt x="29" y="32"/>
                        </a:lnTo>
                        <a:lnTo>
                          <a:pt x="24" y="34"/>
                        </a:lnTo>
                        <a:lnTo>
                          <a:pt x="12" y="34"/>
                        </a:lnTo>
                        <a:lnTo>
                          <a:pt x="7" y="32"/>
                        </a:lnTo>
                        <a:lnTo>
                          <a:pt x="2" y="27"/>
                        </a:lnTo>
                        <a:lnTo>
                          <a:pt x="1" y="25"/>
                        </a:lnTo>
                        <a:lnTo>
                          <a:pt x="1" y="22"/>
                        </a:lnTo>
                        <a:lnTo>
                          <a:pt x="0" y="19"/>
                        </a:lnTo>
                        <a:lnTo>
                          <a:pt x="0" y="13"/>
                        </a:lnTo>
                        <a:lnTo>
                          <a:pt x="1" y="10"/>
                        </a:lnTo>
                        <a:lnTo>
                          <a:pt x="1" y="9"/>
                        </a:lnTo>
                        <a:lnTo>
                          <a:pt x="2" y="7"/>
                        </a:lnTo>
                        <a:lnTo>
                          <a:pt x="5" y="4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0" name="Freeform 69"/>
                  <p:cNvSpPr>
                    <a:spLocks/>
                  </p:cNvSpPr>
                  <p:nvPr/>
                </p:nvSpPr>
                <p:spPr bwMode="auto">
                  <a:xfrm>
                    <a:off x="1266" y="3153"/>
                    <a:ext cx="105" cy="151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105" y="0"/>
                      </a:cxn>
                      <a:cxn ang="0">
                        <a:pos x="97" y="25"/>
                      </a:cxn>
                      <a:cxn ang="0">
                        <a:pos x="47" y="25"/>
                      </a:cxn>
                      <a:cxn ang="0">
                        <a:pos x="40" y="40"/>
                      </a:cxn>
                      <a:cxn ang="0">
                        <a:pos x="54" y="43"/>
                      </a:cxn>
                      <a:cxn ang="0">
                        <a:pos x="65" y="48"/>
                      </a:cxn>
                      <a:cxn ang="0">
                        <a:pos x="70" y="52"/>
                      </a:cxn>
                      <a:cxn ang="0">
                        <a:pos x="73" y="54"/>
                      </a:cxn>
                      <a:cxn ang="0">
                        <a:pos x="77" y="58"/>
                      </a:cxn>
                      <a:cxn ang="0">
                        <a:pos x="82" y="65"/>
                      </a:cxn>
                      <a:cxn ang="0">
                        <a:pos x="87" y="77"/>
                      </a:cxn>
                      <a:cxn ang="0">
                        <a:pos x="89" y="88"/>
                      </a:cxn>
                      <a:cxn ang="0">
                        <a:pos x="87" y="105"/>
                      </a:cxn>
                      <a:cxn ang="0">
                        <a:pos x="79" y="119"/>
                      </a:cxn>
                      <a:cxn ang="0">
                        <a:pos x="70" y="132"/>
                      </a:cxn>
                      <a:cxn ang="0">
                        <a:pos x="55" y="142"/>
                      </a:cxn>
                      <a:cxn ang="0">
                        <a:pos x="46" y="148"/>
                      </a:cxn>
                      <a:cxn ang="0">
                        <a:pos x="35" y="150"/>
                      </a:cxn>
                      <a:cxn ang="0">
                        <a:pos x="23" y="151"/>
                      </a:cxn>
                      <a:cxn ang="0">
                        <a:pos x="15" y="151"/>
                      </a:cxn>
                      <a:cxn ang="0">
                        <a:pos x="7" y="149"/>
                      </a:cxn>
                      <a:cxn ang="0">
                        <a:pos x="3" y="144"/>
                      </a:cxn>
                      <a:cxn ang="0">
                        <a:pos x="0" y="139"/>
                      </a:cxn>
                      <a:cxn ang="0">
                        <a:pos x="0" y="132"/>
                      </a:cxn>
                      <a:cxn ang="0">
                        <a:pos x="1" y="130"/>
                      </a:cxn>
                      <a:cxn ang="0">
                        <a:pos x="3" y="129"/>
                      </a:cxn>
                      <a:cxn ang="0">
                        <a:pos x="7" y="126"/>
                      </a:cxn>
                      <a:cxn ang="0">
                        <a:pos x="16" y="126"/>
                      </a:cxn>
                      <a:cxn ang="0">
                        <a:pos x="18" y="129"/>
                      </a:cxn>
                      <a:cxn ang="0">
                        <a:pos x="19" y="129"/>
                      </a:cxn>
                      <a:cxn ang="0">
                        <a:pos x="21" y="130"/>
                      </a:cxn>
                      <a:cxn ang="0">
                        <a:pos x="23" y="131"/>
                      </a:cxn>
                      <a:cxn ang="0">
                        <a:pos x="27" y="133"/>
                      </a:cxn>
                      <a:cxn ang="0">
                        <a:pos x="30" y="137"/>
                      </a:cxn>
                      <a:cxn ang="0">
                        <a:pos x="37" y="142"/>
                      </a:cxn>
                      <a:cxn ang="0">
                        <a:pos x="42" y="142"/>
                      </a:cxn>
                      <a:cxn ang="0">
                        <a:pos x="52" y="139"/>
                      </a:cxn>
                      <a:cxn ang="0">
                        <a:pos x="55" y="135"/>
                      </a:cxn>
                      <a:cxn ang="0">
                        <a:pos x="60" y="127"/>
                      </a:cxn>
                      <a:cxn ang="0">
                        <a:pos x="63" y="120"/>
                      </a:cxn>
                      <a:cxn ang="0">
                        <a:pos x="63" y="109"/>
                      </a:cxn>
                      <a:cxn ang="0">
                        <a:pos x="61" y="97"/>
                      </a:cxn>
                      <a:cxn ang="0">
                        <a:pos x="55" y="87"/>
                      </a:cxn>
                      <a:cxn ang="0">
                        <a:pos x="52" y="78"/>
                      </a:cxn>
                      <a:cxn ang="0">
                        <a:pos x="47" y="72"/>
                      </a:cxn>
                      <a:cxn ang="0">
                        <a:pos x="40" y="67"/>
                      </a:cxn>
                      <a:cxn ang="0">
                        <a:pos x="31" y="64"/>
                      </a:cxn>
                      <a:cxn ang="0">
                        <a:pos x="18" y="63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105" h="151">
                        <a:moveTo>
                          <a:pt x="49" y="0"/>
                        </a:moveTo>
                        <a:lnTo>
                          <a:pt x="105" y="0"/>
                        </a:lnTo>
                        <a:lnTo>
                          <a:pt x="97" y="25"/>
                        </a:lnTo>
                        <a:lnTo>
                          <a:pt x="47" y="25"/>
                        </a:lnTo>
                        <a:lnTo>
                          <a:pt x="40" y="40"/>
                        </a:lnTo>
                        <a:lnTo>
                          <a:pt x="54" y="43"/>
                        </a:lnTo>
                        <a:lnTo>
                          <a:pt x="65" y="48"/>
                        </a:lnTo>
                        <a:lnTo>
                          <a:pt x="70" y="52"/>
                        </a:lnTo>
                        <a:lnTo>
                          <a:pt x="73" y="54"/>
                        </a:lnTo>
                        <a:lnTo>
                          <a:pt x="77" y="58"/>
                        </a:lnTo>
                        <a:lnTo>
                          <a:pt x="82" y="65"/>
                        </a:lnTo>
                        <a:lnTo>
                          <a:pt x="87" y="77"/>
                        </a:lnTo>
                        <a:lnTo>
                          <a:pt x="89" y="88"/>
                        </a:lnTo>
                        <a:lnTo>
                          <a:pt x="87" y="105"/>
                        </a:lnTo>
                        <a:lnTo>
                          <a:pt x="79" y="119"/>
                        </a:lnTo>
                        <a:lnTo>
                          <a:pt x="70" y="132"/>
                        </a:lnTo>
                        <a:lnTo>
                          <a:pt x="55" y="142"/>
                        </a:lnTo>
                        <a:lnTo>
                          <a:pt x="46" y="148"/>
                        </a:lnTo>
                        <a:lnTo>
                          <a:pt x="35" y="150"/>
                        </a:lnTo>
                        <a:lnTo>
                          <a:pt x="23" y="151"/>
                        </a:lnTo>
                        <a:lnTo>
                          <a:pt x="15" y="151"/>
                        </a:lnTo>
                        <a:lnTo>
                          <a:pt x="7" y="149"/>
                        </a:lnTo>
                        <a:lnTo>
                          <a:pt x="3" y="144"/>
                        </a:lnTo>
                        <a:lnTo>
                          <a:pt x="0" y="139"/>
                        </a:lnTo>
                        <a:lnTo>
                          <a:pt x="0" y="132"/>
                        </a:lnTo>
                        <a:lnTo>
                          <a:pt x="1" y="130"/>
                        </a:lnTo>
                        <a:lnTo>
                          <a:pt x="3" y="129"/>
                        </a:lnTo>
                        <a:lnTo>
                          <a:pt x="7" y="126"/>
                        </a:lnTo>
                        <a:lnTo>
                          <a:pt x="16" y="126"/>
                        </a:lnTo>
                        <a:lnTo>
                          <a:pt x="18" y="129"/>
                        </a:lnTo>
                        <a:lnTo>
                          <a:pt x="19" y="129"/>
                        </a:lnTo>
                        <a:lnTo>
                          <a:pt x="21" y="130"/>
                        </a:lnTo>
                        <a:lnTo>
                          <a:pt x="23" y="131"/>
                        </a:lnTo>
                        <a:lnTo>
                          <a:pt x="27" y="133"/>
                        </a:lnTo>
                        <a:lnTo>
                          <a:pt x="30" y="137"/>
                        </a:lnTo>
                        <a:lnTo>
                          <a:pt x="37" y="142"/>
                        </a:lnTo>
                        <a:lnTo>
                          <a:pt x="42" y="142"/>
                        </a:lnTo>
                        <a:lnTo>
                          <a:pt x="52" y="139"/>
                        </a:lnTo>
                        <a:lnTo>
                          <a:pt x="55" y="135"/>
                        </a:lnTo>
                        <a:lnTo>
                          <a:pt x="60" y="127"/>
                        </a:lnTo>
                        <a:lnTo>
                          <a:pt x="63" y="120"/>
                        </a:lnTo>
                        <a:lnTo>
                          <a:pt x="63" y="109"/>
                        </a:lnTo>
                        <a:lnTo>
                          <a:pt x="61" y="97"/>
                        </a:lnTo>
                        <a:lnTo>
                          <a:pt x="55" y="87"/>
                        </a:lnTo>
                        <a:lnTo>
                          <a:pt x="52" y="78"/>
                        </a:lnTo>
                        <a:lnTo>
                          <a:pt x="47" y="72"/>
                        </a:lnTo>
                        <a:lnTo>
                          <a:pt x="40" y="67"/>
                        </a:lnTo>
                        <a:lnTo>
                          <a:pt x="31" y="64"/>
                        </a:lnTo>
                        <a:lnTo>
                          <a:pt x="18" y="63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1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2879"/>
                    <a:ext cx="15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2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1103" y="2888"/>
                    <a:ext cx="123" cy="21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3" name="Freeform 72"/>
                  <p:cNvSpPr>
                    <a:spLocks/>
                  </p:cNvSpPr>
                  <p:nvPr/>
                </p:nvSpPr>
                <p:spPr bwMode="auto">
                  <a:xfrm>
                    <a:off x="1265" y="2805"/>
                    <a:ext cx="94" cy="151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58" y="124"/>
                      </a:cxn>
                      <a:cxn ang="0">
                        <a:pos x="56" y="128"/>
                      </a:cxn>
                      <a:cxn ang="0">
                        <a:pos x="54" y="136"/>
                      </a:cxn>
                      <a:cxn ang="0">
                        <a:pos x="54" y="138"/>
                      </a:cxn>
                      <a:cxn ang="0">
                        <a:pos x="55" y="139"/>
                      </a:cxn>
                      <a:cxn ang="0">
                        <a:pos x="55" y="140"/>
                      </a:cxn>
                      <a:cxn ang="0">
                        <a:pos x="59" y="144"/>
                      </a:cxn>
                      <a:cxn ang="0">
                        <a:pos x="62" y="144"/>
                      </a:cxn>
                      <a:cxn ang="0">
                        <a:pos x="70" y="146"/>
                      </a:cxn>
                      <a:cxn ang="0">
                        <a:pos x="74" y="146"/>
                      </a:cxn>
                      <a:cxn ang="0">
                        <a:pos x="74" y="151"/>
                      </a:cxn>
                      <a:cxn ang="0">
                        <a:pos x="0" y="151"/>
                      </a:cxn>
                      <a:cxn ang="0">
                        <a:pos x="2" y="146"/>
                      </a:cxn>
                      <a:cxn ang="0">
                        <a:pos x="11" y="146"/>
                      </a:cxn>
                      <a:cxn ang="0">
                        <a:pos x="14" y="145"/>
                      </a:cxn>
                      <a:cxn ang="0">
                        <a:pos x="16" y="144"/>
                      </a:cxn>
                      <a:cxn ang="0">
                        <a:pos x="19" y="144"/>
                      </a:cxn>
                      <a:cxn ang="0">
                        <a:pos x="24" y="142"/>
                      </a:cxn>
                      <a:cxn ang="0">
                        <a:pos x="25" y="139"/>
                      </a:cxn>
                      <a:cxn ang="0">
                        <a:pos x="26" y="138"/>
                      </a:cxn>
                      <a:cxn ang="0">
                        <a:pos x="28" y="136"/>
                      </a:cxn>
                      <a:cxn ang="0">
                        <a:pos x="28" y="132"/>
                      </a:cxn>
                      <a:cxn ang="0">
                        <a:pos x="29" y="128"/>
                      </a:cxn>
                      <a:cxn ang="0">
                        <a:pos x="30" y="124"/>
                      </a:cxn>
                      <a:cxn ang="0">
                        <a:pos x="52" y="50"/>
                      </a:cxn>
                      <a:cxn ang="0">
                        <a:pos x="54" y="44"/>
                      </a:cxn>
                      <a:cxn ang="0">
                        <a:pos x="55" y="40"/>
                      </a:cxn>
                      <a:cxn ang="0">
                        <a:pos x="58" y="35"/>
                      </a:cxn>
                      <a:cxn ang="0">
                        <a:pos x="58" y="20"/>
                      </a:cxn>
                      <a:cxn ang="0">
                        <a:pos x="56" y="18"/>
                      </a:cxn>
                      <a:cxn ang="0">
                        <a:pos x="52" y="16"/>
                      </a:cxn>
                      <a:cxn ang="0">
                        <a:pos x="35" y="16"/>
                      </a:cxn>
                      <a:cxn ang="0">
                        <a:pos x="35" y="13"/>
                      </a:cxn>
                      <a:cxn ang="0">
                        <a:pos x="89" y="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94" h="151">
                        <a:moveTo>
                          <a:pt x="94" y="0"/>
                        </a:moveTo>
                        <a:lnTo>
                          <a:pt x="58" y="124"/>
                        </a:lnTo>
                        <a:lnTo>
                          <a:pt x="56" y="128"/>
                        </a:lnTo>
                        <a:lnTo>
                          <a:pt x="54" y="136"/>
                        </a:lnTo>
                        <a:lnTo>
                          <a:pt x="54" y="138"/>
                        </a:lnTo>
                        <a:lnTo>
                          <a:pt x="55" y="139"/>
                        </a:lnTo>
                        <a:lnTo>
                          <a:pt x="55" y="140"/>
                        </a:lnTo>
                        <a:lnTo>
                          <a:pt x="59" y="144"/>
                        </a:lnTo>
                        <a:lnTo>
                          <a:pt x="62" y="144"/>
                        </a:lnTo>
                        <a:lnTo>
                          <a:pt x="70" y="146"/>
                        </a:lnTo>
                        <a:lnTo>
                          <a:pt x="74" y="146"/>
                        </a:lnTo>
                        <a:lnTo>
                          <a:pt x="74" y="151"/>
                        </a:lnTo>
                        <a:lnTo>
                          <a:pt x="0" y="151"/>
                        </a:lnTo>
                        <a:lnTo>
                          <a:pt x="2" y="146"/>
                        </a:lnTo>
                        <a:lnTo>
                          <a:pt x="11" y="146"/>
                        </a:lnTo>
                        <a:lnTo>
                          <a:pt x="14" y="145"/>
                        </a:lnTo>
                        <a:lnTo>
                          <a:pt x="16" y="144"/>
                        </a:lnTo>
                        <a:lnTo>
                          <a:pt x="19" y="144"/>
                        </a:lnTo>
                        <a:lnTo>
                          <a:pt x="24" y="142"/>
                        </a:lnTo>
                        <a:lnTo>
                          <a:pt x="25" y="139"/>
                        </a:lnTo>
                        <a:lnTo>
                          <a:pt x="26" y="138"/>
                        </a:lnTo>
                        <a:lnTo>
                          <a:pt x="28" y="136"/>
                        </a:lnTo>
                        <a:lnTo>
                          <a:pt x="28" y="132"/>
                        </a:lnTo>
                        <a:lnTo>
                          <a:pt x="29" y="128"/>
                        </a:lnTo>
                        <a:lnTo>
                          <a:pt x="30" y="124"/>
                        </a:lnTo>
                        <a:lnTo>
                          <a:pt x="52" y="50"/>
                        </a:lnTo>
                        <a:lnTo>
                          <a:pt x="54" y="44"/>
                        </a:lnTo>
                        <a:lnTo>
                          <a:pt x="55" y="40"/>
                        </a:lnTo>
                        <a:lnTo>
                          <a:pt x="58" y="35"/>
                        </a:lnTo>
                        <a:lnTo>
                          <a:pt x="58" y="20"/>
                        </a:lnTo>
                        <a:lnTo>
                          <a:pt x="56" y="18"/>
                        </a:lnTo>
                        <a:lnTo>
                          <a:pt x="52" y="16"/>
                        </a:lnTo>
                        <a:lnTo>
                          <a:pt x="35" y="16"/>
                        </a:lnTo>
                        <a:lnTo>
                          <a:pt x="35" y="13"/>
                        </a:lnTo>
                        <a:lnTo>
                          <a:pt x="89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4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2533"/>
                    <a:ext cx="15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5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934" y="2542"/>
                    <a:ext cx="123" cy="22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6" name="Freeform 75"/>
                  <p:cNvSpPr>
                    <a:spLocks noEditPoints="1"/>
                  </p:cNvSpPr>
                  <p:nvPr/>
                </p:nvSpPr>
                <p:spPr bwMode="auto">
                  <a:xfrm>
                    <a:off x="1103" y="2459"/>
                    <a:ext cx="99" cy="154"/>
                  </a:xfrm>
                  <a:custGeom>
                    <a:avLst/>
                    <a:gdLst/>
                    <a:ahLst/>
                    <a:cxnLst>
                      <a:cxn ang="0">
                        <a:pos x="72" y="0"/>
                      </a:cxn>
                      <a:cxn ang="0">
                        <a:pos x="81" y="4"/>
                      </a:cxn>
                      <a:cxn ang="0">
                        <a:pos x="90" y="10"/>
                      </a:cxn>
                      <a:cxn ang="0">
                        <a:pos x="96" y="18"/>
                      </a:cxn>
                      <a:cxn ang="0">
                        <a:pos x="99" y="42"/>
                      </a:cxn>
                      <a:cxn ang="0">
                        <a:pos x="95" y="80"/>
                      </a:cxn>
                      <a:cxn ang="0">
                        <a:pos x="84" y="112"/>
                      </a:cxn>
                      <a:cxn ang="0">
                        <a:pos x="57" y="144"/>
                      </a:cxn>
                      <a:cxn ang="0">
                        <a:pos x="49" y="149"/>
                      </a:cxn>
                      <a:cxn ang="0">
                        <a:pos x="37" y="154"/>
                      </a:cxn>
                      <a:cxn ang="0">
                        <a:pos x="19" y="152"/>
                      </a:cxn>
                      <a:cxn ang="0">
                        <a:pos x="12" y="146"/>
                      </a:cxn>
                      <a:cxn ang="0">
                        <a:pos x="6" y="137"/>
                      </a:cxn>
                      <a:cxn ang="0">
                        <a:pos x="1" y="123"/>
                      </a:cxn>
                      <a:cxn ang="0">
                        <a:pos x="1" y="95"/>
                      </a:cxn>
                      <a:cxn ang="0">
                        <a:pos x="8" y="60"/>
                      </a:cxn>
                      <a:cxn ang="0">
                        <a:pos x="27" y="26"/>
                      </a:cxn>
                      <a:cxn ang="0">
                        <a:pos x="49" y="5"/>
                      </a:cxn>
                      <a:cxn ang="0">
                        <a:pos x="57" y="2"/>
                      </a:cxn>
                      <a:cxn ang="0">
                        <a:pos x="67" y="0"/>
                      </a:cxn>
                      <a:cxn ang="0">
                        <a:pos x="65" y="5"/>
                      </a:cxn>
                      <a:cxn ang="0">
                        <a:pos x="59" y="9"/>
                      </a:cxn>
                      <a:cxn ang="0">
                        <a:pos x="54" y="17"/>
                      </a:cxn>
                      <a:cxn ang="0">
                        <a:pos x="50" y="28"/>
                      </a:cxn>
                      <a:cxn ang="0">
                        <a:pos x="38" y="64"/>
                      </a:cxn>
                      <a:cxn ang="0">
                        <a:pos x="24" y="112"/>
                      </a:cxn>
                      <a:cxn ang="0">
                        <a:pos x="20" y="132"/>
                      </a:cxn>
                      <a:cxn ang="0">
                        <a:pos x="23" y="147"/>
                      </a:cxn>
                      <a:cxn ang="0">
                        <a:pos x="29" y="149"/>
                      </a:cxn>
                      <a:cxn ang="0">
                        <a:pos x="39" y="147"/>
                      </a:cxn>
                      <a:cxn ang="0">
                        <a:pos x="49" y="131"/>
                      </a:cxn>
                      <a:cxn ang="0">
                        <a:pos x="63" y="82"/>
                      </a:cxn>
                      <a:cxn ang="0">
                        <a:pos x="77" y="32"/>
                      </a:cxn>
                      <a:cxn ang="0">
                        <a:pos x="79" y="11"/>
                      </a:cxn>
                      <a:cxn ang="0">
                        <a:pos x="74" y="5"/>
                      </a:cxn>
                    </a:cxnLst>
                    <a:rect l="0" t="0" r="r" b="b"/>
                    <a:pathLst>
                      <a:path w="99" h="154">
                        <a:moveTo>
                          <a:pt x="67" y="0"/>
                        </a:moveTo>
                        <a:lnTo>
                          <a:pt x="72" y="0"/>
                        </a:lnTo>
                        <a:lnTo>
                          <a:pt x="78" y="2"/>
                        </a:lnTo>
                        <a:lnTo>
                          <a:pt x="81" y="4"/>
                        </a:lnTo>
                        <a:lnTo>
                          <a:pt x="86" y="6"/>
                        </a:lnTo>
                        <a:lnTo>
                          <a:pt x="90" y="10"/>
                        </a:lnTo>
                        <a:lnTo>
                          <a:pt x="92" y="14"/>
                        </a:lnTo>
                        <a:lnTo>
                          <a:pt x="96" y="18"/>
                        </a:lnTo>
                        <a:lnTo>
                          <a:pt x="99" y="33"/>
                        </a:lnTo>
                        <a:lnTo>
                          <a:pt x="99" y="42"/>
                        </a:lnTo>
                        <a:lnTo>
                          <a:pt x="98" y="59"/>
                        </a:lnTo>
                        <a:lnTo>
                          <a:pt x="95" y="80"/>
                        </a:lnTo>
                        <a:lnTo>
                          <a:pt x="90" y="96"/>
                        </a:lnTo>
                        <a:lnTo>
                          <a:pt x="84" y="112"/>
                        </a:lnTo>
                        <a:lnTo>
                          <a:pt x="72" y="130"/>
                        </a:lnTo>
                        <a:lnTo>
                          <a:pt x="57" y="144"/>
                        </a:lnTo>
                        <a:lnTo>
                          <a:pt x="54" y="147"/>
                        </a:lnTo>
                        <a:lnTo>
                          <a:pt x="49" y="149"/>
                        </a:lnTo>
                        <a:lnTo>
                          <a:pt x="43" y="153"/>
                        </a:lnTo>
                        <a:lnTo>
                          <a:pt x="37" y="154"/>
                        </a:lnTo>
                        <a:lnTo>
                          <a:pt x="26" y="154"/>
                        </a:lnTo>
                        <a:lnTo>
                          <a:pt x="19" y="152"/>
                        </a:lnTo>
                        <a:lnTo>
                          <a:pt x="15" y="149"/>
                        </a:lnTo>
                        <a:lnTo>
                          <a:pt x="12" y="146"/>
                        </a:lnTo>
                        <a:lnTo>
                          <a:pt x="9" y="142"/>
                        </a:lnTo>
                        <a:lnTo>
                          <a:pt x="6" y="137"/>
                        </a:lnTo>
                        <a:lnTo>
                          <a:pt x="5" y="132"/>
                        </a:lnTo>
                        <a:lnTo>
                          <a:pt x="1" y="123"/>
                        </a:lnTo>
                        <a:lnTo>
                          <a:pt x="0" y="112"/>
                        </a:lnTo>
                        <a:lnTo>
                          <a:pt x="1" y="95"/>
                        </a:lnTo>
                        <a:lnTo>
                          <a:pt x="3" y="78"/>
                        </a:lnTo>
                        <a:lnTo>
                          <a:pt x="8" y="60"/>
                        </a:lnTo>
                        <a:lnTo>
                          <a:pt x="17" y="41"/>
                        </a:lnTo>
                        <a:lnTo>
                          <a:pt x="27" y="26"/>
                        </a:lnTo>
                        <a:lnTo>
                          <a:pt x="38" y="14"/>
                        </a:lnTo>
                        <a:lnTo>
                          <a:pt x="49" y="5"/>
                        </a:lnTo>
                        <a:lnTo>
                          <a:pt x="54" y="3"/>
                        </a:lnTo>
                        <a:lnTo>
                          <a:pt x="57" y="2"/>
                        </a:lnTo>
                        <a:lnTo>
                          <a:pt x="62" y="0"/>
                        </a:lnTo>
                        <a:lnTo>
                          <a:pt x="67" y="0"/>
                        </a:lnTo>
                        <a:close/>
                        <a:moveTo>
                          <a:pt x="69" y="5"/>
                        </a:moveTo>
                        <a:lnTo>
                          <a:pt x="65" y="5"/>
                        </a:lnTo>
                        <a:lnTo>
                          <a:pt x="60" y="8"/>
                        </a:lnTo>
                        <a:lnTo>
                          <a:pt x="59" y="9"/>
                        </a:lnTo>
                        <a:lnTo>
                          <a:pt x="56" y="14"/>
                        </a:lnTo>
                        <a:lnTo>
                          <a:pt x="54" y="17"/>
                        </a:lnTo>
                        <a:lnTo>
                          <a:pt x="53" y="22"/>
                        </a:lnTo>
                        <a:lnTo>
                          <a:pt x="50" y="28"/>
                        </a:lnTo>
                        <a:lnTo>
                          <a:pt x="44" y="45"/>
                        </a:lnTo>
                        <a:lnTo>
                          <a:pt x="38" y="64"/>
                        </a:lnTo>
                        <a:lnTo>
                          <a:pt x="32" y="87"/>
                        </a:lnTo>
                        <a:lnTo>
                          <a:pt x="24" y="112"/>
                        </a:lnTo>
                        <a:lnTo>
                          <a:pt x="21" y="126"/>
                        </a:lnTo>
                        <a:lnTo>
                          <a:pt x="20" y="132"/>
                        </a:lnTo>
                        <a:lnTo>
                          <a:pt x="20" y="142"/>
                        </a:lnTo>
                        <a:lnTo>
                          <a:pt x="23" y="147"/>
                        </a:lnTo>
                        <a:lnTo>
                          <a:pt x="25" y="148"/>
                        </a:lnTo>
                        <a:lnTo>
                          <a:pt x="29" y="149"/>
                        </a:lnTo>
                        <a:lnTo>
                          <a:pt x="35" y="149"/>
                        </a:lnTo>
                        <a:lnTo>
                          <a:pt x="39" y="147"/>
                        </a:lnTo>
                        <a:lnTo>
                          <a:pt x="47" y="137"/>
                        </a:lnTo>
                        <a:lnTo>
                          <a:pt x="49" y="131"/>
                        </a:lnTo>
                        <a:lnTo>
                          <a:pt x="56" y="110"/>
                        </a:lnTo>
                        <a:lnTo>
                          <a:pt x="63" y="82"/>
                        </a:lnTo>
                        <a:lnTo>
                          <a:pt x="72" y="51"/>
                        </a:lnTo>
                        <a:lnTo>
                          <a:pt x="77" y="32"/>
                        </a:lnTo>
                        <a:lnTo>
                          <a:pt x="79" y="16"/>
                        </a:lnTo>
                        <a:lnTo>
                          <a:pt x="79" y="11"/>
                        </a:lnTo>
                        <a:lnTo>
                          <a:pt x="77" y="6"/>
                        </a:lnTo>
                        <a:lnTo>
                          <a:pt x="74" y="5"/>
                        </a:lnTo>
                        <a:lnTo>
                          <a:pt x="69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7" name="Freeform 76"/>
                  <p:cNvSpPr>
                    <a:spLocks/>
                  </p:cNvSpPr>
                  <p:nvPr/>
                </p:nvSpPr>
                <p:spPr bwMode="auto">
                  <a:xfrm>
                    <a:off x="1200" y="2578"/>
                    <a:ext cx="36" cy="35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22" y="0"/>
                      </a:cxn>
                      <a:cxn ang="0">
                        <a:pos x="31" y="5"/>
                      </a:cxn>
                      <a:cxn ang="0">
                        <a:pos x="33" y="7"/>
                      </a:cxn>
                      <a:cxn ang="0">
                        <a:pos x="34" y="11"/>
                      </a:cxn>
                      <a:cxn ang="0">
                        <a:pos x="36" y="16"/>
                      </a:cxn>
                      <a:cxn ang="0">
                        <a:pos x="34" y="25"/>
                      </a:cxn>
                      <a:cxn ang="0">
                        <a:pos x="31" y="30"/>
                      </a:cxn>
                      <a:cxn ang="0">
                        <a:pos x="29" y="33"/>
                      </a:cxn>
                      <a:cxn ang="0">
                        <a:pos x="24" y="35"/>
                      </a:cxn>
                      <a:cxn ang="0">
                        <a:pos x="12" y="35"/>
                      </a:cxn>
                      <a:cxn ang="0">
                        <a:pos x="7" y="33"/>
                      </a:cxn>
                      <a:cxn ang="0">
                        <a:pos x="2" y="28"/>
                      </a:cxn>
                      <a:cxn ang="0">
                        <a:pos x="1" y="25"/>
                      </a:cxn>
                      <a:cxn ang="0">
                        <a:pos x="1" y="23"/>
                      </a:cxn>
                      <a:cxn ang="0">
                        <a:pos x="0" y="19"/>
                      </a:cxn>
                      <a:cxn ang="0">
                        <a:pos x="0" y="13"/>
                      </a:cxn>
                      <a:cxn ang="0">
                        <a:pos x="1" y="11"/>
                      </a:cxn>
                      <a:cxn ang="0">
                        <a:pos x="1" y="10"/>
                      </a:cxn>
                      <a:cxn ang="0">
                        <a:pos x="2" y="7"/>
                      </a:cxn>
                      <a:cxn ang="0">
                        <a:pos x="5" y="5"/>
                      </a:cxn>
                      <a:cxn ang="0">
                        <a:pos x="8" y="3"/>
                      </a:cxn>
                      <a:cxn ang="0">
                        <a:pos x="13" y="0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36" h="35">
                        <a:moveTo>
                          <a:pt x="17" y="0"/>
                        </a:moveTo>
                        <a:lnTo>
                          <a:pt x="22" y="0"/>
                        </a:lnTo>
                        <a:lnTo>
                          <a:pt x="31" y="5"/>
                        </a:lnTo>
                        <a:lnTo>
                          <a:pt x="33" y="7"/>
                        </a:lnTo>
                        <a:lnTo>
                          <a:pt x="34" y="11"/>
                        </a:lnTo>
                        <a:lnTo>
                          <a:pt x="36" y="16"/>
                        </a:lnTo>
                        <a:lnTo>
                          <a:pt x="34" y="25"/>
                        </a:lnTo>
                        <a:lnTo>
                          <a:pt x="31" y="30"/>
                        </a:lnTo>
                        <a:lnTo>
                          <a:pt x="29" y="33"/>
                        </a:lnTo>
                        <a:lnTo>
                          <a:pt x="24" y="35"/>
                        </a:lnTo>
                        <a:lnTo>
                          <a:pt x="12" y="35"/>
                        </a:lnTo>
                        <a:lnTo>
                          <a:pt x="7" y="33"/>
                        </a:lnTo>
                        <a:lnTo>
                          <a:pt x="2" y="28"/>
                        </a:lnTo>
                        <a:lnTo>
                          <a:pt x="1" y="25"/>
                        </a:lnTo>
                        <a:lnTo>
                          <a:pt x="1" y="23"/>
                        </a:lnTo>
                        <a:lnTo>
                          <a:pt x="0" y="19"/>
                        </a:lnTo>
                        <a:lnTo>
                          <a:pt x="0" y="13"/>
                        </a:lnTo>
                        <a:lnTo>
                          <a:pt x="1" y="11"/>
                        </a:lnTo>
                        <a:lnTo>
                          <a:pt x="1" y="10"/>
                        </a:lnTo>
                        <a:lnTo>
                          <a:pt x="2" y="7"/>
                        </a:lnTo>
                        <a:lnTo>
                          <a:pt x="5" y="5"/>
                        </a:lnTo>
                        <a:lnTo>
                          <a:pt x="8" y="3"/>
                        </a:lnTo>
                        <a:lnTo>
                          <a:pt x="13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8" name="Freeform 77"/>
                  <p:cNvSpPr>
                    <a:spLocks/>
                  </p:cNvSpPr>
                  <p:nvPr/>
                </p:nvSpPr>
                <p:spPr bwMode="auto">
                  <a:xfrm>
                    <a:off x="1266" y="2462"/>
                    <a:ext cx="105" cy="151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105" y="0"/>
                      </a:cxn>
                      <a:cxn ang="0">
                        <a:pos x="97" y="25"/>
                      </a:cxn>
                      <a:cxn ang="0">
                        <a:pos x="47" y="25"/>
                      </a:cxn>
                      <a:cxn ang="0">
                        <a:pos x="40" y="39"/>
                      </a:cxn>
                      <a:cxn ang="0">
                        <a:pos x="54" y="43"/>
                      </a:cxn>
                      <a:cxn ang="0">
                        <a:pos x="65" y="48"/>
                      </a:cxn>
                      <a:cxn ang="0">
                        <a:pos x="70" y="51"/>
                      </a:cxn>
                      <a:cxn ang="0">
                        <a:pos x="73" y="54"/>
                      </a:cxn>
                      <a:cxn ang="0">
                        <a:pos x="77" y="57"/>
                      </a:cxn>
                      <a:cxn ang="0">
                        <a:pos x="82" y="65"/>
                      </a:cxn>
                      <a:cxn ang="0">
                        <a:pos x="87" y="77"/>
                      </a:cxn>
                      <a:cxn ang="0">
                        <a:pos x="89" y="87"/>
                      </a:cxn>
                      <a:cxn ang="0">
                        <a:pos x="87" y="104"/>
                      </a:cxn>
                      <a:cxn ang="0">
                        <a:pos x="79" y="119"/>
                      </a:cxn>
                      <a:cxn ang="0">
                        <a:pos x="70" y="132"/>
                      </a:cxn>
                      <a:cxn ang="0">
                        <a:pos x="55" y="141"/>
                      </a:cxn>
                      <a:cxn ang="0">
                        <a:pos x="46" y="147"/>
                      </a:cxn>
                      <a:cxn ang="0">
                        <a:pos x="35" y="150"/>
                      </a:cxn>
                      <a:cxn ang="0">
                        <a:pos x="23" y="151"/>
                      </a:cxn>
                      <a:cxn ang="0">
                        <a:pos x="15" y="151"/>
                      </a:cxn>
                      <a:cxn ang="0">
                        <a:pos x="7" y="149"/>
                      </a:cxn>
                      <a:cxn ang="0">
                        <a:pos x="3" y="144"/>
                      </a:cxn>
                      <a:cxn ang="0">
                        <a:pos x="0" y="139"/>
                      </a:cxn>
                      <a:cxn ang="0">
                        <a:pos x="0" y="132"/>
                      </a:cxn>
                      <a:cxn ang="0">
                        <a:pos x="1" y="129"/>
                      </a:cxn>
                      <a:cxn ang="0">
                        <a:pos x="3" y="128"/>
                      </a:cxn>
                      <a:cxn ang="0">
                        <a:pos x="7" y="126"/>
                      </a:cxn>
                      <a:cxn ang="0">
                        <a:pos x="16" y="126"/>
                      </a:cxn>
                      <a:cxn ang="0">
                        <a:pos x="18" y="128"/>
                      </a:cxn>
                      <a:cxn ang="0">
                        <a:pos x="19" y="128"/>
                      </a:cxn>
                      <a:cxn ang="0">
                        <a:pos x="21" y="129"/>
                      </a:cxn>
                      <a:cxn ang="0">
                        <a:pos x="23" y="131"/>
                      </a:cxn>
                      <a:cxn ang="0">
                        <a:pos x="27" y="133"/>
                      </a:cxn>
                      <a:cxn ang="0">
                        <a:pos x="30" y="137"/>
                      </a:cxn>
                      <a:cxn ang="0">
                        <a:pos x="37" y="141"/>
                      </a:cxn>
                      <a:cxn ang="0">
                        <a:pos x="42" y="141"/>
                      </a:cxn>
                      <a:cxn ang="0">
                        <a:pos x="52" y="139"/>
                      </a:cxn>
                      <a:cxn ang="0">
                        <a:pos x="55" y="134"/>
                      </a:cxn>
                      <a:cxn ang="0">
                        <a:pos x="60" y="127"/>
                      </a:cxn>
                      <a:cxn ang="0">
                        <a:pos x="63" y="120"/>
                      </a:cxn>
                      <a:cxn ang="0">
                        <a:pos x="63" y="109"/>
                      </a:cxn>
                      <a:cxn ang="0">
                        <a:pos x="61" y="97"/>
                      </a:cxn>
                      <a:cxn ang="0">
                        <a:pos x="55" y="86"/>
                      </a:cxn>
                      <a:cxn ang="0">
                        <a:pos x="52" y="78"/>
                      </a:cxn>
                      <a:cxn ang="0">
                        <a:pos x="47" y="72"/>
                      </a:cxn>
                      <a:cxn ang="0">
                        <a:pos x="40" y="67"/>
                      </a:cxn>
                      <a:cxn ang="0">
                        <a:pos x="31" y="63"/>
                      </a:cxn>
                      <a:cxn ang="0">
                        <a:pos x="18" y="62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105" h="151">
                        <a:moveTo>
                          <a:pt x="49" y="0"/>
                        </a:moveTo>
                        <a:lnTo>
                          <a:pt x="105" y="0"/>
                        </a:lnTo>
                        <a:lnTo>
                          <a:pt x="97" y="25"/>
                        </a:lnTo>
                        <a:lnTo>
                          <a:pt x="47" y="25"/>
                        </a:lnTo>
                        <a:lnTo>
                          <a:pt x="40" y="39"/>
                        </a:lnTo>
                        <a:lnTo>
                          <a:pt x="54" y="43"/>
                        </a:lnTo>
                        <a:lnTo>
                          <a:pt x="65" y="48"/>
                        </a:lnTo>
                        <a:lnTo>
                          <a:pt x="70" y="51"/>
                        </a:lnTo>
                        <a:lnTo>
                          <a:pt x="73" y="54"/>
                        </a:lnTo>
                        <a:lnTo>
                          <a:pt x="77" y="57"/>
                        </a:lnTo>
                        <a:lnTo>
                          <a:pt x="82" y="65"/>
                        </a:lnTo>
                        <a:lnTo>
                          <a:pt x="87" y="77"/>
                        </a:lnTo>
                        <a:lnTo>
                          <a:pt x="89" y="87"/>
                        </a:lnTo>
                        <a:lnTo>
                          <a:pt x="87" y="104"/>
                        </a:lnTo>
                        <a:lnTo>
                          <a:pt x="79" y="119"/>
                        </a:lnTo>
                        <a:lnTo>
                          <a:pt x="70" y="132"/>
                        </a:lnTo>
                        <a:lnTo>
                          <a:pt x="55" y="141"/>
                        </a:lnTo>
                        <a:lnTo>
                          <a:pt x="46" y="147"/>
                        </a:lnTo>
                        <a:lnTo>
                          <a:pt x="35" y="150"/>
                        </a:lnTo>
                        <a:lnTo>
                          <a:pt x="23" y="151"/>
                        </a:lnTo>
                        <a:lnTo>
                          <a:pt x="15" y="151"/>
                        </a:lnTo>
                        <a:lnTo>
                          <a:pt x="7" y="149"/>
                        </a:lnTo>
                        <a:lnTo>
                          <a:pt x="3" y="144"/>
                        </a:lnTo>
                        <a:lnTo>
                          <a:pt x="0" y="139"/>
                        </a:lnTo>
                        <a:lnTo>
                          <a:pt x="0" y="132"/>
                        </a:lnTo>
                        <a:lnTo>
                          <a:pt x="1" y="129"/>
                        </a:lnTo>
                        <a:lnTo>
                          <a:pt x="3" y="128"/>
                        </a:lnTo>
                        <a:lnTo>
                          <a:pt x="7" y="126"/>
                        </a:lnTo>
                        <a:lnTo>
                          <a:pt x="16" y="126"/>
                        </a:lnTo>
                        <a:lnTo>
                          <a:pt x="18" y="128"/>
                        </a:lnTo>
                        <a:lnTo>
                          <a:pt x="19" y="128"/>
                        </a:lnTo>
                        <a:lnTo>
                          <a:pt x="21" y="129"/>
                        </a:lnTo>
                        <a:lnTo>
                          <a:pt x="23" y="131"/>
                        </a:lnTo>
                        <a:lnTo>
                          <a:pt x="27" y="133"/>
                        </a:lnTo>
                        <a:lnTo>
                          <a:pt x="30" y="137"/>
                        </a:lnTo>
                        <a:lnTo>
                          <a:pt x="37" y="141"/>
                        </a:lnTo>
                        <a:lnTo>
                          <a:pt x="42" y="141"/>
                        </a:lnTo>
                        <a:lnTo>
                          <a:pt x="52" y="139"/>
                        </a:lnTo>
                        <a:lnTo>
                          <a:pt x="55" y="134"/>
                        </a:lnTo>
                        <a:lnTo>
                          <a:pt x="60" y="127"/>
                        </a:lnTo>
                        <a:lnTo>
                          <a:pt x="63" y="120"/>
                        </a:lnTo>
                        <a:lnTo>
                          <a:pt x="63" y="109"/>
                        </a:lnTo>
                        <a:lnTo>
                          <a:pt x="61" y="97"/>
                        </a:lnTo>
                        <a:lnTo>
                          <a:pt x="55" y="86"/>
                        </a:lnTo>
                        <a:lnTo>
                          <a:pt x="52" y="78"/>
                        </a:lnTo>
                        <a:lnTo>
                          <a:pt x="47" y="72"/>
                        </a:lnTo>
                        <a:lnTo>
                          <a:pt x="40" y="67"/>
                        </a:lnTo>
                        <a:lnTo>
                          <a:pt x="31" y="63"/>
                        </a:lnTo>
                        <a:lnTo>
                          <a:pt x="18" y="62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9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2187"/>
                    <a:ext cx="15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0" name="Freeform 79"/>
                  <p:cNvSpPr>
                    <a:spLocks noEditPoints="1"/>
                  </p:cNvSpPr>
                  <p:nvPr/>
                </p:nvSpPr>
                <p:spPr bwMode="auto">
                  <a:xfrm>
                    <a:off x="1271" y="2113"/>
                    <a:ext cx="100" cy="153"/>
                  </a:xfrm>
                  <a:custGeom>
                    <a:avLst/>
                    <a:gdLst/>
                    <a:ahLst/>
                    <a:cxnLst>
                      <a:cxn ang="0">
                        <a:pos x="72" y="0"/>
                      </a:cxn>
                      <a:cxn ang="0">
                        <a:pos x="82" y="3"/>
                      </a:cxn>
                      <a:cxn ang="0">
                        <a:pos x="90" y="9"/>
                      </a:cxn>
                      <a:cxn ang="0">
                        <a:pos x="96" y="18"/>
                      </a:cxn>
                      <a:cxn ang="0">
                        <a:pos x="100" y="42"/>
                      </a:cxn>
                      <a:cxn ang="0">
                        <a:pos x="95" y="79"/>
                      </a:cxn>
                      <a:cxn ang="0">
                        <a:pos x="84" y="111"/>
                      </a:cxn>
                      <a:cxn ang="0">
                        <a:pos x="58" y="144"/>
                      </a:cxn>
                      <a:cxn ang="0">
                        <a:pos x="49" y="148"/>
                      </a:cxn>
                      <a:cxn ang="0">
                        <a:pos x="37" y="153"/>
                      </a:cxn>
                      <a:cxn ang="0">
                        <a:pos x="19" y="151"/>
                      </a:cxn>
                      <a:cxn ang="0">
                        <a:pos x="12" y="145"/>
                      </a:cxn>
                      <a:cxn ang="0">
                        <a:pos x="6" y="136"/>
                      </a:cxn>
                      <a:cxn ang="0">
                        <a:pos x="1" y="122"/>
                      </a:cxn>
                      <a:cxn ang="0">
                        <a:pos x="1" y="94"/>
                      </a:cxn>
                      <a:cxn ang="0">
                        <a:pos x="8" y="60"/>
                      </a:cxn>
                      <a:cxn ang="0">
                        <a:pos x="28" y="25"/>
                      </a:cxn>
                      <a:cxn ang="0">
                        <a:pos x="49" y="4"/>
                      </a:cxn>
                      <a:cxn ang="0">
                        <a:pos x="58" y="1"/>
                      </a:cxn>
                      <a:cxn ang="0">
                        <a:pos x="67" y="0"/>
                      </a:cxn>
                      <a:cxn ang="0">
                        <a:pos x="65" y="4"/>
                      </a:cxn>
                      <a:cxn ang="0">
                        <a:pos x="59" y="8"/>
                      </a:cxn>
                      <a:cxn ang="0">
                        <a:pos x="54" y="16"/>
                      </a:cxn>
                      <a:cxn ang="0">
                        <a:pos x="50" y="27"/>
                      </a:cxn>
                      <a:cxn ang="0">
                        <a:pos x="38" y="63"/>
                      </a:cxn>
                      <a:cxn ang="0">
                        <a:pos x="24" y="111"/>
                      </a:cxn>
                      <a:cxn ang="0">
                        <a:pos x="20" y="132"/>
                      </a:cxn>
                      <a:cxn ang="0">
                        <a:pos x="23" y="146"/>
                      </a:cxn>
                      <a:cxn ang="0">
                        <a:pos x="29" y="148"/>
                      </a:cxn>
                      <a:cxn ang="0">
                        <a:pos x="40" y="146"/>
                      </a:cxn>
                      <a:cxn ang="0">
                        <a:pos x="49" y="130"/>
                      </a:cxn>
                      <a:cxn ang="0">
                        <a:pos x="64" y="81"/>
                      </a:cxn>
                      <a:cxn ang="0">
                        <a:pos x="77" y="31"/>
                      </a:cxn>
                      <a:cxn ang="0">
                        <a:pos x="79" y="10"/>
                      </a:cxn>
                      <a:cxn ang="0">
                        <a:pos x="74" y="4"/>
                      </a:cxn>
                    </a:cxnLst>
                    <a:rect l="0" t="0" r="r" b="b"/>
                    <a:pathLst>
                      <a:path w="100" h="153">
                        <a:moveTo>
                          <a:pt x="67" y="0"/>
                        </a:moveTo>
                        <a:lnTo>
                          <a:pt x="72" y="0"/>
                        </a:lnTo>
                        <a:lnTo>
                          <a:pt x="78" y="1"/>
                        </a:lnTo>
                        <a:lnTo>
                          <a:pt x="82" y="3"/>
                        </a:lnTo>
                        <a:lnTo>
                          <a:pt x="86" y="6"/>
                        </a:lnTo>
                        <a:lnTo>
                          <a:pt x="90" y="9"/>
                        </a:lnTo>
                        <a:lnTo>
                          <a:pt x="92" y="13"/>
                        </a:lnTo>
                        <a:lnTo>
                          <a:pt x="96" y="18"/>
                        </a:lnTo>
                        <a:lnTo>
                          <a:pt x="100" y="32"/>
                        </a:lnTo>
                        <a:lnTo>
                          <a:pt x="100" y="42"/>
                        </a:lnTo>
                        <a:lnTo>
                          <a:pt x="98" y="58"/>
                        </a:lnTo>
                        <a:lnTo>
                          <a:pt x="95" y="79"/>
                        </a:lnTo>
                        <a:lnTo>
                          <a:pt x="90" y="96"/>
                        </a:lnTo>
                        <a:lnTo>
                          <a:pt x="84" y="111"/>
                        </a:lnTo>
                        <a:lnTo>
                          <a:pt x="72" y="129"/>
                        </a:lnTo>
                        <a:lnTo>
                          <a:pt x="58" y="144"/>
                        </a:lnTo>
                        <a:lnTo>
                          <a:pt x="54" y="146"/>
                        </a:lnTo>
                        <a:lnTo>
                          <a:pt x="49" y="148"/>
                        </a:lnTo>
                        <a:lnTo>
                          <a:pt x="43" y="152"/>
                        </a:lnTo>
                        <a:lnTo>
                          <a:pt x="37" y="153"/>
                        </a:lnTo>
                        <a:lnTo>
                          <a:pt x="26" y="153"/>
                        </a:lnTo>
                        <a:lnTo>
                          <a:pt x="19" y="151"/>
                        </a:lnTo>
                        <a:lnTo>
                          <a:pt x="16" y="148"/>
                        </a:lnTo>
                        <a:lnTo>
                          <a:pt x="12" y="145"/>
                        </a:lnTo>
                        <a:lnTo>
                          <a:pt x="10" y="141"/>
                        </a:lnTo>
                        <a:lnTo>
                          <a:pt x="6" y="136"/>
                        </a:lnTo>
                        <a:lnTo>
                          <a:pt x="5" y="132"/>
                        </a:lnTo>
                        <a:lnTo>
                          <a:pt x="1" y="122"/>
                        </a:lnTo>
                        <a:lnTo>
                          <a:pt x="0" y="111"/>
                        </a:lnTo>
                        <a:lnTo>
                          <a:pt x="1" y="94"/>
                        </a:lnTo>
                        <a:lnTo>
                          <a:pt x="4" y="78"/>
                        </a:lnTo>
                        <a:lnTo>
                          <a:pt x="8" y="60"/>
                        </a:lnTo>
                        <a:lnTo>
                          <a:pt x="17" y="40"/>
                        </a:lnTo>
                        <a:lnTo>
                          <a:pt x="28" y="25"/>
                        </a:lnTo>
                        <a:lnTo>
                          <a:pt x="38" y="13"/>
                        </a:lnTo>
                        <a:lnTo>
                          <a:pt x="49" y="4"/>
                        </a:lnTo>
                        <a:lnTo>
                          <a:pt x="54" y="2"/>
                        </a:lnTo>
                        <a:lnTo>
                          <a:pt x="58" y="1"/>
                        </a:lnTo>
                        <a:lnTo>
                          <a:pt x="62" y="0"/>
                        </a:lnTo>
                        <a:lnTo>
                          <a:pt x="67" y="0"/>
                        </a:lnTo>
                        <a:close/>
                        <a:moveTo>
                          <a:pt x="70" y="4"/>
                        </a:moveTo>
                        <a:lnTo>
                          <a:pt x="65" y="4"/>
                        </a:lnTo>
                        <a:lnTo>
                          <a:pt x="60" y="7"/>
                        </a:lnTo>
                        <a:lnTo>
                          <a:pt x="59" y="8"/>
                        </a:lnTo>
                        <a:lnTo>
                          <a:pt x="56" y="13"/>
                        </a:lnTo>
                        <a:lnTo>
                          <a:pt x="54" y="16"/>
                        </a:lnTo>
                        <a:lnTo>
                          <a:pt x="53" y="21"/>
                        </a:lnTo>
                        <a:lnTo>
                          <a:pt x="50" y="27"/>
                        </a:lnTo>
                        <a:lnTo>
                          <a:pt x="44" y="44"/>
                        </a:lnTo>
                        <a:lnTo>
                          <a:pt x="38" y="63"/>
                        </a:lnTo>
                        <a:lnTo>
                          <a:pt x="32" y="86"/>
                        </a:lnTo>
                        <a:lnTo>
                          <a:pt x="24" y="111"/>
                        </a:lnTo>
                        <a:lnTo>
                          <a:pt x="22" y="126"/>
                        </a:lnTo>
                        <a:lnTo>
                          <a:pt x="20" y="132"/>
                        </a:lnTo>
                        <a:lnTo>
                          <a:pt x="20" y="141"/>
                        </a:lnTo>
                        <a:lnTo>
                          <a:pt x="23" y="146"/>
                        </a:lnTo>
                        <a:lnTo>
                          <a:pt x="25" y="147"/>
                        </a:lnTo>
                        <a:lnTo>
                          <a:pt x="29" y="148"/>
                        </a:lnTo>
                        <a:lnTo>
                          <a:pt x="35" y="148"/>
                        </a:lnTo>
                        <a:lnTo>
                          <a:pt x="40" y="146"/>
                        </a:lnTo>
                        <a:lnTo>
                          <a:pt x="47" y="136"/>
                        </a:lnTo>
                        <a:lnTo>
                          <a:pt x="49" y="130"/>
                        </a:lnTo>
                        <a:lnTo>
                          <a:pt x="56" y="109"/>
                        </a:lnTo>
                        <a:lnTo>
                          <a:pt x="64" y="81"/>
                        </a:lnTo>
                        <a:lnTo>
                          <a:pt x="72" y="50"/>
                        </a:lnTo>
                        <a:lnTo>
                          <a:pt x="77" y="31"/>
                        </a:lnTo>
                        <a:lnTo>
                          <a:pt x="79" y="15"/>
                        </a:lnTo>
                        <a:lnTo>
                          <a:pt x="79" y="10"/>
                        </a:lnTo>
                        <a:lnTo>
                          <a:pt x="77" y="6"/>
                        </a:lnTo>
                        <a:lnTo>
                          <a:pt x="74" y="4"/>
                        </a:lnTo>
                        <a:lnTo>
                          <a:pt x="70" y="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1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840"/>
                    <a:ext cx="15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2" name="Freeform 81"/>
                  <p:cNvSpPr>
                    <a:spLocks noEditPoints="1"/>
                  </p:cNvSpPr>
                  <p:nvPr/>
                </p:nvSpPr>
                <p:spPr bwMode="auto">
                  <a:xfrm>
                    <a:off x="1103" y="1767"/>
                    <a:ext cx="99" cy="154"/>
                  </a:xfrm>
                  <a:custGeom>
                    <a:avLst/>
                    <a:gdLst/>
                    <a:ahLst/>
                    <a:cxnLst>
                      <a:cxn ang="0">
                        <a:pos x="72" y="0"/>
                      </a:cxn>
                      <a:cxn ang="0">
                        <a:pos x="81" y="4"/>
                      </a:cxn>
                      <a:cxn ang="0">
                        <a:pos x="90" y="10"/>
                      </a:cxn>
                      <a:cxn ang="0">
                        <a:pos x="96" y="18"/>
                      </a:cxn>
                      <a:cxn ang="0">
                        <a:pos x="99" y="42"/>
                      </a:cxn>
                      <a:cxn ang="0">
                        <a:pos x="95" y="79"/>
                      </a:cxn>
                      <a:cxn ang="0">
                        <a:pos x="84" y="112"/>
                      </a:cxn>
                      <a:cxn ang="0">
                        <a:pos x="57" y="144"/>
                      </a:cxn>
                      <a:cxn ang="0">
                        <a:pos x="49" y="149"/>
                      </a:cxn>
                      <a:cxn ang="0">
                        <a:pos x="37" y="154"/>
                      </a:cxn>
                      <a:cxn ang="0">
                        <a:pos x="19" y="151"/>
                      </a:cxn>
                      <a:cxn ang="0">
                        <a:pos x="12" y="145"/>
                      </a:cxn>
                      <a:cxn ang="0">
                        <a:pos x="6" y="137"/>
                      </a:cxn>
                      <a:cxn ang="0">
                        <a:pos x="1" y="122"/>
                      </a:cxn>
                      <a:cxn ang="0">
                        <a:pos x="1" y="95"/>
                      </a:cxn>
                      <a:cxn ang="0">
                        <a:pos x="8" y="60"/>
                      </a:cxn>
                      <a:cxn ang="0">
                        <a:pos x="27" y="25"/>
                      </a:cxn>
                      <a:cxn ang="0">
                        <a:pos x="49" y="4"/>
                      </a:cxn>
                      <a:cxn ang="0">
                        <a:pos x="57" y="1"/>
                      </a:cxn>
                      <a:cxn ang="0">
                        <a:pos x="67" y="0"/>
                      </a:cxn>
                      <a:cxn ang="0">
                        <a:pos x="67" y="4"/>
                      </a:cxn>
                      <a:cxn ang="0">
                        <a:pos x="59" y="8"/>
                      </a:cxn>
                      <a:cxn ang="0">
                        <a:pos x="54" y="17"/>
                      </a:cxn>
                      <a:cxn ang="0">
                        <a:pos x="50" y="28"/>
                      </a:cxn>
                      <a:cxn ang="0">
                        <a:pos x="38" y="64"/>
                      </a:cxn>
                      <a:cxn ang="0">
                        <a:pos x="24" y="112"/>
                      </a:cxn>
                      <a:cxn ang="0">
                        <a:pos x="20" y="132"/>
                      </a:cxn>
                      <a:cxn ang="0">
                        <a:pos x="23" y="146"/>
                      </a:cxn>
                      <a:cxn ang="0">
                        <a:pos x="29" y="149"/>
                      </a:cxn>
                      <a:cxn ang="0">
                        <a:pos x="39" y="146"/>
                      </a:cxn>
                      <a:cxn ang="0">
                        <a:pos x="56" y="108"/>
                      </a:cxn>
                      <a:cxn ang="0">
                        <a:pos x="72" y="50"/>
                      </a:cxn>
                      <a:cxn ang="0">
                        <a:pos x="79" y="16"/>
                      </a:cxn>
                      <a:cxn ang="0">
                        <a:pos x="77" y="6"/>
                      </a:cxn>
                      <a:cxn ang="0">
                        <a:pos x="72" y="5"/>
                      </a:cxn>
                    </a:cxnLst>
                    <a:rect l="0" t="0" r="r" b="b"/>
                    <a:pathLst>
                      <a:path w="99" h="154">
                        <a:moveTo>
                          <a:pt x="67" y="0"/>
                        </a:moveTo>
                        <a:lnTo>
                          <a:pt x="72" y="0"/>
                        </a:lnTo>
                        <a:lnTo>
                          <a:pt x="78" y="1"/>
                        </a:lnTo>
                        <a:lnTo>
                          <a:pt x="81" y="4"/>
                        </a:lnTo>
                        <a:lnTo>
                          <a:pt x="86" y="6"/>
                        </a:lnTo>
                        <a:lnTo>
                          <a:pt x="90" y="10"/>
                        </a:lnTo>
                        <a:lnTo>
                          <a:pt x="92" y="13"/>
                        </a:lnTo>
                        <a:lnTo>
                          <a:pt x="96" y="18"/>
                        </a:lnTo>
                        <a:lnTo>
                          <a:pt x="99" y="32"/>
                        </a:lnTo>
                        <a:lnTo>
                          <a:pt x="99" y="42"/>
                        </a:lnTo>
                        <a:lnTo>
                          <a:pt x="98" y="59"/>
                        </a:lnTo>
                        <a:lnTo>
                          <a:pt x="95" y="79"/>
                        </a:lnTo>
                        <a:lnTo>
                          <a:pt x="90" y="96"/>
                        </a:lnTo>
                        <a:lnTo>
                          <a:pt x="84" y="112"/>
                        </a:lnTo>
                        <a:lnTo>
                          <a:pt x="72" y="130"/>
                        </a:lnTo>
                        <a:lnTo>
                          <a:pt x="57" y="144"/>
                        </a:lnTo>
                        <a:lnTo>
                          <a:pt x="54" y="146"/>
                        </a:lnTo>
                        <a:lnTo>
                          <a:pt x="49" y="149"/>
                        </a:lnTo>
                        <a:lnTo>
                          <a:pt x="43" y="152"/>
                        </a:lnTo>
                        <a:lnTo>
                          <a:pt x="37" y="154"/>
                        </a:lnTo>
                        <a:lnTo>
                          <a:pt x="26" y="154"/>
                        </a:lnTo>
                        <a:lnTo>
                          <a:pt x="19" y="151"/>
                        </a:lnTo>
                        <a:lnTo>
                          <a:pt x="15" y="149"/>
                        </a:lnTo>
                        <a:lnTo>
                          <a:pt x="12" y="145"/>
                        </a:lnTo>
                        <a:lnTo>
                          <a:pt x="9" y="142"/>
                        </a:lnTo>
                        <a:lnTo>
                          <a:pt x="6" y="137"/>
                        </a:lnTo>
                        <a:lnTo>
                          <a:pt x="5" y="132"/>
                        </a:lnTo>
                        <a:lnTo>
                          <a:pt x="1" y="122"/>
                        </a:lnTo>
                        <a:lnTo>
                          <a:pt x="0" y="112"/>
                        </a:lnTo>
                        <a:lnTo>
                          <a:pt x="1" y="95"/>
                        </a:lnTo>
                        <a:lnTo>
                          <a:pt x="3" y="78"/>
                        </a:lnTo>
                        <a:lnTo>
                          <a:pt x="8" y="60"/>
                        </a:lnTo>
                        <a:lnTo>
                          <a:pt x="17" y="41"/>
                        </a:lnTo>
                        <a:lnTo>
                          <a:pt x="27" y="25"/>
                        </a:lnTo>
                        <a:lnTo>
                          <a:pt x="38" y="13"/>
                        </a:lnTo>
                        <a:lnTo>
                          <a:pt x="49" y="4"/>
                        </a:lnTo>
                        <a:lnTo>
                          <a:pt x="54" y="2"/>
                        </a:lnTo>
                        <a:lnTo>
                          <a:pt x="57" y="1"/>
                        </a:lnTo>
                        <a:lnTo>
                          <a:pt x="62" y="0"/>
                        </a:lnTo>
                        <a:lnTo>
                          <a:pt x="67" y="0"/>
                        </a:lnTo>
                        <a:close/>
                        <a:moveTo>
                          <a:pt x="69" y="4"/>
                        </a:moveTo>
                        <a:lnTo>
                          <a:pt x="67" y="4"/>
                        </a:lnTo>
                        <a:lnTo>
                          <a:pt x="60" y="7"/>
                        </a:lnTo>
                        <a:lnTo>
                          <a:pt x="59" y="8"/>
                        </a:lnTo>
                        <a:lnTo>
                          <a:pt x="56" y="13"/>
                        </a:lnTo>
                        <a:lnTo>
                          <a:pt x="54" y="17"/>
                        </a:lnTo>
                        <a:lnTo>
                          <a:pt x="53" y="22"/>
                        </a:lnTo>
                        <a:lnTo>
                          <a:pt x="50" y="28"/>
                        </a:lnTo>
                        <a:lnTo>
                          <a:pt x="44" y="44"/>
                        </a:lnTo>
                        <a:lnTo>
                          <a:pt x="38" y="64"/>
                        </a:lnTo>
                        <a:lnTo>
                          <a:pt x="32" y="86"/>
                        </a:lnTo>
                        <a:lnTo>
                          <a:pt x="24" y="112"/>
                        </a:lnTo>
                        <a:lnTo>
                          <a:pt x="21" y="126"/>
                        </a:lnTo>
                        <a:lnTo>
                          <a:pt x="20" y="132"/>
                        </a:lnTo>
                        <a:lnTo>
                          <a:pt x="20" y="142"/>
                        </a:lnTo>
                        <a:lnTo>
                          <a:pt x="23" y="146"/>
                        </a:lnTo>
                        <a:lnTo>
                          <a:pt x="25" y="148"/>
                        </a:lnTo>
                        <a:lnTo>
                          <a:pt x="29" y="149"/>
                        </a:lnTo>
                        <a:lnTo>
                          <a:pt x="35" y="149"/>
                        </a:lnTo>
                        <a:lnTo>
                          <a:pt x="39" y="146"/>
                        </a:lnTo>
                        <a:lnTo>
                          <a:pt x="47" y="137"/>
                        </a:lnTo>
                        <a:lnTo>
                          <a:pt x="56" y="108"/>
                        </a:lnTo>
                        <a:lnTo>
                          <a:pt x="63" y="82"/>
                        </a:lnTo>
                        <a:lnTo>
                          <a:pt x="72" y="50"/>
                        </a:lnTo>
                        <a:lnTo>
                          <a:pt x="77" y="31"/>
                        </a:lnTo>
                        <a:lnTo>
                          <a:pt x="79" y="16"/>
                        </a:lnTo>
                        <a:lnTo>
                          <a:pt x="79" y="11"/>
                        </a:lnTo>
                        <a:lnTo>
                          <a:pt x="77" y="6"/>
                        </a:lnTo>
                        <a:lnTo>
                          <a:pt x="74" y="5"/>
                        </a:lnTo>
                        <a:lnTo>
                          <a:pt x="72" y="5"/>
                        </a:lnTo>
                        <a:lnTo>
                          <a:pt x="69" y="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3" name="Freeform 82"/>
                  <p:cNvSpPr>
                    <a:spLocks/>
                  </p:cNvSpPr>
                  <p:nvPr/>
                </p:nvSpPr>
                <p:spPr bwMode="auto">
                  <a:xfrm>
                    <a:off x="1200" y="1886"/>
                    <a:ext cx="36" cy="35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22" y="0"/>
                      </a:cxn>
                      <a:cxn ang="0">
                        <a:pos x="31" y="5"/>
                      </a:cxn>
                      <a:cxn ang="0">
                        <a:pos x="33" y="7"/>
                      </a:cxn>
                      <a:cxn ang="0">
                        <a:pos x="34" y="11"/>
                      </a:cxn>
                      <a:cxn ang="0">
                        <a:pos x="36" y="15"/>
                      </a:cxn>
                      <a:cxn ang="0">
                        <a:pos x="34" y="25"/>
                      </a:cxn>
                      <a:cxn ang="0">
                        <a:pos x="31" y="30"/>
                      </a:cxn>
                      <a:cxn ang="0">
                        <a:pos x="29" y="32"/>
                      </a:cxn>
                      <a:cxn ang="0">
                        <a:pos x="24" y="35"/>
                      </a:cxn>
                      <a:cxn ang="0">
                        <a:pos x="12" y="35"/>
                      </a:cxn>
                      <a:cxn ang="0">
                        <a:pos x="7" y="32"/>
                      </a:cxn>
                      <a:cxn ang="0">
                        <a:pos x="2" y="27"/>
                      </a:cxn>
                      <a:cxn ang="0">
                        <a:pos x="1" y="25"/>
                      </a:cxn>
                      <a:cxn ang="0">
                        <a:pos x="1" y="23"/>
                      </a:cxn>
                      <a:cxn ang="0">
                        <a:pos x="0" y="19"/>
                      </a:cxn>
                      <a:cxn ang="0">
                        <a:pos x="0" y="13"/>
                      </a:cxn>
                      <a:cxn ang="0">
                        <a:pos x="1" y="11"/>
                      </a:cxn>
                      <a:cxn ang="0">
                        <a:pos x="1" y="9"/>
                      </a:cxn>
                      <a:cxn ang="0">
                        <a:pos x="2" y="7"/>
                      </a:cxn>
                      <a:cxn ang="0">
                        <a:pos x="5" y="5"/>
                      </a:cxn>
                      <a:cxn ang="0">
                        <a:pos x="8" y="2"/>
                      </a:cxn>
                      <a:cxn ang="0">
                        <a:pos x="13" y="0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36" h="35">
                        <a:moveTo>
                          <a:pt x="17" y="0"/>
                        </a:moveTo>
                        <a:lnTo>
                          <a:pt x="22" y="0"/>
                        </a:lnTo>
                        <a:lnTo>
                          <a:pt x="31" y="5"/>
                        </a:lnTo>
                        <a:lnTo>
                          <a:pt x="33" y="7"/>
                        </a:lnTo>
                        <a:lnTo>
                          <a:pt x="34" y="11"/>
                        </a:lnTo>
                        <a:lnTo>
                          <a:pt x="36" y="15"/>
                        </a:lnTo>
                        <a:lnTo>
                          <a:pt x="34" y="25"/>
                        </a:lnTo>
                        <a:lnTo>
                          <a:pt x="31" y="30"/>
                        </a:lnTo>
                        <a:lnTo>
                          <a:pt x="29" y="32"/>
                        </a:lnTo>
                        <a:lnTo>
                          <a:pt x="24" y="35"/>
                        </a:lnTo>
                        <a:lnTo>
                          <a:pt x="12" y="35"/>
                        </a:lnTo>
                        <a:lnTo>
                          <a:pt x="7" y="32"/>
                        </a:lnTo>
                        <a:lnTo>
                          <a:pt x="2" y="27"/>
                        </a:lnTo>
                        <a:lnTo>
                          <a:pt x="1" y="25"/>
                        </a:lnTo>
                        <a:lnTo>
                          <a:pt x="1" y="23"/>
                        </a:lnTo>
                        <a:lnTo>
                          <a:pt x="0" y="19"/>
                        </a:lnTo>
                        <a:lnTo>
                          <a:pt x="0" y="13"/>
                        </a:lnTo>
                        <a:lnTo>
                          <a:pt x="1" y="11"/>
                        </a:lnTo>
                        <a:lnTo>
                          <a:pt x="1" y="9"/>
                        </a:lnTo>
                        <a:lnTo>
                          <a:pt x="2" y="7"/>
                        </a:lnTo>
                        <a:lnTo>
                          <a:pt x="5" y="5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4" name="Freeform 83"/>
                  <p:cNvSpPr>
                    <a:spLocks/>
                  </p:cNvSpPr>
                  <p:nvPr/>
                </p:nvSpPr>
                <p:spPr bwMode="auto">
                  <a:xfrm>
                    <a:off x="1266" y="1769"/>
                    <a:ext cx="105" cy="152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105" y="0"/>
                      </a:cxn>
                      <a:cxn ang="0">
                        <a:pos x="97" y="26"/>
                      </a:cxn>
                      <a:cxn ang="0">
                        <a:pos x="47" y="26"/>
                      </a:cxn>
                      <a:cxn ang="0">
                        <a:pos x="40" y="40"/>
                      </a:cxn>
                      <a:cxn ang="0">
                        <a:pos x="54" y="44"/>
                      </a:cxn>
                      <a:cxn ang="0">
                        <a:pos x="65" y="48"/>
                      </a:cxn>
                      <a:cxn ang="0">
                        <a:pos x="70" y="52"/>
                      </a:cxn>
                      <a:cxn ang="0">
                        <a:pos x="73" y="54"/>
                      </a:cxn>
                      <a:cxn ang="0">
                        <a:pos x="77" y="58"/>
                      </a:cxn>
                      <a:cxn ang="0">
                        <a:pos x="82" y="65"/>
                      </a:cxn>
                      <a:cxn ang="0">
                        <a:pos x="87" y="77"/>
                      </a:cxn>
                      <a:cxn ang="0">
                        <a:pos x="89" y="88"/>
                      </a:cxn>
                      <a:cxn ang="0">
                        <a:pos x="87" y="105"/>
                      </a:cxn>
                      <a:cxn ang="0">
                        <a:pos x="79" y="119"/>
                      </a:cxn>
                      <a:cxn ang="0">
                        <a:pos x="70" y="132"/>
                      </a:cxn>
                      <a:cxn ang="0">
                        <a:pos x="55" y="142"/>
                      </a:cxn>
                      <a:cxn ang="0">
                        <a:pos x="46" y="148"/>
                      </a:cxn>
                      <a:cxn ang="0">
                        <a:pos x="35" y="150"/>
                      </a:cxn>
                      <a:cxn ang="0">
                        <a:pos x="23" y="152"/>
                      </a:cxn>
                      <a:cxn ang="0">
                        <a:pos x="15" y="152"/>
                      </a:cxn>
                      <a:cxn ang="0">
                        <a:pos x="7" y="149"/>
                      </a:cxn>
                      <a:cxn ang="0">
                        <a:pos x="3" y="144"/>
                      </a:cxn>
                      <a:cxn ang="0">
                        <a:pos x="0" y="140"/>
                      </a:cxn>
                      <a:cxn ang="0">
                        <a:pos x="0" y="132"/>
                      </a:cxn>
                      <a:cxn ang="0">
                        <a:pos x="3" y="128"/>
                      </a:cxn>
                      <a:cxn ang="0">
                        <a:pos x="5" y="126"/>
                      </a:cxn>
                      <a:cxn ang="0">
                        <a:pos x="16" y="126"/>
                      </a:cxn>
                      <a:cxn ang="0">
                        <a:pos x="18" y="128"/>
                      </a:cxn>
                      <a:cxn ang="0">
                        <a:pos x="19" y="128"/>
                      </a:cxn>
                      <a:cxn ang="0">
                        <a:pos x="23" y="131"/>
                      </a:cxn>
                      <a:cxn ang="0">
                        <a:pos x="27" y="134"/>
                      </a:cxn>
                      <a:cxn ang="0">
                        <a:pos x="30" y="137"/>
                      </a:cxn>
                      <a:cxn ang="0">
                        <a:pos x="37" y="142"/>
                      </a:cxn>
                      <a:cxn ang="0">
                        <a:pos x="42" y="142"/>
                      </a:cxn>
                      <a:cxn ang="0">
                        <a:pos x="52" y="140"/>
                      </a:cxn>
                      <a:cxn ang="0">
                        <a:pos x="55" y="135"/>
                      </a:cxn>
                      <a:cxn ang="0">
                        <a:pos x="60" y="128"/>
                      </a:cxn>
                      <a:cxn ang="0">
                        <a:pos x="63" y="120"/>
                      </a:cxn>
                      <a:cxn ang="0">
                        <a:pos x="63" y="110"/>
                      </a:cxn>
                      <a:cxn ang="0">
                        <a:pos x="61" y="96"/>
                      </a:cxn>
                      <a:cxn ang="0">
                        <a:pos x="55" y="86"/>
                      </a:cxn>
                      <a:cxn ang="0">
                        <a:pos x="54" y="81"/>
                      </a:cxn>
                      <a:cxn ang="0">
                        <a:pos x="51" y="77"/>
                      </a:cxn>
                      <a:cxn ang="0">
                        <a:pos x="48" y="74"/>
                      </a:cxn>
                      <a:cxn ang="0">
                        <a:pos x="43" y="70"/>
                      </a:cxn>
                      <a:cxn ang="0">
                        <a:pos x="40" y="68"/>
                      </a:cxn>
                      <a:cxn ang="0">
                        <a:pos x="31" y="64"/>
                      </a:cxn>
                      <a:cxn ang="0">
                        <a:pos x="18" y="63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105" h="152">
                        <a:moveTo>
                          <a:pt x="49" y="0"/>
                        </a:moveTo>
                        <a:lnTo>
                          <a:pt x="105" y="0"/>
                        </a:lnTo>
                        <a:lnTo>
                          <a:pt x="97" y="26"/>
                        </a:lnTo>
                        <a:lnTo>
                          <a:pt x="47" y="26"/>
                        </a:lnTo>
                        <a:lnTo>
                          <a:pt x="40" y="40"/>
                        </a:lnTo>
                        <a:lnTo>
                          <a:pt x="54" y="44"/>
                        </a:lnTo>
                        <a:lnTo>
                          <a:pt x="65" y="48"/>
                        </a:lnTo>
                        <a:lnTo>
                          <a:pt x="70" y="52"/>
                        </a:lnTo>
                        <a:lnTo>
                          <a:pt x="73" y="54"/>
                        </a:lnTo>
                        <a:lnTo>
                          <a:pt x="77" y="58"/>
                        </a:lnTo>
                        <a:lnTo>
                          <a:pt x="82" y="65"/>
                        </a:lnTo>
                        <a:lnTo>
                          <a:pt x="87" y="77"/>
                        </a:lnTo>
                        <a:lnTo>
                          <a:pt x="89" y="88"/>
                        </a:lnTo>
                        <a:lnTo>
                          <a:pt x="87" y="105"/>
                        </a:lnTo>
                        <a:lnTo>
                          <a:pt x="79" y="119"/>
                        </a:lnTo>
                        <a:lnTo>
                          <a:pt x="70" y="132"/>
                        </a:lnTo>
                        <a:lnTo>
                          <a:pt x="55" y="142"/>
                        </a:lnTo>
                        <a:lnTo>
                          <a:pt x="46" y="148"/>
                        </a:lnTo>
                        <a:lnTo>
                          <a:pt x="35" y="150"/>
                        </a:lnTo>
                        <a:lnTo>
                          <a:pt x="23" y="152"/>
                        </a:lnTo>
                        <a:lnTo>
                          <a:pt x="15" y="152"/>
                        </a:lnTo>
                        <a:lnTo>
                          <a:pt x="7" y="149"/>
                        </a:lnTo>
                        <a:lnTo>
                          <a:pt x="3" y="144"/>
                        </a:lnTo>
                        <a:lnTo>
                          <a:pt x="0" y="140"/>
                        </a:lnTo>
                        <a:lnTo>
                          <a:pt x="0" y="132"/>
                        </a:lnTo>
                        <a:lnTo>
                          <a:pt x="3" y="128"/>
                        </a:lnTo>
                        <a:lnTo>
                          <a:pt x="5" y="126"/>
                        </a:lnTo>
                        <a:lnTo>
                          <a:pt x="16" y="126"/>
                        </a:lnTo>
                        <a:lnTo>
                          <a:pt x="18" y="128"/>
                        </a:lnTo>
                        <a:lnTo>
                          <a:pt x="19" y="128"/>
                        </a:lnTo>
                        <a:lnTo>
                          <a:pt x="23" y="131"/>
                        </a:lnTo>
                        <a:lnTo>
                          <a:pt x="27" y="134"/>
                        </a:lnTo>
                        <a:lnTo>
                          <a:pt x="30" y="137"/>
                        </a:lnTo>
                        <a:lnTo>
                          <a:pt x="37" y="142"/>
                        </a:lnTo>
                        <a:lnTo>
                          <a:pt x="42" y="142"/>
                        </a:lnTo>
                        <a:lnTo>
                          <a:pt x="52" y="140"/>
                        </a:lnTo>
                        <a:lnTo>
                          <a:pt x="55" y="135"/>
                        </a:lnTo>
                        <a:lnTo>
                          <a:pt x="60" y="128"/>
                        </a:lnTo>
                        <a:lnTo>
                          <a:pt x="63" y="120"/>
                        </a:lnTo>
                        <a:lnTo>
                          <a:pt x="63" y="110"/>
                        </a:lnTo>
                        <a:lnTo>
                          <a:pt x="61" y="96"/>
                        </a:lnTo>
                        <a:lnTo>
                          <a:pt x="55" y="86"/>
                        </a:lnTo>
                        <a:lnTo>
                          <a:pt x="54" y="81"/>
                        </a:lnTo>
                        <a:lnTo>
                          <a:pt x="51" y="77"/>
                        </a:lnTo>
                        <a:lnTo>
                          <a:pt x="48" y="74"/>
                        </a:lnTo>
                        <a:lnTo>
                          <a:pt x="43" y="70"/>
                        </a:lnTo>
                        <a:lnTo>
                          <a:pt x="40" y="68"/>
                        </a:lnTo>
                        <a:lnTo>
                          <a:pt x="31" y="64"/>
                        </a:lnTo>
                        <a:lnTo>
                          <a:pt x="18" y="63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5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495"/>
                    <a:ext cx="15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6" name="Freeform 85"/>
                  <p:cNvSpPr>
                    <a:spLocks/>
                  </p:cNvSpPr>
                  <p:nvPr/>
                </p:nvSpPr>
                <p:spPr bwMode="auto">
                  <a:xfrm>
                    <a:off x="1265" y="1420"/>
                    <a:ext cx="94" cy="151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58" y="124"/>
                      </a:cxn>
                      <a:cxn ang="0">
                        <a:pos x="56" y="129"/>
                      </a:cxn>
                      <a:cxn ang="0">
                        <a:pos x="54" y="136"/>
                      </a:cxn>
                      <a:cxn ang="0">
                        <a:pos x="54" y="138"/>
                      </a:cxn>
                      <a:cxn ang="0">
                        <a:pos x="55" y="139"/>
                      </a:cxn>
                      <a:cxn ang="0">
                        <a:pos x="55" y="141"/>
                      </a:cxn>
                      <a:cxn ang="0">
                        <a:pos x="59" y="144"/>
                      </a:cxn>
                      <a:cxn ang="0">
                        <a:pos x="62" y="144"/>
                      </a:cxn>
                      <a:cxn ang="0">
                        <a:pos x="70" y="147"/>
                      </a:cxn>
                      <a:cxn ang="0">
                        <a:pos x="74" y="147"/>
                      </a:cxn>
                      <a:cxn ang="0">
                        <a:pos x="74" y="151"/>
                      </a:cxn>
                      <a:cxn ang="0">
                        <a:pos x="0" y="151"/>
                      </a:cxn>
                      <a:cxn ang="0">
                        <a:pos x="2" y="147"/>
                      </a:cxn>
                      <a:cxn ang="0">
                        <a:pos x="11" y="147"/>
                      </a:cxn>
                      <a:cxn ang="0">
                        <a:pos x="14" y="145"/>
                      </a:cxn>
                      <a:cxn ang="0">
                        <a:pos x="16" y="144"/>
                      </a:cxn>
                      <a:cxn ang="0">
                        <a:pos x="19" y="144"/>
                      </a:cxn>
                      <a:cxn ang="0">
                        <a:pos x="24" y="142"/>
                      </a:cxn>
                      <a:cxn ang="0">
                        <a:pos x="25" y="139"/>
                      </a:cxn>
                      <a:cxn ang="0">
                        <a:pos x="26" y="138"/>
                      </a:cxn>
                      <a:cxn ang="0">
                        <a:pos x="28" y="136"/>
                      </a:cxn>
                      <a:cxn ang="0">
                        <a:pos x="28" y="132"/>
                      </a:cxn>
                      <a:cxn ang="0">
                        <a:pos x="29" y="129"/>
                      </a:cxn>
                      <a:cxn ang="0">
                        <a:pos x="30" y="124"/>
                      </a:cxn>
                      <a:cxn ang="0">
                        <a:pos x="52" y="51"/>
                      </a:cxn>
                      <a:cxn ang="0">
                        <a:pos x="54" y="45"/>
                      </a:cxn>
                      <a:cxn ang="0">
                        <a:pos x="55" y="40"/>
                      </a:cxn>
                      <a:cxn ang="0">
                        <a:pos x="58" y="35"/>
                      </a:cxn>
                      <a:cxn ang="0">
                        <a:pos x="58" y="21"/>
                      </a:cxn>
                      <a:cxn ang="0">
                        <a:pos x="56" y="18"/>
                      </a:cxn>
                      <a:cxn ang="0">
                        <a:pos x="52" y="16"/>
                      </a:cxn>
                      <a:cxn ang="0">
                        <a:pos x="35" y="16"/>
                      </a:cxn>
                      <a:cxn ang="0">
                        <a:pos x="35" y="13"/>
                      </a:cxn>
                      <a:cxn ang="0">
                        <a:pos x="89" y="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94" h="151">
                        <a:moveTo>
                          <a:pt x="94" y="0"/>
                        </a:moveTo>
                        <a:lnTo>
                          <a:pt x="58" y="124"/>
                        </a:lnTo>
                        <a:lnTo>
                          <a:pt x="56" y="129"/>
                        </a:lnTo>
                        <a:lnTo>
                          <a:pt x="54" y="136"/>
                        </a:lnTo>
                        <a:lnTo>
                          <a:pt x="54" y="138"/>
                        </a:lnTo>
                        <a:lnTo>
                          <a:pt x="55" y="139"/>
                        </a:lnTo>
                        <a:lnTo>
                          <a:pt x="55" y="141"/>
                        </a:lnTo>
                        <a:lnTo>
                          <a:pt x="59" y="144"/>
                        </a:lnTo>
                        <a:lnTo>
                          <a:pt x="62" y="144"/>
                        </a:lnTo>
                        <a:lnTo>
                          <a:pt x="70" y="147"/>
                        </a:lnTo>
                        <a:lnTo>
                          <a:pt x="74" y="147"/>
                        </a:lnTo>
                        <a:lnTo>
                          <a:pt x="74" y="151"/>
                        </a:lnTo>
                        <a:lnTo>
                          <a:pt x="0" y="151"/>
                        </a:lnTo>
                        <a:lnTo>
                          <a:pt x="2" y="147"/>
                        </a:lnTo>
                        <a:lnTo>
                          <a:pt x="11" y="147"/>
                        </a:lnTo>
                        <a:lnTo>
                          <a:pt x="14" y="145"/>
                        </a:lnTo>
                        <a:lnTo>
                          <a:pt x="16" y="144"/>
                        </a:lnTo>
                        <a:lnTo>
                          <a:pt x="19" y="144"/>
                        </a:lnTo>
                        <a:lnTo>
                          <a:pt x="24" y="142"/>
                        </a:lnTo>
                        <a:lnTo>
                          <a:pt x="25" y="139"/>
                        </a:lnTo>
                        <a:lnTo>
                          <a:pt x="26" y="138"/>
                        </a:lnTo>
                        <a:lnTo>
                          <a:pt x="28" y="136"/>
                        </a:lnTo>
                        <a:lnTo>
                          <a:pt x="28" y="132"/>
                        </a:lnTo>
                        <a:lnTo>
                          <a:pt x="29" y="129"/>
                        </a:lnTo>
                        <a:lnTo>
                          <a:pt x="30" y="124"/>
                        </a:lnTo>
                        <a:lnTo>
                          <a:pt x="52" y="51"/>
                        </a:lnTo>
                        <a:lnTo>
                          <a:pt x="54" y="45"/>
                        </a:lnTo>
                        <a:lnTo>
                          <a:pt x="55" y="40"/>
                        </a:lnTo>
                        <a:lnTo>
                          <a:pt x="58" y="35"/>
                        </a:lnTo>
                        <a:lnTo>
                          <a:pt x="58" y="21"/>
                        </a:lnTo>
                        <a:lnTo>
                          <a:pt x="56" y="18"/>
                        </a:lnTo>
                        <a:lnTo>
                          <a:pt x="52" y="16"/>
                        </a:lnTo>
                        <a:lnTo>
                          <a:pt x="35" y="16"/>
                        </a:lnTo>
                        <a:lnTo>
                          <a:pt x="35" y="13"/>
                        </a:lnTo>
                        <a:lnTo>
                          <a:pt x="89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148"/>
                    <a:ext cx="15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8" name="Freeform 87"/>
                  <p:cNvSpPr>
                    <a:spLocks/>
                  </p:cNvSpPr>
                  <p:nvPr/>
                </p:nvSpPr>
                <p:spPr bwMode="auto">
                  <a:xfrm>
                    <a:off x="1096" y="1074"/>
                    <a:ext cx="93" cy="152"/>
                  </a:xfrm>
                  <a:custGeom>
                    <a:avLst/>
                    <a:gdLst/>
                    <a:ahLst/>
                    <a:cxnLst>
                      <a:cxn ang="0">
                        <a:pos x="93" y="0"/>
                      </a:cxn>
                      <a:cxn ang="0">
                        <a:pos x="57" y="124"/>
                      </a:cxn>
                      <a:cxn ang="0">
                        <a:pos x="56" y="129"/>
                      </a:cxn>
                      <a:cxn ang="0">
                        <a:pos x="54" y="136"/>
                      </a:cxn>
                      <a:cxn ang="0">
                        <a:pos x="54" y="139"/>
                      </a:cxn>
                      <a:cxn ang="0">
                        <a:pos x="55" y="140"/>
                      </a:cxn>
                      <a:cxn ang="0">
                        <a:pos x="55" y="141"/>
                      </a:cxn>
                      <a:cxn ang="0">
                        <a:pos x="58" y="145"/>
                      </a:cxn>
                      <a:cxn ang="0">
                        <a:pos x="62" y="145"/>
                      </a:cxn>
                      <a:cxn ang="0">
                        <a:pos x="69" y="147"/>
                      </a:cxn>
                      <a:cxn ang="0">
                        <a:pos x="74" y="147"/>
                      </a:cxn>
                      <a:cxn ang="0">
                        <a:pos x="74" y="152"/>
                      </a:cxn>
                      <a:cxn ang="0">
                        <a:pos x="0" y="152"/>
                      </a:cxn>
                      <a:cxn ang="0">
                        <a:pos x="2" y="147"/>
                      </a:cxn>
                      <a:cxn ang="0">
                        <a:pos x="10" y="147"/>
                      </a:cxn>
                      <a:cxn ang="0">
                        <a:pos x="14" y="146"/>
                      </a:cxn>
                      <a:cxn ang="0">
                        <a:pos x="15" y="145"/>
                      </a:cxn>
                      <a:cxn ang="0">
                        <a:pos x="19" y="145"/>
                      </a:cxn>
                      <a:cxn ang="0">
                        <a:pos x="24" y="142"/>
                      </a:cxn>
                      <a:cxn ang="0">
                        <a:pos x="25" y="140"/>
                      </a:cxn>
                      <a:cxn ang="0">
                        <a:pos x="26" y="139"/>
                      </a:cxn>
                      <a:cxn ang="0">
                        <a:pos x="27" y="136"/>
                      </a:cxn>
                      <a:cxn ang="0">
                        <a:pos x="27" y="133"/>
                      </a:cxn>
                      <a:cxn ang="0">
                        <a:pos x="28" y="129"/>
                      </a:cxn>
                      <a:cxn ang="0">
                        <a:pos x="30" y="124"/>
                      </a:cxn>
                      <a:cxn ang="0">
                        <a:pos x="51" y="51"/>
                      </a:cxn>
                      <a:cxn ang="0">
                        <a:pos x="54" y="45"/>
                      </a:cxn>
                      <a:cxn ang="0">
                        <a:pos x="55" y="40"/>
                      </a:cxn>
                      <a:cxn ang="0">
                        <a:pos x="57" y="35"/>
                      </a:cxn>
                      <a:cxn ang="0">
                        <a:pos x="57" y="21"/>
                      </a:cxn>
                      <a:cxn ang="0">
                        <a:pos x="56" y="18"/>
                      </a:cxn>
                      <a:cxn ang="0">
                        <a:pos x="51" y="16"/>
                      </a:cxn>
                      <a:cxn ang="0">
                        <a:pos x="34" y="16"/>
                      </a:cxn>
                      <a:cxn ang="0">
                        <a:pos x="34" y="14"/>
                      </a:cxn>
                      <a:cxn ang="0">
                        <a:pos x="88" y="0"/>
                      </a:cxn>
                      <a:cxn ang="0">
                        <a:pos x="93" y="0"/>
                      </a:cxn>
                    </a:cxnLst>
                    <a:rect l="0" t="0" r="r" b="b"/>
                    <a:pathLst>
                      <a:path w="93" h="152">
                        <a:moveTo>
                          <a:pt x="93" y="0"/>
                        </a:moveTo>
                        <a:lnTo>
                          <a:pt x="57" y="124"/>
                        </a:lnTo>
                        <a:lnTo>
                          <a:pt x="56" y="129"/>
                        </a:lnTo>
                        <a:lnTo>
                          <a:pt x="54" y="136"/>
                        </a:lnTo>
                        <a:lnTo>
                          <a:pt x="54" y="139"/>
                        </a:lnTo>
                        <a:lnTo>
                          <a:pt x="55" y="140"/>
                        </a:lnTo>
                        <a:lnTo>
                          <a:pt x="55" y="141"/>
                        </a:lnTo>
                        <a:lnTo>
                          <a:pt x="58" y="145"/>
                        </a:lnTo>
                        <a:lnTo>
                          <a:pt x="62" y="145"/>
                        </a:lnTo>
                        <a:lnTo>
                          <a:pt x="69" y="147"/>
                        </a:lnTo>
                        <a:lnTo>
                          <a:pt x="74" y="147"/>
                        </a:lnTo>
                        <a:lnTo>
                          <a:pt x="74" y="152"/>
                        </a:lnTo>
                        <a:lnTo>
                          <a:pt x="0" y="152"/>
                        </a:lnTo>
                        <a:lnTo>
                          <a:pt x="2" y="147"/>
                        </a:lnTo>
                        <a:lnTo>
                          <a:pt x="10" y="147"/>
                        </a:lnTo>
                        <a:lnTo>
                          <a:pt x="14" y="146"/>
                        </a:lnTo>
                        <a:lnTo>
                          <a:pt x="15" y="145"/>
                        </a:lnTo>
                        <a:lnTo>
                          <a:pt x="19" y="145"/>
                        </a:lnTo>
                        <a:lnTo>
                          <a:pt x="24" y="142"/>
                        </a:lnTo>
                        <a:lnTo>
                          <a:pt x="25" y="140"/>
                        </a:lnTo>
                        <a:lnTo>
                          <a:pt x="26" y="139"/>
                        </a:lnTo>
                        <a:lnTo>
                          <a:pt x="27" y="136"/>
                        </a:lnTo>
                        <a:lnTo>
                          <a:pt x="27" y="133"/>
                        </a:lnTo>
                        <a:lnTo>
                          <a:pt x="28" y="129"/>
                        </a:lnTo>
                        <a:lnTo>
                          <a:pt x="30" y="124"/>
                        </a:lnTo>
                        <a:lnTo>
                          <a:pt x="51" y="51"/>
                        </a:lnTo>
                        <a:lnTo>
                          <a:pt x="54" y="45"/>
                        </a:lnTo>
                        <a:lnTo>
                          <a:pt x="55" y="40"/>
                        </a:lnTo>
                        <a:lnTo>
                          <a:pt x="57" y="35"/>
                        </a:lnTo>
                        <a:lnTo>
                          <a:pt x="57" y="21"/>
                        </a:lnTo>
                        <a:lnTo>
                          <a:pt x="56" y="18"/>
                        </a:lnTo>
                        <a:lnTo>
                          <a:pt x="51" y="16"/>
                        </a:lnTo>
                        <a:lnTo>
                          <a:pt x="34" y="16"/>
                        </a:lnTo>
                        <a:lnTo>
                          <a:pt x="34" y="14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59" name="Freeform 88"/>
                  <p:cNvSpPr>
                    <a:spLocks/>
                  </p:cNvSpPr>
                  <p:nvPr/>
                </p:nvSpPr>
                <p:spPr bwMode="auto">
                  <a:xfrm>
                    <a:off x="1200" y="1193"/>
                    <a:ext cx="36" cy="35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22" y="0"/>
                      </a:cxn>
                      <a:cxn ang="0">
                        <a:pos x="31" y="5"/>
                      </a:cxn>
                      <a:cxn ang="0">
                        <a:pos x="33" y="8"/>
                      </a:cxn>
                      <a:cxn ang="0">
                        <a:pos x="34" y="11"/>
                      </a:cxn>
                      <a:cxn ang="0">
                        <a:pos x="36" y="16"/>
                      </a:cxn>
                      <a:cxn ang="0">
                        <a:pos x="34" y="26"/>
                      </a:cxn>
                      <a:cxn ang="0">
                        <a:pos x="31" y="30"/>
                      </a:cxn>
                      <a:cxn ang="0">
                        <a:pos x="29" y="33"/>
                      </a:cxn>
                      <a:cxn ang="0">
                        <a:pos x="24" y="35"/>
                      </a:cxn>
                      <a:cxn ang="0">
                        <a:pos x="12" y="35"/>
                      </a:cxn>
                      <a:cxn ang="0">
                        <a:pos x="7" y="33"/>
                      </a:cxn>
                      <a:cxn ang="0">
                        <a:pos x="2" y="28"/>
                      </a:cxn>
                      <a:cxn ang="0">
                        <a:pos x="1" y="26"/>
                      </a:cxn>
                      <a:cxn ang="0">
                        <a:pos x="1" y="23"/>
                      </a:cxn>
                      <a:cxn ang="0">
                        <a:pos x="0" y="20"/>
                      </a:cxn>
                      <a:cxn ang="0">
                        <a:pos x="0" y="14"/>
                      </a:cxn>
                      <a:cxn ang="0">
                        <a:pos x="1" y="11"/>
                      </a:cxn>
                      <a:cxn ang="0">
                        <a:pos x="1" y="10"/>
                      </a:cxn>
                      <a:cxn ang="0">
                        <a:pos x="2" y="8"/>
                      </a:cxn>
                      <a:cxn ang="0">
                        <a:pos x="5" y="5"/>
                      </a:cxn>
                      <a:cxn ang="0">
                        <a:pos x="8" y="3"/>
                      </a:cxn>
                      <a:cxn ang="0">
                        <a:pos x="13" y="0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36" h="35">
                        <a:moveTo>
                          <a:pt x="17" y="0"/>
                        </a:moveTo>
                        <a:lnTo>
                          <a:pt x="22" y="0"/>
                        </a:lnTo>
                        <a:lnTo>
                          <a:pt x="31" y="5"/>
                        </a:lnTo>
                        <a:lnTo>
                          <a:pt x="33" y="8"/>
                        </a:lnTo>
                        <a:lnTo>
                          <a:pt x="34" y="11"/>
                        </a:lnTo>
                        <a:lnTo>
                          <a:pt x="36" y="16"/>
                        </a:lnTo>
                        <a:lnTo>
                          <a:pt x="34" y="26"/>
                        </a:lnTo>
                        <a:lnTo>
                          <a:pt x="31" y="30"/>
                        </a:lnTo>
                        <a:lnTo>
                          <a:pt x="29" y="33"/>
                        </a:lnTo>
                        <a:lnTo>
                          <a:pt x="24" y="35"/>
                        </a:lnTo>
                        <a:lnTo>
                          <a:pt x="12" y="35"/>
                        </a:lnTo>
                        <a:lnTo>
                          <a:pt x="7" y="33"/>
                        </a:lnTo>
                        <a:lnTo>
                          <a:pt x="2" y="28"/>
                        </a:lnTo>
                        <a:lnTo>
                          <a:pt x="1" y="26"/>
                        </a:lnTo>
                        <a:lnTo>
                          <a:pt x="1" y="23"/>
                        </a:lnTo>
                        <a:lnTo>
                          <a:pt x="0" y="20"/>
                        </a:lnTo>
                        <a:lnTo>
                          <a:pt x="0" y="14"/>
                        </a:lnTo>
                        <a:lnTo>
                          <a:pt x="1" y="11"/>
                        </a:lnTo>
                        <a:lnTo>
                          <a:pt x="1" y="10"/>
                        </a:lnTo>
                        <a:lnTo>
                          <a:pt x="2" y="8"/>
                        </a:lnTo>
                        <a:lnTo>
                          <a:pt x="5" y="5"/>
                        </a:lnTo>
                        <a:lnTo>
                          <a:pt x="8" y="3"/>
                        </a:lnTo>
                        <a:lnTo>
                          <a:pt x="13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0" name="Freeform 89"/>
                  <p:cNvSpPr>
                    <a:spLocks/>
                  </p:cNvSpPr>
                  <p:nvPr/>
                </p:nvSpPr>
                <p:spPr bwMode="auto">
                  <a:xfrm>
                    <a:off x="1266" y="1077"/>
                    <a:ext cx="105" cy="151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105" y="0"/>
                      </a:cxn>
                      <a:cxn ang="0">
                        <a:pos x="97" y="25"/>
                      </a:cxn>
                      <a:cxn ang="0">
                        <a:pos x="47" y="25"/>
                      </a:cxn>
                      <a:cxn ang="0">
                        <a:pos x="40" y="39"/>
                      </a:cxn>
                      <a:cxn ang="0">
                        <a:pos x="54" y="43"/>
                      </a:cxn>
                      <a:cxn ang="0">
                        <a:pos x="65" y="48"/>
                      </a:cxn>
                      <a:cxn ang="0">
                        <a:pos x="70" y="51"/>
                      </a:cxn>
                      <a:cxn ang="0">
                        <a:pos x="73" y="54"/>
                      </a:cxn>
                      <a:cxn ang="0">
                        <a:pos x="77" y="57"/>
                      </a:cxn>
                      <a:cxn ang="0">
                        <a:pos x="82" y="65"/>
                      </a:cxn>
                      <a:cxn ang="0">
                        <a:pos x="87" y="77"/>
                      </a:cxn>
                      <a:cxn ang="0">
                        <a:pos x="89" y="87"/>
                      </a:cxn>
                      <a:cxn ang="0">
                        <a:pos x="87" y="104"/>
                      </a:cxn>
                      <a:cxn ang="0">
                        <a:pos x="79" y="119"/>
                      </a:cxn>
                      <a:cxn ang="0">
                        <a:pos x="70" y="132"/>
                      </a:cxn>
                      <a:cxn ang="0">
                        <a:pos x="55" y="142"/>
                      </a:cxn>
                      <a:cxn ang="0">
                        <a:pos x="46" y="148"/>
                      </a:cxn>
                      <a:cxn ang="0">
                        <a:pos x="35" y="150"/>
                      </a:cxn>
                      <a:cxn ang="0">
                        <a:pos x="23" y="151"/>
                      </a:cxn>
                      <a:cxn ang="0">
                        <a:pos x="15" y="151"/>
                      </a:cxn>
                      <a:cxn ang="0">
                        <a:pos x="7" y="149"/>
                      </a:cxn>
                      <a:cxn ang="0">
                        <a:pos x="3" y="144"/>
                      </a:cxn>
                      <a:cxn ang="0">
                        <a:pos x="0" y="139"/>
                      </a:cxn>
                      <a:cxn ang="0">
                        <a:pos x="0" y="132"/>
                      </a:cxn>
                      <a:cxn ang="0">
                        <a:pos x="3" y="127"/>
                      </a:cxn>
                      <a:cxn ang="0">
                        <a:pos x="5" y="126"/>
                      </a:cxn>
                      <a:cxn ang="0">
                        <a:pos x="16" y="126"/>
                      </a:cxn>
                      <a:cxn ang="0">
                        <a:pos x="18" y="127"/>
                      </a:cxn>
                      <a:cxn ang="0">
                        <a:pos x="19" y="127"/>
                      </a:cxn>
                      <a:cxn ang="0">
                        <a:pos x="23" y="131"/>
                      </a:cxn>
                      <a:cxn ang="0">
                        <a:pos x="27" y="133"/>
                      </a:cxn>
                      <a:cxn ang="0">
                        <a:pos x="30" y="137"/>
                      </a:cxn>
                      <a:cxn ang="0">
                        <a:pos x="37" y="142"/>
                      </a:cxn>
                      <a:cxn ang="0">
                        <a:pos x="42" y="142"/>
                      </a:cxn>
                      <a:cxn ang="0">
                        <a:pos x="52" y="139"/>
                      </a:cxn>
                      <a:cxn ang="0">
                        <a:pos x="55" y="134"/>
                      </a:cxn>
                      <a:cxn ang="0">
                        <a:pos x="60" y="127"/>
                      </a:cxn>
                      <a:cxn ang="0">
                        <a:pos x="63" y="120"/>
                      </a:cxn>
                      <a:cxn ang="0">
                        <a:pos x="63" y="109"/>
                      </a:cxn>
                      <a:cxn ang="0">
                        <a:pos x="61" y="96"/>
                      </a:cxn>
                      <a:cxn ang="0">
                        <a:pos x="55" y="85"/>
                      </a:cxn>
                      <a:cxn ang="0">
                        <a:pos x="54" y="80"/>
                      </a:cxn>
                      <a:cxn ang="0">
                        <a:pos x="51" y="77"/>
                      </a:cxn>
                      <a:cxn ang="0">
                        <a:pos x="48" y="73"/>
                      </a:cxn>
                      <a:cxn ang="0">
                        <a:pos x="43" y="69"/>
                      </a:cxn>
                      <a:cxn ang="0">
                        <a:pos x="40" y="67"/>
                      </a:cxn>
                      <a:cxn ang="0">
                        <a:pos x="31" y="63"/>
                      </a:cxn>
                      <a:cxn ang="0">
                        <a:pos x="18" y="62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105" h="151">
                        <a:moveTo>
                          <a:pt x="49" y="0"/>
                        </a:moveTo>
                        <a:lnTo>
                          <a:pt x="105" y="0"/>
                        </a:lnTo>
                        <a:lnTo>
                          <a:pt x="97" y="25"/>
                        </a:lnTo>
                        <a:lnTo>
                          <a:pt x="47" y="25"/>
                        </a:lnTo>
                        <a:lnTo>
                          <a:pt x="40" y="39"/>
                        </a:lnTo>
                        <a:lnTo>
                          <a:pt x="54" y="43"/>
                        </a:lnTo>
                        <a:lnTo>
                          <a:pt x="65" y="48"/>
                        </a:lnTo>
                        <a:lnTo>
                          <a:pt x="70" y="51"/>
                        </a:lnTo>
                        <a:lnTo>
                          <a:pt x="73" y="54"/>
                        </a:lnTo>
                        <a:lnTo>
                          <a:pt x="77" y="57"/>
                        </a:lnTo>
                        <a:lnTo>
                          <a:pt x="82" y="65"/>
                        </a:lnTo>
                        <a:lnTo>
                          <a:pt x="87" y="77"/>
                        </a:lnTo>
                        <a:lnTo>
                          <a:pt x="89" y="87"/>
                        </a:lnTo>
                        <a:lnTo>
                          <a:pt x="87" y="104"/>
                        </a:lnTo>
                        <a:lnTo>
                          <a:pt x="79" y="119"/>
                        </a:lnTo>
                        <a:lnTo>
                          <a:pt x="70" y="132"/>
                        </a:lnTo>
                        <a:lnTo>
                          <a:pt x="55" y="142"/>
                        </a:lnTo>
                        <a:lnTo>
                          <a:pt x="46" y="148"/>
                        </a:lnTo>
                        <a:lnTo>
                          <a:pt x="35" y="150"/>
                        </a:lnTo>
                        <a:lnTo>
                          <a:pt x="23" y="151"/>
                        </a:lnTo>
                        <a:lnTo>
                          <a:pt x="15" y="151"/>
                        </a:lnTo>
                        <a:lnTo>
                          <a:pt x="7" y="149"/>
                        </a:lnTo>
                        <a:lnTo>
                          <a:pt x="3" y="144"/>
                        </a:lnTo>
                        <a:lnTo>
                          <a:pt x="0" y="139"/>
                        </a:lnTo>
                        <a:lnTo>
                          <a:pt x="0" y="132"/>
                        </a:lnTo>
                        <a:lnTo>
                          <a:pt x="3" y="127"/>
                        </a:lnTo>
                        <a:lnTo>
                          <a:pt x="5" y="126"/>
                        </a:lnTo>
                        <a:lnTo>
                          <a:pt x="16" y="126"/>
                        </a:lnTo>
                        <a:lnTo>
                          <a:pt x="18" y="127"/>
                        </a:lnTo>
                        <a:lnTo>
                          <a:pt x="19" y="127"/>
                        </a:lnTo>
                        <a:lnTo>
                          <a:pt x="23" y="131"/>
                        </a:lnTo>
                        <a:lnTo>
                          <a:pt x="27" y="133"/>
                        </a:lnTo>
                        <a:lnTo>
                          <a:pt x="30" y="137"/>
                        </a:lnTo>
                        <a:lnTo>
                          <a:pt x="37" y="142"/>
                        </a:lnTo>
                        <a:lnTo>
                          <a:pt x="42" y="142"/>
                        </a:lnTo>
                        <a:lnTo>
                          <a:pt x="52" y="139"/>
                        </a:lnTo>
                        <a:lnTo>
                          <a:pt x="55" y="134"/>
                        </a:lnTo>
                        <a:lnTo>
                          <a:pt x="60" y="127"/>
                        </a:lnTo>
                        <a:lnTo>
                          <a:pt x="63" y="120"/>
                        </a:lnTo>
                        <a:lnTo>
                          <a:pt x="63" y="109"/>
                        </a:lnTo>
                        <a:lnTo>
                          <a:pt x="61" y="96"/>
                        </a:lnTo>
                        <a:lnTo>
                          <a:pt x="55" y="85"/>
                        </a:lnTo>
                        <a:lnTo>
                          <a:pt x="54" y="80"/>
                        </a:lnTo>
                        <a:lnTo>
                          <a:pt x="51" y="77"/>
                        </a:lnTo>
                        <a:lnTo>
                          <a:pt x="48" y="73"/>
                        </a:lnTo>
                        <a:lnTo>
                          <a:pt x="43" y="69"/>
                        </a:lnTo>
                        <a:lnTo>
                          <a:pt x="40" y="67"/>
                        </a:lnTo>
                        <a:lnTo>
                          <a:pt x="31" y="63"/>
                        </a:lnTo>
                        <a:lnTo>
                          <a:pt x="18" y="62"/>
                        </a:lnTo>
                        <a:lnTo>
                          <a:pt x="4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1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3156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2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3087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3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3017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4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2948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5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2810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2740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2671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8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2602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69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2463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0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2395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1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2325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2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2255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3" name="Line 102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2117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4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2048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5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979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6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910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7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772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702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79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633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0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564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425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2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357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3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287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4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217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5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3295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6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3363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7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3433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8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079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89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010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0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940"/>
                    <a:ext cx="9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1" name="Line 1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20" y="927"/>
                    <a:ext cx="0" cy="2519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2" name="Line 1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42" y="927"/>
                    <a:ext cx="0" cy="1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3" name="Line 1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8" y="927"/>
                    <a:ext cx="0" cy="1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4" name="Line 1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4" y="927"/>
                    <a:ext cx="0" cy="1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5" name="Line 1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0" y="927"/>
                    <a:ext cx="0" cy="1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6" name="Line 1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26" y="927"/>
                    <a:ext cx="0" cy="1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7" name="Line 1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73" y="927"/>
                    <a:ext cx="0" cy="1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8" name="Line 1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18" y="927"/>
                    <a:ext cx="0" cy="15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9" name="Line 1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0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0" name="Line 1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0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1" name="Line 1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49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2" name="Line 1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18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3" name="Line 1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57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4" name="Line 1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27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5" name="Line 1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95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6" name="Line 1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5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7" name="Line 1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3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8" name="Line 1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72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9" name="Line 1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42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0" name="Line 1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11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1" name="Line 1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50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2" name="Line 1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18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3" name="Line 1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88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4" name="Line 1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57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5" name="Line 1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95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6" name="Line 1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5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7" name="Line 1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34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8" name="Line 1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03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19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41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0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11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1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0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2" name="Line 1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49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3" name="Line 1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72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4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03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5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34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6" name="Line 1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88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7" name="Line 1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58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8" name="Line 1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26" y="927"/>
                    <a:ext cx="0" cy="9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29" name="Line 158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927"/>
                    <a:ext cx="2521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0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3925" y="3225"/>
                    <a:ext cx="16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1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3925" y="2879"/>
                    <a:ext cx="16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2" name="Line 161"/>
                  <p:cNvSpPr>
                    <a:spLocks noChangeShapeType="1"/>
                  </p:cNvSpPr>
                  <p:nvPr/>
                </p:nvSpPr>
                <p:spPr bwMode="auto">
                  <a:xfrm>
                    <a:off x="3925" y="2533"/>
                    <a:ext cx="16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3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3925" y="2187"/>
                    <a:ext cx="16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4" name="Line 163"/>
                  <p:cNvSpPr>
                    <a:spLocks noChangeShapeType="1"/>
                  </p:cNvSpPr>
                  <p:nvPr/>
                </p:nvSpPr>
                <p:spPr bwMode="auto">
                  <a:xfrm>
                    <a:off x="3925" y="1840"/>
                    <a:ext cx="16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5" name="Line 164"/>
                  <p:cNvSpPr>
                    <a:spLocks noChangeShapeType="1"/>
                  </p:cNvSpPr>
                  <p:nvPr/>
                </p:nvSpPr>
                <p:spPr bwMode="auto">
                  <a:xfrm>
                    <a:off x="3925" y="1495"/>
                    <a:ext cx="16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6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3925" y="1148"/>
                    <a:ext cx="16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7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3156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8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3087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9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3017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0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2948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1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2810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2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2740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3" name="Line 172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2671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4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2602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5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2463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6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2395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7" name="Line 176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2325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8" name="Line 177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2255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9" name="Line 178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2117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0" name="Line 179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2048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1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1979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2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1910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3" name="Line 182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1772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4" name="Line 183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1702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5" name="Line 184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1633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6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1564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7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1425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8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1357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9" name="Line 188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1287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0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1217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1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3295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2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3363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3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3433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4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1079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5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1010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6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3931" y="940"/>
                    <a:ext cx="10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7" name="Line 1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41" y="927"/>
                    <a:ext cx="0" cy="2519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8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3446"/>
                    <a:ext cx="2521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9" name="Freeform 198"/>
                  <p:cNvSpPr>
                    <a:spLocks noEditPoints="1"/>
                  </p:cNvSpPr>
                  <p:nvPr/>
                </p:nvSpPr>
                <p:spPr bwMode="auto">
                  <a:xfrm>
                    <a:off x="4025" y="3373"/>
                    <a:ext cx="100" cy="153"/>
                  </a:xfrm>
                  <a:custGeom>
                    <a:avLst/>
                    <a:gdLst/>
                    <a:ahLst/>
                    <a:cxnLst>
                      <a:cxn ang="0">
                        <a:pos x="67" y="0"/>
                      </a:cxn>
                      <a:cxn ang="0">
                        <a:pos x="49" y="67"/>
                      </a:cxn>
                      <a:cxn ang="0">
                        <a:pos x="54" y="61"/>
                      </a:cxn>
                      <a:cxn ang="0">
                        <a:pos x="62" y="53"/>
                      </a:cxn>
                      <a:cxn ang="0">
                        <a:pos x="64" y="51"/>
                      </a:cxn>
                      <a:cxn ang="0">
                        <a:pos x="67" y="51"/>
                      </a:cxn>
                      <a:cxn ang="0">
                        <a:pos x="70" y="50"/>
                      </a:cxn>
                      <a:cxn ang="0">
                        <a:pos x="79" y="50"/>
                      </a:cxn>
                      <a:cxn ang="0">
                        <a:pos x="84" y="51"/>
                      </a:cxn>
                      <a:cxn ang="0">
                        <a:pos x="87" y="54"/>
                      </a:cxn>
                      <a:cxn ang="0">
                        <a:pos x="93" y="60"/>
                      </a:cxn>
                      <a:cxn ang="0">
                        <a:pos x="98" y="71"/>
                      </a:cxn>
                      <a:cxn ang="0">
                        <a:pos x="100" y="81"/>
                      </a:cxn>
                      <a:cxn ang="0">
                        <a:pos x="98" y="99"/>
                      </a:cxn>
                      <a:cxn ang="0">
                        <a:pos x="91" y="117"/>
                      </a:cxn>
                      <a:cxn ang="0">
                        <a:pos x="79" y="132"/>
                      </a:cxn>
                      <a:cxn ang="0">
                        <a:pos x="67" y="144"/>
                      </a:cxn>
                      <a:cxn ang="0">
                        <a:pos x="52" y="151"/>
                      </a:cxn>
                      <a:cxn ang="0">
                        <a:pos x="37" y="153"/>
                      </a:cxn>
                      <a:cxn ang="0">
                        <a:pos x="25" y="152"/>
                      </a:cxn>
                      <a:cxn ang="0">
                        <a:pos x="13" y="150"/>
                      </a:cxn>
                      <a:cxn ang="0">
                        <a:pos x="0" y="144"/>
                      </a:cxn>
                      <a:cxn ang="0">
                        <a:pos x="32" y="27"/>
                      </a:cxn>
                      <a:cxn ang="0">
                        <a:pos x="33" y="23"/>
                      </a:cxn>
                      <a:cxn ang="0">
                        <a:pos x="34" y="19"/>
                      </a:cxn>
                      <a:cxn ang="0">
                        <a:pos x="34" y="13"/>
                      </a:cxn>
                      <a:cxn ang="0">
                        <a:pos x="32" y="11"/>
                      </a:cxn>
                      <a:cxn ang="0">
                        <a:pos x="27" y="8"/>
                      </a:cxn>
                      <a:cxn ang="0">
                        <a:pos x="22" y="8"/>
                      </a:cxn>
                      <a:cxn ang="0">
                        <a:pos x="22" y="6"/>
                      </a:cxn>
                      <a:cxn ang="0">
                        <a:pos x="60" y="0"/>
                      </a:cxn>
                      <a:cxn ang="0">
                        <a:pos x="67" y="0"/>
                      </a:cxn>
                      <a:cxn ang="0">
                        <a:pos x="25" y="146"/>
                      </a:cxn>
                      <a:cxn ang="0">
                        <a:pos x="28" y="147"/>
                      </a:cxn>
                      <a:cxn ang="0">
                        <a:pos x="31" y="149"/>
                      </a:cxn>
                      <a:cxn ang="0">
                        <a:pos x="38" y="149"/>
                      </a:cxn>
                      <a:cxn ang="0">
                        <a:pos x="42" y="147"/>
                      </a:cxn>
                      <a:cxn ang="0">
                        <a:pos x="44" y="146"/>
                      </a:cxn>
                      <a:cxn ang="0">
                        <a:pos x="54" y="139"/>
                      </a:cxn>
                      <a:cxn ang="0">
                        <a:pos x="58" y="132"/>
                      </a:cxn>
                      <a:cxn ang="0">
                        <a:pos x="64" y="121"/>
                      </a:cxn>
                      <a:cxn ang="0">
                        <a:pos x="69" y="109"/>
                      </a:cxn>
                      <a:cxn ang="0">
                        <a:pos x="73" y="96"/>
                      </a:cxn>
                      <a:cxn ang="0">
                        <a:pos x="74" y="84"/>
                      </a:cxn>
                      <a:cxn ang="0">
                        <a:pos x="74" y="79"/>
                      </a:cxn>
                      <a:cxn ang="0">
                        <a:pos x="72" y="74"/>
                      </a:cxn>
                      <a:cxn ang="0">
                        <a:pos x="67" y="69"/>
                      </a:cxn>
                      <a:cxn ang="0">
                        <a:pos x="62" y="67"/>
                      </a:cxn>
                      <a:cxn ang="0">
                        <a:pos x="57" y="68"/>
                      </a:cxn>
                      <a:cxn ang="0">
                        <a:pos x="54" y="71"/>
                      </a:cxn>
                      <a:cxn ang="0">
                        <a:pos x="49" y="74"/>
                      </a:cxn>
                      <a:cxn ang="0">
                        <a:pos x="46" y="77"/>
                      </a:cxn>
                      <a:cxn ang="0">
                        <a:pos x="45" y="80"/>
                      </a:cxn>
                      <a:cxn ang="0">
                        <a:pos x="43" y="86"/>
                      </a:cxn>
                      <a:cxn ang="0">
                        <a:pos x="39" y="92"/>
                      </a:cxn>
                      <a:cxn ang="0">
                        <a:pos x="25" y="146"/>
                      </a:cxn>
                    </a:cxnLst>
                    <a:rect l="0" t="0" r="r" b="b"/>
                    <a:pathLst>
                      <a:path w="100" h="153">
                        <a:moveTo>
                          <a:pt x="67" y="0"/>
                        </a:moveTo>
                        <a:lnTo>
                          <a:pt x="49" y="67"/>
                        </a:lnTo>
                        <a:lnTo>
                          <a:pt x="54" y="61"/>
                        </a:lnTo>
                        <a:lnTo>
                          <a:pt x="62" y="53"/>
                        </a:lnTo>
                        <a:lnTo>
                          <a:pt x="64" y="51"/>
                        </a:lnTo>
                        <a:lnTo>
                          <a:pt x="67" y="51"/>
                        </a:lnTo>
                        <a:lnTo>
                          <a:pt x="70" y="50"/>
                        </a:lnTo>
                        <a:lnTo>
                          <a:pt x="79" y="50"/>
                        </a:lnTo>
                        <a:lnTo>
                          <a:pt x="84" y="51"/>
                        </a:lnTo>
                        <a:lnTo>
                          <a:pt x="87" y="54"/>
                        </a:lnTo>
                        <a:lnTo>
                          <a:pt x="93" y="60"/>
                        </a:lnTo>
                        <a:lnTo>
                          <a:pt x="98" y="71"/>
                        </a:lnTo>
                        <a:lnTo>
                          <a:pt x="100" y="81"/>
                        </a:lnTo>
                        <a:lnTo>
                          <a:pt x="98" y="99"/>
                        </a:lnTo>
                        <a:lnTo>
                          <a:pt x="91" y="117"/>
                        </a:lnTo>
                        <a:lnTo>
                          <a:pt x="79" y="132"/>
                        </a:lnTo>
                        <a:lnTo>
                          <a:pt x="67" y="144"/>
                        </a:lnTo>
                        <a:lnTo>
                          <a:pt x="52" y="151"/>
                        </a:lnTo>
                        <a:lnTo>
                          <a:pt x="37" y="153"/>
                        </a:lnTo>
                        <a:lnTo>
                          <a:pt x="25" y="152"/>
                        </a:lnTo>
                        <a:lnTo>
                          <a:pt x="13" y="150"/>
                        </a:lnTo>
                        <a:lnTo>
                          <a:pt x="0" y="144"/>
                        </a:lnTo>
                        <a:lnTo>
                          <a:pt x="32" y="27"/>
                        </a:lnTo>
                        <a:lnTo>
                          <a:pt x="33" y="23"/>
                        </a:lnTo>
                        <a:lnTo>
                          <a:pt x="34" y="19"/>
                        </a:lnTo>
                        <a:lnTo>
                          <a:pt x="34" y="13"/>
                        </a:lnTo>
                        <a:lnTo>
                          <a:pt x="32" y="11"/>
                        </a:lnTo>
                        <a:lnTo>
                          <a:pt x="27" y="8"/>
                        </a:lnTo>
                        <a:lnTo>
                          <a:pt x="22" y="8"/>
                        </a:lnTo>
                        <a:lnTo>
                          <a:pt x="22" y="6"/>
                        </a:lnTo>
                        <a:lnTo>
                          <a:pt x="60" y="0"/>
                        </a:lnTo>
                        <a:lnTo>
                          <a:pt x="67" y="0"/>
                        </a:lnTo>
                        <a:close/>
                        <a:moveTo>
                          <a:pt x="25" y="146"/>
                        </a:moveTo>
                        <a:lnTo>
                          <a:pt x="28" y="147"/>
                        </a:lnTo>
                        <a:lnTo>
                          <a:pt x="31" y="149"/>
                        </a:lnTo>
                        <a:lnTo>
                          <a:pt x="38" y="149"/>
                        </a:lnTo>
                        <a:lnTo>
                          <a:pt x="42" y="147"/>
                        </a:lnTo>
                        <a:lnTo>
                          <a:pt x="44" y="146"/>
                        </a:lnTo>
                        <a:lnTo>
                          <a:pt x="54" y="139"/>
                        </a:lnTo>
                        <a:lnTo>
                          <a:pt x="58" y="132"/>
                        </a:lnTo>
                        <a:lnTo>
                          <a:pt x="64" y="121"/>
                        </a:lnTo>
                        <a:lnTo>
                          <a:pt x="69" y="109"/>
                        </a:lnTo>
                        <a:lnTo>
                          <a:pt x="73" y="96"/>
                        </a:lnTo>
                        <a:lnTo>
                          <a:pt x="74" y="84"/>
                        </a:lnTo>
                        <a:lnTo>
                          <a:pt x="74" y="79"/>
                        </a:lnTo>
                        <a:lnTo>
                          <a:pt x="72" y="74"/>
                        </a:lnTo>
                        <a:lnTo>
                          <a:pt x="67" y="69"/>
                        </a:lnTo>
                        <a:lnTo>
                          <a:pt x="62" y="67"/>
                        </a:lnTo>
                        <a:lnTo>
                          <a:pt x="57" y="68"/>
                        </a:lnTo>
                        <a:lnTo>
                          <a:pt x="54" y="71"/>
                        </a:lnTo>
                        <a:lnTo>
                          <a:pt x="49" y="74"/>
                        </a:lnTo>
                        <a:lnTo>
                          <a:pt x="46" y="77"/>
                        </a:lnTo>
                        <a:lnTo>
                          <a:pt x="45" y="80"/>
                        </a:lnTo>
                        <a:lnTo>
                          <a:pt x="43" y="86"/>
                        </a:lnTo>
                        <a:lnTo>
                          <a:pt x="39" y="92"/>
                        </a:lnTo>
                        <a:lnTo>
                          <a:pt x="25" y="146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0" name="Freeform 199"/>
                  <p:cNvSpPr>
                    <a:spLocks/>
                  </p:cNvSpPr>
                  <p:nvPr/>
                </p:nvSpPr>
                <p:spPr bwMode="auto">
                  <a:xfrm>
                    <a:off x="4134" y="3487"/>
                    <a:ext cx="89" cy="74"/>
                  </a:xfrm>
                  <a:custGeom>
                    <a:avLst/>
                    <a:gdLst/>
                    <a:ahLst/>
                    <a:cxnLst>
                      <a:cxn ang="0">
                        <a:pos x="42" y="0"/>
                      </a:cxn>
                      <a:cxn ang="0">
                        <a:pos x="51" y="25"/>
                      </a:cxn>
                      <a:cxn ang="0">
                        <a:pos x="59" y="17"/>
                      </a:cxn>
                      <a:cxn ang="0">
                        <a:pos x="63" y="11"/>
                      </a:cxn>
                      <a:cxn ang="0">
                        <a:pos x="68" y="5"/>
                      </a:cxn>
                      <a:cxn ang="0">
                        <a:pos x="72" y="2"/>
                      </a:cxn>
                      <a:cxn ang="0">
                        <a:pos x="83" y="0"/>
                      </a:cxn>
                      <a:cxn ang="0">
                        <a:pos x="87" y="3"/>
                      </a:cxn>
                      <a:cxn ang="0">
                        <a:pos x="89" y="7"/>
                      </a:cxn>
                      <a:cxn ang="0">
                        <a:pos x="86" y="15"/>
                      </a:cxn>
                      <a:cxn ang="0">
                        <a:pos x="77" y="17"/>
                      </a:cxn>
                      <a:cxn ang="0">
                        <a:pos x="66" y="15"/>
                      </a:cxn>
                      <a:cxn ang="0">
                        <a:pos x="61" y="20"/>
                      </a:cxn>
                      <a:cxn ang="0">
                        <a:pos x="54" y="31"/>
                      </a:cxn>
                      <a:cxn ang="0">
                        <a:pos x="62" y="54"/>
                      </a:cxn>
                      <a:cxn ang="0">
                        <a:pos x="67" y="61"/>
                      </a:cxn>
                      <a:cxn ang="0">
                        <a:pos x="72" y="63"/>
                      </a:cxn>
                      <a:cxn ang="0">
                        <a:pos x="75" y="61"/>
                      </a:cxn>
                      <a:cxn ang="0">
                        <a:pos x="79" y="56"/>
                      </a:cxn>
                      <a:cxn ang="0">
                        <a:pos x="83" y="55"/>
                      </a:cxn>
                      <a:cxn ang="0">
                        <a:pos x="77" y="65"/>
                      </a:cxn>
                      <a:cxn ang="0">
                        <a:pos x="55" y="74"/>
                      </a:cxn>
                      <a:cxn ang="0">
                        <a:pos x="50" y="71"/>
                      </a:cxn>
                      <a:cxn ang="0">
                        <a:pos x="47" y="65"/>
                      </a:cxn>
                      <a:cxn ang="0">
                        <a:pos x="43" y="59"/>
                      </a:cxn>
                      <a:cxn ang="0">
                        <a:pos x="41" y="48"/>
                      </a:cxn>
                      <a:cxn ang="0">
                        <a:pos x="31" y="59"/>
                      </a:cxn>
                      <a:cxn ang="0">
                        <a:pos x="19" y="72"/>
                      </a:cxn>
                      <a:cxn ang="0">
                        <a:pos x="15" y="74"/>
                      </a:cxn>
                      <a:cxn ang="0">
                        <a:pos x="1" y="72"/>
                      </a:cxn>
                      <a:cxn ang="0">
                        <a:pos x="0" y="66"/>
                      </a:cxn>
                      <a:cxn ang="0">
                        <a:pos x="3" y="60"/>
                      </a:cxn>
                      <a:cxn ang="0">
                        <a:pos x="15" y="59"/>
                      </a:cxn>
                      <a:cxn ang="0">
                        <a:pos x="24" y="60"/>
                      </a:cxn>
                      <a:cxn ang="0">
                        <a:pos x="27" y="57"/>
                      </a:cxn>
                      <a:cxn ang="0">
                        <a:pos x="30" y="53"/>
                      </a:cxn>
                      <a:cxn ang="0">
                        <a:pos x="36" y="48"/>
                      </a:cxn>
                      <a:cxn ang="0">
                        <a:pos x="33" y="27"/>
                      </a:cxn>
                      <a:cxn ang="0">
                        <a:pos x="27" y="11"/>
                      </a:cxn>
                      <a:cxn ang="0">
                        <a:pos x="15" y="7"/>
                      </a:cxn>
                    </a:cxnLst>
                    <a:rect l="0" t="0" r="r" b="b"/>
                    <a:pathLst>
                      <a:path w="89" h="74">
                        <a:moveTo>
                          <a:pt x="15" y="5"/>
                        </a:moveTo>
                        <a:lnTo>
                          <a:pt x="42" y="0"/>
                        </a:lnTo>
                        <a:lnTo>
                          <a:pt x="48" y="13"/>
                        </a:lnTo>
                        <a:lnTo>
                          <a:pt x="51" y="25"/>
                        </a:lnTo>
                        <a:lnTo>
                          <a:pt x="55" y="20"/>
                        </a:lnTo>
                        <a:lnTo>
                          <a:pt x="59" y="17"/>
                        </a:lnTo>
                        <a:lnTo>
                          <a:pt x="61" y="13"/>
                        </a:lnTo>
                        <a:lnTo>
                          <a:pt x="63" y="11"/>
                        </a:lnTo>
                        <a:lnTo>
                          <a:pt x="66" y="7"/>
                        </a:lnTo>
                        <a:lnTo>
                          <a:pt x="68" y="5"/>
                        </a:lnTo>
                        <a:lnTo>
                          <a:pt x="71" y="3"/>
                        </a:lnTo>
                        <a:lnTo>
                          <a:pt x="72" y="2"/>
                        </a:lnTo>
                        <a:lnTo>
                          <a:pt x="77" y="0"/>
                        </a:lnTo>
                        <a:lnTo>
                          <a:pt x="83" y="0"/>
                        </a:lnTo>
                        <a:lnTo>
                          <a:pt x="85" y="1"/>
                        </a:lnTo>
                        <a:lnTo>
                          <a:pt x="87" y="3"/>
                        </a:lnTo>
                        <a:lnTo>
                          <a:pt x="87" y="5"/>
                        </a:lnTo>
                        <a:lnTo>
                          <a:pt x="89" y="7"/>
                        </a:lnTo>
                        <a:lnTo>
                          <a:pt x="89" y="11"/>
                        </a:lnTo>
                        <a:lnTo>
                          <a:pt x="86" y="15"/>
                        </a:lnTo>
                        <a:lnTo>
                          <a:pt x="85" y="17"/>
                        </a:lnTo>
                        <a:lnTo>
                          <a:pt x="77" y="17"/>
                        </a:lnTo>
                        <a:lnTo>
                          <a:pt x="75" y="15"/>
                        </a:lnTo>
                        <a:lnTo>
                          <a:pt x="66" y="15"/>
                        </a:lnTo>
                        <a:lnTo>
                          <a:pt x="63" y="17"/>
                        </a:lnTo>
                        <a:lnTo>
                          <a:pt x="61" y="20"/>
                        </a:lnTo>
                        <a:lnTo>
                          <a:pt x="57" y="25"/>
                        </a:lnTo>
                        <a:lnTo>
                          <a:pt x="54" y="31"/>
                        </a:lnTo>
                        <a:lnTo>
                          <a:pt x="59" y="44"/>
                        </a:lnTo>
                        <a:lnTo>
                          <a:pt x="62" y="54"/>
                        </a:lnTo>
                        <a:lnTo>
                          <a:pt x="65" y="60"/>
                        </a:lnTo>
                        <a:lnTo>
                          <a:pt x="67" y="61"/>
                        </a:lnTo>
                        <a:lnTo>
                          <a:pt x="69" y="63"/>
                        </a:lnTo>
                        <a:lnTo>
                          <a:pt x="72" y="63"/>
                        </a:lnTo>
                        <a:lnTo>
                          <a:pt x="73" y="62"/>
                        </a:lnTo>
                        <a:lnTo>
                          <a:pt x="75" y="61"/>
                        </a:lnTo>
                        <a:lnTo>
                          <a:pt x="77" y="61"/>
                        </a:lnTo>
                        <a:lnTo>
                          <a:pt x="79" y="56"/>
                        </a:lnTo>
                        <a:lnTo>
                          <a:pt x="81" y="53"/>
                        </a:lnTo>
                        <a:lnTo>
                          <a:pt x="83" y="55"/>
                        </a:lnTo>
                        <a:lnTo>
                          <a:pt x="79" y="61"/>
                        </a:lnTo>
                        <a:lnTo>
                          <a:pt x="77" y="65"/>
                        </a:lnTo>
                        <a:lnTo>
                          <a:pt x="67" y="74"/>
                        </a:lnTo>
                        <a:lnTo>
                          <a:pt x="55" y="74"/>
                        </a:lnTo>
                        <a:lnTo>
                          <a:pt x="51" y="73"/>
                        </a:lnTo>
                        <a:lnTo>
                          <a:pt x="50" y="71"/>
                        </a:lnTo>
                        <a:lnTo>
                          <a:pt x="48" y="68"/>
                        </a:lnTo>
                        <a:lnTo>
                          <a:pt x="47" y="65"/>
                        </a:lnTo>
                        <a:lnTo>
                          <a:pt x="45" y="62"/>
                        </a:lnTo>
                        <a:lnTo>
                          <a:pt x="43" y="59"/>
                        </a:lnTo>
                        <a:lnTo>
                          <a:pt x="42" y="54"/>
                        </a:lnTo>
                        <a:lnTo>
                          <a:pt x="41" y="48"/>
                        </a:lnTo>
                        <a:lnTo>
                          <a:pt x="36" y="54"/>
                        </a:lnTo>
                        <a:lnTo>
                          <a:pt x="31" y="59"/>
                        </a:lnTo>
                        <a:lnTo>
                          <a:pt x="29" y="62"/>
                        </a:lnTo>
                        <a:lnTo>
                          <a:pt x="19" y="72"/>
                        </a:lnTo>
                        <a:lnTo>
                          <a:pt x="17" y="73"/>
                        </a:lnTo>
                        <a:lnTo>
                          <a:pt x="15" y="74"/>
                        </a:lnTo>
                        <a:lnTo>
                          <a:pt x="3" y="74"/>
                        </a:lnTo>
                        <a:lnTo>
                          <a:pt x="1" y="72"/>
                        </a:lnTo>
                        <a:lnTo>
                          <a:pt x="1" y="69"/>
                        </a:lnTo>
                        <a:lnTo>
                          <a:pt x="0" y="66"/>
                        </a:lnTo>
                        <a:lnTo>
                          <a:pt x="1" y="65"/>
                        </a:lnTo>
                        <a:lnTo>
                          <a:pt x="3" y="60"/>
                        </a:lnTo>
                        <a:lnTo>
                          <a:pt x="5" y="59"/>
                        </a:lnTo>
                        <a:lnTo>
                          <a:pt x="15" y="59"/>
                        </a:lnTo>
                        <a:lnTo>
                          <a:pt x="18" y="60"/>
                        </a:lnTo>
                        <a:lnTo>
                          <a:pt x="24" y="60"/>
                        </a:lnTo>
                        <a:lnTo>
                          <a:pt x="25" y="59"/>
                        </a:lnTo>
                        <a:lnTo>
                          <a:pt x="27" y="57"/>
                        </a:lnTo>
                        <a:lnTo>
                          <a:pt x="29" y="56"/>
                        </a:lnTo>
                        <a:lnTo>
                          <a:pt x="30" y="53"/>
                        </a:lnTo>
                        <a:lnTo>
                          <a:pt x="32" y="50"/>
                        </a:lnTo>
                        <a:lnTo>
                          <a:pt x="36" y="48"/>
                        </a:lnTo>
                        <a:lnTo>
                          <a:pt x="38" y="43"/>
                        </a:lnTo>
                        <a:lnTo>
                          <a:pt x="33" y="27"/>
                        </a:lnTo>
                        <a:lnTo>
                          <a:pt x="30" y="17"/>
                        </a:lnTo>
                        <a:lnTo>
                          <a:pt x="27" y="11"/>
                        </a:lnTo>
                        <a:lnTo>
                          <a:pt x="24" y="7"/>
                        </a:lnTo>
                        <a:lnTo>
                          <a:pt x="15" y="7"/>
                        </a:lnTo>
                        <a:lnTo>
                          <a:pt x="15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1" name="Freeform 200"/>
                  <p:cNvSpPr>
                    <a:spLocks/>
                  </p:cNvSpPr>
                  <p:nvPr/>
                </p:nvSpPr>
                <p:spPr bwMode="auto">
                  <a:xfrm>
                    <a:off x="4411" y="3372"/>
                    <a:ext cx="54" cy="188"/>
                  </a:xfrm>
                  <a:custGeom>
                    <a:avLst/>
                    <a:gdLst/>
                    <a:ahLst/>
                    <a:cxnLst>
                      <a:cxn ang="0">
                        <a:pos x="54" y="188"/>
                      </a:cxn>
                      <a:cxn ang="0">
                        <a:pos x="54" y="181"/>
                      </a:cxn>
                      <a:cxn ang="0">
                        <a:pos x="32" y="181"/>
                      </a:cxn>
                      <a:cxn ang="0">
                        <a:pos x="30" y="180"/>
                      </a:cxn>
                      <a:cxn ang="0">
                        <a:pos x="29" y="180"/>
                      </a:cxn>
                      <a:cxn ang="0">
                        <a:pos x="28" y="177"/>
                      </a:cxn>
                      <a:cxn ang="0">
                        <a:pos x="26" y="176"/>
                      </a:cxn>
                      <a:cxn ang="0">
                        <a:pos x="26" y="13"/>
                      </a:cxn>
                      <a:cxn ang="0">
                        <a:pos x="28" y="10"/>
                      </a:cxn>
                      <a:cxn ang="0">
                        <a:pos x="30" y="8"/>
                      </a:cxn>
                      <a:cxn ang="0">
                        <a:pos x="54" y="8"/>
                      </a:cxn>
                      <a:cxn ang="0">
                        <a:pos x="54" y="0"/>
                      </a:cxn>
                      <a:cxn ang="0">
                        <a:pos x="0" y="0"/>
                      </a:cxn>
                      <a:cxn ang="0">
                        <a:pos x="0" y="188"/>
                      </a:cxn>
                      <a:cxn ang="0">
                        <a:pos x="54" y="188"/>
                      </a:cxn>
                    </a:cxnLst>
                    <a:rect l="0" t="0" r="r" b="b"/>
                    <a:pathLst>
                      <a:path w="54" h="188">
                        <a:moveTo>
                          <a:pt x="54" y="188"/>
                        </a:moveTo>
                        <a:lnTo>
                          <a:pt x="54" y="181"/>
                        </a:lnTo>
                        <a:lnTo>
                          <a:pt x="32" y="181"/>
                        </a:lnTo>
                        <a:lnTo>
                          <a:pt x="30" y="180"/>
                        </a:lnTo>
                        <a:lnTo>
                          <a:pt x="29" y="180"/>
                        </a:lnTo>
                        <a:lnTo>
                          <a:pt x="28" y="177"/>
                        </a:lnTo>
                        <a:lnTo>
                          <a:pt x="26" y="176"/>
                        </a:lnTo>
                        <a:lnTo>
                          <a:pt x="26" y="13"/>
                        </a:lnTo>
                        <a:lnTo>
                          <a:pt x="28" y="10"/>
                        </a:lnTo>
                        <a:lnTo>
                          <a:pt x="30" y="8"/>
                        </a:lnTo>
                        <a:lnTo>
                          <a:pt x="54" y="8"/>
                        </a:lnTo>
                        <a:lnTo>
                          <a:pt x="54" y="0"/>
                        </a:lnTo>
                        <a:lnTo>
                          <a:pt x="0" y="0"/>
                        </a:lnTo>
                        <a:lnTo>
                          <a:pt x="0" y="188"/>
                        </a:lnTo>
                        <a:lnTo>
                          <a:pt x="54" y="18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2" name="Freeform 201"/>
                  <p:cNvSpPr>
                    <a:spLocks/>
                  </p:cNvSpPr>
                  <p:nvPr/>
                </p:nvSpPr>
                <p:spPr bwMode="auto">
                  <a:xfrm>
                    <a:off x="4471" y="3373"/>
                    <a:ext cx="149" cy="200"/>
                  </a:xfrm>
                  <a:custGeom>
                    <a:avLst/>
                    <a:gdLst/>
                    <a:ahLst/>
                    <a:cxnLst>
                      <a:cxn ang="0">
                        <a:pos x="82" y="116"/>
                      </a:cxn>
                      <a:cxn ang="0">
                        <a:pos x="69" y="155"/>
                      </a:cxn>
                      <a:cxn ang="0">
                        <a:pos x="58" y="177"/>
                      </a:cxn>
                      <a:cxn ang="0">
                        <a:pos x="42" y="193"/>
                      </a:cxn>
                      <a:cxn ang="0">
                        <a:pos x="18" y="200"/>
                      </a:cxn>
                      <a:cxn ang="0">
                        <a:pos x="10" y="199"/>
                      </a:cxn>
                      <a:cxn ang="0">
                        <a:pos x="5" y="195"/>
                      </a:cxn>
                      <a:cxn ang="0">
                        <a:pos x="0" y="186"/>
                      </a:cxn>
                      <a:cxn ang="0">
                        <a:pos x="5" y="179"/>
                      </a:cxn>
                      <a:cxn ang="0">
                        <a:pos x="18" y="176"/>
                      </a:cxn>
                      <a:cxn ang="0">
                        <a:pos x="25" y="181"/>
                      </a:cxn>
                      <a:cxn ang="0">
                        <a:pos x="24" y="191"/>
                      </a:cxn>
                      <a:cxn ang="0">
                        <a:pos x="23" y="192"/>
                      </a:cxn>
                      <a:cxn ang="0">
                        <a:pos x="20" y="193"/>
                      </a:cxn>
                      <a:cxn ang="0">
                        <a:pos x="26" y="195"/>
                      </a:cxn>
                      <a:cxn ang="0">
                        <a:pos x="28" y="193"/>
                      </a:cxn>
                      <a:cxn ang="0">
                        <a:pos x="34" y="188"/>
                      </a:cxn>
                      <a:cxn ang="0">
                        <a:pos x="35" y="181"/>
                      </a:cxn>
                      <a:cxn ang="0">
                        <a:pos x="41" y="165"/>
                      </a:cxn>
                      <a:cxn ang="0">
                        <a:pos x="67" y="65"/>
                      </a:cxn>
                      <a:cxn ang="0">
                        <a:pos x="59" y="50"/>
                      </a:cxn>
                      <a:cxn ang="0">
                        <a:pos x="67" y="48"/>
                      </a:cxn>
                      <a:cxn ang="0">
                        <a:pos x="77" y="39"/>
                      </a:cxn>
                      <a:cxn ang="0">
                        <a:pos x="93" y="17"/>
                      </a:cxn>
                      <a:cxn ang="0">
                        <a:pos x="114" y="1"/>
                      </a:cxn>
                      <a:cxn ang="0">
                        <a:pos x="136" y="0"/>
                      </a:cxn>
                      <a:cxn ang="0">
                        <a:pos x="144" y="5"/>
                      </a:cxn>
                      <a:cxn ang="0">
                        <a:pos x="149" y="8"/>
                      </a:cxn>
                      <a:cxn ang="0">
                        <a:pos x="147" y="20"/>
                      </a:cxn>
                      <a:cxn ang="0">
                        <a:pos x="136" y="23"/>
                      </a:cxn>
                      <a:cxn ang="0">
                        <a:pos x="129" y="18"/>
                      </a:cxn>
                      <a:cxn ang="0">
                        <a:pos x="131" y="11"/>
                      </a:cxn>
                      <a:cxn ang="0">
                        <a:pos x="132" y="8"/>
                      </a:cxn>
                      <a:cxn ang="0">
                        <a:pos x="133" y="6"/>
                      </a:cxn>
                      <a:cxn ang="0">
                        <a:pos x="125" y="5"/>
                      </a:cxn>
                      <a:cxn ang="0">
                        <a:pos x="120" y="8"/>
                      </a:cxn>
                      <a:cxn ang="0">
                        <a:pos x="109" y="21"/>
                      </a:cxn>
                      <a:cxn ang="0">
                        <a:pos x="99" y="50"/>
                      </a:cxn>
                      <a:cxn ang="0">
                        <a:pos x="109" y="65"/>
                      </a:cxn>
                    </a:cxnLst>
                    <a:rect l="0" t="0" r="r" b="b"/>
                    <a:pathLst>
                      <a:path w="149" h="200">
                        <a:moveTo>
                          <a:pt x="96" y="65"/>
                        </a:moveTo>
                        <a:lnTo>
                          <a:pt x="82" y="116"/>
                        </a:lnTo>
                        <a:lnTo>
                          <a:pt x="75" y="137"/>
                        </a:lnTo>
                        <a:lnTo>
                          <a:pt x="69" y="155"/>
                        </a:lnTo>
                        <a:lnTo>
                          <a:pt x="63" y="168"/>
                        </a:lnTo>
                        <a:lnTo>
                          <a:pt x="58" y="177"/>
                        </a:lnTo>
                        <a:lnTo>
                          <a:pt x="50" y="186"/>
                        </a:lnTo>
                        <a:lnTo>
                          <a:pt x="42" y="193"/>
                        </a:lnTo>
                        <a:lnTo>
                          <a:pt x="31" y="198"/>
                        </a:lnTo>
                        <a:lnTo>
                          <a:pt x="18" y="200"/>
                        </a:lnTo>
                        <a:lnTo>
                          <a:pt x="13" y="200"/>
                        </a:lnTo>
                        <a:lnTo>
                          <a:pt x="10" y="199"/>
                        </a:lnTo>
                        <a:lnTo>
                          <a:pt x="7" y="197"/>
                        </a:lnTo>
                        <a:lnTo>
                          <a:pt x="5" y="195"/>
                        </a:lnTo>
                        <a:lnTo>
                          <a:pt x="0" y="191"/>
                        </a:lnTo>
                        <a:lnTo>
                          <a:pt x="0" y="186"/>
                        </a:lnTo>
                        <a:lnTo>
                          <a:pt x="2" y="181"/>
                        </a:lnTo>
                        <a:lnTo>
                          <a:pt x="5" y="179"/>
                        </a:lnTo>
                        <a:lnTo>
                          <a:pt x="10" y="176"/>
                        </a:lnTo>
                        <a:lnTo>
                          <a:pt x="18" y="176"/>
                        </a:lnTo>
                        <a:lnTo>
                          <a:pt x="23" y="179"/>
                        </a:lnTo>
                        <a:lnTo>
                          <a:pt x="25" y="181"/>
                        </a:lnTo>
                        <a:lnTo>
                          <a:pt x="25" y="189"/>
                        </a:lnTo>
                        <a:lnTo>
                          <a:pt x="24" y="191"/>
                        </a:lnTo>
                        <a:lnTo>
                          <a:pt x="23" y="191"/>
                        </a:lnTo>
                        <a:lnTo>
                          <a:pt x="23" y="192"/>
                        </a:lnTo>
                        <a:lnTo>
                          <a:pt x="22" y="193"/>
                        </a:lnTo>
                        <a:lnTo>
                          <a:pt x="20" y="193"/>
                        </a:lnTo>
                        <a:lnTo>
                          <a:pt x="23" y="195"/>
                        </a:lnTo>
                        <a:lnTo>
                          <a:pt x="26" y="195"/>
                        </a:lnTo>
                        <a:lnTo>
                          <a:pt x="28" y="194"/>
                        </a:lnTo>
                        <a:lnTo>
                          <a:pt x="28" y="193"/>
                        </a:lnTo>
                        <a:lnTo>
                          <a:pt x="31" y="191"/>
                        </a:lnTo>
                        <a:lnTo>
                          <a:pt x="34" y="188"/>
                        </a:lnTo>
                        <a:lnTo>
                          <a:pt x="35" y="185"/>
                        </a:lnTo>
                        <a:lnTo>
                          <a:pt x="35" y="181"/>
                        </a:lnTo>
                        <a:lnTo>
                          <a:pt x="37" y="175"/>
                        </a:lnTo>
                        <a:lnTo>
                          <a:pt x="41" y="165"/>
                        </a:lnTo>
                        <a:lnTo>
                          <a:pt x="44" y="153"/>
                        </a:lnTo>
                        <a:lnTo>
                          <a:pt x="67" y="65"/>
                        </a:lnTo>
                        <a:lnTo>
                          <a:pt x="54" y="65"/>
                        </a:lnTo>
                        <a:lnTo>
                          <a:pt x="59" y="50"/>
                        </a:lnTo>
                        <a:lnTo>
                          <a:pt x="65" y="50"/>
                        </a:lnTo>
                        <a:lnTo>
                          <a:pt x="67" y="48"/>
                        </a:lnTo>
                        <a:lnTo>
                          <a:pt x="70" y="47"/>
                        </a:lnTo>
                        <a:lnTo>
                          <a:pt x="77" y="39"/>
                        </a:lnTo>
                        <a:lnTo>
                          <a:pt x="84" y="26"/>
                        </a:lnTo>
                        <a:lnTo>
                          <a:pt x="93" y="17"/>
                        </a:lnTo>
                        <a:lnTo>
                          <a:pt x="101" y="8"/>
                        </a:lnTo>
                        <a:lnTo>
                          <a:pt x="114" y="1"/>
                        </a:lnTo>
                        <a:lnTo>
                          <a:pt x="131" y="0"/>
                        </a:lnTo>
                        <a:lnTo>
                          <a:pt x="136" y="0"/>
                        </a:lnTo>
                        <a:lnTo>
                          <a:pt x="143" y="2"/>
                        </a:lnTo>
                        <a:lnTo>
                          <a:pt x="144" y="5"/>
                        </a:lnTo>
                        <a:lnTo>
                          <a:pt x="147" y="7"/>
                        </a:lnTo>
                        <a:lnTo>
                          <a:pt x="149" y="8"/>
                        </a:lnTo>
                        <a:lnTo>
                          <a:pt x="149" y="18"/>
                        </a:lnTo>
                        <a:lnTo>
                          <a:pt x="147" y="20"/>
                        </a:lnTo>
                        <a:lnTo>
                          <a:pt x="142" y="23"/>
                        </a:lnTo>
                        <a:lnTo>
                          <a:pt x="136" y="23"/>
                        </a:lnTo>
                        <a:lnTo>
                          <a:pt x="131" y="20"/>
                        </a:lnTo>
                        <a:lnTo>
                          <a:pt x="129" y="18"/>
                        </a:lnTo>
                        <a:lnTo>
                          <a:pt x="129" y="13"/>
                        </a:lnTo>
                        <a:lnTo>
                          <a:pt x="131" y="11"/>
                        </a:lnTo>
                        <a:lnTo>
                          <a:pt x="131" y="9"/>
                        </a:lnTo>
                        <a:lnTo>
                          <a:pt x="132" y="8"/>
                        </a:lnTo>
                        <a:lnTo>
                          <a:pt x="132" y="7"/>
                        </a:lnTo>
                        <a:lnTo>
                          <a:pt x="133" y="6"/>
                        </a:lnTo>
                        <a:lnTo>
                          <a:pt x="132" y="5"/>
                        </a:lnTo>
                        <a:lnTo>
                          <a:pt x="125" y="5"/>
                        </a:lnTo>
                        <a:lnTo>
                          <a:pt x="123" y="6"/>
                        </a:lnTo>
                        <a:lnTo>
                          <a:pt x="120" y="8"/>
                        </a:lnTo>
                        <a:lnTo>
                          <a:pt x="117" y="11"/>
                        </a:lnTo>
                        <a:lnTo>
                          <a:pt x="109" y="21"/>
                        </a:lnTo>
                        <a:lnTo>
                          <a:pt x="103" y="35"/>
                        </a:lnTo>
                        <a:lnTo>
                          <a:pt x="99" y="50"/>
                        </a:lnTo>
                        <a:lnTo>
                          <a:pt x="112" y="50"/>
                        </a:lnTo>
                        <a:lnTo>
                          <a:pt x="109" y="65"/>
                        </a:lnTo>
                        <a:lnTo>
                          <a:pt x="96" y="6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3" name="Freeform 202"/>
                  <p:cNvSpPr>
                    <a:spLocks/>
                  </p:cNvSpPr>
                  <p:nvPr/>
                </p:nvSpPr>
                <p:spPr bwMode="auto">
                  <a:xfrm>
                    <a:off x="4585" y="3421"/>
                    <a:ext cx="168" cy="105"/>
                  </a:xfrm>
                  <a:custGeom>
                    <a:avLst/>
                    <a:gdLst/>
                    <a:ahLst/>
                    <a:cxnLst>
                      <a:cxn ang="0">
                        <a:pos x="42" y="47"/>
                      </a:cxn>
                      <a:cxn ang="0">
                        <a:pos x="58" y="25"/>
                      </a:cxn>
                      <a:cxn ang="0">
                        <a:pos x="79" y="5"/>
                      </a:cxn>
                      <a:cxn ang="0">
                        <a:pos x="87" y="1"/>
                      </a:cxn>
                      <a:cxn ang="0">
                        <a:pos x="96" y="0"/>
                      </a:cxn>
                      <a:cxn ang="0">
                        <a:pos x="102" y="2"/>
                      </a:cxn>
                      <a:cxn ang="0">
                        <a:pos x="106" y="5"/>
                      </a:cxn>
                      <a:cxn ang="0">
                        <a:pos x="109" y="13"/>
                      </a:cxn>
                      <a:cxn ang="0">
                        <a:pos x="109" y="19"/>
                      </a:cxn>
                      <a:cxn ang="0">
                        <a:pos x="108" y="26"/>
                      </a:cxn>
                      <a:cxn ang="0">
                        <a:pos x="101" y="47"/>
                      </a:cxn>
                      <a:cxn ang="0">
                        <a:pos x="119" y="25"/>
                      </a:cxn>
                      <a:cxn ang="0">
                        <a:pos x="127" y="15"/>
                      </a:cxn>
                      <a:cxn ang="0">
                        <a:pos x="135" y="7"/>
                      </a:cxn>
                      <a:cxn ang="0">
                        <a:pos x="145" y="1"/>
                      </a:cxn>
                      <a:cxn ang="0">
                        <a:pos x="150" y="0"/>
                      </a:cxn>
                      <a:cxn ang="0">
                        <a:pos x="157" y="1"/>
                      </a:cxn>
                      <a:cxn ang="0">
                        <a:pos x="166" y="7"/>
                      </a:cxn>
                      <a:cxn ang="0">
                        <a:pos x="168" y="24"/>
                      </a:cxn>
                      <a:cxn ang="0">
                        <a:pos x="163" y="36"/>
                      </a:cxn>
                      <a:cxn ang="0">
                        <a:pos x="149" y="83"/>
                      </a:cxn>
                      <a:cxn ang="0">
                        <a:pos x="148" y="91"/>
                      </a:cxn>
                      <a:cxn ang="0">
                        <a:pos x="155" y="90"/>
                      </a:cxn>
                      <a:cxn ang="0">
                        <a:pos x="161" y="83"/>
                      </a:cxn>
                      <a:cxn ang="0">
                        <a:pos x="163" y="81"/>
                      </a:cxn>
                      <a:cxn ang="0">
                        <a:pos x="166" y="83"/>
                      </a:cxn>
                      <a:cxn ang="0">
                        <a:pos x="150" y="101"/>
                      </a:cxn>
                      <a:cxn ang="0">
                        <a:pos x="139" y="105"/>
                      </a:cxn>
                      <a:cxn ang="0">
                        <a:pos x="127" y="104"/>
                      </a:cxn>
                      <a:cxn ang="0">
                        <a:pos x="120" y="95"/>
                      </a:cxn>
                      <a:cxn ang="0">
                        <a:pos x="121" y="86"/>
                      </a:cxn>
                      <a:cxn ang="0">
                        <a:pos x="124" y="78"/>
                      </a:cxn>
                      <a:cxn ang="0">
                        <a:pos x="137" y="31"/>
                      </a:cxn>
                      <a:cxn ang="0">
                        <a:pos x="139" y="25"/>
                      </a:cxn>
                      <a:cxn ang="0">
                        <a:pos x="139" y="24"/>
                      </a:cxn>
                      <a:cxn ang="0">
                        <a:pos x="138" y="21"/>
                      </a:cxn>
                      <a:cxn ang="0">
                        <a:pos x="131" y="23"/>
                      </a:cxn>
                      <a:cxn ang="0">
                        <a:pos x="126" y="29"/>
                      </a:cxn>
                      <a:cxn ang="0">
                        <a:pos x="120" y="32"/>
                      </a:cxn>
                      <a:cxn ang="0">
                        <a:pos x="114" y="39"/>
                      </a:cxn>
                      <a:cxn ang="0">
                        <a:pos x="107" y="50"/>
                      </a:cxn>
                      <a:cxn ang="0">
                        <a:pos x="101" y="60"/>
                      </a:cxn>
                      <a:cxn ang="0">
                        <a:pos x="94" y="73"/>
                      </a:cxn>
                      <a:cxn ang="0">
                        <a:pos x="84" y="103"/>
                      </a:cxn>
                      <a:cxn ang="0">
                        <a:pos x="79" y="31"/>
                      </a:cxn>
                      <a:cxn ang="0">
                        <a:pos x="82" y="24"/>
                      </a:cxn>
                      <a:cxn ang="0">
                        <a:pos x="81" y="21"/>
                      </a:cxn>
                      <a:cxn ang="0">
                        <a:pos x="76" y="23"/>
                      </a:cxn>
                      <a:cxn ang="0">
                        <a:pos x="64" y="33"/>
                      </a:cxn>
                      <a:cxn ang="0">
                        <a:pos x="35" y="71"/>
                      </a:cxn>
                      <a:cxn ang="0">
                        <a:pos x="0" y="103"/>
                      </a:cxn>
                      <a:cxn ang="0">
                        <a:pos x="23" y="26"/>
                      </a:cxn>
                      <a:cxn ang="0">
                        <a:pos x="24" y="18"/>
                      </a:cxn>
                      <a:cxn ang="0">
                        <a:pos x="23" y="12"/>
                      </a:cxn>
                      <a:cxn ang="0">
                        <a:pos x="22" y="9"/>
                      </a:cxn>
                      <a:cxn ang="0">
                        <a:pos x="15" y="7"/>
                      </a:cxn>
                      <a:cxn ang="0">
                        <a:pos x="57" y="0"/>
                      </a:cxn>
                    </a:cxnLst>
                    <a:rect l="0" t="0" r="r" b="b"/>
                    <a:pathLst>
                      <a:path w="168" h="105">
                        <a:moveTo>
                          <a:pt x="57" y="0"/>
                        </a:moveTo>
                        <a:lnTo>
                          <a:pt x="42" y="47"/>
                        </a:lnTo>
                        <a:lnTo>
                          <a:pt x="51" y="35"/>
                        </a:lnTo>
                        <a:lnTo>
                          <a:pt x="58" y="25"/>
                        </a:lnTo>
                        <a:lnTo>
                          <a:pt x="76" y="7"/>
                        </a:lnTo>
                        <a:lnTo>
                          <a:pt x="79" y="5"/>
                        </a:lnTo>
                        <a:lnTo>
                          <a:pt x="82" y="2"/>
                        </a:lnTo>
                        <a:lnTo>
                          <a:pt x="87" y="1"/>
                        </a:lnTo>
                        <a:lnTo>
                          <a:pt x="91" y="1"/>
                        </a:lnTo>
                        <a:lnTo>
                          <a:pt x="96" y="0"/>
                        </a:lnTo>
                        <a:lnTo>
                          <a:pt x="100" y="1"/>
                        </a:lnTo>
                        <a:lnTo>
                          <a:pt x="102" y="2"/>
                        </a:lnTo>
                        <a:lnTo>
                          <a:pt x="103" y="3"/>
                        </a:lnTo>
                        <a:lnTo>
                          <a:pt x="106" y="5"/>
                        </a:lnTo>
                        <a:lnTo>
                          <a:pt x="107" y="8"/>
                        </a:lnTo>
                        <a:lnTo>
                          <a:pt x="109" y="13"/>
                        </a:lnTo>
                        <a:lnTo>
                          <a:pt x="111" y="17"/>
                        </a:lnTo>
                        <a:lnTo>
                          <a:pt x="109" y="19"/>
                        </a:lnTo>
                        <a:lnTo>
                          <a:pt x="109" y="21"/>
                        </a:lnTo>
                        <a:lnTo>
                          <a:pt x="108" y="26"/>
                        </a:lnTo>
                        <a:lnTo>
                          <a:pt x="108" y="31"/>
                        </a:lnTo>
                        <a:lnTo>
                          <a:pt x="101" y="47"/>
                        </a:lnTo>
                        <a:lnTo>
                          <a:pt x="111" y="35"/>
                        </a:lnTo>
                        <a:lnTo>
                          <a:pt x="119" y="25"/>
                        </a:lnTo>
                        <a:lnTo>
                          <a:pt x="124" y="19"/>
                        </a:lnTo>
                        <a:lnTo>
                          <a:pt x="127" y="15"/>
                        </a:lnTo>
                        <a:lnTo>
                          <a:pt x="131" y="11"/>
                        </a:lnTo>
                        <a:lnTo>
                          <a:pt x="135" y="7"/>
                        </a:lnTo>
                        <a:lnTo>
                          <a:pt x="138" y="5"/>
                        </a:lnTo>
                        <a:lnTo>
                          <a:pt x="145" y="1"/>
                        </a:lnTo>
                        <a:lnTo>
                          <a:pt x="148" y="1"/>
                        </a:lnTo>
                        <a:lnTo>
                          <a:pt x="150" y="0"/>
                        </a:lnTo>
                        <a:lnTo>
                          <a:pt x="153" y="0"/>
                        </a:lnTo>
                        <a:lnTo>
                          <a:pt x="157" y="1"/>
                        </a:lnTo>
                        <a:lnTo>
                          <a:pt x="161" y="2"/>
                        </a:lnTo>
                        <a:lnTo>
                          <a:pt x="166" y="7"/>
                        </a:lnTo>
                        <a:lnTo>
                          <a:pt x="168" y="14"/>
                        </a:lnTo>
                        <a:lnTo>
                          <a:pt x="168" y="24"/>
                        </a:lnTo>
                        <a:lnTo>
                          <a:pt x="166" y="29"/>
                        </a:lnTo>
                        <a:lnTo>
                          <a:pt x="163" y="36"/>
                        </a:lnTo>
                        <a:lnTo>
                          <a:pt x="150" y="78"/>
                        </a:lnTo>
                        <a:lnTo>
                          <a:pt x="149" y="83"/>
                        </a:lnTo>
                        <a:lnTo>
                          <a:pt x="148" y="86"/>
                        </a:lnTo>
                        <a:lnTo>
                          <a:pt x="148" y="91"/>
                        </a:lnTo>
                        <a:lnTo>
                          <a:pt x="153" y="91"/>
                        </a:lnTo>
                        <a:lnTo>
                          <a:pt x="155" y="90"/>
                        </a:lnTo>
                        <a:lnTo>
                          <a:pt x="160" y="85"/>
                        </a:lnTo>
                        <a:lnTo>
                          <a:pt x="161" y="83"/>
                        </a:lnTo>
                        <a:lnTo>
                          <a:pt x="162" y="81"/>
                        </a:lnTo>
                        <a:lnTo>
                          <a:pt x="163" y="81"/>
                        </a:lnTo>
                        <a:lnTo>
                          <a:pt x="163" y="80"/>
                        </a:lnTo>
                        <a:lnTo>
                          <a:pt x="166" y="83"/>
                        </a:lnTo>
                        <a:lnTo>
                          <a:pt x="155" y="97"/>
                        </a:lnTo>
                        <a:lnTo>
                          <a:pt x="150" y="101"/>
                        </a:lnTo>
                        <a:lnTo>
                          <a:pt x="147" y="103"/>
                        </a:lnTo>
                        <a:lnTo>
                          <a:pt x="139" y="105"/>
                        </a:lnTo>
                        <a:lnTo>
                          <a:pt x="130" y="105"/>
                        </a:lnTo>
                        <a:lnTo>
                          <a:pt x="127" y="104"/>
                        </a:lnTo>
                        <a:lnTo>
                          <a:pt x="123" y="99"/>
                        </a:lnTo>
                        <a:lnTo>
                          <a:pt x="120" y="95"/>
                        </a:lnTo>
                        <a:lnTo>
                          <a:pt x="119" y="91"/>
                        </a:lnTo>
                        <a:lnTo>
                          <a:pt x="121" y="86"/>
                        </a:lnTo>
                        <a:lnTo>
                          <a:pt x="123" y="83"/>
                        </a:lnTo>
                        <a:lnTo>
                          <a:pt x="124" y="78"/>
                        </a:lnTo>
                        <a:lnTo>
                          <a:pt x="136" y="36"/>
                        </a:lnTo>
                        <a:lnTo>
                          <a:pt x="137" y="31"/>
                        </a:lnTo>
                        <a:lnTo>
                          <a:pt x="139" y="27"/>
                        </a:lnTo>
                        <a:lnTo>
                          <a:pt x="139" y="25"/>
                        </a:lnTo>
                        <a:lnTo>
                          <a:pt x="141" y="24"/>
                        </a:lnTo>
                        <a:lnTo>
                          <a:pt x="139" y="24"/>
                        </a:lnTo>
                        <a:lnTo>
                          <a:pt x="138" y="23"/>
                        </a:lnTo>
                        <a:lnTo>
                          <a:pt x="138" y="21"/>
                        </a:lnTo>
                        <a:lnTo>
                          <a:pt x="133" y="21"/>
                        </a:lnTo>
                        <a:lnTo>
                          <a:pt x="131" y="23"/>
                        </a:lnTo>
                        <a:lnTo>
                          <a:pt x="129" y="25"/>
                        </a:lnTo>
                        <a:lnTo>
                          <a:pt x="126" y="29"/>
                        </a:lnTo>
                        <a:lnTo>
                          <a:pt x="124" y="30"/>
                        </a:lnTo>
                        <a:lnTo>
                          <a:pt x="120" y="32"/>
                        </a:lnTo>
                        <a:lnTo>
                          <a:pt x="118" y="36"/>
                        </a:lnTo>
                        <a:lnTo>
                          <a:pt x="114" y="39"/>
                        </a:lnTo>
                        <a:lnTo>
                          <a:pt x="111" y="44"/>
                        </a:lnTo>
                        <a:lnTo>
                          <a:pt x="107" y="50"/>
                        </a:lnTo>
                        <a:lnTo>
                          <a:pt x="103" y="55"/>
                        </a:lnTo>
                        <a:lnTo>
                          <a:pt x="101" y="60"/>
                        </a:lnTo>
                        <a:lnTo>
                          <a:pt x="99" y="63"/>
                        </a:lnTo>
                        <a:lnTo>
                          <a:pt x="94" y="73"/>
                        </a:lnTo>
                        <a:lnTo>
                          <a:pt x="91" y="80"/>
                        </a:lnTo>
                        <a:lnTo>
                          <a:pt x="84" y="103"/>
                        </a:lnTo>
                        <a:lnTo>
                          <a:pt x="59" y="103"/>
                        </a:lnTo>
                        <a:lnTo>
                          <a:pt x="79" y="31"/>
                        </a:lnTo>
                        <a:lnTo>
                          <a:pt x="82" y="26"/>
                        </a:lnTo>
                        <a:lnTo>
                          <a:pt x="82" y="24"/>
                        </a:lnTo>
                        <a:lnTo>
                          <a:pt x="81" y="23"/>
                        </a:lnTo>
                        <a:lnTo>
                          <a:pt x="81" y="21"/>
                        </a:lnTo>
                        <a:lnTo>
                          <a:pt x="79" y="21"/>
                        </a:lnTo>
                        <a:lnTo>
                          <a:pt x="76" y="23"/>
                        </a:lnTo>
                        <a:lnTo>
                          <a:pt x="72" y="25"/>
                        </a:lnTo>
                        <a:lnTo>
                          <a:pt x="64" y="33"/>
                        </a:lnTo>
                        <a:lnTo>
                          <a:pt x="49" y="50"/>
                        </a:lnTo>
                        <a:lnTo>
                          <a:pt x="35" y="71"/>
                        </a:lnTo>
                        <a:lnTo>
                          <a:pt x="27" y="103"/>
                        </a:lnTo>
                        <a:lnTo>
                          <a:pt x="0" y="103"/>
                        </a:lnTo>
                        <a:lnTo>
                          <a:pt x="22" y="31"/>
                        </a:lnTo>
                        <a:lnTo>
                          <a:pt x="23" y="26"/>
                        </a:lnTo>
                        <a:lnTo>
                          <a:pt x="23" y="21"/>
                        </a:lnTo>
                        <a:lnTo>
                          <a:pt x="24" y="18"/>
                        </a:lnTo>
                        <a:lnTo>
                          <a:pt x="24" y="12"/>
                        </a:lnTo>
                        <a:lnTo>
                          <a:pt x="23" y="12"/>
                        </a:lnTo>
                        <a:lnTo>
                          <a:pt x="22" y="11"/>
                        </a:lnTo>
                        <a:lnTo>
                          <a:pt x="22" y="9"/>
                        </a:lnTo>
                        <a:lnTo>
                          <a:pt x="15" y="9"/>
                        </a:lnTo>
                        <a:lnTo>
                          <a:pt x="15" y="7"/>
                        </a:lnTo>
                        <a:lnTo>
                          <a:pt x="49" y="0"/>
                        </a:lnTo>
                        <a:lnTo>
                          <a:pt x="57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4" name="Freeform 203"/>
                  <p:cNvSpPr>
                    <a:spLocks/>
                  </p:cNvSpPr>
                  <p:nvPr/>
                </p:nvSpPr>
                <p:spPr bwMode="auto">
                  <a:xfrm>
                    <a:off x="4764" y="3372"/>
                    <a:ext cx="54" cy="188"/>
                  </a:xfrm>
                  <a:custGeom>
                    <a:avLst/>
                    <a:gdLst/>
                    <a:ahLst/>
                    <a:cxnLst>
                      <a:cxn ang="0">
                        <a:pos x="54" y="188"/>
                      </a:cxn>
                      <a:cxn ang="0">
                        <a:pos x="54" y="0"/>
                      </a:cxn>
                      <a:cxn ang="0">
                        <a:pos x="0" y="0"/>
                      </a:cxn>
                      <a:cxn ang="0">
                        <a:pos x="0" y="8"/>
                      </a:cxn>
                      <a:cxn ang="0">
                        <a:pos x="24" y="8"/>
                      </a:cxn>
                      <a:cxn ang="0">
                        <a:pos x="26" y="10"/>
                      </a:cxn>
                      <a:cxn ang="0">
                        <a:pos x="28" y="13"/>
                      </a:cxn>
                      <a:cxn ang="0">
                        <a:pos x="28" y="176"/>
                      </a:cxn>
                      <a:cxn ang="0">
                        <a:pos x="26" y="177"/>
                      </a:cxn>
                      <a:cxn ang="0">
                        <a:pos x="25" y="180"/>
                      </a:cxn>
                      <a:cxn ang="0">
                        <a:pos x="24" y="180"/>
                      </a:cxn>
                      <a:cxn ang="0">
                        <a:pos x="22" y="181"/>
                      </a:cxn>
                      <a:cxn ang="0">
                        <a:pos x="0" y="181"/>
                      </a:cxn>
                      <a:cxn ang="0">
                        <a:pos x="0" y="188"/>
                      </a:cxn>
                      <a:cxn ang="0">
                        <a:pos x="54" y="188"/>
                      </a:cxn>
                    </a:cxnLst>
                    <a:rect l="0" t="0" r="r" b="b"/>
                    <a:pathLst>
                      <a:path w="54" h="188">
                        <a:moveTo>
                          <a:pt x="54" y="188"/>
                        </a:moveTo>
                        <a:lnTo>
                          <a:pt x="54" y="0"/>
                        </a:lnTo>
                        <a:lnTo>
                          <a:pt x="0" y="0"/>
                        </a:lnTo>
                        <a:lnTo>
                          <a:pt x="0" y="8"/>
                        </a:lnTo>
                        <a:lnTo>
                          <a:pt x="24" y="8"/>
                        </a:lnTo>
                        <a:lnTo>
                          <a:pt x="26" y="10"/>
                        </a:lnTo>
                        <a:lnTo>
                          <a:pt x="28" y="13"/>
                        </a:lnTo>
                        <a:lnTo>
                          <a:pt x="28" y="176"/>
                        </a:lnTo>
                        <a:lnTo>
                          <a:pt x="26" y="177"/>
                        </a:lnTo>
                        <a:lnTo>
                          <a:pt x="25" y="180"/>
                        </a:lnTo>
                        <a:lnTo>
                          <a:pt x="24" y="180"/>
                        </a:lnTo>
                        <a:lnTo>
                          <a:pt x="22" y="181"/>
                        </a:lnTo>
                        <a:lnTo>
                          <a:pt x="0" y="181"/>
                        </a:lnTo>
                        <a:lnTo>
                          <a:pt x="0" y="188"/>
                        </a:lnTo>
                        <a:lnTo>
                          <a:pt x="54" y="18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5" name="Line 2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20" y="927"/>
                    <a:ext cx="0" cy="2519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6" name="Freeform 205"/>
                  <p:cNvSpPr>
                    <a:spLocks noEditPoints="1"/>
                  </p:cNvSpPr>
                  <p:nvPr/>
                </p:nvSpPr>
                <p:spPr bwMode="auto">
                  <a:xfrm>
                    <a:off x="1030" y="634"/>
                    <a:ext cx="99" cy="154"/>
                  </a:xfrm>
                  <a:custGeom>
                    <a:avLst/>
                    <a:gdLst/>
                    <a:ahLst/>
                    <a:cxnLst>
                      <a:cxn ang="0">
                        <a:pos x="67" y="0"/>
                      </a:cxn>
                      <a:cxn ang="0">
                        <a:pos x="49" y="67"/>
                      </a:cxn>
                      <a:cxn ang="0">
                        <a:pos x="54" y="61"/>
                      </a:cxn>
                      <a:cxn ang="0">
                        <a:pos x="62" y="53"/>
                      </a:cxn>
                      <a:cxn ang="0">
                        <a:pos x="64" y="52"/>
                      </a:cxn>
                      <a:cxn ang="0">
                        <a:pos x="67" y="52"/>
                      </a:cxn>
                      <a:cxn ang="0">
                        <a:pos x="70" y="50"/>
                      </a:cxn>
                      <a:cxn ang="0">
                        <a:pos x="79" y="50"/>
                      </a:cxn>
                      <a:cxn ang="0">
                        <a:pos x="84" y="52"/>
                      </a:cxn>
                      <a:cxn ang="0">
                        <a:pos x="87" y="54"/>
                      </a:cxn>
                      <a:cxn ang="0">
                        <a:pos x="93" y="60"/>
                      </a:cxn>
                      <a:cxn ang="0">
                        <a:pos x="98" y="71"/>
                      </a:cxn>
                      <a:cxn ang="0">
                        <a:pos x="99" y="82"/>
                      </a:cxn>
                      <a:cxn ang="0">
                        <a:pos x="97" y="100"/>
                      </a:cxn>
                      <a:cxn ang="0">
                        <a:pos x="91" y="118"/>
                      </a:cxn>
                      <a:cxn ang="0">
                        <a:pos x="79" y="132"/>
                      </a:cxn>
                      <a:cxn ang="0">
                        <a:pos x="67" y="144"/>
                      </a:cxn>
                      <a:cxn ang="0">
                        <a:pos x="52" y="151"/>
                      </a:cxn>
                      <a:cxn ang="0">
                        <a:pos x="37" y="154"/>
                      </a:cxn>
                      <a:cxn ang="0">
                        <a:pos x="25" y="152"/>
                      </a:cxn>
                      <a:cxn ang="0">
                        <a:pos x="13" y="150"/>
                      </a:cxn>
                      <a:cxn ang="0">
                        <a:pos x="0" y="144"/>
                      </a:cxn>
                      <a:cxn ang="0">
                        <a:pos x="32" y="28"/>
                      </a:cxn>
                      <a:cxn ang="0">
                        <a:pos x="33" y="23"/>
                      </a:cxn>
                      <a:cxn ang="0">
                        <a:pos x="34" y="19"/>
                      </a:cxn>
                      <a:cxn ang="0">
                        <a:pos x="34" y="13"/>
                      </a:cxn>
                      <a:cxn ang="0">
                        <a:pos x="32" y="11"/>
                      </a:cxn>
                      <a:cxn ang="0">
                        <a:pos x="27" y="8"/>
                      </a:cxn>
                      <a:cxn ang="0">
                        <a:pos x="22" y="8"/>
                      </a:cxn>
                      <a:cxn ang="0">
                        <a:pos x="22" y="6"/>
                      </a:cxn>
                      <a:cxn ang="0">
                        <a:pos x="60" y="0"/>
                      </a:cxn>
                      <a:cxn ang="0">
                        <a:pos x="67" y="0"/>
                      </a:cxn>
                      <a:cxn ang="0">
                        <a:pos x="25" y="146"/>
                      </a:cxn>
                      <a:cxn ang="0">
                        <a:pos x="28" y="148"/>
                      </a:cxn>
                      <a:cxn ang="0">
                        <a:pos x="31" y="149"/>
                      </a:cxn>
                      <a:cxn ang="0">
                        <a:pos x="38" y="149"/>
                      </a:cxn>
                      <a:cxn ang="0">
                        <a:pos x="42" y="148"/>
                      </a:cxn>
                      <a:cxn ang="0">
                        <a:pos x="44" y="146"/>
                      </a:cxn>
                      <a:cxn ang="0">
                        <a:pos x="54" y="139"/>
                      </a:cxn>
                      <a:cxn ang="0">
                        <a:pos x="57" y="132"/>
                      </a:cxn>
                      <a:cxn ang="0">
                        <a:pos x="64" y="121"/>
                      </a:cxn>
                      <a:cxn ang="0">
                        <a:pos x="69" y="109"/>
                      </a:cxn>
                      <a:cxn ang="0">
                        <a:pos x="73" y="96"/>
                      </a:cxn>
                      <a:cxn ang="0">
                        <a:pos x="74" y="84"/>
                      </a:cxn>
                      <a:cxn ang="0">
                        <a:pos x="74" y="79"/>
                      </a:cxn>
                      <a:cxn ang="0">
                        <a:pos x="72" y="74"/>
                      </a:cxn>
                      <a:cxn ang="0">
                        <a:pos x="67" y="70"/>
                      </a:cxn>
                      <a:cxn ang="0">
                        <a:pos x="62" y="67"/>
                      </a:cxn>
                      <a:cxn ang="0">
                        <a:pos x="57" y="68"/>
                      </a:cxn>
                      <a:cxn ang="0">
                        <a:pos x="54" y="71"/>
                      </a:cxn>
                      <a:cxn ang="0">
                        <a:pos x="49" y="74"/>
                      </a:cxn>
                      <a:cxn ang="0">
                        <a:pos x="46" y="77"/>
                      </a:cxn>
                      <a:cxn ang="0">
                        <a:pos x="45" y="80"/>
                      </a:cxn>
                      <a:cxn ang="0">
                        <a:pos x="43" y="86"/>
                      </a:cxn>
                      <a:cxn ang="0">
                        <a:pos x="39" y="92"/>
                      </a:cxn>
                      <a:cxn ang="0">
                        <a:pos x="25" y="146"/>
                      </a:cxn>
                    </a:cxnLst>
                    <a:rect l="0" t="0" r="r" b="b"/>
                    <a:pathLst>
                      <a:path w="99" h="154">
                        <a:moveTo>
                          <a:pt x="67" y="0"/>
                        </a:moveTo>
                        <a:lnTo>
                          <a:pt x="49" y="67"/>
                        </a:lnTo>
                        <a:lnTo>
                          <a:pt x="54" y="61"/>
                        </a:lnTo>
                        <a:lnTo>
                          <a:pt x="62" y="53"/>
                        </a:lnTo>
                        <a:lnTo>
                          <a:pt x="64" y="52"/>
                        </a:lnTo>
                        <a:lnTo>
                          <a:pt x="67" y="52"/>
                        </a:lnTo>
                        <a:lnTo>
                          <a:pt x="70" y="50"/>
                        </a:lnTo>
                        <a:lnTo>
                          <a:pt x="79" y="50"/>
                        </a:lnTo>
                        <a:lnTo>
                          <a:pt x="84" y="52"/>
                        </a:lnTo>
                        <a:lnTo>
                          <a:pt x="87" y="54"/>
                        </a:lnTo>
                        <a:lnTo>
                          <a:pt x="93" y="60"/>
                        </a:lnTo>
                        <a:lnTo>
                          <a:pt x="98" y="71"/>
                        </a:lnTo>
                        <a:lnTo>
                          <a:pt x="99" y="82"/>
                        </a:lnTo>
                        <a:lnTo>
                          <a:pt x="97" y="100"/>
                        </a:lnTo>
                        <a:lnTo>
                          <a:pt x="91" y="118"/>
                        </a:lnTo>
                        <a:lnTo>
                          <a:pt x="79" y="132"/>
                        </a:lnTo>
                        <a:lnTo>
                          <a:pt x="67" y="144"/>
                        </a:lnTo>
                        <a:lnTo>
                          <a:pt x="52" y="151"/>
                        </a:lnTo>
                        <a:lnTo>
                          <a:pt x="37" y="154"/>
                        </a:lnTo>
                        <a:lnTo>
                          <a:pt x="25" y="152"/>
                        </a:lnTo>
                        <a:lnTo>
                          <a:pt x="13" y="150"/>
                        </a:lnTo>
                        <a:lnTo>
                          <a:pt x="0" y="144"/>
                        </a:lnTo>
                        <a:lnTo>
                          <a:pt x="32" y="28"/>
                        </a:lnTo>
                        <a:lnTo>
                          <a:pt x="33" y="23"/>
                        </a:lnTo>
                        <a:lnTo>
                          <a:pt x="34" y="19"/>
                        </a:lnTo>
                        <a:lnTo>
                          <a:pt x="34" y="13"/>
                        </a:lnTo>
                        <a:lnTo>
                          <a:pt x="32" y="11"/>
                        </a:lnTo>
                        <a:lnTo>
                          <a:pt x="27" y="8"/>
                        </a:lnTo>
                        <a:lnTo>
                          <a:pt x="22" y="8"/>
                        </a:lnTo>
                        <a:lnTo>
                          <a:pt x="22" y="6"/>
                        </a:lnTo>
                        <a:lnTo>
                          <a:pt x="60" y="0"/>
                        </a:lnTo>
                        <a:lnTo>
                          <a:pt x="67" y="0"/>
                        </a:lnTo>
                        <a:close/>
                        <a:moveTo>
                          <a:pt x="25" y="146"/>
                        </a:moveTo>
                        <a:lnTo>
                          <a:pt x="28" y="148"/>
                        </a:lnTo>
                        <a:lnTo>
                          <a:pt x="31" y="149"/>
                        </a:lnTo>
                        <a:lnTo>
                          <a:pt x="38" y="149"/>
                        </a:lnTo>
                        <a:lnTo>
                          <a:pt x="42" y="148"/>
                        </a:lnTo>
                        <a:lnTo>
                          <a:pt x="44" y="146"/>
                        </a:lnTo>
                        <a:lnTo>
                          <a:pt x="54" y="139"/>
                        </a:lnTo>
                        <a:lnTo>
                          <a:pt x="57" y="132"/>
                        </a:lnTo>
                        <a:lnTo>
                          <a:pt x="64" y="121"/>
                        </a:lnTo>
                        <a:lnTo>
                          <a:pt x="69" y="109"/>
                        </a:lnTo>
                        <a:lnTo>
                          <a:pt x="73" y="96"/>
                        </a:lnTo>
                        <a:lnTo>
                          <a:pt x="74" y="84"/>
                        </a:lnTo>
                        <a:lnTo>
                          <a:pt x="74" y="79"/>
                        </a:lnTo>
                        <a:lnTo>
                          <a:pt x="72" y="74"/>
                        </a:lnTo>
                        <a:lnTo>
                          <a:pt x="67" y="70"/>
                        </a:lnTo>
                        <a:lnTo>
                          <a:pt x="62" y="67"/>
                        </a:lnTo>
                        <a:lnTo>
                          <a:pt x="57" y="68"/>
                        </a:lnTo>
                        <a:lnTo>
                          <a:pt x="54" y="71"/>
                        </a:lnTo>
                        <a:lnTo>
                          <a:pt x="49" y="74"/>
                        </a:lnTo>
                        <a:lnTo>
                          <a:pt x="46" y="77"/>
                        </a:lnTo>
                        <a:lnTo>
                          <a:pt x="45" y="80"/>
                        </a:lnTo>
                        <a:lnTo>
                          <a:pt x="43" y="86"/>
                        </a:lnTo>
                        <a:lnTo>
                          <a:pt x="39" y="92"/>
                        </a:lnTo>
                        <a:lnTo>
                          <a:pt x="25" y="146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7" name="Freeform 206"/>
                  <p:cNvSpPr>
                    <a:spLocks/>
                  </p:cNvSpPr>
                  <p:nvPr/>
                </p:nvSpPr>
                <p:spPr bwMode="auto">
                  <a:xfrm>
                    <a:off x="1136" y="748"/>
                    <a:ext cx="82" cy="108"/>
                  </a:xfrm>
                  <a:custGeom>
                    <a:avLst/>
                    <a:gdLst/>
                    <a:ahLst/>
                    <a:cxnLst>
                      <a:cxn ang="0">
                        <a:pos x="42" y="0"/>
                      </a:cxn>
                      <a:cxn ang="0">
                        <a:pos x="45" y="7"/>
                      </a:cxn>
                      <a:cxn ang="0">
                        <a:pos x="47" y="14"/>
                      </a:cxn>
                      <a:cxn ang="0">
                        <a:pos x="48" y="24"/>
                      </a:cxn>
                      <a:cxn ang="0">
                        <a:pos x="51" y="66"/>
                      </a:cxn>
                      <a:cxn ang="0">
                        <a:pos x="69" y="35"/>
                      </a:cxn>
                      <a:cxn ang="0">
                        <a:pos x="71" y="29"/>
                      </a:cxn>
                      <a:cxn ang="0">
                        <a:pos x="69" y="18"/>
                      </a:cxn>
                      <a:cxn ang="0">
                        <a:pos x="65" y="16"/>
                      </a:cxn>
                      <a:cxn ang="0">
                        <a:pos x="64" y="8"/>
                      </a:cxn>
                      <a:cxn ang="0">
                        <a:pos x="65" y="5"/>
                      </a:cxn>
                      <a:cxn ang="0">
                        <a:pos x="69" y="2"/>
                      </a:cxn>
                      <a:cxn ang="0">
                        <a:pos x="72" y="0"/>
                      </a:cxn>
                      <a:cxn ang="0">
                        <a:pos x="78" y="4"/>
                      </a:cxn>
                      <a:cxn ang="0">
                        <a:pos x="82" y="12"/>
                      </a:cxn>
                      <a:cxn ang="0">
                        <a:pos x="78" y="25"/>
                      </a:cxn>
                      <a:cxn ang="0">
                        <a:pos x="72" y="38"/>
                      </a:cxn>
                      <a:cxn ang="0">
                        <a:pos x="53" y="68"/>
                      </a:cxn>
                      <a:cxn ang="0">
                        <a:pos x="35" y="91"/>
                      </a:cxn>
                      <a:cxn ang="0">
                        <a:pos x="23" y="102"/>
                      </a:cxn>
                      <a:cxn ang="0">
                        <a:pos x="17" y="107"/>
                      </a:cxn>
                      <a:cxn ang="0">
                        <a:pos x="8" y="108"/>
                      </a:cxn>
                      <a:cxn ang="0">
                        <a:pos x="4" y="104"/>
                      </a:cxn>
                      <a:cxn ang="0">
                        <a:pos x="0" y="98"/>
                      </a:cxn>
                      <a:cxn ang="0">
                        <a:pos x="4" y="94"/>
                      </a:cxn>
                      <a:cxn ang="0">
                        <a:pos x="8" y="90"/>
                      </a:cxn>
                      <a:cxn ang="0">
                        <a:pos x="17" y="92"/>
                      </a:cxn>
                      <a:cxn ang="0">
                        <a:pos x="26" y="96"/>
                      </a:cxn>
                      <a:cxn ang="0">
                        <a:pos x="29" y="94"/>
                      </a:cxn>
                      <a:cxn ang="0">
                        <a:pos x="34" y="79"/>
                      </a:cxn>
                      <a:cxn ang="0">
                        <a:pos x="32" y="24"/>
                      </a:cxn>
                      <a:cxn ang="0">
                        <a:pos x="30" y="14"/>
                      </a:cxn>
                      <a:cxn ang="0">
                        <a:pos x="27" y="11"/>
                      </a:cxn>
                      <a:cxn ang="0">
                        <a:pos x="21" y="8"/>
                      </a:cxn>
                    </a:cxnLst>
                    <a:rect l="0" t="0" r="r" b="b"/>
                    <a:pathLst>
                      <a:path w="82" h="108">
                        <a:moveTo>
                          <a:pt x="21" y="7"/>
                        </a:moveTo>
                        <a:lnTo>
                          <a:pt x="42" y="0"/>
                        </a:lnTo>
                        <a:lnTo>
                          <a:pt x="45" y="5"/>
                        </a:lnTo>
                        <a:lnTo>
                          <a:pt x="45" y="7"/>
                        </a:lnTo>
                        <a:lnTo>
                          <a:pt x="46" y="10"/>
                        </a:lnTo>
                        <a:lnTo>
                          <a:pt x="47" y="14"/>
                        </a:lnTo>
                        <a:lnTo>
                          <a:pt x="48" y="18"/>
                        </a:lnTo>
                        <a:lnTo>
                          <a:pt x="48" y="24"/>
                        </a:lnTo>
                        <a:lnTo>
                          <a:pt x="50" y="44"/>
                        </a:lnTo>
                        <a:lnTo>
                          <a:pt x="51" y="66"/>
                        </a:lnTo>
                        <a:lnTo>
                          <a:pt x="59" y="53"/>
                        </a:lnTo>
                        <a:lnTo>
                          <a:pt x="69" y="35"/>
                        </a:lnTo>
                        <a:lnTo>
                          <a:pt x="70" y="31"/>
                        </a:lnTo>
                        <a:lnTo>
                          <a:pt x="71" y="29"/>
                        </a:lnTo>
                        <a:lnTo>
                          <a:pt x="72" y="25"/>
                        </a:lnTo>
                        <a:lnTo>
                          <a:pt x="69" y="18"/>
                        </a:lnTo>
                        <a:lnTo>
                          <a:pt x="68" y="17"/>
                        </a:lnTo>
                        <a:lnTo>
                          <a:pt x="65" y="16"/>
                        </a:lnTo>
                        <a:lnTo>
                          <a:pt x="64" y="13"/>
                        </a:lnTo>
                        <a:lnTo>
                          <a:pt x="64" y="8"/>
                        </a:lnTo>
                        <a:lnTo>
                          <a:pt x="65" y="6"/>
                        </a:lnTo>
                        <a:lnTo>
                          <a:pt x="65" y="5"/>
                        </a:lnTo>
                        <a:lnTo>
                          <a:pt x="66" y="4"/>
                        </a:lnTo>
                        <a:lnTo>
                          <a:pt x="69" y="2"/>
                        </a:lnTo>
                        <a:lnTo>
                          <a:pt x="70" y="1"/>
                        </a:lnTo>
                        <a:lnTo>
                          <a:pt x="72" y="0"/>
                        </a:lnTo>
                        <a:lnTo>
                          <a:pt x="77" y="2"/>
                        </a:lnTo>
                        <a:lnTo>
                          <a:pt x="78" y="4"/>
                        </a:lnTo>
                        <a:lnTo>
                          <a:pt x="81" y="8"/>
                        </a:lnTo>
                        <a:lnTo>
                          <a:pt x="82" y="12"/>
                        </a:lnTo>
                        <a:lnTo>
                          <a:pt x="81" y="16"/>
                        </a:lnTo>
                        <a:lnTo>
                          <a:pt x="78" y="25"/>
                        </a:lnTo>
                        <a:lnTo>
                          <a:pt x="76" y="31"/>
                        </a:lnTo>
                        <a:lnTo>
                          <a:pt x="72" y="38"/>
                        </a:lnTo>
                        <a:lnTo>
                          <a:pt x="66" y="48"/>
                        </a:lnTo>
                        <a:lnTo>
                          <a:pt x="53" y="68"/>
                        </a:lnTo>
                        <a:lnTo>
                          <a:pt x="40" y="85"/>
                        </a:lnTo>
                        <a:lnTo>
                          <a:pt x="35" y="91"/>
                        </a:lnTo>
                        <a:lnTo>
                          <a:pt x="27" y="100"/>
                        </a:lnTo>
                        <a:lnTo>
                          <a:pt x="23" y="102"/>
                        </a:lnTo>
                        <a:lnTo>
                          <a:pt x="21" y="104"/>
                        </a:lnTo>
                        <a:lnTo>
                          <a:pt x="17" y="107"/>
                        </a:lnTo>
                        <a:lnTo>
                          <a:pt x="15" y="108"/>
                        </a:lnTo>
                        <a:lnTo>
                          <a:pt x="8" y="108"/>
                        </a:lnTo>
                        <a:lnTo>
                          <a:pt x="5" y="107"/>
                        </a:lnTo>
                        <a:lnTo>
                          <a:pt x="4" y="104"/>
                        </a:lnTo>
                        <a:lnTo>
                          <a:pt x="3" y="103"/>
                        </a:lnTo>
                        <a:lnTo>
                          <a:pt x="0" y="98"/>
                        </a:lnTo>
                        <a:lnTo>
                          <a:pt x="2" y="96"/>
                        </a:lnTo>
                        <a:lnTo>
                          <a:pt x="4" y="94"/>
                        </a:lnTo>
                        <a:lnTo>
                          <a:pt x="5" y="91"/>
                        </a:lnTo>
                        <a:lnTo>
                          <a:pt x="8" y="90"/>
                        </a:lnTo>
                        <a:lnTo>
                          <a:pt x="12" y="90"/>
                        </a:lnTo>
                        <a:lnTo>
                          <a:pt x="17" y="92"/>
                        </a:lnTo>
                        <a:lnTo>
                          <a:pt x="21" y="96"/>
                        </a:lnTo>
                        <a:lnTo>
                          <a:pt x="26" y="96"/>
                        </a:lnTo>
                        <a:lnTo>
                          <a:pt x="27" y="95"/>
                        </a:lnTo>
                        <a:lnTo>
                          <a:pt x="29" y="94"/>
                        </a:lnTo>
                        <a:lnTo>
                          <a:pt x="32" y="91"/>
                        </a:lnTo>
                        <a:lnTo>
                          <a:pt x="34" y="79"/>
                        </a:lnTo>
                        <a:lnTo>
                          <a:pt x="34" y="55"/>
                        </a:lnTo>
                        <a:lnTo>
                          <a:pt x="32" y="24"/>
                        </a:lnTo>
                        <a:lnTo>
                          <a:pt x="32" y="19"/>
                        </a:lnTo>
                        <a:lnTo>
                          <a:pt x="30" y="14"/>
                        </a:lnTo>
                        <a:lnTo>
                          <a:pt x="29" y="12"/>
                        </a:lnTo>
                        <a:lnTo>
                          <a:pt x="27" y="11"/>
                        </a:lnTo>
                        <a:lnTo>
                          <a:pt x="24" y="8"/>
                        </a:lnTo>
                        <a:lnTo>
                          <a:pt x="21" y="8"/>
                        </a:lnTo>
                        <a:lnTo>
                          <a:pt x="21" y="7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8" name="Freeform 207"/>
                  <p:cNvSpPr>
                    <a:spLocks/>
                  </p:cNvSpPr>
                  <p:nvPr/>
                </p:nvSpPr>
                <p:spPr bwMode="auto">
                  <a:xfrm>
                    <a:off x="1389" y="633"/>
                    <a:ext cx="54" cy="188"/>
                  </a:xfrm>
                  <a:custGeom>
                    <a:avLst/>
                    <a:gdLst/>
                    <a:ahLst/>
                    <a:cxnLst>
                      <a:cxn ang="0">
                        <a:pos x="54" y="188"/>
                      </a:cxn>
                      <a:cxn ang="0">
                        <a:pos x="54" y="181"/>
                      </a:cxn>
                      <a:cxn ang="0">
                        <a:pos x="32" y="181"/>
                      </a:cxn>
                      <a:cxn ang="0">
                        <a:pos x="30" y="180"/>
                      </a:cxn>
                      <a:cxn ang="0">
                        <a:pos x="28" y="180"/>
                      </a:cxn>
                      <a:cxn ang="0">
                        <a:pos x="27" y="177"/>
                      </a:cxn>
                      <a:cxn ang="0">
                        <a:pos x="26" y="176"/>
                      </a:cxn>
                      <a:cxn ang="0">
                        <a:pos x="26" y="13"/>
                      </a:cxn>
                      <a:cxn ang="0">
                        <a:pos x="27" y="11"/>
                      </a:cxn>
                      <a:cxn ang="0">
                        <a:pos x="30" y="8"/>
                      </a:cxn>
                      <a:cxn ang="0">
                        <a:pos x="54" y="8"/>
                      </a:cxn>
                      <a:cxn ang="0">
                        <a:pos x="54" y="0"/>
                      </a:cxn>
                      <a:cxn ang="0">
                        <a:pos x="0" y="0"/>
                      </a:cxn>
                      <a:cxn ang="0">
                        <a:pos x="0" y="188"/>
                      </a:cxn>
                      <a:cxn ang="0">
                        <a:pos x="54" y="188"/>
                      </a:cxn>
                    </a:cxnLst>
                    <a:rect l="0" t="0" r="r" b="b"/>
                    <a:pathLst>
                      <a:path w="54" h="188">
                        <a:moveTo>
                          <a:pt x="54" y="188"/>
                        </a:moveTo>
                        <a:lnTo>
                          <a:pt x="54" y="181"/>
                        </a:lnTo>
                        <a:lnTo>
                          <a:pt x="32" y="181"/>
                        </a:lnTo>
                        <a:lnTo>
                          <a:pt x="30" y="180"/>
                        </a:lnTo>
                        <a:lnTo>
                          <a:pt x="28" y="180"/>
                        </a:lnTo>
                        <a:lnTo>
                          <a:pt x="27" y="177"/>
                        </a:lnTo>
                        <a:lnTo>
                          <a:pt x="26" y="176"/>
                        </a:lnTo>
                        <a:lnTo>
                          <a:pt x="26" y="13"/>
                        </a:lnTo>
                        <a:lnTo>
                          <a:pt x="27" y="11"/>
                        </a:lnTo>
                        <a:lnTo>
                          <a:pt x="30" y="8"/>
                        </a:lnTo>
                        <a:lnTo>
                          <a:pt x="54" y="8"/>
                        </a:lnTo>
                        <a:lnTo>
                          <a:pt x="54" y="0"/>
                        </a:lnTo>
                        <a:lnTo>
                          <a:pt x="0" y="0"/>
                        </a:lnTo>
                        <a:lnTo>
                          <a:pt x="0" y="188"/>
                        </a:lnTo>
                        <a:lnTo>
                          <a:pt x="54" y="18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0" name="Freeform 208"/>
                <p:cNvSpPr>
                  <a:spLocks/>
                </p:cNvSpPr>
                <p:nvPr/>
              </p:nvSpPr>
              <p:spPr bwMode="auto">
                <a:xfrm>
                  <a:off x="1474" y="634"/>
                  <a:ext cx="149" cy="200"/>
                </a:xfrm>
                <a:custGeom>
                  <a:avLst/>
                  <a:gdLst/>
                  <a:ahLst/>
                  <a:cxnLst>
                    <a:cxn ang="0">
                      <a:pos x="82" y="116"/>
                    </a:cxn>
                    <a:cxn ang="0">
                      <a:pos x="69" y="155"/>
                    </a:cxn>
                    <a:cxn ang="0">
                      <a:pos x="58" y="178"/>
                    </a:cxn>
                    <a:cxn ang="0">
                      <a:pos x="42" y="193"/>
                    </a:cxn>
                    <a:cxn ang="0">
                      <a:pos x="18" y="200"/>
                    </a:cxn>
                    <a:cxn ang="0">
                      <a:pos x="10" y="199"/>
                    </a:cxn>
                    <a:cxn ang="0">
                      <a:pos x="5" y="196"/>
                    </a:cxn>
                    <a:cxn ang="0">
                      <a:pos x="0" y="186"/>
                    </a:cxn>
                    <a:cxn ang="0">
                      <a:pos x="5" y="179"/>
                    </a:cxn>
                    <a:cxn ang="0">
                      <a:pos x="18" y="176"/>
                    </a:cxn>
                    <a:cxn ang="0">
                      <a:pos x="26" y="181"/>
                    </a:cxn>
                    <a:cxn ang="0">
                      <a:pos x="24" y="191"/>
                    </a:cxn>
                    <a:cxn ang="0">
                      <a:pos x="23" y="192"/>
                    </a:cxn>
                    <a:cxn ang="0">
                      <a:pos x="21" y="193"/>
                    </a:cxn>
                    <a:cxn ang="0">
                      <a:pos x="27" y="196"/>
                    </a:cxn>
                    <a:cxn ang="0">
                      <a:pos x="28" y="193"/>
                    </a:cxn>
                    <a:cxn ang="0">
                      <a:pos x="34" y="188"/>
                    </a:cxn>
                    <a:cxn ang="0">
                      <a:pos x="35" y="181"/>
                    </a:cxn>
                    <a:cxn ang="0">
                      <a:pos x="41" y="166"/>
                    </a:cxn>
                    <a:cxn ang="0">
                      <a:pos x="68" y="65"/>
                    </a:cxn>
                    <a:cxn ang="0">
                      <a:pos x="58" y="50"/>
                    </a:cxn>
                    <a:cxn ang="0">
                      <a:pos x="68" y="48"/>
                    </a:cxn>
                    <a:cxn ang="0">
                      <a:pos x="77" y="40"/>
                    </a:cxn>
                    <a:cxn ang="0">
                      <a:pos x="93" y="17"/>
                    </a:cxn>
                    <a:cxn ang="0">
                      <a:pos x="114" y="1"/>
                    </a:cxn>
                    <a:cxn ang="0">
                      <a:pos x="136" y="0"/>
                    </a:cxn>
                    <a:cxn ang="0">
                      <a:pos x="149" y="8"/>
                    </a:cxn>
                    <a:cxn ang="0">
                      <a:pos x="147" y="20"/>
                    </a:cxn>
                    <a:cxn ang="0">
                      <a:pos x="136" y="23"/>
                    </a:cxn>
                    <a:cxn ang="0">
                      <a:pos x="129" y="18"/>
                    </a:cxn>
                    <a:cxn ang="0">
                      <a:pos x="131" y="11"/>
                    </a:cxn>
                    <a:cxn ang="0">
                      <a:pos x="132" y="8"/>
                    </a:cxn>
                    <a:cxn ang="0">
                      <a:pos x="134" y="6"/>
                    </a:cxn>
                    <a:cxn ang="0">
                      <a:pos x="131" y="5"/>
                    </a:cxn>
                    <a:cxn ang="0">
                      <a:pos x="129" y="4"/>
                    </a:cxn>
                    <a:cxn ang="0">
                      <a:pos x="123" y="6"/>
                    </a:cxn>
                    <a:cxn ang="0">
                      <a:pos x="117" y="11"/>
                    </a:cxn>
                    <a:cxn ang="0">
                      <a:pos x="104" y="35"/>
                    </a:cxn>
                    <a:cxn ang="0">
                      <a:pos x="112" y="50"/>
                    </a:cxn>
                    <a:cxn ang="0">
                      <a:pos x="96" y="65"/>
                    </a:cxn>
                  </a:cxnLst>
                  <a:rect l="0" t="0" r="r" b="b"/>
                  <a:pathLst>
                    <a:path w="149" h="200">
                      <a:moveTo>
                        <a:pt x="96" y="65"/>
                      </a:moveTo>
                      <a:lnTo>
                        <a:pt x="82" y="116"/>
                      </a:lnTo>
                      <a:lnTo>
                        <a:pt x="75" y="137"/>
                      </a:lnTo>
                      <a:lnTo>
                        <a:pt x="69" y="155"/>
                      </a:lnTo>
                      <a:lnTo>
                        <a:pt x="63" y="168"/>
                      </a:lnTo>
                      <a:lnTo>
                        <a:pt x="58" y="178"/>
                      </a:lnTo>
                      <a:lnTo>
                        <a:pt x="51" y="186"/>
                      </a:lnTo>
                      <a:lnTo>
                        <a:pt x="42" y="193"/>
                      </a:lnTo>
                      <a:lnTo>
                        <a:pt x="32" y="198"/>
                      </a:lnTo>
                      <a:lnTo>
                        <a:pt x="18" y="200"/>
                      </a:lnTo>
                      <a:lnTo>
                        <a:pt x="14" y="200"/>
                      </a:lnTo>
                      <a:lnTo>
                        <a:pt x="10" y="199"/>
                      </a:lnTo>
                      <a:lnTo>
                        <a:pt x="8" y="197"/>
                      </a:lnTo>
                      <a:lnTo>
                        <a:pt x="5" y="196"/>
                      </a:lnTo>
                      <a:lnTo>
                        <a:pt x="0" y="191"/>
                      </a:lnTo>
                      <a:lnTo>
                        <a:pt x="0" y="186"/>
                      </a:lnTo>
                      <a:lnTo>
                        <a:pt x="3" y="181"/>
                      </a:lnTo>
                      <a:lnTo>
                        <a:pt x="5" y="179"/>
                      </a:lnTo>
                      <a:lnTo>
                        <a:pt x="10" y="176"/>
                      </a:lnTo>
                      <a:lnTo>
                        <a:pt x="18" y="176"/>
                      </a:lnTo>
                      <a:lnTo>
                        <a:pt x="23" y="179"/>
                      </a:lnTo>
                      <a:lnTo>
                        <a:pt x="26" y="181"/>
                      </a:lnTo>
                      <a:lnTo>
                        <a:pt x="26" y="190"/>
                      </a:lnTo>
                      <a:lnTo>
                        <a:pt x="24" y="191"/>
                      </a:lnTo>
                      <a:lnTo>
                        <a:pt x="23" y="191"/>
                      </a:lnTo>
                      <a:lnTo>
                        <a:pt x="23" y="192"/>
                      </a:lnTo>
                      <a:lnTo>
                        <a:pt x="22" y="193"/>
                      </a:lnTo>
                      <a:lnTo>
                        <a:pt x="21" y="193"/>
                      </a:lnTo>
                      <a:lnTo>
                        <a:pt x="23" y="196"/>
                      </a:lnTo>
                      <a:lnTo>
                        <a:pt x="27" y="196"/>
                      </a:lnTo>
                      <a:lnTo>
                        <a:pt x="28" y="194"/>
                      </a:lnTo>
                      <a:lnTo>
                        <a:pt x="28" y="193"/>
                      </a:lnTo>
                      <a:lnTo>
                        <a:pt x="32" y="191"/>
                      </a:lnTo>
                      <a:lnTo>
                        <a:pt x="34" y="188"/>
                      </a:lnTo>
                      <a:lnTo>
                        <a:pt x="35" y="185"/>
                      </a:lnTo>
                      <a:lnTo>
                        <a:pt x="35" y="181"/>
                      </a:lnTo>
                      <a:lnTo>
                        <a:pt x="38" y="175"/>
                      </a:lnTo>
                      <a:lnTo>
                        <a:pt x="41" y="166"/>
                      </a:lnTo>
                      <a:lnTo>
                        <a:pt x="45" y="154"/>
                      </a:lnTo>
                      <a:lnTo>
                        <a:pt x="68" y="65"/>
                      </a:lnTo>
                      <a:lnTo>
                        <a:pt x="54" y="65"/>
                      </a:lnTo>
                      <a:lnTo>
                        <a:pt x="58" y="50"/>
                      </a:lnTo>
                      <a:lnTo>
                        <a:pt x="65" y="50"/>
                      </a:lnTo>
                      <a:lnTo>
                        <a:pt x="68" y="48"/>
                      </a:lnTo>
                      <a:lnTo>
                        <a:pt x="70" y="47"/>
                      </a:lnTo>
                      <a:lnTo>
                        <a:pt x="77" y="40"/>
                      </a:lnTo>
                      <a:lnTo>
                        <a:pt x="84" y="26"/>
                      </a:lnTo>
                      <a:lnTo>
                        <a:pt x="93" y="17"/>
                      </a:lnTo>
                      <a:lnTo>
                        <a:pt x="100" y="8"/>
                      </a:lnTo>
                      <a:lnTo>
                        <a:pt x="114" y="1"/>
                      </a:lnTo>
                      <a:lnTo>
                        <a:pt x="131" y="0"/>
                      </a:lnTo>
                      <a:lnTo>
                        <a:pt x="136" y="0"/>
                      </a:lnTo>
                      <a:lnTo>
                        <a:pt x="143" y="2"/>
                      </a:lnTo>
                      <a:lnTo>
                        <a:pt x="149" y="8"/>
                      </a:lnTo>
                      <a:lnTo>
                        <a:pt x="149" y="18"/>
                      </a:lnTo>
                      <a:lnTo>
                        <a:pt x="147" y="20"/>
                      </a:lnTo>
                      <a:lnTo>
                        <a:pt x="142" y="23"/>
                      </a:lnTo>
                      <a:lnTo>
                        <a:pt x="136" y="23"/>
                      </a:lnTo>
                      <a:lnTo>
                        <a:pt x="131" y="20"/>
                      </a:lnTo>
                      <a:lnTo>
                        <a:pt x="129" y="18"/>
                      </a:lnTo>
                      <a:lnTo>
                        <a:pt x="129" y="13"/>
                      </a:lnTo>
                      <a:lnTo>
                        <a:pt x="131" y="11"/>
                      </a:lnTo>
                      <a:lnTo>
                        <a:pt x="131" y="10"/>
                      </a:lnTo>
                      <a:lnTo>
                        <a:pt x="132" y="8"/>
                      </a:lnTo>
                      <a:lnTo>
                        <a:pt x="132" y="7"/>
                      </a:lnTo>
                      <a:lnTo>
                        <a:pt x="134" y="6"/>
                      </a:lnTo>
                      <a:lnTo>
                        <a:pt x="132" y="5"/>
                      </a:lnTo>
                      <a:lnTo>
                        <a:pt x="131" y="5"/>
                      </a:lnTo>
                      <a:lnTo>
                        <a:pt x="131" y="4"/>
                      </a:lnTo>
                      <a:lnTo>
                        <a:pt x="129" y="4"/>
                      </a:lnTo>
                      <a:lnTo>
                        <a:pt x="125" y="5"/>
                      </a:lnTo>
                      <a:lnTo>
                        <a:pt x="123" y="6"/>
                      </a:lnTo>
                      <a:lnTo>
                        <a:pt x="120" y="8"/>
                      </a:lnTo>
                      <a:lnTo>
                        <a:pt x="117" y="11"/>
                      </a:lnTo>
                      <a:lnTo>
                        <a:pt x="110" y="22"/>
                      </a:lnTo>
                      <a:lnTo>
                        <a:pt x="104" y="35"/>
                      </a:lnTo>
                      <a:lnTo>
                        <a:pt x="99" y="50"/>
                      </a:lnTo>
                      <a:lnTo>
                        <a:pt x="112" y="50"/>
                      </a:lnTo>
                      <a:lnTo>
                        <a:pt x="110" y="65"/>
                      </a:lnTo>
                      <a:lnTo>
                        <a:pt x="96" y="65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Freeform 209"/>
                <p:cNvSpPr>
                  <a:spLocks/>
                </p:cNvSpPr>
                <p:nvPr/>
              </p:nvSpPr>
              <p:spPr bwMode="auto">
                <a:xfrm>
                  <a:off x="1561" y="682"/>
                  <a:ext cx="168" cy="106"/>
                </a:xfrm>
                <a:custGeom>
                  <a:avLst/>
                  <a:gdLst/>
                  <a:ahLst/>
                  <a:cxnLst>
                    <a:cxn ang="0">
                      <a:pos x="42" y="47"/>
                    </a:cxn>
                    <a:cxn ang="0">
                      <a:pos x="58" y="25"/>
                    </a:cxn>
                    <a:cxn ang="0">
                      <a:pos x="80" y="5"/>
                    </a:cxn>
                    <a:cxn ang="0">
                      <a:pos x="87" y="1"/>
                    </a:cxn>
                    <a:cxn ang="0">
                      <a:pos x="96" y="0"/>
                    </a:cxn>
                    <a:cxn ang="0">
                      <a:pos x="102" y="2"/>
                    </a:cxn>
                    <a:cxn ang="0">
                      <a:pos x="106" y="5"/>
                    </a:cxn>
                    <a:cxn ang="0">
                      <a:pos x="110" y="13"/>
                    </a:cxn>
                    <a:cxn ang="0">
                      <a:pos x="110" y="19"/>
                    </a:cxn>
                    <a:cxn ang="0">
                      <a:pos x="108" y="26"/>
                    </a:cxn>
                    <a:cxn ang="0">
                      <a:pos x="101" y="47"/>
                    </a:cxn>
                    <a:cxn ang="0">
                      <a:pos x="119" y="25"/>
                    </a:cxn>
                    <a:cxn ang="0">
                      <a:pos x="128" y="16"/>
                    </a:cxn>
                    <a:cxn ang="0">
                      <a:pos x="135" y="7"/>
                    </a:cxn>
                    <a:cxn ang="0">
                      <a:pos x="146" y="1"/>
                    </a:cxn>
                    <a:cxn ang="0">
                      <a:pos x="150" y="0"/>
                    </a:cxn>
                    <a:cxn ang="0">
                      <a:pos x="158" y="1"/>
                    </a:cxn>
                    <a:cxn ang="0">
                      <a:pos x="166" y="7"/>
                    </a:cxn>
                    <a:cxn ang="0">
                      <a:pos x="168" y="24"/>
                    </a:cxn>
                    <a:cxn ang="0">
                      <a:pos x="164" y="36"/>
                    </a:cxn>
                    <a:cxn ang="0">
                      <a:pos x="149" y="83"/>
                    </a:cxn>
                    <a:cxn ang="0">
                      <a:pos x="148" y="91"/>
                    </a:cxn>
                    <a:cxn ang="0">
                      <a:pos x="155" y="90"/>
                    </a:cxn>
                    <a:cxn ang="0">
                      <a:pos x="160" y="85"/>
                    </a:cxn>
                    <a:cxn ang="0">
                      <a:pos x="164" y="82"/>
                    </a:cxn>
                    <a:cxn ang="0">
                      <a:pos x="166" y="82"/>
                    </a:cxn>
                    <a:cxn ang="0">
                      <a:pos x="150" y="101"/>
                    </a:cxn>
                    <a:cxn ang="0">
                      <a:pos x="140" y="106"/>
                    </a:cxn>
                    <a:cxn ang="0">
                      <a:pos x="128" y="104"/>
                    </a:cxn>
                    <a:cxn ang="0">
                      <a:pos x="120" y="95"/>
                    </a:cxn>
                    <a:cxn ang="0">
                      <a:pos x="122" y="86"/>
                    </a:cxn>
                    <a:cxn ang="0">
                      <a:pos x="124" y="78"/>
                    </a:cxn>
                    <a:cxn ang="0">
                      <a:pos x="137" y="31"/>
                    </a:cxn>
                    <a:cxn ang="0">
                      <a:pos x="140" y="25"/>
                    </a:cxn>
                    <a:cxn ang="0">
                      <a:pos x="140" y="24"/>
                    </a:cxn>
                    <a:cxn ang="0">
                      <a:pos x="138" y="22"/>
                    </a:cxn>
                    <a:cxn ang="0">
                      <a:pos x="131" y="23"/>
                    </a:cxn>
                    <a:cxn ang="0">
                      <a:pos x="126" y="29"/>
                    </a:cxn>
                    <a:cxn ang="0">
                      <a:pos x="120" y="32"/>
                    </a:cxn>
                    <a:cxn ang="0">
                      <a:pos x="114" y="40"/>
                    </a:cxn>
                    <a:cxn ang="0">
                      <a:pos x="107" y="50"/>
                    </a:cxn>
                    <a:cxn ang="0">
                      <a:pos x="101" y="60"/>
                    </a:cxn>
                    <a:cxn ang="0">
                      <a:pos x="94" y="73"/>
                    </a:cxn>
                    <a:cxn ang="0">
                      <a:pos x="84" y="103"/>
                    </a:cxn>
                    <a:cxn ang="0">
                      <a:pos x="80" y="31"/>
                    </a:cxn>
                    <a:cxn ang="0">
                      <a:pos x="82" y="24"/>
                    </a:cxn>
                    <a:cxn ang="0">
                      <a:pos x="81" y="22"/>
                    </a:cxn>
                    <a:cxn ang="0">
                      <a:pos x="76" y="23"/>
                    </a:cxn>
                    <a:cxn ang="0">
                      <a:pos x="64" y="34"/>
                    </a:cxn>
                    <a:cxn ang="0">
                      <a:pos x="35" y="71"/>
                    </a:cxn>
                    <a:cxn ang="0">
                      <a:pos x="0" y="103"/>
                    </a:cxn>
                    <a:cxn ang="0">
                      <a:pos x="23" y="26"/>
                    </a:cxn>
                    <a:cxn ang="0">
                      <a:pos x="24" y="18"/>
                    </a:cxn>
                    <a:cxn ang="0">
                      <a:pos x="23" y="12"/>
                    </a:cxn>
                    <a:cxn ang="0">
                      <a:pos x="22" y="10"/>
                    </a:cxn>
                    <a:cxn ang="0">
                      <a:pos x="15" y="7"/>
                    </a:cxn>
                    <a:cxn ang="0">
                      <a:pos x="57" y="0"/>
                    </a:cxn>
                  </a:cxnLst>
                  <a:rect l="0" t="0" r="r" b="b"/>
                  <a:pathLst>
                    <a:path w="168" h="106">
                      <a:moveTo>
                        <a:pt x="57" y="0"/>
                      </a:moveTo>
                      <a:lnTo>
                        <a:pt x="42" y="47"/>
                      </a:lnTo>
                      <a:lnTo>
                        <a:pt x="51" y="35"/>
                      </a:lnTo>
                      <a:lnTo>
                        <a:pt x="58" y="25"/>
                      </a:lnTo>
                      <a:lnTo>
                        <a:pt x="76" y="7"/>
                      </a:lnTo>
                      <a:lnTo>
                        <a:pt x="80" y="5"/>
                      </a:lnTo>
                      <a:lnTo>
                        <a:pt x="82" y="2"/>
                      </a:lnTo>
                      <a:lnTo>
                        <a:pt x="87" y="1"/>
                      </a:lnTo>
                      <a:lnTo>
                        <a:pt x="92" y="1"/>
                      </a:lnTo>
                      <a:lnTo>
                        <a:pt x="96" y="0"/>
                      </a:lnTo>
                      <a:lnTo>
                        <a:pt x="100" y="1"/>
                      </a:lnTo>
                      <a:lnTo>
                        <a:pt x="102" y="2"/>
                      </a:lnTo>
                      <a:lnTo>
                        <a:pt x="104" y="4"/>
                      </a:lnTo>
                      <a:lnTo>
                        <a:pt x="106" y="5"/>
                      </a:lnTo>
                      <a:lnTo>
                        <a:pt x="107" y="8"/>
                      </a:lnTo>
                      <a:lnTo>
                        <a:pt x="110" y="13"/>
                      </a:lnTo>
                      <a:lnTo>
                        <a:pt x="111" y="17"/>
                      </a:lnTo>
                      <a:lnTo>
                        <a:pt x="110" y="19"/>
                      </a:lnTo>
                      <a:lnTo>
                        <a:pt x="110" y="22"/>
                      </a:lnTo>
                      <a:lnTo>
                        <a:pt x="108" y="26"/>
                      </a:lnTo>
                      <a:lnTo>
                        <a:pt x="108" y="31"/>
                      </a:lnTo>
                      <a:lnTo>
                        <a:pt x="101" y="47"/>
                      </a:lnTo>
                      <a:lnTo>
                        <a:pt x="111" y="35"/>
                      </a:lnTo>
                      <a:lnTo>
                        <a:pt x="119" y="25"/>
                      </a:lnTo>
                      <a:lnTo>
                        <a:pt x="124" y="19"/>
                      </a:lnTo>
                      <a:lnTo>
                        <a:pt x="128" y="16"/>
                      </a:lnTo>
                      <a:lnTo>
                        <a:pt x="131" y="11"/>
                      </a:lnTo>
                      <a:lnTo>
                        <a:pt x="135" y="7"/>
                      </a:lnTo>
                      <a:lnTo>
                        <a:pt x="138" y="5"/>
                      </a:lnTo>
                      <a:lnTo>
                        <a:pt x="146" y="1"/>
                      </a:lnTo>
                      <a:lnTo>
                        <a:pt x="148" y="1"/>
                      </a:lnTo>
                      <a:lnTo>
                        <a:pt x="150" y="0"/>
                      </a:lnTo>
                      <a:lnTo>
                        <a:pt x="153" y="0"/>
                      </a:lnTo>
                      <a:lnTo>
                        <a:pt x="158" y="1"/>
                      </a:lnTo>
                      <a:lnTo>
                        <a:pt x="161" y="2"/>
                      </a:lnTo>
                      <a:lnTo>
                        <a:pt x="166" y="7"/>
                      </a:lnTo>
                      <a:lnTo>
                        <a:pt x="168" y="14"/>
                      </a:lnTo>
                      <a:lnTo>
                        <a:pt x="168" y="24"/>
                      </a:lnTo>
                      <a:lnTo>
                        <a:pt x="166" y="29"/>
                      </a:lnTo>
                      <a:lnTo>
                        <a:pt x="164" y="36"/>
                      </a:lnTo>
                      <a:lnTo>
                        <a:pt x="150" y="78"/>
                      </a:lnTo>
                      <a:lnTo>
                        <a:pt x="149" y="83"/>
                      </a:lnTo>
                      <a:lnTo>
                        <a:pt x="148" y="86"/>
                      </a:lnTo>
                      <a:lnTo>
                        <a:pt x="148" y="91"/>
                      </a:lnTo>
                      <a:lnTo>
                        <a:pt x="153" y="91"/>
                      </a:lnTo>
                      <a:lnTo>
                        <a:pt x="155" y="90"/>
                      </a:lnTo>
                      <a:lnTo>
                        <a:pt x="156" y="88"/>
                      </a:lnTo>
                      <a:lnTo>
                        <a:pt x="160" y="85"/>
                      </a:lnTo>
                      <a:lnTo>
                        <a:pt x="161" y="82"/>
                      </a:lnTo>
                      <a:lnTo>
                        <a:pt x="164" y="82"/>
                      </a:lnTo>
                      <a:lnTo>
                        <a:pt x="164" y="80"/>
                      </a:lnTo>
                      <a:lnTo>
                        <a:pt x="166" y="82"/>
                      </a:lnTo>
                      <a:lnTo>
                        <a:pt x="159" y="92"/>
                      </a:lnTo>
                      <a:lnTo>
                        <a:pt x="150" y="101"/>
                      </a:lnTo>
                      <a:lnTo>
                        <a:pt x="147" y="103"/>
                      </a:lnTo>
                      <a:lnTo>
                        <a:pt x="140" y="106"/>
                      </a:lnTo>
                      <a:lnTo>
                        <a:pt x="130" y="106"/>
                      </a:lnTo>
                      <a:lnTo>
                        <a:pt x="128" y="104"/>
                      </a:lnTo>
                      <a:lnTo>
                        <a:pt x="123" y="100"/>
                      </a:lnTo>
                      <a:lnTo>
                        <a:pt x="120" y="95"/>
                      </a:lnTo>
                      <a:lnTo>
                        <a:pt x="119" y="91"/>
                      </a:lnTo>
                      <a:lnTo>
                        <a:pt x="122" y="86"/>
                      </a:lnTo>
                      <a:lnTo>
                        <a:pt x="123" y="83"/>
                      </a:lnTo>
                      <a:lnTo>
                        <a:pt x="124" y="78"/>
                      </a:lnTo>
                      <a:lnTo>
                        <a:pt x="136" y="36"/>
                      </a:lnTo>
                      <a:lnTo>
                        <a:pt x="137" y="31"/>
                      </a:lnTo>
                      <a:lnTo>
                        <a:pt x="140" y="28"/>
                      </a:lnTo>
                      <a:lnTo>
                        <a:pt x="140" y="25"/>
                      </a:lnTo>
                      <a:lnTo>
                        <a:pt x="141" y="24"/>
                      </a:lnTo>
                      <a:lnTo>
                        <a:pt x="140" y="24"/>
                      </a:lnTo>
                      <a:lnTo>
                        <a:pt x="138" y="23"/>
                      </a:lnTo>
                      <a:lnTo>
                        <a:pt x="138" y="22"/>
                      </a:lnTo>
                      <a:lnTo>
                        <a:pt x="134" y="22"/>
                      </a:lnTo>
                      <a:lnTo>
                        <a:pt x="131" y="23"/>
                      </a:lnTo>
                      <a:lnTo>
                        <a:pt x="129" y="25"/>
                      </a:lnTo>
                      <a:lnTo>
                        <a:pt x="126" y="29"/>
                      </a:lnTo>
                      <a:lnTo>
                        <a:pt x="124" y="30"/>
                      </a:lnTo>
                      <a:lnTo>
                        <a:pt x="120" y="32"/>
                      </a:lnTo>
                      <a:lnTo>
                        <a:pt x="118" y="36"/>
                      </a:lnTo>
                      <a:lnTo>
                        <a:pt x="114" y="40"/>
                      </a:lnTo>
                      <a:lnTo>
                        <a:pt x="111" y="44"/>
                      </a:lnTo>
                      <a:lnTo>
                        <a:pt x="107" y="50"/>
                      </a:lnTo>
                      <a:lnTo>
                        <a:pt x="104" y="55"/>
                      </a:lnTo>
                      <a:lnTo>
                        <a:pt x="101" y="60"/>
                      </a:lnTo>
                      <a:lnTo>
                        <a:pt x="99" y="64"/>
                      </a:lnTo>
                      <a:lnTo>
                        <a:pt x="94" y="73"/>
                      </a:lnTo>
                      <a:lnTo>
                        <a:pt x="92" y="80"/>
                      </a:lnTo>
                      <a:lnTo>
                        <a:pt x="84" y="103"/>
                      </a:lnTo>
                      <a:lnTo>
                        <a:pt x="59" y="103"/>
                      </a:lnTo>
                      <a:lnTo>
                        <a:pt x="80" y="31"/>
                      </a:lnTo>
                      <a:lnTo>
                        <a:pt x="82" y="26"/>
                      </a:lnTo>
                      <a:lnTo>
                        <a:pt x="82" y="24"/>
                      </a:lnTo>
                      <a:lnTo>
                        <a:pt x="81" y="23"/>
                      </a:lnTo>
                      <a:lnTo>
                        <a:pt x="81" y="22"/>
                      </a:lnTo>
                      <a:lnTo>
                        <a:pt x="80" y="22"/>
                      </a:lnTo>
                      <a:lnTo>
                        <a:pt x="76" y="23"/>
                      </a:lnTo>
                      <a:lnTo>
                        <a:pt x="72" y="25"/>
                      </a:lnTo>
                      <a:lnTo>
                        <a:pt x="64" y="34"/>
                      </a:lnTo>
                      <a:lnTo>
                        <a:pt x="50" y="50"/>
                      </a:lnTo>
                      <a:lnTo>
                        <a:pt x="35" y="71"/>
                      </a:lnTo>
                      <a:lnTo>
                        <a:pt x="27" y="103"/>
                      </a:lnTo>
                      <a:lnTo>
                        <a:pt x="0" y="103"/>
                      </a:lnTo>
                      <a:lnTo>
                        <a:pt x="22" y="31"/>
                      </a:lnTo>
                      <a:lnTo>
                        <a:pt x="23" y="26"/>
                      </a:lnTo>
                      <a:lnTo>
                        <a:pt x="23" y="22"/>
                      </a:lnTo>
                      <a:lnTo>
                        <a:pt x="24" y="18"/>
                      </a:lnTo>
                      <a:lnTo>
                        <a:pt x="24" y="12"/>
                      </a:lnTo>
                      <a:lnTo>
                        <a:pt x="23" y="12"/>
                      </a:lnTo>
                      <a:lnTo>
                        <a:pt x="22" y="11"/>
                      </a:lnTo>
                      <a:lnTo>
                        <a:pt x="22" y="10"/>
                      </a:lnTo>
                      <a:lnTo>
                        <a:pt x="15" y="10"/>
                      </a:lnTo>
                      <a:lnTo>
                        <a:pt x="15" y="7"/>
                      </a:lnTo>
                      <a:lnTo>
                        <a:pt x="50" y="0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Freeform 210"/>
                <p:cNvSpPr>
                  <a:spLocks/>
                </p:cNvSpPr>
                <p:nvPr/>
              </p:nvSpPr>
              <p:spPr bwMode="auto">
                <a:xfrm>
                  <a:off x="1741" y="633"/>
                  <a:ext cx="54" cy="188"/>
                </a:xfrm>
                <a:custGeom>
                  <a:avLst/>
                  <a:gdLst/>
                  <a:ahLst/>
                  <a:cxnLst>
                    <a:cxn ang="0">
                      <a:pos x="54" y="188"/>
                    </a:cxn>
                    <a:cxn ang="0">
                      <a:pos x="54" y="0"/>
                    </a:cxn>
                    <a:cxn ang="0">
                      <a:pos x="0" y="0"/>
                    </a:cxn>
                    <a:cxn ang="0">
                      <a:pos x="0" y="8"/>
                    </a:cxn>
                    <a:cxn ang="0">
                      <a:pos x="24" y="8"/>
                    </a:cxn>
                    <a:cxn ang="0">
                      <a:pos x="27" y="11"/>
                    </a:cxn>
                    <a:cxn ang="0">
                      <a:pos x="28" y="13"/>
                    </a:cxn>
                    <a:cxn ang="0">
                      <a:pos x="28" y="176"/>
                    </a:cxn>
                    <a:cxn ang="0">
                      <a:pos x="27" y="177"/>
                    </a:cxn>
                    <a:cxn ang="0">
                      <a:pos x="26" y="180"/>
                    </a:cxn>
                    <a:cxn ang="0">
                      <a:pos x="24" y="180"/>
                    </a:cxn>
                    <a:cxn ang="0">
                      <a:pos x="22" y="181"/>
                    </a:cxn>
                    <a:cxn ang="0">
                      <a:pos x="0" y="181"/>
                    </a:cxn>
                    <a:cxn ang="0">
                      <a:pos x="0" y="188"/>
                    </a:cxn>
                    <a:cxn ang="0">
                      <a:pos x="54" y="188"/>
                    </a:cxn>
                  </a:cxnLst>
                  <a:rect l="0" t="0" r="r" b="b"/>
                  <a:pathLst>
                    <a:path w="54" h="188">
                      <a:moveTo>
                        <a:pt x="54" y="188"/>
                      </a:moveTo>
                      <a:lnTo>
                        <a:pt x="54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24" y="8"/>
                      </a:lnTo>
                      <a:lnTo>
                        <a:pt x="27" y="11"/>
                      </a:lnTo>
                      <a:lnTo>
                        <a:pt x="28" y="13"/>
                      </a:lnTo>
                      <a:lnTo>
                        <a:pt x="28" y="176"/>
                      </a:lnTo>
                      <a:lnTo>
                        <a:pt x="27" y="177"/>
                      </a:lnTo>
                      <a:lnTo>
                        <a:pt x="26" y="180"/>
                      </a:lnTo>
                      <a:lnTo>
                        <a:pt x="24" y="180"/>
                      </a:lnTo>
                      <a:lnTo>
                        <a:pt x="22" y="181"/>
                      </a:lnTo>
                      <a:lnTo>
                        <a:pt x="0" y="181"/>
                      </a:lnTo>
                      <a:lnTo>
                        <a:pt x="0" y="188"/>
                      </a:lnTo>
                      <a:lnTo>
                        <a:pt x="54" y="18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Rectangle 211"/>
                <p:cNvSpPr>
                  <a:spLocks noChangeArrowheads="1"/>
                </p:cNvSpPr>
                <p:nvPr/>
              </p:nvSpPr>
              <p:spPr bwMode="auto">
                <a:xfrm>
                  <a:off x="1469" y="975"/>
                  <a:ext cx="2422" cy="2423"/>
                </a:xfrm>
                <a:prstGeom prst="rect">
                  <a:avLst/>
                </a:prstGeom>
                <a:solidFill>
                  <a:srgbClr val="008080"/>
                </a:solidFill>
                <a:ln w="0">
                  <a:solidFill>
                    <a:srgbClr val="00808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" name="Freeform 212"/>
                <p:cNvSpPr>
                  <a:spLocks/>
                </p:cNvSpPr>
                <p:nvPr/>
              </p:nvSpPr>
              <p:spPr bwMode="auto">
                <a:xfrm>
                  <a:off x="1476" y="975"/>
                  <a:ext cx="2408" cy="1446"/>
                </a:xfrm>
                <a:custGeom>
                  <a:avLst/>
                  <a:gdLst/>
                  <a:ahLst/>
                  <a:cxnLst>
                    <a:cxn ang="0">
                      <a:pos x="1779" y="36"/>
                    </a:cxn>
                    <a:cxn ang="0">
                      <a:pos x="1878" y="95"/>
                    </a:cxn>
                    <a:cxn ang="0">
                      <a:pos x="1951" y="147"/>
                    </a:cxn>
                    <a:cxn ang="0">
                      <a:pos x="2036" y="221"/>
                    </a:cxn>
                    <a:cxn ang="0">
                      <a:pos x="2107" y="294"/>
                    </a:cxn>
                    <a:cxn ang="0">
                      <a:pos x="2170" y="372"/>
                    </a:cxn>
                    <a:cxn ang="0">
                      <a:pos x="2235" y="466"/>
                    </a:cxn>
                    <a:cxn ang="0">
                      <a:pos x="2293" y="570"/>
                    </a:cxn>
                    <a:cxn ang="0">
                      <a:pos x="2342" y="683"/>
                    </a:cxn>
                    <a:cxn ang="0">
                      <a:pos x="2374" y="784"/>
                    </a:cxn>
                    <a:cxn ang="0">
                      <a:pos x="2400" y="906"/>
                    </a:cxn>
                    <a:cxn ang="0">
                      <a:pos x="2408" y="1052"/>
                    </a:cxn>
                    <a:cxn ang="0">
                      <a:pos x="2394" y="1199"/>
                    </a:cxn>
                    <a:cxn ang="0">
                      <a:pos x="2367" y="1320"/>
                    </a:cxn>
                    <a:cxn ang="0">
                      <a:pos x="2320" y="1420"/>
                    </a:cxn>
                    <a:cxn ang="0">
                      <a:pos x="2245" y="1441"/>
                    </a:cxn>
                    <a:cxn ang="0">
                      <a:pos x="2196" y="1339"/>
                    </a:cxn>
                    <a:cxn ang="0">
                      <a:pos x="2128" y="1199"/>
                    </a:cxn>
                    <a:cxn ang="0">
                      <a:pos x="2073" y="1122"/>
                    </a:cxn>
                    <a:cxn ang="0">
                      <a:pos x="1994" y="1052"/>
                    </a:cxn>
                    <a:cxn ang="0">
                      <a:pos x="1852" y="1043"/>
                    </a:cxn>
                    <a:cxn ang="0">
                      <a:pos x="1755" y="1100"/>
                    </a:cxn>
                    <a:cxn ang="0">
                      <a:pos x="1657" y="1142"/>
                    </a:cxn>
                    <a:cxn ang="0">
                      <a:pos x="1539" y="1175"/>
                    </a:cxn>
                    <a:cxn ang="0">
                      <a:pos x="1437" y="1208"/>
                    </a:cxn>
                    <a:cxn ang="0">
                      <a:pos x="1315" y="1258"/>
                    </a:cxn>
                    <a:cxn ang="0">
                      <a:pos x="1192" y="1280"/>
                    </a:cxn>
                    <a:cxn ang="0">
                      <a:pos x="1070" y="1248"/>
                    </a:cxn>
                    <a:cxn ang="0">
                      <a:pos x="947" y="1200"/>
                    </a:cxn>
                    <a:cxn ang="0">
                      <a:pos x="849" y="1170"/>
                    </a:cxn>
                    <a:cxn ang="0">
                      <a:pos x="726" y="1134"/>
                    </a:cxn>
                    <a:cxn ang="0">
                      <a:pos x="629" y="1086"/>
                    </a:cxn>
                    <a:cxn ang="0">
                      <a:pos x="531" y="1034"/>
                    </a:cxn>
                    <a:cxn ang="0">
                      <a:pos x="408" y="1056"/>
                    </a:cxn>
                    <a:cxn ang="0">
                      <a:pos x="333" y="1126"/>
                    </a:cxn>
                    <a:cxn ang="0">
                      <a:pos x="265" y="1224"/>
                    </a:cxn>
                    <a:cxn ang="0">
                      <a:pos x="213" y="1339"/>
                    </a:cxn>
                    <a:cxn ang="0">
                      <a:pos x="161" y="1444"/>
                    </a:cxn>
                    <a:cxn ang="0">
                      <a:pos x="71" y="1396"/>
                    </a:cxn>
                    <a:cxn ang="0">
                      <a:pos x="35" y="1297"/>
                    </a:cxn>
                    <a:cxn ang="0">
                      <a:pos x="10" y="1175"/>
                    </a:cxn>
                    <a:cxn ang="0">
                      <a:pos x="0" y="1003"/>
                    </a:cxn>
                    <a:cxn ang="0">
                      <a:pos x="17" y="858"/>
                    </a:cxn>
                    <a:cxn ang="0">
                      <a:pos x="41" y="757"/>
                    </a:cxn>
                    <a:cxn ang="0">
                      <a:pos x="84" y="636"/>
                    </a:cxn>
                    <a:cxn ang="0">
                      <a:pos x="131" y="539"/>
                    </a:cxn>
                    <a:cxn ang="0">
                      <a:pos x="189" y="442"/>
                    </a:cxn>
                    <a:cxn ang="0">
                      <a:pos x="240" y="367"/>
                    </a:cxn>
                    <a:cxn ang="0">
                      <a:pos x="311" y="283"/>
                    </a:cxn>
                    <a:cxn ang="0">
                      <a:pos x="384" y="210"/>
                    </a:cxn>
                    <a:cxn ang="0">
                      <a:pos x="459" y="147"/>
                    </a:cxn>
                    <a:cxn ang="0">
                      <a:pos x="556" y="79"/>
                    </a:cxn>
                    <a:cxn ang="0">
                      <a:pos x="650" y="25"/>
                    </a:cxn>
                  </a:cxnLst>
                  <a:rect l="0" t="0" r="r" b="b"/>
                  <a:pathLst>
                    <a:path w="2408" h="1446">
                      <a:moveTo>
                        <a:pt x="701" y="0"/>
                      </a:moveTo>
                      <a:lnTo>
                        <a:pt x="1707" y="0"/>
                      </a:lnTo>
                      <a:lnTo>
                        <a:pt x="1730" y="12"/>
                      </a:lnTo>
                      <a:lnTo>
                        <a:pt x="1755" y="23"/>
                      </a:lnTo>
                      <a:lnTo>
                        <a:pt x="1758" y="25"/>
                      </a:lnTo>
                      <a:lnTo>
                        <a:pt x="1779" y="36"/>
                      </a:lnTo>
                      <a:lnTo>
                        <a:pt x="1803" y="49"/>
                      </a:lnTo>
                      <a:lnTo>
                        <a:pt x="1804" y="49"/>
                      </a:lnTo>
                      <a:lnTo>
                        <a:pt x="1828" y="63"/>
                      </a:lnTo>
                      <a:lnTo>
                        <a:pt x="1845" y="73"/>
                      </a:lnTo>
                      <a:lnTo>
                        <a:pt x="1852" y="79"/>
                      </a:lnTo>
                      <a:lnTo>
                        <a:pt x="1878" y="95"/>
                      </a:lnTo>
                      <a:lnTo>
                        <a:pt x="1882" y="98"/>
                      </a:lnTo>
                      <a:lnTo>
                        <a:pt x="1902" y="111"/>
                      </a:lnTo>
                      <a:lnTo>
                        <a:pt x="1917" y="122"/>
                      </a:lnTo>
                      <a:lnTo>
                        <a:pt x="1927" y="129"/>
                      </a:lnTo>
                      <a:lnTo>
                        <a:pt x="1950" y="147"/>
                      </a:lnTo>
                      <a:lnTo>
                        <a:pt x="1951" y="147"/>
                      </a:lnTo>
                      <a:lnTo>
                        <a:pt x="1975" y="168"/>
                      </a:lnTo>
                      <a:lnTo>
                        <a:pt x="1981" y="171"/>
                      </a:lnTo>
                      <a:lnTo>
                        <a:pt x="2000" y="188"/>
                      </a:lnTo>
                      <a:lnTo>
                        <a:pt x="2008" y="195"/>
                      </a:lnTo>
                      <a:lnTo>
                        <a:pt x="2024" y="210"/>
                      </a:lnTo>
                      <a:lnTo>
                        <a:pt x="2036" y="221"/>
                      </a:lnTo>
                      <a:lnTo>
                        <a:pt x="2048" y="233"/>
                      </a:lnTo>
                      <a:lnTo>
                        <a:pt x="2061" y="245"/>
                      </a:lnTo>
                      <a:lnTo>
                        <a:pt x="2073" y="258"/>
                      </a:lnTo>
                      <a:lnTo>
                        <a:pt x="2084" y="270"/>
                      </a:lnTo>
                      <a:lnTo>
                        <a:pt x="2097" y="283"/>
                      </a:lnTo>
                      <a:lnTo>
                        <a:pt x="2107" y="294"/>
                      </a:lnTo>
                      <a:lnTo>
                        <a:pt x="2122" y="311"/>
                      </a:lnTo>
                      <a:lnTo>
                        <a:pt x="2128" y="318"/>
                      </a:lnTo>
                      <a:lnTo>
                        <a:pt x="2146" y="341"/>
                      </a:lnTo>
                      <a:lnTo>
                        <a:pt x="2149" y="343"/>
                      </a:lnTo>
                      <a:lnTo>
                        <a:pt x="2168" y="367"/>
                      </a:lnTo>
                      <a:lnTo>
                        <a:pt x="2170" y="372"/>
                      </a:lnTo>
                      <a:lnTo>
                        <a:pt x="2186" y="392"/>
                      </a:lnTo>
                      <a:lnTo>
                        <a:pt x="2196" y="406"/>
                      </a:lnTo>
                      <a:lnTo>
                        <a:pt x="2203" y="416"/>
                      </a:lnTo>
                      <a:lnTo>
                        <a:pt x="2220" y="440"/>
                      </a:lnTo>
                      <a:lnTo>
                        <a:pt x="2220" y="442"/>
                      </a:lnTo>
                      <a:lnTo>
                        <a:pt x="2235" y="466"/>
                      </a:lnTo>
                      <a:lnTo>
                        <a:pt x="2245" y="480"/>
                      </a:lnTo>
                      <a:lnTo>
                        <a:pt x="2250" y="490"/>
                      </a:lnTo>
                      <a:lnTo>
                        <a:pt x="2269" y="523"/>
                      </a:lnTo>
                      <a:lnTo>
                        <a:pt x="2277" y="539"/>
                      </a:lnTo>
                      <a:lnTo>
                        <a:pt x="2290" y="563"/>
                      </a:lnTo>
                      <a:lnTo>
                        <a:pt x="2293" y="570"/>
                      </a:lnTo>
                      <a:lnTo>
                        <a:pt x="2302" y="588"/>
                      </a:lnTo>
                      <a:lnTo>
                        <a:pt x="2313" y="612"/>
                      </a:lnTo>
                      <a:lnTo>
                        <a:pt x="2318" y="623"/>
                      </a:lnTo>
                      <a:lnTo>
                        <a:pt x="2324" y="636"/>
                      </a:lnTo>
                      <a:lnTo>
                        <a:pt x="2334" y="661"/>
                      </a:lnTo>
                      <a:lnTo>
                        <a:pt x="2342" y="683"/>
                      </a:lnTo>
                      <a:lnTo>
                        <a:pt x="2343" y="685"/>
                      </a:lnTo>
                      <a:lnTo>
                        <a:pt x="2352" y="710"/>
                      </a:lnTo>
                      <a:lnTo>
                        <a:pt x="2360" y="734"/>
                      </a:lnTo>
                      <a:lnTo>
                        <a:pt x="2367" y="757"/>
                      </a:lnTo>
                      <a:lnTo>
                        <a:pt x="2367" y="758"/>
                      </a:lnTo>
                      <a:lnTo>
                        <a:pt x="2374" y="784"/>
                      </a:lnTo>
                      <a:lnTo>
                        <a:pt x="2380" y="808"/>
                      </a:lnTo>
                      <a:lnTo>
                        <a:pt x="2385" y="833"/>
                      </a:lnTo>
                      <a:lnTo>
                        <a:pt x="2391" y="857"/>
                      </a:lnTo>
                      <a:lnTo>
                        <a:pt x="2391" y="858"/>
                      </a:lnTo>
                      <a:lnTo>
                        <a:pt x="2396" y="881"/>
                      </a:lnTo>
                      <a:lnTo>
                        <a:pt x="2400" y="906"/>
                      </a:lnTo>
                      <a:lnTo>
                        <a:pt x="2402" y="930"/>
                      </a:lnTo>
                      <a:lnTo>
                        <a:pt x="2405" y="955"/>
                      </a:lnTo>
                      <a:lnTo>
                        <a:pt x="2407" y="979"/>
                      </a:lnTo>
                      <a:lnTo>
                        <a:pt x="2407" y="1003"/>
                      </a:lnTo>
                      <a:lnTo>
                        <a:pt x="2408" y="1028"/>
                      </a:lnTo>
                      <a:lnTo>
                        <a:pt x="2408" y="1052"/>
                      </a:lnTo>
                      <a:lnTo>
                        <a:pt x="2407" y="1078"/>
                      </a:lnTo>
                      <a:lnTo>
                        <a:pt x="2406" y="1102"/>
                      </a:lnTo>
                      <a:lnTo>
                        <a:pt x="2403" y="1126"/>
                      </a:lnTo>
                      <a:lnTo>
                        <a:pt x="2401" y="1151"/>
                      </a:lnTo>
                      <a:lnTo>
                        <a:pt x="2399" y="1175"/>
                      </a:lnTo>
                      <a:lnTo>
                        <a:pt x="2394" y="1199"/>
                      </a:lnTo>
                      <a:lnTo>
                        <a:pt x="2391" y="1217"/>
                      </a:lnTo>
                      <a:lnTo>
                        <a:pt x="2390" y="1224"/>
                      </a:lnTo>
                      <a:lnTo>
                        <a:pt x="2385" y="1248"/>
                      </a:lnTo>
                      <a:lnTo>
                        <a:pt x="2379" y="1273"/>
                      </a:lnTo>
                      <a:lnTo>
                        <a:pt x="2373" y="1297"/>
                      </a:lnTo>
                      <a:lnTo>
                        <a:pt x="2367" y="1320"/>
                      </a:lnTo>
                      <a:lnTo>
                        <a:pt x="2366" y="1321"/>
                      </a:lnTo>
                      <a:lnTo>
                        <a:pt x="2359" y="1346"/>
                      </a:lnTo>
                      <a:lnTo>
                        <a:pt x="2349" y="1370"/>
                      </a:lnTo>
                      <a:lnTo>
                        <a:pt x="2342" y="1385"/>
                      </a:lnTo>
                      <a:lnTo>
                        <a:pt x="2337" y="1396"/>
                      </a:lnTo>
                      <a:lnTo>
                        <a:pt x="2320" y="1420"/>
                      </a:lnTo>
                      <a:lnTo>
                        <a:pt x="2318" y="1422"/>
                      </a:lnTo>
                      <a:lnTo>
                        <a:pt x="2293" y="1439"/>
                      </a:lnTo>
                      <a:lnTo>
                        <a:pt x="2281" y="1444"/>
                      </a:lnTo>
                      <a:lnTo>
                        <a:pt x="2269" y="1446"/>
                      </a:lnTo>
                      <a:lnTo>
                        <a:pt x="2247" y="1444"/>
                      </a:lnTo>
                      <a:lnTo>
                        <a:pt x="2245" y="1441"/>
                      </a:lnTo>
                      <a:lnTo>
                        <a:pt x="2232" y="1420"/>
                      </a:lnTo>
                      <a:lnTo>
                        <a:pt x="2221" y="1396"/>
                      </a:lnTo>
                      <a:lnTo>
                        <a:pt x="2220" y="1392"/>
                      </a:lnTo>
                      <a:lnTo>
                        <a:pt x="2210" y="1370"/>
                      </a:lnTo>
                      <a:lnTo>
                        <a:pt x="2199" y="1346"/>
                      </a:lnTo>
                      <a:lnTo>
                        <a:pt x="2196" y="1339"/>
                      </a:lnTo>
                      <a:lnTo>
                        <a:pt x="2187" y="1321"/>
                      </a:lnTo>
                      <a:lnTo>
                        <a:pt x="2170" y="1288"/>
                      </a:lnTo>
                      <a:lnTo>
                        <a:pt x="2164" y="1273"/>
                      </a:lnTo>
                      <a:lnTo>
                        <a:pt x="2146" y="1231"/>
                      </a:lnTo>
                      <a:lnTo>
                        <a:pt x="2143" y="1224"/>
                      </a:lnTo>
                      <a:lnTo>
                        <a:pt x="2128" y="1199"/>
                      </a:lnTo>
                      <a:lnTo>
                        <a:pt x="2122" y="1189"/>
                      </a:lnTo>
                      <a:lnTo>
                        <a:pt x="2113" y="1175"/>
                      </a:lnTo>
                      <a:lnTo>
                        <a:pt x="2097" y="1154"/>
                      </a:lnTo>
                      <a:lnTo>
                        <a:pt x="2095" y="1151"/>
                      </a:lnTo>
                      <a:lnTo>
                        <a:pt x="2076" y="1126"/>
                      </a:lnTo>
                      <a:lnTo>
                        <a:pt x="2073" y="1122"/>
                      </a:lnTo>
                      <a:lnTo>
                        <a:pt x="2056" y="1102"/>
                      </a:lnTo>
                      <a:lnTo>
                        <a:pt x="2048" y="1093"/>
                      </a:lnTo>
                      <a:lnTo>
                        <a:pt x="2030" y="1078"/>
                      </a:lnTo>
                      <a:lnTo>
                        <a:pt x="2024" y="1072"/>
                      </a:lnTo>
                      <a:lnTo>
                        <a:pt x="2000" y="1056"/>
                      </a:lnTo>
                      <a:lnTo>
                        <a:pt x="1994" y="1052"/>
                      </a:lnTo>
                      <a:lnTo>
                        <a:pt x="1975" y="1043"/>
                      </a:lnTo>
                      <a:lnTo>
                        <a:pt x="1951" y="1032"/>
                      </a:lnTo>
                      <a:lnTo>
                        <a:pt x="1927" y="1028"/>
                      </a:lnTo>
                      <a:lnTo>
                        <a:pt x="1902" y="1031"/>
                      </a:lnTo>
                      <a:lnTo>
                        <a:pt x="1878" y="1034"/>
                      </a:lnTo>
                      <a:lnTo>
                        <a:pt x="1852" y="1043"/>
                      </a:lnTo>
                      <a:lnTo>
                        <a:pt x="1834" y="1052"/>
                      </a:lnTo>
                      <a:lnTo>
                        <a:pt x="1828" y="1057"/>
                      </a:lnTo>
                      <a:lnTo>
                        <a:pt x="1804" y="1072"/>
                      </a:lnTo>
                      <a:lnTo>
                        <a:pt x="1794" y="1078"/>
                      </a:lnTo>
                      <a:lnTo>
                        <a:pt x="1779" y="1086"/>
                      </a:lnTo>
                      <a:lnTo>
                        <a:pt x="1755" y="1100"/>
                      </a:lnTo>
                      <a:lnTo>
                        <a:pt x="1753" y="1102"/>
                      </a:lnTo>
                      <a:lnTo>
                        <a:pt x="1730" y="1114"/>
                      </a:lnTo>
                      <a:lnTo>
                        <a:pt x="1706" y="1124"/>
                      </a:lnTo>
                      <a:lnTo>
                        <a:pt x="1701" y="1126"/>
                      </a:lnTo>
                      <a:lnTo>
                        <a:pt x="1682" y="1134"/>
                      </a:lnTo>
                      <a:lnTo>
                        <a:pt x="1657" y="1142"/>
                      </a:lnTo>
                      <a:lnTo>
                        <a:pt x="1633" y="1150"/>
                      </a:lnTo>
                      <a:lnTo>
                        <a:pt x="1629" y="1151"/>
                      </a:lnTo>
                      <a:lnTo>
                        <a:pt x="1607" y="1157"/>
                      </a:lnTo>
                      <a:lnTo>
                        <a:pt x="1583" y="1163"/>
                      </a:lnTo>
                      <a:lnTo>
                        <a:pt x="1559" y="1170"/>
                      </a:lnTo>
                      <a:lnTo>
                        <a:pt x="1539" y="1175"/>
                      </a:lnTo>
                      <a:lnTo>
                        <a:pt x="1534" y="1176"/>
                      </a:lnTo>
                      <a:lnTo>
                        <a:pt x="1510" y="1183"/>
                      </a:lnTo>
                      <a:lnTo>
                        <a:pt x="1485" y="1192"/>
                      </a:lnTo>
                      <a:lnTo>
                        <a:pt x="1462" y="1199"/>
                      </a:lnTo>
                      <a:lnTo>
                        <a:pt x="1461" y="1200"/>
                      </a:lnTo>
                      <a:lnTo>
                        <a:pt x="1437" y="1208"/>
                      </a:lnTo>
                      <a:lnTo>
                        <a:pt x="1412" y="1218"/>
                      </a:lnTo>
                      <a:lnTo>
                        <a:pt x="1399" y="1224"/>
                      </a:lnTo>
                      <a:lnTo>
                        <a:pt x="1388" y="1229"/>
                      </a:lnTo>
                      <a:lnTo>
                        <a:pt x="1364" y="1238"/>
                      </a:lnTo>
                      <a:lnTo>
                        <a:pt x="1339" y="1248"/>
                      </a:lnTo>
                      <a:lnTo>
                        <a:pt x="1315" y="1258"/>
                      </a:lnTo>
                      <a:lnTo>
                        <a:pt x="1289" y="1266"/>
                      </a:lnTo>
                      <a:lnTo>
                        <a:pt x="1267" y="1273"/>
                      </a:lnTo>
                      <a:lnTo>
                        <a:pt x="1265" y="1273"/>
                      </a:lnTo>
                      <a:lnTo>
                        <a:pt x="1241" y="1278"/>
                      </a:lnTo>
                      <a:lnTo>
                        <a:pt x="1216" y="1280"/>
                      </a:lnTo>
                      <a:lnTo>
                        <a:pt x="1192" y="1280"/>
                      </a:lnTo>
                      <a:lnTo>
                        <a:pt x="1167" y="1278"/>
                      </a:lnTo>
                      <a:lnTo>
                        <a:pt x="1143" y="1273"/>
                      </a:lnTo>
                      <a:lnTo>
                        <a:pt x="1142" y="1273"/>
                      </a:lnTo>
                      <a:lnTo>
                        <a:pt x="1119" y="1266"/>
                      </a:lnTo>
                      <a:lnTo>
                        <a:pt x="1094" y="1258"/>
                      </a:lnTo>
                      <a:lnTo>
                        <a:pt x="1070" y="1248"/>
                      </a:lnTo>
                      <a:lnTo>
                        <a:pt x="1044" y="1238"/>
                      </a:lnTo>
                      <a:lnTo>
                        <a:pt x="1020" y="1229"/>
                      </a:lnTo>
                      <a:lnTo>
                        <a:pt x="1010" y="1224"/>
                      </a:lnTo>
                      <a:lnTo>
                        <a:pt x="996" y="1218"/>
                      </a:lnTo>
                      <a:lnTo>
                        <a:pt x="971" y="1208"/>
                      </a:lnTo>
                      <a:lnTo>
                        <a:pt x="947" y="1200"/>
                      </a:lnTo>
                      <a:lnTo>
                        <a:pt x="946" y="1199"/>
                      </a:lnTo>
                      <a:lnTo>
                        <a:pt x="922" y="1192"/>
                      </a:lnTo>
                      <a:lnTo>
                        <a:pt x="898" y="1183"/>
                      </a:lnTo>
                      <a:lnTo>
                        <a:pt x="874" y="1176"/>
                      </a:lnTo>
                      <a:lnTo>
                        <a:pt x="869" y="1175"/>
                      </a:lnTo>
                      <a:lnTo>
                        <a:pt x="849" y="1170"/>
                      </a:lnTo>
                      <a:lnTo>
                        <a:pt x="825" y="1163"/>
                      </a:lnTo>
                      <a:lnTo>
                        <a:pt x="800" y="1157"/>
                      </a:lnTo>
                      <a:lnTo>
                        <a:pt x="779" y="1151"/>
                      </a:lnTo>
                      <a:lnTo>
                        <a:pt x="776" y="1150"/>
                      </a:lnTo>
                      <a:lnTo>
                        <a:pt x="752" y="1142"/>
                      </a:lnTo>
                      <a:lnTo>
                        <a:pt x="726" y="1134"/>
                      </a:lnTo>
                      <a:lnTo>
                        <a:pt x="707" y="1126"/>
                      </a:lnTo>
                      <a:lnTo>
                        <a:pt x="702" y="1124"/>
                      </a:lnTo>
                      <a:lnTo>
                        <a:pt x="678" y="1114"/>
                      </a:lnTo>
                      <a:lnTo>
                        <a:pt x="654" y="1102"/>
                      </a:lnTo>
                      <a:lnTo>
                        <a:pt x="653" y="1100"/>
                      </a:lnTo>
                      <a:lnTo>
                        <a:pt x="629" y="1086"/>
                      </a:lnTo>
                      <a:lnTo>
                        <a:pt x="615" y="1078"/>
                      </a:lnTo>
                      <a:lnTo>
                        <a:pt x="604" y="1072"/>
                      </a:lnTo>
                      <a:lnTo>
                        <a:pt x="580" y="1057"/>
                      </a:lnTo>
                      <a:lnTo>
                        <a:pt x="574" y="1052"/>
                      </a:lnTo>
                      <a:lnTo>
                        <a:pt x="556" y="1043"/>
                      </a:lnTo>
                      <a:lnTo>
                        <a:pt x="531" y="1034"/>
                      </a:lnTo>
                      <a:lnTo>
                        <a:pt x="507" y="1031"/>
                      </a:lnTo>
                      <a:lnTo>
                        <a:pt x="482" y="1028"/>
                      </a:lnTo>
                      <a:lnTo>
                        <a:pt x="458" y="1032"/>
                      </a:lnTo>
                      <a:lnTo>
                        <a:pt x="434" y="1043"/>
                      </a:lnTo>
                      <a:lnTo>
                        <a:pt x="414" y="1052"/>
                      </a:lnTo>
                      <a:lnTo>
                        <a:pt x="408" y="1056"/>
                      </a:lnTo>
                      <a:lnTo>
                        <a:pt x="384" y="1072"/>
                      </a:lnTo>
                      <a:lnTo>
                        <a:pt x="378" y="1078"/>
                      </a:lnTo>
                      <a:lnTo>
                        <a:pt x="359" y="1093"/>
                      </a:lnTo>
                      <a:lnTo>
                        <a:pt x="352" y="1102"/>
                      </a:lnTo>
                      <a:lnTo>
                        <a:pt x="335" y="1122"/>
                      </a:lnTo>
                      <a:lnTo>
                        <a:pt x="333" y="1126"/>
                      </a:lnTo>
                      <a:lnTo>
                        <a:pt x="313" y="1151"/>
                      </a:lnTo>
                      <a:lnTo>
                        <a:pt x="311" y="1154"/>
                      </a:lnTo>
                      <a:lnTo>
                        <a:pt x="295" y="1175"/>
                      </a:lnTo>
                      <a:lnTo>
                        <a:pt x="286" y="1189"/>
                      </a:lnTo>
                      <a:lnTo>
                        <a:pt x="280" y="1199"/>
                      </a:lnTo>
                      <a:lnTo>
                        <a:pt x="265" y="1224"/>
                      </a:lnTo>
                      <a:lnTo>
                        <a:pt x="262" y="1231"/>
                      </a:lnTo>
                      <a:lnTo>
                        <a:pt x="244" y="1273"/>
                      </a:lnTo>
                      <a:lnTo>
                        <a:pt x="237" y="1288"/>
                      </a:lnTo>
                      <a:lnTo>
                        <a:pt x="233" y="1297"/>
                      </a:lnTo>
                      <a:lnTo>
                        <a:pt x="221" y="1321"/>
                      </a:lnTo>
                      <a:lnTo>
                        <a:pt x="213" y="1339"/>
                      </a:lnTo>
                      <a:lnTo>
                        <a:pt x="197" y="1370"/>
                      </a:lnTo>
                      <a:lnTo>
                        <a:pt x="189" y="1392"/>
                      </a:lnTo>
                      <a:lnTo>
                        <a:pt x="187" y="1396"/>
                      </a:lnTo>
                      <a:lnTo>
                        <a:pt x="177" y="1420"/>
                      </a:lnTo>
                      <a:lnTo>
                        <a:pt x="163" y="1441"/>
                      </a:lnTo>
                      <a:lnTo>
                        <a:pt x="161" y="1444"/>
                      </a:lnTo>
                      <a:lnTo>
                        <a:pt x="139" y="1446"/>
                      </a:lnTo>
                      <a:lnTo>
                        <a:pt x="127" y="1444"/>
                      </a:lnTo>
                      <a:lnTo>
                        <a:pt x="115" y="1439"/>
                      </a:lnTo>
                      <a:lnTo>
                        <a:pt x="90" y="1422"/>
                      </a:lnTo>
                      <a:lnTo>
                        <a:pt x="88" y="1420"/>
                      </a:lnTo>
                      <a:lnTo>
                        <a:pt x="71" y="1396"/>
                      </a:lnTo>
                      <a:lnTo>
                        <a:pt x="66" y="1385"/>
                      </a:lnTo>
                      <a:lnTo>
                        <a:pt x="59" y="1370"/>
                      </a:lnTo>
                      <a:lnTo>
                        <a:pt x="49" y="1346"/>
                      </a:lnTo>
                      <a:lnTo>
                        <a:pt x="42" y="1321"/>
                      </a:lnTo>
                      <a:lnTo>
                        <a:pt x="41" y="1320"/>
                      </a:lnTo>
                      <a:lnTo>
                        <a:pt x="35" y="1297"/>
                      </a:lnTo>
                      <a:lnTo>
                        <a:pt x="29" y="1273"/>
                      </a:lnTo>
                      <a:lnTo>
                        <a:pt x="23" y="1248"/>
                      </a:lnTo>
                      <a:lnTo>
                        <a:pt x="18" y="1224"/>
                      </a:lnTo>
                      <a:lnTo>
                        <a:pt x="17" y="1217"/>
                      </a:lnTo>
                      <a:lnTo>
                        <a:pt x="13" y="1199"/>
                      </a:lnTo>
                      <a:lnTo>
                        <a:pt x="10" y="1175"/>
                      </a:lnTo>
                      <a:lnTo>
                        <a:pt x="7" y="1151"/>
                      </a:lnTo>
                      <a:lnTo>
                        <a:pt x="5" y="1126"/>
                      </a:lnTo>
                      <a:lnTo>
                        <a:pt x="3" y="1102"/>
                      </a:lnTo>
                      <a:lnTo>
                        <a:pt x="1" y="1078"/>
                      </a:lnTo>
                      <a:lnTo>
                        <a:pt x="0" y="1052"/>
                      </a:lnTo>
                      <a:lnTo>
                        <a:pt x="0" y="1003"/>
                      </a:lnTo>
                      <a:lnTo>
                        <a:pt x="1" y="979"/>
                      </a:lnTo>
                      <a:lnTo>
                        <a:pt x="4" y="955"/>
                      </a:lnTo>
                      <a:lnTo>
                        <a:pt x="6" y="930"/>
                      </a:lnTo>
                      <a:lnTo>
                        <a:pt x="9" y="906"/>
                      </a:lnTo>
                      <a:lnTo>
                        <a:pt x="12" y="881"/>
                      </a:lnTo>
                      <a:lnTo>
                        <a:pt x="17" y="858"/>
                      </a:lnTo>
                      <a:lnTo>
                        <a:pt x="17" y="857"/>
                      </a:lnTo>
                      <a:lnTo>
                        <a:pt x="22" y="833"/>
                      </a:lnTo>
                      <a:lnTo>
                        <a:pt x="28" y="808"/>
                      </a:lnTo>
                      <a:lnTo>
                        <a:pt x="34" y="784"/>
                      </a:lnTo>
                      <a:lnTo>
                        <a:pt x="41" y="758"/>
                      </a:lnTo>
                      <a:lnTo>
                        <a:pt x="41" y="757"/>
                      </a:lnTo>
                      <a:lnTo>
                        <a:pt x="48" y="734"/>
                      </a:lnTo>
                      <a:lnTo>
                        <a:pt x="57" y="710"/>
                      </a:lnTo>
                      <a:lnTo>
                        <a:pt x="65" y="685"/>
                      </a:lnTo>
                      <a:lnTo>
                        <a:pt x="66" y="683"/>
                      </a:lnTo>
                      <a:lnTo>
                        <a:pt x="75" y="661"/>
                      </a:lnTo>
                      <a:lnTo>
                        <a:pt x="84" y="636"/>
                      </a:lnTo>
                      <a:lnTo>
                        <a:pt x="90" y="623"/>
                      </a:lnTo>
                      <a:lnTo>
                        <a:pt x="95" y="612"/>
                      </a:lnTo>
                      <a:lnTo>
                        <a:pt x="106" y="588"/>
                      </a:lnTo>
                      <a:lnTo>
                        <a:pt x="115" y="570"/>
                      </a:lnTo>
                      <a:lnTo>
                        <a:pt x="118" y="563"/>
                      </a:lnTo>
                      <a:lnTo>
                        <a:pt x="131" y="539"/>
                      </a:lnTo>
                      <a:lnTo>
                        <a:pt x="139" y="523"/>
                      </a:lnTo>
                      <a:lnTo>
                        <a:pt x="144" y="515"/>
                      </a:lnTo>
                      <a:lnTo>
                        <a:pt x="157" y="490"/>
                      </a:lnTo>
                      <a:lnTo>
                        <a:pt x="163" y="480"/>
                      </a:lnTo>
                      <a:lnTo>
                        <a:pt x="173" y="466"/>
                      </a:lnTo>
                      <a:lnTo>
                        <a:pt x="189" y="442"/>
                      </a:lnTo>
                      <a:lnTo>
                        <a:pt x="189" y="440"/>
                      </a:lnTo>
                      <a:lnTo>
                        <a:pt x="204" y="416"/>
                      </a:lnTo>
                      <a:lnTo>
                        <a:pt x="213" y="406"/>
                      </a:lnTo>
                      <a:lnTo>
                        <a:pt x="222" y="392"/>
                      </a:lnTo>
                      <a:lnTo>
                        <a:pt x="237" y="372"/>
                      </a:lnTo>
                      <a:lnTo>
                        <a:pt x="240" y="367"/>
                      </a:lnTo>
                      <a:lnTo>
                        <a:pt x="259" y="343"/>
                      </a:lnTo>
                      <a:lnTo>
                        <a:pt x="262" y="341"/>
                      </a:lnTo>
                      <a:lnTo>
                        <a:pt x="280" y="318"/>
                      </a:lnTo>
                      <a:lnTo>
                        <a:pt x="286" y="311"/>
                      </a:lnTo>
                      <a:lnTo>
                        <a:pt x="301" y="294"/>
                      </a:lnTo>
                      <a:lnTo>
                        <a:pt x="311" y="283"/>
                      </a:lnTo>
                      <a:lnTo>
                        <a:pt x="323" y="270"/>
                      </a:lnTo>
                      <a:lnTo>
                        <a:pt x="335" y="258"/>
                      </a:lnTo>
                      <a:lnTo>
                        <a:pt x="347" y="245"/>
                      </a:lnTo>
                      <a:lnTo>
                        <a:pt x="359" y="233"/>
                      </a:lnTo>
                      <a:lnTo>
                        <a:pt x="372" y="221"/>
                      </a:lnTo>
                      <a:lnTo>
                        <a:pt x="384" y="210"/>
                      </a:lnTo>
                      <a:lnTo>
                        <a:pt x="400" y="195"/>
                      </a:lnTo>
                      <a:lnTo>
                        <a:pt x="408" y="188"/>
                      </a:lnTo>
                      <a:lnTo>
                        <a:pt x="428" y="171"/>
                      </a:lnTo>
                      <a:lnTo>
                        <a:pt x="434" y="168"/>
                      </a:lnTo>
                      <a:lnTo>
                        <a:pt x="458" y="147"/>
                      </a:lnTo>
                      <a:lnTo>
                        <a:pt x="459" y="147"/>
                      </a:lnTo>
                      <a:lnTo>
                        <a:pt x="482" y="129"/>
                      </a:lnTo>
                      <a:lnTo>
                        <a:pt x="491" y="122"/>
                      </a:lnTo>
                      <a:lnTo>
                        <a:pt x="507" y="111"/>
                      </a:lnTo>
                      <a:lnTo>
                        <a:pt x="526" y="98"/>
                      </a:lnTo>
                      <a:lnTo>
                        <a:pt x="531" y="95"/>
                      </a:lnTo>
                      <a:lnTo>
                        <a:pt x="556" y="79"/>
                      </a:lnTo>
                      <a:lnTo>
                        <a:pt x="563" y="73"/>
                      </a:lnTo>
                      <a:lnTo>
                        <a:pt x="580" y="63"/>
                      </a:lnTo>
                      <a:lnTo>
                        <a:pt x="604" y="49"/>
                      </a:lnTo>
                      <a:lnTo>
                        <a:pt x="605" y="49"/>
                      </a:lnTo>
                      <a:lnTo>
                        <a:pt x="629" y="36"/>
                      </a:lnTo>
                      <a:lnTo>
                        <a:pt x="650" y="25"/>
                      </a:lnTo>
                      <a:lnTo>
                        <a:pt x="653" y="23"/>
                      </a:lnTo>
                      <a:lnTo>
                        <a:pt x="678" y="12"/>
                      </a:lnTo>
                      <a:lnTo>
                        <a:pt x="701" y="0"/>
                      </a:lnTo>
                      <a:close/>
                    </a:path>
                  </a:pathLst>
                </a:custGeom>
                <a:solidFill>
                  <a:srgbClr val="007070"/>
                </a:solidFill>
                <a:ln w="0">
                  <a:solidFill>
                    <a:srgbClr val="00707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Freeform 213"/>
                <p:cNvSpPr>
                  <a:spLocks/>
                </p:cNvSpPr>
                <p:nvPr/>
              </p:nvSpPr>
              <p:spPr bwMode="auto">
                <a:xfrm>
                  <a:off x="1841" y="2110"/>
                  <a:ext cx="1678" cy="1095"/>
                </a:xfrm>
                <a:custGeom>
                  <a:avLst/>
                  <a:gdLst/>
                  <a:ahLst/>
                  <a:cxnLst>
                    <a:cxn ang="0">
                      <a:pos x="264" y="5"/>
                    </a:cxn>
                    <a:cxn ang="0">
                      <a:pos x="337" y="18"/>
                    </a:cxn>
                    <a:cxn ang="0">
                      <a:pos x="435" y="35"/>
                    </a:cxn>
                    <a:cxn ang="0">
                      <a:pos x="509" y="48"/>
                    </a:cxn>
                    <a:cxn ang="0">
                      <a:pos x="606" y="77"/>
                    </a:cxn>
                    <a:cxn ang="0">
                      <a:pos x="705" y="115"/>
                    </a:cxn>
                    <a:cxn ang="0">
                      <a:pos x="802" y="144"/>
                    </a:cxn>
                    <a:cxn ang="0">
                      <a:pos x="906" y="138"/>
                    </a:cxn>
                    <a:cxn ang="0">
                      <a:pos x="978" y="113"/>
                    </a:cxn>
                    <a:cxn ang="0">
                      <a:pos x="1096" y="69"/>
                    </a:cxn>
                    <a:cxn ang="0">
                      <a:pos x="1169" y="48"/>
                    </a:cxn>
                    <a:cxn ang="0">
                      <a:pos x="1242" y="35"/>
                    </a:cxn>
                    <a:cxn ang="0">
                      <a:pos x="1341" y="18"/>
                    </a:cxn>
                    <a:cxn ang="0">
                      <a:pos x="1414" y="5"/>
                    </a:cxn>
                    <a:cxn ang="0">
                      <a:pos x="1513" y="4"/>
                    </a:cxn>
                    <a:cxn ang="0">
                      <a:pos x="1576" y="40"/>
                    </a:cxn>
                    <a:cxn ang="0">
                      <a:pos x="1630" y="113"/>
                    </a:cxn>
                    <a:cxn ang="0">
                      <a:pos x="1659" y="186"/>
                    </a:cxn>
                    <a:cxn ang="0">
                      <a:pos x="1677" y="285"/>
                    </a:cxn>
                    <a:cxn ang="0">
                      <a:pos x="1676" y="383"/>
                    </a:cxn>
                    <a:cxn ang="0">
                      <a:pos x="1660" y="480"/>
                    </a:cxn>
                    <a:cxn ang="0">
                      <a:pos x="1639" y="553"/>
                    </a:cxn>
                    <a:cxn ang="0">
                      <a:pos x="1610" y="622"/>
                    </a:cxn>
                    <a:cxn ang="0">
                      <a:pos x="1581" y="676"/>
                    </a:cxn>
                    <a:cxn ang="0">
                      <a:pos x="1514" y="774"/>
                    </a:cxn>
                    <a:cxn ang="0">
                      <a:pos x="1472" y="823"/>
                    </a:cxn>
                    <a:cxn ang="0">
                      <a:pos x="1423" y="871"/>
                    </a:cxn>
                    <a:cxn ang="0">
                      <a:pos x="1365" y="919"/>
                    </a:cxn>
                    <a:cxn ang="0">
                      <a:pos x="1317" y="954"/>
                    </a:cxn>
                    <a:cxn ang="0">
                      <a:pos x="1242" y="997"/>
                    </a:cxn>
                    <a:cxn ang="0">
                      <a:pos x="1169" y="1031"/>
                    </a:cxn>
                    <a:cxn ang="0">
                      <a:pos x="1072" y="1065"/>
                    </a:cxn>
                    <a:cxn ang="0">
                      <a:pos x="950" y="1089"/>
                    </a:cxn>
                    <a:cxn ang="0">
                      <a:pos x="876" y="1095"/>
                    </a:cxn>
                    <a:cxn ang="0">
                      <a:pos x="754" y="1091"/>
                    </a:cxn>
                    <a:cxn ang="0">
                      <a:pos x="619" y="1068"/>
                    </a:cxn>
                    <a:cxn ang="0">
                      <a:pos x="540" y="1043"/>
                    </a:cxn>
                    <a:cxn ang="0">
                      <a:pos x="480" y="1019"/>
                    </a:cxn>
                    <a:cxn ang="0">
                      <a:pos x="411" y="984"/>
                    </a:cxn>
                    <a:cxn ang="0">
                      <a:pos x="337" y="937"/>
                    </a:cxn>
                    <a:cxn ang="0">
                      <a:pos x="283" y="897"/>
                    </a:cxn>
                    <a:cxn ang="0">
                      <a:pos x="229" y="847"/>
                    </a:cxn>
                    <a:cxn ang="0">
                      <a:pos x="184" y="798"/>
                    </a:cxn>
                    <a:cxn ang="0">
                      <a:pos x="127" y="725"/>
                    </a:cxn>
                    <a:cxn ang="0">
                      <a:pos x="83" y="652"/>
                    </a:cxn>
                    <a:cxn ang="0">
                      <a:pos x="49" y="579"/>
                    </a:cxn>
                    <a:cxn ang="0">
                      <a:pos x="24" y="505"/>
                    </a:cxn>
                    <a:cxn ang="0">
                      <a:pos x="8" y="431"/>
                    </a:cxn>
                    <a:cxn ang="0">
                      <a:pos x="0" y="334"/>
                    </a:cxn>
                    <a:cxn ang="0">
                      <a:pos x="7" y="235"/>
                    </a:cxn>
                    <a:cxn ang="0">
                      <a:pos x="36" y="138"/>
                    </a:cxn>
                    <a:cxn ang="0">
                      <a:pos x="78" y="64"/>
                    </a:cxn>
                    <a:cxn ang="0">
                      <a:pos x="138" y="16"/>
                    </a:cxn>
                  </a:cxnLst>
                  <a:rect l="0" t="0" r="r" b="b"/>
                  <a:pathLst>
                    <a:path w="1678" h="1095">
                      <a:moveTo>
                        <a:pt x="191" y="0"/>
                      </a:moveTo>
                      <a:lnTo>
                        <a:pt x="215" y="0"/>
                      </a:lnTo>
                      <a:lnTo>
                        <a:pt x="239" y="1"/>
                      </a:lnTo>
                      <a:lnTo>
                        <a:pt x="264" y="5"/>
                      </a:lnTo>
                      <a:lnTo>
                        <a:pt x="288" y="10"/>
                      </a:lnTo>
                      <a:lnTo>
                        <a:pt x="313" y="15"/>
                      </a:lnTo>
                      <a:lnTo>
                        <a:pt x="321" y="16"/>
                      </a:lnTo>
                      <a:lnTo>
                        <a:pt x="337" y="18"/>
                      </a:lnTo>
                      <a:lnTo>
                        <a:pt x="361" y="23"/>
                      </a:lnTo>
                      <a:lnTo>
                        <a:pt x="387" y="27"/>
                      </a:lnTo>
                      <a:lnTo>
                        <a:pt x="411" y="30"/>
                      </a:lnTo>
                      <a:lnTo>
                        <a:pt x="435" y="35"/>
                      </a:lnTo>
                      <a:lnTo>
                        <a:pt x="460" y="40"/>
                      </a:lnTo>
                      <a:lnTo>
                        <a:pt x="463" y="40"/>
                      </a:lnTo>
                      <a:lnTo>
                        <a:pt x="484" y="43"/>
                      </a:lnTo>
                      <a:lnTo>
                        <a:pt x="509" y="48"/>
                      </a:lnTo>
                      <a:lnTo>
                        <a:pt x="533" y="55"/>
                      </a:lnTo>
                      <a:lnTo>
                        <a:pt x="567" y="64"/>
                      </a:lnTo>
                      <a:lnTo>
                        <a:pt x="582" y="69"/>
                      </a:lnTo>
                      <a:lnTo>
                        <a:pt x="606" y="77"/>
                      </a:lnTo>
                      <a:lnTo>
                        <a:pt x="631" y="87"/>
                      </a:lnTo>
                      <a:lnTo>
                        <a:pt x="679" y="106"/>
                      </a:lnTo>
                      <a:lnTo>
                        <a:pt x="700" y="113"/>
                      </a:lnTo>
                      <a:lnTo>
                        <a:pt x="705" y="115"/>
                      </a:lnTo>
                      <a:lnTo>
                        <a:pt x="729" y="125"/>
                      </a:lnTo>
                      <a:lnTo>
                        <a:pt x="754" y="133"/>
                      </a:lnTo>
                      <a:lnTo>
                        <a:pt x="772" y="138"/>
                      </a:lnTo>
                      <a:lnTo>
                        <a:pt x="802" y="144"/>
                      </a:lnTo>
                      <a:lnTo>
                        <a:pt x="827" y="147"/>
                      </a:lnTo>
                      <a:lnTo>
                        <a:pt x="851" y="147"/>
                      </a:lnTo>
                      <a:lnTo>
                        <a:pt x="876" y="144"/>
                      </a:lnTo>
                      <a:lnTo>
                        <a:pt x="906" y="138"/>
                      </a:lnTo>
                      <a:lnTo>
                        <a:pt x="924" y="133"/>
                      </a:lnTo>
                      <a:lnTo>
                        <a:pt x="950" y="125"/>
                      </a:lnTo>
                      <a:lnTo>
                        <a:pt x="974" y="115"/>
                      </a:lnTo>
                      <a:lnTo>
                        <a:pt x="978" y="113"/>
                      </a:lnTo>
                      <a:lnTo>
                        <a:pt x="999" y="106"/>
                      </a:lnTo>
                      <a:lnTo>
                        <a:pt x="1047" y="87"/>
                      </a:lnTo>
                      <a:lnTo>
                        <a:pt x="1072" y="77"/>
                      </a:lnTo>
                      <a:lnTo>
                        <a:pt x="1096" y="69"/>
                      </a:lnTo>
                      <a:lnTo>
                        <a:pt x="1112" y="64"/>
                      </a:lnTo>
                      <a:lnTo>
                        <a:pt x="1120" y="61"/>
                      </a:lnTo>
                      <a:lnTo>
                        <a:pt x="1145" y="55"/>
                      </a:lnTo>
                      <a:lnTo>
                        <a:pt x="1169" y="48"/>
                      </a:lnTo>
                      <a:lnTo>
                        <a:pt x="1194" y="43"/>
                      </a:lnTo>
                      <a:lnTo>
                        <a:pt x="1215" y="40"/>
                      </a:lnTo>
                      <a:lnTo>
                        <a:pt x="1218" y="40"/>
                      </a:lnTo>
                      <a:lnTo>
                        <a:pt x="1242" y="35"/>
                      </a:lnTo>
                      <a:lnTo>
                        <a:pt x="1268" y="30"/>
                      </a:lnTo>
                      <a:lnTo>
                        <a:pt x="1292" y="27"/>
                      </a:lnTo>
                      <a:lnTo>
                        <a:pt x="1317" y="23"/>
                      </a:lnTo>
                      <a:lnTo>
                        <a:pt x="1341" y="18"/>
                      </a:lnTo>
                      <a:lnTo>
                        <a:pt x="1358" y="16"/>
                      </a:lnTo>
                      <a:lnTo>
                        <a:pt x="1365" y="15"/>
                      </a:lnTo>
                      <a:lnTo>
                        <a:pt x="1390" y="10"/>
                      </a:lnTo>
                      <a:lnTo>
                        <a:pt x="1414" y="5"/>
                      </a:lnTo>
                      <a:lnTo>
                        <a:pt x="1439" y="1"/>
                      </a:lnTo>
                      <a:lnTo>
                        <a:pt x="1463" y="0"/>
                      </a:lnTo>
                      <a:lnTo>
                        <a:pt x="1487" y="0"/>
                      </a:lnTo>
                      <a:lnTo>
                        <a:pt x="1513" y="4"/>
                      </a:lnTo>
                      <a:lnTo>
                        <a:pt x="1537" y="13"/>
                      </a:lnTo>
                      <a:lnTo>
                        <a:pt x="1540" y="16"/>
                      </a:lnTo>
                      <a:lnTo>
                        <a:pt x="1562" y="29"/>
                      </a:lnTo>
                      <a:lnTo>
                        <a:pt x="1576" y="40"/>
                      </a:lnTo>
                      <a:lnTo>
                        <a:pt x="1586" y="48"/>
                      </a:lnTo>
                      <a:lnTo>
                        <a:pt x="1600" y="64"/>
                      </a:lnTo>
                      <a:lnTo>
                        <a:pt x="1617" y="89"/>
                      </a:lnTo>
                      <a:lnTo>
                        <a:pt x="1630" y="113"/>
                      </a:lnTo>
                      <a:lnTo>
                        <a:pt x="1635" y="123"/>
                      </a:lnTo>
                      <a:lnTo>
                        <a:pt x="1642" y="138"/>
                      </a:lnTo>
                      <a:lnTo>
                        <a:pt x="1652" y="162"/>
                      </a:lnTo>
                      <a:lnTo>
                        <a:pt x="1659" y="186"/>
                      </a:lnTo>
                      <a:lnTo>
                        <a:pt x="1666" y="211"/>
                      </a:lnTo>
                      <a:lnTo>
                        <a:pt x="1671" y="235"/>
                      </a:lnTo>
                      <a:lnTo>
                        <a:pt x="1675" y="261"/>
                      </a:lnTo>
                      <a:lnTo>
                        <a:pt x="1677" y="285"/>
                      </a:lnTo>
                      <a:lnTo>
                        <a:pt x="1677" y="309"/>
                      </a:lnTo>
                      <a:lnTo>
                        <a:pt x="1678" y="334"/>
                      </a:lnTo>
                      <a:lnTo>
                        <a:pt x="1677" y="358"/>
                      </a:lnTo>
                      <a:lnTo>
                        <a:pt x="1676" y="383"/>
                      </a:lnTo>
                      <a:lnTo>
                        <a:pt x="1672" y="407"/>
                      </a:lnTo>
                      <a:lnTo>
                        <a:pt x="1670" y="431"/>
                      </a:lnTo>
                      <a:lnTo>
                        <a:pt x="1665" y="456"/>
                      </a:lnTo>
                      <a:lnTo>
                        <a:pt x="1660" y="480"/>
                      </a:lnTo>
                      <a:lnTo>
                        <a:pt x="1659" y="485"/>
                      </a:lnTo>
                      <a:lnTo>
                        <a:pt x="1654" y="505"/>
                      </a:lnTo>
                      <a:lnTo>
                        <a:pt x="1647" y="529"/>
                      </a:lnTo>
                      <a:lnTo>
                        <a:pt x="1639" y="553"/>
                      </a:lnTo>
                      <a:lnTo>
                        <a:pt x="1635" y="565"/>
                      </a:lnTo>
                      <a:lnTo>
                        <a:pt x="1629" y="579"/>
                      </a:lnTo>
                      <a:lnTo>
                        <a:pt x="1619" y="603"/>
                      </a:lnTo>
                      <a:lnTo>
                        <a:pt x="1610" y="622"/>
                      </a:lnTo>
                      <a:lnTo>
                        <a:pt x="1607" y="628"/>
                      </a:lnTo>
                      <a:lnTo>
                        <a:pt x="1595" y="652"/>
                      </a:lnTo>
                      <a:lnTo>
                        <a:pt x="1586" y="669"/>
                      </a:lnTo>
                      <a:lnTo>
                        <a:pt x="1581" y="676"/>
                      </a:lnTo>
                      <a:lnTo>
                        <a:pt x="1562" y="709"/>
                      </a:lnTo>
                      <a:lnTo>
                        <a:pt x="1551" y="725"/>
                      </a:lnTo>
                      <a:lnTo>
                        <a:pt x="1533" y="749"/>
                      </a:lnTo>
                      <a:lnTo>
                        <a:pt x="1514" y="774"/>
                      </a:lnTo>
                      <a:lnTo>
                        <a:pt x="1513" y="777"/>
                      </a:lnTo>
                      <a:lnTo>
                        <a:pt x="1495" y="798"/>
                      </a:lnTo>
                      <a:lnTo>
                        <a:pt x="1487" y="805"/>
                      </a:lnTo>
                      <a:lnTo>
                        <a:pt x="1472" y="823"/>
                      </a:lnTo>
                      <a:lnTo>
                        <a:pt x="1463" y="832"/>
                      </a:lnTo>
                      <a:lnTo>
                        <a:pt x="1449" y="847"/>
                      </a:lnTo>
                      <a:lnTo>
                        <a:pt x="1439" y="857"/>
                      </a:lnTo>
                      <a:lnTo>
                        <a:pt x="1423" y="871"/>
                      </a:lnTo>
                      <a:lnTo>
                        <a:pt x="1414" y="880"/>
                      </a:lnTo>
                      <a:lnTo>
                        <a:pt x="1395" y="897"/>
                      </a:lnTo>
                      <a:lnTo>
                        <a:pt x="1390" y="900"/>
                      </a:lnTo>
                      <a:lnTo>
                        <a:pt x="1365" y="919"/>
                      </a:lnTo>
                      <a:lnTo>
                        <a:pt x="1364" y="921"/>
                      </a:lnTo>
                      <a:lnTo>
                        <a:pt x="1341" y="937"/>
                      </a:lnTo>
                      <a:lnTo>
                        <a:pt x="1330" y="946"/>
                      </a:lnTo>
                      <a:lnTo>
                        <a:pt x="1317" y="954"/>
                      </a:lnTo>
                      <a:lnTo>
                        <a:pt x="1292" y="970"/>
                      </a:lnTo>
                      <a:lnTo>
                        <a:pt x="1268" y="984"/>
                      </a:lnTo>
                      <a:lnTo>
                        <a:pt x="1248" y="994"/>
                      </a:lnTo>
                      <a:lnTo>
                        <a:pt x="1242" y="997"/>
                      </a:lnTo>
                      <a:lnTo>
                        <a:pt x="1218" y="1009"/>
                      </a:lnTo>
                      <a:lnTo>
                        <a:pt x="1198" y="1019"/>
                      </a:lnTo>
                      <a:lnTo>
                        <a:pt x="1194" y="1020"/>
                      </a:lnTo>
                      <a:lnTo>
                        <a:pt x="1169" y="1031"/>
                      </a:lnTo>
                      <a:lnTo>
                        <a:pt x="1145" y="1041"/>
                      </a:lnTo>
                      <a:lnTo>
                        <a:pt x="1120" y="1049"/>
                      </a:lnTo>
                      <a:lnTo>
                        <a:pt x="1096" y="1058"/>
                      </a:lnTo>
                      <a:lnTo>
                        <a:pt x="1072" y="1065"/>
                      </a:lnTo>
                      <a:lnTo>
                        <a:pt x="1059" y="1068"/>
                      </a:lnTo>
                      <a:lnTo>
                        <a:pt x="999" y="1080"/>
                      </a:lnTo>
                      <a:lnTo>
                        <a:pt x="974" y="1085"/>
                      </a:lnTo>
                      <a:lnTo>
                        <a:pt x="950" y="1089"/>
                      </a:lnTo>
                      <a:lnTo>
                        <a:pt x="924" y="1091"/>
                      </a:lnTo>
                      <a:lnTo>
                        <a:pt x="914" y="1092"/>
                      </a:lnTo>
                      <a:lnTo>
                        <a:pt x="900" y="1094"/>
                      </a:lnTo>
                      <a:lnTo>
                        <a:pt x="876" y="1095"/>
                      </a:lnTo>
                      <a:lnTo>
                        <a:pt x="802" y="1095"/>
                      </a:lnTo>
                      <a:lnTo>
                        <a:pt x="778" y="1094"/>
                      </a:lnTo>
                      <a:lnTo>
                        <a:pt x="765" y="1092"/>
                      </a:lnTo>
                      <a:lnTo>
                        <a:pt x="754" y="1091"/>
                      </a:lnTo>
                      <a:lnTo>
                        <a:pt x="729" y="1089"/>
                      </a:lnTo>
                      <a:lnTo>
                        <a:pt x="705" y="1085"/>
                      </a:lnTo>
                      <a:lnTo>
                        <a:pt x="679" y="1080"/>
                      </a:lnTo>
                      <a:lnTo>
                        <a:pt x="619" y="1068"/>
                      </a:lnTo>
                      <a:lnTo>
                        <a:pt x="606" y="1065"/>
                      </a:lnTo>
                      <a:lnTo>
                        <a:pt x="582" y="1058"/>
                      </a:lnTo>
                      <a:lnTo>
                        <a:pt x="557" y="1049"/>
                      </a:lnTo>
                      <a:lnTo>
                        <a:pt x="540" y="1043"/>
                      </a:lnTo>
                      <a:lnTo>
                        <a:pt x="533" y="1041"/>
                      </a:lnTo>
                      <a:lnTo>
                        <a:pt x="509" y="1031"/>
                      </a:lnTo>
                      <a:lnTo>
                        <a:pt x="484" y="1020"/>
                      </a:lnTo>
                      <a:lnTo>
                        <a:pt x="480" y="1019"/>
                      </a:lnTo>
                      <a:lnTo>
                        <a:pt x="460" y="1009"/>
                      </a:lnTo>
                      <a:lnTo>
                        <a:pt x="435" y="997"/>
                      </a:lnTo>
                      <a:lnTo>
                        <a:pt x="430" y="994"/>
                      </a:lnTo>
                      <a:lnTo>
                        <a:pt x="411" y="984"/>
                      </a:lnTo>
                      <a:lnTo>
                        <a:pt x="387" y="970"/>
                      </a:lnTo>
                      <a:lnTo>
                        <a:pt x="361" y="954"/>
                      </a:lnTo>
                      <a:lnTo>
                        <a:pt x="348" y="946"/>
                      </a:lnTo>
                      <a:lnTo>
                        <a:pt x="337" y="937"/>
                      </a:lnTo>
                      <a:lnTo>
                        <a:pt x="315" y="921"/>
                      </a:lnTo>
                      <a:lnTo>
                        <a:pt x="313" y="919"/>
                      </a:lnTo>
                      <a:lnTo>
                        <a:pt x="288" y="900"/>
                      </a:lnTo>
                      <a:lnTo>
                        <a:pt x="283" y="897"/>
                      </a:lnTo>
                      <a:lnTo>
                        <a:pt x="264" y="880"/>
                      </a:lnTo>
                      <a:lnTo>
                        <a:pt x="256" y="871"/>
                      </a:lnTo>
                      <a:lnTo>
                        <a:pt x="239" y="857"/>
                      </a:lnTo>
                      <a:lnTo>
                        <a:pt x="229" y="847"/>
                      </a:lnTo>
                      <a:lnTo>
                        <a:pt x="215" y="832"/>
                      </a:lnTo>
                      <a:lnTo>
                        <a:pt x="207" y="823"/>
                      </a:lnTo>
                      <a:lnTo>
                        <a:pt x="191" y="805"/>
                      </a:lnTo>
                      <a:lnTo>
                        <a:pt x="184" y="798"/>
                      </a:lnTo>
                      <a:lnTo>
                        <a:pt x="166" y="777"/>
                      </a:lnTo>
                      <a:lnTo>
                        <a:pt x="165" y="774"/>
                      </a:lnTo>
                      <a:lnTo>
                        <a:pt x="145" y="749"/>
                      </a:lnTo>
                      <a:lnTo>
                        <a:pt x="127" y="725"/>
                      </a:lnTo>
                      <a:lnTo>
                        <a:pt x="117" y="709"/>
                      </a:lnTo>
                      <a:lnTo>
                        <a:pt x="97" y="676"/>
                      </a:lnTo>
                      <a:lnTo>
                        <a:pt x="93" y="669"/>
                      </a:lnTo>
                      <a:lnTo>
                        <a:pt x="83" y="652"/>
                      </a:lnTo>
                      <a:lnTo>
                        <a:pt x="71" y="628"/>
                      </a:lnTo>
                      <a:lnTo>
                        <a:pt x="69" y="622"/>
                      </a:lnTo>
                      <a:lnTo>
                        <a:pt x="59" y="603"/>
                      </a:lnTo>
                      <a:lnTo>
                        <a:pt x="49" y="579"/>
                      </a:lnTo>
                      <a:lnTo>
                        <a:pt x="43" y="565"/>
                      </a:lnTo>
                      <a:lnTo>
                        <a:pt x="40" y="553"/>
                      </a:lnTo>
                      <a:lnTo>
                        <a:pt x="31" y="529"/>
                      </a:lnTo>
                      <a:lnTo>
                        <a:pt x="24" y="505"/>
                      </a:lnTo>
                      <a:lnTo>
                        <a:pt x="19" y="485"/>
                      </a:lnTo>
                      <a:lnTo>
                        <a:pt x="18" y="480"/>
                      </a:lnTo>
                      <a:lnTo>
                        <a:pt x="13" y="456"/>
                      </a:lnTo>
                      <a:lnTo>
                        <a:pt x="8" y="431"/>
                      </a:lnTo>
                      <a:lnTo>
                        <a:pt x="5" y="407"/>
                      </a:lnTo>
                      <a:lnTo>
                        <a:pt x="2" y="383"/>
                      </a:lnTo>
                      <a:lnTo>
                        <a:pt x="1" y="358"/>
                      </a:lnTo>
                      <a:lnTo>
                        <a:pt x="0" y="334"/>
                      </a:lnTo>
                      <a:lnTo>
                        <a:pt x="0" y="309"/>
                      </a:lnTo>
                      <a:lnTo>
                        <a:pt x="1" y="285"/>
                      </a:lnTo>
                      <a:lnTo>
                        <a:pt x="4" y="261"/>
                      </a:lnTo>
                      <a:lnTo>
                        <a:pt x="7" y="235"/>
                      </a:lnTo>
                      <a:lnTo>
                        <a:pt x="12" y="211"/>
                      </a:lnTo>
                      <a:lnTo>
                        <a:pt x="19" y="186"/>
                      </a:lnTo>
                      <a:lnTo>
                        <a:pt x="26" y="162"/>
                      </a:lnTo>
                      <a:lnTo>
                        <a:pt x="36" y="138"/>
                      </a:lnTo>
                      <a:lnTo>
                        <a:pt x="43" y="123"/>
                      </a:lnTo>
                      <a:lnTo>
                        <a:pt x="48" y="113"/>
                      </a:lnTo>
                      <a:lnTo>
                        <a:pt x="61" y="89"/>
                      </a:lnTo>
                      <a:lnTo>
                        <a:pt x="78" y="64"/>
                      </a:lnTo>
                      <a:lnTo>
                        <a:pt x="93" y="48"/>
                      </a:lnTo>
                      <a:lnTo>
                        <a:pt x="102" y="40"/>
                      </a:lnTo>
                      <a:lnTo>
                        <a:pt x="117" y="29"/>
                      </a:lnTo>
                      <a:lnTo>
                        <a:pt x="138" y="16"/>
                      </a:lnTo>
                      <a:lnTo>
                        <a:pt x="142" y="13"/>
                      </a:lnTo>
                      <a:lnTo>
                        <a:pt x="166" y="4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solidFill>
                  <a:srgbClr val="009090"/>
                </a:solidFill>
                <a:ln w="0">
                  <a:solidFill>
                    <a:srgbClr val="00909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Freeform 214"/>
                <p:cNvSpPr>
                  <a:spLocks/>
                </p:cNvSpPr>
                <p:nvPr/>
              </p:nvSpPr>
              <p:spPr bwMode="auto">
                <a:xfrm>
                  <a:off x="1875" y="1108"/>
                  <a:ext cx="1611" cy="1146"/>
                </a:xfrm>
                <a:custGeom>
                  <a:avLst/>
                  <a:gdLst/>
                  <a:ahLst/>
                  <a:cxnLst>
                    <a:cxn ang="0">
                      <a:pos x="890" y="4"/>
                    </a:cxn>
                    <a:cxn ang="0">
                      <a:pos x="968" y="14"/>
                    </a:cxn>
                    <a:cxn ang="0">
                      <a:pos x="1062" y="35"/>
                    </a:cxn>
                    <a:cxn ang="0">
                      <a:pos x="1146" y="62"/>
                    </a:cxn>
                    <a:cxn ang="0">
                      <a:pos x="1208" y="90"/>
                    </a:cxn>
                    <a:cxn ang="0">
                      <a:pos x="1283" y="129"/>
                    </a:cxn>
                    <a:cxn ang="0">
                      <a:pos x="1333" y="161"/>
                    </a:cxn>
                    <a:cxn ang="0">
                      <a:pos x="1397" y="210"/>
                    </a:cxn>
                    <a:cxn ang="0">
                      <a:pos x="1473" y="283"/>
                    </a:cxn>
                    <a:cxn ang="0">
                      <a:pos x="1528" y="353"/>
                    </a:cxn>
                    <a:cxn ang="0">
                      <a:pos x="1560" y="406"/>
                    </a:cxn>
                    <a:cxn ang="0">
                      <a:pos x="1595" y="479"/>
                    </a:cxn>
                    <a:cxn ang="0">
                      <a:pos x="1611" y="552"/>
                    </a:cxn>
                    <a:cxn ang="0">
                      <a:pos x="1594" y="625"/>
                    </a:cxn>
                    <a:cxn ang="0">
                      <a:pos x="1528" y="688"/>
                    </a:cxn>
                    <a:cxn ang="0">
                      <a:pos x="1479" y="730"/>
                    </a:cxn>
                    <a:cxn ang="0">
                      <a:pos x="1433" y="797"/>
                    </a:cxn>
                    <a:cxn ang="0">
                      <a:pos x="1380" y="882"/>
                    </a:cxn>
                    <a:cxn ang="0">
                      <a:pos x="1325" y="945"/>
                    </a:cxn>
                    <a:cxn ang="0">
                      <a:pos x="1258" y="989"/>
                    </a:cxn>
                    <a:cxn ang="0">
                      <a:pos x="1189" y="1018"/>
                    </a:cxn>
                    <a:cxn ang="0">
                      <a:pos x="1111" y="1044"/>
                    </a:cxn>
                    <a:cxn ang="0">
                      <a:pos x="1038" y="1072"/>
                    </a:cxn>
                    <a:cxn ang="0">
                      <a:pos x="965" y="1103"/>
                    </a:cxn>
                    <a:cxn ang="0">
                      <a:pos x="890" y="1132"/>
                    </a:cxn>
                    <a:cxn ang="0">
                      <a:pos x="817" y="1146"/>
                    </a:cxn>
                    <a:cxn ang="0">
                      <a:pos x="744" y="1139"/>
                    </a:cxn>
                    <a:cxn ang="0">
                      <a:pos x="671" y="1114"/>
                    </a:cxn>
                    <a:cxn ang="0">
                      <a:pos x="597" y="1083"/>
                    </a:cxn>
                    <a:cxn ang="0">
                      <a:pos x="493" y="1042"/>
                    </a:cxn>
                    <a:cxn ang="0">
                      <a:pos x="401" y="1009"/>
                    </a:cxn>
                    <a:cxn ang="0">
                      <a:pos x="327" y="975"/>
                    </a:cxn>
                    <a:cxn ang="0">
                      <a:pos x="260" y="919"/>
                    </a:cxn>
                    <a:cxn ang="0">
                      <a:pos x="205" y="846"/>
                    </a:cxn>
                    <a:cxn ang="0">
                      <a:pos x="161" y="773"/>
                    </a:cxn>
                    <a:cxn ang="0">
                      <a:pos x="126" y="724"/>
                    </a:cxn>
                    <a:cxn ang="0">
                      <a:pos x="71" y="675"/>
                    </a:cxn>
                    <a:cxn ang="0">
                      <a:pos x="9" y="607"/>
                    </a:cxn>
                    <a:cxn ang="0">
                      <a:pos x="1" y="528"/>
                    </a:cxn>
                    <a:cxn ang="0">
                      <a:pos x="25" y="455"/>
                    </a:cxn>
                    <a:cxn ang="0">
                      <a:pos x="65" y="382"/>
                    </a:cxn>
                    <a:cxn ang="0">
                      <a:pos x="108" y="319"/>
                    </a:cxn>
                    <a:cxn ang="0">
                      <a:pos x="157" y="263"/>
                    </a:cxn>
                    <a:cxn ang="0">
                      <a:pos x="230" y="196"/>
                    </a:cxn>
                    <a:cxn ang="0">
                      <a:pos x="279" y="160"/>
                    </a:cxn>
                    <a:cxn ang="0">
                      <a:pos x="353" y="115"/>
                    </a:cxn>
                    <a:cxn ang="0">
                      <a:pos x="426" y="79"/>
                    </a:cxn>
                    <a:cxn ang="0">
                      <a:pos x="523" y="42"/>
                    </a:cxn>
                    <a:cxn ang="0">
                      <a:pos x="597" y="23"/>
                    </a:cxn>
                    <a:cxn ang="0">
                      <a:pos x="671" y="10"/>
                    </a:cxn>
                    <a:cxn ang="0">
                      <a:pos x="793" y="0"/>
                    </a:cxn>
                  </a:cxnLst>
                  <a:rect l="0" t="0" r="r" b="b"/>
                  <a:pathLst>
                    <a:path w="1611" h="1146">
                      <a:moveTo>
                        <a:pt x="793" y="0"/>
                      </a:moveTo>
                      <a:lnTo>
                        <a:pt x="817" y="0"/>
                      </a:lnTo>
                      <a:lnTo>
                        <a:pt x="842" y="1"/>
                      </a:lnTo>
                      <a:lnTo>
                        <a:pt x="890" y="4"/>
                      </a:lnTo>
                      <a:lnTo>
                        <a:pt x="916" y="6"/>
                      </a:lnTo>
                      <a:lnTo>
                        <a:pt x="940" y="10"/>
                      </a:lnTo>
                      <a:lnTo>
                        <a:pt x="965" y="13"/>
                      </a:lnTo>
                      <a:lnTo>
                        <a:pt x="968" y="14"/>
                      </a:lnTo>
                      <a:lnTo>
                        <a:pt x="989" y="18"/>
                      </a:lnTo>
                      <a:lnTo>
                        <a:pt x="1013" y="23"/>
                      </a:lnTo>
                      <a:lnTo>
                        <a:pt x="1038" y="29"/>
                      </a:lnTo>
                      <a:lnTo>
                        <a:pt x="1062" y="35"/>
                      </a:lnTo>
                      <a:lnTo>
                        <a:pt x="1086" y="42"/>
                      </a:lnTo>
                      <a:lnTo>
                        <a:pt x="1111" y="50"/>
                      </a:lnTo>
                      <a:lnTo>
                        <a:pt x="1135" y="59"/>
                      </a:lnTo>
                      <a:lnTo>
                        <a:pt x="1146" y="62"/>
                      </a:lnTo>
                      <a:lnTo>
                        <a:pt x="1160" y="69"/>
                      </a:lnTo>
                      <a:lnTo>
                        <a:pt x="1184" y="79"/>
                      </a:lnTo>
                      <a:lnTo>
                        <a:pt x="1204" y="88"/>
                      </a:lnTo>
                      <a:lnTo>
                        <a:pt x="1208" y="90"/>
                      </a:lnTo>
                      <a:lnTo>
                        <a:pt x="1234" y="102"/>
                      </a:lnTo>
                      <a:lnTo>
                        <a:pt x="1253" y="112"/>
                      </a:lnTo>
                      <a:lnTo>
                        <a:pt x="1258" y="115"/>
                      </a:lnTo>
                      <a:lnTo>
                        <a:pt x="1283" y="129"/>
                      </a:lnTo>
                      <a:lnTo>
                        <a:pt x="1295" y="137"/>
                      </a:lnTo>
                      <a:lnTo>
                        <a:pt x="1307" y="144"/>
                      </a:lnTo>
                      <a:lnTo>
                        <a:pt x="1331" y="160"/>
                      </a:lnTo>
                      <a:lnTo>
                        <a:pt x="1333" y="161"/>
                      </a:lnTo>
                      <a:lnTo>
                        <a:pt x="1356" y="178"/>
                      </a:lnTo>
                      <a:lnTo>
                        <a:pt x="1367" y="185"/>
                      </a:lnTo>
                      <a:lnTo>
                        <a:pt x="1380" y="196"/>
                      </a:lnTo>
                      <a:lnTo>
                        <a:pt x="1397" y="210"/>
                      </a:lnTo>
                      <a:lnTo>
                        <a:pt x="1405" y="216"/>
                      </a:lnTo>
                      <a:lnTo>
                        <a:pt x="1425" y="234"/>
                      </a:lnTo>
                      <a:lnTo>
                        <a:pt x="1453" y="263"/>
                      </a:lnTo>
                      <a:lnTo>
                        <a:pt x="1473" y="283"/>
                      </a:lnTo>
                      <a:lnTo>
                        <a:pt x="1479" y="289"/>
                      </a:lnTo>
                      <a:lnTo>
                        <a:pt x="1503" y="319"/>
                      </a:lnTo>
                      <a:lnTo>
                        <a:pt x="1512" y="333"/>
                      </a:lnTo>
                      <a:lnTo>
                        <a:pt x="1528" y="353"/>
                      </a:lnTo>
                      <a:lnTo>
                        <a:pt x="1530" y="357"/>
                      </a:lnTo>
                      <a:lnTo>
                        <a:pt x="1546" y="382"/>
                      </a:lnTo>
                      <a:lnTo>
                        <a:pt x="1552" y="390"/>
                      </a:lnTo>
                      <a:lnTo>
                        <a:pt x="1560" y="406"/>
                      </a:lnTo>
                      <a:lnTo>
                        <a:pt x="1573" y="430"/>
                      </a:lnTo>
                      <a:lnTo>
                        <a:pt x="1576" y="435"/>
                      </a:lnTo>
                      <a:lnTo>
                        <a:pt x="1585" y="455"/>
                      </a:lnTo>
                      <a:lnTo>
                        <a:pt x="1595" y="479"/>
                      </a:lnTo>
                      <a:lnTo>
                        <a:pt x="1601" y="492"/>
                      </a:lnTo>
                      <a:lnTo>
                        <a:pt x="1603" y="503"/>
                      </a:lnTo>
                      <a:lnTo>
                        <a:pt x="1609" y="528"/>
                      </a:lnTo>
                      <a:lnTo>
                        <a:pt x="1611" y="552"/>
                      </a:lnTo>
                      <a:lnTo>
                        <a:pt x="1608" y="577"/>
                      </a:lnTo>
                      <a:lnTo>
                        <a:pt x="1602" y="601"/>
                      </a:lnTo>
                      <a:lnTo>
                        <a:pt x="1601" y="607"/>
                      </a:lnTo>
                      <a:lnTo>
                        <a:pt x="1594" y="625"/>
                      </a:lnTo>
                      <a:lnTo>
                        <a:pt x="1576" y="651"/>
                      </a:lnTo>
                      <a:lnTo>
                        <a:pt x="1552" y="666"/>
                      </a:lnTo>
                      <a:lnTo>
                        <a:pt x="1540" y="675"/>
                      </a:lnTo>
                      <a:lnTo>
                        <a:pt x="1528" y="688"/>
                      </a:lnTo>
                      <a:lnTo>
                        <a:pt x="1513" y="700"/>
                      </a:lnTo>
                      <a:lnTo>
                        <a:pt x="1503" y="708"/>
                      </a:lnTo>
                      <a:lnTo>
                        <a:pt x="1483" y="724"/>
                      </a:lnTo>
                      <a:lnTo>
                        <a:pt x="1479" y="730"/>
                      </a:lnTo>
                      <a:lnTo>
                        <a:pt x="1465" y="748"/>
                      </a:lnTo>
                      <a:lnTo>
                        <a:pt x="1453" y="767"/>
                      </a:lnTo>
                      <a:lnTo>
                        <a:pt x="1450" y="773"/>
                      </a:lnTo>
                      <a:lnTo>
                        <a:pt x="1433" y="797"/>
                      </a:lnTo>
                      <a:lnTo>
                        <a:pt x="1429" y="803"/>
                      </a:lnTo>
                      <a:lnTo>
                        <a:pt x="1419" y="822"/>
                      </a:lnTo>
                      <a:lnTo>
                        <a:pt x="1405" y="846"/>
                      </a:lnTo>
                      <a:lnTo>
                        <a:pt x="1380" y="882"/>
                      </a:lnTo>
                      <a:lnTo>
                        <a:pt x="1369" y="895"/>
                      </a:lnTo>
                      <a:lnTo>
                        <a:pt x="1356" y="912"/>
                      </a:lnTo>
                      <a:lnTo>
                        <a:pt x="1350" y="919"/>
                      </a:lnTo>
                      <a:lnTo>
                        <a:pt x="1325" y="945"/>
                      </a:lnTo>
                      <a:lnTo>
                        <a:pt x="1307" y="958"/>
                      </a:lnTo>
                      <a:lnTo>
                        <a:pt x="1291" y="969"/>
                      </a:lnTo>
                      <a:lnTo>
                        <a:pt x="1283" y="975"/>
                      </a:lnTo>
                      <a:lnTo>
                        <a:pt x="1258" y="989"/>
                      </a:lnTo>
                      <a:lnTo>
                        <a:pt x="1249" y="993"/>
                      </a:lnTo>
                      <a:lnTo>
                        <a:pt x="1234" y="1000"/>
                      </a:lnTo>
                      <a:lnTo>
                        <a:pt x="1208" y="1009"/>
                      </a:lnTo>
                      <a:lnTo>
                        <a:pt x="1189" y="1018"/>
                      </a:lnTo>
                      <a:lnTo>
                        <a:pt x="1184" y="1019"/>
                      </a:lnTo>
                      <a:lnTo>
                        <a:pt x="1160" y="1027"/>
                      </a:lnTo>
                      <a:lnTo>
                        <a:pt x="1117" y="1042"/>
                      </a:lnTo>
                      <a:lnTo>
                        <a:pt x="1111" y="1044"/>
                      </a:lnTo>
                      <a:lnTo>
                        <a:pt x="1086" y="1054"/>
                      </a:lnTo>
                      <a:lnTo>
                        <a:pt x="1062" y="1062"/>
                      </a:lnTo>
                      <a:lnTo>
                        <a:pt x="1051" y="1066"/>
                      </a:lnTo>
                      <a:lnTo>
                        <a:pt x="1038" y="1072"/>
                      </a:lnTo>
                      <a:lnTo>
                        <a:pt x="1013" y="1083"/>
                      </a:lnTo>
                      <a:lnTo>
                        <a:pt x="992" y="1091"/>
                      </a:lnTo>
                      <a:lnTo>
                        <a:pt x="989" y="1092"/>
                      </a:lnTo>
                      <a:lnTo>
                        <a:pt x="965" y="1103"/>
                      </a:lnTo>
                      <a:lnTo>
                        <a:pt x="940" y="1114"/>
                      </a:lnTo>
                      <a:lnTo>
                        <a:pt x="936" y="1115"/>
                      </a:lnTo>
                      <a:lnTo>
                        <a:pt x="916" y="1123"/>
                      </a:lnTo>
                      <a:lnTo>
                        <a:pt x="890" y="1132"/>
                      </a:lnTo>
                      <a:lnTo>
                        <a:pt x="866" y="1139"/>
                      </a:lnTo>
                      <a:lnTo>
                        <a:pt x="863" y="1140"/>
                      </a:lnTo>
                      <a:lnTo>
                        <a:pt x="842" y="1144"/>
                      </a:lnTo>
                      <a:lnTo>
                        <a:pt x="817" y="1146"/>
                      </a:lnTo>
                      <a:lnTo>
                        <a:pt x="793" y="1146"/>
                      </a:lnTo>
                      <a:lnTo>
                        <a:pt x="768" y="1144"/>
                      </a:lnTo>
                      <a:lnTo>
                        <a:pt x="748" y="1140"/>
                      </a:lnTo>
                      <a:lnTo>
                        <a:pt x="744" y="1139"/>
                      </a:lnTo>
                      <a:lnTo>
                        <a:pt x="720" y="1132"/>
                      </a:lnTo>
                      <a:lnTo>
                        <a:pt x="695" y="1123"/>
                      </a:lnTo>
                      <a:lnTo>
                        <a:pt x="674" y="1115"/>
                      </a:lnTo>
                      <a:lnTo>
                        <a:pt x="671" y="1114"/>
                      </a:lnTo>
                      <a:lnTo>
                        <a:pt x="645" y="1103"/>
                      </a:lnTo>
                      <a:lnTo>
                        <a:pt x="621" y="1092"/>
                      </a:lnTo>
                      <a:lnTo>
                        <a:pt x="617" y="1091"/>
                      </a:lnTo>
                      <a:lnTo>
                        <a:pt x="597" y="1083"/>
                      </a:lnTo>
                      <a:lnTo>
                        <a:pt x="572" y="1072"/>
                      </a:lnTo>
                      <a:lnTo>
                        <a:pt x="559" y="1066"/>
                      </a:lnTo>
                      <a:lnTo>
                        <a:pt x="523" y="1054"/>
                      </a:lnTo>
                      <a:lnTo>
                        <a:pt x="493" y="1042"/>
                      </a:lnTo>
                      <a:lnTo>
                        <a:pt x="450" y="1027"/>
                      </a:lnTo>
                      <a:lnTo>
                        <a:pt x="426" y="1019"/>
                      </a:lnTo>
                      <a:lnTo>
                        <a:pt x="421" y="1018"/>
                      </a:lnTo>
                      <a:lnTo>
                        <a:pt x="401" y="1009"/>
                      </a:lnTo>
                      <a:lnTo>
                        <a:pt x="377" y="1000"/>
                      </a:lnTo>
                      <a:lnTo>
                        <a:pt x="361" y="993"/>
                      </a:lnTo>
                      <a:lnTo>
                        <a:pt x="353" y="989"/>
                      </a:lnTo>
                      <a:lnTo>
                        <a:pt x="327" y="975"/>
                      </a:lnTo>
                      <a:lnTo>
                        <a:pt x="318" y="969"/>
                      </a:lnTo>
                      <a:lnTo>
                        <a:pt x="303" y="958"/>
                      </a:lnTo>
                      <a:lnTo>
                        <a:pt x="285" y="945"/>
                      </a:lnTo>
                      <a:lnTo>
                        <a:pt x="260" y="919"/>
                      </a:lnTo>
                      <a:lnTo>
                        <a:pt x="254" y="912"/>
                      </a:lnTo>
                      <a:lnTo>
                        <a:pt x="240" y="895"/>
                      </a:lnTo>
                      <a:lnTo>
                        <a:pt x="230" y="882"/>
                      </a:lnTo>
                      <a:lnTo>
                        <a:pt x="205" y="846"/>
                      </a:lnTo>
                      <a:lnTo>
                        <a:pt x="192" y="822"/>
                      </a:lnTo>
                      <a:lnTo>
                        <a:pt x="181" y="803"/>
                      </a:lnTo>
                      <a:lnTo>
                        <a:pt x="177" y="797"/>
                      </a:lnTo>
                      <a:lnTo>
                        <a:pt x="161" y="773"/>
                      </a:lnTo>
                      <a:lnTo>
                        <a:pt x="157" y="767"/>
                      </a:lnTo>
                      <a:lnTo>
                        <a:pt x="145" y="748"/>
                      </a:lnTo>
                      <a:lnTo>
                        <a:pt x="132" y="730"/>
                      </a:lnTo>
                      <a:lnTo>
                        <a:pt x="126" y="724"/>
                      </a:lnTo>
                      <a:lnTo>
                        <a:pt x="108" y="708"/>
                      </a:lnTo>
                      <a:lnTo>
                        <a:pt x="97" y="700"/>
                      </a:lnTo>
                      <a:lnTo>
                        <a:pt x="83" y="688"/>
                      </a:lnTo>
                      <a:lnTo>
                        <a:pt x="71" y="675"/>
                      </a:lnTo>
                      <a:lnTo>
                        <a:pt x="59" y="666"/>
                      </a:lnTo>
                      <a:lnTo>
                        <a:pt x="35" y="651"/>
                      </a:lnTo>
                      <a:lnTo>
                        <a:pt x="17" y="625"/>
                      </a:lnTo>
                      <a:lnTo>
                        <a:pt x="9" y="607"/>
                      </a:lnTo>
                      <a:lnTo>
                        <a:pt x="8" y="601"/>
                      </a:lnTo>
                      <a:lnTo>
                        <a:pt x="2" y="577"/>
                      </a:lnTo>
                      <a:lnTo>
                        <a:pt x="0" y="552"/>
                      </a:lnTo>
                      <a:lnTo>
                        <a:pt x="1" y="528"/>
                      </a:lnTo>
                      <a:lnTo>
                        <a:pt x="7" y="503"/>
                      </a:lnTo>
                      <a:lnTo>
                        <a:pt x="9" y="492"/>
                      </a:lnTo>
                      <a:lnTo>
                        <a:pt x="14" y="479"/>
                      </a:lnTo>
                      <a:lnTo>
                        <a:pt x="25" y="455"/>
                      </a:lnTo>
                      <a:lnTo>
                        <a:pt x="35" y="435"/>
                      </a:lnTo>
                      <a:lnTo>
                        <a:pt x="49" y="406"/>
                      </a:lnTo>
                      <a:lnTo>
                        <a:pt x="59" y="390"/>
                      </a:lnTo>
                      <a:lnTo>
                        <a:pt x="65" y="382"/>
                      </a:lnTo>
                      <a:lnTo>
                        <a:pt x="80" y="357"/>
                      </a:lnTo>
                      <a:lnTo>
                        <a:pt x="83" y="353"/>
                      </a:lnTo>
                      <a:lnTo>
                        <a:pt x="97" y="333"/>
                      </a:lnTo>
                      <a:lnTo>
                        <a:pt x="108" y="319"/>
                      </a:lnTo>
                      <a:lnTo>
                        <a:pt x="116" y="307"/>
                      </a:lnTo>
                      <a:lnTo>
                        <a:pt x="132" y="289"/>
                      </a:lnTo>
                      <a:lnTo>
                        <a:pt x="138" y="283"/>
                      </a:lnTo>
                      <a:lnTo>
                        <a:pt x="157" y="263"/>
                      </a:lnTo>
                      <a:lnTo>
                        <a:pt x="186" y="234"/>
                      </a:lnTo>
                      <a:lnTo>
                        <a:pt x="205" y="216"/>
                      </a:lnTo>
                      <a:lnTo>
                        <a:pt x="213" y="210"/>
                      </a:lnTo>
                      <a:lnTo>
                        <a:pt x="230" y="196"/>
                      </a:lnTo>
                      <a:lnTo>
                        <a:pt x="243" y="185"/>
                      </a:lnTo>
                      <a:lnTo>
                        <a:pt x="254" y="178"/>
                      </a:lnTo>
                      <a:lnTo>
                        <a:pt x="277" y="161"/>
                      </a:lnTo>
                      <a:lnTo>
                        <a:pt x="279" y="160"/>
                      </a:lnTo>
                      <a:lnTo>
                        <a:pt x="303" y="144"/>
                      </a:lnTo>
                      <a:lnTo>
                        <a:pt x="315" y="137"/>
                      </a:lnTo>
                      <a:lnTo>
                        <a:pt x="327" y="129"/>
                      </a:lnTo>
                      <a:lnTo>
                        <a:pt x="353" y="115"/>
                      </a:lnTo>
                      <a:lnTo>
                        <a:pt x="357" y="112"/>
                      </a:lnTo>
                      <a:lnTo>
                        <a:pt x="401" y="90"/>
                      </a:lnTo>
                      <a:lnTo>
                        <a:pt x="407" y="88"/>
                      </a:lnTo>
                      <a:lnTo>
                        <a:pt x="426" y="79"/>
                      </a:lnTo>
                      <a:lnTo>
                        <a:pt x="450" y="69"/>
                      </a:lnTo>
                      <a:lnTo>
                        <a:pt x="464" y="62"/>
                      </a:lnTo>
                      <a:lnTo>
                        <a:pt x="475" y="59"/>
                      </a:lnTo>
                      <a:lnTo>
                        <a:pt x="523" y="42"/>
                      </a:lnTo>
                      <a:lnTo>
                        <a:pt x="536" y="38"/>
                      </a:lnTo>
                      <a:lnTo>
                        <a:pt x="548" y="35"/>
                      </a:lnTo>
                      <a:lnTo>
                        <a:pt x="572" y="29"/>
                      </a:lnTo>
                      <a:lnTo>
                        <a:pt x="597" y="23"/>
                      </a:lnTo>
                      <a:lnTo>
                        <a:pt x="621" y="18"/>
                      </a:lnTo>
                      <a:lnTo>
                        <a:pt x="642" y="14"/>
                      </a:lnTo>
                      <a:lnTo>
                        <a:pt x="645" y="13"/>
                      </a:lnTo>
                      <a:lnTo>
                        <a:pt x="671" y="10"/>
                      </a:lnTo>
                      <a:lnTo>
                        <a:pt x="695" y="6"/>
                      </a:lnTo>
                      <a:lnTo>
                        <a:pt x="720" y="4"/>
                      </a:lnTo>
                      <a:lnTo>
                        <a:pt x="768" y="1"/>
                      </a:lnTo>
                      <a:lnTo>
                        <a:pt x="793" y="0"/>
                      </a:lnTo>
                      <a:close/>
                    </a:path>
                  </a:pathLst>
                </a:custGeom>
                <a:solidFill>
                  <a:srgbClr val="006060"/>
                </a:solidFill>
                <a:ln w="0">
                  <a:solidFill>
                    <a:srgbClr val="00606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Freeform 215"/>
                <p:cNvSpPr>
                  <a:spLocks/>
                </p:cNvSpPr>
                <p:nvPr/>
              </p:nvSpPr>
              <p:spPr bwMode="auto">
                <a:xfrm>
                  <a:off x="1925" y="2156"/>
                  <a:ext cx="1510" cy="957"/>
                </a:xfrm>
                <a:custGeom>
                  <a:avLst/>
                  <a:gdLst/>
                  <a:ahLst/>
                  <a:cxnLst>
                    <a:cxn ang="0">
                      <a:pos x="376" y="2"/>
                    </a:cxn>
                    <a:cxn ang="0">
                      <a:pos x="463" y="18"/>
                    </a:cxn>
                    <a:cxn ang="0">
                      <a:pos x="545" y="43"/>
                    </a:cxn>
                    <a:cxn ang="0">
                      <a:pos x="611" y="67"/>
                    </a:cxn>
                    <a:cxn ang="0">
                      <a:pos x="682" y="92"/>
                    </a:cxn>
                    <a:cxn ang="0">
                      <a:pos x="792" y="99"/>
                    </a:cxn>
                    <a:cxn ang="0">
                      <a:pos x="890" y="72"/>
                    </a:cxn>
                    <a:cxn ang="0">
                      <a:pos x="963" y="44"/>
                    </a:cxn>
                    <a:cxn ang="0">
                      <a:pos x="1036" y="21"/>
                    </a:cxn>
                    <a:cxn ang="0">
                      <a:pos x="1110" y="7"/>
                    </a:cxn>
                    <a:cxn ang="0">
                      <a:pos x="1257" y="0"/>
                    </a:cxn>
                    <a:cxn ang="0">
                      <a:pos x="1355" y="13"/>
                    </a:cxn>
                    <a:cxn ang="0">
                      <a:pos x="1414" y="43"/>
                    </a:cxn>
                    <a:cxn ang="0">
                      <a:pos x="1460" y="92"/>
                    </a:cxn>
                    <a:cxn ang="0">
                      <a:pos x="1493" y="165"/>
                    </a:cxn>
                    <a:cxn ang="0">
                      <a:pos x="1508" y="239"/>
                    </a:cxn>
                    <a:cxn ang="0">
                      <a:pos x="1508" y="337"/>
                    </a:cxn>
                    <a:cxn ang="0">
                      <a:pos x="1496" y="410"/>
                    </a:cxn>
                    <a:cxn ang="0">
                      <a:pos x="1473" y="483"/>
                    </a:cxn>
                    <a:cxn ang="0">
                      <a:pos x="1441" y="557"/>
                    </a:cxn>
                    <a:cxn ang="0">
                      <a:pos x="1395" y="630"/>
                    </a:cxn>
                    <a:cxn ang="0">
                      <a:pos x="1355" y="684"/>
                    </a:cxn>
                    <a:cxn ang="0">
                      <a:pos x="1306" y="737"/>
                    </a:cxn>
                    <a:cxn ang="0">
                      <a:pos x="1257" y="780"/>
                    </a:cxn>
                    <a:cxn ang="0">
                      <a:pos x="1184" y="834"/>
                    </a:cxn>
                    <a:cxn ang="0">
                      <a:pos x="1110" y="875"/>
                    </a:cxn>
                    <a:cxn ang="0">
                      <a:pos x="1036" y="907"/>
                    </a:cxn>
                    <a:cxn ang="0">
                      <a:pos x="939" y="937"/>
                    </a:cxn>
                    <a:cxn ang="0">
                      <a:pos x="866" y="950"/>
                    </a:cxn>
                    <a:cxn ang="0">
                      <a:pos x="718" y="957"/>
                    </a:cxn>
                    <a:cxn ang="0">
                      <a:pos x="630" y="948"/>
                    </a:cxn>
                    <a:cxn ang="0">
                      <a:pos x="547" y="931"/>
                    </a:cxn>
                    <a:cxn ang="0">
                      <a:pos x="473" y="907"/>
                    </a:cxn>
                    <a:cxn ang="0">
                      <a:pos x="400" y="875"/>
                    </a:cxn>
                    <a:cxn ang="0">
                      <a:pos x="327" y="834"/>
                    </a:cxn>
                    <a:cxn ang="0">
                      <a:pos x="253" y="780"/>
                    </a:cxn>
                    <a:cxn ang="0">
                      <a:pos x="204" y="737"/>
                    </a:cxn>
                    <a:cxn ang="0">
                      <a:pos x="155" y="684"/>
                    </a:cxn>
                    <a:cxn ang="0">
                      <a:pos x="114" y="630"/>
                    </a:cxn>
                    <a:cxn ang="0">
                      <a:pos x="82" y="578"/>
                    </a:cxn>
                    <a:cxn ang="0">
                      <a:pos x="47" y="507"/>
                    </a:cxn>
                    <a:cxn ang="0">
                      <a:pos x="21" y="434"/>
                    </a:cxn>
                    <a:cxn ang="0">
                      <a:pos x="6" y="361"/>
                    </a:cxn>
                    <a:cxn ang="0">
                      <a:pos x="1" y="263"/>
                    </a:cxn>
                    <a:cxn ang="0">
                      <a:pos x="10" y="189"/>
                    </a:cxn>
                    <a:cxn ang="0">
                      <a:pos x="37" y="116"/>
                    </a:cxn>
                    <a:cxn ang="0">
                      <a:pos x="82" y="54"/>
                    </a:cxn>
                    <a:cxn ang="0">
                      <a:pos x="141" y="18"/>
                    </a:cxn>
                    <a:cxn ang="0">
                      <a:pos x="229" y="1"/>
                    </a:cxn>
                  </a:cxnLst>
                  <a:rect l="0" t="0" r="r" b="b"/>
                  <a:pathLst>
                    <a:path w="1510" h="957">
                      <a:moveTo>
                        <a:pt x="253" y="0"/>
                      </a:moveTo>
                      <a:lnTo>
                        <a:pt x="327" y="0"/>
                      </a:lnTo>
                      <a:lnTo>
                        <a:pt x="351" y="1"/>
                      </a:lnTo>
                      <a:lnTo>
                        <a:pt x="376" y="2"/>
                      </a:lnTo>
                      <a:lnTo>
                        <a:pt x="400" y="7"/>
                      </a:lnTo>
                      <a:lnTo>
                        <a:pt x="425" y="11"/>
                      </a:lnTo>
                      <a:lnTo>
                        <a:pt x="449" y="15"/>
                      </a:lnTo>
                      <a:lnTo>
                        <a:pt x="463" y="18"/>
                      </a:lnTo>
                      <a:lnTo>
                        <a:pt x="473" y="21"/>
                      </a:lnTo>
                      <a:lnTo>
                        <a:pt x="498" y="27"/>
                      </a:lnTo>
                      <a:lnTo>
                        <a:pt x="522" y="35"/>
                      </a:lnTo>
                      <a:lnTo>
                        <a:pt x="545" y="43"/>
                      </a:lnTo>
                      <a:lnTo>
                        <a:pt x="547" y="44"/>
                      </a:lnTo>
                      <a:lnTo>
                        <a:pt x="571" y="53"/>
                      </a:lnTo>
                      <a:lnTo>
                        <a:pt x="595" y="62"/>
                      </a:lnTo>
                      <a:lnTo>
                        <a:pt x="611" y="67"/>
                      </a:lnTo>
                      <a:lnTo>
                        <a:pt x="621" y="72"/>
                      </a:lnTo>
                      <a:lnTo>
                        <a:pt x="645" y="80"/>
                      </a:lnTo>
                      <a:lnTo>
                        <a:pt x="670" y="89"/>
                      </a:lnTo>
                      <a:lnTo>
                        <a:pt x="682" y="92"/>
                      </a:lnTo>
                      <a:lnTo>
                        <a:pt x="718" y="99"/>
                      </a:lnTo>
                      <a:lnTo>
                        <a:pt x="743" y="102"/>
                      </a:lnTo>
                      <a:lnTo>
                        <a:pt x="767" y="102"/>
                      </a:lnTo>
                      <a:lnTo>
                        <a:pt x="792" y="99"/>
                      </a:lnTo>
                      <a:lnTo>
                        <a:pt x="828" y="92"/>
                      </a:lnTo>
                      <a:lnTo>
                        <a:pt x="840" y="89"/>
                      </a:lnTo>
                      <a:lnTo>
                        <a:pt x="866" y="80"/>
                      </a:lnTo>
                      <a:lnTo>
                        <a:pt x="890" y="72"/>
                      </a:lnTo>
                      <a:lnTo>
                        <a:pt x="899" y="67"/>
                      </a:lnTo>
                      <a:lnTo>
                        <a:pt x="915" y="62"/>
                      </a:lnTo>
                      <a:lnTo>
                        <a:pt x="939" y="53"/>
                      </a:lnTo>
                      <a:lnTo>
                        <a:pt x="963" y="44"/>
                      </a:lnTo>
                      <a:lnTo>
                        <a:pt x="965" y="43"/>
                      </a:lnTo>
                      <a:lnTo>
                        <a:pt x="988" y="35"/>
                      </a:lnTo>
                      <a:lnTo>
                        <a:pt x="1012" y="27"/>
                      </a:lnTo>
                      <a:lnTo>
                        <a:pt x="1036" y="21"/>
                      </a:lnTo>
                      <a:lnTo>
                        <a:pt x="1047" y="18"/>
                      </a:lnTo>
                      <a:lnTo>
                        <a:pt x="1061" y="15"/>
                      </a:lnTo>
                      <a:lnTo>
                        <a:pt x="1085" y="11"/>
                      </a:lnTo>
                      <a:lnTo>
                        <a:pt x="1110" y="7"/>
                      </a:lnTo>
                      <a:lnTo>
                        <a:pt x="1134" y="2"/>
                      </a:lnTo>
                      <a:lnTo>
                        <a:pt x="1158" y="1"/>
                      </a:lnTo>
                      <a:lnTo>
                        <a:pt x="1184" y="0"/>
                      </a:lnTo>
                      <a:lnTo>
                        <a:pt x="1257" y="0"/>
                      </a:lnTo>
                      <a:lnTo>
                        <a:pt x="1281" y="1"/>
                      </a:lnTo>
                      <a:lnTo>
                        <a:pt x="1306" y="5"/>
                      </a:lnTo>
                      <a:lnTo>
                        <a:pt x="1330" y="7"/>
                      </a:lnTo>
                      <a:lnTo>
                        <a:pt x="1355" y="13"/>
                      </a:lnTo>
                      <a:lnTo>
                        <a:pt x="1369" y="18"/>
                      </a:lnTo>
                      <a:lnTo>
                        <a:pt x="1379" y="23"/>
                      </a:lnTo>
                      <a:lnTo>
                        <a:pt x="1403" y="36"/>
                      </a:lnTo>
                      <a:lnTo>
                        <a:pt x="1414" y="43"/>
                      </a:lnTo>
                      <a:lnTo>
                        <a:pt x="1429" y="54"/>
                      </a:lnTo>
                      <a:lnTo>
                        <a:pt x="1442" y="67"/>
                      </a:lnTo>
                      <a:lnTo>
                        <a:pt x="1453" y="83"/>
                      </a:lnTo>
                      <a:lnTo>
                        <a:pt x="1460" y="92"/>
                      </a:lnTo>
                      <a:lnTo>
                        <a:pt x="1473" y="116"/>
                      </a:lnTo>
                      <a:lnTo>
                        <a:pt x="1478" y="125"/>
                      </a:lnTo>
                      <a:lnTo>
                        <a:pt x="1485" y="140"/>
                      </a:lnTo>
                      <a:lnTo>
                        <a:pt x="1493" y="165"/>
                      </a:lnTo>
                      <a:lnTo>
                        <a:pt x="1501" y="189"/>
                      </a:lnTo>
                      <a:lnTo>
                        <a:pt x="1502" y="195"/>
                      </a:lnTo>
                      <a:lnTo>
                        <a:pt x="1505" y="215"/>
                      </a:lnTo>
                      <a:lnTo>
                        <a:pt x="1508" y="239"/>
                      </a:lnTo>
                      <a:lnTo>
                        <a:pt x="1509" y="263"/>
                      </a:lnTo>
                      <a:lnTo>
                        <a:pt x="1510" y="288"/>
                      </a:lnTo>
                      <a:lnTo>
                        <a:pt x="1509" y="312"/>
                      </a:lnTo>
                      <a:lnTo>
                        <a:pt x="1508" y="337"/>
                      </a:lnTo>
                      <a:lnTo>
                        <a:pt x="1504" y="361"/>
                      </a:lnTo>
                      <a:lnTo>
                        <a:pt x="1502" y="379"/>
                      </a:lnTo>
                      <a:lnTo>
                        <a:pt x="1501" y="385"/>
                      </a:lnTo>
                      <a:lnTo>
                        <a:pt x="1496" y="410"/>
                      </a:lnTo>
                      <a:lnTo>
                        <a:pt x="1490" y="434"/>
                      </a:lnTo>
                      <a:lnTo>
                        <a:pt x="1481" y="459"/>
                      </a:lnTo>
                      <a:lnTo>
                        <a:pt x="1478" y="473"/>
                      </a:lnTo>
                      <a:lnTo>
                        <a:pt x="1473" y="483"/>
                      </a:lnTo>
                      <a:lnTo>
                        <a:pt x="1463" y="507"/>
                      </a:lnTo>
                      <a:lnTo>
                        <a:pt x="1453" y="531"/>
                      </a:lnTo>
                      <a:lnTo>
                        <a:pt x="1453" y="533"/>
                      </a:lnTo>
                      <a:lnTo>
                        <a:pt x="1441" y="557"/>
                      </a:lnTo>
                      <a:lnTo>
                        <a:pt x="1429" y="578"/>
                      </a:lnTo>
                      <a:lnTo>
                        <a:pt x="1426" y="582"/>
                      </a:lnTo>
                      <a:lnTo>
                        <a:pt x="1412" y="606"/>
                      </a:lnTo>
                      <a:lnTo>
                        <a:pt x="1395" y="630"/>
                      </a:lnTo>
                      <a:lnTo>
                        <a:pt x="1379" y="653"/>
                      </a:lnTo>
                      <a:lnTo>
                        <a:pt x="1378" y="655"/>
                      </a:lnTo>
                      <a:lnTo>
                        <a:pt x="1358" y="679"/>
                      </a:lnTo>
                      <a:lnTo>
                        <a:pt x="1355" y="684"/>
                      </a:lnTo>
                      <a:lnTo>
                        <a:pt x="1337" y="703"/>
                      </a:lnTo>
                      <a:lnTo>
                        <a:pt x="1330" y="711"/>
                      </a:lnTo>
                      <a:lnTo>
                        <a:pt x="1315" y="728"/>
                      </a:lnTo>
                      <a:lnTo>
                        <a:pt x="1306" y="737"/>
                      </a:lnTo>
                      <a:lnTo>
                        <a:pt x="1288" y="752"/>
                      </a:lnTo>
                      <a:lnTo>
                        <a:pt x="1281" y="759"/>
                      </a:lnTo>
                      <a:lnTo>
                        <a:pt x="1260" y="777"/>
                      </a:lnTo>
                      <a:lnTo>
                        <a:pt x="1257" y="780"/>
                      </a:lnTo>
                      <a:lnTo>
                        <a:pt x="1233" y="799"/>
                      </a:lnTo>
                      <a:lnTo>
                        <a:pt x="1229" y="801"/>
                      </a:lnTo>
                      <a:lnTo>
                        <a:pt x="1208" y="817"/>
                      </a:lnTo>
                      <a:lnTo>
                        <a:pt x="1184" y="834"/>
                      </a:lnTo>
                      <a:lnTo>
                        <a:pt x="1158" y="848"/>
                      </a:lnTo>
                      <a:lnTo>
                        <a:pt x="1156" y="851"/>
                      </a:lnTo>
                      <a:lnTo>
                        <a:pt x="1134" y="863"/>
                      </a:lnTo>
                      <a:lnTo>
                        <a:pt x="1110" y="875"/>
                      </a:lnTo>
                      <a:lnTo>
                        <a:pt x="1085" y="887"/>
                      </a:lnTo>
                      <a:lnTo>
                        <a:pt x="1061" y="897"/>
                      </a:lnTo>
                      <a:lnTo>
                        <a:pt x="1056" y="900"/>
                      </a:lnTo>
                      <a:lnTo>
                        <a:pt x="1036" y="907"/>
                      </a:lnTo>
                      <a:lnTo>
                        <a:pt x="988" y="924"/>
                      </a:lnTo>
                      <a:lnTo>
                        <a:pt x="987" y="924"/>
                      </a:lnTo>
                      <a:lnTo>
                        <a:pt x="963" y="931"/>
                      </a:lnTo>
                      <a:lnTo>
                        <a:pt x="939" y="937"/>
                      </a:lnTo>
                      <a:lnTo>
                        <a:pt x="915" y="942"/>
                      </a:lnTo>
                      <a:lnTo>
                        <a:pt x="890" y="947"/>
                      </a:lnTo>
                      <a:lnTo>
                        <a:pt x="880" y="948"/>
                      </a:lnTo>
                      <a:lnTo>
                        <a:pt x="866" y="950"/>
                      </a:lnTo>
                      <a:lnTo>
                        <a:pt x="840" y="954"/>
                      </a:lnTo>
                      <a:lnTo>
                        <a:pt x="816" y="955"/>
                      </a:lnTo>
                      <a:lnTo>
                        <a:pt x="792" y="957"/>
                      </a:lnTo>
                      <a:lnTo>
                        <a:pt x="718" y="957"/>
                      </a:lnTo>
                      <a:lnTo>
                        <a:pt x="694" y="955"/>
                      </a:lnTo>
                      <a:lnTo>
                        <a:pt x="670" y="954"/>
                      </a:lnTo>
                      <a:lnTo>
                        <a:pt x="645" y="950"/>
                      </a:lnTo>
                      <a:lnTo>
                        <a:pt x="630" y="948"/>
                      </a:lnTo>
                      <a:lnTo>
                        <a:pt x="621" y="947"/>
                      </a:lnTo>
                      <a:lnTo>
                        <a:pt x="595" y="942"/>
                      </a:lnTo>
                      <a:lnTo>
                        <a:pt x="571" y="937"/>
                      </a:lnTo>
                      <a:lnTo>
                        <a:pt x="547" y="931"/>
                      </a:lnTo>
                      <a:lnTo>
                        <a:pt x="523" y="924"/>
                      </a:lnTo>
                      <a:lnTo>
                        <a:pt x="522" y="924"/>
                      </a:lnTo>
                      <a:lnTo>
                        <a:pt x="498" y="915"/>
                      </a:lnTo>
                      <a:lnTo>
                        <a:pt x="473" y="907"/>
                      </a:lnTo>
                      <a:lnTo>
                        <a:pt x="454" y="900"/>
                      </a:lnTo>
                      <a:lnTo>
                        <a:pt x="449" y="897"/>
                      </a:lnTo>
                      <a:lnTo>
                        <a:pt x="425" y="887"/>
                      </a:lnTo>
                      <a:lnTo>
                        <a:pt x="400" y="875"/>
                      </a:lnTo>
                      <a:lnTo>
                        <a:pt x="376" y="863"/>
                      </a:lnTo>
                      <a:lnTo>
                        <a:pt x="354" y="851"/>
                      </a:lnTo>
                      <a:lnTo>
                        <a:pt x="351" y="848"/>
                      </a:lnTo>
                      <a:lnTo>
                        <a:pt x="327" y="834"/>
                      </a:lnTo>
                      <a:lnTo>
                        <a:pt x="303" y="817"/>
                      </a:lnTo>
                      <a:lnTo>
                        <a:pt x="281" y="801"/>
                      </a:lnTo>
                      <a:lnTo>
                        <a:pt x="277" y="799"/>
                      </a:lnTo>
                      <a:lnTo>
                        <a:pt x="253" y="780"/>
                      </a:lnTo>
                      <a:lnTo>
                        <a:pt x="250" y="777"/>
                      </a:lnTo>
                      <a:lnTo>
                        <a:pt x="229" y="759"/>
                      </a:lnTo>
                      <a:lnTo>
                        <a:pt x="222" y="752"/>
                      </a:lnTo>
                      <a:lnTo>
                        <a:pt x="204" y="737"/>
                      </a:lnTo>
                      <a:lnTo>
                        <a:pt x="196" y="728"/>
                      </a:lnTo>
                      <a:lnTo>
                        <a:pt x="180" y="711"/>
                      </a:lnTo>
                      <a:lnTo>
                        <a:pt x="173" y="703"/>
                      </a:lnTo>
                      <a:lnTo>
                        <a:pt x="155" y="684"/>
                      </a:lnTo>
                      <a:lnTo>
                        <a:pt x="151" y="679"/>
                      </a:lnTo>
                      <a:lnTo>
                        <a:pt x="132" y="655"/>
                      </a:lnTo>
                      <a:lnTo>
                        <a:pt x="131" y="653"/>
                      </a:lnTo>
                      <a:lnTo>
                        <a:pt x="114" y="630"/>
                      </a:lnTo>
                      <a:lnTo>
                        <a:pt x="107" y="618"/>
                      </a:lnTo>
                      <a:lnTo>
                        <a:pt x="99" y="606"/>
                      </a:lnTo>
                      <a:lnTo>
                        <a:pt x="84" y="582"/>
                      </a:lnTo>
                      <a:lnTo>
                        <a:pt x="82" y="578"/>
                      </a:lnTo>
                      <a:lnTo>
                        <a:pt x="70" y="557"/>
                      </a:lnTo>
                      <a:lnTo>
                        <a:pt x="58" y="533"/>
                      </a:lnTo>
                      <a:lnTo>
                        <a:pt x="58" y="531"/>
                      </a:lnTo>
                      <a:lnTo>
                        <a:pt x="47" y="507"/>
                      </a:lnTo>
                      <a:lnTo>
                        <a:pt x="37" y="483"/>
                      </a:lnTo>
                      <a:lnTo>
                        <a:pt x="33" y="473"/>
                      </a:lnTo>
                      <a:lnTo>
                        <a:pt x="29" y="459"/>
                      </a:lnTo>
                      <a:lnTo>
                        <a:pt x="21" y="434"/>
                      </a:lnTo>
                      <a:lnTo>
                        <a:pt x="15" y="410"/>
                      </a:lnTo>
                      <a:lnTo>
                        <a:pt x="10" y="385"/>
                      </a:lnTo>
                      <a:lnTo>
                        <a:pt x="9" y="379"/>
                      </a:lnTo>
                      <a:lnTo>
                        <a:pt x="6" y="361"/>
                      </a:lnTo>
                      <a:lnTo>
                        <a:pt x="3" y="337"/>
                      </a:lnTo>
                      <a:lnTo>
                        <a:pt x="1" y="312"/>
                      </a:lnTo>
                      <a:lnTo>
                        <a:pt x="0" y="288"/>
                      </a:lnTo>
                      <a:lnTo>
                        <a:pt x="1" y="263"/>
                      </a:lnTo>
                      <a:lnTo>
                        <a:pt x="3" y="239"/>
                      </a:lnTo>
                      <a:lnTo>
                        <a:pt x="5" y="215"/>
                      </a:lnTo>
                      <a:lnTo>
                        <a:pt x="9" y="195"/>
                      </a:lnTo>
                      <a:lnTo>
                        <a:pt x="10" y="189"/>
                      </a:lnTo>
                      <a:lnTo>
                        <a:pt x="17" y="165"/>
                      </a:lnTo>
                      <a:lnTo>
                        <a:pt x="25" y="140"/>
                      </a:lnTo>
                      <a:lnTo>
                        <a:pt x="33" y="125"/>
                      </a:lnTo>
                      <a:lnTo>
                        <a:pt x="37" y="116"/>
                      </a:lnTo>
                      <a:lnTo>
                        <a:pt x="51" y="92"/>
                      </a:lnTo>
                      <a:lnTo>
                        <a:pt x="58" y="83"/>
                      </a:lnTo>
                      <a:lnTo>
                        <a:pt x="69" y="67"/>
                      </a:lnTo>
                      <a:lnTo>
                        <a:pt x="82" y="54"/>
                      </a:lnTo>
                      <a:lnTo>
                        <a:pt x="96" y="43"/>
                      </a:lnTo>
                      <a:lnTo>
                        <a:pt x="107" y="36"/>
                      </a:lnTo>
                      <a:lnTo>
                        <a:pt x="131" y="23"/>
                      </a:lnTo>
                      <a:lnTo>
                        <a:pt x="141" y="18"/>
                      </a:lnTo>
                      <a:lnTo>
                        <a:pt x="155" y="13"/>
                      </a:lnTo>
                      <a:lnTo>
                        <a:pt x="180" y="7"/>
                      </a:lnTo>
                      <a:lnTo>
                        <a:pt x="204" y="5"/>
                      </a:lnTo>
                      <a:lnTo>
                        <a:pt x="229" y="1"/>
                      </a:lnTo>
                      <a:lnTo>
                        <a:pt x="253" y="0"/>
                      </a:lnTo>
                      <a:close/>
                    </a:path>
                  </a:pathLst>
                </a:custGeom>
                <a:solidFill>
                  <a:srgbClr val="009F9F"/>
                </a:solidFill>
                <a:ln w="0">
                  <a:solidFill>
                    <a:srgbClr val="009F9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Freeform 216"/>
                <p:cNvSpPr>
                  <a:spLocks/>
                </p:cNvSpPr>
                <p:nvPr/>
              </p:nvSpPr>
              <p:spPr bwMode="auto">
                <a:xfrm>
                  <a:off x="1989" y="2170"/>
                  <a:ext cx="1383" cy="883"/>
                </a:xfrm>
                <a:custGeom>
                  <a:avLst/>
                  <a:gdLst/>
                  <a:ahLst/>
                  <a:cxnLst>
                    <a:cxn ang="0">
                      <a:pos x="336" y="1"/>
                    </a:cxn>
                    <a:cxn ang="0">
                      <a:pos x="385" y="7"/>
                    </a:cxn>
                    <a:cxn ang="0">
                      <a:pos x="458" y="25"/>
                    </a:cxn>
                    <a:cxn ang="0">
                      <a:pos x="507" y="41"/>
                    </a:cxn>
                    <a:cxn ang="0">
                      <a:pos x="557" y="59"/>
                    </a:cxn>
                    <a:cxn ang="0">
                      <a:pos x="630" y="82"/>
                    </a:cxn>
                    <a:cxn ang="0">
                      <a:pos x="703" y="89"/>
                    </a:cxn>
                    <a:cxn ang="0">
                      <a:pos x="769" y="78"/>
                    </a:cxn>
                    <a:cxn ang="0">
                      <a:pos x="841" y="53"/>
                    </a:cxn>
                    <a:cxn ang="0">
                      <a:pos x="899" y="33"/>
                    </a:cxn>
                    <a:cxn ang="0">
                      <a:pos x="948" y="18"/>
                    </a:cxn>
                    <a:cxn ang="0">
                      <a:pos x="1013" y="4"/>
                    </a:cxn>
                    <a:cxn ang="0">
                      <a:pos x="1070" y="0"/>
                    </a:cxn>
                    <a:cxn ang="0">
                      <a:pos x="1144" y="4"/>
                    </a:cxn>
                    <a:cxn ang="0">
                      <a:pos x="1193" y="12"/>
                    </a:cxn>
                    <a:cxn ang="0">
                      <a:pos x="1242" y="30"/>
                    </a:cxn>
                    <a:cxn ang="0">
                      <a:pos x="1291" y="57"/>
                    </a:cxn>
                    <a:cxn ang="0">
                      <a:pos x="1339" y="112"/>
                    </a:cxn>
                    <a:cxn ang="0">
                      <a:pos x="1365" y="161"/>
                    </a:cxn>
                    <a:cxn ang="0">
                      <a:pos x="1379" y="225"/>
                    </a:cxn>
                    <a:cxn ang="0">
                      <a:pos x="1383" y="298"/>
                    </a:cxn>
                    <a:cxn ang="0">
                      <a:pos x="1368" y="396"/>
                    </a:cxn>
                    <a:cxn ang="0">
                      <a:pos x="1343" y="469"/>
                    </a:cxn>
                    <a:cxn ang="0">
                      <a:pos x="1320" y="519"/>
                    </a:cxn>
                    <a:cxn ang="0">
                      <a:pos x="1291" y="568"/>
                    </a:cxn>
                    <a:cxn ang="0">
                      <a:pos x="1257" y="616"/>
                    </a:cxn>
                    <a:cxn ang="0">
                      <a:pos x="1217" y="663"/>
                    </a:cxn>
                    <a:cxn ang="0">
                      <a:pos x="1163" y="714"/>
                    </a:cxn>
                    <a:cxn ang="0">
                      <a:pos x="1120" y="748"/>
                    </a:cxn>
                    <a:cxn ang="0">
                      <a:pos x="1070" y="780"/>
                    </a:cxn>
                    <a:cxn ang="0">
                      <a:pos x="1021" y="807"/>
                    </a:cxn>
                    <a:cxn ang="0">
                      <a:pos x="972" y="829"/>
                    </a:cxn>
                    <a:cxn ang="0">
                      <a:pos x="924" y="847"/>
                    </a:cxn>
                    <a:cxn ang="0">
                      <a:pos x="826" y="871"/>
                    </a:cxn>
                    <a:cxn ang="0">
                      <a:pos x="728" y="883"/>
                    </a:cxn>
                    <a:cxn ang="0">
                      <a:pos x="581" y="876"/>
                    </a:cxn>
                    <a:cxn ang="0">
                      <a:pos x="507" y="861"/>
                    </a:cxn>
                    <a:cxn ang="0">
                      <a:pos x="458" y="847"/>
                    </a:cxn>
                    <a:cxn ang="0">
                      <a:pos x="409" y="829"/>
                    </a:cxn>
                    <a:cxn ang="0">
                      <a:pos x="361" y="807"/>
                    </a:cxn>
                    <a:cxn ang="0">
                      <a:pos x="312" y="780"/>
                    </a:cxn>
                    <a:cxn ang="0">
                      <a:pos x="263" y="748"/>
                    </a:cxn>
                    <a:cxn ang="0">
                      <a:pos x="219" y="714"/>
                    </a:cxn>
                    <a:cxn ang="0">
                      <a:pos x="165" y="663"/>
                    </a:cxn>
                    <a:cxn ang="0">
                      <a:pos x="125" y="616"/>
                    </a:cxn>
                    <a:cxn ang="0">
                      <a:pos x="91" y="569"/>
                    </a:cxn>
                    <a:cxn ang="0">
                      <a:pos x="67" y="527"/>
                    </a:cxn>
                    <a:cxn ang="0">
                      <a:pos x="43" y="477"/>
                    </a:cxn>
                    <a:cxn ang="0">
                      <a:pos x="18" y="409"/>
                    </a:cxn>
                    <a:cxn ang="0">
                      <a:pos x="1" y="323"/>
                    </a:cxn>
                    <a:cxn ang="0">
                      <a:pos x="1" y="249"/>
                    </a:cxn>
                    <a:cxn ang="0">
                      <a:pos x="13" y="175"/>
                    </a:cxn>
                    <a:cxn ang="0">
                      <a:pos x="33" y="126"/>
                    </a:cxn>
                    <a:cxn ang="0">
                      <a:pos x="67" y="81"/>
                    </a:cxn>
                    <a:cxn ang="0">
                      <a:pos x="116" y="41"/>
                    </a:cxn>
                    <a:cxn ang="0">
                      <a:pos x="165" y="19"/>
                    </a:cxn>
                    <a:cxn ang="0">
                      <a:pos x="236" y="4"/>
                    </a:cxn>
                    <a:cxn ang="0">
                      <a:pos x="287" y="0"/>
                    </a:cxn>
                  </a:cxnLst>
                  <a:rect l="0" t="0" r="r" b="b"/>
                  <a:pathLst>
                    <a:path w="1383" h="883">
                      <a:moveTo>
                        <a:pt x="287" y="0"/>
                      </a:moveTo>
                      <a:lnTo>
                        <a:pt x="312" y="0"/>
                      </a:lnTo>
                      <a:lnTo>
                        <a:pt x="336" y="1"/>
                      </a:lnTo>
                      <a:lnTo>
                        <a:pt x="361" y="4"/>
                      </a:lnTo>
                      <a:lnTo>
                        <a:pt x="369" y="4"/>
                      </a:lnTo>
                      <a:lnTo>
                        <a:pt x="385" y="7"/>
                      </a:lnTo>
                      <a:lnTo>
                        <a:pt x="409" y="12"/>
                      </a:lnTo>
                      <a:lnTo>
                        <a:pt x="434" y="18"/>
                      </a:lnTo>
                      <a:lnTo>
                        <a:pt x="458" y="25"/>
                      </a:lnTo>
                      <a:lnTo>
                        <a:pt x="471" y="29"/>
                      </a:lnTo>
                      <a:lnTo>
                        <a:pt x="483" y="33"/>
                      </a:lnTo>
                      <a:lnTo>
                        <a:pt x="507" y="41"/>
                      </a:lnTo>
                      <a:lnTo>
                        <a:pt x="531" y="51"/>
                      </a:lnTo>
                      <a:lnTo>
                        <a:pt x="541" y="53"/>
                      </a:lnTo>
                      <a:lnTo>
                        <a:pt x="557" y="59"/>
                      </a:lnTo>
                      <a:lnTo>
                        <a:pt x="581" y="67"/>
                      </a:lnTo>
                      <a:lnTo>
                        <a:pt x="613" y="78"/>
                      </a:lnTo>
                      <a:lnTo>
                        <a:pt x="630" y="82"/>
                      </a:lnTo>
                      <a:lnTo>
                        <a:pt x="654" y="87"/>
                      </a:lnTo>
                      <a:lnTo>
                        <a:pt x="679" y="89"/>
                      </a:lnTo>
                      <a:lnTo>
                        <a:pt x="703" y="89"/>
                      </a:lnTo>
                      <a:lnTo>
                        <a:pt x="728" y="87"/>
                      </a:lnTo>
                      <a:lnTo>
                        <a:pt x="752" y="82"/>
                      </a:lnTo>
                      <a:lnTo>
                        <a:pt x="769" y="78"/>
                      </a:lnTo>
                      <a:lnTo>
                        <a:pt x="802" y="67"/>
                      </a:lnTo>
                      <a:lnTo>
                        <a:pt x="826" y="59"/>
                      </a:lnTo>
                      <a:lnTo>
                        <a:pt x="841" y="53"/>
                      </a:lnTo>
                      <a:lnTo>
                        <a:pt x="851" y="51"/>
                      </a:lnTo>
                      <a:lnTo>
                        <a:pt x="875" y="41"/>
                      </a:lnTo>
                      <a:lnTo>
                        <a:pt x="899" y="33"/>
                      </a:lnTo>
                      <a:lnTo>
                        <a:pt x="911" y="29"/>
                      </a:lnTo>
                      <a:lnTo>
                        <a:pt x="924" y="25"/>
                      </a:lnTo>
                      <a:lnTo>
                        <a:pt x="948" y="18"/>
                      </a:lnTo>
                      <a:lnTo>
                        <a:pt x="972" y="12"/>
                      </a:lnTo>
                      <a:lnTo>
                        <a:pt x="997" y="7"/>
                      </a:lnTo>
                      <a:lnTo>
                        <a:pt x="1013" y="4"/>
                      </a:lnTo>
                      <a:lnTo>
                        <a:pt x="1021" y="4"/>
                      </a:lnTo>
                      <a:lnTo>
                        <a:pt x="1046" y="1"/>
                      </a:lnTo>
                      <a:lnTo>
                        <a:pt x="1070" y="0"/>
                      </a:lnTo>
                      <a:lnTo>
                        <a:pt x="1094" y="0"/>
                      </a:lnTo>
                      <a:lnTo>
                        <a:pt x="1120" y="1"/>
                      </a:lnTo>
                      <a:lnTo>
                        <a:pt x="1144" y="4"/>
                      </a:lnTo>
                      <a:lnTo>
                        <a:pt x="1146" y="4"/>
                      </a:lnTo>
                      <a:lnTo>
                        <a:pt x="1169" y="7"/>
                      </a:lnTo>
                      <a:lnTo>
                        <a:pt x="1193" y="12"/>
                      </a:lnTo>
                      <a:lnTo>
                        <a:pt x="1217" y="19"/>
                      </a:lnTo>
                      <a:lnTo>
                        <a:pt x="1240" y="29"/>
                      </a:lnTo>
                      <a:lnTo>
                        <a:pt x="1242" y="30"/>
                      </a:lnTo>
                      <a:lnTo>
                        <a:pt x="1266" y="41"/>
                      </a:lnTo>
                      <a:lnTo>
                        <a:pt x="1285" y="53"/>
                      </a:lnTo>
                      <a:lnTo>
                        <a:pt x="1291" y="57"/>
                      </a:lnTo>
                      <a:lnTo>
                        <a:pt x="1315" y="81"/>
                      </a:lnTo>
                      <a:lnTo>
                        <a:pt x="1333" y="102"/>
                      </a:lnTo>
                      <a:lnTo>
                        <a:pt x="1339" y="112"/>
                      </a:lnTo>
                      <a:lnTo>
                        <a:pt x="1349" y="126"/>
                      </a:lnTo>
                      <a:lnTo>
                        <a:pt x="1361" y="151"/>
                      </a:lnTo>
                      <a:lnTo>
                        <a:pt x="1365" y="161"/>
                      </a:lnTo>
                      <a:lnTo>
                        <a:pt x="1368" y="175"/>
                      </a:lnTo>
                      <a:lnTo>
                        <a:pt x="1374" y="201"/>
                      </a:lnTo>
                      <a:lnTo>
                        <a:pt x="1379" y="225"/>
                      </a:lnTo>
                      <a:lnTo>
                        <a:pt x="1381" y="249"/>
                      </a:lnTo>
                      <a:lnTo>
                        <a:pt x="1383" y="274"/>
                      </a:lnTo>
                      <a:lnTo>
                        <a:pt x="1383" y="298"/>
                      </a:lnTo>
                      <a:lnTo>
                        <a:pt x="1381" y="323"/>
                      </a:lnTo>
                      <a:lnTo>
                        <a:pt x="1374" y="371"/>
                      </a:lnTo>
                      <a:lnTo>
                        <a:pt x="1368" y="396"/>
                      </a:lnTo>
                      <a:lnTo>
                        <a:pt x="1365" y="409"/>
                      </a:lnTo>
                      <a:lnTo>
                        <a:pt x="1353" y="445"/>
                      </a:lnTo>
                      <a:lnTo>
                        <a:pt x="1343" y="469"/>
                      </a:lnTo>
                      <a:lnTo>
                        <a:pt x="1339" y="477"/>
                      </a:lnTo>
                      <a:lnTo>
                        <a:pt x="1332" y="493"/>
                      </a:lnTo>
                      <a:lnTo>
                        <a:pt x="1320" y="519"/>
                      </a:lnTo>
                      <a:lnTo>
                        <a:pt x="1315" y="527"/>
                      </a:lnTo>
                      <a:lnTo>
                        <a:pt x="1307" y="543"/>
                      </a:lnTo>
                      <a:lnTo>
                        <a:pt x="1291" y="568"/>
                      </a:lnTo>
                      <a:lnTo>
                        <a:pt x="1291" y="569"/>
                      </a:lnTo>
                      <a:lnTo>
                        <a:pt x="1276" y="592"/>
                      </a:lnTo>
                      <a:lnTo>
                        <a:pt x="1257" y="616"/>
                      </a:lnTo>
                      <a:lnTo>
                        <a:pt x="1242" y="635"/>
                      </a:lnTo>
                      <a:lnTo>
                        <a:pt x="1237" y="641"/>
                      </a:lnTo>
                      <a:lnTo>
                        <a:pt x="1217" y="663"/>
                      </a:lnTo>
                      <a:lnTo>
                        <a:pt x="1190" y="689"/>
                      </a:lnTo>
                      <a:lnTo>
                        <a:pt x="1169" y="709"/>
                      </a:lnTo>
                      <a:lnTo>
                        <a:pt x="1163" y="714"/>
                      </a:lnTo>
                      <a:lnTo>
                        <a:pt x="1144" y="730"/>
                      </a:lnTo>
                      <a:lnTo>
                        <a:pt x="1132" y="738"/>
                      </a:lnTo>
                      <a:lnTo>
                        <a:pt x="1120" y="748"/>
                      </a:lnTo>
                      <a:lnTo>
                        <a:pt x="1097" y="763"/>
                      </a:lnTo>
                      <a:lnTo>
                        <a:pt x="1094" y="765"/>
                      </a:lnTo>
                      <a:lnTo>
                        <a:pt x="1070" y="780"/>
                      </a:lnTo>
                      <a:lnTo>
                        <a:pt x="1057" y="787"/>
                      </a:lnTo>
                      <a:lnTo>
                        <a:pt x="1046" y="793"/>
                      </a:lnTo>
                      <a:lnTo>
                        <a:pt x="1021" y="807"/>
                      </a:lnTo>
                      <a:lnTo>
                        <a:pt x="1010" y="811"/>
                      </a:lnTo>
                      <a:lnTo>
                        <a:pt x="997" y="819"/>
                      </a:lnTo>
                      <a:lnTo>
                        <a:pt x="972" y="829"/>
                      </a:lnTo>
                      <a:lnTo>
                        <a:pt x="953" y="837"/>
                      </a:lnTo>
                      <a:lnTo>
                        <a:pt x="948" y="838"/>
                      </a:lnTo>
                      <a:lnTo>
                        <a:pt x="924" y="847"/>
                      </a:lnTo>
                      <a:lnTo>
                        <a:pt x="899" y="855"/>
                      </a:lnTo>
                      <a:lnTo>
                        <a:pt x="851" y="867"/>
                      </a:lnTo>
                      <a:lnTo>
                        <a:pt x="826" y="871"/>
                      </a:lnTo>
                      <a:lnTo>
                        <a:pt x="802" y="876"/>
                      </a:lnTo>
                      <a:lnTo>
                        <a:pt x="776" y="879"/>
                      </a:lnTo>
                      <a:lnTo>
                        <a:pt x="728" y="883"/>
                      </a:lnTo>
                      <a:lnTo>
                        <a:pt x="654" y="883"/>
                      </a:lnTo>
                      <a:lnTo>
                        <a:pt x="606" y="879"/>
                      </a:lnTo>
                      <a:lnTo>
                        <a:pt x="581" y="876"/>
                      </a:lnTo>
                      <a:lnTo>
                        <a:pt x="557" y="871"/>
                      </a:lnTo>
                      <a:lnTo>
                        <a:pt x="531" y="867"/>
                      </a:lnTo>
                      <a:lnTo>
                        <a:pt x="507" y="861"/>
                      </a:lnTo>
                      <a:lnTo>
                        <a:pt x="506" y="861"/>
                      </a:lnTo>
                      <a:lnTo>
                        <a:pt x="483" y="855"/>
                      </a:lnTo>
                      <a:lnTo>
                        <a:pt x="458" y="847"/>
                      </a:lnTo>
                      <a:lnTo>
                        <a:pt x="434" y="838"/>
                      </a:lnTo>
                      <a:lnTo>
                        <a:pt x="429" y="837"/>
                      </a:lnTo>
                      <a:lnTo>
                        <a:pt x="409" y="829"/>
                      </a:lnTo>
                      <a:lnTo>
                        <a:pt x="385" y="819"/>
                      </a:lnTo>
                      <a:lnTo>
                        <a:pt x="372" y="811"/>
                      </a:lnTo>
                      <a:lnTo>
                        <a:pt x="361" y="807"/>
                      </a:lnTo>
                      <a:lnTo>
                        <a:pt x="336" y="793"/>
                      </a:lnTo>
                      <a:lnTo>
                        <a:pt x="325" y="787"/>
                      </a:lnTo>
                      <a:lnTo>
                        <a:pt x="312" y="780"/>
                      </a:lnTo>
                      <a:lnTo>
                        <a:pt x="287" y="765"/>
                      </a:lnTo>
                      <a:lnTo>
                        <a:pt x="284" y="763"/>
                      </a:lnTo>
                      <a:lnTo>
                        <a:pt x="263" y="748"/>
                      </a:lnTo>
                      <a:lnTo>
                        <a:pt x="251" y="738"/>
                      </a:lnTo>
                      <a:lnTo>
                        <a:pt x="239" y="730"/>
                      </a:lnTo>
                      <a:lnTo>
                        <a:pt x="219" y="714"/>
                      </a:lnTo>
                      <a:lnTo>
                        <a:pt x="213" y="709"/>
                      </a:lnTo>
                      <a:lnTo>
                        <a:pt x="192" y="689"/>
                      </a:lnTo>
                      <a:lnTo>
                        <a:pt x="165" y="663"/>
                      </a:lnTo>
                      <a:lnTo>
                        <a:pt x="145" y="641"/>
                      </a:lnTo>
                      <a:lnTo>
                        <a:pt x="140" y="635"/>
                      </a:lnTo>
                      <a:lnTo>
                        <a:pt x="125" y="616"/>
                      </a:lnTo>
                      <a:lnTo>
                        <a:pt x="116" y="604"/>
                      </a:lnTo>
                      <a:lnTo>
                        <a:pt x="107" y="592"/>
                      </a:lnTo>
                      <a:lnTo>
                        <a:pt x="91" y="569"/>
                      </a:lnTo>
                      <a:lnTo>
                        <a:pt x="91" y="568"/>
                      </a:lnTo>
                      <a:lnTo>
                        <a:pt x="75" y="543"/>
                      </a:lnTo>
                      <a:lnTo>
                        <a:pt x="67" y="527"/>
                      </a:lnTo>
                      <a:lnTo>
                        <a:pt x="62" y="519"/>
                      </a:lnTo>
                      <a:lnTo>
                        <a:pt x="50" y="493"/>
                      </a:lnTo>
                      <a:lnTo>
                        <a:pt x="43" y="477"/>
                      </a:lnTo>
                      <a:lnTo>
                        <a:pt x="39" y="469"/>
                      </a:lnTo>
                      <a:lnTo>
                        <a:pt x="30" y="445"/>
                      </a:lnTo>
                      <a:lnTo>
                        <a:pt x="18" y="409"/>
                      </a:lnTo>
                      <a:lnTo>
                        <a:pt x="14" y="396"/>
                      </a:lnTo>
                      <a:lnTo>
                        <a:pt x="8" y="371"/>
                      </a:lnTo>
                      <a:lnTo>
                        <a:pt x="1" y="323"/>
                      </a:lnTo>
                      <a:lnTo>
                        <a:pt x="0" y="298"/>
                      </a:lnTo>
                      <a:lnTo>
                        <a:pt x="0" y="274"/>
                      </a:lnTo>
                      <a:lnTo>
                        <a:pt x="1" y="249"/>
                      </a:lnTo>
                      <a:lnTo>
                        <a:pt x="3" y="225"/>
                      </a:lnTo>
                      <a:lnTo>
                        <a:pt x="8" y="201"/>
                      </a:lnTo>
                      <a:lnTo>
                        <a:pt x="13" y="175"/>
                      </a:lnTo>
                      <a:lnTo>
                        <a:pt x="18" y="161"/>
                      </a:lnTo>
                      <a:lnTo>
                        <a:pt x="21" y="151"/>
                      </a:lnTo>
                      <a:lnTo>
                        <a:pt x="33" y="126"/>
                      </a:lnTo>
                      <a:lnTo>
                        <a:pt x="43" y="112"/>
                      </a:lnTo>
                      <a:lnTo>
                        <a:pt x="49" y="102"/>
                      </a:lnTo>
                      <a:lnTo>
                        <a:pt x="67" y="81"/>
                      </a:lnTo>
                      <a:lnTo>
                        <a:pt x="91" y="57"/>
                      </a:lnTo>
                      <a:lnTo>
                        <a:pt x="97" y="53"/>
                      </a:lnTo>
                      <a:lnTo>
                        <a:pt x="116" y="41"/>
                      </a:lnTo>
                      <a:lnTo>
                        <a:pt x="140" y="30"/>
                      </a:lnTo>
                      <a:lnTo>
                        <a:pt x="143" y="29"/>
                      </a:lnTo>
                      <a:lnTo>
                        <a:pt x="165" y="19"/>
                      </a:lnTo>
                      <a:lnTo>
                        <a:pt x="189" y="12"/>
                      </a:lnTo>
                      <a:lnTo>
                        <a:pt x="213" y="7"/>
                      </a:lnTo>
                      <a:lnTo>
                        <a:pt x="236" y="4"/>
                      </a:lnTo>
                      <a:lnTo>
                        <a:pt x="239" y="4"/>
                      </a:lnTo>
                      <a:lnTo>
                        <a:pt x="263" y="1"/>
                      </a:lnTo>
                      <a:lnTo>
                        <a:pt x="287" y="0"/>
                      </a:lnTo>
                      <a:close/>
                    </a:path>
                  </a:pathLst>
                </a:custGeom>
                <a:solidFill>
                  <a:srgbClr val="00AFAF"/>
                </a:solidFill>
                <a:ln w="0">
                  <a:solidFill>
                    <a:srgbClr val="00AFA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Freeform 217"/>
                <p:cNvSpPr>
                  <a:spLocks/>
                </p:cNvSpPr>
                <p:nvPr/>
              </p:nvSpPr>
              <p:spPr bwMode="auto">
                <a:xfrm>
                  <a:off x="2039" y="2180"/>
                  <a:ext cx="1282" cy="827"/>
                </a:xfrm>
                <a:custGeom>
                  <a:avLst/>
                  <a:gdLst/>
                  <a:ahLst/>
                  <a:cxnLst>
                    <a:cxn ang="0">
                      <a:pos x="335" y="3"/>
                    </a:cxn>
                    <a:cxn ang="0">
                      <a:pos x="408" y="19"/>
                    </a:cxn>
                    <a:cxn ang="0">
                      <a:pos x="481" y="42"/>
                    </a:cxn>
                    <a:cxn ang="0">
                      <a:pos x="531" y="60"/>
                    </a:cxn>
                    <a:cxn ang="0">
                      <a:pos x="580" y="73"/>
                    </a:cxn>
                    <a:cxn ang="0">
                      <a:pos x="653" y="80"/>
                    </a:cxn>
                    <a:cxn ang="0">
                      <a:pos x="724" y="68"/>
                    </a:cxn>
                    <a:cxn ang="0">
                      <a:pos x="776" y="51"/>
                    </a:cxn>
                    <a:cxn ang="0">
                      <a:pos x="825" y="33"/>
                    </a:cxn>
                    <a:cxn ang="0">
                      <a:pos x="898" y="12"/>
                    </a:cxn>
                    <a:cxn ang="0">
                      <a:pos x="971" y="1"/>
                    </a:cxn>
                    <a:cxn ang="0">
                      <a:pos x="1070" y="6"/>
                    </a:cxn>
                    <a:cxn ang="0">
                      <a:pos x="1119" y="20"/>
                    </a:cxn>
                    <a:cxn ang="0">
                      <a:pos x="1192" y="61"/>
                    </a:cxn>
                    <a:cxn ang="0">
                      <a:pos x="1225" y="92"/>
                    </a:cxn>
                    <a:cxn ang="0">
                      <a:pos x="1255" y="141"/>
                    </a:cxn>
                    <a:cxn ang="0">
                      <a:pos x="1273" y="191"/>
                    </a:cxn>
                    <a:cxn ang="0">
                      <a:pos x="1282" y="264"/>
                    </a:cxn>
                    <a:cxn ang="0">
                      <a:pos x="1273" y="361"/>
                    </a:cxn>
                    <a:cxn ang="0">
                      <a:pos x="1259" y="410"/>
                    </a:cxn>
                    <a:cxn ang="0">
                      <a:pos x="1240" y="459"/>
                    </a:cxn>
                    <a:cxn ang="0">
                      <a:pos x="1215" y="509"/>
                    </a:cxn>
                    <a:cxn ang="0">
                      <a:pos x="1184" y="558"/>
                    </a:cxn>
                    <a:cxn ang="0">
                      <a:pos x="1144" y="606"/>
                    </a:cxn>
                    <a:cxn ang="0">
                      <a:pos x="1119" y="633"/>
                    </a:cxn>
                    <a:cxn ang="0">
                      <a:pos x="1070" y="677"/>
                    </a:cxn>
                    <a:cxn ang="0">
                      <a:pos x="1020" y="713"/>
                    </a:cxn>
                    <a:cxn ang="0">
                      <a:pos x="952" y="753"/>
                    </a:cxn>
                    <a:cxn ang="0">
                      <a:pos x="898" y="777"/>
                    </a:cxn>
                    <a:cxn ang="0">
                      <a:pos x="825" y="801"/>
                    </a:cxn>
                    <a:cxn ang="0">
                      <a:pos x="776" y="813"/>
                    </a:cxn>
                    <a:cxn ang="0">
                      <a:pos x="702" y="824"/>
                    </a:cxn>
                    <a:cxn ang="0">
                      <a:pos x="617" y="827"/>
                    </a:cxn>
                    <a:cxn ang="0">
                      <a:pos x="556" y="822"/>
                    </a:cxn>
                    <a:cxn ang="0">
                      <a:pos x="481" y="809"/>
                    </a:cxn>
                    <a:cxn ang="0">
                      <a:pos x="433" y="795"/>
                    </a:cxn>
                    <a:cxn ang="0">
                      <a:pos x="359" y="767"/>
                    </a:cxn>
                    <a:cxn ang="0">
                      <a:pos x="311" y="743"/>
                    </a:cxn>
                    <a:cxn ang="0">
                      <a:pos x="249" y="704"/>
                    </a:cxn>
                    <a:cxn ang="0">
                      <a:pos x="213" y="677"/>
                    </a:cxn>
                    <a:cxn ang="0">
                      <a:pos x="163" y="633"/>
                    </a:cxn>
                    <a:cxn ang="0">
                      <a:pos x="138" y="606"/>
                    </a:cxn>
                    <a:cxn ang="0">
                      <a:pos x="99" y="558"/>
                    </a:cxn>
                    <a:cxn ang="0">
                      <a:pos x="67" y="509"/>
                    </a:cxn>
                    <a:cxn ang="0">
                      <a:pos x="42" y="459"/>
                    </a:cxn>
                    <a:cxn ang="0">
                      <a:pos x="23" y="410"/>
                    </a:cxn>
                    <a:cxn ang="0">
                      <a:pos x="10" y="361"/>
                    </a:cxn>
                    <a:cxn ang="0">
                      <a:pos x="0" y="264"/>
                    </a:cxn>
                    <a:cxn ang="0">
                      <a:pos x="10" y="191"/>
                    </a:cxn>
                    <a:cxn ang="0">
                      <a:pos x="28" y="141"/>
                    </a:cxn>
                    <a:cxn ang="0">
                      <a:pos x="58" y="92"/>
                    </a:cxn>
                    <a:cxn ang="0">
                      <a:pos x="90" y="61"/>
                    </a:cxn>
                    <a:cxn ang="0">
                      <a:pos x="163" y="20"/>
                    </a:cxn>
                    <a:cxn ang="0">
                      <a:pos x="213" y="6"/>
                    </a:cxn>
                    <a:cxn ang="0">
                      <a:pos x="286" y="0"/>
                    </a:cxn>
                  </a:cxnLst>
                  <a:rect l="0" t="0" r="r" b="b"/>
                  <a:pathLst>
                    <a:path w="1282" h="827">
                      <a:moveTo>
                        <a:pt x="286" y="0"/>
                      </a:moveTo>
                      <a:lnTo>
                        <a:pt x="311" y="1"/>
                      </a:lnTo>
                      <a:lnTo>
                        <a:pt x="335" y="3"/>
                      </a:lnTo>
                      <a:lnTo>
                        <a:pt x="359" y="7"/>
                      </a:lnTo>
                      <a:lnTo>
                        <a:pt x="384" y="12"/>
                      </a:lnTo>
                      <a:lnTo>
                        <a:pt x="408" y="19"/>
                      </a:lnTo>
                      <a:lnTo>
                        <a:pt x="409" y="19"/>
                      </a:lnTo>
                      <a:lnTo>
                        <a:pt x="457" y="33"/>
                      </a:lnTo>
                      <a:lnTo>
                        <a:pt x="481" y="42"/>
                      </a:lnTo>
                      <a:lnTo>
                        <a:pt x="485" y="43"/>
                      </a:lnTo>
                      <a:lnTo>
                        <a:pt x="507" y="51"/>
                      </a:lnTo>
                      <a:lnTo>
                        <a:pt x="531" y="60"/>
                      </a:lnTo>
                      <a:lnTo>
                        <a:pt x="556" y="67"/>
                      </a:lnTo>
                      <a:lnTo>
                        <a:pt x="558" y="68"/>
                      </a:lnTo>
                      <a:lnTo>
                        <a:pt x="580" y="73"/>
                      </a:lnTo>
                      <a:lnTo>
                        <a:pt x="604" y="78"/>
                      </a:lnTo>
                      <a:lnTo>
                        <a:pt x="629" y="80"/>
                      </a:lnTo>
                      <a:lnTo>
                        <a:pt x="653" y="80"/>
                      </a:lnTo>
                      <a:lnTo>
                        <a:pt x="678" y="78"/>
                      </a:lnTo>
                      <a:lnTo>
                        <a:pt x="702" y="73"/>
                      </a:lnTo>
                      <a:lnTo>
                        <a:pt x="724" y="68"/>
                      </a:lnTo>
                      <a:lnTo>
                        <a:pt x="726" y="67"/>
                      </a:lnTo>
                      <a:lnTo>
                        <a:pt x="752" y="60"/>
                      </a:lnTo>
                      <a:lnTo>
                        <a:pt x="776" y="51"/>
                      </a:lnTo>
                      <a:lnTo>
                        <a:pt x="797" y="43"/>
                      </a:lnTo>
                      <a:lnTo>
                        <a:pt x="801" y="42"/>
                      </a:lnTo>
                      <a:lnTo>
                        <a:pt x="825" y="33"/>
                      </a:lnTo>
                      <a:lnTo>
                        <a:pt x="873" y="19"/>
                      </a:lnTo>
                      <a:lnTo>
                        <a:pt x="874" y="19"/>
                      </a:lnTo>
                      <a:lnTo>
                        <a:pt x="898" y="12"/>
                      </a:lnTo>
                      <a:lnTo>
                        <a:pt x="922" y="7"/>
                      </a:lnTo>
                      <a:lnTo>
                        <a:pt x="947" y="3"/>
                      </a:lnTo>
                      <a:lnTo>
                        <a:pt x="971" y="1"/>
                      </a:lnTo>
                      <a:lnTo>
                        <a:pt x="996" y="0"/>
                      </a:lnTo>
                      <a:lnTo>
                        <a:pt x="1044" y="2"/>
                      </a:lnTo>
                      <a:lnTo>
                        <a:pt x="1070" y="6"/>
                      </a:lnTo>
                      <a:lnTo>
                        <a:pt x="1094" y="13"/>
                      </a:lnTo>
                      <a:lnTo>
                        <a:pt x="1115" y="19"/>
                      </a:lnTo>
                      <a:lnTo>
                        <a:pt x="1119" y="20"/>
                      </a:lnTo>
                      <a:lnTo>
                        <a:pt x="1143" y="30"/>
                      </a:lnTo>
                      <a:lnTo>
                        <a:pt x="1167" y="43"/>
                      </a:lnTo>
                      <a:lnTo>
                        <a:pt x="1192" y="61"/>
                      </a:lnTo>
                      <a:lnTo>
                        <a:pt x="1201" y="68"/>
                      </a:lnTo>
                      <a:lnTo>
                        <a:pt x="1216" y="83"/>
                      </a:lnTo>
                      <a:lnTo>
                        <a:pt x="1225" y="92"/>
                      </a:lnTo>
                      <a:lnTo>
                        <a:pt x="1241" y="115"/>
                      </a:lnTo>
                      <a:lnTo>
                        <a:pt x="1241" y="116"/>
                      </a:lnTo>
                      <a:lnTo>
                        <a:pt x="1255" y="141"/>
                      </a:lnTo>
                      <a:lnTo>
                        <a:pt x="1264" y="165"/>
                      </a:lnTo>
                      <a:lnTo>
                        <a:pt x="1265" y="168"/>
                      </a:lnTo>
                      <a:lnTo>
                        <a:pt x="1273" y="191"/>
                      </a:lnTo>
                      <a:lnTo>
                        <a:pt x="1277" y="215"/>
                      </a:lnTo>
                      <a:lnTo>
                        <a:pt x="1281" y="239"/>
                      </a:lnTo>
                      <a:lnTo>
                        <a:pt x="1282" y="264"/>
                      </a:lnTo>
                      <a:lnTo>
                        <a:pt x="1282" y="288"/>
                      </a:lnTo>
                      <a:lnTo>
                        <a:pt x="1280" y="313"/>
                      </a:lnTo>
                      <a:lnTo>
                        <a:pt x="1273" y="361"/>
                      </a:lnTo>
                      <a:lnTo>
                        <a:pt x="1267" y="386"/>
                      </a:lnTo>
                      <a:lnTo>
                        <a:pt x="1265" y="389"/>
                      </a:lnTo>
                      <a:lnTo>
                        <a:pt x="1259" y="410"/>
                      </a:lnTo>
                      <a:lnTo>
                        <a:pt x="1250" y="435"/>
                      </a:lnTo>
                      <a:lnTo>
                        <a:pt x="1241" y="458"/>
                      </a:lnTo>
                      <a:lnTo>
                        <a:pt x="1240" y="459"/>
                      </a:lnTo>
                      <a:lnTo>
                        <a:pt x="1228" y="483"/>
                      </a:lnTo>
                      <a:lnTo>
                        <a:pt x="1216" y="506"/>
                      </a:lnTo>
                      <a:lnTo>
                        <a:pt x="1215" y="509"/>
                      </a:lnTo>
                      <a:lnTo>
                        <a:pt x="1201" y="533"/>
                      </a:lnTo>
                      <a:lnTo>
                        <a:pt x="1192" y="546"/>
                      </a:lnTo>
                      <a:lnTo>
                        <a:pt x="1184" y="558"/>
                      </a:lnTo>
                      <a:lnTo>
                        <a:pt x="1167" y="578"/>
                      </a:lnTo>
                      <a:lnTo>
                        <a:pt x="1164" y="582"/>
                      </a:lnTo>
                      <a:lnTo>
                        <a:pt x="1144" y="606"/>
                      </a:lnTo>
                      <a:lnTo>
                        <a:pt x="1143" y="607"/>
                      </a:lnTo>
                      <a:lnTo>
                        <a:pt x="1121" y="631"/>
                      </a:lnTo>
                      <a:lnTo>
                        <a:pt x="1119" y="633"/>
                      </a:lnTo>
                      <a:lnTo>
                        <a:pt x="1095" y="655"/>
                      </a:lnTo>
                      <a:lnTo>
                        <a:pt x="1094" y="656"/>
                      </a:lnTo>
                      <a:lnTo>
                        <a:pt x="1070" y="677"/>
                      </a:lnTo>
                      <a:lnTo>
                        <a:pt x="1066" y="679"/>
                      </a:lnTo>
                      <a:lnTo>
                        <a:pt x="1034" y="704"/>
                      </a:lnTo>
                      <a:lnTo>
                        <a:pt x="1020" y="713"/>
                      </a:lnTo>
                      <a:lnTo>
                        <a:pt x="996" y="728"/>
                      </a:lnTo>
                      <a:lnTo>
                        <a:pt x="971" y="743"/>
                      </a:lnTo>
                      <a:lnTo>
                        <a:pt x="952" y="753"/>
                      </a:lnTo>
                      <a:lnTo>
                        <a:pt x="947" y="756"/>
                      </a:lnTo>
                      <a:lnTo>
                        <a:pt x="922" y="767"/>
                      </a:lnTo>
                      <a:lnTo>
                        <a:pt x="898" y="777"/>
                      </a:lnTo>
                      <a:lnTo>
                        <a:pt x="874" y="787"/>
                      </a:lnTo>
                      <a:lnTo>
                        <a:pt x="849" y="795"/>
                      </a:lnTo>
                      <a:lnTo>
                        <a:pt x="825" y="801"/>
                      </a:lnTo>
                      <a:lnTo>
                        <a:pt x="825" y="803"/>
                      </a:lnTo>
                      <a:lnTo>
                        <a:pt x="801" y="809"/>
                      </a:lnTo>
                      <a:lnTo>
                        <a:pt x="776" y="813"/>
                      </a:lnTo>
                      <a:lnTo>
                        <a:pt x="752" y="818"/>
                      </a:lnTo>
                      <a:lnTo>
                        <a:pt x="726" y="822"/>
                      </a:lnTo>
                      <a:lnTo>
                        <a:pt x="702" y="824"/>
                      </a:lnTo>
                      <a:lnTo>
                        <a:pt x="678" y="825"/>
                      </a:lnTo>
                      <a:lnTo>
                        <a:pt x="665" y="827"/>
                      </a:lnTo>
                      <a:lnTo>
                        <a:pt x="617" y="827"/>
                      </a:lnTo>
                      <a:lnTo>
                        <a:pt x="604" y="825"/>
                      </a:lnTo>
                      <a:lnTo>
                        <a:pt x="580" y="824"/>
                      </a:lnTo>
                      <a:lnTo>
                        <a:pt x="556" y="822"/>
                      </a:lnTo>
                      <a:lnTo>
                        <a:pt x="531" y="818"/>
                      </a:lnTo>
                      <a:lnTo>
                        <a:pt x="507" y="813"/>
                      </a:lnTo>
                      <a:lnTo>
                        <a:pt x="481" y="809"/>
                      </a:lnTo>
                      <a:lnTo>
                        <a:pt x="457" y="803"/>
                      </a:lnTo>
                      <a:lnTo>
                        <a:pt x="457" y="801"/>
                      </a:lnTo>
                      <a:lnTo>
                        <a:pt x="433" y="795"/>
                      </a:lnTo>
                      <a:lnTo>
                        <a:pt x="408" y="787"/>
                      </a:lnTo>
                      <a:lnTo>
                        <a:pt x="384" y="777"/>
                      </a:lnTo>
                      <a:lnTo>
                        <a:pt x="359" y="767"/>
                      </a:lnTo>
                      <a:lnTo>
                        <a:pt x="335" y="756"/>
                      </a:lnTo>
                      <a:lnTo>
                        <a:pt x="330" y="753"/>
                      </a:lnTo>
                      <a:lnTo>
                        <a:pt x="311" y="743"/>
                      </a:lnTo>
                      <a:lnTo>
                        <a:pt x="286" y="728"/>
                      </a:lnTo>
                      <a:lnTo>
                        <a:pt x="262" y="713"/>
                      </a:lnTo>
                      <a:lnTo>
                        <a:pt x="249" y="704"/>
                      </a:lnTo>
                      <a:lnTo>
                        <a:pt x="237" y="696"/>
                      </a:lnTo>
                      <a:lnTo>
                        <a:pt x="216" y="679"/>
                      </a:lnTo>
                      <a:lnTo>
                        <a:pt x="213" y="677"/>
                      </a:lnTo>
                      <a:lnTo>
                        <a:pt x="189" y="656"/>
                      </a:lnTo>
                      <a:lnTo>
                        <a:pt x="187" y="655"/>
                      </a:lnTo>
                      <a:lnTo>
                        <a:pt x="163" y="633"/>
                      </a:lnTo>
                      <a:lnTo>
                        <a:pt x="161" y="631"/>
                      </a:lnTo>
                      <a:lnTo>
                        <a:pt x="139" y="607"/>
                      </a:lnTo>
                      <a:lnTo>
                        <a:pt x="138" y="606"/>
                      </a:lnTo>
                      <a:lnTo>
                        <a:pt x="118" y="582"/>
                      </a:lnTo>
                      <a:lnTo>
                        <a:pt x="115" y="578"/>
                      </a:lnTo>
                      <a:lnTo>
                        <a:pt x="99" y="558"/>
                      </a:lnTo>
                      <a:lnTo>
                        <a:pt x="90" y="546"/>
                      </a:lnTo>
                      <a:lnTo>
                        <a:pt x="82" y="533"/>
                      </a:lnTo>
                      <a:lnTo>
                        <a:pt x="67" y="509"/>
                      </a:lnTo>
                      <a:lnTo>
                        <a:pt x="66" y="506"/>
                      </a:lnTo>
                      <a:lnTo>
                        <a:pt x="54" y="483"/>
                      </a:lnTo>
                      <a:lnTo>
                        <a:pt x="42" y="459"/>
                      </a:lnTo>
                      <a:lnTo>
                        <a:pt x="41" y="458"/>
                      </a:lnTo>
                      <a:lnTo>
                        <a:pt x="31" y="435"/>
                      </a:lnTo>
                      <a:lnTo>
                        <a:pt x="23" y="410"/>
                      </a:lnTo>
                      <a:lnTo>
                        <a:pt x="17" y="389"/>
                      </a:lnTo>
                      <a:lnTo>
                        <a:pt x="16" y="386"/>
                      </a:lnTo>
                      <a:lnTo>
                        <a:pt x="10" y="361"/>
                      </a:lnTo>
                      <a:lnTo>
                        <a:pt x="3" y="313"/>
                      </a:lnTo>
                      <a:lnTo>
                        <a:pt x="0" y="288"/>
                      </a:lnTo>
                      <a:lnTo>
                        <a:pt x="0" y="264"/>
                      </a:lnTo>
                      <a:lnTo>
                        <a:pt x="1" y="239"/>
                      </a:lnTo>
                      <a:lnTo>
                        <a:pt x="5" y="215"/>
                      </a:lnTo>
                      <a:lnTo>
                        <a:pt x="10" y="191"/>
                      </a:lnTo>
                      <a:lnTo>
                        <a:pt x="17" y="168"/>
                      </a:lnTo>
                      <a:lnTo>
                        <a:pt x="18" y="165"/>
                      </a:lnTo>
                      <a:lnTo>
                        <a:pt x="28" y="141"/>
                      </a:lnTo>
                      <a:lnTo>
                        <a:pt x="41" y="116"/>
                      </a:lnTo>
                      <a:lnTo>
                        <a:pt x="41" y="115"/>
                      </a:lnTo>
                      <a:lnTo>
                        <a:pt x="58" y="92"/>
                      </a:lnTo>
                      <a:lnTo>
                        <a:pt x="66" y="83"/>
                      </a:lnTo>
                      <a:lnTo>
                        <a:pt x="82" y="68"/>
                      </a:lnTo>
                      <a:lnTo>
                        <a:pt x="90" y="61"/>
                      </a:lnTo>
                      <a:lnTo>
                        <a:pt x="115" y="43"/>
                      </a:lnTo>
                      <a:lnTo>
                        <a:pt x="139" y="30"/>
                      </a:lnTo>
                      <a:lnTo>
                        <a:pt x="163" y="20"/>
                      </a:lnTo>
                      <a:lnTo>
                        <a:pt x="167" y="19"/>
                      </a:lnTo>
                      <a:lnTo>
                        <a:pt x="189" y="13"/>
                      </a:lnTo>
                      <a:lnTo>
                        <a:pt x="213" y="6"/>
                      </a:lnTo>
                      <a:lnTo>
                        <a:pt x="237" y="2"/>
                      </a:lnTo>
                      <a:lnTo>
                        <a:pt x="262" y="1"/>
                      </a:lnTo>
                      <a:lnTo>
                        <a:pt x="286" y="0"/>
                      </a:lnTo>
                      <a:close/>
                    </a:path>
                  </a:pathLst>
                </a:custGeom>
                <a:solidFill>
                  <a:srgbClr val="00BFBF"/>
                </a:solidFill>
                <a:ln w="0">
                  <a:solidFill>
                    <a:srgbClr val="00BFB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Freeform 218"/>
                <p:cNvSpPr>
                  <a:spLocks/>
                </p:cNvSpPr>
                <p:nvPr/>
              </p:nvSpPr>
              <p:spPr bwMode="auto">
                <a:xfrm>
                  <a:off x="2081" y="2188"/>
                  <a:ext cx="1198" cy="779"/>
                </a:xfrm>
                <a:custGeom>
                  <a:avLst/>
                  <a:gdLst/>
                  <a:ahLst/>
                  <a:cxnLst>
                    <a:cxn ang="0">
                      <a:pos x="293" y="1"/>
                    </a:cxn>
                    <a:cxn ang="0">
                      <a:pos x="354" y="11"/>
                    </a:cxn>
                    <a:cxn ang="0">
                      <a:pos x="415" y="29"/>
                    </a:cxn>
                    <a:cxn ang="0">
                      <a:pos x="465" y="45"/>
                    </a:cxn>
                    <a:cxn ang="0">
                      <a:pos x="514" y="60"/>
                    </a:cxn>
                    <a:cxn ang="0">
                      <a:pos x="587" y="73"/>
                    </a:cxn>
                    <a:cxn ang="0">
                      <a:pos x="660" y="66"/>
                    </a:cxn>
                    <a:cxn ang="0">
                      <a:pos x="710" y="53"/>
                    </a:cxn>
                    <a:cxn ang="0">
                      <a:pos x="761" y="35"/>
                    </a:cxn>
                    <a:cxn ang="0">
                      <a:pos x="832" y="15"/>
                    </a:cxn>
                    <a:cxn ang="0">
                      <a:pos x="880" y="5"/>
                    </a:cxn>
                    <a:cxn ang="0">
                      <a:pos x="954" y="0"/>
                    </a:cxn>
                    <a:cxn ang="0">
                      <a:pos x="1018" y="11"/>
                    </a:cxn>
                    <a:cxn ang="0">
                      <a:pos x="1077" y="35"/>
                    </a:cxn>
                    <a:cxn ang="0">
                      <a:pos x="1137" y="84"/>
                    </a:cxn>
                    <a:cxn ang="0">
                      <a:pos x="1171" y="133"/>
                    </a:cxn>
                    <a:cxn ang="0">
                      <a:pos x="1189" y="183"/>
                    </a:cxn>
                    <a:cxn ang="0">
                      <a:pos x="1198" y="256"/>
                    </a:cxn>
                    <a:cxn ang="0">
                      <a:pos x="1193" y="329"/>
                    </a:cxn>
                    <a:cxn ang="0">
                      <a:pos x="1174" y="399"/>
                    </a:cxn>
                    <a:cxn ang="0">
                      <a:pos x="1153" y="451"/>
                    </a:cxn>
                    <a:cxn ang="0">
                      <a:pos x="1125" y="499"/>
                    </a:cxn>
                    <a:cxn ang="0">
                      <a:pos x="1101" y="535"/>
                    </a:cxn>
                    <a:cxn ang="0">
                      <a:pos x="1070" y="574"/>
                    </a:cxn>
                    <a:cxn ang="0">
                      <a:pos x="1020" y="623"/>
                    </a:cxn>
                    <a:cxn ang="0">
                      <a:pos x="978" y="657"/>
                    </a:cxn>
                    <a:cxn ang="0">
                      <a:pos x="929" y="689"/>
                    </a:cxn>
                    <a:cxn ang="0">
                      <a:pos x="880" y="715"/>
                    </a:cxn>
                    <a:cxn ang="0">
                      <a:pos x="832" y="737"/>
                    </a:cxn>
                    <a:cxn ang="0">
                      <a:pos x="759" y="760"/>
                    </a:cxn>
                    <a:cxn ang="0">
                      <a:pos x="710" y="769"/>
                    </a:cxn>
                    <a:cxn ang="0">
                      <a:pos x="636" y="778"/>
                    </a:cxn>
                    <a:cxn ang="0">
                      <a:pos x="562" y="778"/>
                    </a:cxn>
                    <a:cxn ang="0">
                      <a:pos x="489" y="769"/>
                    </a:cxn>
                    <a:cxn ang="0">
                      <a:pos x="439" y="760"/>
                    </a:cxn>
                    <a:cxn ang="0">
                      <a:pos x="366" y="737"/>
                    </a:cxn>
                    <a:cxn ang="0">
                      <a:pos x="317" y="715"/>
                    </a:cxn>
                    <a:cxn ang="0">
                      <a:pos x="269" y="689"/>
                    </a:cxn>
                    <a:cxn ang="0">
                      <a:pos x="220" y="657"/>
                    </a:cxn>
                    <a:cxn ang="0">
                      <a:pos x="147" y="593"/>
                    </a:cxn>
                    <a:cxn ang="0">
                      <a:pos x="108" y="550"/>
                    </a:cxn>
                    <a:cxn ang="0">
                      <a:pos x="73" y="501"/>
                    </a:cxn>
                    <a:cxn ang="0">
                      <a:pos x="48" y="456"/>
                    </a:cxn>
                    <a:cxn ang="0">
                      <a:pos x="25" y="402"/>
                    </a:cxn>
                    <a:cxn ang="0">
                      <a:pos x="10" y="353"/>
                    </a:cxn>
                    <a:cxn ang="0">
                      <a:pos x="0" y="280"/>
                    </a:cxn>
                    <a:cxn ang="0">
                      <a:pos x="5" y="207"/>
                    </a:cxn>
                    <a:cxn ang="0">
                      <a:pos x="24" y="142"/>
                    </a:cxn>
                    <a:cxn ang="0">
                      <a:pos x="48" y="100"/>
                    </a:cxn>
                    <a:cxn ang="0">
                      <a:pos x="97" y="51"/>
                    </a:cxn>
                    <a:cxn ang="0">
                      <a:pos x="171" y="13"/>
                    </a:cxn>
                    <a:cxn ang="0">
                      <a:pos x="244" y="0"/>
                    </a:cxn>
                  </a:cxnLst>
                  <a:rect l="0" t="0" r="r" b="b"/>
                  <a:pathLst>
                    <a:path w="1198" h="779">
                      <a:moveTo>
                        <a:pt x="244" y="0"/>
                      </a:moveTo>
                      <a:lnTo>
                        <a:pt x="269" y="0"/>
                      </a:lnTo>
                      <a:lnTo>
                        <a:pt x="293" y="1"/>
                      </a:lnTo>
                      <a:lnTo>
                        <a:pt x="317" y="5"/>
                      </a:lnTo>
                      <a:lnTo>
                        <a:pt x="342" y="9"/>
                      </a:lnTo>
                      <a:lnTo>
                        <a:pt x="354" y="11"/>
                      </a:lnTo>
                      <a:lnTo>
                        <a:pt x="366" y="15"/>
                      </a:lnTo>
                      <a:lnTo>
                        <a:pt x="391" y="21"/>
                      </a:lnTo>
                      <a:lnTo>
                        <a:pt x="415" y="29"/>
                      </a:lnTo>
                      <a:lnTo>
                        <a:pt x="437" y="35"/>
                      </a:lnTo>
                      <a:lnTo>
                        <a:pt x="439" y="36"/>
                      </a:lnTo>
                      <a:lnTo>
                        <a:pt x="465" y="45"/>
                      </a:lnTo>
                      <a:lnTo>
                        <a:pt x="489" y="53"/>
                      </a:lnTo>
                      <a:lnTo>
                        <a:pt x="510" y="60"/>
                      </a:lnTo>
                      <a:lnTo>
                        <a:pt x="514" y="60"/>
                      </a:lnTo>
                      <a:lnTo>
                        <a:pt x="538" y="66"/>
                      </a:lnTo>
                      <a:lnTo>
                        <a:pt x="562" y="71"/>
                      </a:lnTo>
                      <a:lnTo>
                        <a:pt x="587" y="73"/>
                      </a:lnTo>
                      <a:lnTo>
                        <a:pt x="611" y="73"/>
                      </a:lnTo>
                      <a:lnTo>
                        <a:pt x="636" y="71"/>
                      </a:lnTo>
                      <a:lnTo>
                        <a:pt x="660" y="66"/>
                      </a:lnTo>
                      <a:lnTo>
                        <a:pt x="684" y="60"/>
                      </a:lnTo>
                      <a:lnTo>
                        <a:pt x="687" y="60"/>
                      </a:lnTo>
                      <a:lnTo>
                        <a:pt x="710" y="53"/>
                      </a:lnTo>
                      <a:lnTo>
                        <a:pt x="734" y="45"/>
                      </a:lnTo>
                      <a:lnTo>
                        <a:pt x="759" y="36"/>
                      </a:lnTo>
                      <a:lnTo>
                        <a:pt x="761" y="35"/>
                      </a:lnTo>
                      <a:lnTo>
                        <a:pt x="783" y="29"/>
                      </a:lnTo>
                      <a:lnTo>
                        <a:pt x="807" y="21"/>
                      </a:lnTo>
                      <a:lnTo>
                        <a:pt x="832" y="15"/>
                      </a:lnTo>
                      <a:lnTo>
                        <a:pt x="844" y="11"/>
                      </a:lnTo>
                      <a:lnTo>
                        <a:pt x="856" y="9"/>
                      </a:lnTo>
                      <a:lnTo>
                        <a:pt x="880" y="5"/>
                      </a:lnTo>
                      <a:lnTo>
                        <a:pt x="905" y="1"/>
                      </a:lnTo>
                      <a:lnTo>
                        <a:pt x="929" y="0"/>
                      </a:lnTo>
                      <a:lnTo>
                        <a:pt x="954" y="0"/>
                      </a:lnTo>
                      <a:lnTo>
                        <a:pt x="978" y="3"/>
                      </a:lnTo>
                      <a:lnTo>
                        <a:pt x="1002" y="7"/>
                      </a:lnTo>
                      <a:lnTo>
                        <a:pt x="1018" y="11"/>
                      </a:lnTo>
                      <a:lnTo>
                        <a:pt x="1028" y="13"/>
                      </a:lnTo>
                      <a:lnTo>
                        <a:pt x="1052" y="23"/>
                      </a:lnTo>
                      <a:lnTo>
                        <a:pt x="1077" y="35"/>
                      </a:lnTo>
                      <a:lnTo>
                        <a:pt x="1101" y="51"/>
                      </a:lnTo>
                      <a:lnTo>
                        <a:pt x="1113" y="60"/>
                      </a:lnTo>
                      <a:lnTo>
                        <a:pt x="1137" y="84"/>
                      </a:lnTo>
                      <a:lnTo>
                        <a:pt x="1150" y="100"/>
                      </a:lnTo>
                      <a:lnTo>
                        <a:pt x="1156" y="108"/>
                      </a:lnTo>
                      <a:lnTo>
                        <a:pt x="1171" y="133"/>
                      </a:lnTo>
                      <a:lnTo>
                        <a:pt x="1174" y="142"/>
                      </a:lnTo>
                      <a:lnTo>
                        <a:pt x="1180" y="157"/>
                      </a:lnTo>
                      <a:lnTo>
                        <a:pt x="1189" y="183"/>
                      </a:lnTo>
                      <a:lnTo>
                        <a:pt x="1193" y="207"/>
                      </a:lnTo>
                      <a:lnTo>
                        <a:pt x="1197" y="231"/>
                      </a:lnTo>
                      <a:lnTo>
                        <a:pt x="1198" y="256"/>
                      </a:lnTo>
                      <a:lnTo>
                        <a:pt x="1198" y="280"/>
                      </a:lnTo>
                      <a:lnTo>
                        <a:pt x="1197" y="305"/>
                      </a:lnTo>
                      <a:lnTo>
                        <a:pt x="1193" y="329"/>
                      </a:lnTo>
                      <a:lnTo>
                        <a:pt x="1187" y="353"/>
                      </a:lnTo>
                      <a:lnTo>
                        <a:pt x="1181" y="378"/>
                      </a:lnTo>
                      <a:lnTo>
                        <a:pt x="1174" y="399"/>
                      </a:lnTo>
                      <a:lnTo>
                        <a:pt x="1173" y="402"/>
                      </a:lnTo>
                      <a:lnTo>
                        <a:pt x="1163" y="427"/>
                      </a:lnTo>
                      <a:lnTo>
                        <a:pt x="1153" y="451"/>
                      </a:lnTo>
                      <a:lnTo>
                        <a:pt x="1150" y="456"/>
                      </a:lnTo>
                      <a:lnTo>
                        <a:pt x="1139" y="475"/>
                      </a:lnTo>
                      <a:lnTo>
                        <a:pt x="1125" y="499"/>
                      </a:lnTo>
                      <a:lnTo>
                        <a:pt x="1125" y="501"/>
                      </a:lnTo>
                      <a:lnTo>
                        <a:pt x="1109" y="525"/>
                      </a:lnTo>
                      <a:lnTo>
                        <a:pt x="1101" y="535"/>
                      </a:lnTo>
                      <a:lnTo>
                        <a:pt x="1090" y="550"/>
                      </a:lnTo>
                      <a:lnTo>
                        <a:pt x="1077" y="567"/>
                      </a:lnTo>
                      <a:lnTo>
                        <a:pt x="1070" y="574"/>
                      </a:lnTo>
                      <a:lnTo>
                        <a:pt x="1052" y="593"/>
                      </a:lnTo>
                      <a:lnTo>
                        <a:pt x="1028" y="617"/>
                      </a:lnTo>
                      <a:lnTo>
                        <a:pt x="1020" y="623"/>
                      </a:lnTo>
                      <a:lnTo>
                        <a:pt x="1002" y="637"/>
                      </a:lnTo>
                      <a:lnTo>
                        <a:pt x="992" y="647"/>
                      </a:lnTo>
                      <a:lnTo>
                        <a:pt x="978" y="657"/>
                      </a:lnTo>
                      <a:lnTo>
                        <a:pt x="958" y="671"/>
                      </a:lnTo>
                      <a:lnTo>
                        <a:pt x="954" y="673"/>
                      </a:lnTo>
                      <a:lnTo>
                        <a:pt x="929" y="689"/>
                      </a:lnTo>
                      <a:lnTo>
                        <a:pt x="918" y="696"/>
                      </a:lnTo>
                      <a:lnTo>
                        <a:pt x="905" y="703"/>
                      </a:lnTo>
                      <a:lnTo>
                        <a:pt x="880" y="715"/>
                      </a:lnTo>
                      <a:lnTo>
                        <a:pt x="870" y="720"/>
                      </a:lnTo>
                      <a:lnTo>
                        <a:pt x="856" y="726"/>
                      </a:lnTo>
                      <a:lnTo>
                        <a:pt x="832" y="737"/>
                      </a:lnTo>
                      <a:lnTo>
                        <a:pt x="808" y="745"/>
                      </a:lnTo>
                      <a:lnTo>
                        <a:pt x="807" y="745"/>
                      </a:lnTo>
                      <a:lnTo>
                        <a:pt x="759" y="760"/>
                      </a:lnTo>
                      <a:lnTo>
                        <a:pt x="734" y="766"/>
                      </a:lnTo>
                      <a:lnTo>
                        <a:pt x="712" y="769"/>
                      </a:lnTo>
                      <a:lnTo>
                        <a:pt x="710" y="769"/>
                      </a:lnTo>
                      <a:lnTo>
                        <a:pt x="684" y="774"/>
                      </a:lnTo>
                      <a:lnTo>
                        <a:pt x="660" y="777"/>
                      </a:lnTo>
                      <a:lnTo>
                        <a:pt x="636" y="778"/>
                      </a:lnTo>
                      <a:lnTo>
                        <a:pt x="611" y="779"/>
                      </a:lnTo>
                      <a:lnTo>
                        <a:pt x="587" y="779"/>
                      </a:lnTo>
                      <a:lnTo>
                        <a:pt x="562" y="778"/>
                      </a:lnTo>
                      <a:lnTo>
                        <a:pt x="538" y="777"/>
                      </a:lnTo>
                      <a:lnTo>
                        <a:pt x="514" y="774"/>
                      </a:lnTo>
                      <a:lnTo>
                        <a:pt x="489" y="769"/>
                      </a:lnTo>
                      <a:lnTo>
                        <a:pt x="486" y="769"/>
                      </a:lnTo>
                      <a:lnTo>
                        <a:pt x="465" y="766"/>
                      </a:lnTo>
                      <a:lnTo>
                        <a:pt x="439" y="760"/>
                      </a:lnTo>
                      <a:lnTo>
                        <a:pt x="391" y="745"/>
                      </a:lnTo>
                      <a:lnTo>
                        <a:pt x="390" y="745"/>
                      </a:lnTo>
                      <a:lnTo>
                        <a:pt x="366" y="737"/>
                      </a:lnTo>
                      <a:lnTo>
                        <a:pt x="342" y="726"/>
                      </a:lnTo>
                      <a:lnTo>
                        <a:pt x="328" y="720"/>
                      </a:lnTo>
                      <a:lnTo>
                        <a:pt x="317" y="715"/>
                      </a:lnTo>
                      <a:lnTo>
                        <a:pt x="293" y="703"/>
                      </a:lnTo>
                      <a:lnTo>
                        <a:pt x="280" y="696"/>
                      </a:lnTo>
                      <a:lnTo>
                        <a:pt x="269" y="689"/>
                      </a:lnTo>
                      <a:lnTo>
                        <a:pt x="244" y="673"/>
                      </a:lnTo>
                      <a:lnTo>
                        <a:pt x="240" y="671"/>
                      </a:lnTo>
                      <a:lnTo>
                        <a:pt x="220" y="657"/>
                      </a:lnTo>
                      <a:lnTo>
                        <a:pt x="207" y="647"/>
                      </a:lnTo>
                      <a:lnTo>
                        <a:pt x="177" y="623"/>
                      </a:lnTo>
                      <a:lnTo>
                        <a:pt x="147" y="593"/>
                      </a:lnTo>
                      <a:lnTo>
                        <a:pt x="129" y="574"/>
                      </a:lnTo>
                      <a:lnTo>
                        <a:pt x="121" y="567"/>
                      </a:lnTo>
                      <a:lnTo>
                        <a:pt x="108" y="550"/>
                      </a:lnTo>
                      <a:lnTo>
                        <a:pt x="97" y="535"/>
                      </a:lnTo>
                      <a:lnTo>
                        <a:pt x="89" y="525"/>
                      </a:lnTo>
                      <a:lnTo>
                        <a:pt x="73" y="501"/>
                      </a:lnTo>
                      <a:lnTo>
                        <a:pt x="73" y="499"/>
                      </a:lnTo>
                      <a:lnTo>
                        <a:pt x="59" y="475"/>
                      </a:lnTo>
                      <a:lnTo>
                        <a:pt x="48" y="456"/>
                      </a:lnTo>
                      <a:lnTo>
                        <a:pt x="46" y="451"/>
                      </a:lnTo>
                      <a:lnTo>
                        <a:pt x="35" y="427"/>
                      </a:lnTo>
                      <a:lnTo>
                        <a:pt x="25" y="402"/>
                      </a:lnTo>
                      <a:lnTo>
                        <a:pt x="24" y="399"/>
                      </a:lnTo>
                      <a:lnTo>
                        <a:pt x="17" y="378"/>
                      </a:lnTo>
                      <a:lnTo>
                        <a:pt x="10" y="353"/>
                      </a:lnTo>
                      <a:lnTo>
                        <a:pt x="5" y="329"/>
                      </a:lnTo>
                      <a:lnTo>
                        <a:pt x="1" y="305"/>
                      </a:lnTo>
                      <a:lnTo>
                        <a:pt x="0" y="280"/>
                      </a:lnTo>
                      <a:lnTo>
                        <a:pt x="0" y="256"/>
                      </a:lnTo>
                      <a:lnTo>
                        <a:pt x="1" y="231"/>
                      </a:lnTo>
                      <a:lnTo>
                        <a:pt x="5" y="207"/>
                      </a:lnTo>
                      <a:lnTo>
                        <a:pt x="10" y="183"/>
                      </a:lnTo>
                      <a:lnTo>
                        <a:pt x="17" y="157"/>
                      </a:lnTo>
                      <a:lnTo>
                        <a:pt x="24" y="142"/>
                      </a:lnTo>
                      <a:lnTo>
                        <a:pt x="28" y="133"/>
                      </a:lnTo>
                      <a:lnTo>
                        <a:pt x="42" y="108"/>
                      </a:lnTo>
                      <a:lnTo>
                        <a:pt x="48" y="100"/>
                      </a:lnTo>
                      <a:lnTo>
                        <a:pt x="61" y="84"/>
                      </a:lnTo>
                      <a:lnTo>
                        <a:pt x="85" y="60"/>
                      </a:lnTo>
                      <a:lnTo>
                        <a:pt x="97" y="51"/>
                      </a:lnTo>
                      <a:lnTo>
                        <a:pt x="121" y="35"/>
                      </a:lnTo>
                      <a:lnTo>
                        <a:pt x="147" y="23"/>
                      </a:lnTo>
                      <a:lnTo>
                        <a:pt x="171" y="13"/>
                      </a:lnTo>
                      <a:lnTo>
                        <a:pt x="195" y="7"/>
                      </a:lnTo>
                      <a:lnTo>
                        <a:pt x="220" y="3"/>
                      </a:lnTo>
                      <a:lnTo>
                        <a:pt x="244" y="0"/>
                      </a:lnTo>
                      <a:close/>
                    </a:path>
                  </a:pathLst>
                </a:custGeom>
                <a:solidFill>
                  <a:srgbClr val="00CFCF"/>
                </a:solidFill>
                <a:ln w="0">
                  <a:solidFill>
                    <a:srgbClr val="00CFC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Freeform 219"/>
                <p:cNvSpPr>
                  <a:spLocks/>
                </p:cNvSpPr>
                <p:nvPr/>
              </p:nvSpPr>
              <p:spPr bwMode="auto">
                <a:xfrm>
                  <a:off x="2111" y="1264"/>
                  <a:ext cx="1138" cy="990"/>
                </a:xfrm>
                <a:custGeom>
                  <a:avLst/>
                  <a:gdLst/>
                  <a:ahLst/>
                  <a:cxnLst>
                    <a:cxn ang="0">
                      <a:pos x="606" y="1"/>
                    </a:cxn>
                    <a:cxn ang="0">
                      <a:pos x="654" y="5"/>
                    </a:cxn>
                    <a:cxn ang="0">
                      <a:pos x="729" y="18"/>
                    </a:cxn>
                    <a:cxn ang="0">
                      <a:pos x="802" y="40"/>
                    </a:cxn>
                    <a:cxn ang="0">
                      <a:pos x="850" y="60"/>
                    </a:cxn>
                    <a:cxn ang="0">
                      <a:pos x="899" y="85"/>
                    </a:cxn>
                    <a:cxn ang="0">
                      <a:pos x="948" y="117"/>
                    </a:cxn>
                    <a:cxn ang="0">
                      <a:pos x="990" y="151"/>
                    </a:cxn>
                    <a:cxn ang="0">
                      <a:pos x="1022" y="185"/>
                    </a:cxn>
                    <a:cxn ang="0">
                      <a:pos x="1053" y="226"/>
                    </a:cxn>
                    <a:cxn ang="0">
                      <a:pos x="1083" y="274"/>
                    </a:cxn>
                    <a:cxn ang="0">
                      <a:pos x="1113" y="347"/>
                    </a:cxn>
                    <a:cxn ang="0">
                      <a:pos x="1124" y="396"/>
                    </a:cxn>
                    <a:cxn ang="0">
                      <a:pos x="1137" y="495"/>
                    </a:cxn>
                    <a:cxn ang="0">
                      <a:pos x="1135" y="592"/>
                    </a:cxn>
                    <a:cxn ang="0">
                      <a:pos x="1120" y="665"/>
                    </a:cxn>
                    <a:cxn ang="0">
                      <a:pos x="1095" y="726"/>
                    </a:cxn>
                    <a:cxn ang="0">
                      <a:pos x="1070" y="763"/>
                    </a:cxn>
                    <a:cxn ang="0">
                      <a:pos x="1018" y="813"/>
                    </a:cxn>
                    <a:cxn ang="0">
                      <a:pos x="948" y="851"/>
                    </a:cxn>
                    <a:cxn ang="0">
                      <a:pos x="899" y="871"/>
                    </a:cxn>
                    <a:cxn ang="0">
                      <a:pos x="850" y="892"/>
                    </a:cxn>
                    <a:cxn ang="0">
                      <a:pos x="802" y="912"/>
                    </a:cxn>
                    <a:cxn ang="0">
                      <a:pos x="750" y="935"/>
                    </a:cxn>
                    <a:cxn ang="0">
                      <a:pos x="680" y="966"/>
                    </a:cxn>
                    <a:cxn ang="0">
                      <a:pos x="622" y="984"/>
                    </a:cxn>
                    <a:cxn ang="0">
                      <a:pos x="557" y="990"/>
                    </a:cxn>
                    <a:cxn ang="0">
                      <a:pos x="508" y="982"/>
                    </a:cxn>
                    <a:cxn ang="0">
                      <a:pos x="443" y="959"/>
                    </a:cxn>
                    <a:cxn ang="0">
                      <a:pos x="385" y="934"/>
                    </a:cxn>
                    <a:cxn ang="0">
                      <a:pos x="333" y="910"/>
                    </a:cxn>
                    <a:cxn ang="0">
                      <a:pos x="273" y="886"/>
                    </a:cxn>
                    <a:cxn ang="0">
                      <a:pos x="214" y="862"/>
                    </a:cxn>
                    <a:cxn ang="0">
                      <a:pos x="165" y="839"/>
                    </a:cxn>
                    <a:cxn ang="0">
                      <a:pos x="120" y="813"/>
                    </a:cxn>
                    <a:cxn ang="0">
                      <a:pos x="69" y="763"/>
                    </a:cxn>
                    <a:cxn ang="0">
                      <a:pos x="43" y="726"/>
                    </a:cxn>
                    <a:cxn ang="0">
                      <a:pos x="18" y="665"/>
                    </a:cxn>
                    <a:cxn ang="0">
                      <a:pos x="4" y="592"/>
                    </a:cxn>
                    <a:cxn ang="0">
                      <a:pos x="0" y="495"/>
                    </a:cxn>
                    <a:cxn ang="0">
                      <a:pos x="15" y="396"/>
                    </a:cxn>
                    <a:cxn ang="0">
                      <a:pos x="25" y="347"/>
                    </a:cxn>
                    <a:cxn ang="0">
                      <a:pos x="55" y="274"/>
                    </a:cxn>
                    <a:cxn ang="0">
                      <a:pos x="85" y="226"/>
                    </a:cxn>
                    <a:cxn ang="0">
                      <a:pos x="117" y="185"/>
                    </a:cxn>
                    <a:cxn ang="0">
                      <a:pos x="148" y="151"/>
                    </a:cxn>
                    <a:cxn ang="0">
                      <a:pos x="190" y="117"/>
                    </a:cxn>
                    <a:cxn ang="0">
                      <a:pos x="239" y="85"/>
                    </a:cxn>
                    <a:cxn ang="0">
                      <a:pos x="287" y="60"/>
                    </a:cxn>
                    <a:cxn ang="0">
                      <a:pos x="336" y="40"/>
                    </a:cxn>
                    <a:cxn ang="0">
                      <a:pos x="409" y="18"/>
                    </a:cxn>
                    <a:cxn ang="0">
                      <a:pos x="484" y="5"/>
                    </a:cxn>
                    <a:cxn ang="0">
                      <a:pos x="532" y="1"/>
                    </a:cxn>
                  </a:cxnLst>
                  <a:rect l="0" t="0" r="r" b="b"/>
                  <a:pathLst>
                    <a:path w="1138" h="990">
                      <a:moveTo>
                        <a:pt x="557" y="0"/>
                      </a:moveTo>
                      <a:lnTo>
                        <a:pt x="581" y="0"/>
                      </a:lnTo>
                      <a:lnTo>
                        <a:pt x="606" y="1"/>
                      </a:lnTo>
                      <a:lnTo>
                        <a:pt x="630" y="3"/>
                      </a:lnTo>
                      <a:lnTo>
                        <a:pt x="653" y="5"/>
                      </a:lnTo>
                      <a:lnTo>
                        <a:pt x="654" y="5"/>
                      </a:lnTo>
                      <a:lnTo>
                        <a:pt x="680" y="9"/>
                      </a:lnTo>
                      <a:lnTo>
                        <a:pt x="704" y="13"/>
                      </a:lnTo>
                      <a:lnTo>
                        <a:pt x="729" y="18"/>
                      </a:lnTo>
                      <a:lnTo>
                        <a:pt x="753" y="24"/>
                      </a:lnTo>
                      <a:lnTo>
                        <a:pt x="770" y="29"/>
                      </a:lnTo>
                      <a:lnTo>
                        <a:pt x="802" y="40"/>
                      </a:lnTo>
                      <a:lnTo>
                        <a:pt x="826" y="49"/>
                      </a:lnTo>
                      <a:lnTo>
                        <a:pt x="837" y="54"/>
                      </a:lnTo>
                      <a:lnTo>
                        <a:pt x="850" y="60"/>
                      </a:lnTo>
                      <a:lnTo>
                        <a:pt x="875" y="72"/>
                      </a:lnTo>
                      <a:lnTo>
                        <a:pt x="887" y="78"/>
                      </a:lnTo>
                      <a:lnTo>
                        <a:pt x="899" y="85"/>
                      </a:lnTo>
                      <a:lnTo>
                        <a:pt x="924" y="100"/>
                      </a:lnTo>
                      <a:lnTo>
                        <a:pt x="928" y="103"/>
                      </a:lnTo>
                      <a:lnTo>
                        <a:pt x="948" y="117"/>
                      </a:lnTo>
                      <a:lnTo>
                        <a:pt x="962" y="127"/>
                      </a:lnTo>
                      <a:lnTo>
                        <a:pt x="972" y="137"/>
                      </a:lnTo>
                      <a:lnTo>
                        <a:pt x="990" y="151"/>
                      </a:lnTo>
                      <a:lnTo>
                        <a:pt x="998" y="159"/>
                      </a:lnTo>
                      <a:lnTo>
                        <a:pt x="1014" y="177"/>
                      </a:lnTo>
                      <a:lnTo>
                        <a:pt x="1022" y="185"/>
                      </a:lnTo>
                      <a:lnTo>
                        <a:pt x="1035" y="201"/>
                      </a:lnTo>
                      <a:lnTo>
                        <a:pt x="1047" y="216"/>
                      </a:lnTo>
                      <a:lnTo>
                        <a:pt x="1053" y="226"/>
                      </a:lnTo>
                      <a:lnTo>
                        <a:pt x="1068" y="250"/>
                      </a:lnTo>
                      <a:lnTo>
                        <a:pt x="1071" y="253"/>
                      </a:lnTo>
                      <a:lnTo>
                        <a:pt x="1083" y="274"/>
                      </a:lnTo>
                      <a:lnTo>
                        <a:pt x="1095" y="299"/>
                      </a:lnTo>
                      <a:lnTo>
                        <a:pt x="1106" y="323"/>
                      </a:lnTo>
                      <a:lnTo>
                        <a:pt x="1113" y="347"/>
                      </a:lnTo>
                      <a:lnTo>
                        <a:pt x="1118" y="372"/>
                      </a:lnTo>
                      <a:lnTo>
                        <a:pt x="1120" y="379"/>
                      </a:lnTo>
                      <a:lnTo>
                        <a:pt x="1124" y="396"/>
                      </a:lnTo>
                      <a:lnTo>
                        <a:pt x="1129" y="421"/>
                      </a:lnTo>
                      <a:lnTo>
                        <a:pt x="1136" y="469"/>
                      </a:lnTo>
                      <a:lnTo>
                        <a:pt x="1137" y="495"/>
                      </a:lnTo>
                      <a:lnTo>
                        <a:pt x="1138" y="519"/>
                      </a:lnTo>
                      <a:lnTo>
                        <a:pt x="1137" y="544"/>
                      </a:lnTo>
                      <a:lnTo>
                        <a:pt x="1135" y="592"/>
                      </a:lnTo>
                      <a:lnTo>
                        <a:pt x="1131" y="617"/>
                      </a:lnTo>
                      <a:lnTo>
                        <a:pt x="1126" y="641"/>
                      </a:lnTo>
                      <a:lnTo>
                        <a:pt x="1120" y="665"/>
                      </a:lnTo>
                      <a:lnTo>
                        <a:pt x="1120" y="666"/>
                      </a:lnTo>
                      <a:lnTo>
                        <a:pt x="1101" y="714"/>
                      </a:lnTo>
                      <a:lnTo>
                        <a:pt x="1095" y="726"/>
                      </a:lnTo>
                      <a:lnTo>
                        <a:pt x="1088" y="739"/>
                      </a:lnTo>
                      <a:lnTo>
                        <a:pt x="1071" y="762"/>
                      </a:lnTo>
                      <a:lnTo>
                        <a:pt x="1070" y="763"/>
                      </a:lnTo>
                      <a:lnTo>
                        <a:pt x="1047" y="789"/>
                      </a:lnTo>
                      <a:lnTo>
                        <a:pt x="1022" y="810"/>
                      </a:lnTo>
                      <a:lnTo>
                        <a:pt x="1018" y="813"/>
                      </a:lnTo>
                      <a:lnTo>
                        <a:pt x="998" y="826"/>
                      </a:lnTo>
                      <a:lnTo>
                        <a:pt x="977" y="837"/>
                      </a:lnTo>
                      <a:lnTo>
                        <a:pt x="948" y="851"/>
                      </a:lnTo>
                      <a:lnTo>
                        <a:pt x="926" y="862"/>
                      </a:lnTo>
                      <a:lnTo>
                        <a:pt x="924" y="862"/>
                      </a:lnTo>
                      <a:lnTo>
                        <a:pt x="899" y="871"/>
                      </a:lnTo>
                      <a:lnTo>
                        <a:pt x="875" y="882"/>
                      </a:lnTo>
                      <a:lnTo>
                        <a:pt x="866" y="886"/>
                      </a:lnTo>
                      <a:lnTo>
                        <a:pt x="850" y="892"/>
                      </a:lnTo>
                      <a:lnTo>
                        <a:pt x="826" y="901"/>
                      </a:lnTo>
                      <a:lnTo>
                        <a:pt x="806" y="910"/>
                      </a:lnTo>
                      <a:lnTo>
                        <a:pt x="802" y="912"/>
                      </a:lnTo>
                      <a:lnTo>
                        <a:pt x="777" y="923"/>
                      </a:lnTo>
                      <a:lnTo>
                        <a:pt x="753" y="934"/>
                      </a:lnTo>
                      <a:lnTo>
                        <a:pt x="750" y="935"/>
                      </a:lnTo>
                      <a:lnTo>
                        <a:pt x="729" y="945"/>
                      </a:lnTo>
                      <a:lnTo>
                        <a:pt x="695" y="959"/>
                      </a:lnTo>
                      <a:lnTo>
                        <a:pt x="680" y="966"/>
                      </a:lnTo>
                      <a:lnTo>
                        <a:pt x="654" y="975"/>
                      </a:lnTo>
                      <a:lnTo>
                        <a:pt x="630" y="982"/>
                      </a:lnTo>
                      <a:lnTo>
                        <a:pt x="622" y="984"/>
                      </a:lnTo>
                      <a:lnTo>
                        <a:pt x="606" y="987"/>
                      </a:lnTo>
                      <a:lnTo>
                        <a:pt x="581" y="990"/>
                      </a:lnTo>
                      <a:lnTo>
                        <a:pt x="557" y="990"/>
                      </a:lnTo>
                      <a:lnTo>
                        <a:pt x="532" y="987"/>
                      </a:lnTo>
                      <a:lnTo>
                        <a:pt x="516" y="984"/>
                      </a:lnTo>
                      <a:lnTo>
                        <a:pt x="508" y="982"/>
                      </a:lnTo>
                      <a:lnTo>
                        <a:pt x="484" y="975"/>
                      </a:lnTo>
                      <a:lnTo>
                        <a:pt x="459" y="966"/>
                      </a:lnTo>
                      <a:lnTo>
                        <a:pt x="443" y="959"/>
                      </a:lnTo>
                      <a:lnTo>
                        <a:pt x="409" y="945"/>
                      </a:lnTo>
                      <a:lnTo>
                        <a:pt x="388" y="935"/>
                      </a:lnTo>
                      <a:lnTo>
                        <a:pt x="385" y="934"/>
                      </a:lnTo>
                      <a:lnTo>
                        <a:pt x="361" y="923"/>
                      </a:lnTo>
                      <a:lnTo>
                        <a:pt x="336" y="912"/>
                      </a:lnTo>
                      <a:lnTo>
                        <a:pt x="333" y="910"/>
                      </a:lnTo>
                      <a:lnTo>
                        <a:pt x="312" y="901"/>
                      </a:lnTo>
                      <a:lnTo>
                        <a:pt x="287" y="892"/>
                      </a:lnTo>
                      <a:lnTo>
                        <a:pt x="273" y="886"/>
                      </a:lnTo>
                      <a:lnTo>
                        <a:pt x="263" y="882"/>
                      </a:lnTo>
                      <a:lnTo>
                        <a:pt x="239" y="871"/>
                      </a:lnTo>
                      <a:lnTo>
                        <a:pt x="214" y="862"/>
                      </a:lnTo>
                      <a:lnTo>
                        <a:pt x="213" y="862"/>
                      </a:lnTo>
                      <a:lnTo>
                        <a:pt x="190" y="851"/>
                      </a:lnTo>
                      <a:lnTo>
                        <a:pt x="165" y="839"/>
                      </a:lnTo>
                      <a:lnTo>
                        <a:pt x="161" y="837"/>
                      </a:lnTo>
                      <a:lnTo>
                        <a:pt x="141" y="826"/>
                      </a:lnTo>
                      <a:lnTo>
                        <a:pt x="120" y="813"/>
                      </a:lnTo>
                      <a:lnTo>
                        <a:pt x="117" y="810"/>
                      </a:lnTo>
                      <a:lnTo>
                        <a:pt x="91" y="789"/>
                      </a:lnTo>
                      <a:lnTo>
                        <a:pt x="69" y="763"/>
                      </a:lnTo>
                      <a:lnTo>
                        <a:pt x="67" y="762"/>
                      </a:lnTo>
                      <a:lnTo>
                        <a:pt x="51" y="739"/>
                      </a:lnTo>
                      <a:lnTo>
                        <a:pt x="43" y="726"/>
                      </a:lnTo>
                      <a:lnTo>
                        <a:pt x="37" y="714"/>
                      </a:lnTo>
                      <a:lnTo>
                        <a:pt x="18" y="666"/>
                      </a:lnTo>
                      <a:lnTo>
                        <a:pt x="18" y="665"/>
                      </a:lnTo>
                      <a:lnTo>
                        <a:pt x="12" y="641"/>
                      </a:lnTo>
                      <a:lnTo>
                        <a:pt x="7" y="617"/>
                      </a:lnTo>
                      <a:lnTo>
                        <a:pt x="4" y="592"/>
                      </a:lnTo>
                      <a:lnTo>
                        <a:pt x="1" y="544"/>
                      </a:lnTo>
                      <a:lnTo>
                        <a:pt x="0" y="519"/>
                      </a:lnTo>
                      <a:lnTo>
                        <a:pt x="0" y="495"/>
                      </a:lnTo>
                      <a:lnTo>
                        <a:pt x="3" y="469"/>
                      </a:lnTo>
                      <a:lnTo>
                        <a:pt x="10" y="421"/>
                      </a:lnTo>
                      <a:lnTo>
                        <a:pt x="15" y="396"/>
                      </a:lnTo>
                      <a:lnTo>
                        <a:pt x="18" y="379"/>
                      </a:lnTo>
                      <a:lnTo>
                        <a:pt x="19" y="372"/>
                      </a:lnTo>
                      <a:lnTo>
                        <a:pt x="25" y="347"/>
                      </a:lnTo>
                      <a:lnTo>
                        <a:pt x="33" y="323"/>
                      </a:lnTo>
                      <a:lnTo>
                        <a:pt x="43" y="299"/>
                      </a:lnTo>
                      <a:lnTo>
                        <a:pt x="55" y="274"/>
                      </a:lnTo>
                      <a:lnTo>
                        <a:pt x="67" y="253"/>
                      </a:lnTo>
                      <a:lnTo>
                        <a:pt x="70" y="250"/>
                      </a:lnTo>
                      <a:lnTo>
                        <a:pt x="85" y="226"/>
                      </a:lnTo>
                      <a:lnTo>
                        <a:pt x="91" y="216"/>
                      </a:lnTo>
                      <a:lnTo>
                        <a:pt x="103" y="201"/>
                      </a:lnTo>
                      <a:lnTo>
                        <a:pt x="117" y="185"/>
                      </a:lnTo>
                      <a:lnTo>
                        <a:pt x="124" y="177"/>
                      </a:lnTo>
                      <a:lnTo>
                        <a:pt x="141" y="159"/>
                      </a:lnTo>
                      <a:lnTo>
                        <a:pt x="148" y="151"/>
                      </a:lnTo>
                      <a:lnTo>
                        <a:pt x="165" y="137"/>
                      </a:lnTo>
                      <a:lnTo>
                        <a:pt x="175" y="127"/>
                      </a:lnTo>
                      <a:lnTo>
                        <a:pt x="190" y="117"/>
                      </a:lnTo>
                      <a:lnTo>
                        <a:pt x="210" y="103"/>
                      </a:lnTo>
                      <a:lnTo>
                        <a:pt x="214" y="100"/>
                      </a:lnTo>
                      <a:lnTo>
                        <a:pt x="239" y="85"/>
                      </a:lnTo>
                      <a:lnTo>
                        <a:pt x="250" y="78"/>
                      </a:lnTo>
                      <a:lnTo>
                        <a:pt x="263" y="72"/>
                      </a:lnTo>
                      <a:lnTo>
                        <a:pt x="287" y="60"/>
                      </a:lnTo>
                      <a:lnTo>
                        <a:pt x="301" y="54"/>
                      </a:lnTo>
                      <a:lnTo>
                        <a:pt x="312" y="49"/>
                      </a:lnTo>
                      <a:lnTo>
                        <a:pt x="336" y="40"/>
                      </a:lnTo>
                      <a:lnTo>
                        <a:pt x="369" y="29"/>
                      </a:lnTo>
                      <a:lnTo>
                        <a:pt x="385" y="24"/>
                      </a:lnTo>
                      <a:lnTo>
                        <a:pt x="409" y="18"/>
                      </a:lnTo>
                      <a:lnTo>
                        <a:pt x="435" y="13"/>
                      </a:lnTo>
                      <a:lnTo>
                        <a:pt x="459" y="9"/>
                      </a:lnTo>
                      <a:lnTo>
                        <a:pt x="484" y="5"/>
                      </a:lnTo>
                      <a:lnTo>
                        <a:pt x="485" y="5"/>
                      </a:lnTo>
                      <a:lnTo>
                        <a:pt x="508" y="3"/>
                      </a:lnTo>
                      <a:lnTo>
                        <a:pt x="532" y="1"/>
                      </a:ln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005050"/>
                </a:solidFill>
                <a:ln w="0">
                  <a:solidFill>
                    <a:srgbClr val="00505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" name="Freeform 220"/>
                <p:cNvSpPr>
                  <a:spLocks/>
                </p:cNvSpPr>
                <p:nvPr/>
              </p:nvSpPr>
              <p:spPr bwMode="auto">
                <a:xfrm>
                  <a:off x="2115" y="2195"/>
                  <a:ext cx="1131" cy="738"/>
                </a:xfrm>
                <a:custGeom>
                  <a:avLst/>
                  <a:gdLst/>
                  <a:ahLst/>
                  <a:cxnLst>
                    <a:cxn ang="0">
                      <a:pos x="283" y="3"/>
                    </a:cxn>
                    <a:cxn ang="0">
                      <a:pos x="332" y="11"/>
                    </a:cxn>
                    <a:cxn ang="0">
                      <a:pos x="396" y="28"/>
                    </a:cxn>
                    <a:cxn ang="0">
                      <a:pos x="455" y="48"/>
                    </a:cxn>
                    <a:cxn ang="0">
                      <a:pos x="504" y="60"/>
                    </a:cxn>
                    <a:cxn ang="0">
                      <a:pos x="577" y="68"/>
                    </a:cxn>
                    <a:cxn ang="0">
                      <a:pos x="650" y="54"/>
                    </a:cxn>
                    <a:cxn ang="0">
                      <a:pos x="700" y="40"/>
                    </a:cxn>
                    <a:cxn ang="0">
                      <a:pos x="749" y="24"/>
                    </a:cxn>
                    <a:cxn ang="0">
                      <a:pos x="822" y="5"/>
                    </a:cxn>
                    <a:cxn ang="0">
                      <a:pos x="871" y="0"/>
                    </a:cxn>
                    <a:cxn ang="0">
                      <a:pos x="930" y="4"/>
                    </a:cxn>
                    <a:cxn ang="0">
                      <a:pos x="994" y="22"/>
                    </a:cxn>
                    <a:cxn ang="0">
                      <a:pos x="1043" y="52"/>
                    </a:cxn>
                    <a:cxn ang="0">
                      <a:pos x="1069" y="77"/>
                    </a:cxn>
                    <a:cxn ang="0">
                      <a:pos x="1102" y="126"/>
                    </a:cxn>
                    <a:cxn ang="0">
                      <a:pos x="1121" y="176"/>
                    </a:cxn>
                    <a:cxn ang="0">
                      <a:pos x="1131" y="249"/>
                    </a:cxn>
                    <a:cxn ang="0">
                      <a:pos x="1123" y="322"/>
                    </a:cxn>
                    <a:cxn ang="0">
                      <a:pos x="1102" y="395"/>
                    </a:cxn>
                    <a:cxn ang="0">
                      <a:pos x="1080" y="444"/>
                    </a:cxn>
                    <a:cxn ang="0">
                      <a:pos x="1050" y="494"/>
                    </a:cxn>
                    <a:cxn ang="0">
                      <a:pos x="1018" y="534"/>
                    </a:cxn>
                    <a:cxn ang="0">
                      <a:pos x="988" y="567"/>
                    </a:cxn>
                    <a:cxn ang="0">
                      <a:pos x="944" y="606"/>
                    </a:cxn>
                    <a:cxn ang="0">
                      <a:pos x="898" y="640"/>
                    </a:cxn>
                    <a:cxn ang="0">
                      <a:pos x="857" y="664"/>
                    </a:cxn>
                    <a:cxn ang="0">
                      <a:pos x="806" y="689"/>
                    </a:cxn>
                    <a:cxn ang="0">
                      <a:pos x="749" y="711"/>
                    </a:cxn>
                    <a:cxn ang="0">
                      <a:pos x="700" y="724"/>
                    </a:cxn>
                    <a:cxn ang="0">
                      <a:pos x="602" y="737"/>
                    </a:cxn>
                    <a:cxn ang="0">
                      <a:pos x="528" y="737"/>
                    </a:cxn>
                    <a:cxn ang="0">
                      <a:pos x="431" y="724"/>
                    </a:cxn>
                    <a:cxn ang="0">
                      <a:pos x="381" y="711"/>
                    </a:cxn>
                    <a:cxn ang="0">
                      <a:pos x="324" y="689"/>
                    </a:cxn>
                    <a:cxn ang="0">
                      <a:pos x="273" y="664"/>
                    </a:cxn>
                    <a:cxn ang="0">
                      <a:pos x="233" y="640"/>
                    </a:cxn>
                    <a:cxn ang="0">
                      <a:pos x="186" y="606"/>
                    </a:cxn>
                    <a:cxn ang="0">
                      <a:pos x="119" y="543"/>
                    </a:cxn>
                    <a:cxn ang="0">
                      <a:pos x="80" y="494"/>
                    </a:cxn>
                    <a:cxn ang="0">
                      <a:pos x="50" y="444"/>
                    </a:cxn>
                    <a:cxn ang="0">
                      <a:pos x="27" y="395"/>
                    </a:cxn>
                    <a:cxn ang="0">
                      <a:pos x="7" y="322"/>
                    </a:cxn>
                    <a:cxn ang="0">
                      <a:pos x="0" y="249"/>
                    </a:cxn>
                    <a:cxn ang="0">
                      <a:pos x="9" y="176"/>
                    </a:cxn>
                    <a:cxn ang="0">
                      <a:pos x="29" y="126"/>
                    </a:cxn>
                    <a:cxn ang="0">
                      <a:pos x="61" y="77"/>
                    </a:cxn>
                    <a:cxn ang="0">
                      <a:pos x="87" y="52"/>
                    </a:cxn>
                    <a:cxn ang="0">
                      <a:pos x="137" y="22"/>
                    </a:cxn>
                    <a:cxn ang="0">
                      <a:pos x="199" y="4"/>
                    </a:cxn>
                  </a:cxnLst>
                  <a:rect l="0" t="0" r="r" b="b"/>
                  <a:pathLst>
                    <a:path w="1131" h="738">
                      <a:moveTo>
                        <a:pt x="235" y="0"/>
                      </a:moveTo>
                      <a:lnTo>
                        <a:pt x="259" y="0"/>
                      </a:lnTo>
                      <a:lnTo>
                        <a:pt x="283" y="3"/>
                      </a:lnTo>
                      <a:lnTo>
                        <a:pt x="297" y="4"/>
                      </a:lnTo>
                      <a:lnTo>
                        <a:pt x="308" y="5"/>
                      </a:lnTo>
                      <a:lnTo>
                        <a:pt x="332" y="11"/>
                      </a:lnTo>
                      <a:lnTo>
                        <a:pt x="357" y="17"/>
                      </a:lnTo>
                      <a:lnTo>
                        <a:pt x="381" y="24"/>
                      </a:lnTo>
                      <a:lnTo>
                        <a:pt x="396" y="28"/>
                      </a:lnTo>
                      <a:lnTo>
                        <a:pt x="405" y="32"/>
                      </a:lnTo>
                      <a:lnTo>
                        <a:pt x="431" y="40"/>
                      </a:lnTo>
                      <a:lnTo>
                        <a:pt x="455" y="48"/>
                      </a:lnTo>
                      <a:lnTo>
                        <a:pt x="472" y="53"/>
                      </a:lnTo>
                      <a:lnTo>
                        <a:pt x="480" y="54"/>
                      </a:lnTo>
                      <a:lnTo>
                        <a:pt x="504" y="60"/>
                      </a:lnTo>
                      <a:lnTo>
                        <a:pt x="528" y="65"/>
                      </a:lnTo>
                      <a:lnTo>
                        <a:pt x="553" y="68"/>
                      </a:lnTo>
                      <a:lnTo>
                        <a:pt x="577" y="68"/>
                      </a:lnTo>
                      <a:lnTo>
                        <a:pt x="602" y="65"/>
                      </a:lnTo>
                      <a:lnTo>
                        <a:pt x="626" y="60"/>
                      </a:lnTo>
                      <a:lnTo>
                        <a:pt x="650" y="54"/>
                      </a:lnTo>
                      <a:lnTo>
                        <a:pt x="659" y="53"/>
                      </a:lnTo>
                      <a:lnTo>
                        <a:pt x="676" y="48"/>
                      </a:lnTo>
                      <a:lnTo>
                        <a:pt x="700" y="40"/>
                      </a:lnTo>
                      <a:lnTo>
                        <a:pt x="725" y="32"/>
                      </a:lnTo>
                      <a:lnTo>
                        <a:pt x="734" y="28"/>
                      </a:lnTo>
                      <a:lnTo>
                        <a:pt x="749" y="24"/>
                      </a:lnTo>
                      <a:lnTo>
                        <a:pt x="773" y="17"/>
                      </a:lnTo>
                      <a:lnTo>
                        <a:pt x="798" y="11"/>
                      </a:lnTo>
                      <a:lnTo>
                        <a:pt x="822" y="5"/>
                      </a:lnTo>
                      <a:lnTo>
                        <a:pt x="833" y="4"/>
                      </a:lnTo>
                      <a:lnTo>
                        <a:pt x="846" y="3"/>
                      </a:lnTo>
                      <a:lnTo>
                        <a:pt x="871" y="0"/>
                      </a:lnTo>
                      <a:lnTo>
                        <a:pt x="895" y="0"/>
                      </a:lnTo>
                      <a:lnTo>
                        <a:pt x="920" y="3"/>
                      </a:lnTo>
                      <a:lnTo>
                        <a:pt x="930" y="4"/>
                      </a:lnTo>
                      <a:lnTo>
                        <a:pt x="944" y="6"/>
                      </a:lnTo>
                      <a:lnTo>
                        <a:pt x="968" y="12"/>
                      </a:lnTo>
                      <a:lnTo>
                        <a:pt x="994" y="22"/>
                      </a:lnTo>
                      <a:lnTo>
                        <a:pt x="1006" y="28"/>
                      </a:lnTo>
                      <a:lnTo>
                        <a:pt x="1018" y="35"/>
                      </a:lnTo>
                      <a:lnTo>
                        <a:pt x="1043" y="52"/>
                      </a:lnTo>
                      <a:lnTo>
                        <a:pt x="1043" y="53"/>
                      </a:lnTo>
                      <a:lnTo>
                        <a:pt x="1067" y="75"/>
                      </a:lnTo>
                      <a:lnTo>
                        <a:pt x="1069" y="77"/>
                      </a:lnTo>
                      <a:lnTo>
                        <a:pt x="1087" y="101"/>
                      </a:lnTo>
                      <a:lnTo>
                        <a:pt x="1091" y="107"/>
                      </a:lnTo>
                      <a:lnTo>
                        <a:pt x="1102" y="126"/>
                      </a:lnTo>
                      <a:lnTo>
                        <a:pt x="1113" y="150"/>
                      </a:lnTo>
                      <a:lnTo>
                        <a:pt x="1116" y="159"/>
                      </a:lnTo>
                      <a:lnTo>
                        <a:pt x="1121" y="176"/>
                      </a:lnTo>
                      <a:lnTo>
                        <a:pt x="1126" y="200"/>
                      </a:lnTo>
                      <a:lnTo>
                        <a:pt x="1129" y="224"/>
                      </a:lnTo>
                      <a:lnTo>
                        <a:pt x="1131" y="249"/>
                      </a:lnTo>
                      <a:lnTo>
                        <a:pt x="1129" y="273"/>
                      </a:lnTo>
                      <a:lnTo>
                        <a:pt x="1127" y="298"/>
                      </a:lnTo>
                      <a:lnTo>
                        <a:pt x="1123" y="322"/>
                      </a:lnTo>
                      <a:lnTo>
                        <a:pt x="1119" y="346"/>
                      </a:lnTo>
                      <a:lnTo>
                        <a:pt x="1111" y="371"/>
                      </a:lnTo>
                      <a:lnTo>
                        <a:pt x="1102" y="395"/>
                      </a:lnTo>
                      <a:lnTo>
                        <a:pt x="1092" y="420"/>
                      </a:lnTo>
                      <a:lnTo>
                        <a:pt x="1091" y="420"/>
                      </a:lnTo>
                      <a:lnTo>
                        <a:pt x="1080" y="444"/>
                      </a:lnTo>
                      <a:lnTo>
                        <a:pt x="1067" y="467"/>
                      </a:lnTo>
                      <a:lnTo>
                        <a:pt x="1066" y="468"/>
                      </a:lnTo>
                      <a:lnTo>
                        <a:pt x="1050" y="494"/>
                      </a:lnTo>
                      <a:lnTo>
                        <a:pt x="1043" y="503"/>
                      </a:lnTo>
                      <a:lnTo>
                        <a:pt x="1031" y="518"/>
                      </a:lnTo>
                      <a:lnTo>
                        <a:pt x="1018" y="534"/>
                      </a:lnTo>
                      <a:lnTo>
                        <a:pt x="1010" y="543"/>
                      </a:lnTo>
                      <a:lnTo>
                        <a:pt x="994" y="561"/>
                      </a:lnTo>
                      <a:lnTo>
                        <a:pt x="988" y="567"/>
                      </a:lnTo>
                      <a:lnTo>
                        <a:pt x="968" y="585"/>
                      </a:lnTo>
                      <a:lnTo>
                        <a:pt x="961" y="591"/>
                      </a:lnTo>
                      <a:lnTo>
                        <a:pt x="944" y="606"/>
                      </a:lnTo>
                      <a:lnTo>
                        <a:pt x="932" y="616"/>
                      </a:lnTo>
                      <a:lnTo>
                        <a:pt x="920" y="624"/>
                      </a:lnTo>
                      <a:lnTo>
                        <a:pt x="898" y="640"/>
                      </a:lnTo>
                      <a:lnTo>
                        <a:pt x="895" y="641"/>
                      </a:lnTo>
                      <a:lnTo>
                        <a:pt x="871" y="657"/>
                      </a:lnTo>
                      <a:lnTo>
                        <a:pt x="857" y="664"/>
                      </a:lnTo>
                      <a:lnTo>
                        <a:pt x="846" y="670"/>
                      </a:lnTo>
                      <a:lnTo>
                        <a:pt x="822" y="682"/>
                      </a:lnTo>
                      <a:lnTo>
                        <a:pt x="806" y="689"/>
                      </a:lnTo>
                      <a:lnTo>
                        <a:pt x="798" y="693"/>
                      </a:lnTo>
                      <a:lnTo>
                        <a:pt x="773" y="702"/>
                      </a:lnTo>
                      <a:lnTo>
                        <a:pt x="749" y="711"/>
                      </a:lnTo>
                      <a:lnTo>
                        <a:pt x="738" y="713"/>
                      </a:lnTo>
                      <a:lnTo>
                        <a:pt x="725" y="718"/>
                      </a:lnTo>
                      <a:lnTo>
                        <a:pt x="700" y="724"/>
                      </a:lnTo>
                      <a:lnTo>
                        <a:pt x="676" y="729"/>
                      </a:lnTo>
                      <a:lnTo>
                        <a:pt x="650" y="732"/>
                      </a:lnTo>
                      <a:lnTo>
                        <a:pt x="602" y="737"/>
                      </a:lnTo>
                      <a:lnTo>
                        <a:pt x="586" y="738"/>
                      </a:lnTo>
                      <a:lnTo>
                        <a:pt x="545" y="738"/>
                      </a:lnTo>
                      <a:lnTo>
                        <a:pt x="528" y="737"/>
                      </a:lnTo>
                      <a:lnTo>
                        <a:pt x="480" y="732"/>
                      </a:lnTo>
                      <a:lnTo>
                        <a:pt x="455" y="729"/>
                      </a:lnTo>
                      <a:lnTo>
                        <a:pt x="431" y="724"/>
                      </a:lnTo>
                      <a:lnTo>
                        <a:pt x="405" y="718"/>
                      </a:lnTo>
                      <a:lnTo>
                        <a:pt x="392" y="713"/>
                      </a:lnTo>
                      <a:lnTo>
                        <a:pt x="381" y="711"/>
                      </a:lnTo>
                      <a:lnTo>
                        <a:pt x="357" y="702"/>
                      </a:lnTo>
                      <a:lnTo>
                        <a:pt x="332" y="693"/>
                      </a:lnTo>
                      <a:lnTo>
                        <a:pt x="324" y="689"/>
                      </a:lnTo>
                      <a:lnTo>
                        <a:pt x="308" y="682"/>
                      </a:lnTo>
                      <a:lnTo>
                        <a:pt x="283" y="670"/>
                      </a:lnTo>
                      <a:lnTo>
                        <a:pt x="273" y="664"/>
                      </a:lnTo>
                      <a:lnTo>
                        <a:pt x="259" y="657"/>
                      </a:lnTo>
                      <a:lnTo>
                        <a:pt x="235" y="641"/>
                      </a:lnTo>
                      <a:lnTo>
                        <a:pt x="233" y="640"/>
                      </a:lnTo>
                      <a:lnTo>
                        <a:pt x="210" y="624"/>
                      </a:lnTo>
                      <a:lnTo>
                        <a:pt x="198" y="616"/>
                      </a:lnTo>
                      <a:lnTo>
                        <a:pt x="186" y="606"/>
                      </a:lnTo>
                      <a:lnTo>
                        <a:pt x="168" y="591"/>
                      </a:lnTo>
                      <a:lnTo>
                        <a:pt x="161" y="585"/>
                      </a:lnTo>
                      <a:lnTo>
                        <a:pt x="119" y="543"/>
                      </a:lnTo>
                      <a:lnTo>
                        <a:pt x="113" y="534"/>
                      </a:lnTo>
                      <a:lnTo>
                        <a:pt x="98" y="518"/>
                      </a:lnTo>
                      <a:lnTo>
                        <a:pt x="80" y="494"/>
                      </a:lnTo>
                      <a:lnTo>
                        <a:pt x="65" y="468"/>
                      </a:lnTo>
                      <a:lnTo>
                        <a:pt x="63" y="467"/>
                      </a:lnTo>
                      <a:lnTo>
                        <a:pt x="50" y="444"/>
                      </a:lnTo>
                      <a:lnTo>
                        <a:pt x="39" y="420"/>
                      </a:lnTo>
                      <a:lnTo>
                        <a:pt x="38" y="420"/>
                      </a:lnTo>
                      <a:lnTo>
                        <a:pt x="27" y="395"/>
                      </a:lnTo>
                      <a:lnTo>
                        <a:pt x="19" y="371"/>
                      </a:lnTo>
                      <a:lnTo>
                        <a:pt x="12" y="346"/>
                      </a:lnTo>
                      <a:lnTo>
                        <a:pt x="7" y="322"/>
                      </a:lnTo>
                      <a:lnTo>
                        <a:pt x="3" y="298"/>
                      </a:lnTo>
                      <a:lnTo>
                        <a:pt x="1" y="273"/>
                      </a:lnTo>
                      <a:lnTo>
                        <a:pt x="0" y="249"/>
                      </a:lnTo>
                      <a:lnTo>
                        <a:pt x="1" y="224"/>
                      </a:lnTo>
                      <a:lnTo>
                        <a:pt x="5" y="200"/>
                      </a:lnTo>
                      <a:lnTo>
                        <a:pt x="9" y="176"/>
                      </a:lnTo>
                      <a:lnTo>
                        <a:pt x="14" y="159"/>
                      </a:lnTo>
                      <a:lnTo>
                        <a:pt x="18" y="150"/>
                      </a:lnTo>
                      <a:lnTo>
                        <a:pt x="29" y="126"/>
                      </a:lnTo>
                      <a:lnTo>
                        <a:pt x="39" y="107"/>
                      </a:lnTo>
                      <a:lnTo>
                        <a:pt x="43" y="101"/>
                      </a:lnTo>
                      <a:lnTo>
                        <a:pt x="61" y="77"/>
                      </a:lnTo>
                      <a:lnTo>
                        <a:pt x="63" y="75"/>
                      </a:lnTo>
                      <a:lnTo>
                        <a:pt x="87" y="53"/>
                      </a:lnTo>
                      <a:lnTo>
                        <a:pt x="87" y="52"/>
                      </a:lnTo>
                      <a:lnTo>
                        <a:pt x="113" y="35"/>
                      </a:lnTo>
                      <a:lnTo>
                        <a:pt x="125" y="28"/>
                      </a:lnTo>
                      <a:lnTo>
                        <a:pt x="137" y="22"/>
                      </a:lnTo>
                      <a:lnTo>
                        <a:pt x="161" y="12"/>
                      </a:lnTo>
                      <a:lnTo>
                        <a:pt x="186" y="6"/>
                      </a:lnTo>
                      <a:lnTo>
                        <a:pt x="199" y="4"/>
                      </a:lnTo>
                      <a:lnTo>
                        <a:pt x="210" y="3"/>
                      </a:lnTo>
                      <a:lnTo>
                        <a:pt x="235" y="0"/>
                      </a:lnTo>
                      <a:close/>
                    </a:path>
                  </a:pathLst>
                </a:custGeom>
                <a:solidFill>
                  <a:srgbClr val="00DFDF"/>
                </a:solidFill>
                <a:ln w="0">
                  <a:solidFill>
                    <a:srgbClr val="00DFD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Freeform 221"/>
                <p:cNvSpPr>
                  <a:spLocks/>
                </p:cNvSpPr>
                <p:nvPr/>
              </p:nvSpPr>
              <p:spPr bwMode="auto">
                <a:xfrm>
                  <a:off x="2144" y="2201"/>
                  <a:ext cx="1073" cy="702"/>
                </a:xfrm>
                <a:custGeom>
                  <a:avLst/>
                  <a:gdLst/>
                  <a:ahLst/>
                  <a:cxnLst>
                    <a:cxn ang="0">
                      <a:pos x="279" y="4"/>
                    </a:cxn>
                    <a:cxn ang="0">
                      <a:pos x="352" y="21"/>
                    </a:cxn>
                    <a:cxn ang="0">
                      <a:pos x="438" y="47"/>
                    </a:cxn>
                    <a:cxn ang="0">
                      <a:pos x="524" y="63"/>
                    </a:cxn>
                    <a:cxn ang="0">
                      <a:pos x="621" y="51"/>
                    </a:cxn>
                    <a:cxn ang="0">
                      <a:pos x="714" y="22"/>
                    </a:cxn>
                    <a:cxn ang="0">
                      <a:pos x="769" y="9"/>
                    </a:cxn>
                    <a:cxn ang="0">
                      <a:pos x="842" y="0"/>
                    </a:cxn>
                    <a:cxn ang="0">
                      <a:pos x="915" y="11"/>
                    </a:cxn>
                    <a:cxn ang="0">
                      <a:pos x="965" y="32"/>
                    </a:cxn>
                    <a:cxn ang="0">
                      <a:pos x="1013" y="71"/>
                    </a:cxn>
                    <a:cxn ang="0">
                      <a:pos x="1038" y="106"/>
                    </a:cxn>
                    <a:cxn ang="0">
                      <a:pos x="1062" y="165"/>
                    </a:cxn>
                    <a:cxn ang="0">
                      <a:pos x="1073" y="243"/>
                    </a:cxn>
                    <a:cxn ang="0">
                      <a:pos x="1064" y="316"/>
                    </a:cxn>
                    <a:cxn ang="0">
                      <a:pos x="1050" y="365"/>
                    </a:cxn>
                    <a:cxn ang="0">
                      <a:pos x="1029" y="414"/>
                    </a:cxn>
                    <a:cxn ang="0">
                      <a:pos x="1002" y="462"/>
                    </a:cxn>
                    <a:cxn ang="0">
                      <a:pos x="965" y="512"/>
                    </a:cxn>
                    <a:cxn ang="0">
                      <a:pos x="915" y="561"/>
                    </a:cxn>
                    <a:cxn ang="0">
                      <a:pos x="866" y="599"/>
                    </a:cxn>
                    <a:cxn ang="0">
                      <a:pos x="817" y="630"/>
                    </a:cxn>
                    <a:cxn ang="0">
                      <a:pos x="744" y="664"/>
                    </a:cxn>
                    <a:cxn ang="0">
                      <a:pos x="671" y="687"/>
                    </a:cxn>
                    <a:cxn ang="0">
                      <a:pos x="573" y="701"/>
                    </a:cxn>
                    <a:cxn ang="0">
                      <a:pos x="499" y="701"/>
                    </a:cxn>
                    <a:cxn ang="0">
                      <a:pos x="402" y="687"/>
                    </a:cxn>
                    <a:cxn ang="0">
                      <a:pos x="328" y="664"/>
                    </a:cxn>
                    <a:cxn ang="0">
                      <a:pos x="262" y="634"/>
                    </a:cxn>
                    <a:cxn ang="0">
                      <a:pos x="220" y="610"/>
                    </a:cxn>
                    <a:cxn ang="0">
                      <a:pos x="181" y="581"/>
                    </a:cxn>
                    <a:cxn ang="0">
                      <a:pos x="130" y="537"/>
                    </a:cxn>
                    <a:cxn ang="0">
                      <a:pos x="84" y="480"/>
                    </a:cxn>
                    <a:cxn ang="0">
                      <a:pos x="56" y="438"/>
                    </a:cxn>
                    <a:cxn ang="0">
                      <a:pos x="32" y="389"/>
                    </a:cxn>
                    <a:cxn ang="0">
                      <a:pos x="10" y="324"/>
                    </a:cxn>
                    <a:cxn ang="0">
                      <a:pos x="1" y="267"/>
                    </a:cxn>
                    <a:cxn ang="0">
                      <a:pos x="3" y="194"/>
                    </a:cxn>
                    <a:cxn ang="0">
                      <a:pos x="27" y="120"/>
                    </a:cxn>
                    <a:cxn ang="0">
                      <a:pos x="58" y="72"/>
                    </a:cxn>
                    <a:cxn ang="0">
                      <a:pos x="87" y="47"/>
                    </a:cxn>
                    <a:cxn ang="0">
                      <a:pos x="157" y="11"/>
                    </a:cxn>
                    <a:cxn ang="0">
                      <a:pos x="230" y="0"/>
                    </a:cxn>
                  </a:cxnLst>
                  <a:rect l="0" t="0" r="r" b="b"/>
                  <a:pathLst>
                    <a:path w="1073" h="702">
                      <a:moveTo>
                        <a:pt x="230" y="0"/>
                      </a:moveTo>
                      <a:lnTo>
                        <a:pt x="254" y="2"/>
                      </a:lnTo>
                      <a:lnTo>
                        <a:pt x="279" y="4"/>
                      </a:lnTo>
                      <a:lnTo>
                        <a:pt x="303" y="9"/>
                      </a:lnTo>
                      <a:lnTo>
                        <a:pt x="328" y="15"/>
                      </a:lnTo>
                      <a:lnTo>
                        <a:pt x="352" y="21"/>
                      </a:lnTo>
                      <a:lnTo>
                        <a:pt x="358" y="22"/>
                      </a:lnTo>
                      <a:lnTo>
                        <a:pt x="402" y="36"/>
                      </a:lnTo>
                      <a:lnTo>
                        <a:pt x="438" y="47"/>
                      </a:lnTo>
                      <a:lnTo>
                        <a:pt x="451" y="51"/>
                      </a:lnTo>
                      <a:lnTo>
                        <a:pt x="499" y="60"/>
                      </a:lnTo>
                      <a:lnTo>
                        <a:pt x="524" y="63"/>
                      </a:lnTo>
                      <a:lnTo>
                        <a:pt x="548" y="63"/>
                      </a:lnTo>
                      <a:lnTo>
                        <a:pt x="573" y="60"/>
                      </a:lnTo>
                      <a:lnTo>
                        <a:pt x="621" y="51"/>
                      </a:lnTo>
                      <a:lnTo>
                        <a:pt x="635" y="47"/>
                      </a:lnTo>
                      <a:lnTo>
                        <a:pt x="671" y="36"/>
                      </a:lnTo>
                      <a:lnTo>
                        <a:pt x="714" y="22"/>
                      </a:lnTo>
                      <a:lnTo>
                        <a:pt x="720" y="21"/>
                      </a:lnTo>
                      <a:lnTo>
                        <a:pt x="744" y="15"/>
                      </a:lnTo>
                      <a:lnTo>
                        <a:pt x="769" y="9"/>
                      </a:lnTo>
                      <a:lnTo>
                        <a:pt x="793" y="4"/>
                      </a:lnTo>
                      <a:lnTo>
                        <a:pt x="817" y="2"/>
                      </a:lnTo>
                      <a:lnTo>
                        <a:pt x="842" y="0"/>
                      </a:lnTo>
                      <a:lnTo>
                        <a:pt x="866" y="2"/>
                      </a:lnTo>
                      <a:lnTo>
                        <a:pt x="891" y="5"/>
                      </a:lnTo>
                      <a:lnTo>
                        <a:pt x="915" y="11"/>
                      </a:lnTo>
                      <a:lnTo>
                        <a:pt x="939" y="20"/>
                      </a:lnTo>
                      <a:lnTo>
                        <a:pt x="945" y="22"/>
                      </a:lnTo>
                      <a:lnTo>
                        <a:pt x="965" y="32"/>
                      </a:lnTo>
                      <a:lnTo>
                        <a:pt x="985" y="47"/>
                      </a:lnTo>
                      <a:lnTo>
                        <a:pt x="989" y="50"/>
                      </a:lnTo>
                      <a:lnTo>
                        <a:pt x="1013" y="71"/>
                      </a:lnTo>
                      <a:lnTo>
                        <a:pt x="1014" y="72"/>
                      </a:lnTo>
                      <a:lnTo>
                        <a:pt x="1032" y="95"/>
                      </a:lnTo>
                      <a:lnTo>
                        <a:pt x="1038" y="106"/>
                      </a:lnTo>
                      <a:lnTo>
                        <a:pt x="1045" y="120"/>
                      </a:lnTo>
                      <a:lnTo>
                        <a:pt x="1056" y="144"/>
                      </a:lnTo>
                      <a:lnTo>
                        <a:pt x="1062" y="165"/>
                      </a:lnTo>
                      <a:lnTo>
                        <a:pt x="1069" y="194"/>
                      </a:lnTo>
                      <a:lnTo>
                        <a:pt x="1072" y="218"/>
                      </a:lnTo>
                      <a:lnTo>
                        <a:pt x="1073" y="243"/>
                      </a:lnTo>
                      <a:lnTo>
                        <a:pt x="1072" y="267"/>
                      </a:lnTo>
                      <a:lnTo>
                        <a:pt x="1069" y="292"/>
                      </a:lnTo>
                      <a:lnTo>
                        <a:pt x="1064" y="316"/>
                      </a:lnTo>
                      <a:lnTo>
                        <a:pt x="1062" y="324"/>
                      </a:lnTo>
                      <a:lnTo>
                        <a:pt x="1058" y="340"/>
                      </a:lnTo>
                      <a:lnTo>
                        <a:pt x="1050" y="365"/>
                      </a:lnTo>
                      <a:lnTo>
                        <a:pt x="1040" y="389"/>
                      </a:lnTo>
                      <a:lnTo>
                        <a:pt x="1038" y="396"/>
                      </a:lnTo>
                      <a:lnTo>
                        <a:pt x="1029" y="414"/>
                      </a:lnTo>
                      <a:lnTo>
                        <a:pt x="1016" y="438"/>
                      </a:lnTo>
                      <a:lnTo>
                        <a:pt x="1014" y="443"/>
                      </a:lnTo>
                      <a:lnTo>
                        <a:pt x="1002" y="462"/>
                      </a:lnTo>
                      <a:lnTo>
                        <a:pt x="989" y="480"/>
                      </a:lnTo>
                      <a:lnTo>
                        <a:pt x="984" y="488"/>
                      </a:lnTo>
                      <a:lnTo>
                        <a:pt x="965" y="512"/>
                      </a:lnTo>
                      <a:lnTo>
                        <a:pt x="942" y="537"/>
                      </a:lnTo>
                      <a:lnTo>
                        <a:pt x="939" y="538"/>
                      </a:lnTo>
                      <a:lnTo>
                        <a:pt x="915" y="561"/>
                      </a:lnTo>
                      <a:lnTo>
                        <a:pt x="891" y="581"/>
                      </a:lnTo>
                      <a:lnTo>
                        <a:pt x="887" y="585"/>
                      </a:lnTo>
                      <a:lnTo>
                        <a:pt x="866" y="599"/>
                      </a:lnTo>
                      <a:lnTo>
                        <a:pt x="852" y="610"/>
                      </a:lnTo>
                      <a:lnTo>
                        <a:pt x="842" y="616"/>
                      </a:lnTo>
                      <a:lnTo>
                        <a:pt x="817" y="630"/>
                      </a:lnTo>
                      <a:lnTo>
                        <a:pt x="769" y="654"/>
                      </a:lnTo>
                      <a:lnTo>
                        <a:pt x="758" y="658"/>
                      </a:lnTo>
                      <a:lnTo>
                        <a:pt x="744" y="664"/>
                      </a:lnTo>
                      <a:lnTo>
                        <a:pt x="696" y="681"/>
                      </a:lnTo>
                      <a:lnTo>
                        <a:pt x="685" y="683"/>
                      </a:lnTo>
                      <a:lnTo>
                        <a:pt x="671" y="687"/>
                      </a:lnTo>
                      <a:lnTo>
                        <a:pt x="647" y="692"/>
                      </a:lnTo>
                      <a:lnTo>
                        <a:pt x="621" y="696"/>
                      </a:lnTo>
                      <a:lnTo>
                        <a:pt x="573" y="701"/>
                      </a:lnTo>
                      <a:lnTo>
                        <a:pt x="548" y="702"/>
                      </a:lnTo>
                      <a:lnTo>
                        <a:pt x="524" y="702"/>
                      </a:lnTo>
                      <a:lnTo>
                        <a:pt x="499" y="701"/>
                      </a:lnTo>
                      <a:lnTo>
                        <a:pt x="451" y="696"/>
                      </a:lnTo>
                      <a:lnTo>
                        <a:pt x="426" y="692"/>
                      </a:lnTo>
                      <a:lnTo>
                        <a:pt x="402" y="687"/>
                      </a:lnTo>
                      <a:lnTo>
                        <a:pt x="387" y="683"/>
                      </a:lnTo>
                      <a:lnTo>
                        <a:pt x="376" y="681"/>
                      </a:lnTo>
                      <a:lnTo>
                        <a:pt x="328" y="664"/>
                      </a:lnTo>
                      <a:lnTo>
                        <a:pt x="314" y="658"/>
                      </a:lnTo>
                      <a:lnTo>
                        <a:pt x="303" y="654"/>
                      </a:lnTo>
                      <a:lnTo>
                        <a:pt x="262" y="634"/>
                      </a:lnTo>
                      <a:lnTo>
                        <a:pt x="254" y="630"/>
                      </a:lnTo>
                      <a:lnTo>
                        <a:pt x="230" y="616"/>
                      </a:lnTo>
                      <a:lnTo>
                        <a:pt x="220" y="610"/>
                      </a:lnTo>
                      <a:lnTo>
                        <a:pt x="206" y="599"/>
                      </a:lnTo>
                      <a:lnTo>
                        <a:pt x="186" y="585"/>
                      </a:lnTo>
                      <a:lnTo>
                        <a:pt x="181" y="581"/>
                      </a:lnTo>
                      <a:lnTo>
                        <a:pt x="157" y="561"/>
                      </a:lnTo>
                      <a:lnTo>
                        <a:pt x="132" y="538"/>
                      </a:lnTo>
                      <a:lnTo>
                        <a:pt x="130" y="537"/>
                      </a:lnTo>
                      <a:lnTo>
                        <a:pt x="108" y="512"/>
                      </a:lnTo>
                      <a:lnTo>
                        <a:pt x="88" y="488"/>
                      </a:lnTo>
                      <a:lnTo>
                        <a:pt x="84" y="480"/>
                      </a:lnTo>
                      <a:lnTo>
                        <a:pt x="70" y="462"/>
                      </a:lnTo>
                      <a:lnTo>
                        <a:pt x="58" y="443"/>
                      </a:lnTo>
                      <a:lnTo>
                        <a:pt x="56" y="438"/>
                      </a:lnTo>
                      <a:lnTo>
                        <a:pt x="43" y="414"/>
                      </a:lnTo>
                      <a:lnTo>
                        <a:pt x="34" y="396"/>
                      </a:lnTo>
                      <a:lnTo>
                        <a:pt x="32" y="389"/>
                      </a:lnTo>
                      <a:lnTo>
                        <a:pt x="22" y="365"/>
                      </a:lnTo>
                      <a:lnTo>
                        <a:pt x="14" y="340"/>
                      </a:lnTo>
                      <a:lnTo>
                        <a:pt x="10" y="324"/>
                      </a:lnTo>
                      <a:lnTo>
                        <a:pt x="8" y="316"/>
                      </a:lnTo>
                      <a:lnTo>
                        <a:pt x="3" y="292"/>
                      </a:lnTo>
                      <a:lnTo>
                        <a:pt x="1" y="267"/>
                      </a:lnTo>
                      <a:lnTo>
                        <a:pt x="0" y="243"/>
                      </a:lnTo>
                      <a:lnTo>
                        <a:pt x="1" y="218"/>
                      </a:lnTo>
                      <a:lnTo>
                        <a:pt x="3" y="194"/>
                      </a:lnTo>
                      <a:lnTo>
                        <a:pt x="10" y="165"/>
                      </a:lnTo>
                      <a:lnTo>
                        <a:pt x="16" y="144"/>
                      </a:lnTo>
                      <a:lnTo>
                        <a:pt x="27" y="120"/>
                      </a:lnTo>
                      <a:lnTo>
                        <a:pt x="34" y="106"/>
                      </a:lnTo>
                      <a:lnTo>
                        <a:pt x="40" y="95"/>
                      </a:lnTo>
                      <a:lnTo>
                        <a:pt x="58" y="72"/>
                      </a:lnTo>
                      <a:lnTo>
                        <a:pt x="60" y="71"/>
                      </a:lnTo>
                      <a:lnTo>
                        <a:pt x="84" y="50"/>
                      </a:lnTo>
                      <a:lnTo>
                        <a:pt x="87" y="47"/>
                      </a:lnTo>
                      <a:lnTo>
                        <a:pt x="108" y="32"/>
                      </a:lnTo>
                      <a:lnTo>
                        <a:pt x="132" y="20"/>
                      </a:lnTo>
                      <a:lnTo>
                        <a:pt x="157" y="11"/>
                      </a:lnTo>
                      <a:lnTo>
                        <a:pt x="181" y="5"/>
                      </a:lnTo>
                      <a:lnTo>
                        <a:pt x="206" y="2"/>
                      </a:lnTo>
                      <a:lnTo>
                        <a:pt x="230" y="0"/>
                      </a:lnTo>
                      <a:close/>
                    </a:path>
                  </a:pathLst>
                </a:custGeom>
                <a:solidFill>
                  <a:srgbClr val="00EFEF"/>
                </a:solidFill>
                <a:ln w="0">
                  <a:solidFill>
                    <a:srgbClr val="00EFE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Freeform 222"/>
                <p:cNvSpPr>
                  <a:spLocks/>
                </p:cNvSpPr>
                <p:nvPr/>
              </p:nvSpPr>
              <p:spPr bwMode="auto">
                <a:xfrm>
                  <a:off x="2162" y="1390"/>
                  <a:ext cx="1037" cy="863"/>
                </a:xfrm>
                <a:custGeom>
                  <a:avLst/>
                  <a:gdLst/>
                  <a:ahLst/>
                  <a:cxnLst>
                    <a:cxn ang="0">
                      <a:pos x="564" y="1"/>
                    </a:cxn>
                    <a:cxn ang="0">
                      <a:pos x="629" y="11"/>
                    </a:cxn>
                    <a:cxn ang="0">
                      <a:pos x="685" y="25"/>
                    </a:cxn>
                    <a:cxn ang="0">
                      <a:pos x="746" y="51"/>
                    </a:cxn>
                    <a:cxn ang="0">
                      <a:pos x="799" y="79"/>
                    </a:cxn>
                    <a:cxn ang="0">
                      <a:pos x="848" y="114"/>
                    </a:cxn>
                    <a:cxn ang="0">
                      <a:pos x="889" y="148"/>
                    </a:cxn>
                    <a:cxn ang="0">
                      <a:pos x="921" y="184"/>
                    </a:cxn>
                    <a:cxn ang="0">
                      <a:pos x="968" y="246"/>
                    </a:cxn>
                    <a:cxn ang="0">
                      <a:pos x="993" y="295"/>
                    </a:cxn>
                    <a:cxn ang="0">
                      <a:pos x="1013" y="343"/>
                    </a:cxn>
                    <a:cxn ang="0">
                      <a:pos x="1032" y="418"/>
                    </a:cxn>
                    <a:cxn ang="0">
                      <a:pos x="1035" y="491"/>
                    </a:cxn>
                    <a:cxn ang="0">
                      <a:pos x="1023" y="564"/>
                    </a:cxn>
                    <a:cxn ang="0">
                      <a:pos x="1003" y="613"/>
                    </a:cxn>
                    <a:cxn ang="0">
                      <a:pos x="971" y="658"/>
                    </a:cxn>
                    <a:cxn ang="0">
                      <a:pos x="921" y="699"/>
                    </a:cxn>
                    <a:cxn ang="0">
                      <a:pos x="873" y="726"/>
                    </a:cxn>
                    <a:cxn ang="0">
                      <a:pos x="800" y="760"/>
                    </a:cxn>
                    <a:cxn ang="0">
                      <a:pos x="746" y="784"/>
                    </a:cxn>
                    <a:cxn ang="0">
                      <a:pos x="693" y="809"/>
                    </a:cxn>
                    <a:cxn ang="0">
                      <a:pos x="639" y="833"/>
                    </a:cxn>
                    <a:cxn ang="0">
                      <a:pos x="579" y="855"/>
                    </a:cxn>
                    <a:cxn ang="0">
                      <a:pos x="530" y="863"/>
                    </a:cxn>
                    <a:cxn ang="0">
                      <a:pos x="470" y="858"/>
                    </a:cxn>
                    <a:cxn ang="0">
                      <a:pos x="408" y="838"/>
                    </a:cxn>
                    <a:cxn ang="0">
                      <a:pos x="342" y="809"/>
                    </a:cxn>
                    <a:cxn ang="0">
                      <a:pos x="290" y="784"/>
                    </a:cxn>
                    <a:cxn ang="0">
                      <a:pos x="236" y="761"/>
                    </a:cxn>
                    <a:cxn ang="0">
                      <a:pos x="188" y="738"/>
                    </a:cxn>
                    <a:cxn ang="0">
                      <a:pos x="139" y="713"/>
                    </a:cxn>
                    <a:cxn ang="0">
                      <a:pos x="98" y="687"/>
                    </a:cxn>
                    <a:cxn ang="0">
                      <a:pos x="66" y="658"/>
                    </a:cxn>
                    <a:cxn ang="0">
                      <a:pos x="33" y="613"/>
                    </a:cxn>
                    <a:cxn ang="0">
                      <a:pos x="12" y="564"/>
                    </a:cxn>
                    <a:cxn ang="0">
                      <a:pos x="1" y="491"/>
                    </a:cxn>
                    <a:cxn ang="0">
                      <a:pos x="4" y="418"/>
                    </a:cxn>
                    <a:cxn ang="0">
                      <a:pos x="24" y="343"/>
                    </a:cxn>
                    <a:cxn ang="0">
                      <a:pos x="43" y="295"/>
                    </a:cxn>
                    <a:cxn ang="0">
                      <a:pos x="68" y="246"/>
                    </a:cxn>
                    <a:cxn ang="0">
                      <a:pos x="114" y="184"/>
                    </a:cxn>
                    <a:cxn ang="0">
                      <a:pos x="147" y="148"/>
                    </a:cxn>
                    <a:cxn ang="0">
                      <a:pos x="188" y="114"/>
                    </a:cxn>
                    <a:cxn ang="0">
                      <a:pos x="236" y="79"/>
                    </a:cxn>
                    <a:cxn ang="0">
                      <a:pos x="310" y="41"/>
                    </a:cxn>
                    <a:cxn ang="0">
                      <a:pos x="358" y="23"/>
                    </a:cxn>
                    <a:cxn ang="0">
                      <a:pos x="433" y="6"/>
                    </a:cxn>
                    <a:cxn ang="0">
                      <a:pos x="481" y="0"/>
                    </a:cxn>
                  </a:cxnLst>
                  <a:rect l="0" t="0" r="r" b="b"/>
                  <a:pathLst>
                    <a:path w="1037" h="863">
                      <a:moveTo>
                        <a:pt x="481" y="0"/>
                      </a:moveTo>
                      <a:lnTo>
                        <a:pt x="555" y="0"/>
                      </a:lnTo>
                      <a:lnTo>
                        <a:pt x="564" y="1"/>
                      </a:lnTo>
                      <a:lnTo>
                        <a:pt x="579" y="3"/>
                      </a:lnTo>
                      <a:lnTo>
                        <a:pt x="603" y="6"/>
                      </a:lnTo>
                      <a:lnTo>
                        <a:pt x="629" y="11"/>
                      </a:lnTo>
                      <a:lnTo>
                        <a:pt x="653" y="17"/>
                      </a:lnTo>
                      <a:lnTo>
                        <a:pt x="678" y="23"/>
                      </a:lnTo>
                      <a:lnTo>
                        <a:pt x="685" y="25"/>
                      </a:lnTo>
                      <a:lnTo>
                        <a:pt x="702" y="31"/>
                      </a:lnTo>
                      <a:lnTo>
                        <a:pt x="726" y="41"/>
                      </a:lnTo>
                      <a:lnTo>
                        <a:pt x="746" y="51"/>
                      </a:lnTo>
                      <a:lnTo>
                        <a:pt x="775" y="65"/>
                      </a:lnTo>
                      <a:lnTo>
                        <a:pt x="792" y="75"/>
                      </a:lnTo>
                      <a:lnTo>
                        <a:pt x="799" y="79"/>
                      </a:lnTo>
                      <a:lnTo>
                        <a:pt x="824" y="95"/>
                      </a:lnTo>
                      <a:lnTo>
                        <a:pt x="829" y="100"/>
                      </a:lnTo>
                      <a:lnTo>
                        <a:pt x="848" y="114"/>
                      </a:lnTo>
                      <a:lnTo>
                        <a:pt x="861" y="124"/>
                      </a:lnTo>
                      <a:lnTo>
                        <a:pt x="873" y="135"/>
                      </a:lnTo>
                      <a:lnTo>
                        <a:pt x="889" y="148"/>
                      </a:lnTo>
                      <a:lnTo>
                        <a:pt x="897" y="157"/>
                      </a:lnTo>
                      <a:lnTo>
                        <a:pt x="913" y="173"/>
                      </a:lnTo>
                      <a:lnTo>
                        <a:pt x="921" y="184"/>
                      </a:lnTo>
                      <a:lnTo>
                        <a:pt x="933" y="197"/>
                      </a:lnTo>
                      <a:lnTo>
                        <a:pt x="947" y="214"/>
                      </a:lnTo>
                      <a:lnTo>
                        <a:pt x="968" y="246"/>
                      </a:lnTo>
                      <a:lnTo>
                        <a:pt x="971" y="251"/>
                      </a:lnTo>
                      <a:lnTo>
                        <a:pt x="981" y="270"/>
                      </a:lnTo>
                      <a:lnTo>
                        <a:pt x="993" y="295"/>
                      </a:lnTo>
                      <a:lnTo>
                        <a:pt x="996" y="299"/>
                      </a:lnTo>
                      <a:lnTo>
                        <a:pt x="1004" y="319"/>
                      </a:lnTo>
                      <a:lnTo>
                        <a:pt x="1013" y="343"/>
                      </a:lnTo>
                      <a:lnTo>
                        <a:pt x="1021" y="369"/>
                      </a:lnTo>
                      <a:lnTo>
                        <a:pt x="1027" y="393"/>
                      </a:lnTo>
                      <a:lnTo>
                        <a:pt x="1032" y="418"/>
                      </a:lnTo>
                      <a:lnTo>
                        <a:pt x="1035" y="442"/>
                      </a:lnTo>
                      <a:lnTo>
                        <a:pt x="1037" y="466"/>
                      </a:lnTo>
                      <a:lnTo>
                        <a:pt x="1035" y="491"/>
                      </a:lnTo>
                      <a:lnTo>
                        <a:pt x="1033" y="515"/>
                      </a:lnTo>
                      <a:lnTo>
                        <a:pt x="1029" y="540"/>
                      </a:lnTo>
                      <a:lnTo>
                        <a:pt x="1023" y="564"/>
                      </a:lnTo>
                      <a:lnTo>
                        <a:pt x="1020" y="577"/>
                      </a:lnTo>
                      <a:lnTo>
                        <a:pt x="1015" y="588"/>
                      </a:lnTo>
                      <a:lnTo>
                        <a:pt x="1003" y="613"/>
                      </a:lnTo>
                      <a:lnTo>
                        <a:pt x="996" y="625"/>
                      </a:lnTo>
                      <a:lnTo>
                        <a:pt x="987" y="637"/>
                      </a:lnTo>
                      <a:lnTo>
                        <a:pt x="971" y="658"/>
                      </a:lnTo>
                      <a:lnTo>
                        <a:pt x="967" y="663"/>
                      </a:lnTo>
                      <a:lnTo>
                        <a:pt x="947" y="681"/>
                      </a:lnTo>
                      <a:lnTo>
                        <a:pt x="921" y="699"/>
                      </a:lnTo>
                      <a:lnTo>
                        <a:pt x="901" y="711"/>
                      </a:lnTo>
                      <a:lnTo>
                        <a:pt x="897" y="713"/>
                      </a:lnTo>
                      <a:lnTo>
                        <a:pt x="873" y="726"/>
                      </a:lnTo>
                      <a:lnTo>
                        <a:pt x="853" y="736"/>
                      </a:lnTo>
                      <a:lnTo>
                        <a:pt x="848" y="738"/>
                      </a:lnTo>
                      <a:lnTo>
                        <a:pt x="800" y="760"/>
                      </a:lnTo>
                      <a:lnTo>
                        <a:pt x="799" y="761"/>
                      </a:lnTo>
                      <a:lnTo>
                        <a:pt x="751" y="783"/>
                      </a:lnTo>
                      <a:lnTo>
                        <a:pt x="746" y="784"/>
                      </a:lnTo>
                      <a:lnTo>
                        <a:pt x="726" y="795"/>
                      </a:lnTo>
                      <a:lnTo>
                        <a:pt x="702" y="805"/>
                      </a:lnTo>
                      <a:lnTo>
                        <a:pt x="693" y="809"/>
                      </a:lnTo>
                      <a:lnTo>
                        <a:pt x="678" y="816"/>
                      </a:lnTo>
                      <a:lnTo>
                        <a:pt x="653" y="828"/>
                      </a:lnTo>
                      <a:lnTo>
                        <a:pt x="639" y="833"/>
                      </a:lnTo>
                      <a:lnTo>
                        <a:pt x="629" y="838"/>
                      </a:lnTo>
                      <a:lnTo>
                        <a:pt x="603" y="847"/>
                      </a:lnTo>
                      <a:lnTo>
                        <a:pt x="579" y="855"/>
                      </a:lnTo>
                      <a:lnTo>
                        <a:pt x="566" y="858"/>
                      </a:lnTo>
                      <a:lnTo>
                        <a:pt x="555" y="859"/>
                      </a:lnTo>
                      <a:lnTo>
                        <a:pt x="530" y="863"/>
                      </a:lnTo>
                      <a:lnTo>
                        <a:pt x="506" y="863"/>
                      </a:lnTo>
                      <a:lnTo>
                        <a:pt x="481" y="859"/>
                      </a:lnTo>
                      <a:lnTo>
                        <a:pt x="470" y="858"/>
                      </a:lnTo>
                      <a:lnTo>
                        <a:pt x="457" y="855"/>
                      </a:lnTo>
                      <a:lnTo>
                        <a:pt x="433" y="847"/>
                      </a:lnTo>
                      <a:lnTo>
                        <a:pt x="408" y="838"/>
                      </a:lnTo>
                      <a:lnTo>
                        <a:pt x="384" y="828"/>
                      </a:lnTo>
                      <a:lnTo>
                        <a:pt x="358" y="816"/>
                      </a:lnTo>
                      <a:lnTo>
                        <a:pt x="342" y="809"/>
                      </a:lnTo>
                      <a:lnTo>
                        <a:pt x="334" y="805"/>
                      </a:lnTo>
                      <a:lnTo>
                        <a:pt x="310" y="795"/>
                      </a:lnTo>
                      <a:lnTo>
                        <a:pt x="290" y="784"/>
                      </a:lnTo>
                      <a:lnTo>
                        <a:pt x="285" y="783"/>
                      </a:lnTo>
                      <a:lnTo>
                        <a:pt x="261" y="772"/>
                      </a:lnTo>
                      <a:lnTo>
                        <a:pt x="236" y="761"/>
                      </a:lnTo>
                      <a:lnTo>
                        <a:pt x="235" y="760"/>
                      </a:lnTo>
                      <a:lnTo>
                        <a:pt x="212" y="749"/>
                      </a:lnTo>
                      <a:lnTo>
                        <a:pt x="188" y="738"/>
                      </a:lnTo>
                      <a:lnTo>
                        <a:pt x="182" y="736"/>
                      </a:lnTo>
                      <a:lnTo>
                        <a:pt x="163" y="726"/>
                      </a:lnTo>
                      <a:lnTo>
                        <a:pt x="139" y="713"/>
                      </a:lnTo>
                      <a:lnTo>
                        <a:pt x="135" y="711"/>
                      </a:lnTo>
                      <a:lnTo>
                        <a:pt x="114" y="699"/>
                      </a:lnTo>
                      <a:lnTo>
                        <a:pt x="98" y="687"/>
                      </a:lnTo>
                      <a:lnTo>
                        <a:pt x="90" y="681"/>
                      </a:lnTo>
                      <a:lnTo>
                        <a:pt x="69" y="663"/>
                      </a:lnTo>
                      <a:lnTo>
                        <a:pt x="66" y="658"/>
                      </a:lnTo>
                      <a:lnTo>
                        <a:pt x="49" y="637"/>
                      </a:lnTo>
                      <a:lnTo>
                        <a:pt x="40" y="625"/>
                      </a:lnTo>
                      <a:lnTo>
                        <a:pt x="33" y="613"/>
                      </a:lnTo>
                      <a:lnTo>
                        <a:pt x="21" y="588"/>
                      </a:lnTo>
                      <a:lnTo>
                        <a:pt x="16" y="577"/>
                      </a:lnTo>
                      <a:lnTo>
                        <a:pt x="12" y="564"/>
                      </a:lnTo>
                      <a:lnTo>
                        <a:pt x="7" y="540"/>
                      </a:lnTo>
                      <a:lnTo>
                        <a:pt x="3" y="515"/>
                      </a:lnTo>
                      <a:lnTo>
                        <a:pt x="1" y="491"/>
                      </a:lnTo>
                      <a:lnTo>
                        <a:pt x="0" y="466"/>
                      </a:lnTo>
                      <a:lnTo>
                        <a:pt x="1" y="442"/>
                      </a:lnTo>
                      <a:lnTo>
                        <a:pt x="4" y="418"/>
                      </a:lnTo>
                      <a:lnTo>
                        <a:pt x="9" y="393"/>
                      </a:lnTo>
                      <a:lnTo>
                        <a:pt x="15" y="369"/>
                      </a:lnTo>
                      <a:lnTo>
                        <a:pt x="24" y="343"/>
                      </a:lnTo>
                      <a:lnTo>
                        <a:pt x="32" y="319"/>
                      </a:lnTo>
                      <a:lnTo>
                        <a:pt x="40" y="299"/>
                      </a:lnTo>
                      <a:lnTo>
                        <a:pt x="43" y="295"/>
                      </a:lnTo>
                      <a:lnTo>
                        <a:pt x="55" y="270"/>
                      </a:lnTo>
                      <a:lnTo>
                        <a:pt x="66" y="251"/>
                      </a:lnTo>
                      <a:lnTo>
                        <a:pt x="68" y="246"/>
                      </a:lnTo>
                      <a:lnTo>
                        <a:pt x="90" y="214"/>
                      </a:lnTo>
                      <a:lnTo>
                        <a:pt x="103" y="197"/>
                      </a:lnTo>
                      <a:lnTo>
                        <a:pt x="114" y="184"/>
                      </a:lnTo>
                      <a:lnTo>
                        <a:pt x="123" y="173"/>
                      </a:lnTo>
                      <a:lnTo>
                        <a:pt x="139" y="157"/>
                      </a:lnTo>
                      <a:lnTo>
                        <a:pt x="147" y="148"/>
                      </a:lnTo>
                      <a:lnTo>
                        <a:pt x="163" y="135"/>
                      </a:lnTo>
                      <a:lnTo>
                        <a:pt x="175" y="124"/>
                      </a:lnTo>
                      <a:lnTo>
                        <a:pt x="188" y="114"/>
                      </a:lnTo>
                      <a:lnTo>
                        <a:pt x="207" y="100"/>
                      </a:lnTo>
                      <a:lnTo>
                        <a:pt x="212" y="95"/>
                      </a:lnTo>
                      <a:lnTo>
                        <a:pt x="236" y="79"/>
                      </a:lnTo>
                      <a:lnTo>
                        <a:pt x="261" y="65"/>
                      </a:lnTo>
                      <a:lnTo>
                        <a:pt x="290" y="51"/>
                      </a:lnTo>
                      <a:lnTo>
                        <a:pt x="310" y="41"/>
                      </a:lnTo>
                      <a:lnTo>
                        <a:pt x="334" y="31"/>
                      </a:lnTo>
                      <a:lnTo>
                        <a:pt x="351" y="25"/>
                      </a:lnTo>
                      <a:lnTo>
                        <a:pt x="358" y="23"/>
                      </a:lnTo>
                      <a:lnTo>
                        <a:pt x="384" y="17"/>
                      </a:lnTo>
                      <a:lnTo>
                        <a:pt x="408" y="11"/>
                      </a:lnTo>
                      <a:lnTo>
                        <a:pt x="433" y="6"/>
                      </a:lnTo>
                      <a:lnTo>
                        <a:pt x="457" y="3"/>
                      </a:lnTo>
                      <a:lnTo>
                        <a:pt x="471" y="1"/>
                      </a:lnTo>
                      <a:lnTo>
                        <a:pt x="481" y="0"/>
                      </a:lnTo>
                      <a:close/>
                    </a:path>
                  </a:pathLst>
                </a:custGeom>
                <a:solidFill>
                  <a:srgbClr val="004040"/>
                </a:solidFill>
                <a:ln w="0">
                  <a:solidFill>
                    <a:srgbClr val="00404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Freeform 223"/>
                <p:cNvSpPr>
                  <a:spLocks/>
                </p:cNvSpPr>
                <p:nvPr/>
              </p:nvSpPr>
              <p:spPr bwMode="auto">
                <a:xfrm>
                  <a:off x="2168" y="2207"/>
                  <a:ext cx="1025" cy="670"/>
                </a:xfrm>
                <a:custGeom>
                  <a:avLst/>
                  <a:gdLst/>
                  <a:ahLst/>
                  <a:cxnLst>
                    <a:cxn ang="0">
                      <a:pos x="255" y="3"/>
                    </a:cxn>
                    <a:cxn ang="0">
                      <a:pos x="325" y="16"/>
                    </a:cxn>
                    <a:cxn ang="0">
                      <a:pos x="378" y="32"/>
                    </a:cxn>
                    <a:cxn ang="0">
                      <a:pos x="427" y="46"/>
                    </a:cxn>
                    <a:cxn ang="0">
                      <a:pos x="524" y="58"/>
                    </a:cxn>
                    <a:cxn ang="0">
                      <a:pos x="617" y="41"/>
                    </a:cxn>
                    <a:cxn ang="0">
                      <a:pos x="672" y="24"/>
                    </a:cxn>
                    <a:cxn ang="0">
                      <a:pos x="720" y="11"/>
                    </a:cxn>
                    <a:cxn ang="0">
                      <a:pos x="793" y="0"/>
                    </a:cxn>
                    <a:cxn ang="0">
                      <a:pos x="867" y="8"/>
                    </a:cxn>
                    <a:cxn ang="0">
                      <a:pos x="915" y="27"/>
                    </a:cxn>
                    <a:cxn ang="0">
                      <a:pos x="965" y="66"/>
                    </a:cxn>
                    <a:cxn ang="0">
                      <a:pos x="998" y="114"/>
                    </a:cxn>
                    <a:cxn ang="0">
                      <a:pos x="1016" y="164"/>
                    </a:cxn>
                    <a:cxn ang="0">
                      <a:pos x="1025" y="237"/>
                    </a:cxn>
                    <a:cxn ang="0">
                      <a:pos x="1015" y="310"/>
                    </a:cxn>
                    <a:cxn ang="0">
                      <a:pos x="999" y="359"/>
                    </a:cxn>
                    <a:cxn ang="0">
                      <a:pos x="977" y="408"/>
                    </a:cxn>
                    <a:cxn ang="0">
                      <a:pos x="945" y="456"/>
                    </a:cxn>
                    <a:cxn ang="0">
                      <a:pos x="905" y="506"/>
                    </a:cxn>
                    <a:cxn ang="0">
                      <a:pos x="867" y="542"/>
                    </a:cxn>
                    <a:cxn ang="0">
                      <a:pos x="818" y="579"/>
                    </a:cxn>
                    <a:cxn ang="0">
                      <a:pos x="769" y="608"/>
                    </a:cxn>
                    <a:cxn ang="0">
                      <a:pos x="696" y="640"/>
                    </a:cxn>
                    <a:cxn ang="0">
                      <a:pos x="647" y="654"/>
                    </a:cxn>
                    <a:cxn ang="0">
                      <a:pos x="549" y="669"/>
                    </a:cxn>
                    <a:cxn ang="0">
                      <a:pos x="475" y="669"/>
                    </a:cxn>
                    <a:cxn ang="0">
                      <a:pos x="378" y="654"/>
                    </a:cxn>
                    <a:cxn ang="0">
                      <a:pos x="328" y="640"/>
                    </a:cxn>
                    <a:cxn ang="0">
                      <a:pos x="255" y="608"/>
                    </a:cxn>
                    <a:cxn ang="0">
                      <a:pos x="206" y="579"/>
                    </a:cxn>
                    <a:cxn ang="0">
                      <a:pos x="157" y="542"/>
                    </a:cxn>
                    <a:cxn ang="0">
                      <a:pos x="120" y="506"/>
                    </a:cxn>
                    <a:cxn ang="0">
                      <a:pos x="79" y="456"/>
                    </a:cxn>
                    <a:cxn ang="0">
                      <a:pos x="48" y="408"/>
                    </a:cxn>
                    <a:cxn ang="0">
                      <a:pos x="25" y="359"/>
                    </a:cxn>
                    <a:cxn ang="0">
                      <a:pos x="9" y="310"/>
                    </a:cxn>
                    <a:cxn ang="0">
                      <a:pos x="0" y="237"/>
                    </a:cxn>
                    <a:cxn ang="0">
                      <a:pos x="8" y="164"/>
                    </a:cxn>
                    <a:cxn ang="0">
                      <a:pos x="26" y="114"/>
                    </a:cxn>
                    <a:cxn ang="0">
                      <a:pos x="60" y="66"/>
                    </a:cxn>
                    <a:cxn ang="0">
                      <a:pos x="87" y="41"/>
                    </a:cxn>
                    <a:cxn ang="0">
                      <a:pos x="133" y="16"/>
                    </a:cxn>
                    <a:cxn ang="0">
                      <a:pos x="206" y="0"/>
                    </a:cxn>
                  </a:cxnLst>
                  <a:rect l="0" t="0" r="r" b="b"/>
                  <a:pathLst>
                    <a:path w="1025" h="670">
                      <a:moveTo>
                        <a:pt x="206" y="0"/>
                      </a:moveTo>
                      <a:lnTo>
                        <a:pt x="230" y="0"/>
                      </a:lnTo>
                      <a:lnTo>
                        <a:pt x="255" y="3"/>
                      </a:lnTo>
                      <a:lnTo>
                        <a:pt x="279" y="6"/>
                      </a:lnTo>
                      <a:lnTo>
                        <a:pt x="304" y="11"/>
                      </a:lnTo>
                      <a:lnTo>
                        <a:pt x="325" y="16"/>
                      </a:lnTo>
                      <a:lnTo>
                        <a:pt x="328" y="17"/>
                      </a:lnTo>
                      <a:lnTo>
                        <a:pt x="352" y="24"/>
                      </a:lnTo>
                      <a:lnTo>
                        <a:pt x="378" y="32"/>
                      </a:lnTo>
                      <a:lnTo>
                        <a:pt x="402" y="39"/>
                      </a:lnTo>
                      <a:lnTo>
                        <a:pt x="408" y="41"/>
                      </a:lnTo>
                      <a:lnTo>
                        <a:pt x="427" y="46"/>
                      </a:lnTo>
                      <a:lnTo>
                        <a:pt x="475" y="56"/>
                      </a:lnTo>
                      <a:lnTo>
                        <a:pt x="500" y="58"/>
                      </a:lnTo>
                      <a:lnTo>
                        <a:pt x="524" y="58"/>
                      </a:lnTo>
                      <a:lnTo>
                        <a:pt x="549" y="56"/>
                      </a:lnTo>
                      <a:lnTo>
                        <a:pt x="597" y="46"/>
                      </a:lnTo>
                      <a:lnTo>
                        <a:pt x="617" y="41"/>
                      </a:lnTo>
                      <a:lnTo>
                        <a:pt x="623" y="39"/>
                      </a:lnTo>
                      <a:lnTo>
                        <a:pt x="647" y="32"/>
                      </a:lnTo>
                      <a:lnTo>
                        <a:pt x="672" y="24"/>
                      </a:lnTo>
                      <a:lnTo>
                        <a:pt x="696" y="17"/>
                      </a:lnTo>
                      <a:lnTo>
                        <a:pt x="699" y="16"/>
                      </a:lnTo>
                      <a:lnTo>
                        <a:pt x="720" y="11"/>
                      </a:lnTo>
                      <a:lnTo>
                        <a:pt x="745" y="6"/>
                      </a:lnTo>
                      <a:lnTo>
                        <a:pt x="769" y="3"/>
                      </a:lnTo>
                      <a:lnTo>
                        <a:pt x="793" y="0"/>
                      </a:lnTo>
                      <a:lnTo>
                        <a:pt x="818" y="0"/>
                      </a:lnTo>
                      <a:lnTo>
                        <a:pt x="842" y="3"/>
                      </a:lnTo>
                      <a:lnTo>
                        <a:pt x="867" y="8"/>
                      </a:lnTo>
                      <a:lnTo>
                        <a:pt x="891" y="16"/>
                      </a:lnTo>
                      <a:lnTo>
                        <a:pt x="893" y="16"/>
                      </a:lnTo>
                      <a:lnTo>
                        <a:pt x="915" y="27"/>
                      </a:lnTo>
                      <a:lnTo>
                        <a:pt x="941" y="44"/>
                      </a:lnTo>
                      <a:lnTo>
                        <a:pt x="965" y="65"/>
                      </a:lnTo>
                      <a:lnTo>
                        <a:pt x="965" y="66"/>
                      </a:lnTo>
                      <a:lnTo>
                        <a:pt x="984" y="89"/>
                      </a:lnTo>
                      <a:lnTo>
                        <a:pt x="990" y="98"/>
                      </a:lnTo>
                      <a:lnTo>
                        <a:pt x="998" y="114"/>
                      </a:lnTo>
                      <a:lnTo>
                        <a:pt x="1009" y="138"/>
                      </a:lnTo>
                      <a:lnTo>
                        <a:pt x="1014" y="154"/>
                      </a:lnTo>
                      <a:lnTo>
                        <a:pt x="1016" y="164"/>
                      </a:lnTo>
                      <a:lnTo>
                        <a:pt x="1021" y="188"/>
                      </a:lnTo>
                      <a:lnTo>
                        <a:pt x="1023" y="212"/>
                      </a:lnTo>
                      <a:lnTo>
                        <a:pt x="1025" y="237"/>
                      </a:lnTo>
                      <a:lnTo>
                        <a:pt x="1023" y="261"/>
                      </a:lnTo>
                      <a:lnTo>
                        <a:pt x="1020" y="286"/>
                      </a:lnTo>
                      <a:lnTo>
                        <a:pt x="1015" y="310"/>
                      </a:lnTo>
                      <a:lnTo>
                        <a:pt x="1014" y="314"/>
                      </a:lnTo>
                      <a:lnTo>
                        <a:pt x="1008" y="334"/>
                      </a:lnTo>
                      <a:lnTo>
                        <a:pt x="999" y="359"/>
                      </a:lnTo>
                      <a:lnTo>
                        <a:pt x="990" y="382"/>
                      </a:lnTo>
                      <a:lnTo>
                        <a:pt x="989" y="383"/>
                      </a:lnTo>
                      <a:lnTo>
                        <a:pt x="977" y="408"/>
                      </a:lnTo>
                      <a:lnTo>
                        <a:pt x="965" y="428"/>
                      </a:lnTo>
                      <a:lnTo>
                        <a:pt x="962" y="432"/>
                      </a:lnTo>
                      <a:lnTo>
                        <a:pt x="945" y="456"/>
                      </a:lnTo>
                      <a:lnTo>
                        <a:pt x="941" y="464"/>
                      </a:lnTo>
                      <a:lnTo>
                        <a:pt x="926" y="482"/>
                      </a:lnTo>
                      <a:lnTo>
                        <a:pt x="905" y="506"/>
                      </a:lnTo>
                      <a:lnTo>
                        <a:pt x="891" y="520"/>
                      </a:lnTo>
                      <a:lnTo>
                        <a:pt x="881" y="531"/>
                      </a:lnTo>
                      <a:lnTo>
                        <a:pt x="867" y="542"/>
                      </a:lnTo>
                      <a:lnTo>
                        <a:pt x="852" y="555"/>
                      </a:lnTo>
                      <a:lnTo>
                        <a:pt x="842" y="562"/>
                      </a:lnTo>
                      <a:lnTo>
                        <a:pt x="818" y="579"/>
                      </a:lnTo>
                      <a:lnTo>
                        <a:pt x="793" y="594"/>
                      </a:lnTo>
                      <a:lnTo>
                        <a:pt x="777" y="604"/>
                      </a:lnTo>
                      <a:lnTo>
                        <a:pt x="769" y="608"/>
                      </a:lnTo>
                      <a:lnTo>
                        <a:pt x="745" y="620"/>
                      </a:lnTo>
                      <a:lnTo>
                        <a:pt x="726" y="628"/>
                      </a:lnTo>
                      <a:lnTo>
                        <a:pt x="696" y="640"/>
                      </a:lnTo>
                      <a:lnTo>
                        <a:pt x="672" y="647"/>
                      </a:lnTo>
                      <a:lnTo>
                        <a:pt x="653" y="652"/>
                      </a:lnTo>
                      <a:lnTo>
                        <a:pt x="647" y="654"/>
                      </a:lnTo>
                      <a:lnTo>
                        <a:pt x="623" y="659"/>
                      </a:lnTo>
                      <a:lnTo>
                        <a:pt x="597" y="664"/>
                      </a:lnTo>
                      <a:lnTo>
                        <a:pt x="549" y="669"/>
                      </a:lnTo>
                      <a:lnTo>
                        <a:pt x="524" y="670"/>
                      </a:lnTo>
                      <a:lnTo>
                        <a:pt x="500" y="670"/>
                      </a:lnTo>
                      <a:lnTo>
                        <a:pt x="475" y="669"/>
                      </a:lnTo>
                      <a:lnTo>
                        <a:pt x="427" y="664"/>
                      </a:lnTo>
                      <a:lnTo>
                        <a:pt x="402" y="659"/>
                      </a:lnTo>
                      <a:lnTo>
                        <a:pt x="378" y="654"/>
                      </a:lnTo>
                      <a:lnTo>
                        <a:pt x="372" y="652"/>
                      </a:lnTo>
                      <a:lnTo>
                        <a:pt x="352" y="647"/>
                      </a:lnTo>
                      <a:lnTo>
                        <a:pt x="328" y="640"/>
                      </a:lnTo>
                      <a:lnTo>
                        <a:pt x="298" y="628"/>
                      </a:lnTo>
                      <a:lnTo>
                        <a:pt x="279" y="620"/>
                      </a:lnTo>
                      <a:lnTo>
                        <a:pt x="255" y="608"/>
                      </a:lnTo>
                      <a:lnTo>
                        <a:pt x="247" y="604"/>
                      </a:lnTo>
                      <a:lnTo>
                        <a:pt x="230" y="594"/>
                      </a:lnTo>
                      <a:lnTo>
                        <a:pt x="206" y="579"/>
                      </a:lnTo>
                      <a:lnTo>
                        <a:pt x="182" y="562"/>
                      </a:lnTo>
                      <a:lnTo>
                        <a:pt x="172" y="555"/>
                      </a:lnTo>
                      <a:lnTo>
                        <a:pt x="157" y="542"/>
                      </a:lnTo>
                      <a:lnTo>
                        <a:pt x="144" y="531"/>
                      </a:lnTo>
                      <a:lnTo>
                        <a:pt x="133" y="520"/>
                      </a:lnTo>
                      <a:lnTo>
                        <a:pt x="120" y="506"/>
                      </a:lnTo>
                      <a:lnTo>
                        <a:pt x="108" y="494"/>
                      </a:lnTo>
                      <a:lnTo>
                        <a:pt x="84" y="464"/>
                      </a:lnTo>
                      <a:lnTo>
                        <a:pt x="79" y="456"/>
                      </a:lnTo>
                      <a:lnTo>
                        <a:pt x="62" y="432"/>
                      </a:lnTo>
                      <a:lnTo>
                        <a:pt x="60" y="428"/>
                      </a:lnTo>
                      <a:lnTo>
                        <a:pt x="48" y="408"/>
                      </a:lnTo>
                      <a:lnTo>
                        <a:pt x="36" y="383"/>
                      </a:lnTo>
                      <a:lnTo>
                        <a:pt x="34" y="382"/>
                      </a:lnTo>
                      <a:lnTo>
                        <a:pt x="25" y="359"/>
                      </a:lnTo>
                      <a:lnTo>
                        <a:pt x="16" y="334"/>
                      </a:lnTo>
                      <a:lnTo>
                        <a:pt x="10" y="314"/>
                      </a:lnTo>
                      <a:lnTo>
                        <a:pt x="9" y="310"/>
                      </a:lnTo>
                      <a:lnTo>
                        <a:pt x="4" y="286"/>
                      </a:lnTo>
                      <a:lnTo>
                        <a:pt x="1" y="261"/>
                      </a:lnTo>
                      <a:lnTo>
                        <a:pt x="0" y="237"/>
                      </a:lnTo>
                      <a:lnTo>
                        <a:pt x="1" y="212"/>
                      </a:lnTo>
                      <a:lnTo>
                        <a:pt x="3" y="188"/>
                      </a:lnTo>
                      <a:lnTo>
                        <a:pt x="8" y="164"/>
                      </a:lnTo>
                      <a:lnTo>
                        <a:pt x="10" y="154"/>
                      </a:lnTo>
                      <a:lnTo>
                        <a:pt x="15" y="138"/>
                      </a:lnTo>
                      <a:lnTo>
                        <a:pt x="26" y="114"/>
                      </a:lnTo>
                      <a:lnTo>
                        <a:pt x="34" y="98"/>
                      </a:lnTo>
                      <a:lnTo>
                        <a:pt x="40" y="89"/>
                      </a:lnTo>
                      <a:lnTo>
                        <a:pt x="60" y="66"/>
                      </a:lnTo>
                      <a:lnTo>
                        <a:pt x="60" y="65"/>
                      </a:lnTo>
                      <a:lnTo>
                        <a:pt x="84" y="44"/>
                      </a:lnTo>
                      <a:lnTo>
                        <a:pt x="87" y="41"/>
                      </a:lnTo>
                      <a:lnTo>
                        <a:pt x="108" y="27"/>
                      </a:lnTo>
                      <a:lnTo>
                        <a:pt x="132" y="16"/>
                      </a:lnTo>
                      <a:lnTo>
                        <a:pt x="133" y="16"/>
                      </a:lnTo>
                      <a:lnTo>
                        <a:pt x="157" y="8"/>
                      </a:lnTo>
                      <a:lnTo>
                        <a:pt x="182" y="3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0">
                  <a:solidFill>
                    <a:srgbClr val="00FFFF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" name="Freeform 224"/>
                <p:cNvSpPr>
                  <a:spLocks/>
                </p:cNvSpPr>
                <p:nvPr/>
              </p:nvSpPr>
              <p:spPr bwMode="auto">
                <a:xfrm>
                  <a:off x="2195" y="1461"/>
                  <a:ext cx="970" cy="791"/>
                </a:xfrm>
                <a:custGeom>
                  <a:avLst/>
                  <a:gdLst/>
                  <a:ahLst/>
                  <a:cxnLst>
                    <a:cxn ang="0">
                      <a:pos x="522" y="1"/>
                    </a:cxn>
                    <a:cxn ang="0">
                      <a:pos x="570" y="7"/>
                    </a:cxn>
                    <a:cxn ang="0">
                      <a:pos x="645" y="25"/>
                    </a:cxn>
                    <a:cxn ang="0">
                      <a:pos x="693" y="43"/>
                    </a:cxn>
                    <a:cxn ang="0">
                      <a:pos x="742" y="68"/>
                    </a:cxn>
                    <a:cxn ang="0">
                      <a:pos x="791" y="101"/>
                    </a:cxn>
                    <a:cxn ang="0">
                      <a:pos x="821" y="126"/>
                    </a:cxn>
                    <a:cxn ang="0">
                      <a:pos x="864" y="169"/>
                    </a:cxn>
                    <a:cxn ang="0">
                      <a:pos x="890" y="199"/>
                    </a:cxn>
                    <a:cxn ang="0">
                      <a:pos x="934" y="272"/>
                    </a:cxn>
                    <a:cxn ang="0">
                      <a:pos x="963" y="355"/>
                    </a:cxn>
                    <a:cxn ang="0">
                      <a:pos x="970" y="420"/>
                    </a:cxn>
                    <a:cxn ang="0">
                      <a:pos x="963" y="493"/>
                    </a:cxn>
                    <a:cxn ang="0">
                      <a:pos x="944" y="542"/>
                    </a:cxn>
                    <a:cxn ang="0">
                      <a:pos x="914" y="587"/>
                    </a:cxn>
                    <a:cxn ang="0">
                      <a:pos x="864" y="630"/>
                    </a:cxn>
                    <a:cxn ang="0">
                      <a:pos x="815" y="659"/>
                    </a:cxn>
                    <a:cxn ang="0">
                      <a:pos x="766" y="684"/>
                    </a:cxn>
                    <a:cxn ang="0">
                      <a:pos x="693" y="720"/>
                    </a:cxn>
                    <a:cxn ang="0">
                      <a:pos x="645" y="743"/>
                    </a:cxn>
                    <a:cxn ang="0">
                      <a:pos x="596" y="766"/>
                    </a:cxn>
                    <a:cxn ang="0">
                      <a:pos x="527" y="787"/>
                    </a:cxn>
                    <a:cxn ang="0">
                      <a:pos x="473" y="791"/>
                    </a:cxn>
                    <a:cxn ang="0">
                      <a:pos x="424" y="782"/>
                    </a:cxn>
                    <a:cxn ang="0">
                      <a:pos x="368" y="762"/>
                    </a:cxn>
                    <a:cxn ang="0">
                      <a:pos x="315" y="738"/>
                    </a:cxn>
                    <a:cxn ang="0">
                      <a:pos x="264" y="713"/>
                    </a:cxn>
                    <a:cxn ang="0">
                      <a:pos x="203" y="684"/>
                    </a:cxn>
                    <a:cxn ang="0">
                      <a:pos x="155" y="659"/>
                    </a:cxn>
                    <a:cxn ang="0">
                      <a:pos x="106" y="630"/>
                    </a:cxn>
                    <a:cxn ang="0">
                      <a:pos x="60" y="592"/>
                    </a:cxn>
                    <a:cxn ang="0">
                      <a:pos x="33" y="554"/>
                    </a:cxn>
                    <a:cxn ang="0">
                      <a:pos x="7" y="496"/>
                    </a:cxn>
                    <a:cxn ang="0">
                      <a:pos x="0" y="444"/>
                    </a:cxn>
                    <a:cxn ang="0">
                      <a:pos x="5" y="371"/>
                    </a:cxn>
                    <a:cxn ang="0">
                      <a:pos x="25" y="298"/>
                    </a:cxn>
                    <a:cxn ang="0">
                      <a:pos x="57" y="235"/>
                    </a:cxn>
                    <a:cxn ang="0">
                      <a:pos x="106" y="169"/>
                    </a:cxn>
                    <a:cxn ang="0">
                      <a:pos x="148" y="126"/>
                    </a:cxn>
                    <a:cxn ang="0">
                      <a:pos x="179" y="101"/>
                    </a:cxn>
                    <a:cxn ang="0">
                      <a:pos x="228" y="68"/>
                    </a:cxn>
                    <a:cxn ang="0">
                      <a:pos x="277" y="43"/>
                    </a:cxn>
                    <a:cxn ang="0">
                      <a:pos x="325" y="25"/>
                    </a:cxn>
                    <a:cxn ang="0">
                      <a:pos x="400" y="7"/>
                    </a:cxn>
                    <a:cxn ang="0">
                      <a:pos x="448" y="1"/>
                    </a:cxn>
                  </a:cxnLst>
                  <a:rect l="0" t="0" r="r" b="b"/>
                  <a:pathLst>
                    <a:path w="970" h="791">
                      <a:moveTo>
                        <a:pt x="473" y="0"/>
                      </a:moveTo>
                      <a:lnTo>
                        <a:pt x="497" y="0"/>
                      </a:lnTo>
                      <a:lnTo>
                        <a:pt x="522" y="1"/>
                      </a:lnTo>
                      <a:lnTo>
                        <a:pt x="546" y="4"/>
                      </a:lnTo>
                      <a:lnTo>
                        <a:pt x="549" y="4"/>
                      </a:lnTo>
                      <a:lnTo>
                        <a:pt x="570" y="7"/>
                      </a:lnTo>
                      <a:lnTo>
                        <a:pt x="596" y="12"/>
                      </a:lnTo>
                      <a:lnTo>
                        <a:pt x="620" y="18"/>
                      </a:lnTo>
                      <a:lnTo>
                        <a:pt x="645" y="25"/>
                      </a:lnTo>
                      <a:lnTo>
                        <a:pt x="654" y="29"/>
                      </a:lnTo>
                      <a:lnTo>
                        <a:pt x="669" y="34"/>
                      </a:lnTo>
                      <a:lnTo>
                        <a:pt x="693" y="43"/>
                      </a:lnTo>
                      <a:lnTo>
                        <a:pt x="713" y="53"/>
                      </a:lnTo>
                      <a:lnTo>
                        <a:pt x="718" y="55"/>
                      </a:lnTo>
                      <a:lnTo>
                        <a:pt x="742" y="68"/>
                      </a:lnTo>
                      <a:lnTo>
                        <a:pt x="756" y="77"/>
                      </a:lnTo>
                      <a:lnTo>
                        <a:pt x="766" y="84"/>
                      </a:lnTo>
                      <a:lnTo>
                        <a:pt x="791" y="101"/>
                      </a:lnTo>
                      <a:lnTo>
                        <a:pt x="792" y="102"/>
                      </a:lnTo>
                      <a:lnTo>
                        <a:pt x="815" y="121"/>
                      </a:lnTo>
                      <a:lnTo>
                        <a:pt x="821" y="126"/>
                      </a:lnTo>
                      <a:lnTo>
                        <a:pt x="840" y="143"/>
                      </a:lnTo>
                      <a:lnTo>
                        <a:pt x="848" y="150"/>
                      </a:lnTo>
                      <a:lnTo>
                        <a:pt x="864" y="169"/>
                      </a:lnTo>
                      <a:lnTo>
                        <a:pt x="870" y="175"/>
                      </a:lnTo>
                      <a:lnTo>
                        <a:pt x="888" y="199"/>
                      </a:lnTo>
                      <a:lnTo>
                        <a:pt x="890" y="199"/>
                      </a:lnTo>
                      <a:lnTo>
                        <a:pt x="914" y="235"/>
                      </a:lnTo>
                      <a:lnTo>
                        <a:pt x="922" y="248"/>
                      </a:lnTo>
                      <a:lnTo>
                        <a:pt x="934" y="272"/>
                      </a:lnTo>
                      <a:lnTo>
                        <a:pt x="945" y="298"/>
                      </a:lnTo>
                      <a:lnTo>
                        <a:pt x="953" y="322"/>
                      </a:lnTo>
                      <a:lnTo>
                        <a:pt x="963" y="355"/>
                      </a:lnTo>
                      <a:lnTo>
                        <a:pt x="965" y="371"/>
                      </a:lnTo>
                      <a:lnTo>
                        <a:pt x="969" y="395"/>
                      </a:lnTo>
                      <a:lnTo>
                        <a:pt x="970" y="420"/>
                      </a:lnTo>
                      <a:lnTo>
                        <a:pt x="970" y="444"/>
                      </a:lnTo>
                      <a:lnTo>
                        <a:pt x="968" y="469"/>
                      </a:lnTo>
                      <a:lnTo>
                        <a:pt x="963" y="493"/>
                      </a:lnTo>
                      <a:lnTo>
                        <a:pt x="963" y="496"/>
                      </a:lnTo>
                      <a:lnTo>
                        <a:pt x="954" y="517"/>
                      </a:lnTo>
                      <a:lnTo>
                        <a:pt x="944" y="542"/>
                      </a:lnTo>
                      <a:lnTo>
                        <a:pt x="938" y="554"/>
                      </a:lnTo>
                      <a:lnTo>
                        <a:pt x="929" y="566"/>
                      </a:lnTo>
                      <a:lnTo>
                        <a:pt x="914" y="587"/>
                      </a:lnTo>
                      <a:lnTo>
                        <a:pt x="910" y="592"/>
                      </a:lnTo>
                      <a:lnTo>
                        <a:pt x="888" y="611"/>
                      </a:lnTo>
                      <a:lnTo>
                        <a:pt x="864" y="630"/>
                      </a:lnTo>
                      <a:lnTo>
                        <a:pt x="849" y="640"/>
                      </a:lnTo>
                      <a:lnTo>
                        <a:pt x="840" y="646"/>
                      </a:lnTo>
                      <a:lnTo>
                        <a:pt x="815" y="659"/>
                      </a:lnTo>
                      <a:lnTo>
                        <a:pt x="804" y="665"/>
                      </a:lnTo>
                      <a:lnTo>
                        <a:pt x="791" y="672"/>
                      </a:lnTo>
                      <a:lnTo>
                        <a:pt x="766" y="684"/>
                      </a:lnTo>
                      <a:lnTo>
                        <a:pt x="718" y="708"/>
                      </a:lnTo>
                      <a:lnTo>
                        <a:pt x="706" y="713"/>
                      </a:lnTo>
                      <a:lnTo>
                        <a:pt x="693" y="720"/>
                      </a:lnTo>
                      <a:lnTo>
                        <a:pt x="669" y="732"/>
                      </a:lnTo>
                      <a:lnTo>
                        <a:pt x="656" y="738"/>
                      </a:lnTo>
                      <a:lnTo>
                        <a:pt x="645" y="743"/>
                      </a:lnTo>
                      <a:lnTo>
                        <a:pt x="620" y="755"/>
                      </a:lnTo>
                      <a:lnTo>
                        <a:pt x="603" y="762"/>
                      </a:lnTo>
                      <a:lnTo>
                        <a:pt x="596" y="766"/>
                      </a:lnTo>
                      <a:lnTo>
                        <a:pt x="570" y="775"/>
                      </a:lnTo>
                      <a:lnTo>
                        <a:pt x="546" y="782"/>
                      </a:lnTo>
                      <a:lnTo>
                        <a:pt x="527" y="787"/>
                      </a:lnTo>
                      <a:lnTo>
                        <a:pt x="522" y="787"/>
                      </a:lnTo>
                      <a:lnTo>
                        <a:pt x="497" y="791"/>
                      </a:lnTo>
                      <a:lnTo>
                        <a:pt x="473" y="791"/>
                      </a:lnTo>
                      <a:lnTo>
                        <a:pt x="448" y="787"/>
                      </a:lnTo>
                      <a:lnTo>
                        <a:pt x="443" y="787"/>
                      </a:lnTo>
                      <a:lnTo>
                        <a:pt x="424" y="782"/>
                      </a:lnTo>
                      <a:lnTo>
                        <a:pt x="400" y="775"/>
                      </a:lnTo>
                      <a:lnTo>
                        <a:pt x="375" y="766"/>
                      </a:lnTo>
                      <a:lnTo>
                        <a:pt x="368" y="762"/>
                      </a:lnTo>
                      <a:lnTo>
                        <a:pt x="351" y="755"/>
                      </a:lnTo>
                      <a:lnTo>
                        <a:pt x="325" y="743"/>
                      </a:lnTo>
                      <a:lnTo>
                        <a:pt x="315" y="738"/>
                      </a:lnTo>
                      <a:lnTo>
                        <a:pt x="301" y="732"/>
                      </a:lnTo>
                      <a:lnTo>
                        <a:pt x="277" y="720"/>
                      </a:lnTo>
                      <a:lnTo>
                        <a:pt x="264" y="713"/>
                      </a:lnTo>
                      <a:lnTo>
                        <a:pt x="252" y="708"/>
                      </a:lnTo>
                      <a:lnTo>
                        <a:pt x="214" y="689"/>
                      </a:lnTo>
                      <a:lnTo>
                        <a:pt x="203" y="684"/>
                      </a:lnTo>
                      <a:lnTo>
                        <a:pt x="179" y="672"/>
                      </a:lnTo>
                      <a:lnTo>
                        <a:pt x="166" y="665"/>
                      </a:lnTo>
                      <a:lnTo>
                        <a:pt x="155" y="659"/>
                      </a:lnTo>
                      <a:lnTo>
                        <a:pt x="130" y="646"/>
                      </a:lnTo>
                      <a:lnTo>
                        <a:pt x="121" y="640"/>
                      </a:lnTo>
                      <a:lnTo>
                        <a:pt x="106" y="630"/>
                      </a:lnTo>
                      <a:lnTo>
                        <a:pt x="88" y="616"/>
                      </a:lnTo>
                      <a:lnTo>
                        <a:pt x="81" y="611"/>
                      </a:lnTo>
                      <a:lnTo>
                        <a:pt x="60" y="592"/>
                      </a:lnTo>
                      <a:lnTo>
                        <a:pt x="57" y="587"/>
                      </a:lnTo>
                      <a:lnTo>
                        <a:pt x="41" y="566"/>
                      </a:lnTo>
                      <a:lnTo>
                        <a:pt x="33" y="554"/>
                      </a:lnTo>
                      <a:lnTo>
                        <a:pt x="27" y="542"/>
                      </a:lnTo>
                      <a:lnTo>
                        <a:pt x="15" y="517"/>
                      </a:lnTo>
                      <a:lnTo>
                        <a:pt x="7" y="496"/>
                      </a:lnTo>
                      <a:lnTo>
                        <a:pt x="7" y="493"/>
                      </a:lnTo>
                      <a:lnTo>
                        <a:pt x="3" y="469"/>
                      </a:lnTo>
                      <a:lnTo>
                        <a:pt x="0" y="444"/>
                      </a:lnTo>
                      <a:lnTo>
                        <a:pt x="0" y="420"/>
                      </a:lnTo>
                      <a:lnTo>
                        <a:pt x="1" y="395"/>
                      </a:lnTo>
                      <a:lnTo>
                        <a:pt x="5" y="371"/>
                      </a:lnTo>
                      <a:lnTo>
                        <a:pt x="7" y="355"/>
                      </a:lnTo>
                      <a:lnTo>
                        <a:pt x="17" y="322"/>
                      </a:lnTo>
                      <a:lnTo>
                        <a:pt x="25" y="298"/>
                      </a:lnTo>
                      <a:lnTo>
                        <a:pt x="36" y="272"/>
                      </a:lnTo>
                      <a:lnTo>
                        <a:pt x="48" y="248"/>
                      </a:lnTo>
                      <a:lnTo>
                        <a:pt x="57" y="235"/>
                      </a:lnTo>
                      <a:lnTo>
                        <a:pt x="81" y="199"/>
                      </a:lnTo>
                      <a:lnTo>
                        <a:pt x="100" y="175"/>
                      </a:lnTo>
                      <a:lnTo>
                        <a:pt x="106" y="169"/>
                      </a:lnTo>
                      <a:lnTo>
                        <a:pt x="123" y="150"/>
                      </a:lnTo>
                      <a:lnTo>
                        <a:pt x="130" y="143"/>
                      </a:lnTo>
                      <a:lnTo>
                        <a:pt x="148" y="126"/>
                      </a:lnTo>
                      <a:lnTo>
                        <a:pt x="155" y="121"/>
                      </a:lnTo>
                      <a:lnTo>
                        <a:pt x="178" y="102"/>
                      </a:lnTo>
                      <a:lnTo>
                        <a:pt x="179" y="101"/>
                      </a:lnTo>
                      <a:lnTo>
                        <a:pt x="203" y="84"/>
                      </a:lnTo>
                      <a:lnTo>
                        <a:pt x="214" y="77"/>
                      </a:lnTo>
                      <a:lnTo>
                        <a:pt x="228" y="68"/>
                      </a:lnTo>
                      <a:lnTo>
                        <a:pt x="252" y="55"/>
                      </a:lnTo>
                      <a:lnTo>
                        <a:pt x="257" y="53"/>
                      </a:lnTo>
                      <a:lnTo>
                        <a:pt x="277" y="43"/>
                      </a:lnTo>
                      <a:lnTo>
                        <a:pt x="301" y="34"/>
                      </a:lnTo>
                      <a:lnTo>
                        <a:pt x="316" y="29"/>
                      </a:lnTo>
                      <a:lnTo>
                        <a:pt x="325" y="25"/>
                      </a:lnTo>
                      <a:lnTo>
                        <a:pt x="351" y="18"/>
                      </a:lnTo>
                      <a:lnTo>
                        <a:pt x="375" y="12"/>
                      </a:lnTo>
                      <a:lnTo>
                        <a:pt x="400" y="7"/>
                      </a:lnTo>
                      <a:lnTo>
                        <a:pt x="422" y="4"/>
                      </a:lnTo>
                      <a:lnTo>
                        <a:pt x="424" y="4"/>
                      </a:lnTo>
                      <a:lnTo>
                        <a:pt x="448" y="1"/>
                      </a:lnTo>
                      <a:lnTo>
                        <a:pt x="473" y="0"/>
                      </a:lnTo>
                      <a:close/>
                    </a:path>
                  </a:pathLst>
                </a:custGeom>
                <a:solidFill>
                  <a:srgbClr val="003030"/>
                </a:solidFill>
                <a:ln w="0">
                  <a:solidFill>
                    <a:srgbClr val="00303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Freeform 225"/>
                <p:cNvSpPr>
                  <a:spLocks/>
                </p:cNvSpPr>
                <p:nvPr/>
              </p:nvSpPr>
              <p:spPr bwMode="auto">
                <a:xfrm>
                  <a:off x="2219" y="1505"/>
                  <a:ext cx="922" cy="746"/>
                </a:xfrm>
                <a:custGeom>
                  <a:avLst/>
                  <a:gdLst/>
                  <a:ahLst/>
                  <a:cxnLst>
                    <a:cxn ang="0">
                      <a:pos x="498" y="2"/>
                    </a:cxn>
                    <a:cxn ang="0">
                      <a:pos x="551" y="9"/>
                    </a:cxn>
                    <a:cxn ang="0">
                      <a:pos x="621" y="27"/>
                    </a:cxn>
                    <a:cxn ang="0">
                      <a:pos x="669" y="46"/>
                    </a:cxn>
                    <a:cxn ang="0">
                      <a:pos x="718" y="72"/>
                    </a:cxn>
                    <a:cxn ang="0">
                      <a:pos x="767" y="106"/>
                    </a:cxn>
                    <a:cxn ang="0">
                      <a:pos x="796" y="131"/>
                    </a:cxn>
                    <a:cxn ang="0">
                      <a:pos x="840" y="179"/>
                    </a:cxn>
                    <a:cxn ang="0">
                      <a:pos x="864" y="214"/>
                    </a:cxn>
                    <a:cxn ang="0">
                      <a:pos x="890" y="260"/>
                    </a:cxn>
                    <a:cxn ang="0">
                      <a:pos x="912" y="327"/>
                    </a:cxn>
                    <a:cxn ang="0">
                      <a:pos x="921" y="376"/>
                    </a:cxn>
                    <a:cxn ang="0">
                      <a:pos x="916" y="449"/>
                    </a:cxn>
                    <a:cxn ang="0">
                      <a:pos x="899" y="498"/>
                    </a:cxn>
                    <a:cxn ang="0">
                      <a:pos x="866" y="548"/>
                    </a:cxn>
                    <a:cxn ang="0">
                      <a:pos x="816" y="591"/>
                    </a:cxn>
                    <a:cxn ang="0">
                      <a:pos x="767" y="621"/>
                    </a:cxn>
                    <a:cxn ang="0">
                      <a:pos x="718" y="647"/>
                    </a:cxn>
                    <a:cxn ang="0">
                      <a:pos x="645" y="684"/>
                    </a:cxn>
                    <a:cxn ang="0">
                      <a:pos x="596" y="710"/>
                    </a:cxn>
                    <a:cxn ang="0">
                      <a:pos x="546" y="729"/>
                    </a:cxn>
                    <a:cxn ang="0">
                      <a:pos x="497" y="743"/>
                    </a:cxn>
                    <a:cxn ang="0">
                      <a:pos x="425" y="743"/>
                    </a:cxn>
                    <a:cxn ang="0">
                      <a:pos x="376" y="729"/>
                    </a:cxn>
                    <a:cxn ang="0">
                      <a:pos x="327" y="710"/>
                    </a:cxn>
                    <a:cxn ang="0">
                      <a:pos x="277" y="684"/>
                    </a:cxn>
                    <a:cxn ang="0">
                      <a:pos x="204" y="647"/>
                    </a:cxn>
                    <a:cxn ang="0">
                      <a:pos x="155" y="621"/>
                    </a:cxn>
                    <a:cxn ang="0">
                      <a:pos x="106" y="591"/>
                    </a:cxn>
                    <a:cxn ang="0">
                      <a:pos x="37" y="522"/>
                    </a:cxn>
                    <a:cxn ang="0">
                      <a:pos x="13" y="473"/>
                    </a:cxn>
                    <a:cxn ang="0">
                      <a:pos x="3" y="425"/>
                    </a:cxn>
                    <a:cxn ang="0">
                      <a:pos x="4" y="351"/>
                    </a:cxn>
                    <a:cxn ang="0">
                      <a:pos x="16" y="303"/>
                    </a:cxn>
                    <a:cxn ang="0">
                      <a:pos x="36" y="254"/>
                    </a:cxn>
                    <a:cxn ang="0">
                      <a:pos x="64" y="204"/>
                    </a:cxn>
                    <a:cxn ang="0">
                      <a:pos x="102" y="155"/>
                    </a:cxn>
                    <a:cxn ang="0">
                      <a:pos x="131" y="126"/>
                    </a:cxn>
                    <a:cxn ang="0">
                      <a:pos x="179" y="88"/>
                    </a:cxn>
                    <a:cxn ang="0">
                      <a:pos x="228" y="58"/>
                    </a:cxn>
                    <a:cxn ang="0">
                      <a:pos x="277" y="35"/>
                    </a:cxn>
                    <a:cxn ang="0">
                      <a:pos x="327" y="20"/>
                    </a:cxn>
                    <a:cxn ang="0">
                      <a:pos x="376" y="8"/>
                    </a:cxn>
                    <a:cxn ang="0">
                      <a:pos x="449" y="0"/>
                    </a:cxn>
                  </a:cxnLst>
                  <a:rect l="0" t="0" r="r" b="b"/>
                  <a:pathLst>
                    <a:path w="922" h="746">
                      <a:moveTo>
                        <a:pt x="449" y="0"/>
                      </a:moveTo>
                      <a:lnTo>
                        <a:pt x="473" y="0"/>
                      </a:lnTo>
                      <a:lnTo>
                        <a:pt x="498" y="2"/>
                      </a:lnTo>
                      <a:lnTo>
                        <a:pt x="522" y="4"/>
                      </a:lnTo>
                      <a:lnTo>
                        <a:pt x="546" y="8"/>
                      </a:lnTo>
                      <a:lnTo>
                        <a:pt x="551" y="9"/>
                      </a:lnTo>
                      <a:lnTo>
                        <a:pt x="572" y="12"/>
                      </a:lnTo>
                      <a:lnTo>
                        <a:pt x="596" y="20"/>
                      </a:lnTo>
                      <a:lnTo>
                        <a:pt x="621" y="27"/>
                      </a:lnTo>
                      <a:lnTo>
                        <a:pt x="639" y="33"/>
                      </a:lnTo>
                      <a:lnTo>
                        <a:pt x="645" y="35"/>
                      </a:lnTo>
                      <a:lnTo>
                        <a:pt x="669" y="46"/>
                      </a:lnTo>
                      <a:lnTo>
                        <a:pt x="693" y="58"/>
                      </a:lnTo>
                      <a:lnTo>
                        <a:pt x="694" y="58"/>
                      </a:lnTo>
                      <a:lnTo>
                        <a:pt x="718" y="72"/>
                      </a:lnTo>
                      <a:lnTo>
                        <a:pt x="735" y="82"/>
                      </a:lnTo>
                      <a:lnTo>
                        <a:pt x="742" y="88"/>
                      </a:lnTo>
                      <a:lnTo>
                        <a:pt x="767" y="106"/>
                      </a:lnTo>
                      <a:lnTo>
                        <a:pt x="768" y="106"/>
                      </a:lnTo>
                      <a:lnTo>
                        <a:pt x="791" y="126"/>
                      </a:lnTo>
                      <a:lnTo>
                        <a:pt x="796" y="131"/>
                      </a:lnTo>
                      <a:lnTo>
                        <a:pt x="816" y="150"/>
                      </a:lnTo>
                      <a:lnTo>
                        <a:pt x="820" y="155"/>
                      </a:lnTo>
                      <a:lnTo>
                        <a:pt x="840" y="179"/>
                      </a:lnTo>
                      <a:lnTo>
                        <a:pt x="842" y="180"/>
                      </a:lnTo>
                      <a:lnTo>
                        <a:pt x="858" y="204"/>
                      </a:lnTo>
                      <a:lnTo>
                        <a:pt x="864" y="214"/>
                      </a:lnTo>
                      <a:lnTo>
                        <a:pt x="874" y="228"/>
                      </a:lnTo>
                      <a:lnTo>
                        <a:pt x="886" y="254"/>
                      </a:lnTo>
                      <a:lnTo>
                        <a:pt x="890" y="260"/>
                      </a:lnTo>
                      <a:lnTo>
                        <a:pt x="897" y="278"/>
                      </a:lnTo>
                      <a:lnTo>
                        <a:pt x="906" y="303"/>
                      </a:lnTo>
                      <a:lnTo>
                        <a:pt x="912" y="327"/>
                      </a:lnTo>
                      <a:lnTo>
                        <a:pt x="914" y="330"/>
                      </a:lnTo>
                      <a:lnTo>
                        <a:pt x="918" y="351"/>
                      </a:lnTo>
                      <a:lnTo>
                        <a:pt x="921" y="376"/>
                      </a:lnTo>
                      <a:lnTo>
                        <a:pt x="922" y="400"/>
                      </a:lnTo>
                      <a:lnTo>
                        <a:pt x="920" y="425"/>
                      </a:lnTo>
                      <a:lnTo>
                        <a:pt x="916" y="449"/>
                      </a:lnTo>
                      <a:lnTo>
                        <a:pt x="914" y="456"/>
                      </a:lnTo>
                      <a:lnTo>
                        <a:pt x="909" y="473"/>
                      </a:lnTo>
                      <a:lnTo>
                        <a:pt x="899" y="498"/>
                      </a:lnTo>
                      <a:lnTo>
                        <a:pt x="890" y="516"/>
                      </a:lnTo>
                      <a:lnTo>
                        <a:pt x="885" y="522"/>
                      </a:lnTo>
                      <a:lnTo>
                        <a:pt x="866" y="548"/>
                      </a:lnTo>
                      <a:lnTo>
                        <a:pt x="864" y="548"/>
                      </a:lnTo>
                      <a:lnTo>
                        <a:pt x="840" y="572"/>
                      </a:lnTo>
                      <a:lnTo>
                        <a:pt x="816" y="591"/>
                      </a:lnTo>
                      <a:lnTo>
                        <a:pt x="808" y="596"/>
                      </a:lnTo>
                      <a:lnTo>
                        <a:pt x="791" y="606"/>
                      </a:lnTo>
                      <a:lnTo>
                        <a:pt x="767" y="621"/>
                      </a:lnTo>
                      <a:lnTo>
                        <a:pt x="742" y="634"/>
                      </a:lnTo>
                      <a:lnTo>
                        <a:pt x="722" y="645"/>
                      </a:lnTo>
                      <a:lnTo>
                        <a:pt x="718" y="647"/>
                      </a:lnTo>
                      <a:lnTo>
                        <a:pt x="675" y="669"/>
                      </a:lnTo>
                      <a:lnTo>
                        <a:pt x="669" y="672"/>
                      </a:lnTo>
                      <a:lnTo>
                        <a:pt x="645" y="684"/>
                      </a:lnTo>
                      <a:lnTo>
                        <a:pt x="627" y="694"/>
                      </a:lnTo>
                      <a:lnTo>
                        <a:pt x="621" y="698"/>
                      </a:lnTo>
                      <a:lnTo>
                        <a:pt x="596" y="710"/>
                      </a:lnTo>
                      <a:lnTo>
                        <a:pt x="575" y="718"/>
                      </a:lnTo>
                      <a:lnTo>
                        <a:pt x="572" y="720"/>
                      </a:lnTo>
                      <a:lnTo>
                        <a:pt x="546" y="729"/>
                      </a:lnTo>
                      <a:lnTo>
                        <a:pt x="522" y="737"/>
                      </a:lnTo>
                      <a:lnTo>
                        <a:pt x="498" y="743"/>
                      </a:lnTo>
                      <a:lnTo>
                        <a:pt x="497" y="743"/>
                      </a:lnTo>
                      <a:lnTo>
                        <a:pt x="473" y="746"/>
                      </a:lnTo>
                      <a:lnTo>
                        <a:pt x="449" y="746"/>
                      </a:lnTo>
                      <a:lnTo>
                        <a:pt x="425" y="743"/>
                      </a:lnTo>
                      <a:lnTo>
                        <a:pt x="424" y="743"/>
                      </a:lnTo>
                      <a:lnTo>
                        <a:pt x="400" y="737"/>
                      </a:lnTo>
                      <a:lnTo>
                        <a:pt x="376" y="729"/>
                      </a:lnTo>
                      <a:lnTo>
                        <a:pt x="351" y="720"/>
                      </a:lnTo>
                      <a:lnTo>
                        <a:pt x="347" y="718"/>
                      </a:lnTo>
                      <a:lnTo>
                        <a:pt x="327" y="710"/>
                      </a:lnTo>
                      <a:lnTo>
                        <a:pt x="301" y="698"/>
                      </a:lnTo>
                      <a:lnTo>
                        <a:pt x="295" y="694"/>
                      </a:lnTo>
                      <a:lnTo>
                        <a:pt x="277" y="684"/>
                      </a:lnTo>
                      <a:lnTo>
                        <a:pt x="253" y="672"/>
                      </a:lnTo>
                      <a:lnTo>
                        <a:pt x="247" y="669"/>
                      </a:lnTo>
                      <a:lnTo>
                        <a:pt x="204" y="647"/>
                      </a:lnTo>
                      <a:lnTo>
                        <a:pt x="201" y="645"/>
                      </a:lnTo>
                      <a:lnTo>
                        <a:pt x="179" y="634"/>
                      </a:lnTo>
                      <a:lnTo>
                        <a:pt x="155" y="621"/>
                      </a:lnTo>
                      <a:lnTo>
                        <a:pt x="131" y="606"/>
                      </a:lnTo>
                      <a:lnTo>
                        <a:pt x="114" y="596"/>
                      </a:lnTo>
                      <a:lnTo>
                        <a:pt x="106" y="591"/>
                      </a:lnTo>
                      <a:lnTo>
                        <a:pt x="82" y="572"/>
                      </a:lnTo>
                      <a:lnTo>
                        <a:pt x="57" y="548"/>
                      </a:lnTo>
                      <a:lnTo>
                        <a:pt x="37" y="522"/>
                      </a:lnTo>
                      <a:lnTo>
                        <a:pt x="33" y="516"/>
                      </a:lnTo>
                      <a:lnTo>
                        <a:pt x="23" y="498"/>
                      </a:lnTo>
                      <a:lnTo>
                        <a:pt x="13" y="473"/>
                      </a:lnTo>
                      <a:lnTo>
                        <a:pt x="9" y="456"/>
                      </a:lnTo>
                      <a:lnTo>
                        <a:pt x="6" y="449"/>
                      </a:lnTo>
                      <a:lnTo>
                        <a:pt x="3" y="425"/>
                      </a:lnTo>
                      <a:lnTo>
                        <a:pt x="0" y="400"/>
                      </a:lnTo>
                      <a:lnTo>
                        <a:pt x="1" y="376"/>
                      </a:lnTo>
                      <a:lnTo>
                        <a:pt x="4" y="351"/>
                      </a:lnTo>
                      <a:lnTo>
                        <a:pt x="9" y="330"/>
                      </a:lnTo>
                      <a:lnTo>
                        <a:pt x="9" y="327"/>
                      </a:lnTo>
                      <a:lnTo>
                        <a:pt x="16" y="303"/>
                      </a:lnTo>
                      <a:lnTo>
                        <a:pt x="25" y="278"/>
                      </a:lnTo>
                      <a:lnTo>
                        <a:pt x="33" y="260"/>
                      </a:lnTo>
                      <a:lnTo>
                        <a:pt x="36" y="254"/>
                      </a:lnTo>
                      <a:lnTo>
                        <a:pt x="48" y="228"/>
                      </a:lnTo>
                      <a:lnTo>
                        <a:pt x="57" y="214"/>
                      </a:lnTo>
                      <a:lnTo>
                        <a:pt x="64" y="204"/>
                      </a:lnTo>
                      <a:lnTo>
                        <a:pt x="81" y="180"/>
                      </a:lnTo>
                      <a:lnTo>
                        <a:pt x="82" y="179"/>
                      </a:lnTo>
                      <a:lnTo>
                        <a:pt x="102" y="155"/>
                      </a:lnTo>
                      <a:lnTo>
                        <a:pt x="106" y="150"/>
                      </a:lnTo>
                      <a:lnTo>
                        <a:pt x="126" y="131"/>
                      </a:lnTo>
                      <a:lnTo>
                        <a:pt x="131" y="126"/>
                      </a:lnTo>
                      <a:lnTo>
                        <a:pt x="154" y="106"/>
                      </a:lnTo>
                      <a:lnTo>
                        <a:pt x="155" y="106"/>
                      </a:lnTo>
                      <a:lnTo>
                        <a:pt x="179" y="88"/>
                      </a:lnTo>
                      <a:lnTo>
                        <a:pt x="187" y="82"/>
                      </a:lnTo>
                      <a:lnTo>
                        <a:pt x="204" y="72"/>
                      </a:lnTo>
                      <a:lnTo>
                        <a:pt x="228" y="58"/>
                      </a:lnTo>
                      <a:lnTo>
                        <a:pt x="229" y="58"/>
                      </a:lnTo>
                      <a:lnTo>
                        <a:pt x="253" y="46"/>
                      </a:lnTo>
                      <a:lnTo>
                        <a:pt x="277" y="35"/>
                      </a:lnTo>
                      <a:lnTo>
                        <a:pt x="283" y="33"/>
                      </a:lnTo>
                      <a:lnTo>
                        <a:pt x="301" y="27"/>
                      </a:lnTo>
                      <a:lnTo>
                        <a:pt x="327" y="20"/>
                      </a:lnTo>
                      <a:lnTo>
                        <a:pt x="351" y="12"/>
                      </a:lnTo>
                      <a:lnTo>
                        <a:pt x="371" y="9"/>
                      </a:lnTo>
                      <a:lnTo>
                        <a:pt x="376" y="8"/>
                      </a:lnTo>
                      <a:lnTo>
                        <a:pt x="400" y="4"/>
                      </a:lnTo>
                      <a:lnTo>
                        <a:pt x="424" y="2"/>
                      </a:lnTo>
                      <a:lnTo>
                        <a:pt x="449" y="0"/>
                      </a:lnTo>
                      <a:close/>
                    </a:path>
                  </a:pathLst>
                </a:custGeom>
                <a:solidFill>
                  <a:srgbClr val="002020"/>
                </a:solidFill>
                <a:ln w="0">
                  <a:solidFill>
                    <a:srgbClr val="00202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8" name="Freeform 226"/>
                <p:cNvSpPr>
                  <a:spLocks/>
                </p:cNvSpPr>
                <p:nvPr/>
              </p:nvSpPr>
              <p:spPr bwMode="auto">
                <a:xfrm>
                  <a:off x="2241" y="1537"/>
                  <a:ext cx="878" cy="712"/>
                </a:xfrm>
                <a:custGeom>
                  <a:avLst/>
                  <a:gdLst/>
                  <a:ahLst/>
                  <a:cxnLst>
                    <a:cxn ang="0">
                      <a:pos x="451" y="0"/>
                    </a:cxn>
                    <a:cxn ang="0">
                      <a:pos x="476" y="1"/>
                    </a:cxn>
                    <a:cxn ang="0">
                      <a:pos x="550" y="13"/>
                    </a:cxn>
                    <a:cxn ang="0">
                      <a:pos x="599" y="27"/>
                    </a:cxn>
                    <a:cxn ang="0">
                      <a:pos x="647" y="48"/>
                    </a:cxn>
                    <a:cxn ang="0">
                      <a:pos x="672" y="60"/>
                    </a:cxn>
                    <a:cxn ang="0">
                      <a:pos x="720" y="92"/>
                    </a:cxn>
                    <a:cxn ang="0">
                      <a:pos x="745" y="111"/>
                    </a:cxn>
                    <a:cxn ang="0">
                      <a:pos x="769" y="134"/>
                    </a:cxn>
                    <a:cxn ang="0">
                      <a:pos x="794" y="160"/>
                    </a:cxn>
                    <a:cxn ang="0">
                      <a:pos x="818" y="193"/>
                    </a:cxn>
                    <a:cxn ang="0">
                      <a:pos x="836" y="222"/>
                    </a:cxn>
                    <a:cxn ang="0">
                      <a:pos x="859" y="271"/>
                    </a:cxn>
                    <a:cxn ang="0">
                      <a:pos x="874" y="319"/>
                    </a:cxn>
                    <a:cxn ang="0">
                      <a:pos x="878" y="368"/>
                    </a:cxn>
                    <a:cxn ang="0">
                      <a:pos x="874" y="417"/>
                    </a:cxn>
                    <a:cxn ang="0">
                      <a:pos x="868" y="444"/>
                    </a:cxn>
                    <a:cxn ang="0">
                      <a:pos x="845" y="490"/>
                    </a:cxn>
                    <a:cxn ang="0">
                      <a:pos x="827" y="516"/>
                    </a:cxn>
                    <a:cxn ang="0">
                      <a:pos x="794" y="547"/>
                    </a:cxn>
                    <a:cxn ang="0">
                      <a:pos x="769" y="565"/>
                    </a:cxn>
                    <a:cxn ang="0">
                      <a:pos x="733" y="589"/>
                    </a:cxn>
                    <a:cxn ang="0">
                      <a:pos x="696" y="610"/>
                    </a:cxn>
                    <a:cxn ang="0">
                      <a:pos x="672" y="624"/>
                    </a:cxn>
                    <a:cxn ang="0">
                      <a:pos x="623" y="650"/>
                    </a:cxn>
                    <a:cxn ang="0">
                      <a:pos x="599" y="663"/>
                    </a:cxn>
                    <a:cxn ang="0">
                      <a:pos x="550" y="686"/>
                    </a:cxn>
                    <a:cxn ang="0">
                      <a:pos x="500" y="704"/>
                    </a:cxn>
                    <a:cxn ang="0">
                      <a:pos x="469" y="711"/>
                    </a:cxn>
                    <a:cxn ang="0">
                      <a:pos x="427" y="712"/>
                    </a:cxn>
                    <a:cxn ang="0">
                      <a:pos x="402" y="710"/>
                    </a:cxn>
                    <a:cxn ang="0">
                      <a:pos x="354" y="696"/>
                    </a:cxn>
                    <a:cxn ang="0">
                      <a:pos x="305" y="675"/>
                    </a:cxn>
                    <a:cxn ang="0">
                      <a:pos x="278" y="662"/>
                    </a:cxn>
                    <a:cxn ang="0">
                      <a:pos x="231" y="637"/>
                    </a:cxn>
                    <a:cxn ang="0">
                      <a:pos x="187" y="613"/>
                    </a:cxn>
                    <a:cxn ang="0">
                      <a:pos x="157" y="596"/>
                    </a:cxn>
                    <a:cxn ang="0">
                      <a:pos x="133" y="582"/>
                    </a:cxn>
                    <a:cxn ang="0">
                      <a:pos x="107" y="564"/>
                    </a:cxn>
                    <a:cxn ang="0">
                      <a:pos x="75" y="540"/>
                    </a:cxn>
                    <a:cxn ang="0">
                      <a:pos x="35" y="493"/>
                    </a:cxn>
                    <a:cxn ang="0">
                      <a:pos x="19" y="466"/>
                    </a:cxn>
                    <a:cxn ang="0">
                      <a:pos x="11" y="441"/>
                    </a:cxn>
                    <a:cxn ang="0">
                      <a:pos x="1" y="393"/>
                    </a:cxn>
                    <a:cxn ang="0">
                      <a:pos x="1" y="344"/>
                    </a:cxn>
                    <a:cxn ang="0">
                      <a:pos x="11" y="295"/>
                    </a:cxn>
                    <a:cxn ang="0">
                      <a:pos x="30" y="246"/>
                    </a:cxn>
                    <a:cxn ang="0">
                      <a:pos x="42" y="222"/>
                    </a:cxn>
                    <a:cxn ang="0">
                      <a:pos x="60" y="193"/>
                    </a:cxn>
                    <a:cxn ang="0">
                      <a:pos x="84" y="160"/>
                    </a:cxn>
                    <a:cxn ang="0">
                      <a:pos x="109" y="134"/>
                    </a:cxn>
                    <a:cxn ang="0">
                      <a:pos x="147" y="99"/>
                    </a:cxn>
                    <a:cxn ang="0">
                      <a:pos x="182" y="74"/>
                    </a:cxn>
                    <a:cxn ang="0">
                      <a:pos x="224" y="50"/>
                    </a:cxn>
                    <a:cxn ang="0">
                      <a:pos x="255" y="36"/>
                    </a:cxn>
                    <a:cxn ang="0">
                      <a:pos x="305" y="19"/>
                    </a:cxn>
                    <a:cxn ang="0">
                      <a:pos x="354" y="8"/>
                    </a:cxn>
                    <a:cxn ang="0">
                      <a:pos x="404" y="1"/>
                    </a:cxn>
                  </a:cxnLst>
                  <a:rect l="0" t="0" r="r" b="b"/>
                  <a:pathLst>
                    <a:path w="878" h="712">
                      <a:moveTo>
                        <a:pt x="427" y="0"/>
                      </a:moveTo>
                      <a:lnTo>
                        <a:pt x="451" y="0"/>
                      </a:lnTo>
                      <a:lnTo>
                        <a:pt x="474" y="1"/>
                      </a:lnTo>
                      <a:lnTo>
                        <a:pt x="476" y="1"/>
                      </a:lnTo>
                      <a:lnTo>
                        <a:pt x="524" y="8"/>
                      </a:lnTo>
                      <a:lnTo>
                        <a:pt x="550" y="13"/>
                      </a:lnTo>
                      <a:lnTo>
                        <a:pt x="574" y="19"/>
                      </a:lnTo>
                      <a:lnTo>
                        <a:pt x="599" y="27"/>
                      </a:lnTo>
                      <a:lnTo>
                        <a:pt x="623" y="36"/>
                      </a:lnTo>
                      <a:lnTo>
                        <a:pt x="647" y="48"/>
                      </a:lnTo>
                      <a:lnTo>
                        <a:pt x="653" y="50"/>
                      </a:lnTo>
                      <a:lnTo>
                        <a:pt x="672" y="60"/>
                      </a:lnTo>
                      <a:lnTo>
                        <a:pt x="696" y="74"/>
                      </a:lnTo>
                      <a:lnTo>
                        <a:pt x="720" y="92"/>
                      </a:lnTo>
                      <a:lnTo>
                        <a:pt x="731" y="99"/>
                      </a:lnTo>
                      <a:lnTo>
                        <a:pt x="745" y="111"/>
                      </a:lnTo>
                      <a:lnTo>
                        <a:pt x="758" y="123"/>
                      </a:lnTo>
                      <a:lnTo>
                        <a:pt x="769" y="134"/>
                      </a:lnTo>
                      <a:lnTo>
                        <a:pt x="782" y="148"/>
                      </a:lnTo>
                      <a:lnTo>
                        <a:pt x="794" y="160"/>
                      </a:lnTo>
                      <a:lnTo>
                        <a:pt x="804" y="172"/>
                      </a:lnTo>
                      <a:lnTo>
                        <a:pt x="818" y="193"/>
                      </a:lnTo>
                      <a:lnTo>
                        <a:pt x="821" y="196"/>
                      </a:lnTo>
                      <a:lnTo>
                        <a:pt x="836" y="222"/>
                      </a:lnTo>
                      <a:lnTo>
                        <a:pt x="848" y="246"/>
                      </a:lnTo>
                      <a:lnTo>
                        <a:pt x="859" y="271"/>
                      </a:lnTo>
                      <a:lnTo>
                        <a:pt x="868" y="295"/>
                      </a:lnTo>
                      <a:lnTo>
                        <a:pt x="874" y="319"/>
                      </a:lnTo>
                      <a:lnTo>
                        <a:pt x="877" y="344"/>
                      </a:lnTo>
                      <a:lnTo>
                        <a:pt x="878" y="368"/>
                      </a:lnTo>
                      <a:lnTo>
                        <a:pt x="877" y="393"/>
                      </a:lnTo>
                      <a:lnTo>
                        <a:pt x="874" y="417"/>
                      </a:lnTo>
                      <a:lnTo>
                        <a:pt x="868" y="441"/>
                      </a:lnTo>
                      <a:lnTo>
                        <a:pt x="868" y="444"/>
                      </a:lnTo>
                      <a:lnTo>
                        <a:pt x="859" y="466"/>
                      </a:lnTo>
                      <a:lnTo>
                        <a:pt x="845" y="490"/>
                      </a:lnTo>
                      <a:lnTo>
                        <a:pt x="842" y="493"/>
                      </a:lnTo>
                      <a:lnTo>
                        <a:pt x="827" y="516"/>
                      </a:lnTo>
                      <a:lnTo>
                        <a:pt x="803" y="540"/>
                      </a:lnTo>
                      <a:lnTo>
                        <a:pt x="794" y="547"/>
                      </a:lnTo>
                      <a:lnTo>
                        <a:pt x="770" y="564"/>
                      </a:lnTo>
                      <a:lnTo>
                        <a:pt x="769" y="565"/>
                      </a:lnTo>
                      <a:lnTo>
                        <a:pt x="745" y="582"/>
                      </a:lnTo>
                      <a:lnTo>
                        <a:pt x="733" y="589"/>
                      </a:lnTo>
                      <a:lnTo>
                        <a:pt x="720" y="596"/>
                      </a:lnTo>
                      <a:lnTo>
                        <a:pt x="696" y="610"/>
                      </a:lnTo>
                      <a:lnTo>
                        <a:pt x="691" y="613"/>
                      </a:lnTo>
                      <a:lnTo>
                        <a:pt x="672" y="624"/>
                      </a:lnTo>
                      <a:lnTo>
                        <a:pt x="647" y="637"/>
                      </a:lnTo>
                      <a:lnTo>
                        <a:pt x="623" y="650"/>
                      </a:lnTo>
                      <a:lnTo>
                        <a:pt x="600" y="662"/>
                      </a:lnTo>
                      <a:lnTo>
                        <a:pt x="599" y="663"/>
                      </a:lnTo>
                      <a:lnTo>
                        <a:pt x="574" y="675"/>
                      </a:lnTo>
                      <a:lnTo>
                        <a:pt x="550" y="686"/>
                      </a:lnTo>
                      <a:lnTo>
                        <a:pt x="524" y="696"/>
                      </a:lnTo>
                      <a:lnTo>
                        <a:pt x="500" y="704"/>
                      </a:lnTo>
                      <a:lnTo>
                        <a:pt x="476" y="710"/>
                      </a:lnTo>
                      <a:lnTo>
                        <a:pt x="469" y="711"/>
                      </a:lnTo>
                      <a:lnTo>
                        <a:pt x="451" y="712"/>
                      </a:lnTo>
                      <a:lnTo>
                        <a:pt x="427" y="712"/>
                      </a:lnTo>
                      <a:lnTo>
                        <a:pt x="409" y="711"/>
                      </a:lnTo>
                      <a:lnTo>
                        <a:pt x="402" y="710"/>
                      </a:lnTo>
                      <a:lnTo>
                        <a:pt x="378" y="704"/>
                      </a:lnTo>
                      <a:lnTo>
                        <a:pt x="354" y="696"/>
                      </a:lnTo>
                      <a:lnTo>
                        <a:pt x="329" y="686"/>
                      </a:lnTo>
                      <a:lnTo>
                        <a:pt x="305" y="675"/>
                      </a:lnTo>
                      <a:lnTo>
                        <a:pt x="279" y="663"/>
                      </a:lnTo>
                      <a:lnTo>
                        <a:pt x="278" y="662"/>
                      </a:lnTo>
                      <a:lnTo>
                        <a:pt x="255" y="650"/>
                      </a:lnTo>
                      <a:lnTo>
                        <a:pt x="231" y="637"/>
                      </a:lnTo>
                      <a:lnTo>
                        <a:pt x="206" y="624"/>
                      </a:lnTo>
                      <a:lnTo>
                        <a:pt x="187" y="613"/>
                      </a:lnTo>
                      <a:lnTo>
                        <a:pt x="182" y="610"/>
                      </a:lnTo>
                      <a:lnTo>
                        <a:pt x="157" y="596"/>
                      </a:lnTo>
                      <a:lnTo>
                        <a:pt x="144" y="589"/>
                      </a:lnTo>
                      <a:lnTo>
                        <a:pt x="133" y="582"/>
                      </a:lnTo>
                      <a:lnTo>
                        <a:pt x="109" y="565"/>
                      </a:lnTo>
                      <a:lnTo>
                        <a:pt x="107" y="564"/>
                      </a:lnTo>
                      <a:lnTo>
                        <a:pt x="84" y="547"/>
                      </a:lnTo>
                      <a:lnTo>
                        <a:pt x="75" y="540"/>
                      </a:lnTo>
                      <a:lnTo>
                        <a:pt x="51" y="516"/>
                      </a:lnTo>
                      <a:lnTo>
                        <a:pt x="35" y="493"/>
                      </a:lnTo>
                      <a:lnTo>
                        <a:pt x="33" y="490"/>
                      </a:lnTo>
                      <a:lnTo>
                        <a:pt x="19" y="466"/>
                      </a:lnTo>
                      <a:lnTo>
                        <a:pt x="11" y="444"/>
                      </a:lnTo>
                      <a:lnTo>
                        <a:pt x="11" y="441"/>
                      </a:lnTo>
                      <a:lnTo>
                        <a:pt x="5" y="417"/>
                      </a:lnTo>
                      <a:lnTo>
                        <a:pt x="1" y="393"/>
                      </a:lnTo>
                      <a:lnTo>
                        <a:pt x="0" y="368"/>
                      </a:lnTo>
                      <a:lnTo>
                        <a:pt x="1" y="344"/>
                      </a:lnTo>
                      <a:lnTo>
                        <a:pt x="5" y="319"/>
                      </a:lnTo>
                      <a:lnTo>
                        <a:pt x="11" y="295"/>
                      </a:lnTo>
                      <a:lnTo>
                        <a:pt x="19" y="271"/>
                      </a:lnTo>
                      <a:lnTo>
                        <a:pt x="30" y="246"/>
                      </a:lnTo>
                      <a:lnTo>
                        <a:pt x="35" y="234"/>
                      </a:lnTo>
                      <a:lnTo>
                        <a:pt x="42" y="222"/>
                      </a:lnTo>
                      <a:lnTo>
                        <a:pt x="57" y="196"/>
                      </a:lnTo>
                      <a:lnTo>
                        <a:pt x="60" y="193"/>
                      </a:lnTo>
                      <a:lnTo>
                        <a:pt x="74" y="172"/>
                      </a:lnTo>
                      <a:lnTo>
                        <a:pt x="84" y="160"/>
                      </a:lnTo>
                      <a:lnTo>
                        <a:pt x="95" y="148"/>
                      </a:lnTo>
                      <a:lnTo>
                        <a:pt x="109" y="134"/>
                      </a:lnTo>
                      <a:lnTo>
                        <a:pt x="119" y="123"/>
                      </a:lnTo>
                      <a:lnTo>
                        <a:pt x="147" y="99"/>
                      </a:lnTo>
                      <a:lnTo>
                        <a:pt x="157" y="92"/>
                      </a:lnTo>
                      <a:lnTo>
                        <a:pt x="182" y="74"/>
                      </a:lnTo>
                      <a:lnTo>
                        <a:pt x="206" y="60"/>
                      </a:lnTo>
                      <a:lnTo>
                        <a:pt x="224" y="50"/>
                      </a:lnTo>
                      <a:lnTo>
                        <a:pt x="231" y="48"/>
                      </a:lnTo>
                      <a:lnTo>
                        <a:pt x="255" y="36"/>
                      </a:lnTo>
                      <a:lnTo>
                        <a:pt x="279" y="27"/>
                      </a:lnTo>
                      <a:lnTo>
                        <a:pt x="305" y="19"/>
                      </a:lnTo>
                      <a:lnTo>
                        <a:pt x="329" y="13"/>
                      </a:lnTo>
                      <a:lnTo>
                        <a:pt x="354" y="8"/>
                      </a:lnTo>
                      <a:lnTo>
                        <a:pt x="402" y="1"/>
                      </a:lnTo>
                      <a:lnTo>
                        <a:pt x="404" y="1"/>
                      </a:lnTo>
                      <a:lnTo>
                        <a:pt x="427" y="0"/>
                      </a:lnTo>
                      <a:close/>
                    </a:path>
                  </a:pathLst>
                </a:custGeom>
                <a:solidFill>
                  <a:srgbClr val="001010"/>
                </a:solidFill>
                <a:ln w="0">
                  <a:solidFill>
                    <a:srgbClr val="00101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9" name="Freeform 227"/>
                <p:cNvSpPr>
                  <a:spLocks/>
                </p:cNvSpPr>
                <p:nvPr/>
              </p:nvSpPr>
              <p:spPr bwMode="auto">
                <a:xfrm>
                  <a:off x="2260" y="1562"/>
                  <a:ext cx="840" cy="686"/>
                </a:xfrm>
                <a:custGeom>
                  <a:avLst/>
                  <a:gdLst/>
                  <a:ahLst/>
                  <a:cxnLst>
                    <a:cxn ang="0">
                      <a:pos x="432" y="0"/>
                    </a:cxn>
                    <a:cxn ang="0">
                      <a:pos x="457" y="1"/>
                    </a:cxn>
                    <a:cxn ang="0">
                      <a:pos x="531" y="13"/>
                    </a:cxn>
                    <a:cxn ang="0">
                      <a:pos x="570" y="25"/>
                    </a:cxn>
                    <a:cxn ang="0">
                      <a:pos x="604" y="38"/>
                    </a:cxn>
                    <a:cxn ang="0">
                      <a:pos x="653" y="63"/>
                    </a:cxn>
                    <a:cxn ang="0">
                      <a:pos x="677" y="79"/>
                    </a:cxn>
                    <a:cxn ang="0">
                      <a:pos x="705" y="98"/>
                    </a:cxn>
                    <a:cxn ang="0">
                      <a:pos x="750" y="141"/>
                    </a:cxn>
                    <a:cxn ang="0">
                      <a:pos x="775" y="171"/>
                    </a:cxn>
                    <a:cxn ang="0">
                      <a:pos x="807" y="221"/>
                    </a:cxn>
                    <a:cxn ang="0">
                      <a:pos x="823" y="260"/>
                    </a:cxn>
                    <a:cxn ang="0">
                      <a:pos x="834" y="294"/>
                    </a:cxn>
                    <a:cxn ang="0">
                      <a:pos x="840" y="343"/>
                    </a:cxn>
                    <a:cxn ang="0">
                      <a:pos x="838" y="392"/>
                    </a:cxn>
                    <a:cxn ang="0">
                      <a:pos x="823" y="440"/>
                    </a:cxn>
                    <a:cxn ang="0">
                      <a:pos x="810" y="465"/>
                    </a:cxn>
                    <a:cxn ang="0">
                      <a:pos x="792" y="491"/>
                    </a:cxn>
                    <a:cxn ang="0">
                      <a:pos x="769" y="515"/>
                    </a:cxn>
                    <a:cxn ang="0">
                      <a:pos x="739" y="539"/>
                    </a:cxn>
                    <a:cxn ang="0">
                      <a:pos x="705" y="564"/>
                    </a:cxn>
                    <a:cxn ang="0">
                      <a:pos x="677" y="581"/>
                    </a:cxn>
                    <a:cxn ang="0">
                      <a:pos x="653" y="595"/>
                    </a:cxn>
                    <a:cxn ang="0">
                      <a:pos x="622" y="612"/>
                    </a:cxn>
                    <a:cxn ang="0">
                      <a:pos x="580" y="636"/>
                    </a:cxn>
                    <a:cxn ang="0">
                      <a:pos x="531" y="660"/>
                    </a:cxn>
                    <a:cxn ang="0">
                      <a:pos x="505" y="669"/>
                    </a:cxn>
                    <a:cxn ang="0">
                      <a:pos x="457" y="684"/>
                    </a:cxn>
                    <a:cxn ang="0">
                      <a:pos x="397" y="686"/>
                    </a:cxn>
                    <a:cxn ang="0">
                      <a:pos x="359" y="678"/>
                    </a:cxn>
                    <a:cxn ang="0">
                      <a:pos x="313" y="661"/>
                    </a:cxn>
                    <a:cxn ang="0">
                      <a:pos x="264" y="637"/>
                    </a:cxn>
                    <a:cxn ang="0">
                      <a:pos x="236" y="623"/>
                    </a:cxn>
                    <a:cxn ang="0">
                      <a:pos x="212" y="609"/>
                    </a:cxn>
                    <a:cxn ang="0">
                      <a:pos x="176" y="588"/>
                    </a:cxn>
                    <a:cxn ang="0">
                      <a:pos x="138" y="565"/>
                    </a:cxn>
                    <a:cxn ang="0">
                      <a:pos x="114" y="549"/>
                    </a:cxn>
                    <a:cxn ang="0">
                      <a:pos x="90" y="530"/>
                    </a:cxn>
                    <a:cxn ang="0">
                      <a:pos x="65" y="510"/>
                    </a:cxn>
                    <a:cxn ang="0">
                      <a:pos x="41" y="481"/>
                    </a:cxn>
                    <a:cxn ang="0">
                      <a:pos x="17" y="441"/>
                    </a:cxn>
                    <a:cxn ang="0">
                      <a:pos x="7" y="416"/>
                    </a:cxn>
                    <a:cxn ang="0">
                      <a:pos x="0" y="368"/>
                    </a:cxn>
                    <a:cxn ang="0">
                      <a:pos x="1" y="319"/>
                    </a:cxn>
                    <a:cxn ang="0">
                      <a:pos x="13" y="270"/>
                    </a:cxn>
                    <a:cxn ang="0">
                      <a:pos x="22" y="246"/>
                    </a:cxn>
                    <a:cxn ang="0">
                      <a:pos x="41" y="207"/>
                    </a:cxn>
                    <a:cxn ang="0">
                      <a:pos x="84" y="147"/>
                    </a:cxn>
                    <a:cxn ang="0">
                      <a:pos x="136" y="98"/>
                    </a:cxn>
                    <a:cxn ang="0">
                      <a:pos x="163" y="79"/>
                    </a:cxn>
                    <a:cxn ang="0">
                      <a:pos x="211" y="49"/>
                    </a:cxn>
                    <a:cxn ang="0">
                      <a:pos x="236" y="38"/>
                    </a:cxn>
                    <a:cxn ang="0">
                      <a:pos x="270" y="25"/>
                    </a:cxn>
                    <a:cxn ang="0">
                      <a:pos x="310" y="13"/>
                    </a:cxn>
                    <a:cxn ang="0">
                      <a:pos x="383" y="1"/>
                    </a:cxn>
                    <a:cxn ang="0">
                      <a:pos x="408" y="0"/>
                    </a:cxn>
                  </a:cxnLst>
                  <a:rect l="0" t="0" r="r" b="b"/>
                  <a:pathLst>
                    <a:path w="840" h="686">
                      <a:moveTo>
                        <a:pt x="408" y="0"/>
                      </a:moveTo>
                      <a:lnTo>
                        <a:pt x="432" y="0"/>
                      </a:lnTo>
                      <a:lnTo>
                        <a:pt x="442" y="1"/>
                      </a:lnTo>
                      <a:lnTo>
                        <a:pt x="457" y="1"/>
                      </a:lnTo>
                      <a:lnTo>
                        <a:pt x="505" y="8"/>
                      </a:lnTo>
                      <a:lnTo>
                        <a:pt x="531" y="13"/>
                      </a:lnTo>
                      <a:lnTo>
                        <a:pt x="555" y="20"/>
                      </a:lnTo>
                      <a:lnTo>
                        <a:pt x="570" y="25"/>
                      </a:lnTo>
                      <a:lnTo>
                        <a:pt x="580" y="29"/>
                      </a:lnTo>
                      <a:lnTo>
                        <a:pt x="604" y="38"/>
                      </a:lnTo>
                      <a:lnTo>
                        <a:pt x="628" y="49"/>
                      </a:lnTo>
                      <a:lnTo>
                        <a:pt x="653" y="63"/>
                      </a:lnTo>
                      <a:lnTo>
                        <a:pt x="671" y="74"/>
                      </a:lnTo>
                      <a:lnTo>
                        <a:pt x="677" y="79"/>
                      </a:lnTo>
                      <a:lnTo>
                        <a:pt x="701" y="97"/>
                      </a:lnTo>
                      <a:lnTo>
                        <a:pt x="705" y="98"/>
                      </a:lnTo>
                      <a:lnTo>
                        <a:pt x="726" y="117"/>
                      </a:lnTo>
                      <a:lnTo>
                        <a:pt x="750" y="141"/>
                      </a:lnTo>
                      <a:lnTo>
                        <a:pt x="755" y="147"/>
                      </a:lnTo>
                      <a:lnTo>
                        <a:pt x="775" y="171"/>
                      </a:lnTo>
                      <a:lnTo>
                        <a:pt x="799" y="207"/>
                      </a:lnTo>
                      <a:lnTo>
                        <a:pt x="807" y="221"/>
                      </a:lnTo>
                      <a:lnTo>
                        <a:pt x="819" y="246"/>
                      </a:lnTo>
                      <a:lnTo>
                        <a:pt x="823" y="260"/>
                      </a:lnTo>
                      <a:lnTo>
                        <a:pt x="827" y="270"/>
                      </a:lnTo>
                      <a:lnTo>
                        <a:pt x="834" y="294"/>
                      </a:lnTo>
                      <a:lnTo>
                        <a:pt x="839" y="319"/>
                      </a:lnTo>
                      <a:lnTo>
                        <a:pt x="840" y="343"/>
                      </a:lnTo>
                      <a:lnTo>
                        <a:pt x="840" y="368"/>
                      </a:lnTo>
                      <a:lnTo>
                        <a:pt x="838" y="392"/>
                      </a:lnTo>
                      <a:lnTo>
                        <a:pt x="833" y="416"/>
                      </a:lnTo>
                      <a:lnTo>
                        <a:pt x="823" y="440"/>
                      </a:lnTo>
                      <a:lnTo>
                        <a:pt x="823" y="441"/>
                      </a:lnTo>
                      <a:lnTo>
                        <a:pt x="810" y="465"/>
                      </a:lnTo>
                      <a:lnTo>
                        <a:pt x="799" y="481"/>
                      </a:lnTo>
                      <a:lnTo>
                        <a:pt x="792" y="491"/>
                      </a:lnTo>
                      <a:lnTo>
                        <a:pt x="775" y="510"/>
                      </a:lnTo>
                      <a:lnTo>
                        <a:pt x="769" y="515"/>
                      </a:lnTo>
                      <a:lnTo>
                        <a:pt x="750" y="530"/>
                      </a:lnTo>
                      <a:lnTo>
                        <a:pt x="739" y="539"/>
                      </a:lnTo>
                      <a:lnTo>
                        <a:pt x="726" y="549"/>
                      </a:lnTo>
                      <a:lnTo>
                        <a:pt x="705" y="564"/>
                      </a:lnTo>
                      <a:lnTo>
                        <a:pt x="701" y="565"/>
                      </a:lnTo>
                      <a:lnTo>
                        <a:pt x="677" y="581"/>
                      </a:lnTo>
                      <a:lnTo>
                        <a:pt x="664" y="588"/>
                      </a:lnTo>
                      <a:lnTo>
                        <a:pt x="653" y="595"/>
                      </a:lnTo>
                      <a:lnTo>
                        <a:pt x="628" y="609"/>
                      </a:lnTo>
                      <a:lnTo>
                        <a:pt x="622" y="612"/>
                      </a:lnTo>
                      <a:lnTo>
                        <a:pt x="604" y="623"/>
                      </a:lnTo>
                      <a:lnTo>
                        <a:pt x="580" y="636"/>
                      </a:lnTo>
                      <a:lnTo>
                        <a:pt x="576" y="637"/>
                      </a:lnTo>
                      <a:lnTo>
                        <a:pt x="531" y="660"/>
                      </a:lnTo>
                      <a:lnTo>
                        <a:pt x="527" y="661"/>
                      </a:lnTo>
                      <a:lnTo>
                        <a:pt x="505" y="669"/>
                      </a:lnTo>
                      <a:lnTo>
                        <a:pt x="481" y="678"/>
                      </a:lnTo>
                      <a:lnTo>
                        <a:pt x="457" y="684"/>
                      </a:lnTo>
                      <a:lnTo>
                        <a:pt x="443" y="686"/>
                      </a:lnTo>
                      <a:lnTo>
                        <a:pt x="397" y="686"/>
                      </a:lnTo>
                      <a:lnTo>
                        <a:pt x="383" y="684"/>
                      </a:lnTo>
                      <a:lnTo>
                        <a:pt x="359" y="678"/>
                      </a:lnTo>
                      <a:lnTo>
                        <a:pt x="335" y="669"/>
                      </a:lnTo>
                      <a:lnTo>
                        <a:pt x="313" y="661"/>
                      </a:lnTo>
                      <a:lnTo>
                        <a:pt x="310" y="660"/>
                      </a:lnTo>
                      <a:lnTo>
                        <a:pt x="264" y="637"/>
                      </a:lnTo>
                      <a:lnTo>
                        <a:pt x="260" y="636"/>
                      </a:lnTo>
                      <a:lnTo>
                        <a:pt x="236" y="623"/>
                      </a:lnTo>
                      <a:lnTo>
                        <a:pt x="218" y="612"/>
                      </a:lnTo>
                      <a:lnTo>
                        <a:pt x="212" y="609"/>
                      </a:lnTo>
                      <a:lnTo>
                        <a:pt x="187" y="595"/>
                      </a:lnTo>
                      <a:lnTo>
                        <a:pt x="176" y="588"/>
                      </a:lnTo>
                      <a:lnTo>
                        <a:pt x="163" y="581"/>
                      </a:lnTo>
                      <a:lnTo>
                        <a:pt x="138" y="565"/>
                      </a:lnTo>
                      <a:lnTo>
                        <a:pt x="136" y="564"/>
                      </a:lnTo>
                      <a:lnTo>
                        <a:pt x="114" y="549"/>
                      </a:lnTo>
                      <a:lnTo>
                        <a:pt x="101" y="539"/>
                      </a:lnTo>
                      <a:lnTo>
                        <a:pt x="90" y="530"/>
                      </a:lnTo>
                      <a:lnTo>
                        <a:pt x="71" y="515"/>
                      </a:lnTo>
                      <a:lnTo>
                        <a:pt x="65" y="510"/>
                      </a:lnTo>
                      <a:lnTo>
                        <a:pt x="48" y="491"/>
                      </a:lnTo>
                      <a:lnTo>
                        <a:pt x="41" y="481"/>
                      </a:lnTo>
                      <a:lnTo>
                        <a:pt x="30" y="465"/>
                      </a:lnTo>
                      <a:lnTo>
                        <a:pt x="17" y="441"/>
                      </a:lnTo>
                      <a:lnTo>
                        <a:pt x="16" y="440"/>
                      </a:lnTo>
                      <a:lnTo>
                        <a:pt x="7" y="416"/>
                      </a:lnTo>
                      <a:lnTo>
                        <a:pt x="2" y="392"/>
                      </a:lnTo>
                      <a:lnTo>
                        <a:pt x="0" y="368"/>
                      </a:lnTo>
                      <a:lnTo>
                        <a:pt x="0" y="343"/>
                      </a:lnTo>
                      <a:lnTo>
                        <a:pt x="1" y="319"/>
                      </a:lnTo>
                      <a:lnTo>
                        <a:pt x="6" y="294"/>
                      </a:lnTo>
                      <a:lnTo>
                        <a:pt x="13" y="270"/>
                      </a:lnTo>
                      <a:lnTo>
                        <a:pt x="16" y="260"/>
                      </a:lnTo>
                      <a:lnTo>
                        <a:pt x="22" y="246"/>
                      </a:lnTo>
                      <a:lnTo>
                        <a:pt x="34" y="221"/>
                      </a:lnTo>
                      <a:lnTo>
                        <a:pt x="41" y="207"/>
                      </a:lnTo>
                      <a:lnTo>
                        <a:pt x="65" y="171"/>
                      </a:lnTo>
                      <a:lnTo>
                        <a:pt x="84" y="147"/>
                      </a:lnTo>
                      <a:lnTo>
                        <a:pt x="114" y="117"/>
                      </a:lnTo>
                      <a:lnTo>
                        <a:pt x="136" y="98"/>
                      </a:lnTo>
                      <a:lnTo>
                        <a:pt x="138" y="97"/>
                      </a:lnTo>
                      <a:lnTo>
                        <a:pt x="163" y="79"/>
                      </a:lnTo>
                      <a:lnTo>
                        <a:pt x="169" y="74"/>
                      </a:lnTo>
                      <a:lnTo>
                        <a:pt x="211" y="49"/>
                      </a:lnTo>
                      <a:lnTo>
                        <a:pt x="212" y="49"/>
                      </a:lnTo>
                      <a:lnTo>
                        <a:pt x="236" y="38"/>
                      </a:lnTo>
                      <a:lnTo>
                        <a:pt x="260" y="29"/>
                      </a:lnTo>
                      <a:lnTo>
                        <a:pt x="270" y="25"/>
                      </a:lnTo>
                      <a:lnTo>
                        <a:pt x="286" y="20"/>
                      </a:lnTo>
                      <a:lnTo>
                        <a:pt x="310" y="13"/>
                      </a:lnTo>
                      <a:lnTo>
                        <a:pt x="335" y="8"/>
                      </a:lnTo>
                      <a:lnTo>
                        <a:pt x="383" y="1"/>
                      </a:lnTo>
                      <a:lnTo>
                        <a:pt x="399" y="1"/>
                      </a:lnTo>
                      <a:lnTo>
                        <a:pt x="40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758" name="AutoShape 465"/>
            <p:cNvSpPr>
              <a:spLocks noChangeArrowheads="1"/>
            </p:cNvSpPr>
            <p:nvPr/>
          </p:nvSpPr>
          <p:spPr bwMode="auto">
            <a:xfrm>
              <a:off x="2130681" y="5473707"/>
              <a:ext cx="1066800" cy="228600"/>
            </a:xfrm>
            <a:prstGeom prst="rightArrow">
              <a:avLst>
                <a:gd name="adj1" fmla="val 50000"/>
                <a:gd name="adj2" fmla="val 1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3" name="Group 762"/>
          <p:cNvGrpSpPr/>
          <p:nvPr/>
        </p:nvGrpSpPr>
        <p:grpSpPr>
          <a:xfrm>
            <a:off x="4426384" y="3436517"/>
            <a:ext cx="6489141" cy="3297111"/>
            <a:chOff x="3365501" y="3778122"/>
            <a:chExt cx="5778499" cy="2928051"/>
          </a:xfrm>
        </p:grpSpPr>
        <p:grpSp>
          <p:nvGrpSpPr>
            <p:cNvPr id="762" name="Group 761"/>
            <p:cNvGrpSpPr/>
            <p:nvPr/>
          </p:nvGrpSpPr>
          <p:grpSpPr>
            <a:xfrm>
              <a:off x="3365501" y="3778122"/>
              <a:ext cx="4737099" cy="2928051"/>
              <a:chOff x="3365501" y="3778122"/>
              <a:chExt cx="4737099" cy="2928051"/>
            </a:xfrm>
          </p:grpSpPr>
          <p:grpSp>
            <p:nvGrpSpPr>
              <p:cNvPr id="479" name="Group 466"/>
              <p:cNvGrpSpPr>
                <a:grpSpLocks/>
              </p:cNvGrpSpPr>
              <p:nvPr/>
            </p:nvGrpSpPr>
            <p:grpSpPr bwMode="auto">
              <a:xfrm>
                <a:off x="3717378" y="3778122"/>
                <a:ext cx="3683726" cy="2410368"/>
                <a:chOff x="920" y="948"/>
                <a:chExt cx="3920" cy="2424"/>
              </a:xfrm>
            </p:grpSpPr>
            <p:sp>
              <p:nvSpPr>
                <p:cNvPr id="480" name="AutoShape 46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920" y="948"/>
                  <a:ext cx="3920" cy="24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81" name="Group 468"/>
                <p:cNvGrpSpPr>
                  <a:grpSpLocks/>
                </p:cNvGrpSpPr>
                <p:nvPr/>
              </p:nvGrpSpPr>
              <p:grpSpPr bwMode="auto">
                <a:xfrm>
                  <a:off x="925" y="1055"/>
                  <a:ext cx="3872" cy="2174"/>
                  <a:chOff x="925" y="1055"/>
                  <a:chExt cx="3872" cy="2174"/>
                </a:xfrm>
              </p:grpSpPr>
              <p:sp>
                <p:nvSpPr>
                  <p:cNvPr id="559" name="Line 4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99" y="2120"/>
                    <a:ext cx="0" cy="19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0" name="Rectangle 470"/>
                  <p:cNvSpPr>
                    <a:spLocks noChangeArrowheads="1"/>
                  </p:cNvSpPr>
                  <p:nvPr/>
                </p:nvSpPr>
                <p:spPr bwMode="auto">
                  <a:xfrm>
                    <a:off x="1005" y="2317"/>
                    <a:ext cx="123" cy="22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1" name="Freeform 471"/>
                  <p:cNvSpPr>
                    <a:spLocks/>
                  </p:cNvSpPr>
                  <p:nvPr/>
                </p:nvSpPr>
                <p:spPr bwMode="auto">
                  <a:xfrm>
                    <a:off x="1167" y="2234"/>
                    <a:ext cx="93" cy="152"/>
                  </a:xfrm>
                  <a:custGeom>
                    <a:avLst/>
                    <a:gdLst/>
                    <a:ahLst/>
                    <a:cxnLst>
                      <a:cxn ang="0">
                        <a:pos x="93" y="0"/>
                      </a:cxn>
                      <a:cxn ang="0">
                        <a:pos x="58" y="123"/>
                      </a:cxn>
                      <a:cxn ang="0">
                        <a:pos x="57" y="128"/>
                      </a:cxn>
                      <a:cxn ang="0">
                        <a:pos x="54" y="135"/>
                      </a:cxn>
                      <a:cxn ang="0">
                        <a:pos x="54" y="138"/>
                      </a:cxn>
                      <a:cxn ang="0">
                        <a:pos x="55" y="139"/>
                      </a:cxn>
                      <a:cxn ang="0">
                        <a:pos x="56" y="141"/>
                      </a:cxn>
                      <a:cxn ang="0">
                        <a:pos x="56" y="142"/>
                      </a:cxn>
                      <a:cxn ang="0">
                        <a:pos x="58" y="145"/>
                      </a:cxn>
                      <a:cxn ang="0">
                        <a:pos x="63" y="145"/>
                      </a:cxn>
                      <a:cxn ang="0">
                        <a:pos x="66" y="146"/>
                      </a:cxn>
                      <a:cxn ang="0">
                        <a:pos x="70" y="147"/>
                      </a:cxn>
                      <a:cxn ang="0">
                        <a:pos x="75" y="147"/>
                      </a:cxn>
                      <a:cxn ang="0">
                        <a:pos x="75" y="152"/>
                      </a:cxn>
                      <a:cxn ang="0">
                        <a:pos x="0" y="152"/>
                      </a:cxn>
                      <a:cxn ang="0">
                        <a:pos x="3" y="147"/>
                      </a:cxn>
                      <a:cxn ang="0">
                        <a:pos x="11" y="147"/>
                      </a:cxn>
                      <a:cxn ang="0">
                        <a:pos x="15" y="146"/>
                      </a:cxn>
                      <a:cxn ang="0">
                        <a:pos x="17" y="145"/>
                      </a:cxn>
                      <a:cxn ang="0">
                        <a:pos x="19" y="145"/>
                      </a:cxn>
                      <a:cxn ang="0">
                        <a:pos x="24" y="142"/>
                      </a:cxn>
                      <a:cxn ang="0">
                        <a:pos x="28" y="139"/>
                      </a:cxn>
                      <a:cxn ang="0">
                        <a:pos x="28" y="136"/>
                      </a:cxn>
                      <a:cxn ang="0">
                        <a:pos x="29" y="133"/>
                      </a:cxn>
                      <a:cxn ang="0">
                        <a:pos x="29" y="129"/>
                      </a:cxn>
                      <a:cxn ang="0">
                        <a:pos x="30" y="123"/>
                      </a:cxn>
                      <a:cxn ang="0">
                        <a:pos x="51" y="52"/>
                      </a:cxn>
                      <a:cxn ang="0">
                        <a:pos x="55" y="41"/>
                      </a:cxn>
                      <a:cxn ang="0">
                        <a:pos x="57" y="35"/>
                      </a:cxn>
                      <a:cxn ang="0">
                        <a:pos x="58" y="33"/>
                      </a:cxn>
                      <a:cxn ang="0">
                        <a:pos x="58" y="25"/>
                      </a:cxn>
                      <a:cxn ang="0">
                        <a:pos x="57" y="21"/>
                      </a:cxn>
                      <a:cxn ang="0">
                        <a:pos x="56" y="19"/>
                      </a:cxn>
                      <a:cxn ang="0">
                        <a:pos x="51" y="16"/>
                      </a:cxn>
                      <a:cxn ang="0">
                        <a:pos x="35" y="16"/>
                      </a:cxn>
                      <a:cxn ang="0">
                        <a:pos x="35" y="14"/>
                      </a:cxn>
                      <a:cxn ang="0">
                        <a:pos x="89" y="0"/>
                      </a:cxn>
                      <a:cxn ang="0">
                        <a:pos x="93" y="0"/>
                      </a:cxn>
                    </a:cxnLst>
                    <a:rect l="0" t="0" r="r" b="b"/>
                    <a:pathLst>
                      <a:path w="93" h="152">
                        <a:moveTo>
                          <a:pt x="93" y="0"/>
                        </a:moveTo>
                        <a:lnTo>
                          <a:pt x="58" y="123"/>
                        </a:lnTo>
                        <a:lnTo>
                          <a:pt x="57" y="128"/>
                        </a:lnTo>
                        <a:lnTo>
                          <a:pt x="54" y="135"/>
                        </a:lnTo>
                        <a:lnTo>
                          <a:pt x="54" y="138"/>
                        </a:lnTo>
                        <a:lnTo>
                          <a:pt x="55" y="139"/>
                        </a:lnTo>
                        <a:lnTo>
                          <a:pt x="56" y="141"/>
                        </a:lnTo>
                        <a:lnTo>
                          <a:pt x="56" y="142"/>
                        </a:lnTo>
                        <a:lnTo>
                          <a:pt x="58" y="145"/>
                        </a:lnTo>
                        <a:lnTo>
                          <a:pt x="63" y="145"/>
                        </a:lnTo>
                        <a:lnTo>
                          <a:pt x="66" y="146"/>
                        </a:lnTo>
                        <a:lnTo>
                          <a:pt x="70" y="147"/>
                        </a:lnTo>
                        <a:lnTo>
                          <a:pt x="75" y="147"/>
                        </a:lnTo>
                        <a:lnTo>
                          <a:pt x="75" y="152"/>
                        </a:lnTo>
                        <a:lnTo>
                          <a:pt x="0" y="152"/>
                        </a:lnTo>
                        <a:lnTo>
                          <a:pt x="3" y="147"/>
                        </a:lnTo>
                        <a:lnTo>
                          <a:pt x="11" y="147"/>
                        </a:lnTo>
                        <a:lnTo>
                          <a:pt x="15" y="146"/>
                        </a:lnTo>
                        <a:lnTo>
                          <a:pt x="17" y="145"/>
                        </a:lnTo>
                        <a:lnTo>
                          <a:pt x="19" y="145"/>
                        </a:lnTo>
                        <a:lnTo>
                          <a:pt x="24" y="142"/>
                        </a:lnTo>
                        <a:lnTo>
                          <a:pt x="28" y="139"/>
                        </a:lnTo>
                        <a:lnTo>
                          <a:pt x="28" y="136"/>
                        </a:lnTo>
                        <a:lnTo>
                          <a:pt x="29" y="133"/>
                        </a:lnTo>
                        <a:lnTo>
                          <a:pt x="29" y="129"/>
                        </a:lnTo>
                        <a:lnTo>
                          <a:pt x="30" y="123"/>
                        </a:lnTo>
                        <a:lnTo>
                          <a:pt x="51" y="52"/>
                        </a:lnTo>
                        <a:lnTo>
                          <a:pt x="55" y="41"/>
                        </a:lnTo>
                        <a:lnTo>
                          <a:pt x="57" y="35"/>
                        </a:lnTo>
                        <a:lnTo>
                          <a:pt x="58" y="33"/>
                        </a:lnTo>
                        <a:lnTo>
                          <a:pt x="58" y="25"/>
                        </a:lnTo>
                        <a:lnTo>
                          <a:pt x="57" y="21"/>
                        </a:lnTo>
                        <a:lnTo>
                          <a:pt x="56" y="19"/>
                        </a:lnTo>
                        <a:lnTo>
                          <a:pt x="51" y="16"/>
                        </a:lnTo>
                        <a:lnTo>
                          <a:pt x="35" y="16"/>
                        </a:lnTo>
                        <a:lnTo>
                          <a:pt x="35" y="14"/>
                        </a:lnTo>
                        <a:lnTo>
                          <a:pt x="89" y="0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2" name="Freeform 472"/>
                  <p:cNvSpPr>
                    <a:spLocks/>
                  </p:cNvSpPr>
                  <p:nvPr/>
                </p:nvSpPr>
                <p:spPr bwMode="auto">
                  <a:xfrm>
                    <a:off x="1272" y="2354"/>
                    <a:ext cx="35" cy="34"/>
                  </a:xfrm>
                  <a:custGeom>
                    <a:avLst/>
                    <a:gdLst/>
                    <a:ahLst/>
                    <a:cxnLst>
                      <a:cxn ang="0">
                        <a:pos x="16" y="0"/>
                      </a:cxn>
                      <a:cxn ang="0">
                        <a:pos x="21" y="0"/>
                      </a:cxn>
                      <a:cxn ang="0">
                        <a:pos x="26" y="2"/>
                      </a:cxn>
                      <a:cxn ang="0">
                        <a:pos x="31" y="3"/>
                      </a:cxn>
                      <a:cxn ang="0">
                        <a:pos x="32" y="7"/>
                      </a:cxn>
                      <a:cxn ang="0">
                        <a:pos x="34" y="9"/>
                      </a:cxn>
                      <a:cxn ang="0">
                        <a:pos x="34" y="13"/>
                      </a:cxn>
                      <a:cxn ang="0">
                        <a:pos x="35" y="15"/>
                      </a:cxn>
                      <a:cxn ang="0">
                        <a:pos x="33" y="25"/>
                      </a:cxn>
                      <a:cxn ang="0">
                        <a:pos x="31" y="29"/>
                      </a:cxn>
                      <a:cxn ang="0">
                        <a:pos x="28" y="32"/>
                      </a:cxn>
                      <a:cxn ang="0">
                        <a:pos x="24" y="34"/>
                      </a:cxn>
                      <a:cxn ang="0">
                        <a:pos x="12" y="34"/>
                      </a:cxn>
                      <a:cxn ang="0">
                        <a:pos x="7" y="32"/>
                      </a:cxn>
                      <a:cxn ang="0">
                        <a:pos x="2" y="27"/>
                      </a:cxn>
                      <a:cxn ang="0">
                        <a:pos x="1" y="25"/>
                      </a:cxn>
                      <a:cxn ang="0">
                        <a:pos x="1" y="22"/>
                      </a:cxn>
                      <a:cxn ang="0">
                        <a:pos x="0" y="19"/>
                      </a:cxn>
                      <a:cxn ang="0">
                        <a:pos x="0" y="13"/>
                      </a:cxn>
                      <a:cxn ang="0">
                        <a:pos x="1" y="10"/>
                      </a:cxn>
                      <a:cxn ang="0">
                        <a:pos x="1" y="8"/>
                      </a:cxn>
                      <a:cxn ang="0">
                        <a:pos x="2" y="7"/>
                      </a:cxn>
                      <a:cxn ang="0">
                        <a:pos x="5" y="3"/>
                      </a:cxn>
                      <a:cxn ang="0">
                        <a:pos x="8" y="2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</a:cxnLst>
                    <a:rect l="0" t="0" r="r" b="b"/>
                    <a:pathLst>
                      <a:path w="35" h="34">
                        <a:moveTo>
                          <a:pt x="16" y="0"/>
                        </a:moveTo>
                        <a:lnTo>
                          <a:pt x="21" y="0"/>
                        </a:lnTo>
                        <a:lnTo>
                          <a:pt x="26" y="2"/>
                        </a:lnTo>
                        <a:lnTo>
                          <a:pt x="31" y="3"/>
                        </a:lnTo>
                        <a:lnTo>
                          <a:pt x="32" y="7"/>
                        </a:lnTo>
                        <a:lnTo>
                          <a:pt x="34" y="9"/>
                        </a:lnTo>
                        <a:lnTo>
                          <a:pt x="34" y="13"/>
                        </a:lnTo>
                        <a:lnTo>
                          <a:pt x="35" y="15"/>
                        </a:lnTo>
                        <a:lnTo>
                          <a:pt x="33" y="25"/>
                        </a:lnTo>
                        <a:lnTo>
                          <a:pt x="31" y="29"/>
                        </a:lnTo>
                        <a:lnTo>
                          <a:pt x="28" y="32"/>
                        </a:lnTo>
                        <a:lnTo>
                          <a:pt x="24" y="34"/>
                        </a:lnTo>
                        <a:lnTo>
                          <a:pt x="12" y="34"/>
                        </a:lnTo>
                        <a:lnTo>
                          <a:pt x="7" y="32"/>
                        </a:lnTo>
                        <a:lnTo>
                          <a:pt x="2" y="27"/>
                        </a:lnTo>
                        <a:lnTo>
                          <a:pt x="1" y="25"/>
                        </a:lnTo>
                        <a:lnTo>
                          <a:pt x="1" y="22"/>
                        </a:lnTo>
                        <a:lnTo>
                          <a:pt x="0" y="19"/>
                        </a:lnTo>
                        <a:lnTo>
                          <a:pt x="0" y="13"/>
                        </a:lnTo>
                        <a:lnTo>
                          <a:pt x="1" y="10"/>
                        </a:lnTo>
                        <a:lnTo>
                          <a:pt x="1" y="8"/>
                        </a:lnTo>
                        <a:lnTo>
                          <a:pt x="2" y="7"/>
                        </a:lnTo>
                        <a:lnTo>
                          <a:pt x="5" y="3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3" name="Freeform 473"/>
                  <p:cNvSpPr>
                    <a:spLocks/>
                  </p:cNvSpPr>
                  <p:nvPr/>
                </p:nvSpPr>
                <p:spPr bwMode="auto">
                  <a:xfrm>
                    <a:off x="1337" y="2236"/>
                    <a:ext cx="106" cy="152"/>
                  </a:xfrm>
                  <a:custGeom>
                    <a:avLst/>
                    <a:gdLst/>
                    <a:ahLst/>
                    <a:cxnLst>
                      <a:cxn ang="0">
                        <a:pos x="50" y="0"/>
                      </a:cxn>
                      <a:cxn ang="0">
                        <a:pos x="106" y="0"/>
                      </a:cxn>
                      <a:cxn ang="0">
                        <a:pos x="99" y="26"/>
                      </a:cxn>
                      <a:cxn ang="0">
                        <a:pos x="48" y="26"/>
                      </a:cxn>
                      <a:cxn ang="0">
                        <a:pos x="41" y="40"/>
                      </a:cxn>
                      <a:cxn ang="0">
                        <a:pos x="55" y="44"/>
                      </a:cxn>
                      <a:cxn ang="0">
                        <a:pos x="65" y="50"/>
                      </a:cxn>
                      <a:cxn ang="0">
                        <a:pos x="70" y="52"/>
                      </a:cxn>
                      <a:cxn ang="0">
                        <a:pos x="74" y="55"/>
                      </a:cxn>
                      <a:cxn ang="0">
                        <a:pos x="77" y="58"/>
                      </a:cxn>
                      <a:cxn ang="0">
                        <a:pos x="82" y="65"/>
                      </a:cxn>
                      <a:cxn ang="0">
                        <a:pos x="87" y="77"/>
                      </a:cxn>
                      <a:cxn ang="0">
                        <a:pos x="89" y="89"/>
                      </a:cxn>
                      <a:cxn ang="0">
                        <a:pos x="87" y="105"/>
                      </a:cxn>
                      <a:cxn ang="0">
                        <a:pos x="80" y="119"/>
                      </a:cxn>
                      <a:cxn ang="0">
                        <a:pos x="70" y="133"/>
                      </a:cxn>
                      <a:cxn ang="0">
                        <a:pos x="56" y="143"/>
                      </a:cxn>
                      <a:cxn ang="0">
                        <a:pos x="46" y="149"/>
                      </a:cxn>
                      <a:cxn ang="0">
                        <a:pos x="36" y="151"/>
                      </a:cxn>
                      <a:cxn ang="0">
                        <a:pos x="24" y="152"/>
                      </a:cxn>
                      <a:cxn ang="0">
                        <a:pos x="16" y="152"/>
                      </a:cxn>
                      <a:cxn ang="0">
                        <a:pos x="8" y="150"/>
                      </a:cxn>
                      <a:cxn ang="0">
                        <a:pos x="5" y="147"/>
                      </a:cxn>
                      <a:cxn ang="0">
                        <a:pos x="0" y="138"/>
                      </a:cxn>
                      <a:cxn ang="0">
                        <a:pos x="0" y="136"/>
                      </a:cxn>
                      <a:cxn ang="0">
                        <a:pos x="1" y="133"/>
                      </a:cxn>
                      <a:cxn ang="0">
                        <a:pos x="1" y="131"/>
                      </a:cxn>
                      <a:cxn ang="0">
                        <a:pos x="3" y="128"/>
                      </a:cxn>
                      <a:cxn ang="0">
                        <a:pos x="5" y="127"/>
                      </a:cxn>
                      <a:cxn ang="0">
                        <a:pos x="7" y="127"/>
                      </a:cxn>
                      <a:cxn ang="0">
                        <a:pos x="10" y="126"/>
                      </a:cxn>
                      <a:cxn ang="0">
                        <a:pos x="14" y="126"/>
                      </a:cxn>
                      <a:cxn ang="0">
                        <a:pos x="22" y="130"/>
                      </a:cxn>
                      <a:cxn ang="0">
                        <a:pos x="24" y="132"/>
                      </a:cxn>
                      <a:cxn ang="0">
                        <a:pos x="27" y="134"/>
                      </a:cxn>
                      <a:cxn ang="0">
                        <a:pos x="33" y="140"/>
                      </a:cxn>
                      <a:cxn ang="0">
                        <a:pos x="38" y="143"/>
                      </a:cxn>
                      <a:cxn ang="0">
                        <a:pos x="43" y="143"/>
                      </a:cxn>
                      <a:cxn ang="0">
                        <a:pos x="48" y="141"/>
                      </a:cxn>
                      <a:cxn ang="0">
                        <a:pos x="52" y="139"/>
                      </a:cxn>
                      <a:cxn ang="0">
                        <a:pos x="56" y="136"/>
                      </a:cxn>
                      <a:cxn ang="0">
                        <a:pos x="61" y="128"/>
                      </a:cxn>
                      <a:cxn ang="0">
                        <a:pos x="63" y="120"/>
                      </a:cxn>
                      <a:cxn ang="0">
                        <a:pos x="63" y="111"/>
                      </a:cxn>
                      <a:cxn ang="0">
                        <a:pos x="62" y="97"/>
                      </a:cxn>
                      <a:cxn ang="0">
                        <a:pos x="56" y="87"/>
                      </a:cxn>
                      <a:cxn ang="0">
                        <a:pos x="55" y="82"/>
                      </a:cxn>
                      <a:cxn ang="0">
                        <a:pos x="52" y="78"/>
                      </a:cxn>
                      <a:cxn ang="0">
                        <a:pos x="44" y="70"/>
                      </a:cxn>
                      <a:cxn ang="0">
                        <a:pos x="41" y="68"/>
                      </a:cxn>
                      <a:cxn ang="0">
                        <a:pos x="31" y="65"/>
                      </a:cxn>
                      <a:cxn ang="0">
                        <a:pos x="19" y="63"/>
                      </a:cxn>
                      <a:cxn ang="0">
                        <a:pos x="50" y="0"/>
                      </a:cxn>
                    </a:cxnLst>
                    <a:rect l="0" t="0" r="r" b="b"/>
                    <a:pathLst>
                      <a:path w="106" h="152">
                        <a:moveTo>
                          <a:pt x="50" y="0"/>
                        </a:moveTo>
                        <a:lnTo>
                          <a:pt x="106" y="0"/>
                        </a:lnTo>
                        <a:lnTo>
                          <a:pt x="99" y="26"/>
                        </a:lnTo>
                        <a:lnTo>
                          <a:pt x="48" y="26"/>
                        </a:lnTo>
                        <a:lnTo>
                          <a:pt x="41" y="40"/>
                        </a:lnTo>
                        <a:lnTo>
                          <a:pt x="55" y="44"/>
                        </a:lnTo>
                        <a:lnTo>
                          <a:pt x="65" y="50"/>
                        </a:lnTo>
                        <a:lnTo>
                          <a:pt x="70" y="52"/>
                        </a:lnTo>
                        <a:lnTo>
                          <a:pt x="74" y="55"/>
                        </a:lnTo>
                        <a:lnTo>
                          <a:pt x="77" y="58"/>
                        </a:lnTo>
                        <a:lnTo>
                          <a:pt x="82" y="65"/>
                        </a:lnTo>
                        <a:lnTo>
                          <a:pt x="87" y="77"/>
                        </a:lnTo>
                        <a:lnTo>
                          <a:pt x="89" y="89"/>
                        </a:lnTo>
                        <a:lnTo>
                          <a:pt x="87" y="105"/>
                        </a:lnTo>
                        <a:lnTo>
                          <a:pt x="80" y="119"/>
                        </a:lnTo>
                        <a:lnTo>
                          <a:pt x="70" y="133"/>
                        </a:lnTo>
                        <a:lnTo>
                          <a:pt x="56" y="143"/>
                        </a:lnTo>
                        <a:lnTo>
                          <a:pt x="46" y="149"/>
                        </a:lnTo>
                        <a:lnTo>
                          <a:pt x="36" y="151"/>
                        </a:lnTo>
                        <a:lnTo>
                          <a:pt x="24" y="152"/>
                        </a:lnTo>
                        <a:lnTo>
                          <a:pt x="16" y="152"/>
                        </a:lnTo>
                        <a:lnTo>
                          <a:pt x="8" y="150"/>
                        </a:lnTo>
                        <a:lnTo>
                          <a:pt x="5" y="147"/>
                        </a:lnTo>
                        <a:lnTo>
                          <a:pt x="0" y="138"/>
                        </a:lnTo>
                        <a:lnTo>
                          <a:pt x="0" y="136"/>
                        </a:lnTo>
                        <a:lnTo>
                          <a:pt x="1" y="133"/>
                        </a:lnTo>
                        <a:lnTo>
                          <a:pt x="1" y="131"/>
                        </a:lnTo>
                        <a:lnTo>
                          <a:pt x="3" y="128"/>
                        </a:lnTo>
                        <a:lnTo>
                          <a:pt x="5" y="127"/>
                        </a:lnTo>
                        <a:lnTo>
                          <a:pt x="7" y="127"/>
                        </a:lnTo>
                        <a:lnTo>
                          <a:pt x="10" y="126"/>
                        </a:lnTo>
                        <a:lnTo>
                          <a:pt x="14" y="126"/>
                        </a:lnTo>
                        <a:lnTo>
                          <a:pt x="22" y="130"/>
                        </a:lnTo>
                        <a:lnTo>
                          <a:pt x="24" y="132"/>
                        </a:lnTo>
                        <a:lnTo>
                          <a:pt x="27" y="134"/>
                        </a:lnTo>
                        <a:lnTo>
                          <a:pt x="33" y="140"/>
                        </a:lnTo>
                        <a:lnTo>
                          <a:pt x="38" y="143"/>
                        </a:lnTo>
                        <a:lnTo>
                          <a:pt x="43" y="143"/>
                        </a:lnTo>
                        <a:lnTo>
                          <a:pt x="48" y="141"/>
                        </a:lnTo>
                        <a:lnTo>
                          <a:pt x="52" y="139"/>
                        </a:lnTo>
                        <a:lnTo>
                          <a:pt x="56" y="136"/>
                        </a:lnTo>
                        <a:lnTo>
                          <a:pt x="61" y="128"/>
                        </a:lnTo>
                        <a:lnTo>
                          <a:pt x="63" y="120"/>
                        </a:lnTo>
                        <a:lnTo>
                          <a:pt x="63" y="111"/>
                        </a:lnTo>
                        <a:lnTo>
                          <a:pt x="62" y="97"/>
                        </a:lnTo>
                        <a:lnTo>
                          <a:pt x="56" y="87"/>
                        </a:lnTo>
                        <a:lnTo>
                          <a:pt x="55" y="82"/>
                        </a:lnTo>
                        <a:lnTo>
                          <a:pt x="52" y="78"/>
                        </a:lnTo>
                        <a:lnTo>
                          <a:pt x="44" y="70"/>
                        </a:lnTo>
                        <a:lnTo>
                          <a:pt x="41" y="68"/>
                        </a:lnTo>
                        <a:lnTo>
                          <a:pt x="31" y="65"/>
                        </a:lnTo>
                        <a:lnTo>
                          <a:pt x="19" y="63"/>
                        </a:lnTo>
                        <a:lnTo>
                          <a:pt x="50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4" name="Line 4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05" y="2120"/>
                    <a:ext cx="0" cy="19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5" name="Rectangle 475"/>
                  <p:cNvSpPr>
                    <a:spLocks noChangeArrowheads="1"/>
                  </p:cNvSpPr>
                  <p:nvPr/>
                </p:nvSpPr>
                <p:spPr bwMode="auto">
                  <a:xfrm>
                    <a:off x="1495" y="2317"/>
                    <a:ext cx="124" cy="22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6" name="Freeform 476"/>
                  <p:cNvSpPr>
                    <a:spLocks/>
                  </p:cNvSpPr>
                  <p:nvPr/>
                </p:nvSpPr>
                <p:spPr bwMode="auto">
                  <a:xfrm>
                    <a:off x="1640" y="2234"/>
                    <a:ext cx="93" cy="152"/>
                  </a:xfrm>
                  <a:custGeom>
                    <a:avLst/>
                    <a:gdLst/>
                    <a:ahLst/>
                    <a:cxnLst>
                      <a:cxn ang="0">
                        <a:pos x="93" y="0"/>
                      </a:cxn>
                      <a:cxn ang="0">
                        <a:pos x="58" y="123"/>
                      </a:cxn>
                      <a:cxn ang="0">
                        <a:pos x="57" y="128"/>
                      </a:cxn>
                      <a:cxn ang="0">
                        <a:pos x="53" y="135"/>
                      </a:cxn>
                      <a:cxn ang="0">
                        <a:pos x="53" y="138"/>
                      </a:cxn>
                      <a:cxn ang="0">
                        <a:pos x="54" y="139"/>
                      </a:cxn>
                      <a:cxn ang="0">
                        <a:pos x="56" y="141"/>
                      </a:cxn>
                      <a:cxn ang="0">
                        <a:pos x="56" y="142"/>
                      </a:cxn>
                      <a:cxn ang="0">
                        <a:pos x="58" y="145"/>
                      </a:cxn>
                      <a:cxn ang="0">
                        <a:pos x="63" y="145"/>
                      </a:cxn>
                      <a:cxn ang="0">
                        <a:pos x="65" y="146"/>
                      </a:cxn>
                      <a:cxn ang="0">
                        <a:pos x="70" y="147"/>
                      </a:cxn>
                      <a:cxn ang="0">
                        <a:pos x="75" y="147"/>
                      </a:cxn>
                      <a:cxn ang="0">
                        <a:pos x="75" y="152"/>
                      </a:cxn>
                      <a:cxn ang="0">
                        <a:pos x="0" y="152"/>
                      </a:cxn>
                      <a:cxn ang="0">
                        <a:pos x="2" y="147"/>
                      </a:cxn>
                      <a:cxn ang="0">
                        <a:pos x="11" y="147"/>
                      </a:cxn>
                      <a:cxn ang="0">
                        <a:pos x="14" y="146"/>
                      </a:cxn>
                      <a:cxn ang="0">
                        <a:pos x="16" y="145"/>
                      </a:cxn>
                      <a:cxn ang="0">
                        <a:pos x="19" y="145"/>
                      </a:cxn>
                      <a:cxn ang="0">
                        <a:pos x="24" y="142"/>
                      </a:cxn>
                      <a:cxn ang="0">
                        <a:pos x="27" y="139"/>
                      </a:cxn>
                      <a:cxn ang="0">
                        <a:pos x="27" y="136"/>
                      </a:cxn>
                      <a:cxn ang="0">
                        <a:pos x="28" y="133"/>
                      </a:cxn>
                      <a:cxn ang="0">
                        <a:pos x="28" y="129"/>
                      </a:cxn>
                      <a:cxn ang="0">
                        <a:pos x="30" y="123"/>
                      </a:cxn>
                      <a:cxn ang="0">
                        <a:pos x="51" y="52"/>
                      </a:cxn>
                      <a:cxn ang="0">
                        <a:pos x="54" y="41"/>
                      </a:cxn>
                      <a:cxn ang="0">
                        <a:pos x="57" y="35"/>
                      </a:cxn>
                      <a:cxn ang="0">
                        <a:pos x="58" y="33"/>
                      </a:cxn>
                      <a:cxn ang="0">
                        <a:pos x="58" y="25"/>
                      </a:cxn>
                      <a:cxn ang="0">
                        <a:pos x="57" y="21"/>
                      </a:cxn>
                      <a:cxn ang="0">
                        <a:pos x="56" y="19"/>
                      </a:cxn>
                      <a:cxn ang="0">
                        <a:pos x="51" y="16"/>
                      </a:cxn>
                      <a:cxn ang="0">
                        <a:pos x="34" y="16"/>
                      </a:cxn>
                      <a:cxn ang="0">
                        <a:pos x="34" y="14"/>
                      </a:cxn>
                      <a:cxn ang="0">
                        <a:pos x="89" y="0"/>
                      </a:cxn>
                      <a:cxn ang="0">
                        <a:pos x="93" y="0"/>
                      </a:cxn>
                    </a:cxnLst>
                    <a:rect l="0" t="0" r="r" b="b"/>
                    <a:pathLst>
                      <a:path w="93" h="152">
                        <a:moveTo>
                          <a:pt x="93" y="0"/>
                        </a:moveTo>
                        <a:lnTo>
                          <a:pt x="58" y="123"/>
                        </a:lnTo>
                        <a:lnTo>
                          <a:pt x="57" y="128"/>
                        </a:lnTo>
                        <a:lnTo>
                          <a:pt x="53" y="135"/>
                        </a:lnTo>
                        <a:lnTo>
                          <a:pt x="53" y="138"/>
                        </a:lnTo>
                        <a:lnTo>
                          <a:pt x="54" y="139"/>
                        </a:lnTo>
                        <a:lnTo>
                          <a:pt x="56" y="141"/>
                        </a:lnTo>
                        <a:lnTo>
                          <a:pt x="56" y="142"/>
                        </a:lnTo>
                        <a:lnTo>
                          <a:pt x="58" y="145"/>
                        </a:lnTo>
                        <a:lnTo>
                          <a:pt x="63" y="145"/>
                        </a:lnTo>
                        <a:lnTo>
                          <a:pt x="65" y="146"/>
                        </a:lnTo>
                        <a:lnTo>
                          <a:pt x="70" y="147"/>
                        </a:lnTo>
                        <a:lnTo>
                          <a:pt x="75" y="147"/>
                        </a:lnTo>
                        <a:lnTo>
                          <a:pt x="75" y="152"/>
                        </a:lnTo>
                        <a:lnTo>
                          <a:pt x="0" y="152"/>
                        </a:lnTo>
                        <a:lnTo>
                          <a:pt x="2" y="147"/>
                        </a:lnTo>
                        <a:lnTo>
                          <a:pt x="11" y="147"/>
                        </a:lnTo>
                        <a:lnTo>
                          <a:pt x="14" y="146"/>
                        </a:lnTo>
                        <a:lnTo>
                          <a:pt x="16" y="145"/>
                        </a:lnTo>
                        <a:lnTo>
                          <a:pt x="19" y="145"/>
                        </a:lnTo>
                        <a:lnTo>
                          <a:pt x="24" y="142"/>
                        </a:lnTo>
                        <a:lnTo>
                          <a:pt x="27" y="139"/>
                        </a:lnTo>
                        <a:lnTo>
                          <a:pt x="27" y="136"/>
                        </a:lnTo>
                        <a:lnTo>
                          <a:pt x="28" y="133"/>
                        </a:lnTo>
                        <a:lnTo>
                          <a:pt x="28" y="129"/>
                        </a:lnTo>
                        <a:lnTo>
                          <a:pt x="30" y="123"/>
                        </a:lnTo>
                        <a:lnTo>
                          <a:pt x="51" y="52"/>
                        </a:lnTo>
                        <a:lnTo>
                          <a:pt x="54" y="41"/>
                        </a:lnTo>
                        <a:lnTo>
                          <a:pt x="57" y="35"/>
                        </a:lnTo>
                        <a:lnTo>
                          <a:pt x="58" y="33"/>
                        </a:lnTo>
                        <a:lnTo>
                          <a:pt x="58" y="25"/>
                        </a:lnTo>
                        <a:lnTo>
                          <a:pt x="57" y="21"/>
                        </a:lnTo>
                        <a:lnTo>
                          <a:pt x="56" y="19"/>
                        </a:lnTo>
                        <a:lnTo>
                          <a:pt x="51" y="16"/>
                        </a:lnTo>
                        <a:lnTo>
                          <a:pt x="34" y="16"/>
                        </a:lnTo>
                        <a:lnTo>
                          <a:pt x="34" y="14"/>
                        </a:lnTo>
                        <a:lnTo>
                          <a:pt x="89" y="0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567" name="Line 4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12" y="2120"/>
                    <a:ext cx="0" cy="19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8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1817" y="2317"/>
                    <a:ext cx="124" cy="22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69" name="Freeform 479"/>
                  <p:cNvSpPr>
                    <a:spLocks noEditPoints="1"/>
                  </p:cNvSpPr>
                  <p:nvPr/>
                </p:nvSpPr>
                <p:spPr bwMode="auto">
                  <a:xfrm>
                    <a:off x="1987" y="2234"/>
                    <a:ext cx="100" cy="154"/>
                  </a:xfrm>
                  <a:custGeom>
                    <a:avLst/>
                    <a:gdLst/>
                    <a:ahLst/>
                    <a:cxnLst>
                      <a:cxn ang="0">
                        <a:pos x="77" y="2"/>
                      </a:cxn>
                      <a:cxn ang="0">
                        <a:pos x="85" y="7"/>
                      </a:cxn>
                      <a:cxn ang="0">
                        <a:pos x="96" y="19"/>
                      </a:cxn>
                      <a:cxn ang="0">
                        <a:pos x="100" y="42"/>
                      </a:cxn>
                      <a:cxn ang="0">
                        <a:pos x="95" y="79"/>
                      </a:cxn>
                      <a:cxn ang="0">
                        <a:pos x="84" y="113"/>
                      </a:cxn>
                      <a:cxn ang="0">
                        <a:pos x="71" y="130"/>
                      </a:cxn>
                      <a:cxn ang="0">
                        <a:pos x="58" y="145"/>
                      </a:cxn>
                      <a:cxn ang="0">
                        <a:pos x="45" y="152"/>
                      </a:cxn>
                      <a:cxn ang="0">
                        <a:pos x="38" y="154"/>
                      </a:cxn>
                      <a:cxn ang="0">
                        <a:pos x="22" y="153"/>
                      </a:cxn>
                      <a:cxn ang="0">
                        <a:pos x="17" y="149"/>
                      </a:cxn>
                      <a:cxn ang="0">
                        <a:pos x="5" y="133"/>
                      </a:cxn>
                      <a:cxn ang="0">
                        <a:pos x="0" y="113"/>
                      </a:cxn>
                      <a:cxn ang="0">
                        <a:pos x="3" y="79"/>
                      </a:cxn>
                      <a:cxn ang="0">
                        <a:pos x="18" y="41"/>
                      </a:cxn>
                      <a:cxn ang="0">
                        <a:pos x="38" y="14"/>
                      </a:cxn>
                      <a:cxn ang="0">
                        <a:pos x="68" y="0"/>
                      </a:cxn>
                      <a:cxn ang="0">
                        <a:pos x="68" y="4"/>
                      </a:cxn>
                      <a:cxn ang="0">
                        <a:pos x="59" y="9"/>
                      </a:cxn>
                      <a:cxn ang="0">
                        <a:pos x="56" y="14"/>
                      </a:cxn>
                      <a:cxn ang="0">
                        <a:pos x="53" y="22"/>
                      </a:cxn>
                      <a:cxn ang="0">
                        <a:pos x="45" y="45"/>
                      </a:cxn>
                      <a:cxn ang="0">
                        <a:pos x="27" y="101"/>
                      </a:cxn>
                      <a:cxn ang="0">
                        <a:pos x="22" y="120"/>
                      </a:cxn>
                      <a:cxn ang="0">
                        <a:pos x="21" y="133"/>
                      </a:cxn>
                      <a:cxn ang="0">
                        <a:pos x="20" y="141"/>
                      </a:cxn>
                      <a:cxn ang="0">
                        <a:pos x="22" y="147"/>
                      </a:cxn>
                      <a:cxn ang="0">
                        <a:pos x="28" y="149"/>
                      </a:cxn>
                      <a:cxn ang="0">
                        <a:pos x="39" y="147"/>
                      </a:cxn>
                      <a:cxn ang="0">
                        <a:pos x="56" y="109"/>
                      </a:cxn>
                      <a:cxn ang="0">
                        <a:pos x="72" y="52"/>
                      </a:cxn>
                      <a:cxn ang="0">
                        <a:pos x="79" y="16"/>
                      </a:cxn>
                      <a:cxn ang="0">
                        <a:pos x="78" y="12"/>
                      </a:cxn>
                      <a:cxn ang="0">
                        <a:pos x="77" y="7"/>
                      </a:cxn>
                      <a:cxn ang="0">
                        <a:pos x="70" y="4"/>
                      </a:cxn>
                    </a:cxnLst>
                    <a:rect l="0" t="0" r="r" b="b"/>
                    <a:pathLst>
                      <a:path w="100" h="154">
                        <a:moveTo>
                          <a:pt x="68" y="0"/>
                        </a:moveTo>
                        <a:lnTo>
                          <a:pt x="77" y="2"/>
                        </a:lnTo>
                        <a:lnTo>
                          <a:pt x="82" y="4"/>
                        </a:lnTo>
                        <a:lnTo>
                          <a:pt x="85" y="7"/>
                        </a:lnTo>
                        <a:lnTo>
                          <a:pt x="93" y="14"/>
                        </a:lnTo>
                        <a:lnTo>
                          <a:pt x="96" y="19"/>
                        </a:lnTo>
                        <a:lnTo>
                          <a:pt x="100" y="33"/>
                        </a:lnTo>
                        <a:lnTo>
                          <a:pt x="100" y="42"/>
                        </a:lnTo>
                        <a:lnTo>
                          <a:pt x="98" y="60"/>
                        </a:lnTo>
                        <a:lnTo>
                          <a:pt x="95" y="79"/>
                        </a:lnTo>
                        <a:lnTo>
                          <a:pt x="90" y="97"/>
                        </a:lnTo>
                        <a:lnTo>
                          <a:pt x="84" y="113"/>
                        </a:lnTo>
                        <a:lnTo>
                          <a:pt x="77" y="122"/>
                        </a:lnTo>
                        <a:lnTo>
                          <a:pt x="71" y="130"/>
                        </a:lnTo>
                        <a:lnTo>
                          <a:pt x="65" y="138"/>
                        </a:lnTo>
                        <a:lnTo>
                          <a:pt x="58" y="145"/>
                        </a:lnTo>
                        <a:lnTo>
                          <a:pt x="49" y="149"/>
                        </a:lnTo>
                        <a:lnTo>
                          <a:pt x="45" y="152"/>
                        </a:lnTo>
                        <a:lnTo>
                          <a:pt x="43" y="153"/>
                        </a:lnTo>
                        <a:lnTo>
                          <a:pt x="38" y="154"/>
                        </a:lnTo>
                        <a:lnTo>
                          <a:pt x="26" y="154"/>
                        </a:lnTo>
                        <a:lnTo>
                          <a:pt x="22" y="153"/>
                        </a:lnTo>
                        <a:lnTo>
                          <a:pt x="20" y="152"/>
                        </a:lnTo>
                        <a:lnTo>
                          <a:pt x="17" y="149"/>
                        </a:lnTo>
                        <a:lnTo>
                          <a:pt x="9" y="142"/>
                        </a:lnTo>
                        <a:lnTo>
                          <a:pt x="5" y="133"/>
                        </a:lnTo>
                        <a:lnTo>
                          <a:pt x="1" y="122"/>
                        </a:lnTo>
                        <a:lnTo>
                          <a:pt x="0" y="113"/>
                        </a:lnTo>
                        <a:lnTo>
                          <a:pt x="1" y="96"/>
                        </a:lnTo>
                        <a:lnTo>
                          <a:pt x="3" y="79"/>
                        </a:lnTo>
                        <a:lnTo>
                          <a:pt x="9" y="60"/>
                        </a:lnTo>
                        <a:lnTo>
                          <a:pt x="18" y="41"/>
                        </a:lnTo>
                        <a:lnTo>
                          <a:pt x="27" y="26"/>
                        </a:lnTo>
                        <a:lnTo>
                          <a:pt x="38" y="14"/>
                        </a:lnTo>
                        <a:lnTo>
                          <a:pt x="49" y="4"/>
                        </a:lnTo>
                        <a:lnTo>
                          <a:pt x="68" y="0"/>
                        </a:lnTo>
                        <a:close/>
                        <a:moveTo>
                          <a:pt x="70" y="4"/>
                        </a:moveTo>
                        <a:lnTo>
                          <a:pt x="68" y="4"/>
                        </a:lnTo>
                        <a:lnTo>
                          <a:pt x="60" y="8"/>
                        </a:lnTo>
                        <a:lnTo>
                          <a:pt x="59" y="9"/>
                        </a:lnTo>
                        <a:lnTo>
                          <a:pt x="58" y="12"/>
                        </a:lnTo>
                        <a:lnTo>
                          <a:pt x="56" y="14"/>
                        </a:lnTo>
                        <a:lnTo>
                          <a:pt x="55" y="17"/>
                        </a:lnTo>
                        <a:lnTo>
                          <a:pt x="53" y="22"/>
                        </a:lnTo>
                        <a:lnTo>
                          <a:pt x="51" y="28"/>
                        </a:lnTo>
                        <a:lnTo>
                          <a:pt x="45" y="45"/>
                        </a:lnTo>
                        <a:lnTo>
                          <a:pt x="39" y="65"/>
                        </a:lnTo>
                        <a:lnTo>
                          <a:pt x="27" y="101"/>
                        </a:lnTo>
                        <a:lnTo>
                          <a:pt x="25" y="113"/>
                        </a:lnTo>
                        <a:lnTo>
                          <a:pt x="22" y="120"/>
                        </a:lnTo>
                        <a:lnTo>
                          <a:pt x="21" y="126"/>
                        </a:lnTo>
                        <a:lnTo>
                          <a:pt x="21" y="133"/>
                        </a:lnTo>
                        <a:lnTo>
                          <a:pt x="20" y="138"/>
                        </a:lnTo>
                        <a:lnTo>
                          <a:pt x="20" y="141"/>
                        </a:lnTo>
                        <a:lnTo>
                          <a:pt x="21" y="145"/>
                        </a:lnTo>
                        <a:lnTo>
                          <a:pt x="22" y="147"/>
                        </a:lnTo>
                        <a:lnTo>
                          <a:pt x="25" y="148"/>
                        </a:lnTo>
                        <a:lnTo>
                          <a:pt x="28" y="149"/>
                        </a:lnTo>
                        <a:lnTo>
                          <a:pt x="34" y="149"/>
                        </a:lnTo>
                        <a:lnTo>
                          <a:pt x="39" y="147"/>
                        </a:lnTo>
                        <a:lnTo>
                          <a:pt x="46" y="138"/>
                        </a:lnTo>
                        <a:lnTo>
                          <a:pt x="56" y="109"/>
                        </a:lnTo>
                        <a:lnTo>
                          <a:pt x="63" y="83"/>
                        </a:lnTo>
                        <a:lnTo>
                          <a:pt x="72" y="52"/>
                        </a:lnTo>
                        <a:lnTo>
                          <a:pt x="77" y="32"/>
                        </a:lnTo>
                        <a:lnTo>
                          <a:pt x="79" y="16"/>
                        </a:lnTo>
                        <a:lnTo>
                          <a:pt x="79" y="14"/>
                        </a:lnTo>
                        <a:lnTo>
                          <a:pt x="78" y="12"/>
                        </a:lnTo>
                        <a:lnTo>
                          <a:pt x="78" y="9"/>
                        </a:lnTo>
                        <a:lnTo>
                          <a:pt x="77" y="7"/>
                        </a:lnTo>
                        <a:lnTo>
                          <a:pt x="72" y="4"/>
                        </a:lnTo>
                        <a:lnTo>
                          <a:pt x="70" y="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0" name="Freeform 480"/>
                  <p:cNvSpPr>
                    <a:spLocks/>
                  </p:cNvSpPr>
                  <p:nvPr/>
                </p:nvSpPr>
                <p:spPr bwMode="auto">
                  <a:xfrm>
                    <a:off x="2084" y="2354"/>
                    <a:ext cx="36" cy="34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22" y="0"/>
                      </a:cxn>
                      <a:cxn ang="0">
                        <a:pos x="26" y="2"/>
                      </a:cxn>
                      <a:cxn ang="0">
                        <a:pos x="31" y="3"/>
                      </a:cxn>
                      <a:cxn ang="0">
                        <a:pos x="32" y="7"/>
                      </a:cxn>
                      <a:cxn ang="0">
                        <a:pos x="35" y="9"/>
                      </a:cxn>
                      <a:cxn ang="0">
                        <a:pos x="35" y="13"/>
                      </a:cxn>
                      <a:cxn ang="0">
                        <a:pos x="36" y="15"/>
                      </a:cxn>
                      <a:cxn ang="0">
                        <a:pos x="34" y="25"/>
                      </a:cxn>
                      <a:cxn ang="0">
                        <a:pos x="31" y="29"/>
                      </a:cxn>
                      <a:cxn ang="0">
                        <a:pos x="29" y="32"/>
                      </a:cxn>
                      <a:cxn ang="0">
                        <a:pos x="24" y="34"/>
                      </a:cxn>
                      <a:cxn ang="0">
                        <a:pos x="12" y="34"/>
                      </a:cxn>
                      <a:cxn ang="0">
                        <a:pos x="7" y="32"/>
                      </a:cxn>
                      <a:cxn ang="0">
                        <a:pos x="3" y="27"/>
                      </a:cxn>
                      <a:cxn ang="0">
                        <a:pos x="1" y="25"/>
                      </a:cxn>
                      <a:cxn ang="0">
                        <a:pos x="1" y="22"/>
                      </a:cxn>
                      <a:cxn ang="0">
                        <a:pos x="0" y="19"/>
                      </a:cxn>
                      <a:cxn ang="0">
                        <a:pos x="0" y="13"/>
                      </a:cxn>
                      <a:cxn ang="0">
                        <a:pos x="1" y="10"/>
                      </a:cxn>
                      <a:cxn ang="0">
                        <a:pos x="1" y="8"/>
                      </a:cxn>
                      <a:cxn ang="0">
                        <a:pos x="3" y="7"/>
                      </a:cxn>
                      <a:cxn ang="0">
                        <a:pos x="5" y="3"/>
                      </a:cxn>
                      <a:cxn ang="0">
                        <a:pos x="9" y="2"/>
                      </a:cxn>
                      <a:cxn ang="0">
                        <a:pos x="13" y="0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36" h="34">
                        <a:moveTo>
                          <a:pt x="17" y="0"/>
                        </a:moveTo>
                        <a:lnTo>
                          <a:pt x="22" y="0"/>
                        </a:lnTo>
                        <a:lnTo>
                          <a:pt x="26" y="2"/>
                        </a:lnTo>
                        <a:lnTo>
                          <a:pt x="31" y="3"/>
                        </a:lnTo>
                        <a:lnTo>
                          <a:pt x="32" y="7"/>
                        </a:lnTo>
                        <a:lnTo>
                          <a:pt x="35" y="9"/>
                        </a:lnTo>
                        <a:lnTo>
                          <a:pt x="35" y="13"/>
                        </a:lnTo>
                        <a:lnTo>
                          <a:pt x="36" y="15"/>
                        </a:lnTo>
                        <a:lnTo>
                          <a:pt x="34" y="25"/>
                        </a:lnTo>
                        <a:lnTo>
                          <a:pt x="31" y="29"/>
                        </a:lnTo>
                        <a:lnTo>
                          <a:pt x="29" y="32"/>
                        </a:lnTo>
                        <a:lnTo>
                          <a:pt x="24" y="34"/>
                        </a:lnTo>
                        <a:lnTo>
                          <a:pt x="12" y="34"/>
                        </a:lnTo>
                        <a:lnTo>
                          <a:pt x="7" y="32"/>
                        </a:lnTo>
                        <a:lnTo>
                          <a:pt x="3" y="27"/>
                        </a:lnTo>
                        <a:lnTo>
                          <a:pt x="1" y="25"/>
                        </a:lnTo>
                        <a:lnTo>
                          <a:pt x="1" y="22"/>
                        </a:lnTo>
                        <a:lnTo>
                          <a:pt x="0" y="19"/>
                        </a:lnTo>
                        <a:lnTo>
                          <a:pt x="0" y="13"/>
                        </a:lnTo>
                        <a:lnTo>
                          <a:pt x="1" y="10"/>
                        </a:lnTo>
                        <a:lnTo>
                          <a:pt x="1" y="8"/>
                        </a:lnTo>
                        <a:lnTo>
                          <a:pt x="3" y="7"/>
                        </a:lnTo>
                        <a:lnTo>
                          <a:pt x="5" y="3"/>
                        </a:lnTo>
                        <a:lnTo>
                          <a:pt x="9" y="2"/>
                        </a:lnTo>
                        <a:lnTo>
                          <a:pt x="13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1" name="Freeform 481"/>
                  <p:cNvSpPr>
                    <a:spLocks/>
                  </p:cNvSpPr>
                  <p:nvPr/>
                </p:nvSpPr>
                <p:spPr bwMode="auto">
                  <a:xfrm>
                    <a:off x="2150" y="2236"/>
                    <a:ext cx="105" cy="152"/>
                  </a:xfrm>
                  <a:custGeom>
                    <a:avLst/>
                    <a:gdLst/>
                    <a:ahLst/>
                    <a:cxnLst>
                      <a:cxn ang="0">
                        <a:pos x="50" y="0"/>
                      </a:cxn>
                      <a:cxn ang="0">
                        <a:pos x="105" y="0"/>
                      </a:cxn>
                      <a:cxn ang="0">
                        <a:pos x="98" y="26"/>
                      </a:cxn>
                      <a:cxn ang="0">
                        <a:pos x="47" y="26"/>
                      </a:cxn>
                      <a:cxn ang="0">
                        <a:pos x="40" y="40"/>
                      </a:cxn>
                      <a:cxn ang="0">
                        <a:pos x="54" y="44"/>
                      </a:cxn>
                      <a:cxn ang="0">
                        <a:pos x="65" y="50"/>
                      </a:cxn>
                      <a:cxn ang="0">
                        <a:pos x="70" y="52"/>
                      </a:cxn>
                      <a:cxn ang="0">
                        <a:pos x="73" y="55"/>
                      </a:cxn>
                      <a:cxn ang="0">
                        <a:pos x="77" y="58"/>
                      </a:cxn>
                      <a:cxn ang="0">
                        <a:pos x="82" y="65"/>
                      </a:cxn>
                      <a:cxn ang="0">
                        <a:pos x="86" y="77"/>
                      </a:cxn>
                      <a:cxn ang="0">
                        <a:pos x="89" y="89"/>
                      </a:cxn>
                      <a:cxn ang="0">
                        <a:pos x="86" y="105"/>
                      </a:cxn>
                      <a:cxn ang="0">
                        <a:pos x="79" y="119"/>
                      </a:cxn>
                      <a:cxn ang="0">
                        <a:pos x="70" y="133"/>
                      </a:cxn>
                      <a:cxn ang="0">
                        <a:pos x="55" y="143"/>
                      </a:cxn>
                      <a:cxn ang="0">
                        <a:pos x="46" y="149"/>
                      </a:cxn>
                      <a:cxn ang="0">
                        <a:pos x="35" y="151"/>
                      </a:cxn>
                      <a:cxn ang="0">
                        <a:pos x="23" y="152"/>
                      </a:cxn>
                      <a:cxn ang="0">
                        <a:pos x="15" y="152"/>
                      </a:cxn>
                      <a:cxn ang="0">
                        <a:pos x="8" y="150"/>
                      </a:cxn>
                      <a:cxn ang="0">
                        <a:pos x="4" y="147"/>
                      </a:cxn>
                      <a:cxn ang="0">
                        <a:pos x="0" y="138"/>
                      </a:cxn>
                      <a:cxn ang="0">
                        <a:pos x="0" y="136"/>
                      </a:cxn>
                      <a:cxn ang="0">
                        <a:pos x="1" y="133"/>
                      </a:cxn>
                      <a:cxn ang="0">
                        <a:pos x="1" y="131"/>
                      </a:cxn>
                      <a:cxn ang="0">
                        <a:pos x="2" y="128"/>
                      </a:cxn>
                      <a:cxn ang="0">
                        <a:pos x="4" y="127"/>
                      </a:cxn>
                      <a:cxn ang="0">
                        <a:pos x="7" y="127"/>
                      </a:cxn>
                      <a:cxn ang="0">
                        <a:pos x="9" y="126"/>
                      </a:cxn>
                      <a:cxn ang="0">
                        <a:pos x="14" y="126"/>
                      </a:cxn>
                      <a:cxn ang="0">
                        <a:pos x="21" y="130"/>
                      </a:cxn>
                      <a:cxn ang="0">
                        <a:pos x="23" y="132"/>
                      </a:cxn>
                      <a:cxn ang="0">
                        <a:pos x="27" y="134"/>
                      </a:cxn>
                      <a:cxn ang="0">
                        <a:pos x="33" y="140"/>
                      </a:cxn>
                      <a:cxn ang="0">
                        <a:pos x="38" y="143"/>
                      </a:cxn>
                      <a:cxn ang="0">
                        <a:pos x="42" y="143"/>
                      </a:cxn>
                      <a:cxn ang="0">
                        <a:pos x="47" y="141"/>
                      </a:cxn>
                      <a:cxn ang="0">
                        <a:pos x="52" y="139"/>
                      </a:cxn>
                      <a:cxn ang="0">
                        <a:pos x="55" y="136"/>
                      </a:cxn>
                      <a:cxn ang="0">
                        <a:pos x="60" y="128"/>
                      </a:cxn>
                      <a:cxn ang="0">
                        <a:pos x="63" y="120"/>
                      </a:cxn>
                      <a:cxn ang="0">
                        <a:pos x="63" y="111"/>
                      </a:cxn>
                      <a:cxn ang="0">
                        <a:pos x="61" y="97"/>
                      </a:cxn>
                      <a:cxn ang="0">
                        <a:pos x="55" y="87"/>
                      </a:cxn>
                      <a:cxn ang="0">
                        <a:pos x="54" y="82"/>
                      </a:cxn>
                      <a:cxn ang="0">
                        <a:pos x="52" y="78"/>
                      </a:cxn>
                      <a:cxn ang="0">
                        <a:pos x="44" y="70"/>
                      </a:cxn>
                      <a:cxn ang="0">
                        <a:pos x="40" y="68"/>
                      </a:cxn>
                      <a:cxn ang="0">
                        <a:pos x="31" y="65"/>
                      </a:cxn>
                      <a:cxn ang="0">
                        <a:pos x="19" y="63"/>
                      </a:cxn>
                      <a:cxn ang="0">
                        <a:pos x="50" y="0"/>
                      </a:cxn>
                    </a:cxnLst>
                    <a:rect l="0" t="0" r="r" b="b"/>
                    <a:pathLst>
                      <a:path w="105" h="152">
                        <a:moveTo>
                          <a:pt x="50" y="0"/>
                        </a:moveTo>
                        <a:lnTo>
                          <a:pt x="105" y="0"/>
                        </a:lnTo>
                        <a:lnTo>
                          <a:pt x="98" y="26"/>
                        </a:lnTo>
                        <a:lnTo>
                          <a:pt x="47" y="26"/>
                        </a:lnTo>
                        <a:lnTo>
                          <a:pt x="40" y="40"/>
                        </a:lnTo>
                        <a:lnTo>
                          <a:pt x="54" y="44"/>
                        </a:lnTo>
                        <a:lnTo>
                          <a:pt x="65" y="50"/>
                        </a:lnTo>
                        <a:lnTo>
                          <a:pt x="70" y="52"/>
                        </a:lnTo>
                        <a:lnTo>
                          <a:pt x="73" y="55"/>
                        </a:lnTo>
                        <a:lnTo>
                          <a:pt x="77" y="58"/>
                        </a:lnTo>
                        <a:lnTo>
                          <a:pt x="82" y="65"/>
                        </a:lnTo>
                        <a:lnTo>
                          <a:pt x="86" y="77"/>
                        </a:lnTo>
                        <a:lnTo>
                          <a:pt x="89" y="89"/>
                        </a:lnTo>
                        <a:lnTo>
                          <a:pt x="86" y="105"/>
                        </a:lnTo>
                        <a:lnTo>
                          <a:pt x="79" y="119"/>
                        </a:lnTo>
                        <a:lnTo>
                          <a:pt x="70" y="133"/>
                        </a:lnTo>
                        <a:lnTo>
                          <a:pt x="55" y="143"/>
                        </a:lnTo>
                        <a:lnTo>
                          <a:pt x="46" y="149"/>
                        </a:lnTo>
                        <a:lnTo>
                          <a:pt x="35" y="151"/>
                        </a:lnTo>
                        <a:lnTo>
                          <a:pt x="23" y="152"/>
                        </a:lnTo>
                        <a:lnTo>
                          <a:pt x="15" y="152"/>
                        </a:lnTo>
                        <a:lnTo>
                          <a:pt x="8" y="150"/>
                        </a:lnTo>
                        <a:lnTo>
                          <a:pt x="4" y="147"/>
                        </a:lnTo>
                        <a:lnTo>
                          <a:pt x="0" y="138"/>
                        </a:lnTo>
                        <a:lnTo>
                          <a:pt x="0" y="136"/>
                        </a:lnTo>
                        <a:lnTo>
                          <a:pt x="1" y="133"/>
                        </a:lnTo>
                        <a:lnTo>
                          <a:pt x="1" y="131"/>
                        </a:lnTo>
                        <a:lnTo>
                          <a:pt x="2" y="128"/>
                        </a:lnTo>
                        <a:lnTo>
                          <a:pt x="4" y="127"/>
                        </a:lnTo>
                        <a:lnTo>
                          <a:pt x="7" y="127"/>
                        </a:lnTo>
                        <a:lnTo>
                          <a:pt x="9" y="126"/>
                        </a:lnTo>
                        <a:lnTo>
                          <a:pt x="14" y="126"/>
                        </a:lnTo>
                        <a:lnTo>
                          <a:pt x="21" y="130"/>
                        </a:lnTo>
                        <a:lnTo>
                          <a:pt x="23" y="132"/>
                        </a:lnTo>
                        <a:lnTo>
                          <a:pt x="27" y="134"/>
                        </a:lnTo>
                        <a:lnTo>
                          <a:pt x="33" y="140"/>
                        </a:lnTo>
                        <a:lnTo>
                          <a:pt x="38" y="143"/>
                        </a:lnTo>
                        <a:lnTo>
                          <a:pt x="42" y="143"/>
                        </a:lnTo>
                        <a:lnTo>
                          <a:pt x="47" y="141"/>
                        </a:lnTo>
                        <a:lnTo>
                          <a:pt x="52" y="139"/>
                        </a:lnTo>
                        <a:lnTo>
                          <a:pt x="55" y="136"/>
                        </a:lnTo>
                        <a:lnTo>
                          <a:pt x="60" y="128"/>
                        </a:lnTo>
                        <a:lnTo>
                          <a:pt x="63" y="120"/>
                        </a:lnTo>
                        <a:lnTo>
                          <a:pt x="63" y="111"/>
                        </a:lnTo>
                        <a:lnTo>
                          <a:pt x="61" y="97"/>
                        </a:lnTo>
                        <a:lnTo>
                          <a:pt x="55" y="87"/>
                        </a:lnTo>
                        <a:lnTo>
                          <a:pt x="54" y="82"/>
                        </a:lnTo>
                        <a:lnTo>
                          <a:pt x="52" y="78"/>
                        </a:lnTo>
                        <a:lnTo>
                          <a:pt x="44" y="70"/>
                        </a:lnTo>
                        <a:lnTo>
                          <a:pt x="40" y="68"/>
                        </a:lnTo>
                        <a:lnTo>
                          <a:pt x="31" y="65"/>
                        </a:lnTo>
                        <a:lnTo>
                          <a:pt x="19" y="63"/>
                        </a:lnTo>
                        <a:lnTo>
                          <a:pt x="50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2" name="Line 48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24" y="2120"/>
                    <a:ext cx="0" cy="19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3" name="Freeform 483"/>
                  <p:cNvSpPr>
                    <a:spLocks noEditPoints="1"/>
                  </p:cNvSpPr>
                  <p:nvPr/>
                </p:nvSpPr>
                <p:spPr bwMode="auto">
                  <a:xfrm>
                    <a:off x="2695" y="2234"/>
                    <a:ext cx="99" cy="154"/>
                  </a:xfrm>
                  <a:custGeom>
                    <a:avLst/>
                    <a:gdLst/>
                    <a:ahLst/>
                    <a:cxnLst>
                      <a:cxn ang="0">
                        <a:pos x="77" y="2"/>
                      </a:cxn>
                      <a:cxn ang="0">
                        <a:pos x="85" y="7"/>
                      </a:cxn>
                      <a:cxn ang="0">
                        <a:pos x="96" y="19"/>
                      </a:cxn>
                      <a:cxn ang="0">
                        <a:pos x="99" y="42"/>
                      </a:cxn>
                      <a:cxn ang="0">
                        <a:pos x="95" y="79"/>
                      </a:cxn>
                      <a:cxn ang="0">
                        <a:pos x="84" y="113"/>
                      </a:cxn>
                      <a:cxn ang="0">
                        <a:pos x="71" y="130"/>
                      </a:cxn>
                      <a:cxn ang="0">
                        <a:pos x="58" y="145"/>
                      </a:cxn>
                      <a:cxn ang="0">
                        <a:pos x="45" y="152"/>
                      </a:cxn>
                      <a:cxn ang="0">
                        <a:pos x="38" y="154"/>
                      </a:cxn>
                      <a:cxn ang="0">
                        <a:pos x="22" y="153"/>
                      </a:cxn>
                      <a:cxn ang="0">
                        <a:pos x="16" y="149"/>
                      </a:cxn>
                      <a:cxn ang="0">
                        <a:pos x="4" y="133"/>
                      </a:cxn>
                      <a:cxn ang="0">
                        <a:pos x="0" y="113"/>
                      </a:cxn>
                      <a:cxn ang="0">
                        <a:pos x="3" y="79"/>
                      </a:cxn>
                      <a:cxn ang="0">
                        <a:pos x="18" y="41"/>
                      </a:cxn>
                      <a:cxn ang="0">
                        <a:pos x="38" y="14"/>
                      </a:cxn>
                      <a:cxn ang="0">
                        <a:pos x="67" y="0"/>
                      </a:cxn>
                      <a:cxn ang="0">
                        <a:pos x="67" y="4"/>
                      </a:cxn>
                      <a:cxn ang="0">
                        <a:pos x="59" y="9"/>
                      </a:cxn>
                      <a:cxn ang="0">
                        <a:pos x="56" y="14"/>
                      </a:cxn>
                      <a:cxn ang="0">
                        <a:pos x="53" y="22"/>
                      </a:cxn>
                      <a:cxn ang="0">
                        <a:pos x="45" y="45"/>
                      </a:cxn>
                      <a:cxn ang="0">
                        <a:pos x="27" y="101"/>
                      </a:cxn>
                      <a:cxn ang="0">
                        <a:pos x="22" y="120"/>
                      </a:cxn>
                      <a:cxn ang="0">
                        <a:pos x="21" y="133"/>
                      </a:cxn>
                      <a:cxn ang="0">
                        <a:pos x="20" y="141"/>
                      </a:cxn>
                      <a:cxn ang="0">
                        <a:pos x="22" y="147"/>
                      </a:cxn>
                      <a:cxn ang="0">
                        <a:pos x="28" y="149"/>
                      </a:cxn>
                      <a:cxn ang="0">
                        <a:pos x="39" y="147"/>
                      </a:cxn>
                      <a:cxn ang="0">
                        <a:pos x="56" y="109"/>
                      </a:cxn>
                      <a:cxn ang="0">
                        <a:pos x="72" y="52"/>
                      </a:cxn>
                      <a:cxn ang="0">
                        <a:pos x="79" y="16"/>
                      </a:cxn>
                      <a:cxn ang="0">
                        <a:pos x="78" y="12"/>
                      </a:cxn>
                      <a:cxn ang="0">
                        <a:pos x="77" y="7"/>
                      </a:cxn>
                      <a:cxn ang="0">
                        <a:pos x="70" y="4"/>
                      </a:cxn>
                    </a:cxnLst>
                    <a:rect l="0" t="0" r="r" b="b"/>
                    <a:pathLst>
                      <a:path w="99" h="154">
                        <a:moveTo>
                          <a:pt x="67" y="0"/>
                        </a:moveTo>
                        <a:lnTo>
                          <a:pt x="77" y="2"/>
                        </a:lnTo>
                        <a:lnTo>
                          <a:pt x="82" y="4"/>
                        </a:lnTo>
                        <a:lnTo>
                          <a:pt x="85" y="7"/>
                        </a:lnTo>
                        <a:lnTo>
                          <a:pt x="92" y="14"/>
                        </a:lnTo>
                        <a:lnTo>
                          <a:pt x="96" y="19"/>
                        </a:lnTo>
                        <a:lnTo>
                          <a:pt x="99" y="33"/>
                        </a:lnTo>
                        <a:lnTo>
                          <a:pt x="99" y="42"/>
                        </a:lnTo>
                        <a:lnTo>
                          <a:pt x="98" y="60"/>
                        </a:lnTo>
                        <a:lnTo>
                          <a:pt x="95" y="79"/>
                        </a:lnTo>
                        <a:lnTo>
                          <a:pt x="90" y="97"/>
                        </a:lnTo>
                        <a:lnTo>
                          <a:pt x="84" y="113"/>
                        </a:lnTo>
                        <a:lnTo>
                          <a:pt x="77" y="122"/>
                        </a:lnTo>
                        <a:lnTo>
                          <a:pt x="71" y="130"/>
                        </a:lnTo>
                        <a:lnTo>
                          <a:pt x="65" y="138"/>
                        </a:lnTo>
                        <a:lnTo>
                          <a:pt x="58" y="145"/>
                        </a:lnTo>
                        <a:lnTo>
                          <a:pt x="48" y="149"/>
                        </a:lnTo>
                        <a:lnTo>
                          <a:pt x="45" y="152"/>
                        </a:lnTo>
                        <a:lnTo>
                          <a:pt x="42" y="153"/>
                        </a:lnTo>
                        <a:lnTo>
                          <a:pt x="38" y="154"/>
                        </a:lnTo>
                        <a:lnTo>
                          <a:pt x="26" y="154"/>
                        </a:lnTo>
                        <a:lnTo>
                          <a:pt x="22" y="153"/>
                        </a:lnTo>
                        <a:lnTo>
                          <a:pt x="20" y="152"/>
                        </a:lnTo>
                        <a:lnTo>
                          <a:pt x="16" y="149"/>
                        </a:lnTo>
                        <a:lnTo>
                          <a:pt x="9" y="142"/>
                        </a:lnTo>
                        <a:lnTo>
                          <a:pt x="4" y="133"/>
                        </a:lnTo>
                        <a:lnTo>
                          <a:pt x="1" y="122"/>
                        </a:lnTo>
                        <a:lnTo>
                          <a:pt x="0" y="113"/>
                        </a:lnTo>
                        <a:lnTo>
                          <a:pt x="1" y="96"/>
                        </a:lnTo>
                        <a:lnTo>
                          <a:pt x="3" y="79"/>
                        </a:lnTo>
                        <a:lnTo>
                          <a:pt x="9" y="60"/>
                        </a:lnTo>
                        <a:lnTo>
                          <a:pt x="18" y="41"/>
                        </a:lnTo>
                        <a:lnTo>
                          <a:pt x="27" y="26"/>
                        </a:lnTo>
                        <a:lnTo>
                          <a:pt x="38" y="14"/>
                        </a:lnTo>
                        <a:lnTo>
                          <a:pt x="48" y="4"/>
                        </a:lnTo>
                        <a:lnTo>
                          <a:pt x="67" y="0"/>
                        </a:lnTo>
                        <a:close/>
                        <a:moveTo>
                          <a:pt x="70" y="4"/>
                        </a:moveTo>
                        <a:lnTo>
                          <a:pt x="67" y="4"/>
                        </a:lnTo>
                        <a:lnTo>
                          <a:pt x="60" y="8"/>
                        </a:lnTo>
                        <a:lnTo>
                          <a:pt x="59" y="9"/>
                        </a:lnTo>
                        <a:lnTo>
                          <a:pt x="58" y="12"/>
                        </a:lnTo>
                        <a:lnTo>
                          <a:pt x="56" y="14"/>
                        </a:lnTo>
                        <a:lnTo>
                          <a:pt x="54" y="17"/>
                        </a:lnTo>
                        <a:lnTo>
                          <a:pt x="53" y="22"/>
                        </a:lnTo>
                        <a:lnTo>
                          <a:pt x="51" y="28"/>
                        </a:lnTo>
                        <a:lnTo>
                          <a:pt x="45" y="45"/>
                        </a:lnTo>
                        <a:lnTo>
                          <a:pt x="39" y="65"/>
                        </a:lnTo>
                        <a:lnTo>
                          <a:pt x="27" y="101"/>
                        </a:lnTo>
                        <a:lnTo>
                          <a:pt x="25" y="113"/>
                        </a:lnTo>
                        <a:lnTo>
                          <a:pt x="22" y="120"/>
                        </a:lnTo>
                        <a:lnTo>
                          <a:pt x="21" y="126"/>
                        </a:lnTo>
                        <a:lnTo>
                          <a:pt x="21" y="133"/>
                        </a:lnTo>
                        <a:lnTo>
                          <a:pt x="20" y="138"/>
                        </a:lnTo>
                        <a:lnTo>
                          <a:pt x="20" y="141"/>
                        </a:lnTo>
                        <a:lnTo>
                          <a:pt x="21" y="145"/>
                        </a:lnTo>
                        <a:lnTo>
                          <a:pt x="22" y="147"/>
                        </a:lnTo>
                        <a:lnTo>
                          <a:pt x="25" y="148"/>
                        </a:lnTo>
                        <a:lnTo>
                          <a:pt x="28" y="149"/>
                        </a:lnTo>
                        <a:lnTo>
                          <a:pt x="34" y="149"/>
                        </a:lnTo>
                        <a:lnTo>
                          <a:pt x="39" y="147"/>
                        </a:lnTo>
                        <a:lnTo>
                          <a:pt x="46" y="138"/>
                        </a:lnTo>
                        <a:lnTo>
                          <a:pt x="56" y="109"/>
                        </a:lnTo>
                        <a:lnTo>
                          <a:pt x="63" y="83"/>
                        </a:lnTo>
                        <a:lnTo>
                          <a:pt x="72" y="52"/>
                        </a:lnTo>
                        <a:lnTo>
                          <a:pt x="77" y="32"/>
                        </a:lnTo>
                        <a:lnTo>
                          <a:pt x="79" y="16"/>
                        </a:lnTo>
                        <a:lnTo>
                          <a:pt x="79" y="14"/>
                        </a:lnTo>
                        <a:lnTo>
                          <a:pt x="78" y="12"/>
                        </a:lnTo>
                        <a:lnTo>
                          <a:pt x="78" y="9"/>
                        </a:lnTo>
                        <a:lnTo>
                          <a:pt x="77" y="7"/>
                        </a:lnTo>
                        <a:lnTo>
                          <a:pt x="72" y="4"/>
                        </a:lnTo>
                        <a:lnTo>
                          <a:pt x="70" y="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4" name="Freeform 484"/>
                  <p:cNvSpPr>
                    <a:spLocks/>
                  </p:cNvSpPr>
                  <p:nvPr/>
                </p:nvSpPr>
                <p:spPr bwMode="auto">
                  <a:xfrm>
                    <a:off x="2809" y="2354"/>
                    <a:ext cx="36" cy="34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21" y="0"/>
                      </a:cxn>
                      <a:cxn ang="0">
                        <a:pos x="26" y="2"/>
                      </a:cxn>
                      <a:cxn ang="0">
                        <a:pos x="31" y="3"/>
                      </a:cxn>
                      <a:cxn ang="0">
                        <a:pos x="32" y="7"/>
                      </a:cxn>
                      <a:cxn ang="0">
                        <a:pos x="35" y="9"/>
                      </a:cxn>
                      <a:cxn ang="0">
                        <a:pos x="35" y="13"/>
                      </a:cxn>
                      <a:cxn ang="0">
                        <a:pos x="36" y="15"/>
                      </a:cxn>
                      <a:cxn ang="0">
                        <a:pos x="33" y="25"/>
                      </a:cxn>
                      <a:cxn ang="0">
                        <a:pos x="31" y="29"/>
                      </a:cxn>
                      <a:cxn ang="0">
                        <a:pos x="29" y="32"/>
                      </a:cxn>
                      <a:cxn ang="0">
                        <a:pos x="24" y="34"/>
                      </a:cxn>
                      <a:cxn ang="0">
                        <a:pos x="12" y="34"/>
                      </a:cxn>
                      <a:cxn ang="0">
                        <a:pos x="7" y="32"/>
                      </a:cxn>
                      <a:cxn ang="0">
                        <a:pos x="2" y="27"/>
                      </a:cxn>
                      <a:cxn ang="0">
                        <a:pos x="1" y="25"/>
                      </a:cxn>
                      <a:cxn ang="0">
                        <a:pos x="1" y="22"/>
                      </a:cxn>
                      <a:cxn ang="0">
                        <a:pos x="0" y="19"/>
                      </a:cxn>
                      <a:cxn ang="0">
                        <a:pos x="0" y="13"/>
                      </a:cxn>
                      <a:cxn ang="0">
                        <a:pos x="1" y="10"/>
                      </a:cxn>
                      <a:cxn ang="0">
                        <a:pos x="1" y="8"/>
                      </a:cxn>
                      <a:cxn ang="0">
                        <a:pos x="2" y="7"/>
                      </a:cxn>
                      <a:cxn ang="0">
                        <a:pos x="5" y="3"/>
                      </a:cxn>
                      <a:cxn ang="0">
                        <a:pos x="8" y="2"/>
                      </a:cxn>
                      <a:cxn ang="0">
                        <a:pos x="13" y="0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36" h="34">
                        <a:moveTo>
                          <a:pt x="17" y="0"/>
                        </a:moveTo>
                        <a:lnTo>
                          <a:pt x="21" y="0"/>
                        </a:lnTo>
                        <a:lnTo>
                          <a:pt x="26" y="2"/>
                        </a:lnTo>
                        <a:lnTo>
                          <a:pt x="31" y="3"/>
                        </a:lnTo>
                        <a:lnTo>
                          <a:pt x="32" y="7"/>
                        </a:lnTo>
                        <a:lnTo>
                          <a:pt x="35" y="9"/>
                        </a:lnTo>
                        <a:lnTo>
                          <a:pt x="35" y="13"/>
                        </a:lnTo>
                        <a:lnTo>
                          <a:pt x="36" y="15"/>
                        </a:lnTo>
                        <a:lnTo>
                          <a:pt x="33" y="25"/>
                        </a:lnTo>
                        <a:lnTo>
                          <a:pt x="31" y="29"/>
                        </a:lnTo>
                        <a:lnTo>
                          <a:pt x="29" y="32"/>
                        </a:lnTo>
                        <a:lnTo>
                          <a:pt x="24" y="34"/>
                        </a:lnTo>
                        <a:lnTo>
                          <a:pt x="12" y="34"/>
                        </a:lnTo>
                        <a:lnTo>
                          <a:pt x="7" y="32"/>
                        </a:lnTo>
                        <a:lnTo>
                          <a:pt x="2" y="27"/>
                        </a:lnTo>
                        <a:lnTo>
                          <a:pt x="1" y="25"/>
                        </a:lnTo>
                        <a:lnTo>
                          <a:pt x="1" y="22"/>
                        </a:lnTo>
                        <a:lnTo>
                          <a:pt x="0" y="19"/>
                        </a:lnTo>
                        <a:lnTo>
                          <a:pt x="0" y="13"/>
                        </a:lnTo>
                        <a:lnTo>
                          <a:pt x="1" y="10"/>
                        </a:lnTo>
                        <a:lnTo>
                          <a:pt x="1" y="8"/>
                        </a:lnTo>
                        <a:lnTo>
                          <a:pt x="2" y="7"/>
                        </a:lnTo>
                        <a:lnTo>
                          <a:pt x="5" y="3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5" name="Freeform 485"/>
                  <p:cNvSpPr>
                    <a:spLocks/>
                  </p:cNvSpPr>
                  <p:nvPr/>
                </p:nvSpPr>
                <p:spPr bwMode="auto">
                  <a:xfrm>
                    <a:off x="2857" y="2236"/>
                    <a:ext cx="106" cy="152"/>
                  </a:xfrm>
                  <a:custGeom>
                    <a:avLst/>
                    <a:gdLst/>
                    <a:ahLst/>
                    <a:cxnLst>
                      <a:cxn ang="0">
                        <a:pos x="50" y="0"/>
                      </a:cxn>
                      <a:cxn ang="0">
                        <a:pos x="106" y="0"/>
                      </a:cxn>
                      <a:cxn ang="0">
                        <a:pos x="99" y="26"/>
                      </a:cxn>
                      <a:cxn ang="0">
                        <a:pos x="48" y="26"/>
                      </a:cxn>
                      <a:cxn ang="0">
                        <a:pos x="41" y="40"/>
                      </a:cxn>
                      <a:cxn ang="0">
                        <a:pos x="55" y="44"/>
                      </a:cxn>
                      <a:cxn ang="0">
                        <a:pos x="66" y="50"/>
                      </a:cxn>
                      <a:cxn ang="0">
                        <a:pos x="71" y="52"/>
                      </a:cxn>
                      <a:cxn ang="0">
                        <a:pos x="74" y="55"/>
                      </a:cxn>
                      <a:cxn ang="0">
                        <a:pos x="78" y="58"/>
                      </a:cxn>
                      <a:cxn ang="0">
                        <a:pos x="82" y="65"/>
                      </a:cxn>
                      <a:cxn ang="0">
                        <a:pos x="87" y="77"/>
                      </a:cxn>
                      <a:cxn ang="0">
                        <a:pos x="90" y="89"/>
                      </a:cxn>
                      <a:cxn ang="0">
                        <a:pos x="87" y="105"/>
                      </a:cxn>
                      <a:cxn ang="0">
                        <a:pos x="80" y="119"/>
                      </a:cxn>
                      <a:cxn ang="0">
                        <a:pos x="71" y="133"/>
                      </a:cxn>
                      <a:cxn ang="0">
                        <a:pos x="56" y="143"/>
                      </a:cxn>
                      <a:cxn ang="0">
                        <a:pos x="47" y="149"/>
                      </a:cxn>
                      <a:cxn ang="0">
                        <a:pos x="36" y="151"/>
                      </a:cxn>
                      <a:cxn ang="0">
                        <a:pos x="24" y="152"/>
                      </a:cxn>
                      <a:cxn ang="0">
                        <a:pos x="16" y="152"/>
                      </a:cxn>
                      <a:cxn ang="0">
                        <a:pos x="9" y="150"/>
                      </a:cxn>
                      <a:cxn ang="0">
                        <a:pos x="5" y="147"/>
                      </a:cxn>
                      <a:cxn ang="0">
                        <a:pos x="0" y="138"/>
                      </a:cxn>
                      <a:cxn ang="0">
                        <a:pos x="0" y="136"/>
                      </a:cxn>
                      <a:cxn ang="0">
                        <a:pos x="2" y="133"/>
                      </a:cxn>
                      <a:cxn ang="0">
                        <a:pos x="2" y="131"/>
                      </a:cxn>
                      <a:cxn ang="0">
                        <a:pos x="3" y="128"/>
                      </a:cxn>
                      <a:cxn ang="0">
                        <a:pos x="5" y="127"/>
                      </a:cxn>
                      <a:cxn ang="0">
                        <a:pos x="8" y="127"/>
                      </a:cxn>
                      <a:cxn ang="0">
                        <a:pos x="10" y="126"/>
                      </a:cxn>
                      <a:cxn ang="0">
                        <a:pos x="15" y="126"/>
                      </a:cxn>
                      <a:cxn ang="0">
                        <a:pos x="22" y="130"/>
                      </a:cxn>
                      <a:cxn ang="0">
                        <a:pos x="24" y="132"/>
                      </a:cxn>
                      <a:cxn ang="0">
                        <a:pos x="28" y="134"/>
                      </a:cxn>
                      <a:cxn ang="0">
                        <a:pos x="34" y="140"/>
                      </a:cxn>
                      <a:cxn ang="0">
                        <a:pos x="38" y="143"/>
                      </a:cxn>
                      <a:cxn ang="0">
                        <a:pos x="43" y="143"/>
                      </a:cxn>
                      <a:cxn ang="0">
                        <a:pos x="48" y="141"/>
                      </a:cxn>
                      <a:cxn ang="0">
                        <a:pos x="53" y="139"/>
                      </a:cxn>
                      <a:cxn ang="0">
                        <a:pos x="56" y="136"/>
                      </a:cxn>
                      <a:cxn ang="0">
                        <a:pos x="61" y="128"/>
                      </a:cxn>
                      <a:cxn ang="0">
                        <a:pos x="63" y="120"/>
                      </a:cxn>
                      <a:cxn ang="0">
                        <a:pos x="63" y="111"/>
                      </a:cxn>
                      <a:cxn ang="0">
                        <a:pos x="62" y="97"/>
                      </a:cxn>
                      <a:cxn ang="0">
                        <a:pos x="56" y="87"/>
                      </a:cxn>
                      <a:cxn ang="0">
                        <a:pos x="55" y="82"/>
                      </a:cxn>
                      <a:cxn ang="0">
                        <a:pos x="53" y="78"/>
                      </a:cxn>
                      <a:cxn ang="0">
                        <a:pos x="44" y="70"/>
                      </a:cxn>
                      <a:cxn ang="0">
                        <a:pos x="41" y="68"/>
                      </a:cxn>
                      <a:cxn ang="0">
                        <a:pos x="31" y="65"/>
                      </a:cxn>
                      <a:cxn ang="0">
                        <a:pos x="19" y="63"/>
                      </a:cxn>
                      <a:cxn ang="0">
                        <a:pos x="50" y="0"/>
                      </a:cxn>
                    </a:cxnLst>
                    <a:rect l="0" t="0" r="r" b="b"/>
                    <a:pathLst>
                      <a:path w="106" h="152">
                        <a:moveTo>
                          <a:pt x="50" y="0"/>
                        </a:moveTo>
                        <a:lnTo>
                          <a:pt x="106" y="0"/>
                        </a:lnTo>
                        <a:lnTo>
                          <a:pt x="99" y="26"/>
                        </a:lnTo>
                        <a:lnTo>
                          <a:pt x="48" y="26"/>
                        </a:lnTo>
                        <a:lnTo>
                          <a:pt x="41" y="40"/>
                        </a:lnTo>
                        <a:lnTo>
                          <a:pt x="55" y="44"/>
                        </a:lnTo>
                        <a:lnTo>
                          <a:pt x="66" y="50"/>
                        </a:lnTo>
                        <a:lnTo>
                          <a:pt x="71" y="52"/>
                        </a:lnTo>
                        <a:lnTo>
                          <a:pt x="74" y="55"/>
                        </a:lnTo>
                        <a:lnTo>
                          <a:pt x="78" y="58"/>
                        </a:lnTo>
                        <a:lnTo>
                          <a:pt x="82" y="65"/>
                        </a:lnTo>
                        <a:lnTo>
                          <a:pt x="87" y="77"/>
                        </a:lnTo>
                        <a:lnTo>
                          <a:pt x="90" y="89"/>
                        </a:lnTo>
                        <a:lnTo>
                          <a:pt x="87" y="105"/>
                        </a:lnTo>
                        <a:lnTo>
                          <a:pt x="80" y="119"/>
                        </a:lnTo>
                        <a:lnTo>
                          <a:pt x="71" y="133"/>
                        </a:lnTo>
                        <a:lnTo>
                          <a:pt x="56" y="143"/>
                        </a:lnTo>
                        <a:lnTo>
                          <a:pt x="47" y="149"/>
                        </a:lnTo>
                        <a:lnTo>
                          <a:pt x="36" y="151"/>
                        </a:lnTo>
                        <a:lnTo>
                          <a:pt x="24" y="152"/>
                        </a:lnTo>
                        <a:lnTo>
                          <a:pt x="16" y="152"/>
                        </a:lnTo>
                        <a:lnTo>
                          <a:pt x="9" y="150"/>
                        </a:lnTo>
                        <a:lnTo>
                          <a:pt x="5" y="147"/>
                        </a:lnTo>
                        <a:lnTo>
                          <a:pt x="0" y="138"/>
                        </a:lnTo>
                        <a:lnTo>
                          <a:pt x="0" y="136"/>
                        </a:lnTo>
                        <a:lnTo>
                          <a:pt x="2" y="133"/>
                        </a:lnTo>
                        <a:lnTo>
                          <a:pt x="2" y="131"/>
                        </a:lnTo>
                        <a:lnTo>
                          <a:pt x="3" y="128"/>
                        </a:lnTo>
                        <a:lnTo>
                          <a:pt x="5" y="127"/>
                        </a:lnTo>
                        <a:lnTo>
                          <a:pt x="8" y="127"/>
                        </a:lnTo>
                        <a:lnTo>
                          <a:pt x="10" y="126"/>
                        </a:lnTo>
                        <a:lnTo>
                          <a:pt x="15" y="126"/>
                        </a:lnTo>
                        <a:lnTo>
                          <a:pt x="22" y="130"/>
                        </a:lnTo>
                        <a:lnTo>
                          <a:pt x="24" y="132"/>
                        </a:lnTo>
                        <a:lnTo>
                          <a:pt x="28" y="134"/>
                        </a:lnTo>
                        <a:lnTo>
                          <a:pt x="34" y="140"/>
                        </a:lnTo>
                        <a:lnTo>
                          <a:pt x="38" y="143"/>
                        </a:lnTo>
                        <a:lnTo>
                          <a:pt x="43" y="143"/>
                        </a:lnTo>
                        <a:lnTo>
                          <a:pt x="48" y="141"/>
                        </a:lnTo>
                        <a:lnTo>
                          <a:pt x="53" y="139"/>
                        </a:lnTo>
                        <a:lnTo>
                          <a:pt x="56" y="136"/>
                        </a:lnTo>
                        <a:lnTo>
                          <a:pt x="61" y="128"/>
                        </a:lnTo>
                        <a:lnTo>
                          <a:pt x="63" y="120"/>
                        </a:lnTo>
                        <a:lnTo>
                          <a:pt x="63" y="111"/>
                        </a:lnTo>
                        <a:lnTo>
                          <a:pt x="62" y="97"/>
                        </a:lnTo>
                        <a:lnTo>
                          <a:pt x="56" y="87"/>
                        </a:lnTo>
                        <a:lnTo>
                          <a:pt x="55" y="82"/>
                        </a:lnTo>
                        <a:lnTo>
                          <a:pt x="53" y="78"/>
                        </a:lnTo>
                        <a:lnTo>
                          <a:pt x="44" y="70"/>
                        </a:lnTo>
                        <a:lnTo>
                          <a:pt x="41" y="68"/>
                        </a:lnTo>
                        <a:lnTo>
                          <a:pt x="31" y="65"/>
                        </a:lnTo>
                        <a:lnTo>
                          <a:pt x="19" y="63"/>
                        </a:lnTo>
                        <a:lnTo>
                          <a:pt x="50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6" name="Line 48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30" y="2120"/>
                    <a:ext cx="0" cy="19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7" name="Freeform 487"/>
                  <p:cNvSpPr>
                    <a:spLocks/>
                  </p:cNvSpPr>
                  <p:nvPr/>
                </p:nvSpPr>
                <p:spPr bwMode="auto">
                  <a:xfrm>
                    <a:off x="3195" y="2234"/>
                    <a:ext cx="94" cy="152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58" y="123"/>
                      </a:cxn>
                      <a:cxn ang="0">
                        <a:pos x="57" y="128"/>
                      </a:cxn>
                      <a:cxn ang="0">
                        <a:pos x="54" y="135"/>
                      </a:cxn>
                      <a:cxn ang="0">
                        <a:pos x="54" y="138"/>
                      </a:cxn>
                      <a:cxn ang="0">
                        <a:pos x="55" y="139"/>
                      </a:cxn>
                      <a:cxn ang="0">
                        <a:pos x="56" y="141"/>
                      </a:cxn>
                      <a:cxn ang="0">
                        <a:pos x="56" y="142"/>
                      </a:cxn>
                      <a:cxn ang="0">
                        <a:pos x="58" y="145"/>
                      </a:cxn>
                      <a:cxn ang="0">
                        <a:pos x="63" y="145"/>
                      </a:cxn>
                      <a:cxn ang="0">
                        <a:pos x="65" y="146"/>
                      </a:cxn>
                      <a:cxn ang="0">
                        <a:pos x="70" y="147"/>
                      </a:cxn>
                      <a:cxn ang="0">
                        <a:pos x="75" y="147"/>
                      </a:cxn>
                      <a:cxn ang="0">
                        <a:pos x="75" y="152"/>
                      </a:cxn>
                      <a:cxn ang="0">
                        <a:pos x="0" y="152"/>
                      </a:cxn>
                      <a:cxn ang="0">
                        <a:pos x="3" y="147"/>
                      </a:cxn>
                      <a:cxn ang="0">
                        <a:pos x="11" y="147"/>
                      </a:cxn>
                      <a:cxn ang="0">
                        <a:pos x="14" y="146"/>
                      </a:cxn>
                      <a:cxn ang="0">
                        <a:pos x="17" y="145"/>
                      </a:cxn>
                      <a:cxn ang="0">
                        <a:pos x="19" y="145"/>
                      </a:cxn>
                      <a:cxn ang="0">
                        <a:pos x="24" y="142"/>
                      </a:cxn>
                      <a:cxn ang="0">
                        <a:pos x="27" y="139"/>
                      </a:cxn>
                      <a:cxn ang="0">
                        <a:pos x="27" y="136"/>
                      </a:cxn>
                      <a:cxn ang="0">
                        <a:pos x="29" y="133"/>
                      </a:cxn>
                      <a:cxn ang="0">
                        <a:pos x="29" y="129"/>
                      </a:cxn>
                      <a:cxn ang="0">
                        <a:pos x="30" y="123"/>
                      </a:cxn>
                      <a:cxn ang="0">
                        <a:pos x="51" y="52"/>
                      </a:cxn>
                      <a:cxn ang="0">
                        <a:pos x="55" y="41"/>
                      </a:cxn>
                      <a:cxn ang="0">
                        <a:pos x="57" y="35"/>
                      </a:cxn>
                      <a:cxn ang="0">
                        <a:pos x="58" y="33"/>
                      </a:cxn>
                      <a:cxn ang="0">
                        <a:pos x="58" y="25"/>
                      </a:cxn>
                      <a:cxn ang="0">
                        <a:pos x="57" y="21"/>
                      </a:cxn>
                      <a:cxn ang="0">
                        <a:pos x="56" y="19"/>
                      </a:cxn>
                      <a:cxn ang="0">
                        <a:pos x="51" y="16"/>
                      </a:cxn>
                      <a:cxn ang="0">
                        <a:pos x="35" y="16"/>
                      </a:cxn>
                      <a:cxn ang="0">
                        <a:pos x="35" y="14"/>
                      </a:cxn>
                      <a:cxn ang="0">
                        <a:pos x="89" y="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94" h="152">
                        <a:moveTo>
                          <a:pt x="94" y="0"/>
                        </a:moveTo>
                        <a:lnTo>
                          <a:pt x="58" y="123"/>
                        </a:lnTo>
                        <a:lnTo>
                          <a:pt x="57" y="128"/>
                        </a:lnTo>
                        <a:lnTo>
                          <a:pt x="54" y="135"/>
                        </a:lnTo>
                        <a:lnTo>
                          <a:pt x="54" y="138"/>
                        </a:lnTo>
                        <a:lnTo>
                          <a:pt x="55" y="139"/>
                        </a:lnTo>
                        <a:lnTo>
                          <a:pt x="56" y="141"/>
                        </a:lnTo>
                        <a:lnTo>
                          <a:pt x="56" y="142"/>
                        </a:lnTo>
                        <a:lnTo>
                          <a:pt x="58" y="145"/>
                        </a:lnTo>
                        <a:lnTo>
                          <a:pt x="63" y="145"/>
                        </a:lnTo>
                        <a:lnTo>
                          <a:pt x="65" y="146"/>
                        </a:lnTo>
                        <a:lnTo>
                          <a:pt x="70" y="147"/>
                        </a:lnTo>
                        <a:lnTo>
                          <a:pt x="75" y="147"/>
                        </a:lnTo>
                        <a:lnTo>
                          <a:pt x="75" y="152"/>
                        </a:lnTo>
                        <a:lnTo>
                          <a:pt x="0" y="152"/>
                        </a:lnTo>
                        <a:lnTo>
                          <a:pt x="3" y="147"/>
                        </a:lnTo>
                        <a:lnTo>
                          <a:pt x="11" y="147"/>
                        </a:lnTo>
                        <a:lnTo>
                          <a:pt x="14" y="146"/>
                        </a:lnTo>
                        <a:lnTo>
                          <a:pt x="17" y="145"/>
                        </a:lnTo>
                        <a:lnTo>
                          <a:pt x="19" y="145"/>
                        </a:lnTo>
                        <a:lnTo>
                          <a:pt x="24" y="142"/>
                        </a:lnTo>
                        <a:lnTo>
                          <a:pt x="27" y="139"/>
                        </a:lnTo>
                        <a:lnTo>
                          <a:pt x="27" y="136"/>
                        </a:lnTo>
                        <a:lnTo>
                          <a:pt x="29" y="133"/>
                        </a:lnTo>
                        <a:lnTo>
                          <a:pt x="29" y="129"/>
                        </a:lnTo>
                        <a:lnTo>
                          <a:pt x="30" y="123"/>
                        </a:lnTo>
                        <a:lnTo>
                          <a:pt x="51" y="52"/>
                        </a:lnTo>
                        <a:lnTo>
                          <a:pt x="55" y="41"/>
                        </a:lnTo>
                        <a:lnTo>
                          <a:pt x="57" y="35"/>
                        </a:lnTo>
                        <a:lnTo>
                          <a:pt x="58" y="33"/>
                        </a:lnTo>
                        <a:lnTo>
                          <a:pt x="58" y="25"/>
                        </a:lnTo>
                        <a:lnTo>
                          <a:pt x="57" y="21"/>
                        </a:lnTo>
                        <a:lnTo>
                          <a:pt x="56" y="19"/>
                        </a:lnTo>
                        <a:lnTo>
                          <a:pt x="51" y="16"/>
                        </a:lnTo>
                        <a:lnTo>
                          <a:pt x="35" y="16"/>
                        </a:lnTo>
                        <a:lnTo>
                          <a:pt x="35" y="14"/>
                        </a:lnTo>
                        <a:lnTo>
                          <a:pt x="89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8" name="Line 4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37" y="2120"/>
                    <a:ext cx="0" cy="19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79" name="Freeform 489"/>
                  <p:cNvSpPr>
                    <a:spLocks/>
                  </p:cNvSpPr>
                  <p:nvPr/>
                </p:nvSpPr>
                <p:spPr bwMode="auto">
                  <a:xfrm>
                    <a:off x="3517" y="2234"/>
                    <a:ext cx="94" cy="152"/>
                  </a:xfrm>
                  <a:custGeom>
                    <a:avLst/>
                    <a:gdLst/>
                    <a:ahLst/>
                    <a:cxnLst>
                      <a:cxn ang="0">
                        <a:pos x="94" y="0"/>
                      </a:cxn>
                      <a:cxn ang="0">
                        <a:pos x="58" y="123"/>
                      </a:cxn>
                      <a:cxn ang="0">
                        <a:pos x="57" y="128"/>
                      </a:cxn>
                      <a:cxn ang="0">
                        <a:pos x="54" y="135"/>
                      </a:cxn>
                      <a:cxn ang="0">
                        <a:pos x="54" y="138"/>
                      </a:cxn>
                      <a:cxn ang="0">
                        <a:pos x="55" y="139"/>
                      </a:cxn>
                      <a:cxn ang="0">
                        <a:pos x="56" y="141"/>
                      </a:cxn>
                      <a:cxn ang="0">
                        <a:pos x="56" y="142"/>
                      </a:cxn>
                      <a:cxn ang="0">
                        <a:pos x="58" y="145"/>
                      </a:cxn>
                      <a:cxn ang="0">
                        <a:pos x="63" y="145"/>
                      </a:cxn>
                      <a:cxn ang="0">
                        <a:pos x="65" y="146"/>
                      </a:cxn>
                      <a:cxn ang="0">
                        <a:pos x="70" y="147"/>
                      </a:cxn>
                      <a:cxn ang="0">
                        <a:pos x="75" y="147"/>
                      </a:cxn>
                      <a:cxn ang="0">
                        <a:pos x="75" y="152"/>
                      </a:cxn>
                      <a:cxn ang="0">
                        <a:pos x="0" y="152"/>
                      </a:cxn>
                      <a:cxn ang="0">
                        <a:pos x="2" y="147"/>
                      </a:cxn>
                      <a:cxn ang="0">
                        <a:pos x="11" y="147"/>
                      </a:cxn>
                      <a:cxn ang="0">
                        <a:pos x="14" y="146"/>
                      </a:cxn>
                      <a:cxn ang="0">
                        <a:pos x="17" y="145"/>
                      </a:cxn>
                      <a:cxn ang="0">
                        <a:pos x="19" y="145"/>
                      </a:cxn>
                      <a:cxn ang="0">
                        <a:pos x="24" y="142"/>
                      </a:cxn>
                      <a:cxn ang="0">
                        <a:pos x="27" y="139"/>
                      </a:cxn>
                      <a:cxn ang="0">
                        <a:pos x="27" y="136"/>
                      </a:cxn>
                      <a:cxn ang="0">
                        <a:pos x="29" y="133"/>
                      </a:cxn>
                      <a:cxn ang="0">
                        <a:pos x="29" y="129"/>
                      </a:cxn>
                      <a:cxn ang="0">
                        <a:pos x="30" y="123"/>
                      </a:cxn>
                      <a:cxn ang="0">
                        <a:pos x="51" y="52"/>
                      </a:cxn>
                      <a:cxn ang="0">
                        <a:pos x="55" y="41"/>
                      </a:cxn>
                      <a:cxn ang="0">
                        <a:pos x="57" y="35"/>
                      </a:cxn>
                      <a:cxn ang="0">
                        <a:pos x="58" y="33"/>
                      </a:cxn>
                      <a:cxn ang="0">
                        <a:pos x="58" y="25"/>
                      </a:cxn>
                      <a:cxn ang="0">
                        <a:pos x="57" y="21"/>
                      </a:cxn>
                      <a:cxn ang="0">
                        <a:pos x="56" y="19"/>
                      </a:cxn>
                      <a:cxn ang="0">
                        <a:pos x="51" y="16"/>
                      </a:cxn>
                      <a:cxn ang="0">
                        <a:pos x="35" y="16"/>
                      </a:cxn>
                      <a:cxn ang="0">
                        <a:pos x="35" y="14"/>
                      </a:cxn>
                      <a:cxn ang="0">
                        <a:pos x="89" y="0"/>
                      </a:cxn>
                      <a:cxn ang="0">
                        <a:pos x="94" y="0"/>
                      </a:cxn>
                    </a:cxnLst>
                    <a:rect l="0" t="0" r="r" b="b"/>
                    <a:pathLst>
                      <a:path w="94" h="152">
                        <a:moveTo>
                          <a:pt x="94" y="0"/>
                        </a:moveTo>
                        <a:lnTo>
                          <a:pt x="58" y="123"/>
                        </a:lnTo>
                        <a:lnTo>
                          <a:pt x="57" y="128"/>
                        </a:lnTo>
                        <a:lnTo>
                          <a:pt x="54" y="135"/>
                        </a:lnTo>
                        <a:lnTo>
                          <a:pt x="54" y="138"/>
                        </a:lnTo>
                        <a:lnTo>
                          <a:pt x="55" y="139"/>
                        </a:lnTo>
                        <a:lnTo>
                          <a:pt x="56" y="141"/>
                        </a:lnTo>
                        <a:lnTo>
                          <a:pt x="56" y="142"/>
                        </a:lnTo>
                        <a:lnTo>
                          <a:pt x="58" y="145"/>
                        </a:lnTo>
                        <a:lnTo>
                          <a:pt x="63" y="145"/>
                        </a:lnTo>
                        <a:lnTo>
                          <a:pt x="65" y="146"/>
                        </a:lnTo>
                        <a:lnTo>
                          <a:pt x="70" y="147"/>
                        </a:lnTo>
                        <a:lnTo>
                          <a:pt x="75" y="147"/>
                        </a:lnTo>
                        <a:lnTo>
                          <a:pt x="75" y="152"/>
                        </a:lnTo>
                        <a:lnTo>
                          <a:pt x="0" y="152"/>
                        </a:lnTo>
                        <a:lnTo>
                          <a:pt x="2" y="147"/>
                        </a:lnTo>
                        <a:lnTo>
                          <a:pt x="11" y="147"/>
                        </a:lnTo>
                        <a:lnTo>
                          <a:pt x="14" y="146"/>
                        </a:lnTo>
                        <a:lnTo>
                          <a:pt x="17" y="145"/>
                        </a:lnTo>
                        <a:lnTo>
                          <a:pt x="19" y="145"/>
                        </a:lnTo>
                        <a:lnTo>
                          <a:pt x="24" y="142"/>
                        </a:lnTo>
                        <a:lnTo>
                          <a:pt x="27" y="139"/>
                        </a:lnTo>
                        <a:lnTo>
                          <a:pt x="27" y="136"/>
                        </a:lnTo>
                        <a:lnTo>
                          <a:pt x="29" y="133"/>
                        </a:lnTo>
                        <a:lnTo>
                          <a:pt x="29" y="129"/>
                        </a:lnTo>
                        <a:lnTo>
                          <a:pt x="30" y="123"/>
                        </a:lnTo>
                        <a:lnTo>
                          <a:pt x="51" y="52"/>
                        </a:lnTo>
                        <a:lnTo>
                          <a:pt x="55" y="41"/>
                        </a:lnTo>
                        <a:lnTo>
                          <a:pt x="57" y="35"/>
                        </a:lnTo>
                        <a:lnTo>
                          <a:pt x="58" y="33"/>
                        </a:lnTo>
                        <a:lnTo>
                          <a:pt x="58" y="25"/>
                        </a:lnTo>
                        <a:lnTo>
                          <a:pt x="57" y="21"/>
                        </a:lnTo>
                        <a:lnTo>
                          <a:pt x="56" y="19"/>
                        </a:lnTo>
                        <a:lnTo>
                          <a:pt x="51" y="16"/>
                        </a:lnTo>
                        <a:lnTo>
                          <a:pt x="35" y="16"/>
                        </a:lnTo>
                        <a:lnTo>
                          <a:pt x="35" y="14"/>
                        </a:lnTo>
                        <a:lnTo>
                          <a:pt x="89" y="0"/>
                        </a:lnTo>
                        <a:lnTo>
                          <a:pt x="94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0" name="Freeform 490"/>
                  <p:cNvSpPr>
                    <a:spLocks/>
                  </p:cNvSpPr>
                  <p:nvPr/>
                </p:nvSpPr>
                <p:spPr bwMode="auto">
                  <a:xfrm>
                    <a:off x="3605" y="2354"/>
                    <a:ext cx="35" cy="34"/>
                  </a:xfrm>
                  <a:custGeom>
                    <a:avLst/>
                    <a:gdLst/>
                    <a:ahLst/>
                    <a:cxnLst>
                      <a:cxn ang="0">
                        <a:pos x="16" y="0"/>
                      </a:cxn>
                      <a:cxn ang="0">
                        <a:pos x="21" y="0"/>
                      </a:cxn>
                      <a:cxn ang="0">
                        <a:pos x="26" y="2"/>
                      </a:cxn>
                      <a:cxn ang="0">
                        <a:pos x="30" y="3"/>
                      </a:cxn>
                      <a:cxn ang="0">
                        <a:pos x="32" y="7"/>
                      </a:cxn>
                      <a:cxn ang="0">
                        <a:pos x="34" y="9"/>
                      </a:cxn>
                      <a:cxn ang="0">
                        <a:pos x="34" y="13"/>
                      </a:cxn>
                      <a:cxn ang="0">
                        <a:pos x="35" y="15"/>
                      </a:cxn>
                      <a:cxn ang="0">
                        <a:pos x="33" y="25"/>
                      </a:cxn>
                      <a:cxn ang="0">
                        <a:pos x="30" y="29"/>
                      </a:cxn>
                      <a:cxn ang="0">
                        <a:pos x="28" y="32"/>
                      </a:cxn>
                      <a:cxn ang="0">
                        <a:pos x="23" y="34"/>
                      </a:cxn>
                      <a:cxn ang="0">
                        <a:pos x="11" y="34"/>
                      </a:cxn>
                      <a:cxn ang="0">
                        <a:pos x="7" y="32"/>
                      </a:cxn>
                      <a:cxn ang="0">
                        <a:pos x="2" y="27"/>
                      </a:cxn>
                      <a:cxn ang="0">
                        <a:pos x="1" y="25"/>
                      </a:cxn>
                      <a:cxn ang="0">
                        <a:pos x="1" y="22"/>
                      </a:cxn>
                      <a:cxn ang="0">
                        <a:pos x="0" y="19"/>
                      </a:cxn>
                      <a:cxn ang="0">
                        <a:pos x="0" y="13"/>
                      </a:cxn>
                      <a:cxn ang="0">
                        <a:pos x="1" y="10"/>
                      </a:cxn>
                      <a:cxn ang="0">
                        <a:pos x="1" y="8"/>
                      </a:cxn>
                      <a:cxn ang="0">
                        <a:pos x="2" y="7"/>
                      </a:cxn>
                      <a:cxn ang="0">
                        <a:pos x="4" y="3"/>
                      </a:cxn>
                      <a:cxn ang="0">
                        <a:pos x="8" y="2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</a:cxnLst>
                    <a:rect l="0" t="0" r="r" b="b"/>
                    <a:pathLst>
                      <a:path w="35" h="34">
                        <a:moveTo>
                          <a:pt x="16" y="0"/>
                        </a:moveTo>
                        <a:lnTo>
                          <a:pt x="21" y="0"/>
                        </a:lnTo>
                        <a:lnTo>
                          <a:pt x="26" y="2"/>
                        </a:lnTo>
                        <a:lnTo>
                          <a:pt x="30" y="3"/>
                        </a:lnTo>
                        <a:lnTo>
                          <a:pt x="32" y="7"/>
                        </a:lnTo>
                        <a:lnTo>
                          <a:pt x="34" y="9"/>
                        </a:lnTo>
                        <a:lnTo>
                          <a:pt x="34" y="13"/>
                        </a:lnTo>
                        <a:lnTo>
                          <a:pt x="35" y="15"/>
                        </a:lnTo>
                        <a:lnTo>
                          <a:pt x="33" y="25"/>
                        </a:lnTo>
                        <a:lnTo>
                          <a:pt x="30" y="29"/>
                        </a:lnTo>
                        <a:lnTo>
                          <a:pt x="28" y="32"/>
                        </a:lnTo>
                        <a:lnTo>
                          <a:pt x="23" y="34"/>
                        </a:lnTo>
                        <a:lnTo>
                          <a:pt x="11" y="34"/>
                        </a:lnTo>
                        <a:lnTo>
                          <a:pt x="7" y="32"/>
                        </a:lnTo>
                        <a:lnTo>
                          <a:pt x="2" y="27"/>
                        </a:lnTo>
                        <a:lnTo>
                          <a:pt x="1" y="25"/>
                        </a:lnTo>
                        <a:lnTo>
                          <a:pt x="1" y="22"/>
                        </a:lnTo>
                        <a:lnTo>
                          <a:pt x="0" y="19"/>
                        </a:lnTo>
                        <a:lnTo>
                          <a:pt x="0" y="13"/>
                        </a:lnTo>
                        <a:lnTo>
                          <a:pt x="1" y="10"/>
                        </a:lnTo>
                        <a:lnTo>
                          <a:pt x="1" y="8"/>
                        </a:lnTo>
                        <a:lnTo>
                          <a:pt x="2" y="7"/>
                        </a:lnTo>
                        <a:lnTo>
                          <a:pt x="4" y="3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1" name="Freeform 491"/>
                  <p:cNvSpPr>
                    <a:spLocks/>
                  </p:cNvSpPr>
                  <p:nvPr/>
                </p:nvSpPr>
                <p:spPr bwMode="auto">
                  <a:xfrm>
                    <a:off x="3687" y="2236"/>
                    <a:ext cx="106" cy="152"/>
                  </a:xfrm>
                  <a:custGeom>
                    <a:avLst/>
                    <a:gdLst/>
                    <a:ahLst/>
                    <a:cxnLst>
                      <a:cxn ang="0">
                        <a:pos x="50" y="0"/>
                      </a:cxn>
                      <a:cxn ang="0">
                        <a:pos x="106" y="0"/>
                      </a:cxn>
                      <a:cxn ang="0">
                        <a:pos x="99" y="26"/>
                      </a:cxn>
                      <a:cxn ang="0">
                        <a:pos x="47" y="26"/>
                      </a:cxn>
                      <a:cxn ang="0">
                        <a:pos x="40" y="40"/>
                      </a:cxn>
                      <a:cxn ang="0">
                        <a:pos x="55" y="44"/>
                      </a:cxn>
                      <a:cxn ang="0">
                        <a:pos x="65" y="50"/>
                      </a:cxn>
                      <a:cxn ang="0">
                        <a:pos x="70" y="52"/>
                      </a:cxn>
                      <a:cxn ang="0">
                        <a:pos x="74" y="55"/>
                      </a:cxn>
                      <a:cxn ang="0">
                        <a:pos x="77" y="58"/>
                      </a:cxn>
                      <a:cxn ang="0">
                        <a:pos x="82" y="65"/>
                      </a:cxn>
                      <a:cxn ang="0">
                        <a:pos x="87" y="77"/>
                      </a:cxn>
                      <a:cxn ang="0">
                        <a:pos x="89" y="89"/>
                      </a:cxn>
                      <a:cxn ang="0">
                        <a:pos x="87" y="105"/>
                      </a:cxn>
                      <a:cxn ang="0">
                        <a:pos x="80" y="119"/>
                      </a:cxn>
                      <a:cxn ang="0">
                        <a:pos x="70" y="133"/>
                      </a:cxn>
                      <a:cxn ang="0">
                        <a:pos x="56" y="143"/>
                      </a:cxn>
                      <a:cxn ang="0">
                        <a:pos x="46" y="149"/>
                      </a:cxn>
                      <a:cxn ang="0">
                        <a:pos x="36" y="151"/>
                      </a:cxn>
                      <a:cxn ang="0">
                        <a:pos x="24" y="152"/>
                      </a:cxn>
                      <a:cxn ang="0">
                        <a:pos x="15" y="152"/>
                      </a:cxn>
                      <a:cxn ang="0">
                        <a:pos x="8" y="150"/>
                      </a:cxn>
                      <a:cxn ang="0">
                        <a:pos x="5" y="147"/>
                      </a:cxn>
                      <a:cxn ang="0">
                        <a:pos x="0" y="138"/>
                      </a:cxn>
                      <a:cxn ang="0">
                        <a:pos x="0" y="136"/>
                      </a:cxn>
                      <a:cxn ang="0">
                        <a:pos x="1" y="133"/>
                      </a:cxn>
                      <a:cxn ang="0">
                        <a:pos x="1" y="131"/>
                      </a:cxn>
                      <a:cxn ang="0">
                        <a:pos x="2" y="128"/>
                      </a:cxn>
                      <a:cxn ang="0">
                        <a:pos x="5" y="127"/>
                      </a:cxn>
                      <a:cxn ang="0">
                        <a:pos x="7" y="127"/>
                      </a:cxn>
                      <a:cxn ang="0">
                        <a:pos x="9" y="126"/>
                      </a:cxn>
                      <a:cxn ang="0">
                        <a:pos x="14" y="126"/>
                      </a:cxn>
                      <a:cxn ang="0">
                        <a:pos x="21" y="130"/>
                      </a:cxn>
                      <a:cxn ang="0">
                        <a:pos x="24" y="132"/>
                      </a:cxn>
                      <a:cxn ang="0">
                        <a:pos x="27" y="134"/>
                      </a:cxn>
                      <a:cxn ang="0">
                        <a:pos x="33" y="140"/>
                      </a:cxn>
                      <a:cxn ang="0">
                        <a:pos x="38" y="143"/>
                      </a:cxn>
                      <a:cxn ang="0">
                        <a:pos x="43" y="143"/>
                      </a:cxn>
                      <a:cxn ang="0">
                        <a:pos x="47" y="141"/>
                      </a:cxn>
                      <a:cxn ang="0">
                        <a:pos x="52" y="139"/>
                      </a:cxn>
                      <a:cxn ang="0">
                        <a:pos x="56" y="136"/>
                      </a:cxn>
                      <a:cxn ang="0">
                        <a:pos x="61" y="128"/>
                      </a:cxn>
                      <a:cxn ang="0">
                        <a:pos x="63" y="120"/>
                      </a:cxn>
                      <a:cxn ang="0">
                        <a:pos x="63" y="111"/>
                      </a:cxn>
                      <a:cxn ang="0">
                        <a:pos x="62" y="97"/>
                      </a:cxn>
                      <a:cxn ang="0">
                        <a:pos x="56" y="87"/>
                      </a:cxn>
                      <a:cxn ang="0">
                        <a:pos x="55" y="82"/>
                      </a:cxn>
                      <a:cxn ang="0">
                        <a:pos x="52" y="78"/>
                      </a:cxn>
                      <a:cxn ang="0">
                        <a:pos x="44" y="70"/>
                      </a:cxn>
                      <a:cxn ang="0">
                        <a:pos x="40" y="68"/>
                      </a:cxn>
                      <a:cxn ang="0">
                        <a:pos x="31" y="65"/>
                      </a:cxn>
                      <a:cxn ang="0">
                        <a:pos x="19" y="63"/>
                      </a:cxn>
                      <a:cxn ang="0">
                        <a:pos x="50" y="0"/>
                      </a:cxn>
                    </a:cxnLst>
                    <a:rect l="0" t="0" r="r" b="b"/>
                    <a:pathLst>
                      <a:path w="106" h="152">
                        <a:moveTo>
                          <a:pt x="50" y="0"/>
                        </a:moveTo>
                        <a:lnTo>
                          <a:pt x="106" y="0"/>
                        </a:lnTo>
                        <a:lnTo>
                          <a:pt x="99" y="26"/>
                        </a:lnTo>
                        <a:lnTo>
                          <a:pt x="47" y="26"/>
                        </a:lnTo>
                        <a:lnTo>
                          <a:pt x="40" y="40"/>
                        </a:lnTo>
                        <a:lnTo>
                          <a:pt x="55" y="44"/>
                        </a:lnTo>
                        <a:lnTo>
                          <a:pt x="65" y="50"/>
                        </a:lnTo>
                        <a:lnTo>
                          <a:pt x="70" y="52"/>
                        </a:lnTo>
                        <a:lnTo>
                          <a:pt x="74" y="55"/>
                        </a:lnTo>
                        <a:lnTo>
                          <a:pt x="77" y="58"/>
                        </a:lnTo>
                        <a:lnTo>
                          <a:pt x="82" y="65"/>
                        </a:lnTo>
                        <a:lnTo>
                          <a:pt x="87" y="77"/>
                        </a:lnTo>
                        <a:lnTo>
                          <a:pt x="89" y="89"/>
                        </a:lnTo>
                        <a:lnTo>
                          <a:pt x="87" y="105"/>
                        </a:lnTo>
                        <a:lnTo>
                          <a:pt x="80" y="119"/>
                        </a:lnTo>
                        <a:lnTo>
                          <a:pt x="70" y="133"/>
                        </a:lnTo>
                        <a:lnTo>
                          <a:pt x="56" y="143"/>
                        </a:lnTo>
                        <a:lnTo>
                          <a:pt x="46" y="149"/>
                        </a:lnTo>
                        <a:lnTo>
                          <a:pt x="36" y="151"/>
                        </a:lnTo>
                        <a:lnTo>
                          <a:pt x="24" y="152"/>
                        </a:lnTo>
                        <a:lnTo>
                          <a:pt x="15" y="152"/>
                        </a:lnTo>
                        <a:lnTo>
                          <a:pt x="8" y="150"/>
                        </a:lnTo>
                        <a:lnTo>
                          <a:pt x="5" y="147"/>
                        </a:lnTo>
                        <a:lnTo>
                          <a:pt x="0" y="138"/>
                        </a:lnTo>
                        <a:lnTo>
                          <a:pt x="0" y="136"/>
                        </a:lnTo>
                        <a:lnTo>
                          <a:pt x="1" y="133"/>
                        </a:lnTo>
                        <a:lnTo>
                          <a:pt x="1" y="131"/>
                        </a:lnTo>
                        <a:lnTo>
                          <a:pt x="2" y="128"/>
                        </a:lnTo>
                        <a:lnTo>
                          <a:pt x="5" y="127"/>
                        </a:lnTo>
                        <a:lnTo>
                          <a:pt x="7" y="127"/>
                        </a:lnTo>
                        <a:lnTo>
                          <a:pt x="9" y="126"/>
                        </a:lnTo>
                        <a:lnTo>
                          <a:pt x="14" y="126"/>
                        </a:lnTo>
                        <a:lnTo>
                          <a:pt x="21" y="130"/>
                        </a:lnTo>
                        <a:lnTo>
                          <a:pt x="24" y="132"/>
                        </a:lnTo>
                        <a:lnTo>
                          <a:pt x="27" y="134"/>
                        </a:lnTo>
                        <a:lnTo>
                          <a:pt x="33" y="140"/>
                        </a:lnTo>
                        <a:lnTo>
                          <a:pt x="38" y="143"/>
                        </a:lnTo>
                        <a:lnTo>
                          <a:pt x="43" y="143"/>
                        </a:lnTo>
                        <a:lnTo>
                          <a:pt x="47" y="141"/>
                        </a:lnTo>
                        <a:lnTo>
                          <a:pt x="52" y="139"/>
                        </a:lnTo>
                        <a:lnTo>
                          <a:pt x="56" y="136"/>
                        </a:lnTo>
                        <a:lnTo>
                          <a:pt x="61" y="128"/>
                        </a:lnTo>
                        <a:lnTo>
                          <a:pt x="63" y="120"/>
                        </a:lnTo>
                        <a:lnTo>
                          <a:pt x="63" y="111"/>
                        </a:lnTo>
                        <a:lnTo>
                          <a:pt x="62" y="97"/>
                        </a:lnTo>
                        <a:lnTo>
                          <a:pt x="56" y="87"/>
                        </a:lnTo>
                        <a:lnTo>
                          <a:pt x="55" y="82"/>
                        </a:lnTo>
                        <a:lnTo>
                          <a:pt x="52" y="78"/>
                        </a:lnTo>
                        <a:lnTo>
                          <a:pt x="44" y="70"/>
                        </a:lnTo>
                        <a:lnTo>
                          <a:pt x="40" y="68"/>
                        </a:lnTo>
                        <a:lnTo>
                          <a:pt x="31" y="65"/>
                        </a:lnTo>
                        <a:lnTo>
                          <a:pt x="19" y="63"/>
                        </a:lnTo>
                        <a:lnTo>
                          <a:pt x="50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2" name="Line 4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80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3" name="Line 4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61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4" name="Line 4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43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5" name="Line 4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23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6" name="Line 4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6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7" name="Line 4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68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8" name="Line 4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49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9" name="Line 4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30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0" name="Line 5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92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1" name="Line 5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74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2" name="Line 5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5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3" name="Line 5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6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4" name="Line 5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99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5" name="Line 5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81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6" name="Line 50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61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7" name="Line 5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42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8" name="Line 5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05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9" name="Line 5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87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0" name="Line 5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68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1" name="Line 5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48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2" name="Line 5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11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3" name="Line 5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93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4" name="Line 5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74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5" name="Line 5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55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6" name="Line 5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7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7" name="Line 5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36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8" name="Line 5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54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09" name="Line 5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17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0" name="Line 5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99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1" name="Line 5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80" y="2128"/>
                    <a:ext cx="0" cy="11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2" name="Line 522"/>
                  <p:cNvSpPr>
                    <a:spLocks noChangeShapeType="1"/>
                  </p:cNvSpPr>
                  <p:nvPr/>
                </p:nvSpPr>
                <p:spPr bwMode="auto">
                  <a:xfrm>
                    <a:off x="925" y="2139"/>
                    <a:ext cx="2986" cy="0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3" name="Freeform 523"/>
                  <p:cNvSpPr>
                    <a:spLocks noEditPoints="1"/>
                  </p:cNvSpPr>
                  <p:nvPr/>
                </p:nvSpPr>
                <p:spPr bwMode="auto">
                  <a:xfrm>
                    <a:off x="4023" y="2052"/>
                    <a:ext cx="100" cy="154"/>
                  </a:xfrm>
                  <a:custGeom>
                    <a:avLst/>
                    <a:gdLst/>
                    <a:ahLst/>
                    <a:cxnLst>
                      <a:cxn ang="0">
                        <a:pos x="68" y="0"/>
                      </a:cxn>
                      <a:cxn ang="0">
                        <a:pos x="49" y="68"/>
                      </a:cxn>
                      <a:cxn ang="0">
                        <a:pos x="54" y="62"/>
                      </a:cxn>
                      <a:cxn ang="0">
                        <a:pos x="58" y="57"/>
                      </a:cxn>
                      <a:cxn ang="0">
                        <a:pos x="63" y="53"/>
                      </a:cxn>
                      <a:cxn ang="0">
                        <a:pos x="65" y="52"/>
                      </a:cxn>
                      <a:cxn ang="0">
                        <a:pos x="80" y="52"/>
                      </a:cxn>
                      <a:cxn ang="0">
                        <a:pos x="84" y="53"/>
                      </a:cxn>
                      <a:cxn ang="0">
                        <a:pos x="88" y="55"/>
                      </a:cxn>
                      <a:cxn ang="0">
                        <a:pos x="94" y="60"/>
                      </a:cxn>
                      <a:cxn ang="0">
                        <a:pos x="99" y="71"/>
                      </a:cxn>
                      <a:cxn ang="0">
                        <a:pos x="100" y="82"/>
                      </a:cxn>
                      <a:cxn ang="0">
                        <a:pos x="98" y="101"/>
                      </a:cxn>
                      <a:cxn ang="0">
                        <a:pos x="92" y="118"/>
                      </a:cxn>
                      <a:cxn ang="0">
                        <a:pos x="80" y="133"/>
                      </a:cxn>
                      <a:cxn ang="0">
                        <a:pos x="67" y="145"/>
                      </a:cxn>
                      <a:cxn ang="0">
                        <a:pos x="52" y="152"/>
                      </a:cxn>
                      <a:cxn ang="0">
                        <a:pos x="37" y="154"/>
                      </a:cxn>
                      <a:cxn ang="0">
                        <a:pos x="25" y="153"/>
                      </a:cxn>
                      <a:cxn ang="0">
                        <a:pos x="13" y="151"/>
                      </a:cxn>
                      <a:cxn ang="0">
                        <a:pos x="0" y="145"/>
                      </a:cxn>
                      <a:cxn ang="0">
                        <a:pos x="32" y="28"/>
                      </a:cxn>
                      <a:cxn ang="0">
                        <a:pos x="35" y="24"/>
                      </a:cxn>
                      <a:cxn ang="0">
                        <a:pos x="35" y="12"/>
                      </a:cxn>
                      <a:cxn ang="0">
                        <a:pos x="32" y="12"/>
                      </a:cxn>
                      <a:cxn ang="0">
                        <a:pos x="27" y="9"/>
                      </a:cxn>
                      <a:cxn ang="0">
                        <a:pos x="24" y="9"/>
                      </a:cxn>
                      <a:cxn ang="0">
                        <a:pos x="24" y="7"/>
                      </a:cxn>
                      <a:cxn ang="0">
                        <a:pos x="61" y="0"/>
                      </a:cxn>
                      <a:cxn ang="0">
                        <a:pos x="68" y="0"/>
                      </a:cxn>
                      <a:cxn ang="0">
                        <a:pos x="26" y="147"/>
                      </a:cxn>
                      <a:cxn ang="0">
                        <a:pos x="31" y="150"/>
                      </a:cxn>
                      <a:cxn ang="0">
                        <a:pos x="39" y="150"/>
                      </a:cxn>
                      <a:cxn ang="0">
                        <a:pos x="44" y="147"/>
                      </a:cxn>
                      <a:cxn ang="0">
                        <a:pos x="54" y="140"/>
                      </a:cxn>
                      <a:cxn ang="0">
                        <a:pos x="65" y="122"/>
                      </a:cxn>
                      <a:cxn ang="0">
                        <a:pos x="70" y="110"/>
                      </a:cxn>
                      <a:cxn ang="0">
                        <a:pos x="74" y="97"/>
                      </a:cxn>
                      <a:cxn ang="0">
                        <a:pos x="75" y="84"/>
                      </a:cxn>
                      <a:cxn ang="0">
                        <a:pos x="74" y="79"/>
                      </a:cxn>
                      <a:cxn ang="0">
                        <a:pos x="73" y="76"/>
                      </a:cxn>
                      <a:cxn ang="0">
                        <a:pos x="70" y="72"/>
                      </a:cxn>
                      <a:cxn ang="0">
                        <a:pos x="68" y="70"/>
                      </a:cxn>
                      <a:cxn ang="0">
                        <a:pos x="63" y="68"/>
                      </a:cxn>
                      <a:cxn ang="0">
                        <a:pos x="58" y="69"/>
                      </a:cxn>
                      <a:cxn ang="0">
                        <a:pos x="54" y="71"/>
                      </a:cxn>
                      <a:cxn ang="0">
                        <a:pos x="49" y="75"/>
                      </a:cxn>
                      <a:cxn ang="0">
                        <a:pos x="39" y="94"/>
                      </a:cxn>
                      <a:cxn ang="0">
                        <a:pos x="26" y="147"/>
                      </a:cxn>
                    </a:cxnLst>
                    <a:rect l="0" t="0" r="r" b="b"/>
                    <a:pathLst>
                      <a:path w="100" h="154">
                        <a:moveTo>
                          <a:pt x="68" y="0"/>
                        </a:moveTo>
                        <a:lnTo>
                          <a:pt x="49" y="68"/>
                        </a:lnTo>
                        <a:lnTo>
                          <a:pt x="54" y="62"/>
                        </a:lnTo>
                        <a:lnTo>
                          <a:pt x="58" y="57"/>
                        </a:lnTo>
                        <a:lnTo>
                          <a:pt x="63" y="53"/>
                        </a:lnTo>
                        <a:lnTo>
                          <a:pt x="65" y="52"/>
                        </a:lnTo>
                        <a:lnTo>
                          <a:pt x="80" y="52"/>
                        </a:lnTo>
                        <a:lnTo>
                          <a:pt x="84" y="53"/>
                        </a:lnTo>
                        <a:lnTo>
                          <a:pt x="88" y="55"/>
                        </a:lnTo>
                        <a:lnTo>
                          <a:pt x="94" y="60"/>
                        </a:lnTo>
                        <a:lnTo>
                          <a:pt x="99" y="71"/>
                        </a:lnTo>
                        <a:lnTo>
                          <a:pt x="100" y="82"/>
                        </a:lnTo>
                        <a:lnTo>
                          <a:pt x="98" y="101"/>
                        </a:lnTo>
                        <a:lnTo>
                          <a:pt x="92" y="118"/>
                        </a:lnTo>
                        <a:lnTo>
                          <a:pt x="80" y="133"/>
                        </a:lnTo>
                        <a:lnTo>
                          <a:pt x="67" y="145"/>
                        </a:lnTo>
                        <a:lnTo>
                          <a:pt x="52" y="152"/>
                        </a:lnTo>
                        <a:lnTo>
                          <a:pt x="37" y="154"/>
                        </a:lnTo>
                        <a:lnTo>
                          <a:pt x="25" y="153"/>
                        </a:lnTo>
                        <a:lnTo>
                          <a:pt x="13" y="151"/>
                        </a:lnTo>
                        <a:lnTo>
                          <a:pt x="0" y="145"/>
                        </a:lnTo>
                        <a:lnTo>
                          <a:pt x="32" y="28"/>
                        </a:lnTo>
                        <a:lnTo>
                          <a:pt x="35" y="24"/>
                        </a:lnTo>
                        <a:lnTo>
                          <a:pt x="35" y="12"/>
                        </a:lnTo>
                        <a:lnTo>
                          <a:pt x="32" y="12"/>
                        </a:lnTo>
                        <a:lnTo>
                          <a:pt x="27" y="9"/>
                        </a:lnTo>
                        <a:lnTo>
                          <a:pt x="24" y="9"/>
                        </a:lnTo>
                        <a:lnTo>
                          <a:pt x="24" y="7"/>
                        </a:lnTo>
                        <a:lnTo>
                          <a:pt x="61" y="0"/>
                        </a:lnTo>
                        <a:lnTo>
                          <a:pt x="68" y="0"/>
                        </a:lnTo>
                        <a:close/>
                        <a:moveTo>
                          <a:pt x="26" y="147"/>
                        </a:moveTo>
                        <a:lnTo>
                          <a:pt x="31" y="150"/>
                        </a:lnTo>
                        <a:lnTo>
                          <a:pt x="39" y="150"/>
                        </a:lnTo>
                        <a:lnTo>
                          <a:pt x="44" y="147"/>
                        </a:lnTo>
                        <a:lnTo>
                          <a:pt x="54" y="140"/>
                        </a:lnTo>
                        <a:lnTo>
                          <a:pt x="65" y="122"/>
                        </a:lnTo>
                        <a:lnTo>
                          <a:pt x="70" y="110"/>
                        </a:lnTo>
                        <a:lnTo>
                          <a:pt x="74" y="97"/>
                        </a:lnTo>
                        <a:lnTo>
                          <a:pt x="75" y="84"/>
                        </a:lnTo>
                        <a:lnTo>
                          <a:pt x="74" y="79"/>
                        </a:lnTo>
                        <a:lnTo>
                          <a:pt x="73" y="76"/>
                        </a:lnTo>
                        <a:lnTo>
                          <a:pt x="70" y="72"/>
                        </a:lnTo>
                        <a:lnTo>
                          <a:pt x="68" y="70"/>
                        </a:lnTo>
                        <a:lnTo>
                          <a:pt x="63" y="68"/>
                        </a:lnTo>
                        <a:lnTo>
                          <a:pt x="58" y="69"/>
                        </a:lnTo>
                        <a:lnTo>
                          <a:pt x="54" y="71"/>
                        </a:lnTo>
                        <a:lnTo>
                          <a:pt x="49" y="75"/>
                        </a:lnTo>
                        <a:lnTo>
                          <a:pt x="39" y="94"/>
                        </a:lnTo>
                        <a:lnTo>
                          <a:pt x="26" y="147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4" name="Freeform 524"/>
                  <p:cNvSpPr>
                    <a:spLocks/>
                  </p:cNvSpPr>
                  <p:nvPr/>
                </p:nvSpPr>
                <p:spPr bwMode="auto">
                  <a:xfrm>
                    <a:off x="4130" y="2167"/>
                    <a:ext cx="81" cy="107"/>
                  </a:xfrm>
                  <a:custGeom>
                    <a:avLst/>
                    <a:gdLst/>
                    <a:ahLst/>
                    <a:cxnLst>
                      <a:cxn ang="0">
                        <a:pos x="42" y="0"/>
                      </a:cxn>
                      <a:cxn ang="0">
                        <a:pos x="44" y="4"/>
                      </a:cxn>
                      <a:cxn ang="0">
                        <a:pos x="46" y="11"/>
                      </a:cxn>
                      <a:cxn ang="0">
                        <a:pos x="48" y="23"/>
                      </a:cxn>
                      <a:cxn ang="0">
                        <a:pos x="50" y="65"/>
                      </a:cxn>
                      <a:cxn ang="0">
                        <a:pos x="68" y="35"/>
                      </a:cxn>
                      <a:cxn ang="0">
                        <a:pos x="71" y="27"/>
                      </a:cxn>
                      <a:cxn ang="0">
                        <a:pos x="70" y="20"/>
                      </a:cxn>
                      <a:cxn ang="0">
                        <a:pos x="63" y="12"/>
                      </a:cxn>
                      <a:cxn ang="0">
                        <a:pos x="64" y="5"/>
                      </a:cxn>
                      <a:cxn ang="0">
                        <a:pos x="70" y="0"/>
                      </a:cxn>
                      <a:cxn ang="0">
                        <a:pos x="75" y="1"/>
                      </a:cxn>
                      <a:cxn ang="0">
                        <a:pos x="78" y="3"/>
                      </a:cxn>
                      <a:cxn ang="0">
                        <a:pos x="81" y="8"/>
                      </a:cxn>
                      <a:cxn ang="0">
                        <a:pos x="80" y="19"/>
                      </a:cxn>
                      <a:cxn ang="0">
                        <a:pos x="76" y="30"/>
                      </a:cxn>
                      <a:cxn ang="0">
                        <a:pos x="67" y="48"/>
                      </a:cxn>
                      <a:cxn ang="0">
                        <a:pos x="40" y="84"/>
                      </a:cxn>
                      <a:cxn ang="0">
                        <a:pos x="31" y="95"/>
                      </a:cxn>
                      <a:cxn ang="0">
                        <a:pos x="23" y="102"/>
                      </a:cxn>
                      <a:cxn ang="0">
                        <a:pos x="17" y="106"/>
                      </a:cxn>
                      <a:cxn ang="0">
                        <a:pos x="7" y="107"/>
                      </a:cxn>
                      <a:cxn ang="0">
                        <a:pos x="4" y="104"/>
                      </a:cxn>
                      <a:cxn ang="0">
                        <a:pos x="0" y="96"/>
                      </a:cxn>
                      <a:cxn ang="0">
                        <a:pos x="5" y="90"/>
                      </a:cxn>
                      <a:cxn ang="0">
                        <a:pos x="12" y="89"/>
                      </a:cxn>
                      <a:cxn ang="0">
                        <a:pos x="21" y="96"/>
                      </a:cxn>
                      <a:cxn ang="0">
                        <a:pos x="26" y="94"/>
                      </a:cxn>
                      <a:cxn ang="0">
                        <a:pos x="32" y="90"/>
                      </a:cxn>
                      <a:cxn ang="0">
                        <a:pos x="33" y="55"/>
                      </a:cxn>
                      <a:cxn ang="0">
                        <a:pos x="31" y="18"/>
                      </a:cxn>
                      <a:cxn ang="0">
                        <a:pos x="26" y="10"/>
                      </a:cxn>
                      <a:cxn ang="0">
                        <a:pos x="20" y="8"/>
                      </a:cxn>
                    </a:cxnLst>
                    <a:rect l="0" t="0" r="r" b="b"/>
                    <a:pathLst>
                      <a:path w="81" h="107">
                        <a:moveTo>
                          <a:pt x="20" y="6"/>
                        </a:moveTo>
                        <a:lnTo>
                          <a:pt x="42" y="0"/>
                        </a:lnTo>
                        <a:lnTo>
                          <a:pt x="43" y="3"/>
                        </a:lnTo>
                        <a:lnTo>
                          <a:pt x="44" y="4"/>
                        </a:lnTo>
                        <a:lnTo>
                          <a:pt x="45" y="6"/>
                        </a:lnTo>
                        <a:lnTo>
                          <a:pt x="46" y="11"/>
                        </a:lnTo>
                        <a:lnTo>
                          <a:pt x="48" y="17"/>
                        </a:lnTo>
                        <a:lnTo>
                          <a:pt x="48" y="23"/>
                        </a:lnTo>
                        <a:lnTo>
                          <a:pt x="49" y="43"/>
                        </a:lnTo>
                        <a:lnTo>
                          <a:pt x="50" y="65"/>
                        </a:lnTo>
                        <a:lnTo>
                          <a:pt x="58" y="52"/>
                        </a:lnTo>
                        <a:lnTo>
                          <a:pt x="68" y="35"/>
                        </a:lnTo>
                        <a:lnTo>
                          <a:pt x="69" y="31"/>
                        </a:lnTo>
                        <a:lnTo>
                          <a:pt x="71" y="27"/>
                        </a:lnTo>
                        <a:lnTo>
                          <a:pt x="71" y="23"/>
                        </a:lnTo>
                        <a:lnTo>
                          <a:pt x="70" y="20"/>
                        </a:lnTo>
                        <a:lnTo>
                          <a:pt x="64" y="14"/>
                        </a:lnTo>
                        <a:lnTo>
                          <a:pt x="63" y="12"/>
                        </a:lnTo>
                        <a:lnTo>
                          <a:pt x="63" y="7"/>
                        </a:lnTo>
                        <a:lnTo>
                          <a:pt x="64" y="5"/>
                        </a:lnTo>
                        <a:lnTo>
                          <a:pt x="68" y="1"/>
                        </a:lnTo>
                        <a:lnTo>
                          <a:pt x="70" y="0"/>
                        </a:lnTo>
                        <a:lnTo>
                          <a:pt x="74" y="0"/>
                        </a:lnTo>
                        <a:lnTo>
                          <a:pt x="75" y="1"/>
                        </a:lnTo>
                        <a:lnTo>
                          <a:pt x="77" y="1"/>
                        </a:lnTo>
                        <a:lnTo>
                          <a:pt x="78" y="3"/>
                        </a:lnTo>
                        <a:lnTo>
                          <a:pt x="80" y="5"/>
                        </a:lnTo>
                        <a:lnTo>
                          <a:pt x="81" y="8"/>
                        </a:lnTo>
                        <a:lnTo>
                          <a:pt x="81" y="14"/>
                        </a:lnTo>
                        <a:lnTo>
                          <a:pt x="80" y="19"/>
                        </a:lnTo>
                        <a:lnTo>
                          <a:pt x="78" y="25"/>
                        </a:lnTo>
                        <a:lnTo>
                          <a:pt x="76" y="30"/>
                        </a:lnTo>
                        <a:lnTo>
                          <a:pt x="72" y="38"/>
                        </a:lnTo>
                        <a:lnTo>
                          <a:pt x="67" y="48"/>
                        </a:lnTo>
                        <a:lnTo>
                          <a:pt x="53" y="68"/>
                        </a:lnTo>
                        <a:lnTo>
                          <a:pt x="40" y="84"/>
                        </a:lnTo>
                        <a:lnTo>
                          <a:pt x="36" y="90"/>
                        </a:lnTo>
                        <a:lnTo>
                          <a:pt x="31" y="95"/>
                        </a:lnTo>
                        <a:lnTo>
                          <a:pt x="26" y="99"/>
                        </a:lnTo>
                        <a:lnTo>
                          <a:pt x="23" y="102"/>
                        </a:lnTo>
                        <a:lnTo>
                          <a:pt x="20" y="104"/>
                        </a:lnTo>
                        <a:lnTo>
                          <a:pt x="17" y="106"/>
                        </a:lnTo>
                        <a:lnTo>
                          <a:pt x="14" y="107"/>
                        </a:lnTo>
                        <a:lnTo>
                          <a:pt x="7" y="107"/>
                        </a:lnTo>
                        <a:lnTo>
                          <a:pt x="5" y="106"/>
                        </a:lnTo>
                        <a:lnTo>
                          <a:pt x="4" y="104"/>
                        </a:lnTo>
                        <a:lnTo>
                          <a:pt x="0" y="100"/>
                        </a:lnTo>
                        <a:lnTo>
                          <a:pt x="0" y="96"/>
                        </a:lnTo>
                        <a:lnTo>
                          <a:pt x="4" y="93"/>
                        </a:lnTo>
                        <a:lnTo>
                          <a:pt x="5" y="90"/>
                        </a:lnTo>
                        <a:lnTo>
                          <a:pt x="7" y="89"/>
                        </a:lnTo>
                        <a:lnTo>
                          <a:pt x="12" y="89"/>
                        </a:lnTo>
                        <a:lnTo>
                          <a:pt x="17" y="92"/>
                        </a:lnTo>
                        <a:lnTo>
                          <a:pt x="21" y="96"/>
                        </a:lnTo>
                        <a:lnTo>
                          <a:pt x="25" y="96"/>
                        </a:lnTo>
                        <a:lnTo>
                          <a:pt x="26" y="94"/>
                        </a:lnTo>
                        <a:lnTo>
                          <a:pt x="29" y="93"/>
                        </a:lnTo>
                        <a:lnTo>
                          <a:pt x="32" y="90"/>
                        </a:lnTo>
                        <a:lnTo>
                          <a:pt x="33" y="84"/>
                        </a:lnTo>
                        <a:lnTo>
                          <a:pt x="33" y="55"/>
                        </a:lnTo>
                        <a:lnTo>
                          <a:pt x="32" y="23"/>
                        </a:lnTo>
                        <a:lnTo>
                          <a:pt x="31" y="18"/>
                        </a:lnTo>
                        <a:lnTo>
                          <a:pt x="29" y="11"/>
                        </a:lnTo>
                        <a:lnTo>
                          <a:pt x="26" y="10"/>
                        </a:lnTo>
                        <a:lnTo>
                          <a:pt x="25" y="8"/>
                        </a:lnTo>
                        <a:lnTo>
                          <a:pt x="20" y="8"/>
                        </a:lnTo>
                        <a:lnTo>
                          <a:pt x="20" y="6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5" name="Freeform 525"/>
                  <p:cNvSpPr>
                    <a:spLocks/>
                  </p:cNvSpPr>
                  <p:nvPr/>
                </p:nvSpPr>
                <p:spPr bwMode="auto">
                  <a:xfrm>
                    <a:off x="4392" y="2052"/>
                    <a:ext cx="52" cy="189"/>
                  </a:xfrm>
                  <a:custGeom>
                    <a:avLst/>
                    <a:gdLst/>
                    <a:ahLst/>
                    <a:cxnLst>
                      <a:cxn ang="0">
                        <a:pos x="52" y="189"/>
                      </a:cxn>
                      <a:cxn ang="0">
                        <a:pos x="52" y="180"/>
                      </a:cxn>
                      <a:cxn ang="0">
                        <a:pos x="30" y="180"/>
                      </a:cxn>
                      <a:cxn ang="0">
                        <a:pos x="27" y="179"/>
                      </a:cxn>
                      <a:cxn ang="0">
                        <a:pos x="26" y="177"/>
                      </a:cxn>
                      <a:cxn ang="0">
                        <a:pos x="26" y="11"/>
                      </a:cxn>
                      <a:cxn ang="0">
                        <a:pos x="27" y="9"/>
                      </a:cxn>
                      <a:cxn ang="0">
                        <a:pos x="30" y="8"/>
                      </a:cxn>
                      <a:cxn ang="0">
                        <a:pos x="52" y="8"/>
                      </a:cxn>
                      <a:cxn ang="0">
                        <a:pos x="52" y="0"/>
                      </a:cxn>
                      <a:cxn ang="0">
                        <a:pos x="0" y="0"/>
                      </a:cxn>
                      <a:cxn ang="0">
                        <a:pos x="0" y="189"/>
                      </a:cxn>
                      <a:cxn ang="0">
                        <a:pos x="52" y="189"/>
                      </a:cxn>
                    </a:cxnLst>
                    <a:rect l="0" t="0" r="r" b="b"/>
                    <a:pathLst>
                      <a:path w="52" h="189">
                        <a:moveTo>
                          <a:pt x="52" y="189"/>
                        </a:moveTo>
                        <a:lnTo>
                          <a:pt x="52" y="180"/>
                        </a:lnTo>
                        <a:lnTo>
                          <a:pt x="30" y="180"/>
                        </a:lnTo>
                        <a:lnTo>
                          <a:pt x="27" y="179"/>
                        </a:lnTo>
                        <a:lnTo>
                          <a:pt x="26" y="177"/>
                        </a:lnTo>
                        <a:lnTo>
                          <a:pt x="26" y="11"/>
                        </a:lnTo>
                        <a:lnTo>
                          <a:pt x="27" y="9"/>
                        </a:lnTo>
                        <a:lnTo>
                          <a:pt x="30" y="8"/>
                        </a:lnTo>
                        <a:lnTo>
                          <a:pt x="52" y="8"/>
                        </a:lnTo>
                        <a:lnTo>
                          <a:pt x="52" y="0"/>
                        </a:lnTo>
                        <a:lnTo>
                          <a:pt x="0" y="0"/>
                        </a:lnTo>
                        <a:lnTo>
                          <a:pt x="0" y="189"/>
                        </a:lnTo>
                        <a:lnTo>
                          <a:pt x="52" y="189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6" name="Freeform 526"/>
                  <p:cNvSpPr>
                    <a:spLocks/>
                  </p:cNvSpPr>
                  <p:nvPr/>
                </p:nvSpPr>
                <p:spPr bwMode="auto">
                  <a:xfrm>
                    <a:off x="4450" y="2052"/>
                    <a:ext cx="149" cy="201"/>
                  </a:xfrm>
                  <a:custGeom>
                    <a:avLst/>
                    <a:gdLst/>
                    <a:ahLst/>
                    <a:cxnLst>
                      <a:cxn ang="0">
                        <a:pos x="81" y="118"/>
                      </a:cxn>
                      <a:cxn ang="0">
                        <a:pos x="68" y="156"/>
                      </a:cxn>
                      <a:cxn ang="0">
                        <a:pos x="54" y="183"/>
                      </a:cxn>
                      <a:cxn ang="0">
                        <a:pos x="31" y="199"/>
                      </a:cxn>
                      <a:cxn ang="0">
                        <a:pos x="13" y="201"/>
                      </a:cxn>
                      <a:cxn ang="0">
                        <a:pos x="5" y="196"/>
                      </a:cxn>
                      <a:cxn ang="0">
                        <a:pos x="0" y="186"/>
                      </a:cxn>
                      <a:cxn ang="0">
                        <a:pos x="5" y="180"/>
                      </a:cxn>
                      <a:cxn ang="0">
                        <a:pos x="21" y="178"/>
                      </a:cxn>
                      <a:cxn ang="0">
                        <a:pos x="25" y="190"/>
                      </a:cxn>
                      <a:cxn ang="0">
                        <a:pos x="23" y="191"/>
                      </a:cxn>
                      <a:cxn ang="0">
                        <a:pos x="22" y="194"/>
                      </a:cxn>
                      <a:cxn ang="0">
                        <a:pos x="23" y="196"/>
                      </a:cxn>
                      <a:cxn ang="0">
                        <a:pos x="28" y="195"/>
                      </a:cxn>
                      <a:cxn ang="0">
                        <a:pos x="31" y="191"/>
                      </a:cxn>
                      <a:cxn ang="0">
                        <a:pos x="35" y="185"/>
                      </a:cxn>
                      <a:cxn ang="0">
                        <a:pos x="37" y="176"/>
                      </a:cxn>
                      <a:cxn ang="0">
                        <a:pos x="44" y="154"/>
                      </a:cxn>
                      <a:cxn ang="0">
                        <a:pos x="54" y="65"/>
                      </a:cxn>
                      <a:cxn ang="0">
                        <a:pos x="62" y="52"/>
                      </a:cxn>
                      <a:cxn ang="0">
                        <a:pos x="68" y="50"/>
                      </a:cxn>
                      <a:cxn ang="0">
                        <a:pos x="76" y="40"/>
                      </a:cxn>
                      <a:cxn ang="0">
                        <a:pos x="93" y="18"/>
                      </a:cxn>
                      <a:cxn ang="0">
                        <a:pos x="114" y="2"/>
                      </a:cxn>
                      <a:cxn ang="0">
                        <a:pos x="136" y="1"/>
                      </a:cxn>
                      <a:cxn ang="0">
                        <a:pos x="149" y="9"/>
                      </a:cxn>
                      <a:cxn ang="0">
                        <a:pos x="146" y="21"/>
                      </a:cxn>
                      <a:cxn ang="0">
                        <a:pos x="135" y="24"/>
                      </a:cxn>
                      <a:cxn ang="0">
                        <a:pos x="131" y="21"/>
                      </a:cxn>
                      <a:cxn ang="0">
                        <a:pos x="129" y="12"/>
                      </a:cxn>
                      <a:cxn ang="0">
                        <a:pos x="131" y="11"/>
                      </a:cxn>
                      <a:cxn ang="0">
                        <a:pos x="133" y="7"/>
                      </a:cxn>
                      <a:cxn ang="0">
                        <a:pos x="132" y="6"/>
                      </a:cxn>
                      <a:cxn ang="0">
                        <a:pos x="131" y="5"/>
                      </a:cxn>
                      <a:cxn ang="0">
                        <a:pos x="125" y="6"/>
                      </a:cxn>
                      <a:cxn ang="0">
                        <a:pos x="119" y="9"/>
                      </a:cxn>
                      <a:cxn ang="0">
                        <a:pos x="110" y="22"/>
                      </a:cxn>
                      <a:cxn ang="0">
                        <a:pos x="98" y="52"/>
                      </a:cxn>
                      <a:cxn ang="0">
                        <a:pos x="110" y="65"/>
                      </a:cxn>
                    </a:cxnLst>
                    <a:rect l="0" t="0" r="r" b="b"/>
                    <a:pathLst>
                      <a:path w="149" h="201">
                        <a:moveTo>
                          <a:pt x="95" y="65"/>
                        </a:moveTo>
                        <a:lnTo>
                          <a:pt x="81" y="118"/>
                        </a:lnTo>
                        <a:lnTo>
                          <a:pt x="74" y="138"/>
                        </a:lnTo>
                        <a:lnTo>
                          <a:pt x="68" y="156"/>
                        </a:lnTo>
                        <a:lnTo>
                          <a:pt x="63" y="169"/>
                        </a:lnTo>
                        <a:lnTo>
                          <a:pt x="54" y="183"/>
                        </a:lnTo>
                        <a:lnTo>
                          <a:pt x="42" y="194"/>
                        </a:lnTo>
                        <a:lnTo>
                          <a:pt x="31" y="199"/>
                        </a:lnTo>
                        <a:lnTo>
                          <a:pt x="18" y="201"/>
                        </a:lnTo>
                        <a:lnTo>
                          <a:pt x="13" y="201"/>
                        </a:lnTo>
                        <a:lnTo>
                          <a:pt x="6" y="198"/>
                        </a:lnTo>
                        <a:lnTo>
                          <a:pt x="5" y="196"/>
                        </a:lnTo>
                        <a:lnTo>
                          <a:pt x="0" y="191"/>
                        </a:lnTo>
                        <a:lnTo>
                          <a:pt x="0" y="186"/>
                        </a:lnTo>
                        <a:lnTo>
                          <a:pt x="3" y="182"/>
                        </a:lnTo>
                        <a:lnTo>
                          <a:pt x="5" y="180"/>
                        </a:lnTo>
                        <a:lnTo>
                          <a:pt x="8" y="178"/>
                        </a:lnTo>
                        <a:lnTo>
                          <a:pt x="21" y="178"/>
                        </a:lnTo>
                        <a:lnTo>
                          <a:pt x="25" y="183"/>
                        </a:lnTo>
                        <a:lnTo>
                          <a:pt x="25" y="190"/>
                        </a:lnTo>
                        <a:lnTo>
                          <a:pt x="24" y="191"/>
                        </a:lnTo>
                        <a:lnTo>
                          <a:pt x="23" y="191"/>
                        </a:lnTo>
                        <a:lnTo>
                          <a:pt x="23" y="192"/>
                        </a:lnTo>
                        <a:lnTo>
                          <a:pt x="22" y="194"/>
                        </a:lnTo>
                        <a:lnTo>
                          <a:pt x="21" y="194"/>
                        </a:lnTo>
                        <a:lnTo>
                          <a:pt x="23" y="196"/>
                        </a:lnTo>
                        <a:lnTo>
                          <a:pt x="27" y="196"/>
                        </a:lnTo>
                        <a:lnTo>
                          <a:pt x="28" y="195"/>
                        </a:lnTo>
                        <a:lnTo>
                          <a:pt x="28" y="194"/>
                        </a:lnTo>
                        <a:lnTo>
                          <a:pt x="31" y="191"/>
                        </a:lnTo>
                        <a:lnTo>
                          <a:pt x="34" y="189"/>
                        </a:lnTo>
                        <a:lnTo>
                          <a:pt x="35" y="185"/>
                        </a:lnTo>
                        <a:lnTo>
                          <a:pt x="35" y="183"/>
                        </a:lnTo>
                        <a:lnTo>
                          <a:pt x="37" y="176"/>
                        </a:lnTo>
                        <a:lnTo>
                          <a:pt x="41" y="166"/>
                        </a:lnTo>
                        <a:lnTo>
                          <a:pt x="44" y="154"/>
                        </a:lnTo>
                        <a:lnTo>
                          <a:pt x="68" y="65"/>
                        </a:lnTo>
                        <a:lnTo>
                          <a:pt x="54" y="65"/>
                        </a:lnTo>
                        <a:lnTo>
                          <a:pt x="59" y="52"/>
                        </a:lnTo>
                        <a:lnTo>
                          <a:pt x="62" y="52"/>
                        </a:lnTo>
                        <a:lnTo>
                          <a:pt x="66" y="51"/>
                        </a:lnTo>
                        <a:lnTo>
                          <a:pt x="68" y="50"/>
                        </a:lnTo>
                        <a:lnTo>
                          <a:pt x="75" y="43"/>
                        </a:lnTo>
                        <a:lnTo>
                          <a:pt x="76" y="40"/>
                        </a:lnTo>
                        <a:lnTo>
                          <a:pt x="85" y="27"/>
                        </a:lnTo>
                        <a:lnTo>
                          <a:pt x="93" y="18"/>
                        </a:lnTo>
                        <a:lnTo>
                          <a:pt x="100" y="9"/>
                        </a:lnTo>
                        <a:lnTo>
                          <a:pt x="114" y="2"/>
                        </a:lnTo>
                        <a:lnTo>
                          <a:pt x="131" y="0"/>
                        </a:lnTo>
                        <a:lnTo>
                          <a:pt x="136" y="1"/>
                        </a:lnTo>
                        <a:lnTo>
                          <a:pt x="143" y="3"/>
                        </a:lnTo>
                        <a:lnTo>
                          <a:pt x="149" y="9"/>
                        </a:lnTo>
                        <a:lnTo>
                          <a:pt x="149" y="19"/>
                        </a:lnTo>
                        <a:lnTo>
                          <a:pt x="146" y="21"/>
                        </a:lnTo>
                        <a:lnTo>
                          <a:pt x="142" y="24"/>
                        </a:lnTo>
                        <a:lnTo>
                          <a:pt x="135" y="24"/>
                        </a:lnTo>
                        <a:lnTo>
                          <a:pt x="133" y="22"/>
                        </a:lnTo>
                        <a:lnTo>
                          <a:pt x="131" y="21"/>
                        </a:lnTo>
                        <a:lnTo>
                          <a:pt x="129" y="19"/>
                        </a:lnTo>
                        <a:lnTo>
                          <a:pt x="129" y="12"/>
                        </a:lnTo>
                        <a:lnTo>
                          <a:pt x="131" y="12"/>
                        </a:lnTo>
                        <a:lnTo>
                          <a:pt x="131" y="11"/>
                        </a:lnTo>
                        <a:lnTo>
                          <a:pt x="132" y="8"/>
                        </a:lnTo>
                        <a:lnTo>
                          <a:pt x="133" y="7"/>
                        </a:lnTo>
                        <a:lnTo>
                          <a:pt x="132" y="7"/>
                        </a:lnTo>
                        <a:lnTo>
                          <a:pt x="132" y="6"/>
                        </a:lnTo>
                        <a:lnTo>
                          <a:pt x="131" y="6"/>
                        </a:lnTo>
                        <a:lnTo>
                          <a:pt x="131" y="5"/>
                        </a:lnTo>
                        <a:lnTo>
                          <a:pt x="129" y="5"/>
                        </a:lnTo>
                        <a:lnTo>
                          <a:pt x="125" y="6"/>
                        </a:lnTo>
                        <a:lnTo>
                          <a:pt x="123" y="7"/>
                        </a:lnTo>
                        <a:lnTo>
                          <a:pt x="119" y="9"/>
                        </a:lnTo>
                        <a:lnTo>
                          <a:pt x="117" y="12"/>
                        </a:lnTo>
                        <a:lnTo>
                          <a:pt x="110" y="22"/>
                        </a:lnTo>
                        <a:lnTo>
                          <a:pt x="104" y="36"/>
                        </a:lnTo>
                        <a:lnTo>
                          <a:pt x="98" y="52"/>
                        </a:lnTo>
                        <a:lnTo>
                          <a:pt x="112" y="52"/>
                        </a:lnTo>
                        <a:lnTo>
                          <a:pt x="110" y="65"/>
                        </a:lnTo>
                        <a:lnTo>
                          <a:pt x="95" y="6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7" name="Freeform 527"/>
                  <p:cNvSpPr>
                    <a:spLocks/>
                  </p:cNvSpPr>
                  <p:nvPr/>
                </p:nvSpPr>
                <p:spPr bwMode="auto">
                  <a:xfrm>
                    <a:off x="4564" y="2102"/>
                    <a:ext cx="168" cy="104"/>
                  </a:xfrm>
                  <a:custGeom>
                    <a:avLst/>
                    <a:gdLst/>
                    <a:ahLst/>
                    <a:cxnLst>
                      <a:cxn ang="0">
                        <a:pos x="42" y="46"/>
                      </a:cxn>
                      <a:cxn ang="0">
                        <a:pos x="57" y="25"/>
                      </a:cxn>
                      <a:cxn ang="0">
                        <a:pos x="72" y="9"/>
                      </a:cxn>
                      <a:cxn ang="0">
                        <a:pos x="79" y="3"/>
                      </a:cxn>
                      <a:cxn ang="0">
                        <a:pos x="87" y="0"/>
                      </a:cxn>
                      <a:cxn ang="0">
                        <a:pos x="104" y="2"/>
                      </a:cxn>
                      <a:cxn ang="0">
                        <a:pos x="107" y="7"/>
                      </a:cxn>
                      <a:cxn ang="0">
                        <a:pos x="110" y="13"/>
                      </a:cxn>
                      <a:cxn ang="0">
                        <a:pos x="107" y="25"/>
                      </a:cxn>
                      <a:cxn ang="0">
                        <a:pos x="100" y="46"/>
                      </a:cxn>
                      <a:cxn ang="0">
                        <a:pos x="118" y="25"/>
                      </a:cxn>
                      <a:cxn ang="0">
                        <a:pos x="128" y="14"/>
                      </a:cxn>
                      <a:cxn ang="0">
                        <a:pos x="135" y="7"/>
                      </a:cxn>
                      <a:cxn ang="0">
                        <a:pos x="143" y="2"/>
                      </a:cxn>
                      <a:cxn ang="0">
                        <a:pos x="157" y="0"/>
                      </a:cxn>
                      <a:cxn ang="0">
                        <a:pos x="163" y="3"/>
                      </a:cxn>
                      <a:cxn ang="0">
                        <a:pos x="168" y="13"/>
                      </a:cxn>
                      <a:cxn ang="0">
                        <a:pos x="163" y="34"/>
                      </a:cxn>
                      <a:cxn ang="0">
                        <a:pos x="149" y="81"/>
                      </a:cxn>
                      <a:cxn ang="0">
                        <a:pos x="148" y="90"/>
                      </a:cxn>
                      <a:cxn ang="0">
                        <a:pos x="156" y="87"/>
                      </a:cxn>
                      <a:cxn ang="0">
                        <a:pos x="161" y="81"/>
                      </a:cxn>
                      <a:cxn ang="0">
                        <a:pos x="163" y="79"/>
                      </a:cxn>
                      <a:cxn ang="0">
                        <a:pos x="166" y="81"/>
                      </a:cxn>
                      <a:cxn ang="0">
                        <a:pos x="150" y="100"/>
                      </a:cxn>
                      <a:cxn ang="0">
                        <a:pos x="139" y="104"/>
                      </a:cxn>
                      <a:cxn ang="0">
                        <a:pos x="125" y="102"/>
                      </a:cxn>
                      <a:cxn ang="0">
                        <a:pos x="120" y="96"/>
                      </a:cxn>
                      <a:cxn ang="0">
                        <a:pos x="119" y="88"/>
                      </a:cxn>
                      <a:cxn ang="0">
                        <a:pos x="122" y="81"/>
                      </a:cxn>
                      <a:cxn ang="0">
                        <a:pos x="136" y="34"/>
                      </a:cxn>
                      <a:cxn ang="0">
                        <a:pos x="141" y="22"/>
                      </a:cxn>
                      <a:cxn ang="0">
                        <a:pos x="138" y="21"/>
                      </a:cxn>
                      <a:cxn ang="0">
                        <a:pos x="133" y="20"/>
                      </a:cxn>
                      <a:cxn ang="0">
                        <a:pos x="129" y="24"/>
                      </a:cxn>
                      <a:cxn ang="0">
                        <a:pos x="124" y="28"/>
                      </a:cxn>
                      <a:cxn ang="0">
                        <a:pos x="117" y="34"/>
                      </a:cxn>
                      <a:cxn ang="0">
                        <a:pos x="93" y="72"/>
                      </a:cxn>
                      <a:cxn ang="0">
                        <a:pos x="85" y="102"/>
                      </a:cxn>
                      <a:cxn ang="0">
                        <a:pos x="80" y="29"/>
                      </a:cxn>
                      <a:cxn ang="0">
                        <a:pos x="82" y="22"/>
                      </a:cxn>
                      <a:cxn ang="0">
                        <a:pos x="81" y="21"/>
                      </a:cxn>
                      <a:cxn ang="0">
                        <a:pos x="80" y="20"/>
                      </a:cxn>
                      <a:cxn ang="0">
                        <a:pos x="73" y="24"/>
                      </a:cxn>
                      <a:cxn ang="0">
                        <a:pos x="63" y="32"/>
                      </a:cxn>
                      <a:cxn ang="0">
                        <a:pos x="35" y="69"/>
                      </a:cxn>
                      <a:cxn ang="0">
                        <a:pos x="0" y="102"/>
                      </a:cxn>
                      <a:cxn ang="0">
                        <a:pos x="23" y="25"/>
                      </a:cxn>
                      <a:cxn ang="0">
                        <a:pos x="22" y="10"/>
                      </a:cxn>
                      <a:cxn ang="0">
                        <a:pos x="15" y="8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168" h="104">
                        <a:moveTo>
                          <a:pt x="56" y="0"/>
                        </a:moveTo>
                        <a:lnTo>
                          <a:pt x="42" y="46"/>
                        </a:lnTo>
                        <a:lnTo>
                          <a:pt x="50" y="33"/>
                        </a:lnTo>
                        <a:lnTo>
                          <a:pt x="57" y="25"/>
                        </a:lnTo>
                        <a:lnTo>
                          <a:pt x="63" y="18"/>
                        </a:lnTo>
                        <a:lnTo>
                          <a:pt x="72" y="9"/>
                        </a:lnTo>
                        <a:lnTo>
                          <a:pt x="75" y="7"/>
                        </a:lnTo>
                        <a:lnTo>
                          <a:pt x="79" y="3"/>
                        </a:lnTo>
                        <a:lnTo>
                          <a:pt x="82" y="2"/>
                        </a:lnTo>
                        <a:lnTo>
                          <a:pt x="87" y="0"/>
                        </a:lnTo>
                        <a:lnTo>
                          <a:pt x="99" y="0"/>
                        </a:lnTo>
                        <a:lnTo>
                          <a:pt x="104" y="2"/>
                        </a:lnTo>
                        <a:lnTo>
                          <a:pt x="105" y="3"/>
                        </a:lnTo>
                        <a:lnTo>
                          <a:pt x="107" y="7"/>
                        </a:lnTo>
                        <a:lnTo>
                          <a:pt x="109" y="9"/>
                        </a:lnTo>
                        <a:lnTo>
                          <a:pt x="110" y="13"/>
                        </a:lnTo>
                        <a:lnTo>
                          <a:pt x="110" y="18"/>
                        </a:lnTo>
                        <a:lnTo>
                          <a:pt x="107" y="25"/>
                        </a:lnTo>
                        <a:lnTo>
                          <a:pt x="107" y="29"/>
                        </a:lnTo>
                        <a:lnTo>
                          <a:pt x="100" y="46"/>
                        </a:lnTo>
                        <a:lnTo>
                          <a:pt x="111" y="33"/>
                        </a:lnTo>
                        <a:lnTo>
                          <a:pt x="118" y="25"/>
                        </a:lnTo>
                        <a:lnTo>
                          <a:pt x="124" y="18"/>
                        </a:lnTo>
                        <a:lnTo>
                          <a:pt x="128" y="14"/>
                        </a:lnTo>
                        <a:lnTo>
                          <a:pt x="131" y="9"/>
                        </a:lnTo>
                        <a:lnTo>
                          <a:pt x="135" y="7"/>
                        </a:lnTo>
                        <a:lnTo>
                          <a:pt x="138" y="3"/>
                        </a:lnTo>
                        <a:lnTo>
                          <a:pt x="143" y="2"/>
                        </a:lnTo>
                        <a:lnTo>
                          <a:pt x="148" y="0"/>
                        </a:lnTo>
                        <a:lnTo>
                          <a:pt x="157" y="0"/>
                        </a:lnTo>
                        <a:lnTo>
                          <a:pt x="161" y="2"/>
                        </a:lnTo>
                        <a:lnTo>
                          <a:pt x="163" y="3"/>
                        </a:lnTo>
                        <a:lnTo>
                          <a:pt x="166" y="6"/>
                        </a:lnTo>
                        <a:lnTo>
                          <a:pt x="168" y="13"/>
                        </a:lnTo>
                        <a:lnTo>
                          <a:pt x="168" y="22"/>
                        </a:lnTo>
                        <a:lnTo>
                          <a:pt x="163" y="34"/>
                        </a:lnTo>
                        <a:lnTo>
                          <a:pt x="150" y="76"/>
                        </a:lnTo>
                        <a:lnTo>
                          <a:pt x="149" y="81"/>
                        </a:lnTo>
                        <a:lnTo>
                          <a:pt x="148" y="84"/>
                        </a:lnTo>
                        <a:lnTo>
                          <a:pt x="148" y="90"/>
                        </a:lnTo>
                        <a:lnTo>
                          <a:pt x="152" y="90"/>
                        </a:lnTo>
                        <a:lnTo>
                          <a:pt x="156" y="87"/>
                        </a:lnTo>
                        <a:lnTo>
                          <a:pt x="160" y="84"/>
                        </a:lnTo>
                        <a:lnTo>
                          <a:pt x="161" y="81"/>
                        </a:lnTo>
                        <a:lnTo>
                          <a:pt x="162" y="81"/>
                        </a:lnTo>
                        <a:lnTo>
                          <a:pt x="163" y="79"/>
                        </a:lnTo>
                        <a:lnTo>
                          <a:pt x="163" y="78"/>
                        </a:lnTo>
                        <a:lnTo>
                          <a:pt x="166" y="81"/>
                        </a:lnTo>
                        <a:lnTo>
                          <a:pt x="158" y="91"/>
                        </a:lnTo>
                        <a:lnTo>
                          <a:pt x="150" y="100"/>
                        </a:lnTo>
                        <a:lnTo>
                          <a:pt x="147" y="102"/>
                        </a:lnTo>
                        <a:lnTo>
                          <a:pt x="139" y="104"/>
                        </a:lnTo>
                        <a:lnTo>
                          <a:pt x="130" y="104"/>
                        </a:lnTo>
                        <a:lnTo>
                          <a:pt x="125" y="102"/>
                        </a:lnTo>
                        <a:lnTo>
                          <a:pt x="124" y="100"/>
                        </a:lnTo>
                        <a:lnTo>
                          <a:pt x="120" y="96"/>
                        </a:lnTo>
                        <a:lnTo>
                          <a:pt x="119" y="94"/>
                        </a:lnTo>
                        <a:lnTo>
                          <a:pt x="119" y="88"/>
                        </a:lnTo>
                        <a:lnTo>
                          <a:pt x="120" y="85"/>
                        </a:lnTo>
                        <a:lnTo>
                          <a:pt x="122" y="81"/>
                        </a:lnTo>
                        <a:lnTo>
                          <a:pt x="124" y="76"/>
                        </a:lnTo>
                        <a:lnTo>
                          <a:pt x="136" y="34"/>
                        </a:lnTo>
                        <a:lnTo>
                          <a:pt x="137" y="29"/>
                        </a:lnTo>
                        <a:lnTo>
                          <a:pt x="141" y="22"/>
                        </a:lnTo>
                        <a:lnTo>
                          <a:pt x="139" y="22"/>
                        </a:lnTo>
                        <a:lnTo>
                          <a:pt x="138" y="21"/>
                        </a:lnTo>
                        <a:lnTo>
                          <a:pt x="138" y="20"/>
                        </a:lnTo>
                        <a:lnTo>
                          <a:pt x="133" y="20"/>
                        </a:lnTo>
                        <a:lnTo>
                          <a:pt x="131" y="21"/>
                        </a:lnTo>
                        <a:lnTo>
                          <a:pt x="129" y="24"/>
                        </a:lnTo>
                        <a:lnTo>
                          <a:pt x="126" y="27"/>
                        </a:lnTo>
                        <a:lnTo>
                          <a:pt x="124" y="28"/>
                        </a:lnTo>
                        <a:lnTo>
                          <a:pt x="120" y="32"/>
                        </a:lnTo>
                        <a:lnTo>
                          <a:pt x="117" y="34"/>
                        </a:lnTo>
                        <a:lnTo>
                          <a:pt x="103" y="53"/>
                        </a:lnTo>
                        <a:lnTo>
                          <a:pt x="93" y="72"/>
                        </a:lnTo>
                        <a:lnTo>
                          <a:pt x="91" y="78"/>
                        </a:lnTo>
                        <a:lnTo>
                          <a:pt x="85" y="102"/>
                        </a:lnTo>
                        <a:lnTo>
                          <a:pt x="59" y="102"/>
                        </a:lnTo>
                        <a:lnTo>
                          <a:pt x="80" y="29"/>
                        </a:lnTo>
                        <a:lnTo>
                          <a:pt x="80" y="27"/>
                        </a:lnTo>
                        <a:lnTo>
                          <a:pt x="82" y="22"/>
                        </a:lnTo>
                        <a:lnTo>
                          <a:pt x="81" y="22"/>
                        </a:lnTo>
                        <a:lnTo>
                          <a:pt x="81" y="21"/>
                        </a:lnTo>
                        <a:lnTo>
                          <a:pt x="80" y="21"/>
                        </a:lnTo>
                        <a:lnTo>
                          <a:pt x="80" y="20"/>
                        </a:lnTo>
                        <a:lnTo>
                          <a:pt x="76" y="21"/>
                        </a:lnTo>
                        <a:lnTo>
                          <a:pt x="73" y="24"/>
                        </a:lnTo>
                        <a:lnTo>
                          <a:pt x="68" y="27"/>
                        </a:lnTo>
                        <a:lnTo>
                          <a:pt x="63" y="32"/>
                        </a:lnTo>
                        <a:lnTo>
                          <a:pt x="49" y="48"/>
                        </a:lnTo>
                        <a:lnTo>
                          <a:pt x="35" y="69"/>
                        </a:lnTo>
                        <a:lnTo>
                          <a:pt x="25" y="102"/>
                        </a:lnTo>
                        <a:lnTo>
                          <a:pt x="0" y="102"/>
                        </a:lnTo>
                        <a:lnTo>
                          <a:pt x="22" y="29"/>
                        </a:lnTo>
                        <a:lnTo>
                          <a:pt x="23" y="25"/>
                        </a:lnTo>
                        <a:lnTo>
                          <a:pt x="23" y="10"/>
                        </a:lnTo>
                        <a:lnTo>
                          <a:pt x="22" y="10"/>
                        </a:lnTo>
                        <a:lnTo>
                          <a:pt x="22" y="8"/>
                        </a:lnTo>
                        <a:lnTo>
                          <a:pt x="15" y="8"/>
                        </a:lnTo>
                        <a:lnTo>
                          <a:pt x="15" y="6"/>
                        </a:lnTo>
                        <a:lnTo>
                          <a:pt x="49" y="0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8" name="Freeform 528"/>
                  <p:cNvSpPr>
                    <a:spLocks/>
                  </p:cNvSpPr>
                  <p:nvPr/>
                </p:nvSpPr>
                <p:spPr bwMode="auto">
                  <a:xfrm>
                    <a:off x="4744" y="2052"/>
                    <a:ext cx="53" cy="189"/>
                  </a:xfrm>
                  <a:custGeom>
                    <a:avLst/>
                    <a:gdLst/>
                    <a:ahLst/>
                    <a:cxnLst>
                      <a:cxn ang="0">
                        <a:pos x="53" y="189"/>
                      </a:cxn>
                      <a:cxn ang="0">
                        <a:pos x="53" y="0"/>
                      </a:cxn>
                      <a:cxn ang="0">
                        <a:pos x="0" y="0"/>
                      </a:cxn>
                      <a:cxn ang="0">
                        <a:pos x="0" y="8"/>
                      </a:cxn>
                      <a:cxn ang="0">
                        <a:pos x="24" y="8"/>
                      </a:cxn>
                      <a:cxn ang="0">
                        <a:pos x="25" y="9"/>
                      </a:cxn>
                      <a:cxn ang="0">
                        <a:pos x="27" y="11"/>
                      </a:cxn>
                      <a:cxn ang="0">
                        <a:pos x="27" y="178"/>
                      </a:cxn>
                      <a:cxn ang="0">
                        <a:pos x="25" y="179"/>
                      </a:cxn>
                      <a:cxn ang="0">
                        <a:pos x="24" y="180"/>
                      </a:cxn>
                      <a:cxn ang="0">
                        <a:pos x="0" y="180"/>
                      </a:cxn>
                      <a:cxn ang="0">
                        <a:pos x="0" y="189"/>
                      </a:cxn>
                      <a:cxn ang="0">
                        <a:pos x="53" y="189"/>
                      </a:cxn>
                    </a:cxnLst>
                    <a:rect l="0" t="0" r="r" b="b"/>
                    <a:pathLst>
                      <a:path w="53" h="189">
                        <a:moveTo>
                          <a:pt x="53" y="189"/>
                        </a:moveTo>
                        <a:lnTo>
                          <a:pt x="53" y="0"/>
                        </a:lnTo>
                        <a:lnTo>
                          <a:pt x="0" y="0"/>
                        </a:lnTo>
                        <a:lnTo>
                          <a:pt x="0" y="8"/>
                        </a:lnTo>
                        <a:lnTo>
                          <a:pt x="24" y="8"/>
                        </a:lnTo>
                        <a:lnTo>
                          <a:pt x="25" y="9"/>
                        </a:lnTo>
                        <a:lnTo>
                          <a:pt x="27" y="11"/>
                        </a:lnTo>
                        <a:lnTo>
                          <a:pt x="27" y="178"/>
                        </a:lnTo>
                        <a:lnTo>
                          <a:pt x="25" y="179"/>
                        </a:lnTo>
                        <a:lnTo>
                          <a:pt x="24" y="180"/>
                        </a:lnTo>
                        <a:lnTo>
                          <a:pt x="0" y="180"/>
                        </a:lnTo>
                        <a:lnTo>
                          <a:pt x="0" y="189"/>
                        </a:lnTo>
                        <a:lnTo>
                          <a:pt x="53" y="189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9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3146"/>
                    <a:ext cx="19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0" name="Rectangle 530"/>
                  <p:cNvSpPr>
                    <a:spLocks noChangeArrowheads="1"/>
                  </p:cNvSpPr>
                  <p:nvPr/>
                </p:nvSpPr>
                <p:spPr bwMode="auto">
                  <a:xfrm>
                    <a:off x="1930" y="3153"/>
                    <a:ext cx="123" cy="23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1" name="Freeform 531"/>
                  <p:cNvSpPr>
                    <a:spLocks noEditPoints="1"/>
                  </p:cNvSpPr>
                  <p:nvPr/>
                </p:nvSpPr>
                <p:spPr bwMode="auto">
                  <a:xfrm>
                    <a:off x="2100" y="3070"/>
                    <a:ext cx="99" cy="155"/>
                  </a:xfrm>
                  <a:custGeom>
                    <a:avLst/>
                    <a:gdLst/>
                    <a:ahLst/>
                    <a:cxnLst>
                      <a:cxn ang="0">
                        <a:pos x="77" y="3"/>
                      </a:cxn>
                      <a:cxn ang="0">
                        <a:pos x="85" y="7"/>
                      </a:cxn>
                      <a:cxn ang="0">
                        <a:pos x="96" y="19"/>
                      </a:cxn>
                      <a:cxn ang="0">
                        <a:pos x="99" y="43"/>
                      </a:cxn>
                      <a:cxn ang="0">
                        <a:pos x="95" y="80"/>
                      </a:cxn>
                      <a:cxn ang="0">
                        <a:pos x="84" y="113"/>
                      </a:cxn>
                      <a:cxn ang="0">
                        <a:pos x="71" y="131"/>
                      </a:cxn>
                      <a:cxn ang="0">
                        <a:pos x="58" y="145"/>
                      </a:cxn>
                      <a:cxn ang="0">
                        <a:pos x="45" y="152"/>
                      </a:cxn>
                      <a:cxn ang="0">
                        <a:pos x="38" y="155"/>
                      </a:cxn>
                      <a:cxn ang="0">
                        <a:pos x="22" y="153"/>
                      </a:cxn>
                      <a:cxn ang="0">
                        <a:pos x="16" y="150"/>
                      </a:cxn>
                      <a:cxn ang="0">
                        <a:pos x="4" y="133"/>
                      </a:cxn>
                      <a:cxn ang="0">
                        <a:pos x="0" y="113"/>
                      </a:cxn>
                      <a:cxn ang="0">
                        <a:pos x="3" y="80"/>
                      </a:cxn>
                      <a:cxn ang="0">
                        <a:pos x="17" y="42"/>
                      </a:cxn>
                      <a:cxn ang="0">
                        <a:pos x="38" y="14"/>
                      </a:cxn>
                      <a:cxn ang="0">
                        <a:pos x="67" y="0"/>
                      </a:cxn>
                      <a:cxn ang="0">
                        <a:pos x="67" y="5"/>
                      </a:cxn>
                      <a:cxn ang="0">
                        <a:pos x="59" y="10"/>
                      </a:cxn>
                      <a:cxn ang="0">
                        <a:pos x="55" y="14"/>
                      </a:cxn>
                      <a:cxn ang="0">
                        <a:pos x="53" y="23"/>
                      </a:cxn>
                      <a:cxn ang="0">
                        <a:pos x="45" y="45"/>
                      </a:cxn>
                      <a:cxn ang="0">
                        <a:pos x="27" y="101"/>
                      </a:cxn>
                      <a:cxn ang="0">
                        <a:pos x="22" y="120"/>
                      </a:cxn>
                      <a:cxn ang="0">
                        <a:pos x="21" y="133"/>
                      </a:cxn>
                      <a:cxn ang="0">
                        <a:pos x="20" y="142"/>
                      </a:cxn>
                      <a:cxn ang="0">
                        <a:pos x="22" y="148"/>
                      </a:cxn>
                      <a:cxn ang="0">
                        <a:pos x="28" y="150"/>
                      </a:cxn>
                      <a:cxn ang="0">
                        <a:pos x="39" y="148"/>
                      </a:cxn>
                      <a:cxn ang="0">
                        <a:pos x="55" y="110"/>
                      </a:cxn>
                      <a:cxn ang="0">
                        <a:pos x="72" y="52"/>
                      </a:cxn>
                      <a:cxn ang="0">
                        <a:pos x="79" y="17"/>
                      </a:cxn>
                      <a:cxn ang="0">
                        <a:pos x="78" y="12"/>
                      </a:cxn>
                      <a:cxn ang="0">
                        <a:pos x="77" y="7"/>
                      </a:cxn>
                      <a:cxn ang="0">
                        <a:pos x="70" y="5"/>
                      </a:cxn>
                    </a:cxnLst>
                    <a:rect l="0" t="0" r="r" b="b"/>
                    <a:pathLst>
                      <a:path w="99" h="155">
                        <a:moveTo>
                          <a:pt x="67" y="0"/>
                        </a:moveTo>
                        <a:lnTo>
                          <a:pt x="77" y="3"/>
                        </a:lnTo>
                        <a:lnTo>
                          <a:pt x="82" y="5"/>
                        </a:lnTo>
                        <a:lnTo>
                          <a:pt x="85" y="7"/>
                        </a:lnTo>
                        <a:lnTo>
                          <a:pt x="92" y="14"/>
                        </a:lnTo>
                        <a:lnTo>
                          <a:pt x="96" y="19"/>
                        </a:lnTo>
                        <a:lnTo>
                          <a:pt x="99" y="33"/>
                        </a:lnTo>
                        <a:lnTo>
                          <a:pt x="99" y="43"/>
                        </a:lnTo>
                        <a:lnTo>
                          <a:pt x="98" y="61"/>
                        </a:lnTo>
                        <a:lnTo>
                          <a:pt x="95" y="80"/>
                        </a:lnTo>
                        <a:lnTo>
                          <a:pt x="90" y="98"/>
                        </a:lnTo>
                        <a:lnTo>
                          <a:pt x="84" y="113"/>
                        </a:lnTo>
                        <a:lnTo>
                          <a:pt x="77" y="123"/>
                        </a:lnTo>
                        <a:lnTo>
                          <a:pt x="71" y="131"/>
                        </a:lnTo>
                        <a:lnTo>
                          <a:pt x="65" y="138"/>
                        </a:lnTo>
                        <a:lnTo>
                          <a:pt x="58" y="145"/>
                        </a:lnTo>
                        <a:lnTo>
                          <a:pt x="48" y="150"/>
                        </a:lnTo>
                        <a:lnTo>
                          <a:pt x="45" y="152"/>
                        </a:lnTo>
                        <a:lnTo>
                          <a:pt x="42" y="153"/>
                        </a:lnTo>
                        <a:lnTo>
                          <a:pt x="38" y="155"/>
                        </a:lnTo>
                        <a:lnTo>
                          <a:pt x="26" y="155"/>
                        </a:lnTo>
                        <a:lnTo>
                          <a:pt x="22" y="153"/>
                        </a:lnTo>
                        <a:lnTo>
                          <a:pt x="20" y="152"/>
                        </a:lnTo>
                        <a:lnTo>
                          <a:pt x="16" y="150"/>
                        </a:lnTo>
                        <a:lnTo>
                          <a:pt x="9" y="143"/>
                        </a:lnTo>
                        <a:lnTo>
                          <a:pt x="4" y="133"/>
                        </a:lnTo>
                        <a:lnTo>
                          <a:pt x="1" y="123"/>
                        </a:lnTo>
                        <a:lnTo>
                          <a:pt x="0" y="113"/>
                        </a:lnTo>
                        <a:lnTo>
                          <a:pt x="1" y="96"/>
                        </a:lnTo>
                        <a:lnTo>
                          <a:pt x="3" y="80"/>
                        </a:lnTo>
                        <a:lnTo>
                          <a:pt x="9" y="61"/>
                        </a:lnTo>
                        <a:lnTo>
                          <a:pt x="17" y="42"/>
                        </a:lnTo>
                        <a:lnTo>
                          <a:pt x="27" y="26"/>
                        </a:lnTo>
                        <a:lnTo>
                          <a:pt x="38" y="14"/>
                        </a:lnTo>
                        <a:lnTo>
                          <a:pt x="48" y="5"/>
                        </a:lnTo>
                        <a:lnTo>
                          <a:pt x="67" y="0"/>
                        </a:lnTo>
                        <a:close/>
                        <a:moveTo>
                          <a:pt x="70" y="5"/>
                        </a:moveTo>
                        <a:lnTo>
                          <a:pt x="67" y="5"/>
                        </a:lnTo>
                        <a:lnTo>
                          <a:pt x="60" y="9"/>
                        </a:lnTo>
                        <a:lnTo>
                          <a:pt x="59" y="10"/>
                        </a:lnTo>
                        <a:lnTo>
                          <a:pt x="58" y="12"/>
                        </a:lnTo>
                        <a:lnTo>
                          <a:pt x="55" y="14"/>
                        </a:lnTo>
                        <a:lnTo>
                          <a:pt x="54" y="18"/>
                        </a:lnTo>
                        <a:lnTo>
                          <a:pt x="53" y="23"/>
                        </a:lnTo>
                        <a:lnTo>
                          <a:pt x="51" y="29"/>
                        </a:lnTo>
                        <a:lnTo>
                          <a:pt x="45" y="45"/>
                        </a:lnTo>
                        <a:lnTo>
                          <a:pt x="39" y="66"/>
                        </a:lnTo>
                        <a:lnTo>
                          <a:pt x="27" y="101"/>
                        </a:lnTo>
                        <a:lnTo>
                          <a:pt x="25" y="113"/>
                        </a:lnTo>
                        <a:lnTo>
                          <a:pt x="22" y="120"/>
                        </a:lnTo>
                        <a:lnTo>
                          <a:pt x="21" y="126"/>
                        </a:lnTo>
                        <a:lnTo>
                          <a:pt x="21" y="133"/>
                        </a:lnTo>
                        <a:lnTo>
                          <a:pt x="20" y="138"/>
                        </a:lnTo>
                        <a:lnTo>
                          <a:pt x="20" y="142"/>
                        </a:lnTo>
                        <a:lnTo>
                          <a:pt x="21" y="145"/>
                        </a:lnTo>
                        <a:lnTo>
                          <a:pt x="22" y="148"/>
                        </a:lnTo>
                        <a:lnTo>
                          <a:pt x="25" y="149"/>
                        </a:lnTo>
                        <a:lnTo>
                          <a:pt x="28" y="150"/>
                        </a:lnTo>
                        <a:lnTo>
                          <a:pt x="34" y="150"/>
                        </a:lnTo>
                        <a:lnTo>
                          <a:pt x="39" y="148"/>
                        </a:lnTo>
                        <a:lnTo>
                          <a:pt x="46" y="138"/>
                        </a:lnTo>
                        <a:lnTo>
                          <a:pt x="55" y="110"/>
                        </a:lnTo>
                        <a:lnTo>
                          <a:pt x="63" y="83"/>
                        </a:lnTo>
                        <a:lnTo>
                          <a:pt x="72" y="52"/>
                        </a:lnTo>
                        <a:lnTo>
                          <a:pt x="77" y="32"/>
                        </a:lnTo>
                        <a:lnTo>
                          <a:pt x="79" y="17"/>
                        </a:lnTo>
                        <a:lnTo>
                          <a:pt x="79" y="14"/>
                        </a:lnTo>
                        <a:lnTo>
                          <a:pt x="78" y="12"/>
                        </a:lnTo>
                        <a:lnTo>
                          <a:pt x="78" y="10"/>
                        </a:lnTo>
                        <a:lnTo>
                          <a:pt x="77" y="7"/>
                        </a:lnTo>
                        <a:lnTo>
                          <a:pt x="72" y="5"/>
                        </a:lnTo>
                        <a:lnTo>
                          <a:pt x="70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2" name="Freeform 532"/>
                  <p:cNvSpPr>
                    <a:spLocks/>
                  </p:cNvSpPr>
                  <p:nvPr/>
                </p:nvSpPr>
                <p:spPr bwMode="auto">
                  <a:xfrm>
                    <a:off x="2197" y="3190"/>
                    <a:ext cx="36" cy="35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21" y="0"/>
                      </a:cxn>
                      <a:cxn ang="0">
                        <a:pos x="26" y="3"/>
                      </a:cxn>
                      <a:cxn ang="0">
                        <a:pos x="31" y="4"/>
                      </a:cxn>
                      <a:cxn ang="0">
                        <a:pos x="32" y="7"/>
                      </a:cxn>
                      <a:cxn ang="0">
                        <a:pos x="34" y="10"/>
                      </a:cxn>
                      <a:cxn ang="0">
                        <a:pos x="34" y="13"/>
                      </a:cxn>
                      <a:cxn ang="0">
                        <a:pos x="36" y="16"/>
                      </a:cxn>
                      <a:cxn ang="0">
                        <a:pos x="33" y="25"/>
                      </a:cxn>
                      <a:cxn ang="0">
                        <a:pos x="31" y="30"/>
                      </a:cxn>
                      <a:cxn ang="0">
                        <a:pos x="29" y="32"/>
                      </a:cxn>
                      <a:cxn ang="0">
                        <a:pos x="24" y="35"/>
                      </a:cxn>
                      <a:cxn ang="0">
                        <a:pos x="12" y="35"/>
                      </a:cxn>
                      <a:cxn ang="0">
                        <a:pos x="7" y="32"/>
                      </a:cxn>
                      <a:cxn ang="0">
                        <a:pos x="2" y="28"/>
                      </a:cxn>
                      <a:cxn ang="0">
                        <a:pos x="1" y="25"/>
                      </a:cxn>
                      <a:cxn ang="0">
                        <a:pos x="1" y="23"/>
                      </a:cxn>
                      <a:cxn ang="0">
                        <a:pos x="0" y="19"/>
                      </a:cxn>
                      <a:cxn ang="0">
                        <a:pos x="0" y="13"/>
                      </a:cxn>
                      <a:cxn ang="0">
                        <a:pos x="1" y="11"/>
                      </a:cxn>
                      <a:cxn ang="0">
                        <a:pos x="1" y="9"/>
                      </a:cxn>
                      <a:cxn ang="0">
                        <a:pos x="2" y="7"/>
                      </a:cxn>
                      <a:cxn ang="0">
                        <a:pos x="5" y="4"/>
                      </a:cxn>
                      <a:cxn ang="0">
                        <a:pos x="8" y="3"/>
                      </a:cxn>
                      <a:cxn ang="0">
                        <a:pos x="13" y="0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36" h="35">
                        <a:moveTo>
                          <a:pt x="17" y="0"/>
                        </a:moveTo>
                        <a:lnTo>
                          <a:pt x="21" y="0"/>
                        </a:lnTo>
                        <a:lnTo>
                          <a:pt x="26" y="3"/>
                        </a:lnTo>
                        <a:lnTo>
                          <a:pt x="31" y="4"/>
                        </a:lnTo>
                        <a:lnTo>
                          <a:pt x="32" y="7"/>
                        </a:lnTo>
                        <a:lnTo>
                          <a:pt x="34" y="10"/>
                        </a:lnTo>
                        <a:lnTo>
                          <a:pt x="34" y="13"/>
                        </a:lnTo>
                        <a:lnTo>
                          <a:pt x="36" y="16"/>
                        </a:lnTo>
                        <a:lnTo>
                          <a:pt x="33" y="25"/>
                        </a:lnTo>
                        <a:lnTo>
                          <a:pt x="31" y="30"/>
                        </a:lnTo>
                        <a:lnTo>
                          <a:pt x="29" y="32"/>
                        </a:lnTo>
                        <a:lnTo>
                          <a:pt x="24" y="35"/>
                        </a:lnTo>
                        <a:lnTo>
                          <a:pt x="12" y="35"/>
                        </a:lnTo>
                        <a:lnTo>
                          <a:pt x="7" y="32"/>
                        </a:lnTo>
                        <a:lnTo>
                          <a:pt x="2" y="28"/>
                        </a:lnTo>
                        <a:lnTo>
                          <a:pt x="1" y="25"/>
                        </a:lnTo>
                        <a:lnTo>
                          <a:pt x="1" y="23"/>
                        </a:lnTo>
                        <a:lnTo>
                          <a:pt x="0" y="19"/>
                        </a:lnTo>
                        <a:lnTo>
                          <a:pt x="0" y="13"/>
                        </a:lnTo>
                        <a:lnTo>
                          <a:pt x="1" y="11"/>
                        </a:lnTo>
                        <a:lnTo>
                          <a:pt x="1" y="9"/>
                        </a:lnTo>
                        <a:lnTo>
                          <a:pt x="2" y="7"/>
                        </a:lnTo>
                        <a:lnTo>
                          <a:pt x="5" y="4"/>
                        </a:lnTo>
                        <a:lnTo>
                          <a:pt x="8" y="3"/>
                        </a:lnTo>
                        <a:lnTo>
                          <a:pt x="13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3" name="Freeform 533"/>
                  <p:cNvSpPr>
                    <a:spLocks noEditPoints="1"/>
                  </p:cNvSpPr>
                  <p:nvPr/>
                </p:nvSpPr>
                <p:spPr bwMode="auto">
                  <a:xfrm>
                    <a:off x="2267" y="3070"/>
                    <a:ext cx="103" cy="155"/>
                  </a:xfrm>
                  <a:custGeom>
                    <a:avLst/>
                    <a:gdLst/>
                    <a:ahLst/>
                    <a:cxnLst>
                      <a:cxn ang="0">
                        <a:pos x="103" y="0"/>
                      </a:cxn>
                      <a:cxn ang="0">
                        <a:pos x="103" y="5"/>
                      </a:cxn>
                      <a:cxn ang="0">
                        <a:pos x="87" y="11"/>
                      </a:cxn>
                      <a:cxn ang="0">
                        <a:pos x="73" y="22"/>
                      </a:cxn>
                      <a:cxn ang="0">
                        <a:pos x="62" y="32"/>
                      </a:cxn>
                      <a:cxn ang="0">
                        <a:pos x="52" y="44"/>
                      </a:cxn>
                      <a:cxn ang="0">
                        <a:pos x="45" y="58"/>
                      </a:cxn>
                      <a:cxn ang="0">
                        <a:pos x="50" y="57"/>
                      </a:cxn>
                      <a:cxn ang="0">
                        <a:pos x="54" y="57"/>
                      </a:cxn>
                      <a:cxn ang="0">
                        <a:pos x="57" y="56"/>
                      </a:cxn>
                      <a:cxn ang="0">
                        <a:pos x="61" y="56"/>
                      </a:cxn>
                      <a:cxn ang="0">
                        <a:pos x="69" y="57"/>
                      </a:cxn>
                      <a:cxn ang="0">
                        <a:pos x="76" y="61"/>
                      </a:cxn>
                      <a:cxn ang="0">
                        <a:pos x="82" y="66"/>
                      </a:cxn>
                      <a:cxn ang="0">
                        <a:pos x="88" y="73"/>
                      </a:cxn>
                      <a:cxn ang="0">
                        <a:pos x="90" y="81"/>
                      </a:cxn>
                      <a:cxn ang="0">
                        <a:pos x="92" y="92"/>
                      </a:cxn>
                      <a:cxn ang="0">
                        <a:pos x="88" y="112"/>
                      </a:cxn>
                      <a:cxn ang="0">
                        <a:pos x="80" y="131"/>
                      </a:cxn>
                      <a:cxn ang="0">
                        <a:pos x="68" y="144"/>
                      </a:cxn>
                      <a:cxn ang="0">
                        <a:pos x="55" y="152"/>
                      </a:cxn>
                      <a:cxn ang="0">
                        <a:pos x="38" y="155"/>
                      </a:cxn>
                      <a:cxn ang="0">
                        <a:pos x="27" y="153"/>
                      </a:cxn>
                      <a:cxn ang="0">
                        <a:pos x="19" y="149"/>
                      </a:cxn>
                      <a:cxn ang="0">
                        <a:pos x="12" y="143"/>
                      </a:cxn>
                      <a:cxn ang="0">
                        <a:pos x="6" y="134"/>
                      </a:cxn>
                      <a:cxn ang="0">
                        <a:pos x="1" y="124"/>
                      </a:cxn>
                      <a:cxn ang="0">
                        <a:pos x="0" y="111"/>
                      </a:cxn>
                      <a:cxn ang="0">
                        <a:pos x="1" y="95"/>
                      </a:cxn>
                      <a:cxn ang="0">
                        <a:pos x="6" y="80"/>
                      </a:cxn>
                      <a:cxn ang="0">
                        <a:pos x="12" y="66"/>
                      </a:cxn>
                      <a:cxn ang="0">
                        <a:pos x="19" y="52"/>
                      </a:cxn>
                      <a:cxn ang="0">
                        <a:pos x="27" y="41"/>
                      </a:cxn>
                      <a:cxn ang="0">
                        <a:pos x="38" y="31"/>
                      </a:cxn>
                      <a:cxn ang="0">
                        <a:pos x="55" y="18"/>
                      </a:cxn>
                      <a:cxn ang="0">
                        <a:pos x="73" y="7"/>
                      </a:cxn>
                      <a:cxn ang="0">
                        <a:pos x="87" y="3"/>
                      </a:cxn>
                      <a:cxn ang="0">
                        <a:pos x="103" y="0"/>
                      </a:cxn>
                      <a:cxn ang="0">
                        <a:pos x="41" y="68"/>
                      </a:cxn>
                      <a:cxn ang="0">
                        <a:pos x="33" y="87"/>
                      </a:cxn>
                      <a:cxn ang="0">
                        <a:pos x="26" y="108"/>
                      </a:cxn>
                      <a:cxn ang="0">
                        <a:pos x="24" y="120"/>
                      </a:cxn>
                      <a:cxn ang="0">
                        <a:pos x="24" y="138"/>
                      </a:cxn>
                      <a:cxn ang="0">
                        <a:pos x="26" y="143"/>
                      </a:cxn>
                      <a:cxn ang="0">
                        <a:pos x="29" y="145"/>
                      </a:cxn>
                      <a:cxn ang="0">
                        <a:pos x="33" y="148"/>
                      </a:cxn>
                      <a:cxn ang="0">
                        <a:pos x="39" y="148"/>
                      </a:cxn>
                      <a:cxn ang="0">
                        <a:pos x="43" y="146"/>
                      </a:cxn>
                      <a:cxn ang="0">
                        <a:pos x="45" y="145"/>
                      </a:cxn>
                      <a:cxn ang="0">
                        <a:pos x="51" y="137"/>
                      </a:cxn>
                      <a:cxn ang="0">
                        <a:pos x="56" y="124"/>
                      </a:cxn>
                      <a:cxn ang="0">
                        <a:pos x="62" y="108"/>
                      </a:cxn>
                      <a:cxn ang="0">
                        <a:pos x="65" y="95"/>
                      </a:cxn>
                      <a:cxn ang="0">
                        <a:pos x="65" y="80"/>
                      </a:cxn>
                      <a:cxn ang="0">
                        <a:pos x="63" y="73"/>
                      </a:cxn>
                      <a:cxn ang="0">
                        <a:pos x="61" y="70"/>
                      </a:cxn>
                      <a:cxn ang="0">
                        <a:pos x="51" y="66"/>
                      </a:cxn>
                      <a:cxn ang="0">
                        <a:pos x="49" y="66"/>
                      </a:cxn>
                      <a:cxn ang="0">
                        <a:pos x="44" y="67"/>
                      </a:cxn>
                      <a:cxn ang="0">
                        <a:pos x="41" y="68"/>
                      </a:cxn>
                    </a:cxnLst>
                    <a:rect l="0" t="0" r="r" b="b"/>
                    <a:pathLst>
                      <a:path w="103" h="155">
                        <a:moveTo>
                          <a:pt x="103" y="0"/>
                        </a:moveTo>
                        <a:lnTo>
                          <a:pt x="103" y="5"/>
                        </a:lnTo>
                        <a:lnTo>
                          <a:pt x="87" y="11"/>
                        </a:lnTo>
                        <a:lnTo>
                          <a:pt x="73" y="22"/>
                        </a:lnTo>
                        <a:lnTo>
                          <a:pt x="62" y="32"/>
                        </a:lnTo>
                        <a:lnTo>
                          <a:pt x="52" y="44"/>
                        </a:lnTo>
                        <a:lnTo>
                          <a:pt x="45" y="58"/>
                        </a:lnTo>
                        <a:lnTo>
                          <a:pt x="50" y="57"/>
                        </a:lnTo>
                        <a:lnTo>
                          <a:pt x="54" y="57"/>
                        </a:lnTo>
                        <a:lnTo>
                          <a:pt x="57" y="56"/>
                        </a:lnTo>
                        <a:lnTo>
                          <a:pt x="61" y="56"/>
                        </a:lnTo>
                        <a:lnTo>
                          <a:pt x="69" y="57"/>
                        </a:lnTo>
                        <a:lnTo>
                          <a:pt x="76" y="61"/>
                        </a:lnTo>
                        <a:lnTo>
                          <a:pt x="82" y="66"/>
                        </a:lnTo>
                        <a:lnTo>
                          <a:pt x="88" y="73"/>
                        </a:lnTo>
                        <a:lnTo>
                          <a:pt x="90" y="81"/>
                        </a:lnTo>
                        <a:lnTo>
                          <a:pt x="92" y="92"/>
                        </a:lnTo>
                        <a:lnTo>
                          <a:pt x="88" y="112"/>
                        </a:lnTo>
                        <a:lnTo>
                          <a:pt x="80" y="131"/>
                        </a:lnTo>
                        <a:lnTo>
                          <a:pt x="68" y="144"/>
                        </a:lnTo>
                        <a:lnTo>
                          <a:pt x="55" y="152"/>
                        </a:lnTo>
                        <a:lnTo>
                          <a:pt x="38" y="155"/>
                        </a:lnTo>
                        <a:lnTo>
                          <a:pt x="27" y="153"/>
                        </a:lnTo>
                        <a:lnTo>
                          <a:pt x="19" y="149"/>
                        </a:lnTo>
                        <a:lnTo>
                          <a:pt x="12" y="143"/>
                        </a:lnTo>
                        <a:lnTo>
                          <a:pt x="6" y="134"/>
                        </a:lnTo>
                        <a:lnTo>
                          <a:pt x="1" y="124"/>
                        </a:lnTo>
                        <a:lnTo>
                          <a:pt x="0" y="111"/>
                        </a:lnTo>
                        <a:lnTo>
                          <a:pt x="1" y="95"/>
                        </a:lnTo>
                        <a:lnTo>
                          <a:pt x="6" y="80"/>
                        </a:lnTo>
                        <a:lnTo>
                          <a:pt x="12" y="66"/>
                        </a:lnTo>
                        <a:lnTo>
                          <a:pt x="19" y="52"/>
                        </a:lnTo>
                        <a:lnTo>
                          <a:pt x="27" y="41"/>
                        </a:lnTo>
                        <a:lnTo>
                          <a:pt x="38" y="31"/>
                        </a:lnTo>
                        <a:lnTo>
                          <a:pt x="55" y="18"/>
                        </a:lnTo>
                        <a:lnTo>
                          <a:pt x="73" y="7"/>
                        </a:lnTo>
                        <a:lnTo>
                          <a:pt x="87" y="3"/>
                        </a:lnTo>
                        <a:lnTo>
                          <a:pt x="103" y="0"/>
                        </a:lnTo>
                        <a:close/>
                        <a:moveTo>
                          <a:pt x="41" y="68"/>
                        </a:moveTo>
                        <a:lnTo>
                          <a:pt x="33" y="87"/>
                        </a:lnTo>
                        <a:lnTo>
                          <a:pt x="26" y="108"/>
                        </a:lnTo>
                        <a:lnTo>
                          <a:pt x="24" y="120"/>
                        </a:lnTo>
                        <a:lnTo>
                          <a:pt x="24" y="138"/>
                        </a:lnTo>
                        <a:lnTo>
                          <a:pt x="26" y="143"/>
                        </a:lnTo>
                        <a:lnTo>
                          <a:pt x="29" y="145"/>
                        </a:lnTo>
                        <a:lnTo>
                          <a:pt x="33" y="148"/>
                        </a:lnTo>
                        <a:lnTo>
                          <a:pt x="39" y="148"/>
                        </a:lnTo>
                        <a:lnTo>
                          <a:pt x="43" y="146"/>
                        </a:lnTo>
                        <a:lnTo>
                          <a:pt x="45" y="145"/>
                        </a:lnTo>
                        <a:lnTo>
                          <a:pt x="51" y="137"/>
                        </a:lnTo>
                        <a:lnTo>
                          <a:pt x="56" y="124"/>
                        </a:lnTo>
                        <a:lnTo>
                          <a:pt x="62" y="108"/>
                        </a:lnTo>
                        <a:lnTo>
                          <a:pt x="65" y="95"/>
                        </a:lnTo>
                        <a:lnTo>
                          <a:pt x="65" y="80"/>
                        </a:lnTo>
                        <a:lnTo>
                          <a:pt x="63" y="73"/>
                        </a:lnTo>
                        <a:lnTo>
                          <a:pt x="61" y="70"/>
                        </a:lnTo>
                        <a:lnTo>
                          <a:pt x="51" y="66"/>
                        </a:lnTo>
                        <a:lnTo>
                          <a:pt x="49" y="66"/>
                        </a:lnTo>
                        <a:lnTo>
                          <a:pt x="44" y="67"/>
                        </a:lnTo>
                        <a:lnTo>
                          <a:pt x="41" y="6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4" name="Line 534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2810"/>
                    <a:ext cx="19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5" name="Rectangle 535"/>
                  <p:cNvSpPr>
                    <a:spLocks noChangeArrowheads="1"/>
                  </p:cNvSpPr>
                  <p:nvPr/>
                </p:nvSpPr>
                <p:spPr bwMode="auto">
                  <a:xfrm>
                    <a:off x="1942" y="2818"/>
                    <a:ext cx="123" cy="23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26" name="Freeform 536"/>
                  <p:cNvSpPr>
                    <a:spLocks noEditPoints="1"/>
                  </p:cNvSpPr>
                  <p:nvPr/>
                </p:nvSpPr>
                <p:spPr bwMode="auto">
                  <a:xfrm>
                    <a:off x="2112" y="2735"/>
                    <a:ext cx="99" cy="155"/>
                  </a:xfrm>
                  <a:custGeom>
                    <a:avLst/>
                    <a:gdLst/>
                    <a:ahLst/>
                    <a:cxnLst>
                      <a:cxn ang="0">
                        <a:pos x="77" y="2"/>
                      </a:cxn>
                      <a:cxn ang="0">
                        <a:pos x="85" y="7"/>
                      </a:cxn>
                      <a:cxn ang="0">
                        <a:pos x="96" y="19"/>
                      </a:cxn>
                      <a:cxn ang="0">
                        <a:pos x="99" y="43"/>
                      </a:cxn>
                      <a:cxn ang="0">
                        <a:pos x="95" y="80"/>
                      </a:cxn>
                      <a:cxn ang="0">
                        <a:pos x="84" y="113"/>
                      </a:cxn>
                      <a:cxn ang="0">
                        <a:pos x="71" y="131"/>
                      </a:cxn>
                      <a:cxn ang="0">
                        <a:pos x="58" y="145"/>
                      </a:cxn>
                      <a:cxn ang="0">
                        <a:pos x="45" y="152"/>
                      </a:cxn>
                      <a:cxn ang="0">
                        <a:pos x="38" y="155"/>
                      </a:cxn>
                      <a:cxn ang="0">
                        <a:pos x="22" y="153"/>
                      </a:cxn>
                      <a:cxn ang="0">
                        <a:pos x="16" y="150"/>
                      </a:cxn>
                      <a:cxn ang="0">
                        <a:pos x="4" y="133"/>
                      </a:cxn>
                      <a:cxn ang="0">
                        <a:pos x="0" y="113"/>
                      </a:cxn>
                      <a:cxn ang="0">
                        <a:pos x="3" y="80"/>
                      </a:cxn>
                      <a:cxn ang="0">
                        <a:pos x="17" y="42"/>
                      </a:cxn>
                      <a:cxn ang="0">
                        <a:pos x="38" y="14"/>
                      </a:cxn>
                      <a:cxn ang="0">
                        <a:pos x="67" y="0"/>
                      </a:cxn>
                      <a:cxn ang="0">
                        <a:pos x="67" y="5"/>
                      </a:cxn>
                      <a:cxn ang="0">
                        <a:pos x="59" y="10"/>
                      </a:cxn>
                      <a:cxn ang="0">
                        <a:pos x="55" y="14"/>
                      </a:cxn>
                      <a:cxn ang="0">
                        <a:pos x="53" y="23"/>
                      </a:cxn>
                      <a:cxn ang="0">
                        <a:pos x="45" y="45"/>
                      </a:cxn>
                      <a:cxn ang="0">
                        <a:pos x="27" y="101"/>
                      </a:cxn>
                      <a:cxn ang="0">
                        <a:pos x="22" y="120"/>
                      </a:cxn>
                      <a:cxn ang="0">
                        <a:pos x="21" y="133"/>
                      </a:cxn>
                      <a:cxn ang="0">
                        <a:pos x="20" y="142"/>
                      </a:cxn>
                      <a:cxn ang="0">
                        <a:pos x="22" y="147"/>
                      </a:cxn>
                      <a:cxn ang="0">
                        <a:pos x="28" y="150"/>
                      </a:cxn>
                      <a:cxn ang="0">
                        <a:pos x="39" y="147"/>
                      </a:cxn>
                      <a:cxn ang="0">
                        <a:pos x="55" y="109"/>
                      </a:cxn>
                      <a:cxn ang="0">
                        <a:pos x="72" y="52"/>
                      </a:cxn>
                      <a:cxn ang="0">
                        <a:pos x="79" y="17"/>
                      </a:cxn>
                      <a:cxn ang="0">
                        <a:pos x="78" y="12"/>
                      </a:cxn>
                      <a:cxn ang="0">
                        <a:pos x="77" y="7"/>
                      </a:cxn>
                      <a:cxn ang="0">
                        <a:pos x="70" y="5"/>
                      </a:cxn>
                    </a:cxnLst>
                    <a:rect l="0" t="0" r="r" b="b"/>
                    <a:pathLst>
                      <a:path w="99" h="155">
                        <a:moveTo>
                          <a:pt x="67" y="0"/>
                        </a:moveTo>
                        <a:lnTo>
                          <a:pt x="77" y="2"/>
                        </a:lnTo>
                        <a:lnTo>
                          <a:pt x="82" y="5"/>
                        </a:lnTo>
                        <a:lnTo>
                          <a:pt x="85" y="7"/>
                        </a:lnTo>
                        <a:lnTo>
                          <a:pt x="92" y="14"/>
                        </a:lnTo>
                        <a:lnTo>
                          <a:pt x="96" y="19"/>
                        </a:lnTo>
                        <a:lnTo>
                          <a:pt x="99" y="33"/>
                        </a:lnTo>
                        <a:lnTo>
                          <a:pt x="99" y="43"/>
                        </a:lnTo>
                        <a:lnTo>
                          <a:pt x="98" y="61"/>
                        </a:lnTo>
                        <a:lnTo>
                          <a:pt x="95" y="80"/>
                        </a:lnTo>
                        <a:lnTo>
                          <a:pt x="90" y="98"/>
                        </a:lnTo>
                        <a:lnTo>
                          <a:pt x="84" y="113"/>
                        </a:lnTo>
                        <a:lnTo>
                          <a:pt x="77" y="122"/>
                        </a:lnTo>
                        <a:lnTo>
                          <a:pt x="71" y="131"/>
                        </a:lnTo>
                        <a:lnTo>
                          <a:pt x="65" y="138"/>
                        </a:lnTo>
                        <a:lnTo>
                          <a:pt x="58" y="145"/>
                        </a:lnTo>
                        <a:lnTo>
                          <a:pt x="48" y="150"/>
                        </a:lnTo>
                        <a:lnTo>
                          <a:pt x="45" y="152"/>
                        </a:lnTo>
                        <a:lnTo>
                          <a:pt x="42" y="153"/>
                        </a:lnTo>
                        <a:lnTo>
                          <a:pt x="38" y="155"/>
                        </a:lnTo>
                        <a:lnTo>
                          <a:pt x="26" y="155"/>
                        </a:lnTo>
                        <a:lnTo>
                          <a:pt x="22" y="153"/>
                        </a:lnTo>
                        <a:lnTo>
                          <a:pt x="20" y="152"/>
                        </a:lnTo>
                        <a:lnTo>
                          <a:pt x="16" y="150"/>
                        </a:lnTo>
                        <a:lnTo>
                          <a:pt x="9" y="143"/>
                        </a:lnTo>
                        <a:lnTo>
                          <a:pt x="4" y="133"/>
                        </a:lnTo>
                        <a:lnTo>
                          <a:pt x="1" y="122"/>
                        </a:lnTo>
                        <a:lnTo>
                          <a:pt x="0" y="113"/>
                        </a:lnTo>
                        <a:lnTo>
                          <a:pt x="1" y="96"/>
                        </a:lnTo>
                        <a:lnTo>
                          <a:pt x="3" y="80"/>
                        </a:lnTo>
                        <a:lnTo>
                          <a:pt x="9" y="61"/>
                        </a:lnTo>
                        <a:lnTo>
                          <a:pt x="17" y="42"/>
                        </a:lnTo>
                        <a:lnTo>
                          <a:pt x="27" y="26"/>
                        </a:lnTo>
                        <a:lnTo>
                          <a:pt x="38" y="14"/>
                        </a:lnTo>
                        <a:lnTo>
                          <a:pt x="48" y="5"/>
                        </a:lnTo>
                        <a:lnTo>
                          <a:pt x="67" y="0"/>
                        </a:lnTo>
                        <a:close/>
                        <a:moveTo>
                          <a:pt x="70" y="5"/>
                        </a:moveTo>
                        <a:lnTo>
                          <a:pt x="67" y="5"/>
                        </a:lnTo>
                        <a:lnTo>
                          <a:pt x="60" y="8"/>
                        </a:lnTo>
                        <a:lnTo>
                          <a:pt x="59" y="10"/>
                        </a:lnTo>
                        <a:lnTo>
                          <a:pt x="58" y="12"/>
                        </a:lnTo>
                        <a:lnTo>
                          <a:pt x="55" y="14"/>
                        </a:lnTo>
                        <a:lnTo>
                          <a:pt x="54" y="18"/>
                        </a:lnTo>
                        <a:lnTo>
                          <a:pt x="53" y="23"/>
                        </a:lnTo>
                        <a:lnTo>
                          <a:pt x="51" y="29"/>
                        </a:lnTo>
                        <a:lnTo>
                          <a:pt x="45" y="45"/>
                        </a:lnTo>
                        <a:lnTo>
                          <a:pt x="39" y="65"/>
                        </a:lnTo>
                        <a:lnTo>
                          <a:pt x="27" y="101"/>
                        </a:lnTo>
                        <a:lnTo>
                          <a:pt x="25" y="113"/>
                        </a:lnTo>
                        <a:lnTo>
                          <a:pt x="22" y="120"/>
                        </a:lnTo>
                        <a:lnTo>
                          <a:pt x="21" y="126"/>
                        </a:lnTo>
                        <a:lnTo>
                          <a:pt x="21" y="133"/>
                        </a:lnTo>
                        <a:lnTo>
                          <a:pt x="20" y="138"/>
                        </a:lnTo>
                        <a:lnTo>
                          <a:pt x="20" y="142"/>
                        </a:lnTo>
                        <a:lnTo>
                          <a:pt x="21" y="145"/>
                        </a:lnTo>
                        <a:lnTo>
                          <a:pt x="22" y="147"/>
                        </a:lnTo>
                        <a:lnTo>
                          <a:pt x="25" y="149"/>
                        </a:lnTo>
                        <a:lnTo>
                          <a:pt x="28" y="150"/>
                        </a:lnTo>
                        <a:lnTo>
                          <a:pt x="34" y="150"/>
                        </a:lnTo>
                        <a:lnTo>
                          <a:pt x="39" y="147"/>
                        </a:lnTo>
                        <a:lnTo>
                          <a:pt x="46" y="138"/>
                        </a:lnTo>
                        <a:lnTo>
                          <a:pt x="55" y="109"/>
                        </a:lnTo>
                        <a:lnTo>
                          <a:pt x="63" y="83"/>
                        </a:lnTo>
                        <a:lnTo>
                          <a:pt x="72" y="52"/>
                        </a:lnTo>
                        <a:lnTo>
                          <a:pt x="77" y="32"/>
                        </a:lnTo>
                        <a:lnTo>
                          <a:pt x="79" y="17"/>
                        </a:lnTo>
                        <a:lnTo>
                          <a:pt x="79" y="14"/>
                        </a:lnTo>
                        <a:lnTo>
                          <a:pt x="78" y="12"/>
                        </a:lnTo>
                        <a:lnTo>
                          <a:pt x="78" y="10"/>
                        </a:lnTo>
                        <a:lnTo>
                          <a:pt x="77" y="7"/>
                        </a:lnTo>
                        <a:lnTo>
                          <a:pt x="72" y="5"/>
                        </a:lnTo>
                        <a:lnTo>
                          <a:pt x="70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627" name="Freeform 537"/>
                  <p:cNvSpPr>
                    <a:spLocks/>
                  </p:cNvSpPr>
                  <p:nvPr/>
                </p:nvSpPr>
                <p:spPr bwMode="auto">
                  <a:xfrm>
                    <a:off x="2209" y="2855"/>
                    <a:ext cx="36" cy="35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21" y="0"/>
                      </a:cxn>
                      <a:cxn ang="0">
                        <a:pos x="26" y="2"/>
                      </a:cxn>
                      <a:cxn ang="0">
                        <a:pos x="31" y="4"/>
                      </a:cxn>
                      <a:cxn ang="0">
                        <a:pos x="32" y="7"/>
                      </a:cxn>
                      <a:cxn ang="0">
                        <a:pos x="34" y="10"/>
                      </a:cxn>
                      <a:cxn ang="0">
                        <a:pos x="34" y="13"/>
                      </a:cxn>
                      <a:cxn ang="0">
                        <a:pos x="36" y="16"/>
                      </a:cxn>
                      <a:cxn ang="0">
                        <a:pos x="33" y="25"/>
                      </a:cxn>
                      <a:cxn ang="0">
                        <a:pos x="31" y="30"/>
                      </a:cxn>
                      <a:cxn ang="0">
                        <a:pos x="29" y="32"/>
                      </a:cxn>
                      <a:cxn ang="0">
                        <a:pos x="24" y="35"/>
                      </a:cxn>
                      <a:cxn ang="0">
                        <a:pos x="12" y="35"/>
                      </a:cxn>
                      <a:cxn ang="0">
                        <a:pos x="7" y="32"/>
                      </a:cxn>
                      <a:cxn ang="0">
                        <a:pos x="2" y="27"/>
                      </a:cxn>
                      <a:cxn ang="0">
                        <a:pos x="1" y="25"/>
                      </a:cxn>
                      <a:cxn ang="0">
                        <a:pos x="1" y="23"/>
                      </a:cxn>
                      <a:cxn ang="0">
                        <a:pos x="0" y="19"/>
                      </a:cxn>
                      <a:cxn ang="0">
                        <a:pos x="0" y="13"/>
                      </a:cxn>
                      <a:cxn ang="0">
                        <a:pos x="1" y="11"/>
                      </a:cxn>
                      <a:cxn ang="0">
                        <a:pos x="1" y="8"/>
                      </a:cxn>
                      <a:cxn ang="0">
                        <a:pos x="2" y="7"/>
                      </a:cxn>
                      <a:cxn ang="0">
                        <a:pos x="5" y="4"/>
                      </a:cxn>
                      <a:cxn ang="0">
                        <a:pos x="8" y="2"/>
                      </a:cxn>
                      <a:cxn ang="0">
                        <a:pos x="13" y="0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36" h="35">
                        <a:moveTo>
                          <a:pt x="17" y="0"/>
                        </a:moveTo>
                        <a:lnTo>
                          <a:pt x="21" y="0"/>
                        </a:lnTo>
                        <a:lnTo>
                          <a:pt x="26" y="2"/>
                        </a:lnTo>
                        <a:lnTo>
                          <a:pt x="31" y="4"/>
                        </a:lnTo>
                        <a:lnTo>
                          <a:pt x="32" y="7"/>
                        </a:lnTo>
                        <a:lnTo>
                          <a:pt x="34" y="10"/>
                        </a:lnTo>
                        <a:lnTo>
                          <a:pt x="34" y="13"/>
                        </a:lnTo>
                        <a:lnTo>
                          <a:pt x="36" y="16"/>
                        </a:lnTo>
                        <a:lnTo>
                          <a:pt x="33" y="25"/>
                        </a:lnTo>
                        <a:lnTo>
                          <a:pt x="31" y="30"/>
                        </a:lnTo>
                        <a:lnTo>
                          <a:pt x="29" y="32"/>
                        </a:lnTo>
                        <a:lnTo>
                          <a:pt x="24" y="35"/>
                        </a:lnTo>
                        <a:lnTo>
                          <a:pt x="12" y="35"/>
                        </a:lnTo>
                        <a:lnTo>
                          <a:pt x="7" y="32"/>
                        </a:lnTo>
                        <a:lnTo>
                          <a:pt x="2" y="27"/>
                        </a:lnTo>
                        <a:lnTo>
                          <a:pt x="1" y="25"/>
                        </a:lnTo>
                        <a:lnTo>
                          <a:pt x="1" y="23"/>
                        </a:lnTo>
                        <a:lnTo>
                          <a:pt x="0" y="19"/>
                        </a:lnTo>
                        <a:lnTo>
                          <a:pt x="0" y="13"/>
                        </a:lnTo>
                        <a:lnTo>
                          <a:pt x="1" y="11"/>
                        </a:lnTo>
                        <a:lnTo>
                          <a:pt x="1" y="8"/>
                        </a:lnTo>
                        <a:lnTo>
                          <a:pt x="2" y="7"/>
                        </a:lnTo>
                        <a:lnTo>
                          <a:pt x="5" y="4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628" name="Freeform 538"/>
                  <p:cNvSpPr>
                    <a:spLocks noEditPoints="1"/>
                  </p:cNvSpPr>
                  <p:nvPr/>
                </p:nvSpPr>
                <p:spPr bwMode="auto">
                  <a:xfrm>
                    <a:off x="2270" y="2737"/>
                    <a:ext cx="112" cy="150"/>
                  </a:xfrm>
                  <a:custGeom>
                    <a:avLst/>
                    <a:gdLst/>
                    <a:ahLst/>
                    <a:cxnLst>
                      <a:cxn ang="0">
                        <a:pos x="50" y="116"/>
                      </a:cxn>
                      <a:cxn ang="0">
                        <a:pos x="0" y="116"/>
                      </a:cxn>
                      <a:cxn ang="0">
                        <a:pos x="4" y="97"/>
                      </a:cxn>
                      <a:cxn ang="0">
                        <a:pos x="98" y="0"/>
                      </a:cxn>
                      <a:cxn ang="0">
                        <a:pos x="112" y="0"/>
                      </a:cxn>
                      <a:cxn ang="0">
                        <a:pos x="82" y="97"/>
                      </a:cxn>
                      <a:cxn ang="0">
                        <a:pos x="93" y="97"/>
                      </a:cxn>
                      <a:cxn ang="0">
                        <a:pos x="89" y="116"/>
                      </a:cxn>
                      <a:cxn ang="0">
                        <a:pos x="77" y="116"/>
                      </a:cxn>
                      <a:cxn ang="0">
                        <a:pos x="65" y="150"/>
                      </a:cxn>
                      <a:cxn ang="0">
                        <a:pos x="40" y="150"/>
                      </a:cxn>
                      <a:cxn ang="0">
                        <a:pos x="50" y="116"/>
                      </a:cxn>
                      <a:cxn ang="0">
                        <a:pos x="57" y="97"/>
                      </a:cxn>
                      <a:cxn ang="0">
                        <a:pos x="72" y="46"/>
                      </a:cxn>
                      <a:cxn ang="0">
                        <a:pos x="23" y="97"/>
                      </a:cxn>
                      <a:cxn ang="0">
                        <a:pos x="57" y="97"/>
                      </a:cxn>
                    </a:cxnLst>
                    <a:rect l="0" t="0" r="r" b="b"/>
                    <a:pathLst>
                      <a:path w="112" h="150">
                        <a:moveTo>
                          <a:pt x="50" y="116"/>
                        </a:moveTo>
                        <a:lnTo>
                          <a:pt x="0" y="116"/>
                        </a:lnTo>
                        <a:lnTo>
                          <a:pt x="4" y="97"/>
                        </a:lnTo>
                        <a:lnTo>
                          <a:pt x="98" y="0"/>
                        </a:lnTo>
                        <a:lnTo>
                          <a:pt x="112" y="0"/>
                        </a:lnTo>
                        <a:lnTo>
                          <a:pt x="82" y="97"/>
                        </a:lnTo>
                        <a:lnTo>
                          <a:pt x="93" y="97"/>
                        </a:lnTo>
                        <a:lnTo>
                          <a:pt x="89" y="116"/>
                        </a:lnTo>
                        <a:lnTo>
                          <a:pt x="77" y="116"/>
                        </a:lnTo>
                        <a:lnTo>
                          <a:pt x="65" y="150"/>
                        </a:lnTo>
                        <a:lnTo>
                          <a:pt x="40" y="150"/>
                        </a:lnTo>
                        <a:lnTo>
                          <a:pt x="50" y="116"/>
                        </a:lnTo>
                        <a:close/>
                        <a:moveTo>
                          <a:pt x="57" y="97"/>
                        </a:moveTo>
                        <a:lnTo>
                          <a:pt x="72" y="46"/>
                        </a:lnTo>
                        <a:lnTo>
                          <a:pt x="23" y="97"/>
                        </a:lnTo>
                        <a:lnTo>
                          <a:pt x="57" y="97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629" name="Line 539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2475"/>
                    <a:ext cx="19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0" name="Rectangle 540"/>
                  <p:cNvSpPr>
                    <a:spLocks noChangeArrowheads="1"/>
                  </p:cNvSpPr>
                  <p:nvPr/>
                </p:nvSpPr>
                <p:spPr bwMode="auto">
                  <a:xfrm>
                    <a:off x="1944" y="2482"/>
                    <a:ext cx="124" cy="23"/>
                  </a:xfrm>
                  <a:prstGeom prst="rect">
                    <a:avLst/>
                  </a:pr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1" name="Freeform 541"/>
                  <p:cNvSpPr>
                    <a:spLocks noEditPoints="1"/>
                  </p:cNvSpPr>
                  <p:nvPr/>
                </p:nvSpPr>
                <p:spPr bwMode="auto">
                  <a:xfrm>
                    <a:off x="2114" y="2399"/>
                    <a:ext cx="100" cy="154"/>
                  </a:xfrm>
                  <a:custGeom>
                    <a:avLst/>
                    <a:gdLst/>
                    <a:ahLst/>
                    <a:cxnLst>
                      <a:cxn ang="0">
                        <a:pos x="77" y="2"/>
                      </a:cxn>
                      <a:cxn ang="0">
                        <a:pos x="86" y="7"/>
                      </a:cxn>
                      <a:cxn ang="0">
                        <a:pos x="96" y="19"/>
                      </a:cxn>
                      <a:cxn ang="0">
                        <a:pos x="100" y="43"/>
                      </a:cxn>
                      <a:cxn ang="0">
                        <a:pos x="95" y="79"/>
                      </a:cxn>
                      <a:cxn ang="0">
                        <a:pos x="84" y="113"/>
                      </a:cxn>
                      <a:cxn ang="0">
                        <a:pos x="71" y="131"/>
                      </a:cxn>
                      <a:cxn ang="0">
                        <a:pos x="58" y="145"/>
                      </a:cxn>
                      <a:cxn ang="0">
                        <a:pos x="45" y="152"/>
                      </a:cxn>
                      <a:cxn ang="0">
                        <a:pos x="38" y="154"/>
                      </a:cxn>
                      <a:cxn ang="0">
                        <a:pos x="23" y="153"/>
                      </a:cxn>
                      <a:cxn ang="0">
                        <a:pos x="17" y="150"/>
                      </a:cxn>
                      <a:cxn ang="0">
                        <a:pos x="5" y="133"/>
                      </a:cxn>
                      <a:cxn ang="0">
                        <a:pos x="0" y="113"/>
                      </a:cxn>
                      <a:cxn ang="0">
                        <a:pos x="4" y="79"/>
                      </a:cxn>
                      <a:cxn ang="0">
                        <a:pos x="18" y="41"/>
                      </a:cxn>
                      <a:cxn ang="0">
                        <a:pos x="38" y="14"/>
                      </a:cxn>
                      <a:cxn ang="0">
                        <a:pos x="68" y="0"/>
                      </a:cxn>
                      <a:cxn ang="0">
                        <a:pos x="68" y="5"/>
                      </a:cxn>
                      <a:cxn ang="0">
                        <a:pos x="59" y="9"/>
                      </a:cxn>
                      <a:cxn ang="0">
                        <a:pos x="56" y="14"/>
                      </a:cxn>
                      <a:cxn ang="0">
                        <a:pos x="53" y="22"/>
                      </a:cxn>
                      <a:cxn ang="0">
                        <a:pos x="45" y="45"/>
                      </a:cxn>
                      <a:cxn ang="0">
                        <a:pos x="27" y="101"/>
                      </a:cxn>
                      <a:cxn ang="0">
                        <a:pos x="23" y="120"/>
                      </a:cxn>
                      <a:cxn ang="0">
                        <a:pos x="21" y="133"/>
                      </a:cxn>
                      <a:cxn ang="0">
                        <a:pos x="20" y="141"/>
                      </a:cxn>
                      <a:cxn ang="0">
                        <a:pos x="23" y="147"/>
                      </a:cxn>
                      <a:cxn ang="0">
                        <a:pos x="29" y="150"/>
                      </a:cxn>
                      <a:cxn ang="0">
                        <a:pos x="39" y="147"/>
                      </a:cxn>
                      <a:cxn ang="0">
                        <a:pos x="56" y="109"/>
                      </a:cxn>
                      <a:cxn ang="0">
                        <a:pos x="72" y="52"/>
                      </a:cxn>
                      <a:cxn ang="0">
                        <a:pos x="80" y="16"/>
                      </a:cxn>
                      <a:cxn ang="0">
                        <a:pos x="78" y="12"/>
                      </a:cxn>
                      <a:cxn ang="0">
                        <a:pos x="77" y="7"/>
                      </a:cxn>
                      <a:cxn ang="0">
                        <a:pos x="70" y="5"/>
                      </a:cxn>
                    </a:cxnLst>
                    <a:rect l="0" t="0" r="r" b="b"/>
                    <a:pathLst>
                      <a:path w="100" h="154">
                        <a:moveTo>
                          <a:pt x="68" y="0"/>
                        </a:moveTo>
                        <a:lnTo>
                          <a:pt x="77" y="2"/>
                        </a:lnTo>
                        <a:lnTo>
                          <a:pt x="82" y="5"/>
                        </a:lnTo>
                        <a:lnTo>
                          <a:pt x="86" y="7"/>
                        </a:lnTo>
                        <a:lnTo>
                          <a:pt x="93" y="14"/>
                        </a:lnTo>
                        <a:lnTo>
                          <a:pt x="96" y="19"/>
                        </a:lnTo>
                        <a:lnTo>
                          <a:pt x="100" y="33"/>
                        </a:lnTo>
                        <a:lnTo>
                          <a:pt x="100" y="43"/>
                        </a:lnTo>
                        <a:lnTo>
                          <a:pt x="99" y="60"/>
                        </a:lnTo>
                        <a:lnTo>
                          <a:pt x="95" y="79"/>
                        </a:lnTo>
                        <a:lnTo>
                          <a:pt x="90" y="97"/>
                        </a:lnTo>
                        <a:lnTo>
                          <a:pt x="84" y="113"/>
                        </a:lnTo>
                        <a:lnTo>
                          <a:pt x="77" y="122"/>
                        </a:lnTo>
                        <a:lnTo>
                          <a:pt x="71" y="131"/>
                        </a:lnTo>
                        <a:lnTo>
                          <a:pt x="65" y="138"/>
                        </a:lnTo>
                        <a:lnTo>
                          <a:pt x="58" y="145"/>
                        </a:lnTo>
                        <a:lnTo>
                          <a:pt x="49" y="150"/>
                        </a:lnTo>
                        <a:lnTo>
                          <a:pt x="45" y="152"/>
                        </a:lnTo>
                        <a:lnTo>
                          <a:pt x="43" y="153"/>
                        </a:lnTo>
                        <a:lnTo>
                          <a:pt x="38" y="154"/>
                        </a:lnTo>
                        <a:lnTo>
                          <a:pt x="26" y="154"/>
                        </a:lnTo>
                        <a:lnTo>
                          <a:pt x="23" y="153"/>
                        </a:lnTo>
                        <a:lnTo>
                          <a:pt x="20" y="152"/>
                        </a:lnTo>
                        <a:lnTo>
                          <a:pt x="17" y="150"/>
                        </a:lnTo>
                        <a:lnTo>
                          <a:pt x="10" y="142"/>
                        </a:lnTo>
                        <a:lnTo>
                          <a:pt x="5" y="133"/>
                        </a:lnTo>
                        <a:lnTo>
                          <a:pt x="1" y="122"/>
                        </a:lnTo>
                        <a:lnTo>
                          <a:pt x="0" y="113"/>
                        </a:lnTo>
                        <a:lnTo>
                          <a:pt x="1" y="96"/>
                        </a:lnTo>
                        <a:lnTo>
                          <a:pt x="4" y="79"/>
                        </a:lnTo>
                        <a:lnTo>
                          <a:pt x="10" y="60"/>
                        </a:lnTo>
                        <a:lnTo>
                          <a:pt x="18" y="41"/>
                        </a:lnTo>
                        <a:lnTo>
                          <a:pt x="27" y="26"/>
                        </a:lnTo>
                        <a:lnTo>
                          <a:pt x="38" y="14"/>
                        </a:lnTo>
                        <a:lnTo>
                          <a:pt x="49" y="5"/>
                        </a:lnTo>
                        <a:lnTo>
                          <a:pt x="68" y="0"/>
                        </a:lnTo>
                        <a:close/>
                        <a:moveTo>
                          <a:pt x="70" y="5"/>
                        </a:moveTo>
                        <a:lnTo>
                          <a:pt x="68" y="5"/>
                        </a:lnTo>
                        <a:lnTo>
                          <a:pt x="61" y="8"/>
                        </a:lnTo>
                        <a:lnTo>
                          <a:pt x="59" y="9"/>
                        </a:lnTo>
                        <a:lnTo>
                          <a:pt x="58" y="12"/>
                        </a:lnTo>
                        <a:lnTo>
                          <a:pt x="56" y="14"/>
                        </a:lnTo>
                        <a:lnTo>
                          <a:pt x="55" y="18"/>
                        </a:lnTo>
                        <a:lnTo>
                          <a:pt x="53" y="22"/>
                        </a:lnTo>
                        <a:lnTo>
                          <a:pt x="51" y="28"/>
                        </a:lnTo>
                        <a:lnTo>
                          <a:pt x="45" y="45"/>
                        </a:lnTo>
                        <a:lnTo>
                          <a:pt x="39" y="65"/>
                        </a:lnTo>
                        <a:lnTo>
                          <a:pt x="27" y="101"/>
                        </a:lnTo>
                        <a:lnTo>
                          <a:pt x="25" y="113"/>
                        </a:lnTo>
                        <a:lnTo>
                          <a:pt x="23" y="120"/>
                        </a:lnTo>
                        <a:lnTo>
                          <a:pt x="21" y="126"/>
                        </a:lnTo>
                        <a:lnTo>
                          <a:pt x="21" y="133"/>
                        </a:lnTo>
                        <a:lnTo>
                          <a:pt x="20" y="138"/>
                        </a:lnTo>
                        <a:lnTo>
                          <a:pt x="20" y="141"/>
                        </a:lnTo>
                        <a:lnTo>
                          <a:pt x="21" y="145"/>
                        </a:lnTo>
                        <a:lnTo>
                          <a:pt x="23" y="147"/>
                        </a:lnTo>
                        <a:lnTo>
                          <a:pt x="25" y="148"/>
                        </a:lnTo>
                        <a:lnTo>
                          <a:pt x="29" y="150"/>
                        </a:lnTo>
                        <a:lnTo>
                          <a:pt x="34" y="150"/>
                        </a:lnTo>
                        <a:lnTo>
                          <a:pt x="39" y="147"/>
                        </a:lnTo>
                        <a:lnTo>
                          <a:pt x="46" y="138"/>
                        </a:lnTo>
                        <a:lnTo>
                          <a:pt x="56" y="109"/>
                        </a:lnTo>
                        <a:lnTo>
                          <a:pt x="63" y="83"/>
                        </a:lnTo>
                        <a:lnTo>
                          <a:pt x="72" y="52"/>
                        </a:lnTo>
                        <a:lnTo>
                          <a:pt x="77" y="32"/>
                        </a:lnTo>
                        <a:lnTo>
                          <a:pt x="80" y="16"/>
                        </a:lnTo>
                        <a:lnTo>
                          <a:pt x="80" y="14"/>
                        </a:lnTo>
                        <a:lnTo>
                          <a:pt x="78" y="12"/>
                        </a:lnTo>
                        <a:lnTo>
                          <a:pt x="78" y="9"/>
                        </a:lnTo>
                        <a:lnTo>
                          <a:pt x="77" y="7"/>
                        </a:lnTo>
                        <a:lnTo>
                          <a:pt x="72" y="5"/>
                        </a:lnTo>
                        <a:lnTo>
                          <a:pt x="70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2" name="Freeform 542"/>
                  <p:cNvSpPr>
                    <a:spLocks/>
                  </p:cNvSpPr>
                  <p:nvPr/>
                </p:nvSpPr>
                <p:spPr bwMode="auto">
                  <a:xfrm>
                    <a:off x="2211" y="2519"/>
                    <a:ext cx="36" cy="34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22" y="0"/>
                      </a:cxn>
                      <a:cxn ang="0">
                        <a:pos x="27" y="2"/>
                      </a:cxn>
                      <a:cxn ang="0">
                        <a:pos x="31" y="3"/>
                      </a:cxn>
                      <a:cxn ang="0">
                        <a:pos x="32" y="7"/>
                      </a:cxn>
                      <a:cxn ang="0">
                        <a:pos x="35" y="9"/>
                      </a:cxn>
                      <a:cxn ang="0">
                        <a:pos x="35" y="13"/>
                      </a:cxn>
                      <a:cxn ang="0">
                        <a:pos x="36" y="15"/>
                      </a:cxn>
                      <a:cxn ang="0">
                        <a:pos x="34" y="25"/>
                      </a:cxn>
                      <a:cxn ang="0">
                        <a:pos x="31" y="30"/>
                      </a:cxn>
                      <a:cxn ang="0">
                        <a:pos x="29" y="32"/>
                      </a:cxn>
                      <a:cxn ang="0">
                        <a:pos x="24" y="34"/>
                      </a:cxn>
                      <a:cxn ang="0">
                        <a:pos x="12" y="34"/>
                      </a:cxn>
                      <a:cxn ang="0">
                        <a:pos x="8" y="32"/>
                      </a:cxn>
                      <a:cxn ang="0">
                        <a:pos x="3" y="27"/>
                      </a:cxn>
                      <a:cxn ang="0">
                        <a:pos x="2" y="25"/>
                      </a:cxn>
                      <a:cxn ang="0">
                        <a:pos x="2" y="22"/>
                      </a:cxn>
                      <a:cxn ang="0">
                        <a:pos x="0" y="19"/>
                      </a:cxn>
                      <a:cxn ang="0">
                        <a:pos x="0" y="13"/>
                      </a:cxn>
                      <a:cxn ang="0">
                        <a:pos x="2" y="11"/>
                      </a:cxn>
                      <a:cxn ang="0">
                        <a:pos x="2" y="8"/>
                      </a:cxn>
                      <a:cxn ang="0">
                        <a:pos x="3" y="7"/>
                      </a:cxn>
                      <a:cxn ang="0">
                        <a:pos x="5" y="3"/>
                      </a:cxn>
                      <a:cxn ang="0">
                        <a:pos x="9" y="2"/>
                      </a:cxn>
                      <a:cxn ang="0">
                        <a:pos x="13" y="0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36" h="34">
                        <a:moveTo>
                          <a:pt x="17" y="0"/>
                        </a:moveTo>
                        <a:lnTo>
                          <a:pt x="22" y="0"/>
                        </a:lnTo>
                        <a:lnTo>
                          <a:pt x="27" y="2"/>
                        </a:lnTo>
                        <a:lnTo>
                          <a:pt x="31" y="3"/>
                        </a:lnTo>
                        <a:lnTo>
                          <a:pt x="32" y="7"/>
                        </a:lnTo>
                        <a:lnTo>
                          <a:pt x="35" y="9"/>
                        </a:lnTo>
                        <a:lnTo>
                          <a:pt x="35" y="13"/>
                        </a:lnTo>
                        <a:lnTo>
                          <a:pt x="36" y="15"/>
                        </a:lnTo>
                        <a:lnTo>
                          <a:pt x="34" y="25"/>
                        </a:lnTo>
                        <a:lnTo>
                          <a:pt x="31" y="30"/>
                        </a:lnTo>
                        <a:lnTo>
                          <a:pt x="29" y="32"/>
                        </a:lnTo>
                        <a:lnTo>
                          <a:pt x="24" y="34"/>
                        </a:lnTo>
                        <a:lnTo>
                          <a:pt x="12" y="34"/>
                        </a:lnTo>
                        <a:lnTo>
                          <a:pt x="8" y="32"/>
                        </a:lnTo>
                        <a:lnTo>
                          <a:pt x="3" y="27"/>
                        </a:lnTo>
                        <a:lnTo>
                          <a:pt x="2" y="25"/>
                        </a:lnTo>
                        <a:lnTo>
                          <a:pt x="2" y="22"/>
                        </a:lnTo>
                        <a:lnTo>
                          <a:pt x="0" y="19"/>
                        </a:lnTo>
                        <a:lnTo>
                          <a:pt x="0" y="13"/>
                        </a:lnTo>
                        <a:lnTo>
                          <a:pt x="2" y="11"/>
                        </a:lnTo>
                        <a:lnTo>
                          <a:pt x="2" y="8"/>
                        </a:lnTo>
                        <a:lnTo>
                          <a:pt x="3" y="7"/>
                        </a:lnTo>
                        <a:lnTo>
                          <a:pt x="5" y="3"/>
                        </a:lnTo>
                        <a:lnTo>
                          <a:pt x="9" y="2"/>
                        </a:lnTo>
                        <a:lnTo>
                          <a:pt x="13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3" name="Freeform 543"/>
                  <p:cNvSpPr>
                    <a:spLocks/>
                  </p:cNvSpPr>
                  <p:nvPr/>
                </p:nvSpPr>
                <p:spPr bwMode="auto">
                  <a:xfrm>
                    <a:off x="2270" y="2399"/>
                    <a:ext cx="108" cy="152"/>
                  </a:xfrm>
                  <a:custGeom>
                    <a:avLst/>
                    <a:gdLst/>
                    <a:ahLst/>
                    <a:cxnLst>
                      <a:cxn ang="0">
                        <a:pos x="79" y="152"/>
                      </a:cxn>
                      <a:cxn ang="0">
                        <a:pos x="0" y="152"/>
                      </a:cxn>
                      <a:cxn ang="0">
                        <a:pos x="0" y="147"/>
                      </a:cxn>
                      <a:cxn ang="0">
                        <a:pos x="29" y="121"/>
                      </a:cxn>
                      <a:cxn ang="0">
                        <a:pos x="54" y="96"/>
                      </a:cxn>
                      <a:cxn ang="0">
                        <a:pos x="65" y="83"/>
                      </a:cxn>
                      <a:cxn ang="0">
                        <a:pos x="72" y="74"/>
                      </a:cxn>
                      <a:cxn ang="0">
                        <a:pos x="77" y="65"/>
                      </a:cxn>
                      <a:cxn ang="0">
                        <a:pos x="80" y="54"/>
                      </a:cxn>
                      <a:cxn ang="0">
                        <a:pos x="82" y="45"/>
                      </a:cxn>
                      <a:cxn ang="0">
                        <a:pos x="82" y="40"/>
                      </a:cxn>
                      <a:cxn ang="0">
                        <a:pos x="79" y="33"/>
                      </a:cxn>
                      <a:cxn ang="0">
                        <a:pos x="71" y="25"/>
                      </a:cxn>
                      <a:cxn ang="0">
                        <a:pos x="67" y="22"/>
                      </a:cxn>
                      <a:cxn ang="0">
                        <a:pos x="64" y="21"/>
                      </a:cxn>
                      <a:cxn ang="0">
                        <a:pos x="59" y="21"/>
                      </a:cxn>
                      <a:cxn ang="0">
                        <a:pos x="50" y="22"/>
                      </a:cxn>
                      <a:cxn ang="0">
                        <a:pos x="40" y="28"/>
                      </a:cxn>
                      <a:cxn ang="0">
                        <a:pos x="33" y="38"/>
                      </a:cxn>
                      <a:cxn ang="0">
                        <a:pos x="28" y="35"/>
                      </a:cxn>
                      <a:cxn ang="0">
                        <a:pos x="32" y="26"/>
                      </a:cxn>
                      <a:cxn ang="0">
                        <a:pos x="36" y="18"/>
                      </a:cxn>
                      <a:cxn ang="0">
                        <a:pos x="42" y="12"/>
                      </a:cxn>
                      <a:cxn ang="0">
                        <a:pos x="52" y="6"/>
                      </a:cxn>
                      <a:cxn ang="0">
                        <a:pos x="61" y="2"/>
                      </a:cxn>
                      <a:cxn ang="0">
                        <a:pos x="72" y="0"/>
                      </a:cxn>
                      <a:cxn ang="0">
                        <a:pos x="82" y="1"/>
                      </a:cxn>
                      <a:cxn ang="0">
                        <a:pos x="90" y="5"/>
                      </a:cxn>
                      <a:cxn ang="0">
                        <a:pos x="98" y="9"/>
                      </a:cxn>
                      <a:cxn ang="0">
                        <a:pos x="105" y="20"/>
                      </a:cxn>
                      <a:cxn ang="0">
                        <a:pos x="108" y="33"/>
                      </a:cxn>
                      <a:cxn ang="0">
                        <a:pos x="107" y="44"/>
                      </a:cxn>
                      <a:cxn ang="0">
                        <a:pos x="103" y="54"/>
                      </a:cxn>
                      <a:cxn ang="0">
                        <a:pos x="99" y="62"/>
                      </a:cxn>
                      <a:cxn ang="0">
                        <a:pos x="92" y="71"/>
                      </a:cxn>
                      <a:cxn ang="0">
                        <a:pos x="84" y="82"/>
                      </a:cxn>
                      <a:cxn ang="0">
                        <a:pos x="72" y="93"/>
                      </a:cxn>
                      <a:cxn ang="0">
                        <a:pos x="57" y="108"/>
                      </a:cxn>
                      <a:cxn ang="0">
                        <a:pos x="35" y="126"/>
                      </a:cxn>
                      <a:cxn ang="0">
                        <a:pos x="74" y="126"/>
                      </a:cxn>
                      <a:cxn ang="0">
                        <a:pos x="82" y="123"/>
                      </a:cxn>
                      <a:cxn ang="0">
                        <a:pos x="85" y="121"/>
                      </a:cxn>
                      <a:cxn ang="0">
                        <a:pos x="88" y="119"/>
                      </a:cxn>
                      <a:cxn ang="0">
                        <a:pos x="90" y="115"/>
                      </a:cxn>
                      <a:cxn ang="0">
                        <a:pos x="93" y="110"/>
                      </a:cxn>
                      <a:cxn ang="0">
                        <a:pos x="98" y="110"/>
                      </a:cxn>
                      <a:cxn ang="0">
                        <a:pos x="79" y="152"/>
                      </a:cxn>
                    </a:cxnLst>
                    <a:rect l="0" t="0" r="r" b="b"/>
                    <a:pathLst>
                      <a:path w="108" h="152">
                        <a:moveTo>
                          <a:pt x="79" y="152"/>
                        </a:moveTo>
                        <a:lnTo>
                          <a:pt x="0" y="152"/>
                        </a:lnTo>
                        <a:lnTo>
                          <a:pt x="0" y="147"/>
                        </a:lnTo>
                        <a:lnTo>
                          <a:pt x="29" y="121"/>
                        </a:lnTo>
                        <a:lnTo>
                          <a:pt x="54" y="96"/>
                        </a:lnTo>
                        <a:lnTo>
                          <a:pt x="65" y="83"/>
                        </a:lnTo>
                        <a:lnTo>
                          <a:pt x="72" y="74"/>
                        </a:lnTo>
                        <a:lnTo>
                          <a:pt x="77" y="65"/>
                        </a:lnTo>
                        <a:lnTo>
                          <a:pt x="80" y="54"/>
                        </a:lnTo>
                        <a:lnTo>
                          <a:pt x="82" y="45"/>
                        </a:lnTo>
                        <a:lnTo>
                          <a:pt x="82" y="40"/>
                        </a:lnTo>
                        <a:lnTo>
                          <a:pt x="79" y="33"/>
                        </a:lnTo>
                        <a:lnTo>
                          <a:pt x="71" y="25"/>
                        </a:lnTo>
                        <a:lnTo>
                          <a:pt x="67" y="22"/>
                        </a:lnTo>
                        <a:lnTo>
                          <a:pt x="64" y="21"/>
                        </a:lnTo>
                        <a:lnTo>
                          <a:pt x="59" y="21"/>
                        </a:lnTo>
                        <a:lnTo>
                          <a:pt x="50" y="22"/>
                        </a:lnTo>
                        <a:lnTo>
                          <a:pt x="40" y="28"/>
                        </a:lnTo>
                        <a:lnTo>
                          <a:pt x="33" y="38"/>
                        </a:lnTo>
                        <a:lnTo>
                          <a:pt x="28" y="35"/>
                        </a:lnTo>
                        <a:lnTo>
                          <a:pt x="32" y="26"/>
                        </a:lnTo>
                        <a:lnTo>
                          <a:pt x="36" y="18"/>
                        </a:lnTo>
                        <a:lnTo>
                          <a:pt x="42" y="12"/>
                        </a:lnTo>
                        <a:lnTo>
                          <a:pt x="52" y="6"/>
                        </a:lnTo>
                        <a:lnTo>
                          <a:pt x="61" y="2"/>
                        </a:lnTo>
                        <a:lnTo>
                          <a:pt x="72" y="0"/>
                        </a:lnTo>
                        <a:lnTo>
                          <a:pt x="82" y="1"/>
                        </a:lnTo>
                        <a:lnTo>
                          <a:pt x="90" y="5"/>
                        </a:lnTo>
                        <a:lnTo>
                          <a:pt x="98" y="9"/>
                        </a:lnTo>
                        <a:lnTo>
                          <a:pt x="105" y="20"/>
                        </a:lnTo>
                        <a:lnTo>
                          <a:pt x="108" y="33"/>
                        </a:lnTo>
                        <a:lnTo>
                          <a:pt x="107" y="44"/>
                        </a:lnTo>
                        <a:lnTo>
                          <a:pt x="103" y="54"/>
                        </a:lnTo>
                        <a:lnTo>
                          <a:pt x="99" y="62"/>
                        </a:lnTo>
                        <a:lnTo>
                          <a:pt x="92" y="71"/>
                        </a:lnTo>
                        <a:lnTo>
                          <a:pt x="84" y="82"/>
                        </a:lnTo>
                        <a:lnTo>
                          <a:pt x="72" y="93"/>
                        </a:lnTo>
                        <a:lnTo>
                          <a:pt x="57" y="108"/>
                        </a:lnTo>
                        <a:lnTo>
                          <a:pt x="35" y="126"/>
                        </a:lnTo>
                        <a:lnTo>
                          <a:pt x="74" y="126"/>
                        </a:lnTo>
                        <a:lnTo>
                          <a:pt x="82" y="123"/>
                        </a:lnTo>
                        <a:lnTo>
                          <a:pt x="85" y="121"/>
                        </a:lnTo>
                        <a:lnTo>
                          <a:pt x="88" y="119"/>
                        </a:lnTo>
                        <a:lnTo>
                          <a:pt x="90" y="115"/>
                        </a:lnTo>
                        <a:lnTo>
                          <a:pt x="93" y="110"/>
                        </a:lnTo>
                        <a:lnTo>
                          <a:pt x="98" y="110"/>
                        </a:lnTo>
                        <a:lnTo>
                          <a:pt x="79" y="152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4" name="Line 544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1804"/>
                    <a:ext cx="19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5" name="Freeform 545"/>
                  <p:cNvSpPr>
                    <a:spLocks noEditPoints="1"/>
                  </p:cNvSpPr>
                  <p:nvPr/>
                </p:nvSpPr>
                <p:spPr bwMode="auto">
                  <a:xfrm>
                    <a:off x="2113" y="1729"/>
                    <a:ext cx="100" cy="154"/>
                  </a:xfrm>
                  <a:custGeom>
                    <a:avLst/>
                    <a:gdLst/>
                    <a:ahLst/>
                    <a:cxnLst>
                      <a:cxn ang="0">
                        <a:pos x="77" y="2"/>
                      </a:cxn>
                      <a:cxn ang="0">
                        <a:pos x="85" y="7"/>
                      </a:cxn>
                      <a:cxn ang="0">
                        <a:pos x="96" y="19"/>
                      </a:cxn>
                      <a:cxn ang="0">
                        <a:pos x="100" y="42"/>
                      </a:cxn>
                      <a:cxn ang="0">
                        <a:pos x="95" y="79"/>
                      </a:cxn>
                      <a:cxn ang="0">
                        <a:pos x="84" y="113"/>
                      </a:cxn>
                      <a:cxn ang="0">
                        <a:pos x="71" y="130"/>
                      </a:cxn>
                      <a:cxn ang="0">
                        <a:pos x="58" y="145"/>
                      </a:cxn>
                      <a:cxn ang="0">
                        <a:pos x="45" y="152"/>
                      </a:cxn>
                      <a:cxn ang="0">
                        <a:pos x="38" y="154"/>
                      </a:cxn>
                      <a:cxn ang="0">
                        <a:pos x="22" y="153"/>
                      </a:cxn>
                      <a:cxn ang="0">
                        <a:pos x="16" y="149"/>
                      </a:cxn>
                      <a:cxn ang="0">
                        <a:pos x="5" y="133"/>
                      </a:cxn>
                      <a:cxn ang="0">
                        <a:pos x="0" y="113"/>
                      </a:cxn>
                      <a:cxn ang="0">
                        <a:pos x="3" y="79"/>
                      </a:cxn>
                      <a:cxn ang="0">
                        <a:pos x="18" y="41"/>
                      </a:cxn>
                      <a:cxn ang="0">
                        <a:pos x="38" y="14"/>
                      </a:cxn>
                      <a:cxn ang="0">
                        <a:pos x="68" y="0"/>
                      </a:cxn>
                      <a:cxn ang="0">
                        <a:pos x="68" y="4"/>
                      </a:cxn>
                      <a:cxn ang="0">
                        <a:pos x="59" y="9"/>
                      </a:cxn>
                      <a:cxn ang="0">
                        <a:pos x="56" y="14"/>
                      </a:cxn>
                      <a:cxn ang="0">
                        <a:pos x="53" y="22"/>
                      </a:cxn>
                      <a:cxn ang="0">
                        <a:pos x="45" y="45"/>
                      </a:cxn>
                      <a:cxn ang="0">
                        <a:pos x="27" y="101"/>
                      </a:cxn>
                      <a:cxn ang="0">
                        <a:pos x="22" y="118"/>
                      </a:cxn>
                      <a:cxn ang="0">
                        <a:pos x="20" y="138"/>
                      </a:cxn>
                      <a:cxn ang="0">
                        <a:pos x="21" y="145"/>
                      </a:cxn>
                      <a:cxn ang="0">
                        <a:pos x="25" y="148"/>
                      </a:cxn>
                      <a:cxn ang="0">
                        <a:pos x="34" y="149"/>
                      </a:cxn>
                      <a:cxn ang="0">
                        <a:pos x="46" y="138"/>
                      </a:cxn>
                      <a:cxn ang="0">
                        <a:pos x="63" y="83"/>
                      </a:cxn>
                      <a:cxn ang="0">
                        <a:pos x="77" y="32"/>
                      </a:cxn>
                      <a:cxn ang="0">
                        <a:pos x="79" y="14"/>
                      </a:cxn>
                      <a:cxn ang="0">
                        <a:pos x="78" y="9"/>
                      </a:cxn>
                      <a:cxn ang="0">
                        <a:pos x="72" y="4"/>
                      </a:cxn>
                    </a:cxnLst>
                    <a:rect l="0" t="0" r="r" b="b"/>
                    <a:pathLst>
                      <a:path w="100" h="154">
                        <a:moveTo>
                          <a:pt x="68" y="0"/>
                        </a:moveTo>
                        <a:lnTo>
                          <a:pt x="77" y="2"/>
                        </a:lnTo>
                        <a:lnTo>
                          <a:pt x="82" y="4"/>
                        </a:lnTo>
                        <a:lnTo>
                          <a:pt x="85" y="7"/>
                        </a:lnTo>
                        <a:lnTo>
                          <a:pt x="92" y="14"/>
                        </a:lnTo>
                        <a:lnTo>
                          <a:pt x="96" y="19"/>
                        </a:lnTo>
                        <a:lnTo>
                          <a:pt x="100" y="33"/>
                        </a:lnTo>
                        <a:lnTo>
                          <a:pt x="100" y="42"/>
                        </a:lnTo>
                        <a:lnTo>
                          <a:pt x="98" y="60"/>
                        </a:lnTo>
                        <a:lnTo>
                          <a:pt x="95" y="79"/>
                        </a:lnTo>
                        <a:lnTo>
                          <a:pt x="90" y="97"/>
                        </a:lnTo>
                        <a:lnTo>
                          <a:pt x="84" y="113"/>
                        </a:lnTo>
                        <a:lnTo>
                          <a:pt x="77" y="122"/>
                        </a:lnTo>
                        <a:lnTo>
                          <a:pt x="71" y="130"/>
                        </a:lnTo>
                        <a:lnTo>
                          <a:pt x="65" y="138"/>
                        </a:lnTo>
                        <a:lnTo>
                          <a:pt x="58" y="145"/>
                        </a:lnTo>
                        <a:lnTo>
                          <a:pt x="49" y="149"/>
                        </a:lnTo>
                        <a:lnTo>
                          <a:pt x="45" y="152"/>
                        </a:lnTo>
                        <a:lnTo>
                          <a:pt x="43" y="153"/>
                        </a:lnTo>
                        <a:lnTo>
                          <a:pt x="38" y="154"/>
                        </a:lnTo>
                        <a:lnTo>
                          <a:pt x="26" y="154"/>
                        </a:lnTo>
                        <a:lnTo>
                          <a:pt x="22" y="153"/>
                        </a:lnTo>
                        <a:lnTo>
                          <a:pt x="20" y="152"/>
                        </a:lnTo>
                        <a:lnTo>
                          <a:pt x="16" y="149"/>
                        </a:lnTo>
                        <a:lnTo>
                          <a:pt x="9" y="142"/>
                        </a:lnTo>
                        <a:lnTo>
                          <a:pt x="5" y="133"/>
                        </a:lnTo>
                        <a:lnTo>
                          <a:pt x="1" y="122"/>
                        </a:lnTo>
                        <a:lnTo>
                          <a:pt x="0" y="113"/>
                        </a:lnTo>
                        <a:lnTo>
                          <a:pt x="1" y="96"/>
                        </a:lnTo>
                        <a:lnTo>
                          <a:pt x="3" y="79"/>
                        </a:lnTo>
                        <a:lnTo>
                          <a:pt x="9" y="60"/>
                        </a:lnTo>
                        <a:lnTo>
                          <a:pt x="18" y="41"/>
                        </a:lnTo>
                        <a:lnTo>
                          <a:pt x="27" y="26"/>
                        </a:lnTo>
                        <a:lnTo>
                          <a:pt x="38" y="14"/>
                        </a:lnTo>
                        <a:lnTo>
                          <a:pt x="49" y="4"/>
                        </a:lnTo>
                        <a:lnTo>
                          <a:pt x="68" y="0"/>
                        </a:lnTo>
                        <a:close/>
                        <a:moveTo>
                          <a:pt x="70" y="4"/>
                        </a:moveTo>
                        <a:lnTo>
                          <a:pt x="68" y="4"/>
                        </a:lnTo>
                        <a:lnTo>
                          <a:pt x="60" y="8"/>
                        </a:lnTo>
                        <a:lnTo>
                          <a:pt x="59" y="9"/>
                        </a:lnTo>
                        <a:lnTo>
                          <a:pt x="58" y="12"/>
                        </a:lnTo>
                        <a:lnTo>
                          <a:pt x="56" y="14"/>
                        </a:lnTo>
                        <a:lnTo>
                          <a:pt x="54" y="17"/>
                        </a:lnTo>
                        <a:lnTo>
                          <a:pt x="53" y="22"/>
                        </a:lnTo>
                        <a:lnTo>
                          <a:pt x="51" y="28"/>
                        </a:lnTo>
                        <a:lnTo>
                          <a:pt x="45" y="45"/>
                        </a:lnTo>
                        <a:lnTo>
                          <a:pt x="39" y="65"/>
                        </a:lnTo>
                        <a:lnTo>
                          <a:pt x="27" y="101"/>
                        </a:lnTo>
                        <a:lnTo>
                          <a:pt x="25" y="113"/>
                        </a:lnTo>
                        <a:lnTo>
                          <a:pt x="22" y="118"/>
                        </a:lnTo>
                        <a:lnTo>
                          <a:pt x="21" y="129"/>
                        </a:lnTo>
                        <a:lnTo>
                          <a:pt x="20" y="138"/>
                        </a:lnTo>
                        <a:lnTo>
                          <a:pt x="20" y="141"/>
                        </a:lnTo>
                        <a:lnTo>
                          <a:pt x="21" y="145"/>
                        </a:lnTo>
                        <a:lnTo>
                          <a:pt x="22" y="147"/>
                        </a:lnTo>
                        <a:lnTo>
                          <a:pt x="25" y="148"/>
                        </a:lnTo>
                        <a:lnTo>
                          <a:pt x="28" y="149"/>
                        </a:lnTo>
                        <a:lnTo>
                          <a:pt x="34" y="149"/>
                        </a:lnTo>
                        <a:lnTo>
                          <a:pt x="39" y="147"/>
                        </a:lnTo>
                        <a:lnTo>
                          <a:pt x="46" y="138"/>
                        </a:lnTo>
                        <a:lnTo>
                          <a:pt x="56" y="109"/>
                        </a:lnTo>
                        <a:lnTo>
                          <a:pt x="63" y="83"/>
                        </a:lnTo>
                        <a:lnTo>
                          <a:pt x="72" y="52"/>
                        </a:lnTo>
                        <a:lnTo>
                          <a:pt x="77" y="32"/>
                        </a:lnTo>
                        <a:lnTo>
                          <a:pt x="79" y="16"/>
                        </a:lnTo>
                        <a:lnTo>
                          <a:pt x="79" y="14"/>
                        </a:lnTo>
                        <a:lnTo>
                          <a:pt x="78" y="12"/>
                        </a:lnTo>
                        <a:lnTo>
                          <a:pt x="78" y="9"/>
                        </a:lnTo>
                        <a:lnTo>
                          <a:pt x="77" y="7"/>
                        </a:lnTo>
                        <a:lnTo>
                          <a:pt x="72" y="4"/>
                        </a:lnTo>
                        <a:lnTo>
                          <a:pt x="70" y="4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6" name="Freeform 546"/>
                  <p:cNvSpPr>
                    <a:spLocks/>
                  </p:cNvSpPr>
                  <p:nvPr/>
                </p:nvSpPr>
                <p:spPr bwMode="auto">
                  <a:xfrm>
                    <a:off x="2210" y="1847"/>
                    <a:ext cx="36" cy="36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22" y="2"/>
                      </a:cxn>
                      <a:cxn ang="0">
                        <a:pos x="26" y="4"/>
                      </a:cxn>
                      <a:cxn ang="0">
                        <a:pos x="31" y="5"/>
                      </a:cxn>
                      <a:cxn ang="0">
                        <a:pos x="32" y="9"/>
                      </a:cxn>
                      <a:cxn ang="0">
                        <a:pos x="35" y="11"/>
                      </a:cxn>
                      <a:cxn ang="0">
                        <a:pos x="35" y="15"/>
                      </a:cxn>
                      <a:cxn ang="0">
                        <a:pos x="36" y="17"/>
                      </a:cxn>
                      <a:cxn ang="0">
                        <a:pos x="33" y="27"/>
                      </a:cxn>
                      <a:cxn ang="0">
                        <a:pos x="31" y="31"/>
                      </a:cxn>
                      <a:cxn ang="0">
                        <a:pos x="29" y="34"/>
                      </a:cxn>
                      <a:cxn ang="0">
                        <a:pos x="24" y="36"/>
                      </a:cxn>
                      <a:cxn ang="0">
                        <a:pos x="12" y="36"/>
                      </a:cxn>
                      <a:cxn ang="0">
                        <a:pos x="7" y="34"/>
                      </a:cxn>
                      <a:cxn ang="0">
                        <a:pos x="3" y="29"/>
                      </a:cxn>
                      <a:cxn ang="0">
                        <a:pos x="1" y="27"/>
                      </a:cxn>
                      <a:cxn ang="0">
                        <a:pos x="1" y="24"/>
                      </a:cxn>
                      <a:cxn ang="0">
                        <a:pos x="0" y="21"/>
                      </a:cxn>
                      <a:cxn ang="0">
                        <a:pos x="0" y="15"/>
                      </a:cxn>
                      <a:cxn ang="0">
                        <a:pos x="1" y="12"/>
                      </a:cxn>
                      <a:cxn ang="0">
                        <a:pos x="1" y="10"/>
                      </a:cxn>
                      <a:cxn ang="0">
                        <a:pos x="3" y="9"/>
                      </a:cxn>
                      <a:cxn ang="0">
                        <a:pos x="5" y="5"/>
                      </a:cxn>
                      <a:cxn ang="0">
                        <a:pos x="9" y="4"/>
                      </a:cxn>
                      <a:cxn ang="0">
                        <a:pos x="13" y="2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36" h="36">
                        <a:moveTo>
                          <a:pt x="17" y="0"/>
                        </a:moveTo>
                        <a:lnTo>
                          <a:pt x="22" y="2"/>
                        </a:lnTo>
                        <a:lnTo>
                          <a:pt x="26" y="4"/>
                        </a:lnTo>
                        <a:lnTo>
                          <a:pt x="31" y="5"/>
                        </a:lnTo>
                        <a:lnTo>
                          <a:pt x="32" y="9"/>
                        </a:lnTo>
                        <a:lnTo>
                          <a:pt x="35" y="11"/>
                        </a:lnTo>
                        <a:lnTo>
                          <a:pt x="35" y="15"/>
                        </a:lnTo>
                        <a:lnTo>
                          <a:pt x="36" y="17"/>
                        </a:lnTo>
                        <a:lnTo>
                          <a:pt x="33" y="27"/>
                        </a:lnTo>
                        <a:lnTo>
                          <a:pt x="31" y="31"/>
                        </a:lnTo>
                        <a:lnTo>
                          <a:pt x="29" y="34"/>
                        </a:lnTo>
                        <a:lnTo>
                          <a:pt x="24" y="36"/>
                        </a:lnTo>
                        <a:lnTo>
                          <a:pt x="12" y="36"/>
                        </a:lnTo>
                        <a:lnTo>
                          <a:pt x="7" y="34"/>
                        </a:lnTo>
                        <a:lnTo>
                          <a:pt x="3" y="29"/>
                        </a:lnTo>
                        <a:lnTo>
                          <a:pt x="1" y="27"/>
                        </a:lnTo>
                        <a:lnTo>
                          <a:pt x="1" y="24"/>
                        </a:lnTo>
                        <a:lnTo>
                          <a:pt x="0" y="21"/>
                        </a:lnTo>
                        <a:lnTo>
                          <a:pt x="0" y="15"/>
                        </a:lnTo>
                        <a:lnTo>
                          <a:pt x="1" y="12"/>
                        </a:lnTo>
                        <a:lnTo>
                          <a:pt x="1" y="10"/>
                        </a:lnTo>
                        <a:lnTo>
                          <a:pt x="3" y="9"/>
                        </a:lnTo>
                        <a:lnTo>
                          <a:pt x="5" y="5"/>
                        </a:lnTo>
                        <a:lnTo>
                          <a:pt x="9" y="4"/>
                        </a:lnTo>
                        <a:lnTo>
                          <a:pt x="13" y="2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7" name="Freeform 547"/>
                  <p:cNvSpPr>
                    <a:spLocks/>
                  </p:cNvSpPr>
                  <p:nvPr/>
                </p:nvSpPr>
                <p:spPr bwMode="auto">
                  <a:xfrm>
                    <a:off x="2268" y="1729"/>
                    <a:ext cx="109" cy="152"/>
                  </a:xfrm>
                  <a:custGeom>
                    <a:avLst/>
                    <a:gdLst/>
                    <a:ahLst/>
                    <a:cxnLst>
                      <a:cxn ang="0">
                        <a:pos x="80" y="152"/>
                      </a:cxn>
                      <a:cxn ang="0">
                        <a:pos x="0" y="152"/>
                      </a:cxn>
                      <a:cxn ang="0">
                        <a:pos x="0" y="147"/>
                      </a:cxn>
                      <a:cxn ang="0">
                        <a:pos x="30" y="121"/>
                      </a:cxn>
                      <a:cxn ang="0">
                        <a:pos x="55" y="96"/>
                      </a:cxn>
                      <a:cxn ang="0">
                        <a:pos x="66" y="83"/>
                      </a:cxn>
                      <a:cxn ang="0">
                        <a:pos x="73" y="73"/>
                      </a:cxn>
                      <a:cxn ang="0">
                        <a:pos x="78" y="65"/>
                      </a:cxn>
                      <a:cxn ang="0">
                        <a:pos x="81" y="54"/>
                      </a:cxn>
                      <a:cxn ang="0">
                        <a:pos x="82" y="45"/>
                      </a:cxn>
                      <a:cxn ang="0">
                        <a:pos x="82" y="40"/>
                      </a:cxn>
                      <a:cxn ang="0">
                        <a:pos x="80" y="33"/>
                      </a:cxn>
                      <a:cxn ang="0">
                        <a:pos x="72" y="25"/>
                      </a:cxn>
                      <a:cxn ang="0">
                        <a:pos x="68" y="22"/>
                      </a:cxn>
                      <a:cxn ang="0">
                        <a:pos x="65" y="21"/>
                      </a:cxn>
                      <a:cxn ang="0">
                        <a:pos x="60" y="21"/>
                      </a:cxn>
                      <a:cxn ang="0">
                        <a:pos x="50" y="22"/>
                      </a:cxn>
                      <a:cxn ang="0">
                        <a:pos x="41" y="28"/>
                      </a:cxn>
                      <a:cxn ang="0">
                        <a:pos x="34" y="38"/>
                      </a:cxn>
                      <a:cxn ang="0">
                        <a:pos x="29" y="35"/>
                      </a:cxn>
                      <a:cxn ang="0">
                        <a:pos x="32" y="26"/>
                      </a:cxn>
                      <a:cxn ang="0">
                        <a:pos x="37" y="17"/>
                      </a:cxn>
                      <a:cxn ang="0">
                        <a:pos x="43" y="12"/>
                      </a:cxn>
                      <a:cxn ang="0">
                        <a:pos x="53" y="6"/>
                      </a:cxn>
                      <a:cxn ang="0">
                        <a:pos x="62" y="2"/>
                      </a:cxn>
                      <a:cxn ang="0">
                        <a:pos x="73" y="0"/>
                      </a:cxn>
                      <a:cxn ang="0">
                        <a:pos x="82" y="1"/>
                      </a:cxn>
                      <a:cxn ang="0">
                        <a:pos x="91" y="4"/>
                      </a:cxn>
                      <a:cxn ang="0">
                        <a:pos x="99" y="9"/>
                      </a:cxn>
                      <a:cxn ang="0">
                        <a:pos x="106" y="20"/>
                      </a:cxn>
                      <a:cxn ang="0">
                        <a:pos x="109" y="33"/>
                      </a:cxn>
                      <a:cxn ang="0">
                        <a:pos x="107" y="44"/>
                      </a:cxn>
                      <a:cxn ang="0">
                        <a:pos x="104" y="53"/>
                      </a:cxn>
                      <a:cxn ang="0">
                        <a:pos x="97" y="66"/>
                      </a:cxn>
                      <a:cxn ang="0">
                        <a:pos x="85" y="82"/>
                      </a:cxn>
                      <a:cxn ang="0">
                        <a:pos x="73" y="92"/>
                      </a:cxn>
                      <a:cxn ang="0">
                        <a:pos x="57" y="108"/>
                      </a:cxn>
                      <a:cxn ang="0">
                        <a:pos x="36" y="126"/>
                      </a:cxn>
                      <a:cxn ang="0">
                        <a:pos x="75" y="126"/>
                      </a:cxn>
                      <a:cxn ang="0">
                        <a:pos x="82" y="123"/>
                      </a:cxn>
                      <a:cxn ang="0">
                        <a:pos x="86" y="121"/>
                      </a:cxn>
                      <a:cxn ang="0">
                        <a:pos x="88" y="118"/>
                      </a:cxn>
                      <a:cxn ang="0">
                        <a:pos x="91" y="115"/>
                      </a:cxn>
                      <a:cxn ang="0">
                        <a:pos x="94" y="110"/>
                      </a:cxn>
                      <a:cxn ang="0">
                        <a:pos x="99" y="110"/>
                      </a:cxn>
                      <a:cxn ang="0">
                        <a:pos x="80" y="152"/>
                      </a:cxn>
                    </a:cxnLst>
                    <a:rect l="0" t="0" r="r" b="b"/>
                    <a:pathLst>
                      <a:path w="109" h="152">
                        <a:moveTo>
                          <a:pt x="80" y="152"/>
                        </a:moveTo>
                        <a:lnTo>
                          <a:pt x="0" y="152"/>
                        </a:lnTo>
                        <a:lnTo>
                          <a:pt x="0" y="147"/>
                        </a:lnTo>
                        <a:lnTo>
                          <a:pt x="30" y="121"/>
                        </a:lnTo>
                        <a:lnTo>
                          <a:pt x="55" y="96"/>
                        </a:lnTo>
                        <a:lnTo>
                          <a:pt x="66" y="83"/>
                        </a:lnTo>
                        <a:lnTo>
                          <a:pt x="73" y="73"/>
                        </a:lnTo>
                        <a:lnTo>
                          <a:pt x="78" y="65"/>
                        </a:lnTo>
                        <a:lnTo>
                          <a:pt x="81" y="54"/>
                        </a:lnTo>
                        <a:lnTo>
                          <a:pt x="82" y="45"/>
                        </a:lnTo>
                        <a:lnTo>
                          <a:pt x="82" y="40"/>
                        </a:lnTo>
                        <a:lnTo>
                          <a:pt x="80" y="33"/>
                        </a:lnTo>
                        <a:lnTo>
                          <a:pt x="72" y="25"/>
                        </a:lnTo>
                        <a:lnTo>
                          <a:pt x="68" y="22"/>
                        </a:lnTo>
                        <a:lnTo>
                          <a:pt x="65" y="21"/>
                        </a:lnTo>
                        <a:lnTo>
                          <a:pt x="60" y="21"/>
                        </a:lnTo>
                        <a:lnTo>
                          <a:pt x="50" y="22"/>
                        </a:lnTo>
                        <a:lnTo>
                          <a:pt x="41" y="28"/>
                        </a:lnTo>
                        <a:lnTo>
                          <a:pt x="34" y="38"/>
                        </a:lnTo>
                        <a:lnTo>
                          <a:pt x="29" y="35"/>
                        </a:lnTo>
                        <a:lnTo>
                          <a:pt x="32" y="26"/>
                        </a:lnTo>
                        <a:lnTo>
                          <a:pt x="37" y="17"/>
                        </a:lnTo>
                        <a:lnTo>
                          <a:pt x="43" y="12"/>
                        </a:lnTo>
                        <a:lnTo>
                          <a:pt x="53" y="6"/>
                        </a:lnTo>
                        <a:lnTo>
                          <a:pt x="62" y="2"/>
                        </a:lnTo>
                        <a:lnTo>
                          <a:pt x="73" y="0"/>
                        </a:lnTo>
                        <a:lnTo>
                          <a:pt x="82" y="1"/>
                        </a:lnTo>
                        <a:lnTo>
                          <a:pt x="91" y="4"/>
                        </a:lnTo>
                        <a:lnTo>
                          <a:pt x="99" y="9"/>
                        </a:lnTo>
                        <a:lnTo>
                          <a:pt x="106" y="20"/>
                        </a:lnTo>
                        <a:lnTo>
                          <a:pt x="109" y="33"/>
                        </a:lnTo>
                        <a:lnTo>
                          <a:pt x="107" y="44"/>
                        </a:lnTo>
                        <a:lnTo>
                          <a:pt x="104" y="53"/>
                        </a:lnTo>
                        <a:lnTo>
                          <a:pt x="97" y="66"/>
                        </a:lnTo>
                        <a:lnTo>
                          <a:pt x="85" y="82"/>
                        </a:lnTo>
                        <a:lnTo>
                          <a:pt x="73" y="92"/>
                        </a:lnTo>
                        <a:lnTo>
                          <a:pt x="57" y="108"/>
                        </a:lnTo>
                        <a:lnTo>
                          <a:pt x="36" y="126"/>
                        </a:lnTo>
                        <a:lnTo>
                          <a:pt x="75" y="126"/>
                        </a:lnTo>
                        <a:lnTo>
                          <a:pt x="82" y="123"/>
                        </a:lnTo>
                        <a:lnTo>
                          <a:pt x="86" y="121"/>
                        </a:lnTo>
                        <a:lnTo>
                          <a:pt x="88" y="118"/>
                        </a:lnTo>
                        <a:lnTo>
                          <a:pt x="91" y="115"/>
                        </a:lnTo>
                        <a:lnTo>
                          <a:pt x="94" y="110"/>
                        </a:lnTo>
                        <a:lnTo>
                          <a:pt x="99" y="110"/>
                        </a:lnTo>
                        <a:lnTo>
                          <a:pt x="80" y="152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8" name="Line 548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1467"/>
                    <a:ext cx="19" cy="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9" name="Freeform 549"/>
                  <p:cNvSpPr>
                    <a:spLocks noEditPoints="1"/>
                  </p:cNvSpPr>
                  <p:nvPr/>
                </p:nvSpPr>
                <p:spPr bwMode="auto">
                  <a:xfrm>
                    <a:off x="2110" y="1392"/>
                    <a:ext cx="100" cy="155"/>
                  </a:xfrm>
                  <a:custGeom>
                    <a:avLst/>
                    <a:gdLst/>
                    <a:ahLst/>
                    <a:cxnLst>
                      <a:cxn ang="0">
                        <a:pos x="78" y="3"/>
                      </a:cxn>
                      <a:cxn ang="0">
                        <a:pos x="86" y="8"/>
                      </a:cxn>
                      <a:cxn ang="0">
                        <a:pos x="97" y="19"/>
                      </a:cxn>
                      <a:cxn ang="0">
                        <a:pos x="100" y="43"/>
                      </a:cxn>
                      <a:cxn ang="0">
                        <a:pos x="95" y="80"/>
                      </a:cxn>
                      <a:cxn ang="0">
                        <a:pos x="85" y="113"/>
                      </a:cxn>
                      <a:cxn ang="0">
                        <a:pos x="72" y="131"/>
                      </a:cxn>
                      <a:cxn ang="0">
                        <a:pos x="59" y="145"/>
                      </a:cxn>
                      <a:cxn ang="0">
                        <a:pos x="46" y="152"/>
                      </a:cxn>
                      <a:cxn ang="0">
                        <a:pos x="38" y="155"/>
                      </a:cxn>
                      <a:cxn ang="0">
                        <a:pos x="23" y="154"/>
                      </a:cxn>
                      <a:cxn ang="0">
                        <a:pos x="17" y="150"/>
                      </a:cxn>
                      <a:cxn ang="0">
                        <a:pos x="5" y="133"/>
                      </a:cxn>
                      <a:cxn ang="0">
                        <a:pos x="0" y="113"/>
                      </a:cxn>
                      <a:cxn ang="0">
                        <a:pos x="4" y="80"/>
                      </a:cxn>
                      <a:cxn ang="0">
                        <a:pos x="18" y="42"/>
                      </a:cxn>
                      <a:cxn ang="0">
                        <a:pos x="38" y="15"/>
                      </a:cxn>
                      <a:cxn ang="0">
                        <a:pos x="68" y="0"/>
                      </a:cxn>
                      <a:cxn ang="0">
                        <a:pos x="68" y="5"/>
                      </a:cxn>
                      <a:cxn ang="0">
                        <a:pos x="60" y="10"/>
                      </a:cxn>
                      <a:cxn ang="0">
                        <a:pos x="56" y="15"/>
                      </a:cxn>
                      <a:cxn ang="0">
                        <a:pos x="54" y="23"/>
                      </a:cxn>
                      <a:cxn ang="0">
                        <a:pos x="46" y="46"/>
                      </a:cxn>
                      <a:cxn ang="0">
                        <a:pos x="28" y="101"/>
                      </a:cxn>
                      <a:cxn ang="0">
                        <a:pos x="23" y="119"/>
                      </a:cxn>
                      <a:cxn ang="0">
                        <a:pos x="21" y="138"/>
                      </a:cxn>
                      <a:cxn ang="0">
                        <a:pos x="22" y="145"/>
                      </a:cxn>
                      <a:cxn ang="0">
                        <a:pos x="25" y="149"/>
                      </a:cxn>
                      <a:cxn ang="0">
                        <a:pos x="35" y="150"/>
                      </a:cxn>
                      <a:cxn ang="0">
                        <a:pos x="47" y="138"/>
                      </a:cxn>
                      <a:cxn ang="0">
                        <a:pos x="63" y="84"/>
                      </a:cxn>
                      <a:cxn ang="0">
                        <a:pos x="78" y="32"/>
                      </a:cxn>
                      <a:cxn ang="0">
                        <a:pos x="80" y="15"/>
                      </a:cxn>
                      <a:cxn ang="0">
                        <a:pos x="79" y="10"/>
                      </a:cxn>
                      <a:cxn ang="0">
                        <a:pos x="73" y="5"/>
                      </a:cxn>
                    </a:cxnLst>
                    <a:rect l="0" t="0" r="r" b="b"/>
                    <a:pathLst>
                      <a:path w="100" h="155">
                        <a:moveTo>
                          <a:pt x="68" y="0"/>
                        </a:moveTo>
                        <a:lnTo>
                          <a:pt x="78" y="3"/>
                        </a:lnTo>
                        <a:lnTo>
                          <a:pt x="82" y="5"/>
                        </a:lnTo>
                        <a:lnTo>
                          <a:pt x="86" y="8"/>
                        </a:lnTo>
                        <a:lnTo>
                          <a:pt x="93" y="15"/>
                        </a:lnTo>
                        <a:lnTo>
                          <a:pt x="97" y="19"/>
                        </a:lnTo>
                        <a:lnTo>
                          <a:pt x="100" y="34"/>
                        </a:lnTo>
                        <a:lnTo>
                          <a:pt x="100" y="43"/>
                        </a:lnTo>
                        <a:lnTo>
                          <a:pt x="99" y="61"/>
                        </a:lnTo>
                        <a:lnTo>
                          <a:pt x="95" y="80"/>
                        </a:lnTo>
                        <a:lnTo>
                          <a:pt x="91" y="98"/>
                        </a:lnTo>
                        <a:lnTo>
                          <a:pt x="85" y="113"/>
                        </a:lnTo>
                        <a:lnTo>
                          <a:pt x="78" y="123"/>
                        </a:lnTo>
                        <a:lnTo>
                          <a:pt x="72" y="131"/>
                        </a:lnTo>
                        <a:lnTo>
                          <a:pt x="66" y="138"/>
                        </a:lnTo>
                        <a:lnTo>
                          <a:pt x="59" y="145"/>
                        </a:lnTo>
                        <a:lnTo>
                          <a:pt x="49" y="150"/>
                        </a:lnTo>
                        <a:lnTo>
                          <a:pt x="46" y="152"/>
                        </a:lnTo>
                        <a:lnTo>
                          <a:pt x="43" y="154"/>
                        </a:lnTo>
                        <a:lnTo>
                          <a:pt x="38" y="155"/>
                        </a:lnTo>
                        <a:lnTo>
                          <a:pt x="27" y="155"/>
                        </a:lnTo>
                        <a:lnTo>
                          <a:pt x="23" y="154"/>
                        </a:lnTo>
                        <a:lnTo>
                          <a:pt x="21" y="152"/>
                        </a:lnTo>
                        <a:lnTo>
                          <a:pt x="17" y="150"/>
                        </a:lnTo>
                        <a:lnTo>
                          <a:pt x="10" y="143"/>
                        </a:lnTo>
                        <a:lnTo>
                          <a:pt x="5" y="133"/>
                        </a:lnTo>
                        <a:lnTo>
                          <a:pt x="2" y="123"/>
                        </a:lnTo>
                        <a:lnTo>
                          <a:pt x="0" y="113"/>
                        </a:lnTo>
                        <a:lnTo>
                          <a:pt x="2" y="97"/>
                        </a:lnTo>
                        <a:lnTo>
                          <a:pt x="4" y="80"/>
                        </a:lnTo>
                        <a:lnTo>
                          <a:pt x="10" y="61"/>
                        </a:lnTo>
                        <a:lnTo>
                          <a:pt x="18" y="42"/>
                        </a:lnTo>
                        <a:lnTo>
                          <a:pt x="28" y="27"/>
                        </a:lnTo>
                        <a:lnTo>
                          <a:pt x="38" y="15"/>
                        </a:lnTo>
                        <a:lnTo>
                          <a:pt x="49" y="5"/>
                        </a:lnTo>
                        <a:lnTo>
                          <a:pt x="68" y="0"/>
                        </a:lnTo>
                        <a:close/>
                        <a:moveTo>
                          <a:pt x="71" y="5"/>
                        </a:moveTo>
                        <a:lnTo>
                          <a:pt x="68" y="5"/>
                        </a:lnTo>
                        <a:lnTo>
                          <a:pt x="61" y="9"/>
                        </a:lnTo>
                        <a:lnTo>
                          <a:pt x="60" y="10"/>
                        </a:lnTo>
                        <a:lnTo>
                          <a:pt x="59" y="12"/>
                        </a:lnTo>
                        <a:lnTo>
                          <a:pt x="56" y="15"/>
                        </a:lnTo>
                        <a:lnTo>
                          <a:pt x="55" y="18"/>
                        </a:lnTo>
                        <a:lnTo>
                          <a:pt x="54" y="23"/>
                        </a:lnTo>
                        <a:lnTo>
                          <a:pt x="52" y="29"/>
                        </a:lnTo>
                        <a:lnTo>
                          <a:pt x="46" y="46"/>
                        </a:lnTo>
                        <a:lnTo>
                          <a:pt x="40" y="66"/>
                        </a:lnTo>
                        <a:lnTo>
                          <a:pt x="28" y="101"/>
                        </a:lnTo>
                        <a:lnTo>
                          <a:pt x="25" y="113"/>
                        </a:lnTo>
                        <a:lnTo>
                          <a:pt x="23" y="119"/>
                        </a:lnTo>
                        <a:lnTo>
                          <a:pt x="22" y="130"/>
                        </a:lnTo>
                        <a:lnTo>
                          <a:pt x="21" y="138"/>
                        </a:lnTo>
                        <a:lnTo>
                          <a:pt x="21" y="142"/>
                        </a:lnTo>
                        <a:lnTo>
                          <a:pt x="22" y="145"/>
                        </a:lnTo>
                        <a:lnTo>
                          <a:pt x="23" y="148"/>
                        </a:lnTo>
                        <a:lnTo>
                          <a:pt x="25" y="149"/>
                        </a:lnTo>
                        <a:lnTo>
                          <a:pt x="29" y="150"/>
                        </a:lnTo>
                        <a:lnTo>
                          <a:pt x="35" y="150"/>
                        </a:lnTo>
                        <a:lnTo>
                          <a:pt x="40" y="148"/>
                        </a:lnTo>
                        <a:lnTo>
                          <a:pt x="47" y="138"/>
                        </a:lnTo>
                        <a:lnTo>
                          <a:pt x="56" y="110"/>
                        </a:lnTo>
                        <a:lnTo>
                          <a:pt x="63" y="84"/>
                        </a:lnTo>
                        <a:lnTo>
                          <a:pt x="73" y="53"/>
                        </a:lnTo>
                        <a:lnTo>
                          <a:pt x="78" y="32"/>
                        </a:lnTo>
                        <a:lnTo>
                          <a:pt x="80" y="17"/>
                        </a:lnTo>
                        <a:lnTo>
                          <a:pt x="80" y="15"/>
                        </a:lnTo>
                        <a:lnTo>
                          <a:pt x="79" y="12"/>
                        </a:lnTo>
                        <a:lnTo>
                          <a:pt x="79" y="10"/>
                        </a:lnTo>
                        <a:lnTo>
                          <a:pt x="78" y="8"/>
                        </a:lnTo>
                        <a:lnTo>
                          <a:pt x="73" y="5"/>
                        </a:lnTo>
                        <a:lnTo>
                          <a:pt x="71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0" name="Freeform 550"/>
                  <p:cNvSpPr>
                    <a:spLocks/>
                  </p:cNvSpPr>
                  <p:nvPr/>
                </p:nvSpPr>
                <p:spPr bwMode="auto">
                  <a:xfrm>
                    <a:off x="2190" y="1511"/>
                    <a:ext cx="35" cy="36"/>
                  </a:xfrm>
                  <a:custGeom>
                    <a:avLst/>
                    <a:gdLst/>
                    <a:ahLst/>
                    <a:cxnLst>
                      <a:cxn ang="0">
                        <a:pos x="16" y="0"/>
                      </a:cxn>
                      <a:cxn ang="0">
                        <a:pos x="21" y="1"/>
                      </a:cxn>
                      <a:cxn ang="0">
                        <a:pos x="26" y="4"/>
                      </a:cxn>
                      <a:cxn ang="0">
                        <a:pos x="31" y="5"/>
                      </a:cxn>
                      <a:cxn ang="0">
                        <a:pos x="32" y="9"/>
                      </a:cxn>
                      <a:cxn ang="0">
                        <a:pos x="34" y="11"/>
                      </a:cxn>
                      <a:cxn ang="0">
                        <a:pos x="34" y="14"/>
                      </a:cxn>
                      <a:cxn ang="0">
                        <a:pos x="35" y="17"/>
                      </a:cxn>
                      <a:cxn ang="0">
                        <a:pos x="33" y="26"/>
                      </a:cxn>
                      <a:cxn ang="0">
                        <a:pos x="31" y="31"/>
                      </a:cxn>
                      <a:cxn ang="0">
                        <a:pos x="28" y="33"/>
                      </a:cxn>
                      <a:cxn ang="0">
                        <a:pos x="24" y="36"/>
                      </a:cxn>
                      <a:cxn ang="0">
                        <a:pos x="12" y="36"/>
                      </a:cxn>
                      <a:cxn ang="0">
                        <a:pos x="7" y="33"/>
                      </a:cxn>
                      <a:cxn ang="0">
                        <a:pos x="2" y="29"/>
                      </a:cxn>
                      <a:cxn ang="0">
                        <a:pos x="1" y="26"/>
                      </a:cxn>
                      <a:cxn ang="0">
                        <a:pos x="1" y="24"/>
                      </a:cxn>
                      <a:cxn ang="0">
                        <a:pos x="0" y="20"/>
                      </a:cxn>
                      <a:cxn ang="0">
                        <a:pos x="0" y="14"/>
                      </a:cxn>
                      <a:cxn ang="0">
                        <a:pos x="1" y="12"/>
                      </a:cxn>
                      <a:cxn ang="0">
                        <a:pos x="1" y="10"/>
                      </a:cxn>
                      <a:cxn ang="0">
                        <a:pos x="2" y="9"/>
                      </a:cxn>
                      <a:cxn ang="0">
                        <a:pos x="5" y="5"/>
                      </a:cxn>
                      <a:cxn ang="0">
                        <a:pos x="8" y="4"/>
                      </a:cxn>
                      <a:cxn ang="0">
                        <a:pos x="13" y="1"/>
                      </a:cxn>
                      <a:cxn ang="0">
                        <a:pos x="16" y="0"/>
                      </a:cxn>
                    </a:cxnLst>
                    <a:rect l="0" t="0" r="r" b="b"/>
                    <a:pathLst>
                      <a:path w="35" h="36">
                        <a:moveTo>
                          <a:pt x="16" y="0"/>
                        </a:moveTo>
                        <a:lnTo>
                          <a:pt x="21" y="1"/>
                        </a:lnTo>
                        <a:lnTo>
                          <a:pt x="26" y="4"/>
                        </a:lnTo>
                        <a:lnTo>
                          <a:pt x="31" y="5"/>
                        </a:lnTo>
                        <a:lnTo>
                          <a:pt x="32" y="9"/>
                        </a:lnTo>
                        <a:lnTo>
                          <a:pt x="34" y="11"/>
                        </a:lnTo>
                        <a:lnTo>
                          <a:pt x="34" y="14"/>
                        </a:lnTo>
                        <a:lnTo>
                          <a:pt x="35" y="17"/>
                        </a:lnTo>
                        <a:lnTo>
                          <a:pt x="33" y="26"/>
                        </a:lnTo>
                        <a:lnTo>
                          <a:pt x="31" y="31"/>
                        </a:lnTo>
                        <a:lnTo>
                          <a:pt x="28" y="33"/>
                        </a:lnTo>
                        <a:lnTo>
                          <a:pt x="24" y="36"/>
                        </a:lnTo>
                        <a:lnTo>
                          <a:pt x="12" y="36"/>
                        </a:lnTo>
                        <a:lnTo>
                          <a:pt x="7" y="33"/>
                        </a:lnTo>
                        <a:lnTo>
                          <a:pt x="2" y="29"/>
                        </a:lnTo>
                        <a:lnTo>
                          <a:pt x="1" y="26"/>
                        </a:lnTo>
                        <a:lnTo>
                          <a:pt x="1" y="24"/>
                        </a:lnTo>
                        <a:lnTo>
                          <a:pt x="0" y="20"/>
                        </a:lnTo>
                        <a:lnTo>
                          <a:pt x="0" y="14"/>
                        </a:lnTo>
                        <a:lnTo>
                          <a:pt x="1" y="12"/>
                        </a:lnTo>
                        <a:lnTo>
                          <a:pt x="1" y="10"/>
                        </a:lnTo>
                        <a:lnTo>
                          <a:pt x="2" y="9"/>
                        </a:lnTo>
                        <a:lnTo>
                          <a:pt x="5" y="5"/>
                        </a:lnTo>
                        <a:lnTo>
                          <a:pt x="8" y="4"/>
                        </a:lnTo>
                        <a:lnTo>
                          <a:pt x="13" y="1"/>
                        </a:lnTo>
                        <a:lnTo>
                          <a:pt x="1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1" name="Freeform 551"/>
                  <p:cNvSpPr>
                    <a:spLocks noEditPoints="1"/>
                  </p:cNvSpPr>
                  <p:nvPr/>
                </p:nvSpPr>
                <p:spPr bwMode="auto">
                  <a:xfrm>
                    <a:off x="2268" y="1395"/>
                    <a:ext cx="113" cy="149"/>
                  </a:xfrm>
                  <a:custGeom>
                    <a:avLst/>
                    <a:gdLst/>
                    <a:ahLst/>
                    <a:cxnLst>
                      <a:cxn ang="0">
                        <a:pos x="50" y="115"/>
                      </a:cxn>
                      <a:cxn ang="0">
                        <a:pos x="0" y="115"/>
                      </a:cxn>
                      <a:cxn ang="0">
                        <a:pos x="5" y="96"/>
                      </a:cxn>
                      <a:cxn ang="0">
                        <a:pos x="99" y="0"/>
                      </a:cxn>
                      <a:cxn ang="0">
                        <a:pos x="113" y="0"/>
                      </a:cxn>
                      <a:cxn ang="0">
                        <a:pos x="82" y="96"/>
                      </a:cxn>
                      <a:cxn ang="0">
                        <a:pos x="94" y="96"/>
                      </a:cxn>
                      <a:cxn ang="0">
                        <a:pos x="90" y="115"/>
                      </a:cxn>
                      <a:cxn ang="0">
                        <a:pos x="78" y="115"/>
                      </a:cxn>
                      <a:cxn ang="0">
                        <a:pos x="66" y="149"/>
                      </a:cxn>
                      <a:cxn ang="0">
                        <a:pos x="41" y="149"/>
                      </a:cxn>
                      <a:cxn ang="0">
                        <a:pos x="50" y="115"/>
                      </a:cxn>
                      <a:cxn ang="0">
                        <a:pos x="57" y="96"/>
                      </a:cxn>
                      <a:cxn ang="0">
                        <a:pos x="73" y="45"/>
                      </a:cxn>
                      <a:cxn ang="0">
                        <a:pos x="24" y="96"/>
                      </a:cxn>
                      <a:cxn ang="0">
                        <a:pos x="57" y="96"/>
                      </a:cxn>
                    </a:cxnLst>
                    <a:rect l="0" t="0" r="r" b="b"/>
                    <a:pathLst>
                      <a:path w="113" h="149">
                        <a:moveTo>
                          <a:pt x="50" y="115"/>
                        </a:moveTo>
                        <a:lnTo>
                          <a:pt x="0" y="115"/>
                        </a:lnTo>
                        <a:lnTo>
                          <a:pt x="5" y="96"/>
                        </a:lnTo>
                        <a:lnTo>
                          <a:pt x="99" y="0"/>
                        </a:lnTo>
                        <a:lnTo>
                          <a:pt x="113" y="0"/>
                        </a:lnTo>
                        <a:lnTo>
                          <a:pt x="82" y="96"/>
                        </a:lnTo>
                        <a:lnTo>
                          <a:pt x="94" y="96"/>
                        </a:lnTo>
                        <a:lnTo>
                          <a:pt x="90" y="115"/>
                        </a:lnTo>
                        <a:lnTo>
                          <a:pt x="78" y="115"/>
                        </a:lnTo>
                        <a:lnTo>
                          <a:pt x="66" y="149"/>
                        </a:lnTo>
                        <a:lnTo>
                          <a:pt x="41" y="149"/>
                        </a:lnTo>
                        <a:lnTo>
                          <a:pt x="50" y="115"/>
                        </a:lnTo>
                        <a:close/>
                        <a:moveTo>
                          <a:pt x="57" y="96"/>
                        </a:moveTo>
                        <a:lnTo>
                          <a:pt x="73" y="45"/>
                        </a:lnTo>
                        <a:lnTo>
                          <a:pt x="24" y="96"/>
                        </a:lnTo>
                        <a:lnTo>
                          <a:pt x="57" y="96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2" name="Line 552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3062"/>
                    <a:ext cx="11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3" name="Line 553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2978"/>
                    <a:ext cx="11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4" name="Line 554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2894"/>
                    <a:ext cx="11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5" name="Line 555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2726"/>
                    <a:ext cx="11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6" name="Line 556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2642"/>
                    <a:ext cx="11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7" name="Line 557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2558"/>
                    <a:ext cx="11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8" name="Line 558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2391"/>
                    <a:ext cx="11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49" name="Line 559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2306"/>
                    <a:ext cx="11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0" name="Line 560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2223"/>
                    <a:ext cx="11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1" name="Line 561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2054"/>
                    <a:ext cx="11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2" name="Line 562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1971"/>
                    <a:ext cx="11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3" name="Line 563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1887"/>
                    <a:ext cx="11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4" name="Line 564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1719"/>
                    <a:ext cx="11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5" name="Line 565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1635"/>
                    <a:ext cx="11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6" name="Line 566"/>
                  <p:cNvSpPr>
                    <a:spLocks noChangeShapeType="1"/>
                  </p:cNvSpPr>
                  <p:nvPr/>
                </p:nvSpPr>
                <p:spPr bwMode="auto">
                  <a:xfrm>
                    <a:off x="2418" y="1552"/>
                    <a:ext cx="11" cy="0"/>
                  </a:xfrm>
                  <a:prstGeom prst="line">
                    <a:avLst/>
                  </a:pr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7" name="Line 5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18" y="1383"/>
                    <a:ext cx="0" cy="1846"/>
                  </a:xfrm>
                  <a:prstGeom prst="line">
                    <a:avLst/>
                  </a:prstGeom>
                  <a:noFill/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8" name="Freeform 568"/>
                  <p:cNvSpPr>
                    <a:spLocks noEditPoints="1"/>
                  </p:cNvSpPr>
                  <p:nvPr/>
                </p:nvSpPr>
                <p:spPr bwMode="auto">
                  <a:xfrm>
                    <a:off x="1585" y="1150"/>
                    <a:ext cx="132" cy="150"/>
                  </a:xfrm>
                  <a:custGeom>
                    <a:avLst/>
                    <a:gdLst/>
                    <a:ahLst/>
                    <a:cxnLst>
                      <a:cxn ang="0">
                        <a:pos x="132" y="38"/>
                      </a:cxn>
                      <a:cxn ang="0">
                        <a:pos x="129" y="23"/>
                      </a:cxn>
                      <a:cxn ang="0">
                        <a:pos x="121" y="11"/>
                      </a:cxn>
                      <a:cxn ang="0">
                        <a:pos x="108" y="4"/>
                      </a:cxn>
                      <a:cxn ang="0">
                        <a:pos x="93" y="0"/>
                      </a:cxn>
                      <a:cxn ang="0">
                        <a:pos x="76" y="2"/>
                      </a:cxn>
                      <a:cxn ang="0">
                        <a:pos x="61" y="8"/>
                      </a:cxn>
                      <a:cxn ang="0">
                        <a:pos x="49" y="18"/>
                      </a:cxn>
                      <a:cxn ang="0">
                        <a:pos x="39" y="31"/>
                      </a:cxn>
                      <a:cxn ang="0">
                        <a:pos x="31" y="45"/>
                      </a:cxn>
                      <a:cxn ang="0">
                        <a:pos x="26" y="62"/>
                      </a:cxn>
                      <a:cxn ang="0">
                        <a:pos x="16" y="106"/>
                      </a:cxn>
                      <a:cxn ang="0">
                        <a:pos x="9" y="128"/>
                      </a:cxn>
                      <a:cxn ang="0">
                        <a:pos x="0" y="150"/>
                      </a:cxn>
                      <a:cxn ang="0">
                        <a:pos x="31" y="150"/>
                      </a:cxn>
                      <a:cxn ang="0">
                        <a:pos x="45" y="100"/>
                      </a:cxn>
                      <a:cxn ang="0">
                        <a:pos x="52" y="103"/>
                      </a:cxn>
                      <a:cxn ang="0">
                        <a:pos x="58" y="105"/>
                      </a:cxn>
                      <a:cxn ang="0">
                        <a:pos x="66" y="106"/>
                      </a:cxn>
                      <a:cxn ang="0">
                        <a:pos x="87" y="102"/>
                      </a:cxn>
                      <a:cxn ang="0">
                        <a:pos x="105" y="93"/>
                      </a:cxn>
                      <a:cxn ang="0">
                        <a:pos x="119" y="77"/>
                      </a:cxn>
                      <a:cxn ang="0">
                        <a:pos x="129" y="59"/>
                      </a:cxn>
                      <a:cxn ang="0">
                        <a:pos x="132" y="38"/>
                      </a:cxn>
                      <a:cxn ang="0">
                        <a:pos x="106" y="36"/>
                      </a:cxn>
                      <a:cxn ang="0">
                        <a:pos x="104" y="57"/>
                      </a:cxn>
                      <a:cxn ang="0">
                        <a:pos x="100" y="70"/>
                      </a:cxn>
                      <a:cxn ang="0">
                        <a:pos x="95" y="81"/>
                      </a:cxn>
                      <a:cxn ang="0">
                        <a:pos x="89" y="90"/>
                      </a:cxn>
                      <a:cxn ang="0">
                        <a:pos x="81" y="96"/>
                      </a:cxn>
                      <a:cxn ang="0">
                        <a:pos x="70" y="99"/>
                      </a:cxn>
                      <a:cxn ang="0">
                        <a:pos x="63" y="97"/>
                      </a:cxn>
                      <a:cxn ang="0">
                        <a:pos x="58" y="91"/>
                      </a:cxn>
                      <a:cxn ang="0">
                        <a:pos x="56" y="86"/>
                      </a:cxn>
                      <a:cxn ang="0">
                        <a:pos x="54" y="78"/>
                      </a:cxn>
                      <a:cxn ang="0">
                        <a:pos x="54" y="62"/>
                      </a:cxn>
                      <a:cxn ang="0">
                        <a:pos x="56" y="50"/>
                      </a:cxn>
                      <a:cxn ang="0">
                        <a:pos x="60" y="37"/>
                      </a:cxn>
                      <a:cxn ang="0">
                        <a:pos x="64" y="26"/>
                      </a:cxn>
                      <a:cxn ang="0">
                        <a:pos x="70" y="15"/>
                      </a:cxn>
                      <a:cxn ang="0">
                        <a:pos x="79" y="10"/>
                      </a:cxn>
                      <a:cxn ang="0">
                        <a:pos x="89" y="7"/>
                      </a:cxn>
                      <a:cxn ang="0">
                        <a:pos x="96" y="8"/>
                      </a:cxn>
                      <a:cxn ang="0">
                        <a:pos x="102" y="14"/>
                      </a:cxn>
                      <a:cxn ang="0">
                        <a:pos x="105" y="21"/>
                      </a:cxn>
                      <a:cxn ang="0">
                        <a:pos x="106" y="29"/>
                      </a:cxn>
                      <a:cxn ang="0">
                        <a:pos x="106" y="36"/>
                      </a:cxn>
                    </a:cxnLst>
                    <a:rect l="0" t="0" r="r" b="b"/>
                    <a:pathLst>
                      <a:path w="132" h="150">
                        <a:moveTo>
                          <a:pt x="132" y="38"/>
                        </a:moveTo>
                        <a:lnTo>
                          <a:pt x="129" y="23"/>
                        </a:lnTo>
                        <a:lnTo>
                          <a:pt x="121" y="11"/>
                        </a:lnTo>
                        <a:lnTo>
                          <a:pt x="108" y="4"/>
                        </a:lnTo>
                        <a:lnTo>
                          <a:pt x="93" y="0"/>
                        </a:lnTo>
                        <a:lnTo>
                          <a:pt x="76" y="2"/>
                        </a:lnTo>
                        <a:lnTo>
                          <a:pt x="61" y="8"/>
                        </a:lnTo>
                        <a:lnTo>
                          <a:pt x="49" y="18"/>
                        </a:lnTo>
                        <a:lnTo>
                          <a:pt x="39" y="31"/>
                        </a:lnTo>
                        <a:lnTo>
                          <a:pt x="31" y="45"/>
                        </a:lnTo>
                        <a:lnTo>
                          <a:pt x="26" y="62"/>
                        </a:lnTo>
                        <a:lnTo>
                          <a:pt x="16" y="106"/>
                        </a:lnTo>
                        <a:lnTo>
                          <a:pt x="9" y="128"/>
                        </a:lnTo>
                        <a:lnTo>
                          <a:pt x="0" y="150"/>
                        </a:lnTo>
                        <a:lnTo>
                          <a:pt x="31" y="150"/>
                        </a:lnTo>
                        <a:lnTo>
                          <a:pt x="45" y="100"/>
                        </a:lnTo>
                        <a:lnTo>
                          <a:pt x="52" y="103"/>
                        </a:lnTo>
                        <a:lnTo>
                          <a:pt x="58" y="105"/>
                        </a:lnTo>
                        <a:lnTo>
                          <a:pt x="66" y="106"/>
                        </a:lnTo>
                        <a:lnTo>
                          <a:pt x="87" y="102"/>
                        </a:lnTo>
                        <a:lnTo>
                          <a:pt x="105" y="93"/>
                        </a:lnTo>
                        <a:lnTo>
                          <a:pt x="119" y="77"/>
                        </a:lnTo>
                        <a:lnTo>
                          <a:pt x="129" y="59"/>
                        </a:lnTo>
                        <a:lnTo>
                          <a:pt x="132" y="38"/>
                        </a:lnTo>
                        <a:close/>
                        <a:moveTo>
                          <a:pt x="106" y="36"/>
                        </a:moveTo>
                        <a:lnTo>
                          <a:pt x="104" y="57"/>
                        </a:lnTo>
                        <a:lnTo>
                          <a:pt x="100" y="70"/>
                        </a:lnTo>
                        <a:lnTo>
                          <a:pt x="95" y="81"/>
                        </a:lnTo>
                        <a:lnTo>
                          <a:pt x="89" y="90"/>
                        </a:lnTo>
                        <a:lnTo>
                          <a:pt x="81" y="96"/>
                        </a:lnTo>
                        <a:lnTo>
                          <a:pt x="70" y="99"/>
                        </a:lnTo>
                        <a:lnTo>
                          <a:pt x="63" y="97"/>
                        </a:lnTo>
                        <a:lnTo>
                          <a:pt x="58" y="91"/>
                        </a:lnTo>
                        <a:lnTo>
                          <a:pt x="56" y="86"/>
                        </a:lnTo>
                        <a:lnTo>
                          <a:pt x="54" y="78"/>
                        </a:lnTo>
                        <a:lnTo>
                          <a:pt x="54" y="62"/>
                        </a:lnTo>
                        <a:lnTo>
                          <a:pt x="56" y="50"/>
                        </a:lnTo>
                        <a:lnTo>
                          <a:pt x="60" y="37"/>
                        </a:lnTo>
                        <a:lnTo>
                          <a:pt x="64" y="26"/>
                        </a:lnTo>
                        <a:lnTo>
                          <a:pt x="70" y="15"/>
                        </a:lnTo>
                        <a:lnTo>
                          <a:pt x="79" y="10"/>
                        </a:lnTo>
                        <a:lnTo>
                          <a:pt x="89" y="7"/>
                        </a:lnTo>
                        <a:lnTo>
                          <a:pt x="96" y="8"/>
                        </a:lnTo>
                        <a:lnTo>
                          <a:pt x="102" y="14"/>
                        </a:lnTo>
                        <a:lnTo>
                          <a:pt x="105" y="21"/>
                        </a:lnTo>
                        <a:lnTo>
                          <a:pt x="106" y="29"/>
                        </a:lnTo>
                        <a:lnTo>
                          <a:pt x="106" y="36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59" name="Freeform 569"/>
                  <p:cNvSpPr>
                    <a:spLocks noEditPoints="1"/>
                  </p:cNvSpPr>
                  <p:nvPr/>
                </p:nvSpPr>
                <p:spPr bwMode="auto">
                  <a:xfrm>
                    <a:off x="1731" y="1181"/>
                    <a:ext cx="72" cy="109"/>
                  </a:xfrm>
                  <a:custGeom>
                    <a:avLst/>
                    <a:gdLst/>
                    <a:ahLst/>
                    <a:cxnLst>
                      <a:cxn ang="0">
                        <a:pos x="57" y="2"/>
                      </a:cxn>
                      <a:cxn ang="0">
                        <a:pos x="64" y="9"/>
                      </a:cxn>
                      <a:cxn ang="0">
                        <a:pos x="70" y="17"/>
                      </a:cxn>
                      <a:cxn ang="0">
                        <a:pos x="72" y="30"/>
                      </a:cxn>
                      <a:cxn ang="0">
                        <a:pos x="68" y="57"/>
                      </a:cxn>
                      <a:cxn ang="0">
                        <a:pos x="60" y="80"/>
                      </a:cxn>
                      <a:cxn ang="0">
                        <a:pos x="54" y="90"/>
                      </a:cxn>
                      <a:cxn ang="0">
                        <a:pos x="47" y="99"/>
                      </a:cxn>
                      <a:cxn ang="0">
                        <a:pos x="40" y="104"/>
                      </a:cxn>
                      <a:cxn ang="0">
                        <a:pos x="29" y="109"/>
                      </a:cxn>
                      <a:cxn ang="0">
                        <a:pos x="12" y="107"/>
                      </a:cxn>
                      <a:cxn ang="0">
                        <a:pos x="6" y="100"/>
                      </a:cxn>
                      <a:cxn ang="0">
                        <a:pos x="0" y="84"/>
                      </a:cxn>
                      <a:cxn ang="0">
                        <a:pos x="2" y="62"/>
                      </a:cxn>
                      <a:cxn ang="0">
                        <a:pos x="13" y="30"/>
                      </a:cxn>
                      <a:cxn ang="0">
                        <a:pos x="30" y="7"/>
                      </a:cxn>
                      <a:cxn ang="0">
                        <a:pos x="44" y="1"/>
                      </a:cxn>
                      <a:cxn ang="0">
                        <a:pos x="50" y="3"/>
                      </a:cxn>
                      <a:cxn ang="0">
                        <a:pos x="45" y="6"/>
                      </a:cxn>
                      <a:cxn ang="0">
                        <a:pos x="42" y="7"/>
                      </a:cxn>
                      <a:cxn ang="0">
                        <a:pos x="40" y="11"/>
                      </a:cxn>
                      <a:cxn ang="0">
                        <a:pos x="37" y="20"/>
                      </a:cxn>
                      <a:cxn ang="0">
                        <a:pos x="23" y="62"/>
                      </a:cxn>
                      <a:cxn ang="0">
                        <a:pos x="18" y="80"/>
                      </a:cxn>
                      <a:cxn ang="0">
                        <a:pos x="16" y="103"/>
                      </a:cxn>
                      <a:cxn ang="0">
                        <a:pos x="21" y="107"/>
                      </a:cxn>
                      <a:cxn ang="0">
                        <a:pos x="26" y="106"/>
                      </a:cxn>
                      <a:cxn ang="0">
                        <a:pos x="34" y="97"/>
                      </a:cxn>
                      <a:cxn ang="0">
                        <a:pos x="40" y="77"/>
                      </a:cxn>
                      <a:cxn ang="0">
                        <a:pos x="51" y="37"/>
                      </a:cxn>
                      <a:cxn ang="0">
                        <a:pos x="56" y="12"/>
                      </a:cxn>
                      <a:cxn ang="0">
                        <a:pos x="54" y="5"/>
                      </a:cxn>
                      <a:cxn ang="0">
                        <a:pos x="50" y="3"/>
                      </a:cxn>
                    </a:cxnLst>
                    <a:rect l="0" t="0" r="r" b="b"/>
                    <a:pathLst>
                      <a:path w="72" h="109">
                        <a:moveTo>
                          <a:pt x="48" y="0"/>
                        </a:moveTo>
                        <a:lnTo>
                          <a:pt x="57" y="2"/>
                        </a:lnTo>
                        <a:lnTo>
                          <a:pt x="62" y="6"/>
                        </a:lnTo>
                        <a:lnTo>
                          <a:pt x="64" y="9"/>
                        </a:lnTo>
                        <a:lnTo>
                          <a:pt x="68" y="13"/>
                        </a:lnTo>
                        <a:lnTo>
                          <a:pt x="70" y="17"/>
                        </a:lnTo>
                        <a:lnTo>
                          <a:pt x="72" y="21"/>
                        </a:lnTo>
                        <a:lnTo>
                          <a:pt x="72" y="30"/>
                        </a:lnTo>
                        <a:lnTo>
                          <a:pt x="70" y="43"/>
                        </a:lnTo>
                        <a:lnTo>
                          <a:pt x="68" y="57"/>
                        </a:lnTo>
                        <a:lnTo>
                          <a:pt x="64" y="69"/>
                        </a:lnTo>
                        <a:lnTo>
                          <a:pt x="60" y="80"/>
                        </a:lnTo>
                        <a:lnTo>
                          <a:pt x="56" y="85"/>
                        </a:lnTo>
                        <a:lnTo>
                          <a:pt x="54" y="90"/>
                        </a:lnTo>
                        <a:lnTo>
                          <a:pt x="50" y="94"/>
                        </a:lnTo>
                        <a:lnTo>
                          <a:pt x="47" y="99"/>
                        </a:lnTo>
                        <a:lnTo>
                          <a:pt x="43" y="101"/>
                        </a:lnTo>
                        <a:lnTo>
                          <a:pt x="40" y="104"/>
                        </a:lnTo>
                        <a:lnTo>
                          <a:pt x="32" y="108"/>
                        </a:lnTo>
                        <a:lnTo>
                          <a:pt x="29" y="109"/>
                        </a:lnTo>
                        <a:lnTo>
                          <a:pt x="16" y="109"/>
                        </a:lnTo>
                        <a:lnTo>
                          <a:pt x="12" y="107"/>
                        </a:lnTo>
                        <a:lnTo>
                          <a:pt x="9" y="103"/>
                        </a:lnTo>
                        <a:lnTo>
                          <a:pt x="6" y="100"/>
                        </a:lnTo>
                        <a:lnTo>
                          <a:pt x="2" y="90"/>
                        </a:lnTo>
                        <a:lnTo>
                          <a:pt x="0" y="84"/>
                        </a:lnTo>
                        <a:lnTo>
                          <a:pt x="0" y="80"/>
                        </a:lnTo>
                        <a:lnTo>
                          <a:pt x="2" y="62"/>
                        </a:lnTo>
                        <a:lnTo>
                          <a:pt x="7" y="44"/>
                        </a:lnTo>
                        <a:lnTo>
                          <a:pt x="13" y="30"/>
                        </a:lnTo>
                        <a:lnTo>
                          <a:pt x="21" y="19"/>
                        </a:lnTo>
                        <a:lnTo>
                          <a:pt x="30" y="7"/>
                        </a:lnTo>
                        <a:lnTo>
                          <a:pt x="35" y="3"/>
                        </a:lnTo>
                        <a:lnTo>
                          <a:pt x="44" y="1"/>
                        </a:lnTo>
                        <a:lnTo>
                          <a:pt x="48" y="0"/>
                        </a:lnTo>
                        <a:close/>
                        <a:moveTo>
                          <a:pt x="50" y="3"/>
                        </a:moveTo>
                        <a:lnTo>
                          <a:pt x="48" y="3"/>
                        </a:lnTo>
                        <a:lnTo>
                          <a:pt x="45" y="6"/>
                        </a:lnTo>
                        <a:lnTo>
                          <a:pt x="43" y="6"/>
                        </a:lnTo>
                        <a:lnTo>
                          <a:pt x="42" y="7"/>
                        </a:lnTo>
                        <a:lnTo>
                          <a:pt x="42" y="8"/>
                        </a:lnTo>
                        <a:lnTo>
                          <a:pt x="40" y="11"/>
                        </a:lnTo>
                        <a:lnTo>
                          <a:pt x="38" y="14"/>
                        </a:lnTo>
                        <a:lnTo>
                          <a:pt x="37" y="20"/>
                        </a:lnTo>
                        <a:lnTo>
                          <a:pt x="30" y="39"/>
                        </a:lnTo>
                        <a:lnTo>
                          <a:pt x="23" y="62"/>
                        </a:lnTo>
                        <a:lnTo>
                          <a:pt x="21" y="72"/>
                        </a:lnTo>
                        <a:lnTo>
                          <a:pt x="18" y="80"/>
                        </a:lnTo>
                        <a:lnTo>
                          <a:pt x="16" y="89"/>
                        </a:lnTo>
                        <a:lnTo>
                          <a:pt x="16" y="103"/>
                        </a:lnTo>
                        <a:lnTo>
                          <a:pt x="18" y="106"/>
                        </a:lnTo>
                        <a:lnTo>
                          <a:pt x="21" y="107"/>
                        </a:lnTo>
                        <a:lnTo>
                          <a:pt x="25" y="107"/>
                        </a:lnTo>
                        <a:lnTo>
                          <a:pt x="26" y="106"/>
                        </a:lnTo>
                        <a:lnTo>
                          <a:pt x="29" y="104"/>
                        </a:lnTo>
                        <a:lnTo>
                          <a:pt x="34" y="97"/>
                        </a:lnTo>
                        <a:lnTo>
                          <a:pt x="35" y="93"/>
                        </a:lnTo>
                        <a:lnTo>
                          <a:pt x="40" y="77"/>
                        </a:lnTo>
                        <a:lnTo>
                          <a:pt x="45" y="59"/>
                        </a:lnTo>
                        <a:lnTo>
                          <a:pt x="51" y="37"/>
                        </a:lnTo>
                        <a:lnTo>
                          <a:pt x="55" y="24"/>
                        </a:lnTo>
                        <a:lnTo>
                          <a:pt x="56" y="12"/>
                        </a:lnTo>
                        <a:lnTo>
                          <a:pt x="56" y="7"/>
                        </a:lnTo>
                        <a:lnTo>
                          <a:pt x="54" y="5"/>
                        </a:lnTo>
                        <a:lnTo>
                          <a:pt x="51" y="3"/>
                        </a:lnTo>
                        <a:lnTo>
                          <a:pt x="50" y="3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0" name="Freeform 570"/>
                  <p:cNvSpPr>
                    <a:spLocks/>
                  </p:cNvSpPr>
                  <p:nvPr/>
                </p:nvSpPr>
                <p:spPr bwMode="auto">
                  <a:xfrm>
                    <a:off x="1807" y="1091"/>
                    <a:ext cx="79" cy="73"/>
                  </a:xfrm>
                  <a:custGeom>
                    <a:avLst/>
                    <a:gdLst/>
                    <a:ahLst/>
                    <a:cxnLst>
                      <a:cxn ang="0">
                        <a:pos x="41" y="0"/>
                      </a:cxn>
                      <a:cxn ang="0">
                        <a:pos x="30" y="33"/>
                      </a:cxn>
                      <a:cxn ang="0">
                        <a:pos x="40" y="20"/>
                      </a:cxn>
                      <a:cxn ang="0">
                        <a:pos x="45" y="13"/>
                      </a:cxn>
                      <a:cxn ang="0">
                        <a:pos x="50" y="8"/>
                      </a:cxn>
                      <a:cxn ang="0">
                        <a:pos x="55" y="4"/>
                      </a:cxn>
                      <a:cxn ang="0">
                        <a:pos x="59" y="2"/>
                      </a:cxn>
                      <a:cxn ang="0">
                        <a:pos x="66" y="0"/>
                      </a:cxn>
                      <a:cxn ang="0">
                        <a:pos x="70" y="0"/>
                      </a:cxn>
                      <a:cxn ang="0">
                        <a:pos x="72" y="1"/>
                      </a:cxn>
                      <a:cxn ang="0">
                        <a:pos x="74" y="1"/>
                      </a:cxn>
                      <a:cxn ang="0">
                        <a:pos x="75" y="2"/>
                      </a:cxn>
                      <a:cxn ang="0">
                        <a:pos x="76" y="4"/>
                      </a:cxn>
                      <a:cxn ang="0">
                        <a:pos x="79" y="8"/>
                      </a:cxn>
                      <a:cxn ang="0">
                        <a:pos x="79" y="14"/>
                      </a:cxn>
                      <a:cxn ang="0">
                        <a:pos x="78" y="17"/>
                      </a:cxn>
                      <a:cxn ang="0">
                        <a:pos x="78" y="22"/>
                      </a:cxn>
                      <a:cxn ang="0">
                        <a:pos x="66" y="57"/>
                      </a:cxn>
                      <a:cxn ang="0">
                        <a:pos x="64" y="59"/>
                      </a:cxn>
                      <a:cxn ang="0">
                        <a:pos x="64" y="61"/>
                      </a:cxn>
                      <a:cxn ang="0">
                        <a:pos x="63" y="61"/>
                      </a:cxn>
                      <a:cxn ang="0">
                        <a:pos x="63" y="64"/>
                      </a:cxn>
                      <a:cxn ang="0">
                        <a:pos x="64" y="64"/>
                      </a:cxn>
                      <a:cxn ang="0">
                        <a:pos x="64" y="65"/>
                      </a:cxn>
                      <a:cxn ang="0">
                        <a:pos x="66" y="65"/>
                      </a:cxn>
                      <a:cxn ang="0">
                        <a:pos x="67" y="64"/>
                      </a:cxn>
                      <a:cxn ang="0">
                        <a:pos x="69" y="63"/>
                      </a:cxn>
                      <a:cxn ang="0">
                        <a:pos x="72" y="60"/>
                      </a:cxn>
                      <a:cxn ang="0">
                        <a:pos x="74" y="59"/>
                      </a:cxn>
                      <a:cxn ang="0">
                        <a:pos x="74" y="57"/>
                      </a:cxn>
                      <a:cxn ang="0">
                        <a:pos x="75" y="57"/>
                      </a:cxn>
                      <a:cxn ang="0">
                        <a:pos x="75" y="55"/>
                      </a:cxn>
                      <a:cxn ang="0">
                        <a:pos x="78" y="57"/>
                      </a:cxn>
                      <a:cxn ang="0">
                        <a:pos x="70" y="66"/>
                      </a:cxn>
                      <a:cxn ang="0">
                        <a:pos x="62" y="72"/>
                      </a:cxn>
                      <a:cxn ang="0">
                        <a:pos x="54" y="73"/>
                      </a:cxn>
                      <a:cxn ang="0">
                        <a:pos x="49" y="73"/>
                      </a:cxn>
                      <a:cxn ang="0">
                        <a:pos x="47" y="71"/>
                      </a:cxn>
                      <a:cxn ang="0">
                        <a:pos x="44" y="66"/>
                      </a:cxn>
                      <a:cxn ang="0">
                        <a:pos x="44" y="63"/>
                      </a:cxn>
                      <a:cxn ang="0">
                        <a:pos x="45" y="60"/>
                      </a:cxn>
                      <a:cxn ang="0">
                        <a:pos x="45" y="58"/>
                      </a:cxn>
                      <a:cxn ang="0">
                        <a:pos x="47" y="54"/>
                      </a:cxn>
                      <a:cxn ang="0">
                        <a:pos x="57" y="21"/>
                      </a:cxn>
                      <a:cxn ang="0">
                        <a:pos x="57" y="14"/>
                      </a:cxn>
                      <a:cxn ang="0">
                        <a:pos x="55" y="14"/>
                      </a:cxn>
                      <a:cxn ang="0">
                        <a:pos x="50" y="16"/>
                      </a:cxn>
                      <a:cxn ang="0">
                        <a:pos x="47" y="17"/>
                      </a:cxn>
                      <a:cxn ang="0">
                        <a:pos x="37" y="30"/>
                      </a:cxn>
                      <a:cxn ang="0">
                        <a:pos x="25" y="48"/>
                      </a:cxn>
                      <a:cxn ang="0">
                        <a:pos x="19" y="72"/>
                      </a:cxn>
                      <a:cxn ang="0">
                        <a:pos x="0" y="72"/>
                      </a:cxn>
                      <a:cxn ang="0">
                        <a:pos x="16" y="22"/>
                      </a:cxn>
                      <a:cxn ang="0">
                        <a:pos x="17" y="17"/>
                      </a:cxn>
                      <a:cxn ang="0">
                        <a:pos x="17" y="8"/>
                      </a:cxn>
                      <a:cxn ang="0">
                        <a:pos x="16" y="7"/>
                      </a:cxn>
                      <a:cxn ang="0">
                        <a:pos x="16" y="6"/>
                      </a:cxn>
                      <a:cxn ang="0">
                        <a:pos x="11" y="6"/>
                      </a:cxn>
                      <a:cxn ang="0">
                        <a:pos x="11" y="4"/>
                      </a:cxn>
                      <a:cxn ang="0">
                        <a:pos x="36" y="0"/>
                      </a:cxn>
                      <a:cxn ang="0">
                        <a:pos x="41" y="0"/>
                      </a:cxn>
                    </a:cxnLst>
                    <a:rect l="0" t="0" r="r" b="b"/>
                    <a:pathLst>
                      <a:path w="79" h="73">
                        <a:moveTo>
                          <a:pt x="41" y="0"/>
                        </a:moveTo>
                        <a:lnTo>
                          <a:pt x="30" y="33"/>
                        </a:lnTo>
                        <a:lnTo>
                          <a:pt x="40" y="20"/>
                        </a:lnTo>
                        <a:lnTo>
                          <a:pt x="45" y="13"/>
                        </a:lnTo>
                        <a:lnTo>
                          <a:pt x="50" y="8"/>
                        </a:lnTo>
                        <a:lnTo>
                          <a:pt x="55" y="4"/>
                        </a:lnTo>
                        <a:lnTo>
                          <a:pt x="59" y="2"/>
                        </a:lnTo>
                        <a:lnTo>
                          <a:pt x="66" y="0"/>
                        </a:lnTo>
                        <a:lnTo>
                          <a:pt x="70" y="0"/>
                        </a:lnTo>
                        <a:lnTo>
                          <a:pt x="72" y="1"/>
                        </a:lnTo>
                        <a:lnTo>
                          <a:pt x="74" y="1"/>
                        </a:lnTo>
                        <a:lnTo>
                          <a:pt x="75" y="2"/>
                        </a:lnTo>
                        <a:lnTo>
                          <a:pt x="76" y="4"/>
                        </a:lnTo>
                        <a:lnTo>
                          <a:pt x="79" y="8"/>
                        </a:lnTo>
                        <a:lnTo>
                          <a:pt x="79" y="14"/>
                        </a:lnTo>
                        <a:lnTo>
                          <a:pt x="78" y="17"/>
                        </a:lnTo>
                        <a:lnTo>
                          <a:pt x="78" y="22"/>
                        </a:lnTo>
                        <a:lnTo>
                          <a:pt x="66" y="57"/>
                        </a:lnTo>
                        <a:lnTo>
                          <a:pt x="64" y="59"/>
                        </a:lnTo>
                        <a:lnTo>
                          <a:pt x="64" y="61"/>
                        </a:lnTo>
                        <a:lnTo>
                          <a:pt x="63" y="61"/>
                        </a:lnTo>
                        <a:lnTo>
                          <a:pt x="63" y="64"/>
                        </a:lnTo>
                        <a:lnTo>
                          <a:pt x="64" y="64"/>
                        </a:lnTo>
                        <a:lnTo>
                          <a:pt x="64" y="65"/>
                        </a:lnTo>
                        <a:lnTo>
                          <a:pt x="66" y="65"/>
                        </a:lnTo>
                        <a:lnTo>
                          <a:pt x="67" y="64"/>
                        </a:lnTo>
                        <a:lnTo>
                          <a:pt x="69" y="63"/>
                        </a:lnTo>
                        <a:lnTo>
                          <a:pt x="72" y="60"/>
                        </a:lnTo>
                        <a:lnTo>
                          <a:pt x="74" y="59"/>
                        </a:lnTo>
                        <a:lnTo>
                          <a:pt x="74" y="57"/>
                        </a:lnTo>
                        <a:lnTo>
                          <a:pt x="75" y="57"/>
                        </a:lnTo>
                        <a:lnTo>
                          <a:pt x="75" y="55"/>
                        </a:lnTo>
                        <a:lnTo>
                          <a:pt x="78" y="57"/>
                        </a:lnTo>
                        <a:lnTo>
                          <a:pt x="70" y="66"/>
                        </a:lnTo>
                        <a:lnTo>
                          <a:pt x="62" y="72"/>
                        </a:lnTo>
                        <a:lnTo>
                          <a:pt x="54" y="73"/>
                        </a:lnTo>
                        <a:lnTo>
                          <a:pt x="49" y="73"/>
                        </a:lnTo>
                        <a:lnTo>
                          <a:pt x="47" y="71"/>
                        </a:lnTo>
                        <a:lnTo>
                          <a:pt x="44" y="66"/>
                        </a:lnTo>
                        <a:lnTo>
                          <a:pt x="44" y="63"/>
                        </a:lnTo>
                        <a:lnTo>
                          <a:pt x="45" y="60"/>
                        </a:lnTo>
                        <a:lnTo>
                          <a:pt x="45" y="58"/>
                        </a:lnTo>
                        <a:lnTo>
                          <a:pt x="47" y="54"/>
                        </a:lnTo>
                        <a:lnTo>
                          <a:pt x="57" y="21"/>
                        </a:lnTo>
                        <a:lnTo>
                          <a:pt x="57" y="14"/>
                        </a:lnTo>
                        <a:lnTo>
                          <a:pt x="55" y="14"/>
                        </a:lnTo>
                        <a:lnTo>
                          <a:pt x="50" y="16"/>
                        </a:lnTo>
                        <a:lnTo>
                          <a:pt x="47" y="17"/>
                        </a:lnTo>
                        <a:lnTo>
                          <a:pt x="37" y="30"/>
                        </a:lnTo>
                        <a:lnTo>
                          <a:pt x="25" y="48"/>
                        </a:lnTo>
                        <a:lnTo>
                          <a:pt x="19" y="72"/>
                        </a:lnTo>
                        <a:lnTo>
                          <a:pt x="0" y="72"/>
                        </a:lnTo>
                        <a:lnTo>
                          <a:pt x="16" y="22"/>
                        </a:lnTo>
                        <a:lnTo>
                          <a:pt x="17" y="17"/>
                        </a:lnTo>
                        <a:lnTo>
                          <a:pt x="17" y="8"/>
                        </a:lnTo>
                        <a:lnTo>
                          <a:pt x="16" y="7"/>
                        </a:lnTo>
                        <a:lnTo>
                          <a:pt x="16" y="6"/>
                        </a:lnTo>
                        <a:lnTo>
                          <a:pt x="11" y="6"/>
                        </a:lnTo>
                        <a:lnTo>
                          <a:pt x="11" y="4"/>
                        </a:lnTo>
                        <a:lnTo>
                          <a:pt x="36" y="0"/>
                        </a:lnTo>
                        <a:lnTo>
                          <a:pt x="41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1" name="Freeform 571"/>
                  <p:cNvSpPr>
                    <a:spLocks/>
                  </p:cNvSpPr>
                  <p:nvPr/>
                </p:nvSpPr>
                <p:spPr bwMode="auto">
                  <a:xfrm>
                    <a:off x="1956" y="1220"/>
                    <a:ext cx="44" cy="68"/>
                  </a:xfrm>
                  <a:custGeom>
                    <a:avLst/>
                    <a:gdLst/>
                    <a:ahLst/>
                    <a:cxnLst>
                      <a:cxn ang="0">
                        <a:pos x="2" y="68"/>
                      </a:cxn>
                      <a:cxn ang="0">
                        <a:pos x="0" y="64"/>
                      </a:cxn>
                      <a:cxn ang="0">
                        <a:pos x="11" y="57"/>
                      </a:cxn>
                      <a:cxn ang="0">
                        <a:pos x="16" y="52"/>
                      </a:cxn>
                      <a:cxn ang="0">
                        <a:pos x="21" y="50"/>
                      </a:cxn>
                      <a:cxn ang="0">
                        <a:pos x="24" y="45"/>
                      </a:cxn>
                      <a:cxn ang="0">
                        <a:pos x="24" y="43"/>
                      </a:cxn>
                      <a:cxn ang="0">
                        <a:pos x="22" y="41"/>
                      </a:cxn>
                      <a:cxn ang="0">
                        <a:pos x="22" y="38"/>
                      </a:cxn>
                      <a:cxn ang="0">
                        <a:pos x="20" y="36"/>
                      </a:cxn>
                      <a:cxn ang="0">
                        <a:pos x="19" y="33"/>
                      </a:cxn>
                      <a:cxn ang="0">
                        <a:pos x="12" y="26"/>
                      </a:cxn>
                      <a:cxn ang="0">
                        <a:pos x="12" y="24"/>
                      </a:cxn>
                      <a:cxn ang="0">
                        <a:pos x="9" y="19"/>
                      </a:cxn>
                      <a:cxn ang="0">
                        <a:pos x="9" y="14"/>
                      </a:cxn>
                      <a:cxn ang="0">
                        <a:pos x="11" y="11"/>
                      </a:cxn>
                      <a:cxn ang="0">
                        <a:pos x="12" y="8"/>
                      </a:cxn>
                      <a:cxn ang="0">
                        <a:pos x="14" y="5"/>
                      </a:cxn>
                      <a:cxn ang="0">
                        <a:pos x="21" y="1"/>
                      </a:cxn>
                      <a:cxn ang="0">
                        <a:pos x="25" y="1"/>
                      </a:cxn>
                      <a:cxn ang="0">
                        <a:pos x="28" y="0"/>
                      </a:cxn>
                      <a:cxn ang="0">
                        <a:pos x="31" y="1"/>
                      </a:cxn>
                      <a:cxn ang="0">
                        <a:pos x="34" y="2"/>
                      </a:cxn>
                      <a:cxn ang="0">
                        <a:pos x="39" y="5"/>
                      </a:cxn>
                      <a:cxn ang="0">
                        <a:pos x="44" y="14"/>
                      </a:cxn>
                      <a:cxn ang="0">
                        <a:pos x="44" y="19"/>
                      </a:cxn>
                      <a:cxn ang="0">
                        <a:pos x="43" y="33"/>
                      </a:cxn>
                      <a:cxn ang="0">
                        <a:pos x="35" y="48"/>
                      </a:cxn>
                      <a:cxn ang="0">
                        <a:pos x="21" y="60"/>
                      </a:cxn>
                      <a:cxn ang="0">
                        <a:pos x="2" y="68"/>
                      </a:cxn>
                    </a:cxnLst>
                    <a:rect l="0" t="0" r="r" b="b"/>
                    <a:pathLst>
                      <a:path w="44" h="68">
                        <a:moveTo>
                          <a:pt x="2" y="68"/>
                        </a:moveTo>
                        <a:lnTo>
                          <a:pt x="0" y="64"/>
                        </a:lnTo>
                        <a:lnTo>
                          <a:pt x="11" y="57"/>
                        </a:lnTo>
                        <a:lnTo>
                          <a:pt x="16" y="52"/>
                        </a:lnTo>
                        <a:lnTo>
                          <a:pt x="21" y="50"/>
                        </a:lnTo>
                        <a:lnTo>
                          <a:pt x="24" y="45"/>
                        </a:lnTo>
                        <a:lnTo>
                          <a:pt x="24" y="43"/>
                        </a:lnTo>
                        <a:lnTo>
                          <a:pt x="22" y="41"/>
                        </a:lnTo>
                        <a:lnTo>
                          <a:pt x="22" y="38"/>
                        </a:lnTo>
                        <a:lnTo>
                          <a:pt x="20" y="36"/>
                        </a:lnTo>
                        <a:lnTo>
                          <a:pt x="19" y="33"/>
                        </a:lnTo>
                        <a:lnTo>
                          <a:pt x="12" y="26"/>
                        </a:lnTo>
                        <a:lnTo>
                          <a:pt x="12" y="24"/>
                        </a:lnTo>
                        <a:lnTo>
                          <a:pt x="9" y="19"/>
                        </a:lnTo>
                        <a:lnTo>
                          <a:pt x="9" y="14"/>
                        </a:lnTo>
                        <a:lnTo>
                          <a:pt x="11" y="11"/>
                        </a:lnTo>
                        <a:lnTo>
                          <a:pt x="12" y="8"/>
                        </a:lnTo>
                        <a:lnTo>
                          <a:pt x="14" y="5"/>
                        </a:lnTo>
                        <a:lnTo>
                          <a:pt x="21" y="1"/>
                        </a:lnTo>
                        <a:lnTo>
                          <a:pt x="25" y="1"/>
                        </a:lnTo>
                        <a:lnTo>
                          <a:pt x="28" y="0"/>
                        </a:lnTo>
                        <a:lnTo>
                          <a:pt x="31" y="1"/>
                        </a:lnTo>
                        <a:lnTo>
                          <a:pt x="34" y="2"/>
                        </a:lnTo>
                        <a:lnTo>
                          <a:pt x="39" y="5"/>
                        </a:lnTo>
                        <a:lnTo>
                          <a:pt x="44" y="14"/>
                        </a:lnTo>
                        <a:lnTo>
                          <a:pt x="44" y="19"/>
                        </a:lnTo>
                        <a:lnTo>
                          <a:pt x="43" y="33"/>
                        </a:lnTo>
                        <a:lnTo>
                          <a:pt x="35" y="48"/>
                        </a:lnTo>
                        <a:lnTo>
                          <a:pt x="21" y="60"/>
                        </a:lnTo>
                        <a:lnTo>
                          <a:pt x="2" y="6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2" name="Freeform 572"/>
                  <p:cNvSpPr>
                    <a:spLocks noEditPoints="1"/>
                  </p:cNvSpPr>
                  <p:nvPr/>
                </p:nvSpPr>
                <p:spPr bwMode="auto">
                  <a:xfrm>
                    <a:off x="2086" y="1150"/>
                    <a:ext cx="132" cy="150"/>
                  </a:xfrm>
                  <a:custGeom>
                    <a:avLst/>
                    <a:gdLst/>
                    <a:ahLst/>
                    <a:cxnLst>
                      <a:cxn ang="0">
                        <a:pos x="132" y="38"/>
                      </a:cxn>
                      <a:cxn ang="0">
                        <a:pos x="129" y="23"/>
                      </a:cxn>
                      <a:cxn ang="0">
                        <a:pos x="122" y="11"/>
                      </a:cxn>
                      <a:cxn ang="0">
                        <a:pos x="109" y="4"/>
                      </a:cxn>
                      <a:cxn ang="0">
                        <a:pos x="93" y="0"/>
                      </a:cxn>
                      <a:cxn ang="0">
                        <a:pos x="77" y="2"/>
                      </a:cxn>
                      <a:cxn ang="0">
                        <a:pos x="61" y="8"/>
                      </a:cxn>
                      <a:cxn ang="0">
                        <a:pos x="49" y="18"/>
                      </a:cxn>
                      <a:cxn ang="0">
                        <a:pos x="40" y="31"/>
                      </a:cxn>
                      <a:cxn ang="0">
                        <a:pos x="31" y="45"/>
                      </a:cxn>
                      <a:cxn ang="0">
                        <a:pos x="27" y="62"/>
                      </a:cxn>
                      <a:cxn ang="0">
                        <a:pos x="16" y="106"/>
                      </a:cxn>
                      <a:cxn ang="0">
                        <a:pos x="9" y="128"/>
                      </a:cxn>
                      <a:cxn ang="0">
                        <a:pos x="0" y="150"/>
                      </a:cxn>
                      <a:cxn ang="0">
                        <a:pos x="31" y="150"/>
                      </a:cxn>
                      <a:cxn ang="0">
                        <a:pos x="46" y="100"/>
                      </a:cxn>
                      <a:cxn ang="0">
                        <a:pos x="53" y="103"/>
                      </a:cxn>
                      <a:cxn ang="0">
                        <a:pos x="59" y="105"/>
                      </a:cxn>
                      <a:cxn ang="0">
                        <a:pos x="66" y="106"/>
                      </a:cxn>
                      <a:cxn ang="0">
                        <a:pos x="87" y="102"/>
                      </a:cxn>
                      <a:cxn ang="0">
                        <a:pos x="105" y="93"/>
                      </a:cxn>
                      <a:cxn ang="0">
                        <a:pos x="119" y="77"/>
                      </a:cxn>
                      <a:cxn ang="0">
                        <a:pos x="129" y="59"/>
                      </a:cxn>
                      <a:cxn ang="0">
                        <a:pos x="132" y="38"/>
                      </a:cxn>
                      <a:cxn ang="0">
                        <a:pos x="106" y="36"/>
                      </a:cxn>
                      <a:cxn ang="0">
                        <a:pos x="104" y="57"/>
                      </a:cxn>
                      <a:cxn ang="0">
                        <a:pos x="100" y="70"/>
                      </a:cxn>
                      <a:cxn ang="0">
                        <a:pos x="96" y="81"/>
                      </a:cxn>
                      <a:cxn ang="0">
                        <a:pos x="90" y="90"/>
                      </a:cxn>
                      <a:cxn ang="0">
                        <a:pos x="81" y="96"/>
                      </a:cxn>
                      <a:cxn ang="0">
                        <a:pos x="71" y="99"/>
                      </a:cxn>
                      <a:cxn ang="0">
                        <a:pos x="63" y="97"/>
                      </a:cxn>
                      <a:cxn ang="0">
                        <a:pos x="59" y="91"/>
                      </a:cxn>
                      <a:cxn ang="0">
                        <a:pos x="56" y="86"/>
                      </a:cxn>
                      <a:cxn ang="0">
                        <a:pos x="54" y="78"/>
                      </a:cxn>
                      <a:cxn ang="0">
                        <a:pos x="54" y="62"/>
                      </a:cxn>
                      <a:cxn ang="0">
                        <a:pos x="56" y="50"/>
                      </a:cxn>
                      <a:cxn ang="0">
                        <a:pos x="60" y="37"/>
                      </a:cxn>
                      <a:cxn ang="0">
                        <a:pos x="65" y="26"/>
                      </a:cxn>
                      <a:cxn ang="0">
                        <a:pos x="71" y="15"/>
                      </a:cxn>
                      <a:cxn ang="0">
                        <a:pos x="79" y="10"/>
                      </a:cxn>
                      <a:cxn ang="0">
                        <a:pos x="90" y="7"/>
                      </a:cxn>
                      <a:cxn ang="0">
                        <a:pos x="97" y="8"/>
                      </a:cxn>
                      <a:cxn ang="0">
                        <a:pos x="103" y="14"/>
                      </a:cxn>
                      <a:cxn ang="0">
                        <a:pos x="105" y="21"/>
                      </a:cxn>
                      <a:cxn ang="0">
                        <a:pos x="106" y="29"/>
                      </a:cxn>
                      <a:cxn ang="0">
                        <a:pos x="106" y="36"/>
                      </a:cxn>
                    </a:cxnLst>
                    <a:rect l="0" t="0" r="r" b="b"/>
                    <a:pathLst>
                      <a:path w="132" h="150">
                        <a:moveTo>
                          <a:pt x="132" y="38"/>
                        </a:moveTo>
                        <a:lnTo>
                          <a:pt x="129" y="23"/>
                        </a:lnTo>
                        <a:lnTo>
                          <a:pt x="122" y="11"/>
                        </a:lnTo>
                        <a:lnTo>
                          <a:pt x="109" y="4"/>
                        </a:lnTo>
                        <a:lnTo>
                          <a:pt x="93" y="0"/>
                        </a:lnTo>
                        <a:lnTo>
                          <a:pt x="77" y="2"/>
                        </a:lnTo>
                        <a:lnTo>
                          <a:pt x="61" y="8"/>
                        </a:lnTo>
                        <a:lnTo>
                          <a:pt x="49" y="18"/>
                        </a:lnTo>
                        <a:lnTo>
                          <a:pt x="40" y="31"/>
                        </a:lnTo>
                        <a:lnTo>
                          <a:pt x="31" y="45"/>
                        </a:lnTo>
                        <a:lnTo>
                          <a:pt x="27" y="62"/>
                        </a:lnTo>
                        <a:lnTo>
                          <a:pt x="16" y="106"/>
                        </a:lnTo>
                        <a:lnTo>
                          <a:pt x="9" y="128"/>
                        </a:lnTo>
                        <a:lnTo>
                          <a:pt x="0" y="150"/>
                        </a:lnTo>
                        <a:lnTo>
                          <a:pt x="31" y="150"/>
                        </a:lnTo>
                        <a:lnTo>
                          <a:pt x="46" y="100"/>
                        </a:lnTo>
                        <a:lnTo>
                          <a:pt x="53" y="103"/>
                        </a:lnTo>
                        <a:lnTo>
                          <a:pt x="59" y="105"/>
                        </a:lnTo>
                        <a:lnTo>
                          <a:pt x="66" y="106"/>
                        </a:lnTo>
                        <a:lnTo>
                          <a:pt x="87" y="102"/>
                        </a:lnTo>
                        <a:lnTo>
                          <a:pt x="105" y="93"/>
                        </a:lnTo>
                        <a:lnTo>
                          <a:pt x="119" y="77"/>
                        </a:lnTo>
                        <a:lnTo>
                          <a:pt x="129" y="59"/>
                        </a:lnTo>
                        <a:lnTo>
                          <a:pt x="132" y="38"/>
                        </a:lnTo>
                        <a:close/>
                        <a:moveTo>
                          <a:pt x="106" y="36"/>
                        </a:moveTo>
                        <a:lnTo>
                          <a:pt x="104" y="57"/>
                        </a:lnTo>
                        <a:lnTo>
                          <a:pt x="100" y="70"/>
                        </a:lnTo>
                        <a:lnTo>
                          <a:pt x="96" y="81"/>
                        </a:lnTo>
                        <a:lnTo>
                          <a:pt x="90" y="90"/>
                        </a:lnTo>
                        <a:lnTo>
                          <a:pt x="81" y="96"/>
                        </a:lnTo>
                        <a:lnTo>
                          <a:pt x="71" y="99"/>
                        </a:lnTo>
                        <a:lnTo>
                          <a:pt x="63" y="97"/>
                        </a:lnTo>
                        <a:lnTo>
                          <a:pt x="59" y="91"/>
                        </a:lnTo>
                        <a:lnTo>
                          <a:pt x="56" y="86"/>
                        </a:lnTo>
                        <a:lnTo>
                          <a:pt x="54" y="78"/>
                        </a:lnTo>
                        <a:lnTo>
                          <a:pt x="54" y="62"/>
                        </a:lnTo>
                        <a:lnTo>
                          <a:pt x="56" y="50"/>
                        </a:lnTo>
                        <a:lnTo>
                          <a:pt x="60" y="37"/>
                        </a:lnTo>
                        <a:lnTo>
                          <a:pt x="65" y="26"/>
                        </a:lnTo>
                        <a:lnTo>
                          <a:pt x="71" y="15"/>
                        </a:lnTo>
                        <a:lnTo>
                          <a:pt x="79" y="10"/>
                        </a:lnTo>
                        <a:lnTo>
                          <a:pt x="90" y="7"/>
                        </a:lnTo>
                        <a:lnTo>
                          <a:pt x="97" y="8"/>
                        </a:lnTo>
                        <a:lnTo>
                          <a:pt x="103" y="14"/>
                        </a:lnTo>
                        <a:lnTo>
                          <a:pt x="105" y="21"/>
                        </a:lnTo>
                        <a:lnTo>
                          <a:pt x="106" y="29"/>
                        </a:lnTo>
                        <a:lnTo>
                          <a:pt x="106" y="36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3" name="Freeform 573"/>
                  <p:cNvSpPr>
                    <a:spLocks/>
                  </p:cNvSpPr>
                  <p:nvPr/>
                </p:nvSpPr>
                <p:spPr bwMode="auto">
                  <a:xfrm>
                    <a:off x="2236" y="1183"/>
                    <a:ext cx="99" cy="106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99" y="0"/>
                      </a:cxn>
                      <a:cxn ang="0">
                        <a:pos x="93" y="28"/>
                      </a:cxn>
                      <a:cxn ang="0">
                        <a:pos x="89" y="28"/>
                      </a:cxn>
                      <a:cxn ang="0">
                        <a:pos x="89" y="20"/>
                      </a:cxn>
                      <a:cxn ang="0">
                        <a:pos x="88" y="17"/>
                      </a:cxn>
                      <a:cxn ang="0">
                        <a:pos x="87" y="15"/>
                      </a:cxn>
                      <a:cxn ang="0">
                        <a:pos x="85" y="12"/>
                      </a:cxn>
                      <a:cxn ang="0">
                        <a:pos x="77" y="7"/>
                      </a:cxn>
                      <a:cxn ang="0">
                        <a:pos x="71" y="7"/>
                      </a:cxn>
                      <a:cxn ang="0">
                        <a:pos x="67" y="6"/>
                      </a:cxn>
                      <a:cxn ang="0">
                        <a:pos x="43" y="86"/>
                      </a:cxn>
                      <a:cxn ang="0">
                        <a:pos x="42" y="89"/>
                      </a:cxn>
                      <a:cxn ang="0">
                        <a:pos x="42" y="98"/>
                      </a:cxn>
                      <a:cxn ang="0">
                        <a:pos x="43" y="99"/>
                      </a:cxn>
                      <a:cxn ang="0">
                        <a:pos x="44" y="101"/>
                      </a:cxn>
                      <a:cxn ang="0">
                        <a:pos x="46" y="102"/>
                      </a:cxn>
                      <a:cxn ang="0">
                        <a:pos x="55" y="102"/>
                      </a:cxn>
                      <a:cxn ang="0">
                        <a:pos x="52" y="106"/>
                      </a:cxn>
                      <a:cxn ang="0">
                        <a:pos x="0" y="106"/>
                      </a:cxn>
                      <a:cxn ang="0">
                        <a:pos x="1" y="102"/>
                      </a:cxn>
                      <a:cxn ang="0">
                        <a:pos x="5" y="102"/>
                      </a:cxn>
                      <a:cxn ang="0">
                        <a:pos x="8" y="101"/>
                      </a:cxn>
                      <a:cxn ang="0">
                        <a:pos x="13" y="99"/>
                      </a:cxn>
                      <a:cxn ang="0">
                        <a:pos x="14" y="98"/>
                      </a:cxn>
                      <a:cxn ang="0">
                        <a:pos x="17" y="94"/>
                      </a:cxn>
                      <a:cxn ang="0">
                        <a:pos x="18" y="91"/>
                      </a:cxn>
                      <a:cxn ang="0">
                        <a:pos x="19" y="86"/>
                      </a:cxn>
                      <a:cxn ang="0">
                        <a:pos x="42" y="6"/>
                      </a:cxn>
                      <a:cxn ang="0">
                        <a:pos x="35" y="7"/>
                      </a:cxn>
                      <a:cxn ang="0">
                        <a:pos x="29" y="9"/>
                      </a:cxn>
                      <a:cxn ang="0">
                        <a:pos x="23" y="12"/>
                      </a:cxn>
                      <a:cxn ang="0">
                        <a:pos x="18" y="16"/>
                      </a:cxn>
                      <a:cxn ang="0">
                        <a:pos x="13" y="20"/>
                      </a:cxn>
                      <a:cxn ang="0">
                        <a:pos x="8" y="28"/>
                      </a:cxn>
                      <a:cxn ang="0">
                        <a:pos x="5" y="28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99" h="106">
                        <a:moveTo>
                          <a:pt x="12" y="0"/>
                        </a:moveTo>
                        <a:lnTo>
                          <a:pt x="99" y="0"/>
                        </a:lnTo>
                        <a:lnTo>
                          <a:pt x="93" y="28"/>
                        </a:lnTo>
                        <a:lnTo>
                          <a:pt x="89" y="28"/>
                        </a:lnTo>
                        <a:lnTo>
                          <a:pt x="89" y="20"/>
                        </a:lnTo>
                        <a:lnTo>
                          <a:pt x="88" y="17"/>
                        </a:lnTo>
                        <a:lnTo>
                          <a:pt x="87" y="15"/>
                        </a:lnTo>
                        <a:lnTo>
                          <a:pt x="85" y="12"/>
                        </a:lnTo>
                        <a:lnTo>
                          <a:pt x="77" y="7"/>
                        </a:lnTo>
                        <a:lnTo>
                          <a:pt x="71" y="7"/>
                        </a:lnTo>
                        <a:lnTo>
                          <a:pt x="67" y="6"/>
                        </a:lnTo>
                        <a:lnTo>
                          <a:pt x="43" y="86"/>
                        </a:lnTo>
                        <a:lnTo>
                          <a:pt x="42" y="89"/>
                        </a:lnTo>
                        <a:lnTo>
                          <a:pt x="42" y="98"/>
                        </a:lnTo>
                        <a:lnTo>
                          <a:pt x="43" y="99"/>
                        </a:lnTo>
                        <a:lnTo>
                          <a:pt x="44" y="101"/>
                        </a:lnTo>
                        <a:lnTo>
                          <a:pt x="46" y="102"/>
                        </a:lnTo>
                        <a:lnTo>
                          <a:pt x="55" y="102"/>
                        </a:lnTo>
                        <a:lnTo>
                          <a:pt x="52" y="106"/>
                        </a:lnTo>
                        <a:lnTo>
                          <a:pt x="0" y="106"/>
                        </a:lnTo>
                        <a:lnTo>
                          <a:pt x="1" y="102"/>
                        </a:lnTo>
                        <a:lnTo>
                          <a:pt x="5" y="102"/>
                        </a:lnTo>
                        <a:lnTo>
                          <a:pt x="8" y="101"/>
                        </a:lnTo>
                        <a:lnTo>
                          <a:pt x="13" y="99"/>
                        </a:lnTo>
                        <a:lnTo>
                          <a:pt x="14" y="98"/>
                        </a:lnTo>
                        <a:lnTo>
                          <a:pt x="17" y="94"/>
                        </a:lnTo>
                        <a:lnTo>
                          <a:pt x="18" y="91"/>
                        </a:lnTo>
                        <a:lnTo>
                          <a:pt x="19" y="86"/>
                        </a:lnTo>
                        <a:lnTo>
                          <a:pt x="42" y="6"/>
                        </a:lnTo>
                        <a:lnTo>
                          <a:pt x="35" y="7"/>
                        </a:lnTo>
                        <a:lnTo>
                          <a:pt x="29" y="9"/>
                        </a:lnTo>
                        <a:lnTo>
                          <a:pt x="23" y="12"/>
                        </a:lnTo>
                        <a:lnTo>
                          <a:pt x="18" y="16"/>
                        </a:lnTo>
                        <a:lnTo>
                          <a:pt x="13" y="20"/>
                        </a:lnTo>
                        <a:lnTo>
                          <a:pt x="8" y="28"/>
                        </a:lnTo>
                        <a:lnTo>
                          <a:pt x="5" y="28"/>
                        </a:lnTo>
                        <a:lnTo>
                          <a:pt x="12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4" name="Freeform 574"/>
                  <p:cNvSpPr>
                    <a:spLocks/>
                  </p:cNvSpPr>
                  <p:nvPr/>
                </p:nvSpPr>
                <p:spPr bwMode="auto">
                  <a:xfrm>
                    <a:off x="2340" y="1091"/>
                    <a:ext cx="78" cy="73"/>
                  </a:xfrm>
                  <a:custGeom>
                    <a:avLst/>
                    <a:gdLst/>
                    <a:ahLst/>
                    <a:cxnLst>
                      <a:cxn ang="0">
                        <a:pos x="40" y="0"/>
                      </a:cxn>
                      <a:cxn ang="0">
                        <a:pos x="29" y="33"/>
                      </a:cxn>
                      <a:cxn ang="0">
                        <a:pos x="39" y="20"/>
                      </a:cxn>
                      <a:cxn ang="0">
                        <a:pos x="45" y="13"/>
                      </a:cxn>
                      <a:cxn ang="0">
                        <a:pos x="49" y="8"/>
                      </a:cxn>
                      <a:cxn ang="0">
                        <a:pos x="54" y="4"/>
                      </a:cxn>
                      <a:cxn ang="0">
                        <a:pos x="58" y="2"/>
                      </a:cxn>
                      <a:cxn ang="0">
                        <a:pos x="65" y="0"/>
                      </a:cxn>
                      <a:cxn ang="0">
                        <a:pos x="70" y="0"/>
                      </a:cxn>
                      <a:cxn ang="0">
                        <a:pos x="71" y="1"/>
                      </a:cxn>
                      <a:cxn ang="0">
                        <a:pos x="73" y="1"/>
                      </a:cxn>
                      <a:cxn ang="0">
                        <a:pos x="74" y="2"/>
                      </a:cxn>
                      <a:cxn ang="0">
                        <a:pos x="76" y="4"/>
                      </a:cxn>
                      <a:cxn ang="0">
                        <a:pos x="78" y="8"/>
                      </a:cxn>
                      <a:cxn ang="0">
                        <a:pos x="78" y="14"/>
                      </a:cxn>
                      <a:cxn ang="0">
                        <a:pos x="77" y="17"/>
                      </a:cxn>
                      <a:cxn ang="0">
                        <a:pos x="77" y="22"/>
                      </a:cxn>
                      <a:cxn ang="0">
                        <a:pos x="65" y="57"/>
                      </a:cxn>
                      <a:cxn ang="0">
                        <a:pos x="64" y="59"/>
                      </a:cxn>
                      <a:cxn ang="0">
                        <a:pos x="64" y="61"/>
                      </a:cxn>
                      <a:cxn ang="0">
                        <a:pos x="62" y="61"/>
                      </a:cxn>
                      <a:cxn ang="0">
                        <a:pos x="62" y="64"/>
                      </a:cxn>
                      <a:cxn ang="0">
                        <a:pos x="64" y="64"/>
                      </a:cxn>
                      <a:cxn ang="0">
                        <a:pos x="64" y="65"/>
                      </a:cxn>
                      <a:cxn ang="0">
                        <a:pos x="65" y="65"/>
                      </a:cxn>
                      <a:cxn ang="0">
                        <a:pos x="66" y="64"/>
                      </a:cxn>
                      <a:cxn ang="0">
                        <a:pos x="68" y="63"/>
                      </a:cxn>
                      <a:cxn ang="0">
                        <a:pos x="71" y="60"/>
                      </a:cxn>
                      <a:cxn ang="0">
                        <a:pos x="73" y="59"/>
                      </a:cxn>
                      <a:cxn ang="0">
                        <a:pos x="73" y="57"/>
                      </a:cxn>
                      <a:cxn ang="0">
                        <a:pos x="74" y="57"/>
                      </a:cxn>
                      <a:cxn ang="0">
                        <a:pos x="74" y="55"/>
                      </a:cxn>
                      <a:cxn ang="0">
                        <a:pos x="77" y="57"/>
                      </a:cxn>
                      <a:cxn ang="0">
                        <a:pos x="70" y="66"/>
                      </a:cxn>
                      <a:cxn ang="0">
                        <a:pos x="61" y="72"/>
                      </a:cxn>
                      <a:cxn ang="0">
                        <a:pos x="53" y="73"/>
                      </a:cxn>
                      <a:cxn ang="0">
                        <a:pos x="48" y="73"/>
                      </a:cxn>
                      <a:cxn ang="0">
                        <a:pos x="46" y="71"/>
                      </a:cxn>
                      <a:cxn ang="0">
                        <a:pos x="43" y="66"/>
                      </a:cxn>
                      <a:cxn ang="0">
                        <a:pos x="43" y="63"/>
                      </a:cxn>
                      <a:cxn ang="0">
                        <a:pos x="45" y="60"/>
                      </a:cxn>
                      <a:cxn ang="0">
                        <a:pos x="45" y="58"/>
                      </a:cxn>
                      <a:cxn ang="0">
                        <a:pos x="46" y="54"/>
                      </a:cxn>
                      <a:cxn ang="0">
                        <a:pos x="57" y="21"/>
                      </a:cxn>
                      <a:cxn ang="0">
                        <a:pos x="57" y="14"/>
                      </a:cxn>
                      <a:cxn ang="0">
                        <a:pos x="54" y="14"/>
                      </a:cxn>
                      <a:cxn ang="0">
                        <a:pos x="49" y="16"/>
                      </a:cxn>
                      <a:cxn ang="0">
                        <a:pos x="46" y="17"/>
                      </a:cxn>
                      <a:cxn ang="0">
                        <a:pos x="36" y="30"/>
                      </a:cxn>
                      <a:cxn ang="0">
                        <a:pos x="24" y="48"/>
                      </a:cxn>
                      <a:cxn ang="0">
                        <a:pos x="19" y="72"/>
                      </a:cxn>
                      <a:cxn ang="0">
                        <a:pos x="0" y="72"/>
                      </a:cxn>
                      <a:cxn ang="0">
                        <a:pos x="15" y="22"/>
                      </a:cxn>
                      <a:cxn ang="0">
                        <a:pos x="16" y="17"/>
                      </a:cxn>
                      <a:cxn ang="0">
                        <a:pos x="16" y="8"/>
                      </a:cxn>
                      <a:cxn ang="0">
                        <a:pos x="15" y="7"/>
                      </a:cxn>
                      <a:cxn ang="0">
                        <a:pos x="15" y="6"/>
                      </a:cxn>
                      <a:cxn ang="0">
                        <a:pos x="10" y="6"/>
                      </a:cxn>
                      <a:cxn ang="0">
                        <a:pos x="10" y="4"/>
                      </a:cxn>
                      <a:cxn ang="0">
                        <a:pos x="35" y="0"/>
                      </a:cxn>
                      <a:cxn ang="0">
                        <a:pos x="40" y="0"/>
                      </a:cxn>
                    </a:cxnLst>
                    <a:rect l="0" t="0" r="r" b="b"/>
                    <a:pathLst>
                      <a:path w="78" h="73">
                        <a:moveTo>
                          <a:pt x="40" y="0"/>
                        </a:moveTo>
                        <a:lnTo>
                          <a:pt x="29" y="33"/>
                        </a:lnTo>
                        <a:lnTo>
                          <a:pt x="39" y="20"/>
                        </a:lnTo>
                        <a:lnTo>
                          <a:pt x="45" y="13"/>
                        </a:lnTo>
                        <a:lnTo>
                          <a:pt x="49" y="8"/>
                        </a:lnTo>
                        <a:lnTo>
                          <a:pt x="54" y="4"/>
                        </a:lnTo>
                        <a:lnTo>
                          <a:pt x="58" y="2"/>
                        </a:lnTo>
                        <a:lnTo>
                          <a:pt x="65" y="0"/>
                        </a:lnTo>
                        <a:lnTo>
                          <a:pt x="70" y="0"/>
                        </a:lnTo>
                        <a:lnTo>
                          <a:pt x="71" y="1"/>
                        </a:lnTo>
                        <a:lnTo>
                          <a:pt x="73" y="1"/>
                        </a:lnTo>
                        <a:lnTo>
                          <a:pt x="74" y="2"/>
                        </a:lnTo>
                        <a:lnTo>
                          <a:pt x="76" y="4"/>
                        </a:lnTo>
                        <a:lnTo>
                          <a:pt x="78" y="8"/>
                        </a:lnTo>
                        <a:lnTo>
                          <a:pt x="78" y="14"/>
                        </a:lnTo>
                        <a:lnTo>
                          <a:pt x="77" y="17"/>
                        </a:lnTo>
                        <a:lnTo>
                          <a:pt x="77" y="22"/>
                        </a:lnTo>
                        <a:lnTo>
                          <a:pt x="65" y="57"/>
                        </a:lnTo>
                        <a:lnTo>
                          <a:pt x="64" y="59"/>
                        </a:lnTo>
                        <a:lnTo>
                          <a:pt x="64" y="61"/>
                        </a:lnTo>
                        <a:lnTo>
                          <a:pt x="62" y="61"/>
                        </a:lnTo>
                        <a:lnTo>
                          <a:pt x="62" y="64"/>
                        </a:lnTo>
                        <a:lnTo>
                          <a:pt x="64" y="64"/>
                        </a:lnTo>
                        <a:lnTo>
                          <a:pt x="64" y="65"/>
                        </a:lnTo>
                        <a:lnTo>
                          <a:pt x="65" y="65"/>
                        </a:lnTo>
                        <a:lnTo>
                          <a:pt x="66" y="64"/>
                        </a:lnTo>
                        <a:lnTo>
                          <a:pt x="68" y="63"/>
                        </a:lnTo>
                        <a:lnTo>
                          <a:pt x="71" y="60"/>
                        </a:lnTo>
                        <a:lnTo>
                          <a:pt x="73" y="59"/>
                        </a:lnTo>
                        <a:lnTo>
                          <a:pt x="73" y="57"/>
                        </a:lnTo>
                        <a:lnTo>
                          <a:pt x="74" y="57"/>
                        </a:lnTo>
                        <a:lnTo>
                          <a:pt x="74" y="55"/>
                        </a:lnTo>
                        <a:lnTo>
                          <a:pt x="77" y="57"/>
                        </a:lnTo>
                        <a:lnTo>
                          <a:pt x="70" y="66"/>
                        </a:lnTo>
                        <a:lnTo>
                          <a:pt x="61" y="72"/>
                        </a:lnTo>
                        <a:lnTo>
                          <a:pt x="53" y="73"/>
                        </a:lnTo>
                        <a:lnTo>
                          <a:pt x="48" y="73"/>
                        </a:lnTo>
                        <a:lnTo>
                          <a:pt x="46" y="71"/>
                        </a:lnTo>
                        <a:lnTo>
                          <a:pt x="43" y="66"/>
                        </a:lnTo>
                        <a:lnTo>
                          <a:pt x="43" y="63"/>
                        </a:lnTo>
                        <a:lnTo>
                          <a:pt x="45" y="60"/>
                        </a:lnTo>
                        <a:lnTo>
                          <a:pt x="45" y="58"/>
                        </a:lnTo>
                        <a:lnTo>
                          <a:pt x="46" y="54"/>
                        </a:lnTo>
                        <a:lnTo>
                          <a:pt x="57" y="21"/>
                        </a:lnTo>
                        <a:lnTo>
                          <a:pt x="57" y="14"/>
                        </a:lnTo>
                        <a:lnTo>
                          <a:pt x="54" y="14"/>
                        </a:lnTo>
                        <a:lnTo>
                          <a:pt x="49" y="16"/>
                        </a:lnTo>
                        <a:lnTo>
                          <a:pt x="46" y="17"/>
                        </a:lnTo>
                        <a:lnTo>
                          <a:pt x="36" y="30"/>
                        </a:lnTo>
                        <a:lnTo>
                          <a:pt x="24" y="48"/>
                        </a:lnTo>
                        <a:lnTo>
                          <a:pt x="19" y="72"/>
                        </a:lnTo>
                        <a:lnTo>
                          <a:pt x="0" y="72"/>
                        </a:lnTo>
                        <a:lnTo>
                          <a:pt x="15" y="22"/>
                        </a:lnTo>
                        <a:lnTo>
                          <a:pt x="16" y="17"/>
                        </a:lnTo>
                        <a:lnTo>
                          <a:pt x="16" y="8"/>
                        </a:lnTo>
                        <a:lnTo>
                          <a:pt x="15" y="7"/>
                        </a:lnTo>
                        <a:lnTo>
                          <a:pt x="15" y="6"/>
                        </a:lnTo>
                        <a:lnTo>
                          <a:pt x="10" y="6"/>
                        </a:lnTo>
                        <a:lnTo>
                          <a:pt x="10" y="4"/>
                        </a:lnTo>
                        <a:lnTo>
                          <a:pt x="35" y="0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5" name="Freeform 575"/>
                  <p:cNvSpPr>
                    <a:spLocks/>
                  </p:cNvSpPr>
                  <p:nvPr/>
                </p:nvSpPr>
                <p:spPr bwMode="auto">
                  <a:xfrm>
                    <a:off x="2563" y="1101"/>
                    <a:ext cx="52" cy="189"/>
                  </a:xfrm>
                  <a:custGeom>
                    <a:avLst/>
                    <a:gdLst/>
                    <a:ahLst/>
                    <a:cxnLst>
                      <a:cxn ang="0">
                        <a:pos x="52" y="189"/>
                      </a:cxn>
                      <a:cxn ang="0">
                        <a:pos x="52" y="181"/>
                      </a:cxn>
                      <a:cxn ang="0">
                        <a:pos x="30" y="181"/>
                      </a:cxn>
                      <a:cxn ang="0">
                        <a:pos x="27" y="180"/>
                      </a:cxn>
                      <a:cxn ang="0">
                        <a:pos x="26" y="177"/>
                      </a:cxn>
                      <a:cxn ang="0">
                        <a:pos x="26" y="11"/>
                      </a:cxn>
                      <a:cxn ang="0">
                        <a:pos x="27" y="10"/>
                      </a:cxn>
                      <a:cxn ang="0">
                        <a:pos x="30" y="9"/>
                      </a:cxn>
                      <a:cxn ang="0">
                        <a:pos x="52" y="9"/>
                      </a:cxn>
                      <a:cxn ang="0">
                        <a:pos x="52" y="0"/>
                      </a:cxn>
                      <a:cxn ang="0">
                        <a:pos x="0" y="0"/>
                      </a:cxn>
                      <a:cxn ang="0">
                        <a:pos x="0" y="189"/>
                      </a:cxn>
                      <a:cxn ang="0">
                        <a:pos x="52" y="189"/>
                      </a:cxn>
                    </a:cxnLst>
                    <a:rect l="0" t="0" r="r" b="b"/>
                    <a:pathLst>
                      <a:path w="52" h="189">
                        <a:moveTo>
                          <a:pt x="52" y="189"/>
                        </a:moveTo>
                        <a:lnTo>
                          <a:pt x="52" y="181"/>
                        </a:lnTo>
                        <a:lnTo>
                          <a:pt x="30" y="181"/>
                        </a:lnTo>
                        <a:lnTo>
                          <a:pt x="27" y="180"/>
                        </a:lnTo>
                        <a:lnTo>
                          <a:pt x="26" y="177"/>
                        </a:lnTo>
                        <a:lnTo>
                          <a:pt x="26" y="11"/>
                        </a:lnTo>
                        <a:lnTo>
                          <a:pt x="27" y="10"/>
                        </a:lnTo>
                        <a:lnTo>
                          <a:pt x="30" y="9"/>
                        </a:lnTo>
                        <a:lnTo>
                          <a:pt x="52" y="9"/>
                        </a:lnTo>
                        <a:lnTo>
                          <a:pt x="52" y="0"/>
                        </a:lnTo>
                        <a:lnTo>
                          <a:pt x="0" y="0"/>
                        </a:lnTo>
                        <a:lnTo>
                          <a:pt x="0" y="189"/>
                        </a:lnTo>
                        <a:lnTo>
                          <a:pt x="52" y="189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6" name="Freeform 576"/>
                  <p:cNvSpPr>
                    <a:spLocks/>
                  </p:cNvSpPr>
                  <p:nvPr/>
                </p:nvSpPr>
                <p:spPr bwMode="auto">
                  <a:xfrm>
                    <a:off x="2627" y="1101"/>
                    <a:ext cx="93" cy="152"/>
                  </a:xfrm>
                  <a:custGeom>
                    <a:avLst/>
                    <a:gdLst/>
                    <a:ahLst/>
                    <a:cxnLst>
                      <a:cxn ang="0">
                        <a:pos x="93" y="0"/>
                      </a:cxn>
                      <a:cxn ang="0">
                        <a:pos x="58" y="124"/>
                      </a:cxn>
                      <a:cxn ang="0">
                        <a:pos x="57" y="129"/>
                      </a:cxn>
                      <a:cxn ang="0">
                        <a:pos x="53" y="136"/>
                      </a:cxn>
                      <a:cxn ang="0">
                        <a:pos x="53" y="138"/>
                      </a:cxn>
                      <a:cxn ang="0">
                        <a:pos x="55" y="139"/>
                      </a:cxn>
                      <a:cxn ang="0">
                        <a:pos x="56" y="142"/>
                      </a:cxn>
                      <a:cxn ang="0">
                        <a:pos x="56" y="143"/>
                      </a:cxn>
                      <a:cxn ang="0">
                        <a:pos x="58" y="145"/>
                      </a:cxn>
                      <a:cxn ang="0">
                        <a:pos x="63" y="145"/>
                      </a:cxn>
                      <a:cxn ang="0">
                        <a:pos x="65" y="146"/>
                      </a:cxn>
                      <a:cxn ang="0">
                        <a:pos x="70" y="148"/>
                      </a:cxn>
                      <a:cxn ang="0">
                        <a:pos x="75" y="148"/>
                      </a:cxn>
                      <a:cxn ang="0">
                        <a:pos x="75" y="152"/>
                      </a:cxn>
                      <a:cxn ang="0">
                        <a:pos x="0" y="152"/>
                      </a:cxn>
                      <a:cxn ang="0">
                        <a:pos x="2" y="148"/>
                      </a:cxn>
                      <a:cxn ang="0">
                        <a:pos x="11" y="148"/>
                      </a:cxn>
                      <a:cxn ang="0">
                        <a:pos x="14" y="146"/>
                      </a:cxn>
                      <a:cxn ang="0">
                        <a:pos x="17" y="145"/>
                      </a:cxn>
                      <a:cxn ang="0">
                        <a:pos x="19" y="145"/>
                      </a:cxn>
                      <a:cxn ang="0">
                        <a:pos x="24" y="143"/>
                      </a:cxn>
                      <a:cxn ang="0">
                        <a:pos x="27" y="139"/>
                      </a:cxn>
                      <a:cxn ang="0">
                        <a:pos x="27" y="137"/>
                      </a:cxn>
                      <a:cxn ang="0">
                        <a:pos x="28" y="133"/>
                      </a:cxn>
                      <a:cxn ang="0">
                        <a:pos x="28" y="130"/>
                      </a:cxn>
                      <a:cxn ang="0">
                        <a:pos x="30" y="124"/>
                      </a:cxn>
                      <a:cxn ang="0">
                        <a:pos x="51" y="53"/>
                      </a:cxn>
                      <a:cxn ang="0">
                        <a:pos x="55" y="42"/>
                      </a:cxn>
                      <a:cxn ang="0">
                        <a:pos x="57" y="36"/>
                      </a:cxn>
                      <a:cxn ang="0">
                        <a:pos x="58" y="34"/>
                      </a:cxn>
                      <a:cxn ang="0">
                        <a:pos x="58" y="25"/>
                      </a:cxn>
                      <a:cxn ang="0">
                        <a:pos x="57" y="22"/>
                      </a:cxn>
                      <a:cxn ang="0">
                        <a:pos x="56" y="19"/>
                      </a:cxn>
                      <a:cxn ang="0">
                        <a:pos x="51" y="17"/>
                      </a:cxn>
                      <a:cxn ang="0">
                        <a:pos x="34" y="17"/>
                      </a:cxn>
                      <a:cxn ang="0">
                        <a:pos x="34" y="15"/>
                      </a:cxn>
                      <a:cxn ang="0">
                        <a:pos x="89" y="0"/>
                      </a:cxn>
                      <a:cxn ang="0">
                        <a:pos x="93" y="0"/>
                      </a:cxn>
                    </a:cxnLst>
                    <a:rect l="0" t="0" r="r" b="b"/>
                    <a:pathLst>
                      <a:path w="93" h="152">
                        <a:moveTo>
                          <a:pt x="93" y="0"/>
                        </a:moveTo>
                        <a:lnTo>
                          <a:pt x="58" y="124"/>
                        </a:lnTo>
                        <a:lnTo>
                          <a:pt x="57" y="129"/>
                        </a:lnTo>
                        <a:lnTo>
                          <a:pt x="53" y="136"/>
                        </a:lnTo>
                        <a:lnTo>
                          <a:pt x="53" y="138"/>
                        </a:lnTo>
                        <a:lnTo>
                          <a:pt x="55" y="139"/>
                        </a:lnTo>
                        <a:lnTo>
                          <a:pt x="56" y="142"/>
                        </a:lnTo>
                        <a:lnTo>
                          <a:pt x="56" y="143"/>
                        </a:lnTo>
                        <a:lnTo>
                          <a:pt x="58" y="145"/>
                        </a:lnTo>
                        <a:lnTo>
                          <a:pt x="63" y="145"/>
                        </a:lnTo>
                        <a:lnTo>
                          <a:pt x="65" y="146"/>
                        </a:lnTo>
                        <a:lnTo>
                          <a:pt x="70" y="148"/>
                        </a:lnTo>
                        <a:lnTo>
                          <a:pt x="75" y="148"/>
                        </a:lnTo>
                        <a:lnTo>
                          <a:pt x="75" y="152"/>
                        </a:lnTo>
                        <a:lnTo>
                          <a:pt x="0" y="152"/>
                        </a:lnTo>
                        <a:lnTo>
                          <a:pt x="2" y="148"/>
                        </a:lnTo>
                        <a:lnTo>
                          <a:pt x="11" y="148"/>
                        </a:lnTo>
                        <a:lnTo>
                          <a:pt x="14" y="146"/>
                        </a:lnTo>
                        <a:lnTo>
                          <a:pt x="17" y="145"/>
                        </a:lnTo>
                        <a:lnTo>
                          <a:pt x="19" y="145"/>
                        </a:lnTo>
                        <a:lnTo>
                          <a:pt x="24" y="143"/>
                        </a:lnTo>
                        <a:lnTo>
                          <a:pt x="27" y="139"/>
                        </a:lnTo>
                        <a:lnTo>
                          <a:pt x="27" y="137"/>
                        </a:lnTo>
                        <a:lnTo>
                          <a:pt x="28" y="133"/>
                        </a:lnTo>
                        <a:lnTo>
                          <a:pt x="28" y="130"/>
                        </a:lnTo>
                        <a:lnTo>
                          <a:pt x="30" y="124"/>
                        </a:lnTo>
                        <a:lnTo>
                          <a:pt x="51" y="53"/>
                        </a:lnTo>
                        <a:lnTo>
                          <a:pt x="55" y="42"/>
                        </a:lnTo>
                        <a:lnTo>
                          <a:pt x="57" y="36"/>
                        </a:lnTo>
                        <a:lnTo>
                          <a:pt x="58" y="34"/>
                        </a:lnTo>
                        <a:lnTo>
                          <a:pt x="58" y="25"/>
                        </a:lnTo>
                        <a:lnTo>
                          <a:pt x="57" y="22"/>
                        </a:lnTo>
                        <a:lnTo>
                          <a:pt x="56" y="19"/>
                        </a:lnTo>
                        <a:lnTo>
                          <a:pt x="51" y="17"/>
                        </a:lnTo>
                        <a:lnTo>
                          <a:pt x="34" y="17"/>
                        </a:lnTo>
                        <a:lnTo>
                          <a:pt x="34" y="15"/>
                        </a:lnTo>
                        <a:lnTo>
                          <a:pt x="89" y="0"/>
                        </a:lnTo>
                        <a:lnTo>
                          <a:pt x="93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7" name="Freeform 577"/>
                  <p:cNvSpPr>
                    <a:spLocks/>
                  </p:cNvSpPr>
                  <p:nvPr/>
                </p:nvSpPr>
                <p:spPr bwMode="auto">
                  <a:xfrm>
                    <a:off x="2735" y="1098"/>
                    <a:ext cx="81" cy="195"/>
                  </a:xfrm>
                  <a:custGeom>
                    <a:avLst/>
                    <a:gdLst/>
                    <a:ahLst/>
                    <a:cxnLst>
                      <a:cxn ang="0">
                        <a:pos x="81" y="0"/>
                      </a:cxn>
                      <a:cxn ang="0">
                        <a:pos x="62" y="0"/>
                      </a:cxn>
                      <a:cxn ang="0">
                        <a:pos x="0" y="195"/>
                      </a:cxn>
                      <a:cxn ang="0">
                        <a:pos x="19" y="195"/>
                      </a:cxn>
                      <a:cxn ang="0">
                        <a:pos x="81" y="0"/>
                      </a:cxn>
                    </a:cxnLst>
                    <a:rect l="0" t="0" r="r" b="b"/>
                    <a:pathLst>
                      <a:path w="81" h="195">
                        <a:moveTo>
                          <a:pt x="81" y="0"/>
                        </a:moveTo>
                        <a:lnTo>
                          <a:pt x="62" y="0"/>
                        </a:lnTo>
                        <a:lnTo>
                          <a:pt x="0" y="195"/>
                        </a:lnTo>
                        <a:lnTo>
                          <a:pt x="19" y="195"/>
                        </a:lnTo>
                        <a:lnTo>
                          <a:pt x="81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8" name="Freeform 578"/>
                  <p:cNvSpPr>
                    <a:spLocks/>
                  </p:cNvSpPr>
                  <p:nvPr/>
                </p:nvSpPr>
                <p:spPr bwMode="auto">
                  <a:xfrm>
                    <a:off x="2815" y="1101"/>
                    <a:ext cx="148" cy="201"/>
                  </a:xfrm>
                  <a:custGeom>
                    <a:avLst/>
                    <a:gdLst/>
                    <a:ahLst/>
                    <a:cxnLst>
                      <a:cxn ang="0">
                        <a:pos x="80" y="118"/>
                      </a:cxn>
                      <a:cxn ang="0">
                        <a:pos x="67" y="156"/>
                      </a:cxn>
                      <a:cxn ang="0">
                        <a:pos x="53" y="183"/>
                      </a:cxn>
                      <a:cxn ang="0">
                        <a:pos x="31" y="200"/>
                      </a:cxn>
                      <a:cxn ang="0">
                        <a:pos x="13" y="201"/>
                      </a:cxn>
                      <a:cxn ang="0">
                        <a:pos x="1" y="194"/>
                      </a:cxn>
                      <a:cxn ang="0">
                        <a:pos x="0" y="187"/>
                      </a:cxn>
                      <a:cxn ang="0">
                        <a:pos x="6" y="179"/>
                      </a:cxn>
                      <a:cxn ang="0">
                        <a:pos x="25" y="183"/>
                      </a:cxn>
                      <a:cxn ang="0">
                        <a:pos x="23" y="192"/>
                      </a:cxn>
                      <a:cxn ang="0">
                        <a:pos x="22" y="193"/>
                      </a:cxn>
                      <a:cxn ang="0">
                        <a:pos x="20" y="194"/>
                      </a:cxn>
                      <a:cxn ang="0">
                        <a:pos x="26" y="196"/>
                      </a:cxn>
                      <a:cxn ang="0">
                        <a:pos x="27" y="194"/>
                      </a:cxn>
                      <a:cxn ang="0">
                        <a:pos x="33" y="189"/>
                      </a:cxn>
                      <a:cxn ang="0">
                        <a:pos x="34" y="183"/>
                      </a:cxn>
                      <a:cxn ang="0">
                        <a:pos x="40" y="167"/>
                      </a:cxn>
                      <a:cxn ang="0">
                        <a:pos x="67" y="66"/>
                      </a:cxn>
                      <a:cxn ang="0">
                        <a:pos x="58" y="53"/>
                      </a:cxn>
                      <a:cxn ang="0">
                        <a:pos x="64" y="51"/>
                      </a:cxn>
                      <a:cxn ang="0">
                        <a:pos x="75" y="43"/>
                      </a:cxn>
                      <a:cxn ang="0">
                        <a:pos x="84" y="28"/>
                      </a:cxn>
                      <a:cxn ang="0">
                        <a:pos x="99" y="10"/>
                      </a:cxn>
                      <a:cxn ang="0">
                        <a:pos x="130" y="0"/>
                      </a:cxn>
                      <a:cxn ang="0">
                        <a:pos x="142" y="4"/>
                      </a:cxn>
                      <a:cxn ang="0">
                        <a:pos x="148" y="19"/>
                      </a:cxn>
                      <a:cxn ang="0">
                        <a:pos x="141" y="24"/>
                      </a:cxn>
                      <a:cxn ang="0">
                        <a:pos x="133" y="23"/>
                      </a:cxn>
                      <a:cxn ang="0">
                        <a:pos x="128" y="19"/>
                      </a:cxn>
                      <a:cxn ang="0">
                        <a:pos x="130" y="12"/>
                      </a:cxn>
                      <a:cxn ang="0">
                        <a:pos x="132" y="9"/>
                      </a:cxn>
                      <a:cxn ang="0">
                        <a:pos x="132" y="7"/>
                      </a:cxn>
                      <a:cxn ang="0">
                        <a:pos x="130" y="6"/>
                      </a:cxn>
                      <a:cxn ang="0">
                        <a:pos x="128" y="5"/>
                      </a:cxn>
                      <a:cxn ang="0">
                        <a:pos x="122" y="7"/>
                      </a:cxn>
                      <a:cxn ang="0">
                        <a:pos x="116" y="12"/>
                      </a:cxn>
                      <a:cxn ang="0">
                        <a:pos x="103" y="36"/>
                      </a:cxn>
                      <a:cxn ang="0">
                        <a:pos x="111" y="53"/>
                      </a:cxn>
                      <a:cxn ang="0">
                        <a:pos x="95" y="66"/>
                      </a:cxn>
                    </a:cxnLst>
                    <a:rect l="0" t="0" r="r" b="b"/>
                    <a:pathLst>
                      <a:path w="148" h="201">
                        <a:moveTo>
                          <a:pt x="95" y="66"/>
                        </a:moveTo>
                        <a:lnTo>
                          <a:pt x="80" y="118"/>
                        </a:lnTo>
                        <a:lnTo>
                          <a:pt x="73" y="138"/>
                        </a:lnTo>
                        <a:lnTo>
                          <a:pt x="67" y="156"/>
                        </a:lnTo>
                        <a:lnTo>
                          <a:pt x="63" y="169"/>
                        </a:lnTo>
                        <a:lnTo>
                          <a:pt x="53" y="183"/>
                        </a:lnTo>
                        <a:lnTo>
                          <a:pt x="41" y="194"/>
                        </a:lnTo>
                        <a:lnTo>
                          <a:pt x="31" y="200"/>
                        </a:lnTo>
                        <a:lnTo>
                          <a:pt x="17" y="201"/>
                        </a:lnTo>
                        <a:lnTo>
                          <a:pt x="13" y="201"/>
                        </a:lnTo>
                        <a:lnTo>
                          <a:pt x="6" y="199"/>
                        </a:lnTo>
                        <a:lnTo>
                          <a:pt x="1" y="194"/>
                        </a:lnTo>
                        <a:lnTo>
                          <a:pt x="0" y="192"/>
                        </a:lnTo>
                        <a:lnTo>
                          <a:pt x="0" y="187"/>
                        </a:lnTo>
                        <a:lnTo>
                          <a:pt x="2" y="182"/>
                        </a:lnTo>
                        <a:lnTo>
                          <a:pt x="6" y="179"/>
                        </a:lnTo>
                        <a:lnTo>
                          <a:pt x="20" y="179"/>
                        </a:lnTo>
                        <a:lnTo>
                          <a:pt x="25" y="183"/>
                        </a:lnTo>
                        <a:lnTo>
                          <a:pt x="25" y="190"/>
                        </a:lnTo>
                        <a:lnTo>
                          <a:pt x="23" y="192"/>
                        </a:lnTo>
                        <a:lnTo>
                          <a:pt x="22" y="192"/>
                        </a:lnTo>
                        <a:lnTo>
                          <a:pt x="22" y="193"/>
                        </a:lnTo>
                        <a:lnTo>
                          <a:pt x="21" y="194"/>
                        </a:lnTo>
                        <a:lnTo>
                          <a:pt x="20" y="194"/>
                        </a:lnTo>
                        <a:lnTo>
                          <a:pt x="22" y="196"/>
                        </a:lnTo>
                        <a:lnTo>
                          <a:pt x="26" y="196"/>
                        </a:lnTo>
                        <a:lnTo>
                          <a:pt x="27" y="195"/>
                        </a:lnTo>
                        <a:lnTo>
                          <a:pt x="27" y="194"/>
                        </a:lnTo>
                        <a:lnTo>
                          <a:pt x="31" y="192"/>
                        </a:lnTo>
                        <a:lnTo>
                          <a:pt x="33" y="189"/>
                        </a:lnTo>
                        <a:lnTo>
                          <a:pt x="34" y="186"/>
                        </a:lnTo>
                        <a:lnTo>
                          <a:pt x="34" y="183"/>
                        </a:lnTo>
                        <a:lnTo>
                          <a:pt x="36" y="176"/>
                        </a:lnTo>
                        <a:lnTo>
                          <a:pt x="40" y="167"/>
                        </a:lnTo>
                        <a:lnTo>
                          <a:pt x="44" y="155"/>
                        </a:lnTo>
                        <a:lnTo>
                          <a:pt x="67" y="66"/>
                        </a:lnTo>
                        <a:lnTo>
                          <a:pt x="53" y="66"/>
                        </a:lnTo>
                        <a:lnTo>
                          <a:pt x="58" y="53"/>
                        </a:lnTo>
                        <a:lnTo>
                          <a:pt x="61" y="53"/>
                        </a:lnTo>
                        <a:lnTo>
                          <a:pt x="64" y="51"/>
                        </a:lnTo>
                        <a:lnTo>
                          <a:pt x="67" y="50"/>
                        </a:lnTo>
                        <a:lnTo>
                          <a:pt x="75" y="43"/>
                        </a:lnTo>
                        <a:lnTo>
                          <a:pt x="76" y="41"/>
                        </a:lnTo>
                        <a:lnTo>
                          <a:pt x="84" y="28"/>
                        </a:lnTo>
                        <a:lnTo>
                          <a:pt x="92" y="18"/>
                        </a:lnTo>
                        <a:lnTo>
                          <a:pt x="99" y="10"/>
                        </a:lnTo>
                        <a:lnTo>
                          <a:pt x="114" y="3"/>
                        </a:lnTo>
                        <a:lnTo>
                          <a:pt x="130" y="0"/>
                        </a:lnTo>
                        <a:lnTo>
                          <a:pt x="135" y="1"/>
                        </a:lnTo>
                        <a:lnTo>
                          <a:pt x="142" y="4"/>
                        </a:lnTo>
                        <a:lnTo>
                          <a:pt x="148" y="10"/>
                        </a:lnTo>
                        <a:lnTo>
                          <a:pt x="148" y="19"/>
                        </a:lnTo>
                        <a:lnTo>
                          <a:pt x="146" y="22"/>
                        </a:lnTo>
                        <a:lnTo>
                          <a:pt x="141" y="24"/>
                        </a:lnTo>
                        <a:lnTo>
                          <a:pt x="134" y="24"/>
                        </a:lnTo>
                        <a:lnTo>
                          <a:pt x="133" y="23"/>
                        </a:lnTo>
                        <a:lnTo>
                          <a:pt x="130" y="22"/>
                        </a:lnTo>
                        <a:lnTo>
                          <a:pt x="128" y="19"/>
                        </a:lnTo>
                        <a:lnTo>
                          <a:pt x="128" y="12"/>
                        </a:lnTo>
                        <a:lnTo>
                          <a:pt x="130" y="12"/>
                        </a:lnTo>
                        <a:lnTo>
                          <a:pt x="130" y="11"/>
                        </a:lnTo>
                        <a:lnTo>
                          <a:pt x="132" y="9"/>
                        </a:lnTo>
                        <a:lnTo>
                          <a:pt x="133" y="7"/>
                        </a:lnTo>
                        <a:lnTo>
                          <a:pt x="132" y="7"/>
                        </a:lnTo>
                        <a:lnTo>
                          <a:pt x="132" y="6"/>
                        </a:lnTo>
                        <a:lnTo>
                          <a:pt x="130" y="6"/>
                        </a:lnTo>
                        <a:lnTo>
                          <a:pt x="130" y="5"/>
                        </a:lnTo>
                        <a:lnTo>
                          <a:pt x="128" y="5"/>
                        </a:lnTo>
                        <a:lnTo>
                          <a:pt x="124" y="6"/>
                        </a:lnTo>
                        <a:lnTo>
                          <a:pt x="122" y="7"/>
                        </a:lnTo>
                        <a:lnTo>
                          <a:pt x="118" y="10"/>
                        </a:lnTo>
                        <a:lnTo>
                          <a:pt x="116" y="12"/>
                        </a:lnTo>
                        <a:lnTo>
                          <a:pt x="109" y="23"/>
                        </a:lnTo>
                        <a:lnTo>
                          <a:pt x="103" y="36"/>
                        </a:lnTo>
                        <a:lnTo>
                          <a:pt x="97" y="53"/>
                        </a:lnTo>
                        <a:lnTo>
                          <a:pt x="111" y="53"/>
                        </a:lnTo>
                        <a:lnTo>
                          <a:pt x="109" y="66"/>
                        </a:lnTo>
                        <a:lnTo>
                          <a:pt x="95" y="66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69" name="Freeform 579"/>
                  <p:cNvSpPr>
                    <a:spLocks/>
                  </p:cNvSpPr>
                  <p:nvPr/>
                </p:nvSpPr>
                <p:spPr bwMode="auto">
                  <a:xfrm>
                    <a:off x="2929" y="1151"/>
                    <a:ext cx="167" cy="105"/>
                  </a:xfrm>
                  <a:custGeom>
                    <a:avLst/>
                    <a:gdLst/>
                    <a:ahLst/>
                    <a:cxnLst>
                      <a:cxn ang="0">
                        <a:pos x="41" y="47"/>
                      </a:cxn>
                      <a:cxn ang="0">
                        <a:pos x="57" y="25"/>
                      </a:cxn>
                      <a:cxn ang="0">
                        <a:pos x="71" y="10"/>
                      </a:cxn>
                      <a:cxn ang="0">
                        <a:pos x="78" y="4"/>
                      </a:cxn>
                      <a:cxn ang="0">
                        <a:pos x="86" y="0"/>
                      </a:cxn>
                      <a:cxn ang="0">
                        <a:pos x="103" y="3"/>
                      </a:cxn>
                      <a:cxn ang="0">
                        <a:pos x="107" y="7"/>
                      </a:cxn>
                      <a:cxn ang="0">
                        <a:pos x="109" y="13"/>
                      </a:cxn>
                      <a:cxn ang="0">
                        <a:pos x="107" y="25"/>
                      </a:cxn>
                      <a:cxn ang="0">
                        <a:pos x="99" y="47"/>
                      </a:cxn>
                      <a:cxn ang="0">
                        <a:pos x="117" y="25"/>
                      </a:cxn>
                      <a:cxn ang="0">
                        <a:pos x="127" y="14"/>
                      </a:cxn>
                      <a:cxn ang="0">
                        <a:pos x="134" y="7"/>
                      </a:cxn>
                      <a:cxn ang="0">
                        <a:pos x="142" y="3"/>
                      </a:cxn>
                      <a:cxn ang="0">
                        <a:pos x="157" y="0"/>
                      </a:cxn>
                      <a:cxn ang="0">
                        <a:pos x="162" y="4"/>
                      </a:cxn>
                      <a:cxn ang="0">
                        <a:pos x="167" y="13"/>
                      </a:cxn>
                      <a:cxn ang="0">
                        <a:pos x="162" y="35"/>
                      </a:cxn>
                      <a:cxn ang="0">
                        <a:pos x="148" y="81"/>
                      </a:cxn>
                      <a:cxn ang="0">
                        <a:pos x="147" y="90"/>
                      </a:cxn>
                      <a:cxn ang="0">
                        <a:pos x="155" y="87"/>
                      </a:cxn>
                      <a:cxn ang="0">
                        <a:pos x="160" y="81"/>
                      </a:cxn>
                      <a:cxn ang="0">
                        <a:pos x="162" y="80"/>
                      </a:cxn>
                      <a:cxn ang="0">
                        <a:pos x="165" y="81"/>
                      </a:cxn>
                      <a:cxn ang="0">
                        <a:pos x="149" y="100"/>
                      </a:cxn>
                      <a:cxn ang="0">
                        <a:pos x="139" y="105"/>
                      </a:cxn>
                      <a:cxn ang="0">
                        <a:pos x="124" y="102"/>
                      </a:cxn>
                      <a:cxn ang="0">
                        <a:pos x="120" y="96"/>
                      </a:cxn>
                      <a:cxn ang="0">
                        <a:pos x="118" y="88"/>
                      </a:cxn>
                      <a:cxn ang="0">
                        <a:pos x="121" y="81"/>
                      </a:cxn>
                      <a:cxn ang="0">
                        <a:pos x="135" y="35"/>
                      </a:cxn>
                      <a:cxn ang="0">
                        <a:pos x="140" y="23"/>
                      </a:cxn>
                      <a:cxn ang="0">
                        <a:pos x="137" y="22"/>
                      </a:cxn>
                      <a:cxn ang="0">
                        <a:pos x="133" y="20"/>
                      </a:cxn>
                      <a:cxn ang="0">
                        <a:pos x="128" y="24"/>
                      </a:cxn>
                      <a:cxn ang="0">
                        <a:pos x="123" y="29"/>
                      </a:cxn>
                      <a:cxn ang="0">
                        <a:pos x="116" y="35"/>
                      </a:cxn>
                      <a:cxn ang="0">
                        <a:pos x="92" y="73"/>
                      </a:cxn>
                      <a:cxn ang="0">
                        <a:pos x="84" y="102"/>
                      </a:cxn>
                      <a:cxn ang="0">
                        <a:pos x="79" y="30"/>
                      </a:cxn>
                      <a:cxn ang="0">
                        <a:pos x="82" y="23"/>
                      </a:cxn>
                      <a:cxn ang="0">
                        <a:pos x="80" y="22"/>
                      </a:cxn>
                      <a:cxn ang="0">
                        <a:pos x="79" y="20"/>
                      </a:cxn>
                      <a:cxn ang="0">
                        <a:pos x="72" y="24"/>
                      </a:cxn>
                      <a:cxn ang="0">
                        <a:pos x="63" y="32"/>
                      </a:cxn>
                      <a:cxn ang="0">
                        <a:pos x="34" y="69"/>
                      </a:cxn>
                      <a:cxn ang="0">
                        <a:pos x="0" y="102"/>
                      </a:cxn>
                      <a:cxn ang="0">
                        <a:pos x="22" y="25"/>
                      </a:cxn>
                      <a:cxn ang="0">
                        <a:pos x="21" y="11"/>
                      </a:cxn>
                      <a:cxn ang="0">
                        <a:pos x="14" y="9"/>
                      </a:cxn>
                      <a:cxn ang="0">
                        <a:pos x="48" y="0"/>
                      </a:cxn>
                    </a:cxnLst>
                    <a:rect l="0" t="0" r="r" b="b"/>
                    <a:pathLst>
                      <a:path w="167" h="105">
                        <a:moveTo>
                          <a:pt x="56" y="0"/>
                        </a:moveTo>
                        <a:lnTo>
                          <a:pt x="41" y="47"/>
                        </a:lnTo>
                        <a:lnTo>
                          <a:pt x="50" y="33"/>
                        </a:lnTo>
                        <a:lnTo>
                          <a:pt x="57" y="25"/>
                        </a:lnTo>
                        <a:lnTo>
                          <a:pt x="63" y="18"/>
                        </a:lnTo>
                        <a:lnTo>
                          <a:pt x="71" y="10"/>
                        </a:lnTo>
                        <a:lnTo>
                          <a:pt x="75" y="7"/>
                        </a:lnTo>
                        <a:lnTo>
                          <a:pt x="78" y="4"/>
                        </a:lnTo>
                        <a:lnTo>
                          <a:pt x="82" y="3"/>
                        </a:lnTo>
                        <a:lnTo>
                          <a:pt x="86" y="0"/>
                        </a:lnTo>
                        <a:lnTo>
                          <a:pt x="98" y="0"/>
                        </a:lnTo>
                        <a:lnTo>
                          <a:pt x="103" y="3"/>
                        </a:lnTo>
                        <a:lnTo>
                          <a:pt x="104" y="4"/>
                        </a:lnTo>
                        <a:lnTo>
                          <a:pt x="107" y="7"/>
                        </a:lnTo>
                        <a:lnTo>
                          <a:pt x="108" y="10"/>
                        </a:lnTo>
                        <a:lnTo>
                          <a:pt x="109" y="13"/>
                        </a:lnTo>
                        <a:lnTo>
                          <a:pt x="109" y="18"/>
                        </a:lnTo>
                        <a:lnTo>
                          <a:pt x="107" y="25"/>
                        </a:lnTo>
                        <a:lnTo>
                          <a:pt x="107" y="30"/>
                        </a:lnTo>
                        <a:lnTo>
                          <a:pt x="99" y="47"/>
                        </a:lnTo>
                        <a:lnTo>
                          <a:pt x="110" y="33"/>
                        </a:lnTo>
                        <a:lnTo>
                          <a:pt x="117" y="25"/>
                        </a:lnTo>
                        <a:lnTo>
                          <a:pt x="123" y="18"/>
                        </a:lnTo>
                        <a:lnTo>
                          <a:pt x="127" y="14"/>
                        </a:lnTo>
                        <a:lnTo>
                          <a:pt x="130" y="10"/>
                        </a:lnTo>
                        <a:lnTo>
                          <a:pt x="134" y="7"/>
                        </a:lnTo>
                        <a:lnTo>
                          <a:pt x="137" y="4"/>
                        </a:lnTo>
                        <a:lnTo>
                          <a:pt x="142" y="3"/>
                        </a:lnTo>
                        <a:lnTo>
                          <a:pt x="147" y="0"/>
                        </a:lnTo>
                        <a:lnTo>
                          <a:pt x="157" y="0"/>
                        </a:lnTo>
                        <a:lnTo>
                          <a:pt x="160" y="3"/>
                        </a:lnTo>
                        <a:lnTo>
                          <a:pt x="162" y="4"/>
                        </a:lnTo>
                        <a:lnTo>
                          <a:pt x="165" y="6"/>
                        </a:lnTo>
                        <a:lnTo>
                          <a:pt x="167" y="13"/>
                        </a:lnTo>
                        <a:lnTo>
                          <a:pt x="167" y="23"/>
                        </a:lnTo>
                        <a:lnTo>
                          <a:pt x="162" y="35"/>
                        </a:lnTo>
                        <a:lnTo>
                          <a:pt x="149" y="76"/>
                        </a:lnTo>
                        <a:lnTo>
                          <a:pt x="148" y="81"/>
                        </a:lnTo>
                        <a:lnTo>
                          <a:pt x="147" y="85"/>
                        </a:lnTo>
                        <a:lnTo>
                          <a:pt x="147" y="90"/>
                        </a:lnTo>
                        <a:lnTo>
                          <a:pt x="152" y="90"/>
                        </a:lnTo>
                        <a:lnTo>
                          <a:pt x="155" y="87"/>
                        </a:lnTo>
                        <a:lnTo>
                          <a:pt x="159" y="85"/>
                        </a:lnTo>
                        <a:lnTo>
                          <a:pt x="160" y="81"/>
                        </a:lnTo>
                        <a:lnTo>
                          <a:pt x="161" y="81"/>
                        </a:lnTo>
                        <a:lnTo>
                          <a:pt x="162" y="80"/>
                        </a:lnTo>
                        <a:lnTo>
                          <a:pt x="162" y="79"/>
                        </a:lnTo>
                        <a:lnTo>
                          <a:pt x="165" y="81"/>
                        </a:lnTo>
                        <a:lnTo>
                          <a:pt x="158" y="92"/>
                        </a:lnTo>
                        <a:lnTo>
                          <a:pt x="149" y="100"/>
                        </a:lnTo>
                        <a:lnTo>
                          <a:pt x="146" y="102"/>
                        </a:lnTo>
                        <a:lnTo>
                          <a:pt x="139" y="105"/>
                        </a:lnTo>
                        <a:lnTo>
                          <a:pt x="129" y="105"/>
                        </a:lnTo>
                        <a:lnTo>
                          <a:pt x="124" y="102"/>
                        </a:lnTo>
                        <a:lnTo>
                          <a:pt x="123" y="100"/>
                        </a:lnTo>
                        <a:lnTo>
                          <a:pt x="120" y="96"/>
                        </a:lnTo>
                        <a:lnTo>
                          <a:pt x="118" y="94"/>
                        </a:lnTo>
                        <a:lnTo>
                          <a:pt x="118" y="88"/>
                        </a:lnTo>
                        <a:lnTo>
                          <a:pt x="120" y="86"/>
                        </a:lnTo>
                        <a:lnTo>
                          <a:pt x="121" y="81"/>
                        </a:lnTo>
                        <a:lnTo>
                          <a:pt x="123" y="76"/>
                        </a:lnTo>
                        <a:lnTo>
                          <a:pt x="135" y="35"/>
                        </a:lnTo>
                        <a:lnTo>
                          <a:pt x="136" y="30"/>
                        </a:lnTo>
                        <a:lnTo>
                          <a:pt x="140" y="23"/>
                        </a:lnTo>
                        <a:lnTo>
                          <a:pt x="139" y="23"/>
                        </a:lnTo>
                        <a:lnTo>
                          <a:pt x="137" y="22"/>
                        </a:lnTo>
                        <a:lnTo>
                          <a:pt x="137" y="20"/>
                        </a:lnTo>
                        <a:lnTo>
                          <a:pt x="133" y="20"/>
                        </a:lnTo>
                        <a:lnTo>
                          <a:pt x="130" y="22"/>
                        </a:lnTo>
                        <a:lnTo>
                          <a:pt x="128" y="24"/>
                        </a:lnTo>
                        <a:lnTo>
                          <a:pt x="126" y="28"/>
                        </a:lnTo>
                        <a:lnTo>
                          <a:pt x="123" y="29"/>
                        </a:lnTo>
                        <a:lnTo>
                          <a:pt x="120" y="32"/>
                        </a:lnTo>
                        <a:lnTo>
                          <a:pt x="116" y="35"/>
                        </a:lnTo>
                        <a:lnTo>
                          <a:pt x="102" y="54"/>
                        </a:lnTo>
                        <a:lnTo>
                          <a:pt x="92" y="73"/>
                        </a:lnTo>
                        <a:lnTo>
                          <a:pt x="90" y="79"/>
                        </a:lnTo>
                        <a:lnTo>
                          <a:pt x="84" y="102"/>
                        </a:lnTo>
                        <a:lnTo>
                          <a:pt x="58" y="102"/>
                        </a:lnTo>
                        <a:lnTo>
                          <a:pt x="79" y="30"/>
                        </a:lnTo>
                        <a:lnTo>
                          <a:pt x="79" y="28"/>
                        </a:lnTo>
                        <a:lnTo>
                          <a:pt x="82" y="23"/>
                        </a:lnTo>
                        <a:lnTo>
                          <a:pt x="80" y="23"/>
                        </a:lnTo>
                        <a:lnTo>
                          <a:pt x="80" y="22"/>
                        </a:lnTo>
                        <a:lnTo>
                          <a:pt x="79" y="22"/>
                        </a:lnTo>
                        <a:lnTo>
                          <a:pt x="79" y="20"/>
                        </a:lnTo>
                        <a:lnTo>
                          <a:pt x="76" y="22"/>
                        </a:lnTo>
                        <a:lnTo>
                          <a:pt x="72" y="24"/>
                        </a:lnTo>
                        <a:lnTo>
                          <a:pt x="67" y="28"/>
                        </a:lnTo>
                        <a:lnTo>
                          <a:pt x="63" y="32"/>
                        </a:lnTo>
                        <a:lnTo>
                          <a:pt x="48" y="49"/>
                        </a:lnTo>
                        <a:lnTo>
                          <a:pt x="34" y="69"/>
                        </a:lnTo>
                        <a:lnTo>
                          <a:pt x="25" y="102"/>
                        </a:lnTo>
                        <a:lnTo>
                          <a:pt x="0" y="102"/>
                        </a:lnTo>
                        <a:lnTo>
                          <a:pt x="21" y="30"/>
                        </a:lnTo>
                        <a:lnTo>
                          <a:pt x="22" y="25"/>
                        </a:lnTo>
                        <a:lnTo>
                          <a:pt x="22" y="11"/>
                        </a:lnTo>
                        <a:lnTo>
                          <a:pt x="21" y="11"/>
                        </a:lnTo>
                        <a:lnTo>
                          <a:pt x="21" y="9"/>
                        </a:lnTo>
                        <a:lnTo>
                          <a:pt x="14" y="9"/>
                        </a:lnTo>
                        <a:lnTo>
                          <a:pt x="14" y="6"/>
                        </a:lnTo>
                        <a:lnTo>
                          <a:pt x="48" y="0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0" name="Freeform 580"/>
                  <p:cNvSpPr>
                    <a:spLocks/>
                  </p:cNvSpPr>
                  <p:nvPr/>
                </p:nvSpPr>
                <p:spPr bwMode="auto">
                  <a:xfrm>
                    <a:off x="3100" y="1055"/>
                    <a:ext cx="76" cy="108"/>
                  </a:xfrm>
                  <a:custGeom>
                    <a:avLst/>
                    <a:gdLst/>
                    <a:ahLst/>
                    <a:cxnLst>
                      <a:cxn ang="0">
                        <a:pos x="56" y="108"/>
                      </a:cxn>
                      <a:cxn ang="0">
                        <a:pos x="0" y="108"/>
                      </a:cxn>
                      <a:cxn ang="0">
                        <a:pos x="0" y="105"/>
                      </a:cxn>
                      <a:cxn ang="0">
                        <a:pos x="21" y="85"/>
                      </a:cxn>
                      <a:cxn ang="0">
                        <a:pos x="38" y="69"/>
                      </a:cxn>
                      <a:cxn ang="0">
                        <a:pos x="45" y="59"/>
                      </a:cxn>
                      <a:cxn ang="0">
                        <a:pos x="51" y="52"/>
                      </a:cxn>
                      <a:cxn ang="0">
                        <a:pos x="54" y="46"/>
                      </a:cxn>
                      <a:cxn ang="0">
                        <a:pos x="58" y="32"/>
                      </a:cxn>
                      <a:cxn ang="0">
                        <a:pos x="58" y="28"/>
                      </a:cxn>
                      <a:cxn ang="0">
                        <a:pos x="57" y="25"/>
                      </a:cxn>
                      <a:cxn ang="0">
                        <a:pos x="54" y="23"/>
                      </a:cxn>
                      <a:cxn ang="0">
                        <a:pos x="53" y="20"/>
                      </a:cxn>
                      <a:cxn ang="0">
                        <a:pos x="46" y="15"/>
                      </a:cxn>
                      <a:cxn ang="0">
                        <a:pos x="38" y="15"/>
                      </a:cxn>
                      <a:cxn ang="0">
                        <a:pos x="33" y="17"/>
                      </a:cxn>
                      <a:cxn ang="0">
                        <a:pos x="29" y="19"/>
                      </a:cxn>
                      <a:cxn ang="0">
                        <a:pos x="26" y="23"/>
                      </a:cxn>
                      <a:cxn ang="0">
                        <a:pos x="24" y="27"/>
                      </a:cxn>
                      <a:cxn ang="0">
                        <a:pos x="20" y="25"/>
                      </a:cxn>
                      <a:cxn ang="0">
                        <a:pos x="21" y="20"/>
                      </a:cxn>
                      <a:cxn ang="0">
                        <a:pos x="24" y="15"/>
                      </a:cxn>
                      <a:cxn ang="0">
                        <a:pos x="27" y="12"/>
                      </a:cxn>
                      <a:cxn ang="0">
                        <a:pos x="29" y="8"/>
                      </a:cxn>
                      <a:cxn ang="0">
                        <a:pos x="40" y="2"/>
                      </a:cxn>
                      <a:cxn ang="0">
                        <a:pos x="51" y="0"/>
                      </a:cxn>
                      <a:cxn ang="0">
                        <a:pos x="56" y="0"/>
                      </a:cxn>
                      <a:cxn ang="0">
                        <a:pos x="60" y="2"/>
                      </a:cxn>
                      <a:cxn ang="0">
                        <a:pos x="65" y="4"/>
                      </a:cxn>
                      <a:cxn ang="0">
                        <a:pos x="70" y="7"/>
                      </a:cxn>
                      <a:cxn ang="0">
                        <a:pos x="73" y="12"/>
                      </a:cxn>
                      <a:cxn ang="0">
                        <a:pos x="76" y="18"/>
                      </a:cxn>
                      <a:cxn ang="0">
                        <a:pos x="76" y="28"/>
                      </a:cxn>
                      <a:cxn ang="0">
                        <a:pos x="75" y="33"/>
                      </a:cxn>
                      <a:cxn ang="0">
                        <a:pos x="67" y="47"/>
                      </a:cxn>
                      <a:cxn ang="0">
                        <a:pos x="59" y="58"/>
                      </a:cxn>
                      <a:cxn ang="0">
                        <a:pos x="51" y="66"/>
                      </a:cxn>
                      <a:cxn ang="0">
                        <a:pos x="39" y="76"/>
                      </a:cxn>
                      <a:cxn ang="0">
                        <a:pos x="25" y="90"/>
                      </a:cxn>
                      <a:cxn ang="0">
                        <a:pos x="51" y="90"/>
                      </a:cxn>
                      <a:cxn ang="0">
                        <a:pos x="58" y="88"/>
                      </a:cxn>
                      <a:cxn ang="0">
                        <a:pos x="63" y="83"/>
                      </a:cxn>
                      <a:cxn ang="0">
                        <a:pos x="66" y="78"/>
                      </a:cxn>
                      <a:cxn ang="0">
                        <a:pos x="70" y="78"/>
                      </a:cxn>
                      <a:cxn ang="0">
                        <a:pos x="56" y="108"/>
                      </a:cxn>
                    </a:cxnLst>
                    <a:rect l="0" t="0" r="r" b="b"/>
                    <a:pathLst>
                      <a:path w="76" h="108">
                        <a:moveTo>
                          <a:pt x="56" y="108"/>
                        </a:moveTo>
                        <a:lnTo>
                          <a:pt x="0" y="108"/>
                        </a:lnTo>
                        <a:lnTo>
                          <a:pt x="0" y="105"/>
                        </a:lnTo>
                        <a:lnTo>
                          <a:pt x="21" y="85"/>
                        </a:lnTo>
                        <a:lnTo>
                          <a:pt x="38" y="69"/>
                        </a:lnTo>
                        <a:lnTo>
                          <a:pt x="45" y="59"/>
                        </a:lnTo>
                        <a:lnTo>
                          <a:pt x="51" y="52"/>
                        </a:lnTo>
                        <a:lnTo>
                          <a:pt x="54" y="46"/>
                        </a:lnTo>
                        <a:lnTo>
                          <a:pt x="58" y="32"/>
                        </a:lnTo>
                        <a:lnTo>
                          <a:pt x="58" y="28"/>
                        </a:lnTo>
                        <a:lnTo>
                          <a:pt x="57" y="25"/>
                        </a:lnTo>
                        <a:lnTo>
                          <a:pt x="54" y="23"/>
                        </a:lnTo>
                        <a:lnTo>
                          <a:pt x="53" y="20"/>
                        </a:lnTo>
                        <a:lnTo>
                          <a:pt x="46" y="15"/>
                        </a:lnTo>
                        <a:lnTo>
                          <a:pt x="38" y="15"/>
                        </a:lnTo>
                        <a:lnTo>
                          <a:pt x="33" y="17"/>
                        </a:lnTo>
                        <a:lnTo>
                          <a:pt x="29" y="19"/>
                        </a:lnTo>
                        <a:lnTo>
                          <a:pt x="26" y="23"/>
                        </a:lnTo>
                        <a:lnTo>
                          <a:pt x="24" y="27"/>
                        </a:lnTo>
                        <a:lnTo>
                          <a:pt x="20" y="25"/>
                        </a:lnTo>
                        <a:lnTo>
                          <a:pt x="21" y="20"/>
                        </a:lnTo>
                        <a:lnTo>
                          <a:pt x="24" y="15"/>
                        </a:lnTo>
                        <a:lnTo>
                          <a:pt x="27" y="12"/>
                        </a:lnTo>
                        <a:lnTo>
                          <a:pt x="29" y="8"/>
                        </a:lnTo>
                        <a:lnTo>
                          <a:pt x="40" y="2"/>
                        </a:lnTo>
                        <a:lnTo>
                          <a:pt x="51" y="0"/>
                        </a:lnTo>
                        <a:lnTo>
                          <a:pt x="56" y="0"/>
                        </a:lnTo>
                        <a:lnTo>
                          <a:pt x="60" y="2"/>
                        </a:lnTo>
                        <a:lnTo>
                          <a:pt x="65" y="4"/>
                        </a:lnTo>
                        <a:lnTo>
                          <a:pt x="70" y="7"/>
                        </a:lnTo>
                        <a:lnTo>
                          <a:pt x="73" y="12"/>
                        </a:lnTo>
                        <a:lnTo>
                          <a:pt x="76" y="18"/>
                        </a:lnTo>
                        <a:lnTo>
                          <a:pt x="76" y="28"/>
                        </a:lnTo>
                        <a:lnTo>
                          <a:pt x="75" y="33"/>
                        </a:lnTo>
                        <a:lnTo>
                          <a:pt x="67" y="47"/>
                        </a:lnTo>
                        <a:lnTo>
                          <a:pt x="59" y="58"/>
                        </a:lnTo>
                        <a:lnTo>
                          <a:pt x="51" y="66"/>
                        </a:lnTo>
                        <a:lnTo>
                          <a:pt x="39" y="76"/>
                        </a:lnTo>
                        <a:lnTo>
                          <a:pt x="25" y="90"/>
                        </a:lnTo>
                        <a:lnTo>
                          <a:pt x="51" y="90"/>
                        </a:lnTo>
                        <a:lnTo>
                          <a:pt x="58" y="88"/>
                        </a:lnTo>
                        <a:lnTo>
                          <a:pt x="63" y="83"/>
                        </a:lnTo>
                        <a:lnTo>
                          <a:pt x="66" y="78"/>
                        </a:lnTo>
                        <a:lnTo>
                          <a:pt x="70" y="78"/>
                        </a:lnTo>
                        <a:lnTo>
                          <a:pt x="56" y="10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1" name="Freeform 581"/>
                  <p:cNvSpPr>
                    <a:spLocks/>
                  </p:cNvSpPr>
                  <p:nvPr/>
                </p:nvSpPr>
                <p:spPr bwMode="auto">
                  <a:xfrm>
                    <a:off x="3191" y="1101"/>
                    <a:ext cx="54" cy="189"/>
                  </a:xfrm>
                  <a:custGeom>
                    <a:avLst/>
                    <a:gdLst/>
                    <a:ahLst/>
                    <a:cxnLst>
                      <a:cxn ang="0">
                        <a:pos x="54" y="189"/>
                      </a:cxn>
                      <a:cxn ang="0">
                        <a:pos x="54" y="0"/>
                      </a:cxn>
                      <a:cxn ang="0">
                        <a:pos x="0" y="0"/>
                      </a:cxn>
                      <a:cxn ang="0">
                        <a:pos x="0" y="9"/>
                      </a:cxn>
                      <a:cxn ang="0">
                        <a:pos x="24" y="9"/>
                      </a:cxn>
                      <a:cxn ang="0">
                        <a:pos x="25" y="10"/>
                      </a:cxn>
                      <a:cxn ang="0">
                        <a:pos x="28" y="11"/>
                      </a:cxn>
                      <a:cxn ang="0">
                        <a:pos x="28" y="179"/>
                      </a:cxn>
                      <a:cxn ang="0">
                        <a:pos x="25" y="180"/>
                      </a:cxn>
                      <a:cxn ang="0">
                        <a:pos x="24" y="181"/>
                      </a:cxn>
                      <a:cxn ang="0">
                        <a:pos x="0" y="181"/>
                      </a:cxn>
                      <a:cxn ang="0">
                        <a:pos x="0" y="189"/>
                      </a:cxn>
                      <a:cxn ang="0">
                        <a:pos x="54" y="189"/>
                      </a:cxn>
                    </a:cxnLst>
                    <a:rect l="0" t="0" r="r" b="b"/>
                    <a:pathLst>
                      <a:path w="54" h="189">
                        <a:moveTo>
                          <a:pt x="54" y="189"/>
                        </a:moveTo>
                        <a:lnTo>
                          <a:pt x="54" y="0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lnTo>
                          <a:pt x="24" y="9"/>
                        </a:lnTo>
                        <a:lnTo>
                          <a:pt x="25" y="10"/>
                        </a:lnTo>
                        <a:lnTo>
                          <a:pt x="28" y="11"/>
                        </a:lnTo>
                        <a:lnTo>
                          <a:pt x="28" y="179"/>
                        </a:lnTo>
                        <a:lnTo>
                          <a:pt x="25" y="180"/>
                        </a:lnTo>
                        <a:lnTo>
                          <a:pt x="24" y="181"/>
                        </a:lnTo>
                        <a:lnTo>
                          <a:pt x="0" y="181"/>
                        </a:lnTo>
                        <a:lnTo>
                          <a:pt x="0" y="189"/>
                        </a:lnTo>
                        <a:lnTo>
                          <a:pt x="54" y="189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2" name="Line 582"/>
                  <p:cNvSpPr>
                    <a:spLocks noChangeShapeType="1"/>
                  </p:cNvSpPr>
                  <p:nvPr/>
                </p:nvSpPr>
                <p:spPr bwMode="auto">
                  <a:xfrm>
                    <a:off x="996" y="2142"/>
                    <a:ext cx="56" cy="1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3" name="Line 583"/>
                  <p:cNvSpPr>
                    <a:spLocks noChangeShapeType="1"/>
                  </p:cNvSpPr>
                  <p:nvPr/>
                </p:nvSpPr>
                <p:spPr bwMode="auto">
                  <a:xfrm>
                    <a:off x="1052" y="2143"/>
                    <a:ext cx="3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4" name="Line 584"/>
                  <p:cNvSpPr>
                    <a:spLocks noChangeShapeType="1"/>
                  </p:cNvSpPr>
                  <p:nvPr/>
                </p:nvSpPr>
                <p:spPr bwMode="auto">
                  <a:xfrm>
                    <a:off x="1116" y="2145"/>
                    <a:ext cx="32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5" name="Line 585"/>
                  <p:cNvSpPr>
                    <a:spLocks noChangeShapeType="1"/>
                  </p:cNvSpPr>
                  <p:nvPr/>
                </p:nvSpPr>
                <p:spPr bwMode="auto">
                  <a:xfrm>
                    <a:off x="1148" y="2145"/>
                    <a:ext cx="8" cy="1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6" name="Line 586"/>
                  <p:cNvSpPr>
                    <a:spLocks noChangeShapeType="1"/>
                  </p:cNvSpPr>
                  <p:nvPr/>
                </p:nvSpPr>
                <p:spPr bwMode="auto">
                  <a:xfrm>
                    <a:off x="1156" y="2146"/>
                    <a:ext cx="19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7" name="Line 587"/>
                  <p:cNvSpPr>
                    <a:spLocks noChangeShapeType="1"/>
                  </p:cNvSpPr>
                  <p:nvPr/>
                </p:nvSpPr>
                <p:spPr bwMode="auto">
                  <a:xfrm>
                    <a:off x="1235" y="2145"/>
                    <a:ext cx="59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8" name="Line 588"/>
                  <p:cNvSpPr>
                    <a:spLocks noChangeShapeType="1"/>
                  </p:cNvSpPr>
                  <p:nvPr/>
                </p:nvSpPr>
                <p:spPr bwMode="auto">
                  <a:xfrm>
                    <a:off x="1355" y="2142"/>
                    <a:ext cx="5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9" name="Line 5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60" y="2141"/>
                    <a:ext cx="28" cy="1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0" name="Line 59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88" y="2139"/>
                    <a:ext cx="26" cy="2"/>
                  </a:xfrm>
                  <a:prstGeom prst="line">
                    <a:avLst/>
                  </a:prstGeom>
                  <a:noFill/>
                  <a:ln w="23813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1" name="Line 59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74" y="2131"/>
                    <a:ext cx="59" cy="4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2" name="Line 592"/>
                  <p:cNvSpPr>
                    <a:spLocks noChangeShapeType="1"/>
                  </p:cNvSpPr>
                  <p:nvPr/>
                </p:nvSpPr>
                <p:spPr bwMode="auto">
                  <a:xfrm>
                    <a:off x="1592" y="2127"/>
                    <a:ext cx="2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3" name="Line 59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94" y="2123"/>
                    <a:ext cx="58" cy="4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4" name="Line 5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2" y="2115"/>
                    <a:ext cx="60" cy="5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5" name="Line 595"/>
                  <p:cNvSpPr>
                    <a:spLocks noChangeShapeType="1"/>
                  </p:cNvSpPr>
                  <p:nvPr/>
                </p:nvSpPr>
                <p:spPr bwMode="auto">
                  <a:xfrm>
                    <a:off x="1831" y="2110"/>
                    <a:ext cx="1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6" name="Line 59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32" y="2103"/>
                    <a:ext cx="58" cy="7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7" name="Line 597"/>
                  <p:cNvSpPr>
                    <a:spLocks noChangeShapeType="1"/>
                  </p:cNvSpPr>
                  <p:nvPr/>
                </p:nvSpPr>
                <p:spPr bwMode="auto">
                  <a:xfrm>
                    <a:off x="1950" y="2097"/>
                    <a:ext cx="1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8" name="Line 5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51" y="2093"/>
                    <a:ext cx="39" cy="4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9" name="Line 599"/>
                  <p:cNvSpPr>
                    <a:spLocks noChangeShapeType="1"/>
                  </p:cNvSpPr>
                  <p:nvPr/>
                </p:nvSpPr>
                <p:spPr bwMode="auto">
                  <a:xfrm>
                    <a:off x="1990" y="2093"/>
                    <a:ext cx="9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0" name="Line 6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99" y="2092"/>
                    <a:ext cx="7" cy="1"/>
                  </a:xfrm>
                  <a:prstGeom prst="line">
                    <a:avLst/>
                  </a:prstGeom>
                  <a:noFill/>
                  <a:ln w="23813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1" name="Line 601"/>
                  <p:cNvSpPr>
                    <a:spLocks noChangeShapeType="1"/>
                  </p:cNvSpPr>
                  <p:nvPr/>
                </p:nvSpPr>
                <p:spPr bwMode="auto">
                  <a:xfrm>
                    <a:off x="2006" y="2092"/>
                    <a:ext cx="3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2" name="Line 602"/>
                  <p:cNvSpPr>
                    <a:spLocks noChangeShapeType="1"/>
                  </p:cNvSpPr>
                  <p:nvPr/>
                </p:nvSpPr>
                <p:spPr bwMode="auto">
                  <a:xfrm>
                    <a:off x="2025" y="2092"/>
                    <a:ext cx="10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3" name="Line 603"/>
                  <p:cNvSpPr>
                    <a:spLocks noChangeShapeType="1"/>
                  </p:cNvSpPr>
                  <p:nvPr/>
                </p:nvSpPr>
                <p:spPr bwMode="auto">
                  <a:xfrm>
                    <a:off x="2035" y="2092"/>
                    <a:ext cx="4" cy="1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4" name="Line 604"/>
                  <p:cNvSpPr>
                    <a:spLocks noChangeShapeType="1"/>
                  </p:cNvSpPr>
                  <p:nvPr/>
                </p:nvSpPr>
                <p:spPr bwMode="auto">
                  <a:xfrm>
                    <a:off x="2039" y="2093"/>
                    <a:ext cx="5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5" name="Line 605"/>
                  <p:cNvSpPr>
                    <a:spLocks noChangeShapeType="1"/>
                  </p:cNvSpPr>
                  <p:nvPr/>
                </p:nvSpPr>
                <p:spPr bwMode="auto">
                  <a:xfrm>
                    <a:off x="2044" y="2093"/>
                    <a:ext cx="7" cy="2"/>
                  </a:xfrm>
                  <a:prstGeom prst="line">
                    <a:avLst/>
                  </a:prstGeom>
                  <a:noFill/>
                  <a:ln w="23813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6" name="Line 606"/>
                  <p:cNvSpPr>
                    <a:spLocks noChangeShapeType="1"/>
                  </p:cNvSpPr>
                  <p:nvPr/>
                </p:nvSpPr>
                <p:spPr bwMode="auto">
                  <a:xfrm>
                    <a:off x="2051" y="2095"/>
                    <a:ext cx="13" cy="1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7" name="Line 607"/>
                  <p:cNvSpPr>
                    <a:spLocks noChangeShapeType="1"/>
                  </p:cNvSpPr>
                  <p:nvPr/>
                </p:nvSpPr>
                <p:spPr bwMode="auto">
                  <a:xfrm>
                    <a:off x="2064" y="2096"/>
                    <a:ext cx="15" cy="3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8" name="Line 608"/>
                  <p:cNvSpPr>
                    <a:spLocks noChangeShapeType="1"/>
                  </p:cNvSpPr>
                  <p:nvPr/>
                </p:nvSpPr>
                <p:spPr bwMode="auto">
                  <a:xfrm>
                    <a:off x="2079" y="2099"/>
                    <a:ext cx="2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9" name="Line 609"/>
                  <p:cNvSpPr>
                    <a:spLocks noChangeShapeType="1"/>
                  </p:cNvSpPr>
                  <p:nvPr/>
                </p:nvSpPr>
                <p:spPr bwMode="auto">
                  <a:xfrm>
                    <a:off x="2134" y="2127"/>
                    <a:ext cx="7" cy="4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0" name="Line 610"/>
                  <p:cNvSpPr>
                    <a:spLocks noChangeShapeType="1"/>
                  </p:cNvSpPr>
                  <p:nvPr/>
                </p:nvSpPr>
                <p:spPr bwMode="auto">
                  <a:xfrm>
                    <a:off x="2141" y="2131"/>
                    <a:ext cx="16" cy="16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1" name="Line 611"/>
                  <p:cNvSpPr>
                    <a:spLocks noChangeShapeType="1"/>
                  </p:cNvSpPr>
                  <p:nvPr/>
                </p:nvSpPr>
                <p:spPr bwMode="auto">
                  <a:xfrm>
                    <a:off x="2158" y="2136"/>
                    <a:ext cx="16" cy="34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2" name="Line 612"/>
                  <p:cNvSpPr>
                    <a:spLocks noChangeShapeType="1"/>
                  </p:cNvSpPr>
                  <p:nvPr/>
                </p:nvSpPr>
                <p:spPr bwMode="auto">
                  <a:xfrm>
                    <a:off x="2208" y="2219"/>
                    <a:ext cx="8" cy="15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3" name="Line 613"/>
                  <p:cNvSpPr>
                    <a:spLocks noChangeShapeType="1"/>
                  </p:cNvSpPr>
                  <p:nvPr/>
                </p:nvSpPr>
                <p:spPr bwMode="auto">
                  <a:xfrm>
                    <a:off x="2216" y="2234"/>
                    <a:ext cx="17" cy="39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4" name="Line 614"/>
                  <p:cNvSpPr>
                    <a:spLocks noChangeShapeType="1"/>
                  </p:cNvSpPr>
                  <p:nvPr/>
                </p:nvSpPr>
                <p:spPr bwMode="auto">
                  <a:xfrm>
                    <a:off x="2254" y="2329"/>
                    <a:ext cx="18" cy="57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5" name="Line 615"/>
                  <p:cNvSpPr>
                    <a:spLocks noChangeShapeType="1"/>
                  </p:cNvSpPr>
                  <p:nvPr/>
                </p:nvSpPr>
                <p:spPr bwMode="auto">
                  <a:xfrm>
                    <a:off x="2288" y="2443"/>
                    <a:ext cx="14" cy="41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6" name="Line 616"/>
                  <p:cNvSpPr>
                    <a:spLocks noChangeShapeType="1"/>
                  </p:cNvSpPr>
                  <p:nvPr/>
                </p:nvSpPr>
                <p:spPr bwMode="auto">
                  <a:xfrm>
                    <a:off x="2302" y="2484"/>
                    <a:ext cx="3" cy="17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7" name="Line 617"/>
                  <p:cNvSpPr>
                    <a:spLocks noChangeShapeType="1"/>
                  </p:cNvSpPr>
                  <p:nvPr/>
                </p:nvSpPr>
                <p:spPr bwMode="auto">
                  <a:xfrm>
                    <a:off x="2319" y="2559"/>
                    <a:ext cx="13" cy="58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8" name="Line 618"/>
                  <p:cNvSpPr>
                    <a:spLocks noChangeShapeType="1"/>
                  </p:cNvSpPr>
                  <p:nvPr/>
                </p:nvSpPr>
                <p:spPr bwMode="auto">
                  <a:xfrm>
                    <a:off x="2345" y="2676"/>
                    <a:ext cx="15" cy="58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9" name="Line 619"/>
                  <p:cNvSpPr>
                    <a:spLocks noChangeShapeType="1"/>
                  </p:cNvSpPr>
                  <p:nvPr/>
                </p:nvSpPr>
                <p:spPr bwMode="auto">
                  <a:xfrm>
                    <a:off x="2372" y="2792"/>
                    <a:ext cx="1" cy="4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0" name="Line 620"/>
                  <p:cNvSpPr>
                    <a:spLocks noChangeShapeType="1"/>
                  </p:cNvSpPr>
                  <p:nvPr/>
                </p:nvSpPr>
                <p:spPr bwMode="auto">
                  <a:xfrm>
                    <a:off x="2373" y="2796"/>
                    <a:ext cx="13" cy="52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1" name="Line 621"/>
                  <p:cNvSpPr>
                    <a:spLocks noChangeShapeType="1"/>
                  </p:cNvSpPr>
                  <p:nvPr/>
                </p:nvSpPr>
                <p:spPr bwMode="auto">
                  <a:xfrm>
                    <a:off x="2386" y="2848"/>
                    <a:ext cx="1" cy="2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2" name="Line 622"/>
                  <p:cNvSpPr>
                    <a:spLocks noChangeShapeType="1"/>
                  </p:cNvSpPr>
                  <p:nvPr/>
                </p:nvSpPr>
                <p:spPr bwMode="auto">
                  <a:xfrm>
                    <a:off x="2411" y="2904"/>
                    <a:ext cx="7" cy="2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3" name="Line 6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18" y="2905"/>
                    <a:ext cx="3" cy="1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4" name="Line 6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21" y="2903"/>
                    <a:ext cx="3" cy="2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5" name="Line 6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24" y="2899"/>
                    <a:ext cx="5" cy="4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6" name="Line 6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29" y="2893"/>
                    <a:ext cx="3" cy="6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7" name="Line 6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2" y="2886"/>
                    <a:ext cx="4" cy="7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8" name="Line 6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6" y="2868"/>
                    <a:ext cx="7" cy="18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19" name="Line 6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43" y="2863"/>
                    <a:ext cx="1" cy="5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0" name="Line 6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59" y="2751"/>
                    <a:ext cx="14" cy="54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1" name="Line 6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73" y="2747"/>
                    <a:ext cx="1" cy="4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2" name="Line 6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87" y="2631"/>
                    <a:ext cx="13" cy="58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3" name="Line 6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13" y="2514"/>
                    <a:ext cx="14" cy="58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4" name="Line 6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41" y="2399"/>
                    <a:ext cx="17" cy="57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5" name="Line 6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77" y="2293"/>
                    <a:ext cx="17" cy="49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6" name="Line 6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94" y="2286"/>
                    <a:ext cx="3" cy="7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7" name="Line 6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21" y="2227"/>
                    <a:ext cx="2" cy="4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8" name="Line 6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23" y="2180"/>
                    <a:ext cx="30" cy="47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29" name="Line 6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91" y="2127"/>
                    <a:ext cx="10" cy="8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0" name="Line 6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01" y="2116"/>
                    <a:ext cx="15" cy="11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1" name="Line 6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16" y="2109"/>
                    <a:ext cx="14" cy="7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2" name="Line 6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30" y="2104"/>
                    <a:ext cx="11" cy="5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3" name="Line 6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93" y="2092"/>
                    <a:ext cx="4" cy="1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4" name="Line 644"/>
                  <p:cNvSpPr>
                    <a:spLocks noChangeShapeType="1"/>
                  </p:cNvSpPr>
                  <p:nvPr/>
                </p:nvSpPr>
                <p:spPr bwMode="auto">
                  <a:xfrm>
                    <a:off x="2797" y="2092"/>
                    <a:ext cx="32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5" name="Line 645"/>
                  <p:cNvSpPr>
                    <a:spLocks noChangeShapeType="1"/>
                  </p:cNvSpPr>
                  <p:nvPr/>
                </p:nvSpPr>
                <p:spPr bwMode="auto">
                  <a:xfrm>
                    <a:off x="2829" y="2092"/>
                    <a:ext cx="7" cy="1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6" name="Line 646"/>
                  <p:cNvSpPr>
                    <a:spLocks noChangeShapeType="1"/>
                  </p:cNvSpPr>
                  <p:nvPr/>
                </p:nvSpPr>
                <p:spPr bwMode="auto">
                  <a:xfrm>
                    <a:off x="2836" y="2093"/>
                    <a:ext cx="11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7" name="Line 647"/>
                  <p:cNvSpPr>
                    <a:spLocks noChangeShapeType="1"/>
                  </p:cNvSpPr>
                  <p:nvPr/>
                </p:nvSpPr>
                <p:spPr bwMode="auto">
                  <a:xfrm>
                    <a:off x="2906" y="2099"/>
                    <a:ext cx="60" cy="6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8" name="Line 648"/>
                  <p:cNvSpPr>
                    <a:spLocks noChangeShapeType="1"/>
                  </p:cNvSpPr>
                  <p:nvPr/>
                </p:nvSpPr>
                <p:spPr bwMode="auto">
                  <a:xfrm>
                    <a:off x="3025" y="2111"/>
                    <a:ext cx="59" cy="5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9" name="Line 649"/>
                  <p:cNvSpPr>
                    <a:spLocks noChangeShapeType="1"/>
                  </p:cNvSpPr>
                  <p:nvPr/>
                </p:nvSpPr>
                <p:spPr bwMode="auto">
                  <a:xfrm>
                    <a:off x="3144" y="2121"/>
                    <a:ext cx="60" cy="3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40" name="Line 650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2128"/>
                    <a:ext cx="59" cy="5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41" name="Line 651"/>
                  <p:cNvSpPr>
                    <a:spLocks noChangeShapeType="1"/>
                  </p:cNvSpPr>
                  <p:nvPr/>
                </p:nvSpPr>
                <p:spPr bwMode="auto">
                  <a:xfrm>
                    <a:off x="3382" y="2137"/>
                    <a:ext cx="44" cy="3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42" name="Line 652"/>
                  <p:cNvSpPr>
                    <a:spLocks noChangeShapeType="1"/>
                  </p:cNvSpPr>
                  <p:nvPr/>
                </p:nvSpPr>
                <p:spPr bwMode="auto">
                  <a:xfrm>
                    <a:off x="3426" y="2140"/>
                    <a:ext cx="16" cy="1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43" name="Line 653"/>
                  <p:cNvSpPr>
                    <a:spLocks noChangeShapeType="1"/>
                  </p:cNvSpPr>
                  <p:nvPr/>
                </p:nvSpPr>
                <p:spPr bwMode="auto">
                  <a:xfrm>
                    <a:off x="3502" y="2143"/>
                    <a:ext cx="9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44" name="Line 654"/>
                  <p:cNvSpPr>
                    <a:spLocks noChangeShapeType="1"/>
                  </p:cNvSpPr>
                  <p:nvPr/>
                </p:nvSpPr>
                <p:spPr bwMode="auto">
                  <a:xfrm>
                    <a:off x="3511" y="2143"/>
                    <a:ext cx="28" cy="2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45" name="Line 655"/>
                  <p:cNvSpPr>
                    <a:spLocks noChangeShapeType="1"/>
                  </p:cNvSpPr>
                  <p:nvPr/>
                </p:nvSpPr>
                <p:spPr bwMode="auto">
                  <a:xfrm>
                    <a:off x="3539" y="2145"/>
                    <a:ext cx="23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46" name="Line 656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2146"/>
                    <a:ext cx="60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47" name="Line 6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41" y="2143"/>
                    <a:ext cx="60" cy="2"/>
                  </a:xfrm>
                  <a:prstGeom prst="line">
                    <a:avLst/>
                  </a:prstGeom>
                  <a:noFill/>
                  <a:ln w="238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48" name="Line 658"/>
                  <p:cNvSpPr>
                    <a:spLocks noChangeShapeType="1"/>
                  </p:cNvSpPr>
                  <p:nvPr/>
                </p:nvSpPr>
                <p:spPr bwMode="auto">
                  <a:xfrm>
                    <a:off x="996" y="2139"/>
                    <a:ext cx="87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49" name="Line 6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83" y="2137"/>
                    <a:ext cx="14" cy="2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0" name="Line 660"/>
                  <p:cNvSpPr>
                    <a:spLocks noChangeShapeType="1"/>
                  </p:cNvSpPr>
                  <p:nvPr/>
                </p:nvSpPr>
                <p:spPr bwMode="auto">
                  <a:xfrm>
                    <a:off x="1097" y="2137"/>
                    <a:ext cx="14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1" name="Line 6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11" y="2136"/>
                    <a:ext cx="31" cy="1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2" name="Line 6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42" y="2135"/>
                    <a:ext cx="30" cy="1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3" name="Line 663"/>
                  <p:cNvSpPr>
                    <a:spLocks noChangeShapeType="1"/>
                  </p:cNvSpPr>
                  <p:nvPr/>
                </p:nvSpPr>
                <p:spPr bwMode="auto">
                  <a:xfrm>
                    <a:off x="1172" y="2135"/>
                    <a:ext cx="15" cy="0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4" name="Line 6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87" y="2134"/>
                    <a:ext cx="16" cy="1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5" name="Line 6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03" y="2131"/>
                    <a:ext cx="34" cy="3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6" name="Line 6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37" y="2126"/>
                    <a:ext cx="63" cy="5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57" name="Line 6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00" y="2118"/>
                    <a:ext cx="60" cy="8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82" name="Line 668"/>
                <p:cNvSpPr>
                  <a:spLocks noChangeShapeType="1"/>
                </p:cNvSpPr>
                <p:nvPr/>
              </p:nvSpPr>
              <p:spPr bwMode="auto">
                <a:xfrm flipV="1">
                  <a:off x="1360" y="2108"/>
                  <a:ext cx="59" cy="10"/>
                </a:xfrm>
                <a:prstGeom prst="line">
                  <a:avLst/>
                </a:prstGeom>
                <a:noFill/>
                <a:ln w="238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3" name="Line 669"/>
                <p:cNvSpPr>
                  <a:spLocks noChangeShapeType="1"/>
                </p:cNvSpPr>
                <p:nvPr/>
              </p:nvSpPr>
              <p:spPr bwMode="auto">
                <a:xfrm flipV="1">
                  <a:off x="1419" y="2097"/>
                  <a:ext cx="55" cy="11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4" name="Line 670"/>
                <p:cNvSpPr>
                  <a:spLocks noChangeShapeType="1"/>
                </p:cNvSpPr>
                <p:nvPr/>
              </p:nvSpPr>
              <p:spPr bwMode="auto">
                <a:xfrm flipV="1">
                  <a:off x="1474" y="2083"/>
                  <a:ext cx="57" cy="14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5" name="Line 671"/>
                <p:cNvSpPr>
                  <a:spLocks noChangeShapeType="1"/>
                </p:cNvSpPr>
                <p:nvPr/>
              </p:nvSpPr>
              <p:spPr bwMode="auto">
                <a:xfrm flipV="1">
                  <a:off x="1531" y="2064"/>
                  <a:ext cx="60" cy="19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6" name="Line 672"/>
                <p:cNvSpPr>
                  <a:spLocks noChangeShapeType="1"/>
                </p:cNvSpPr>
                <p:nvPr/>
              </p:nvSpPr>
              <p:spPr bwMode="auto">
                <a:xfrm flipV="1">
                  <a:off x="1591" y="2039"/>
                  <a:ext cx="64" cy="25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7" name="Line 673"/>
                <p:cNvSpPr>
                  <a:spLocks noChangeShapeType="1"/>
                </p:cNvSpPr>
                <p:nvPr/>
              </p:nvSpPr>
              <p:spPr bwMode="auto">
                <a:xfrm flipV="1">
                  <a:off x="1655" y="2007"/>
                  <a:ext cx="60" cy="32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8" name="Line 674"/>
                <p:cNvSpPr>
                  <a:spLocks noChangeShapeType="1"/>
                </p:cNvSpPr>
                <p:nvPr/>
              </p:nvSpPr>
              <p:spPr bwMode="auto">
                <a:xfrm flipV="1">
                  <a:off x="1715" y="1965"/>
                  <a:ext cx="59" cy="42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9" name="Line 675"/>
                <p:cNvSpPr>
                  <a:spLocks noChangeShapeType="1"/>
                </p:cNvSpPr>
                <p:nvPr/>
              </p:nvSpPr>
              <p:spPr bwMode="auto">
                <a:xfrm flipV="1">
                  <a:off x="1774" y="1903"/>
                  <a:ext cx="63" cy="62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0" name="Line 676"/>
                <p:cNvSpPr>
                  <a:spLocks noChangeShapeType="1"/>
                </p:cNvSpPr>
                <p:nvPr/>
              </p:nvSpPr>
              <p:spPr bwMode="auto">
                <a:xfrm flipV="1">
                  <a:off x="1837" y="1828"/>
                  <a:ext cx="59" cy="75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1" name="Line 677"/>
                <p:cNvSpPr>
                  <a:spLocks noChangeShapeType="1"/>
                </p:cNvSpPr>
                <p:nvPr/>
              </p:nvSpPr>
              <p:spPr bwMode="auto">
                <a:xfrm flipV="1">
                  <a:off x="1896" y="1745"/>
                  <a:ext cx="55" cy="83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2" name="Line 678"/>
                <p:cNvSpPr>
                  <a:spLocks noChangeShapeType="1"/>
                </p:cNvSpPr>
                <p:nvPr/>
              </p:nvSpPr>
              <p:spPr bwMode="auto">
                <a:xfrm flipV="1">
                  <a:off x="1951" y="1650"/>
                  <a:ext cx="56" cy="95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3" name="Line 679"/>
                <p:cNvSpPr>
                  <a:spLocks noChangeShapeType="1"/>
                </p:cNvSpPr>
                <p:nvPr/>
              </p:nvSpPr>
              <p:spPr bwMode="auto">
                <a:xfrm flipV="1">
                  <a:off x="2007" y="1549"/>
                  <a:ext cx="60" cy="101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4" name="Line 680"/>
                <p:cNvSpPr>
                  <a:spLocks noChangeShapeType="1"/>
                </p:cNvSpPr>
                <p:nvPr/>
              </p:nvSpPr>
              <p:spPr bwMode="auto">
                <a:xfrm flipV="1">
                  <a:off x="2067" y="1527"/>
                  <a:ext cx="16" cy="22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5" name="Line 681"/>
                <p:cNvSpPr>
                  <a:spLocks noChangeShapeType="1"/>
                </p:cNvSpPr>
                <p:nvPr/>
              </p:nvSpPr>
              <p:spPr bwMode="auto">
                <a:xfrm flipV="1">
                  <a:off x="2083" y="1505"/>
                  <a:ext cx="17" cy="22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6" name="Line 682"/>
                <p:cNvSpPr>
                  <a:spLocks noChangeShapeType="1"/>
                </p:cNvSpPr>
                <p:nvPr/>
              </p:nvSpPr>
              <p:spPr bwMode="auto">
                <a:xfrm flipV="1">
                  <a:off x="2100" y="1489"/>
                  <a:ext cx="16" cy="16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7" name="Line 683"/>
                <p:cNvSpPr>
                  <a:spLocks noChangeShapeType="1"/>
                </p:cNvSpPr>
                <p:nvPr/>
              </p:nvSpPr>
              <p:spPr bwMode="auto">
                <a:xfrm flipV="1">
                  <a:off x="2116" y="1477"/>
                  <a:ext cx="14" cy="12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8" name="Line 684"/>
                <p:cNvSpPr>
                  <a:spLocks noChangeShapeType="1"/>
                </p:cNvSpPr>
                <p:nvPr/>
              </p:nvSpPr>
              <p:spPr bwMode="auto">
                <a:xfrm flipV="1">
                  <a:off x="2130" y="1473"/>
                  <a:ext cx="8" cy="4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9" name="Line 685"/>
                <p:cNvSpPr>
                  <a:spLocks noChangeShapeType="1"/>
                </p:cNvSpPr>
                <p:nvPr/>
              </p:nvSpPr>
              <p:spPr bwMode="auto">
                <a:xfrm flipV="1">
                  <a:off x="2138" y="1470"/>
                  <a:ext cx="10" cy="3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0" name="Line 686"/>
                <p:cNvSpPr>
                  <a:spLocks noChangeShapeType="1"/>
                </p:cNvSpPr>
                <p:nvPr/>
              </p:nvSpPr>
              <p:spPr bwMode="auto">
                <a:xfrm>
                  <a:off x="2148" y="1470"/>
                  <a:ext cx="4" cy="0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1" name="Line 687"/>
                <p:cNvSpPr>
                  <a:spLocks noChangeShapeType="1"/>
                </p:cNvSpPr>
                <p:nvPr/>
              </p:nvSpPr>
              <p:spPr bwMode="auto">
                <a:xfrm flipV="1">
                  <a:off x="2152" y="1468"/>
                  <a:ext cx="1" cy="2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2" name="Line 688"/>
                <p:cNvSpPr>
                  <a:spLocks noChangeShapeType="1"/>
                </p:cNvSpPr>
                <p:nvPr/>
              </p:nvSpPr>
              <p:spPr bwMode="auto">
                <a:xfrm>
                  <a:off x="2153" y="1468"/>
                  <a:ext cx="6" cy="0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3" name="Line 689"/>
                <p:cNvSpPr>
                  <a:spLocks noChangeShapeType="1"/>
                </p:cNvSpPr>
                <p:nvPr/>
              </p:nvSpPr>
              <p:spPr bwMode="auto">
                <a:xfrm>
                  <a:off x="2159" y="1468"/>
                  <a:ext cx="4" cy="2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4" name="Line 690"/>
                <p:cNvSpPr>
                  <a:spLocks noChangeShapeType="1"/>
                </p:cNvSpPr>
                <p:nvPr/>
              </p:nvSpPr>
              <p:spPr bwMode="auto">
                <a:xfrm>
                  <a:off x="2163" y="1470"/>
                  <a:ext cx="2" cy="0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5" name="Line 691"/>
                <p:cNvSpPr>
                  <a:spLocks noChangeShapeType="1"/>
                </p:cNvSpPr>
                <p:nvPr/>
              </p:nvSpPr>
              <p:spPr bwMode="auto">
                <a:xfrm>
                  <a:off x="2165" y="1470"/>
                  <a:ext cx="2" cy="1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6" name="Line 692"/>
                <p:cNvSpPr>
                  <a:spLocks noChangeShapeType="1"/>
                </p:cNvSpPr>
                <p:nvPr/>
              </p:nvSpPr>
              <p:spPr bwMode="auto">
                <a:xfrm>
                  <a:off x="2185" y="1471"/>
                  <a:ext cx="7" cy="2"/>
                </a:xfrm>
                <a:prstGeom prst="line">
                  <a:avLst/>
                </a:prstGeom>
                <a:solidFill>
                  <a:schemeClr val="tx1"/>
                </a:solidFill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7" name="Line 693"/>
                <p:cNvSpPr>
                  <a:spLocks noChangeShapeType="1"/>
                </p:cNvSpPr>
                <p:nvPr/>
              </p:nvSpPr>
              <p:spPr bwMode="auto">
                <a:xfrm>
                  <a:off x="2174" y="1473"/>
                  <a:ext cx="8" cy="5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8" name="Line 694"/>
                <p:cNvSpPr>
                  <a:spLocks noChangeShapeType="1"/>
                </p:cNvSpPr>
                <p:nvPr/>
              </p:nvSpPr>
              <p:spPr bwMode="auto">
                <a:xfrm>
                  <a:off x="2182" y="1478"/>
                  <a:ext cx="9" cy="7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9" name="Line 695"/>
                <p:cNvSpPr>
                  <a:spLocks noChangeShapeType="1"/>
                </p:cNvSpPr>
                <p:nvPr/>
              </p:nvSpPr>
              <p:spPr bwMode="auto">
                <a:xfrm>
                  <a:off x="2191" y="1485"/>
                  <a:ext cx="7" cy="10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0" name="Line 696"/>
                <p:cNvSpPr>
                  <a:spLocks noChangeShapeType="1"/>
                </p:cNvSpPr>
                <p:nvPr/>
              </p:nvSpPr>
              <p:spPr bwMode="auto">
                <a:xfrm>
                  <a:off x="2198" y="1495"/>
                  <a:ext cx="8" cy="10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" name="Line 697"/>
                <p:cNvSpPr>
                  <a:spLocks noChangeShapeType="1"/>
                </p:cNvSpPr>
                <p:nvPr/>
              </p:nvSpPr>
              <p:spPr bwMode="auto">
                <a:xfrm>
                  <a:off x="2206" y="1505"/>
                  <a:ext cx="15" cy="29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2" name="Line 698"/>
                <p:cNvSpPr>
                  <a:spLocks noChangeShapeType="1"/>
                </p:cNvSpPr>
                <p:nvPr/>
              </p:nvSpPr>
              <p:spPr bwMode="auto">
                <a:xfrm>
                  <a:off x="2221" y="1534"/>
                  <a:ext cx="18" cy="45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3" name="Line 699"/>
                <p:cNvSpPr>
                  <a:spLocks noChangeShapeType="1"/>
                </p:cNvSpPr>
                <p:nvPr/>
              </p:nvSpPr>
              <p:spPr bwMode="auto">
                <a:xfrm>
                  <a:off x="2239" y="1579"/>
                  <a:ext cx="15" cy="55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4" name="Line 700"/>
                <p:cNvSpPr>
                  <a:spLocks noChangeShapeType="1"/>
                </p:cNvSpPr>
                <p:nvPr/>
              </p:nvSpPr>
              <p:spPr bwMode="auto">
                <a:xfrm>
                  <a:off x="2254" y="1634"/>
                  <a:ext cx="31" cy="147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5" name="Line 701"/>
                <p:cNvSpPr>
                  <a:spLocks noChangeShapeType="1"/>
                </p:cNvSpPr>
                <p:nvPr/>
              </p:nvSpPr>
              <p:spPr bwMode="auto">
                <a:xfrm>
                  <a:off x="2285" y="1781"/>
                  <a:ext cx="28" cy="185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6" name="Line 702"/>
                <p:cNvSpPr>
                  <a:spLocks noChangeShapeType="1"/>
                </p:cNvSpPr>
                <p:nvPr/>
              </p:nvSpPr>
              <p:spPr bwMode="auto">
                <a:xfrm>
                  <a:off x="2313" y="1966"/>
                  <a:ext cx="56" cy="492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7" name="Line 703"/>
                <p:cNvSpPr>
                  <a:spLocks noChangeShapeType="1"/>
                </p:cNvSpPr>
                <p:nvPr/>
              </p:nvSpPr>
              <p:spPr bwMode="auto">
                <a:xfrm>
                  <a:off x="2369" y="2458"/>
                  <a:ext cx="31" cy="307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8" name="Line 704"/>
                <p:cNvSpPr>
                  <a:spLocks noChangeShapeType="1"/>
                </p:cNvSpPr>
                <p:nvPr/>
              </p:nvSpPr>
              <p:spPr bwMode="auto">
                <a:xfrm>
                  <a:off x="2400" y="2765"/>
                  <a:ext cx="16" cy="123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9" name="Line 705"/>
                <p:cNvSpPr>
                  <a:spLocks noChangeShapeType="1"/>
                </p:cNvSpPr>
                <p:nvPr/>
              </p:nvSpPr>
              <p:spPr bwMode="auto">
                <a:xfrm>
                  <a:off x="2416" y="2888"/>
                  <a:ext cx="13" cy="90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0" name="Line 706"/>
                <p:cNvSpPr>
                  <a:spLocks noChangeShapeType="1"/>
                </p:cNvSpPr>
                <p:nvPr/>
              </p:nvSpPr>
              <p:spPr bwMode="auto">
                <a:xfrm>
                  <a:off x="2429" y="2978"/>
                  <a:ext cx="7" cy="35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1" name="Line 707"/>
                <p:cNvSpPr>
                  <a:spLocks noChangeShapeType="1"/>
                </p:cNvSpPr>
                <p:nvPr/>
              </p:nvSpPr>
              <p:spPr bwMode="auto">
                <a:xfrm>
                  <a:off x="2436" y="3013"/>
                  <a:ext cx="8" cy="31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" name="Line 708"/>
                <p:cNvSpPr>
                  <a:spLocks noChangeShapeType="1"/>
                </p:cNvSpPr>
                <p:nvPr/>
              </p:nvSpPr>
              <p:spPr bwMode="auto">
                <a:xfrm>
                  <a:off x="2444" y="3044"/>
                  <a:ext cx="7" cy="23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3" name="Line 709"/>
                <p:cNvSpPr>
                  <a:spLocks noChangeShapeType="1"/>
                </p:cNvSpPr>
                <p:nvPr/>
              </p:nvSpPr>
              <p:spPr bwMode="auto">
                <a:xfrm>
                  <a:off x="2451" y="3067"/>
                  <a:ext cx="7" cy="16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4" name="Line 710"/>
                <p:cNvSpPr>
                  <a:spLocks noChangeShapeType="1"/>
                </p:cNvSpPr>
                <p:nvPr/>
              </p:nvSpPr>
              <p:spPr bwMode="auto">
                <a:xfrm>
                  <a:off x="2458" y="3083"/>
                  <a:ext cx="7" cy="12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5" name="Line 711"/>
                <p:cNvSpPr>
                  <a:spLocks noChangeShapeType="1"/>
                </p:cNvSpPr>
                <p:nvPr/>
              </p:nvSpPr>
              <p:spPr bwMode="auto">
                <a:xfrm>
                  <a:off x="2465" y="3095"/>
                  <a:ext cx="4" cy="5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6" name="Line 712"/>
                <p:cNvSpPr>
                  <a:spLocks noChangeShapeType="1"/>
                </p:cNvSpPr>
                <p:nvPr/>
              </p:nvSpPr>
              <p:spPr bwMode="auto">
                <a:xfrm>
                  <a:off x="2469" y="3100"/>
                  <a:ext cx="4" cy="3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" name="Line 713"/>
                <p:cNvSpPr>
                  <a:spLocks noChangeShapeType="1"/>
                </p:cNvSpPr>
                <p:nvPr/>
              </p:nvSpPr>
              <p:spPr bwMode="auto">
                <a:xfrm>
                  <a:off x="2473" y="3103"/>
                  <a:ext cx="4" cy="3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8" name="Line 714"/>
                <p:cNvSpPr>
                  <a:spLocks noChangeShapeType="1"/>
                </p:cNvSpPr>
                <p:nvPr/>
              </p:nvSpPr>
              <p:spPr bwMode="auto">
                <a:xfrm>
                  <a:off x="2477" y="3106"/>
                  <a:ext cx="4" cy="2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9" name="Line 715"/>
                <p:cNvSpPr>
                  <a:spLocks noChangeShapeType="1"/>
                </p:cNvSpPr>
                <p:nvPr/>
              </p:nvSpPr>
              <p:spPr bwMode="auto">
                <a:xfrm>
                  <a:off x="2481" y="3108"/>
                  <a:ext cx="3" cy="1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0" name="Line 716"/>
                <p:cNvSpPr>
                  <a:spLocks noChangeShapeType="1"/>
                </p:cNvSpPr>
                <p:nvPr/>
              </p:nvSpPr>
              <p:spPr bwMode="auto">
                <a:xfrm>
                  <a:off x="2484" y="3109"/>
                  <a:ext cx="11" cy="0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1" name="Line 717"/>
                <p:cNvSpPr>
                  <a:spLocks noChangeShapeType="1"/>
                </p:cNvSpPr>
                <p:nvPr/>
              </p:nvSpPr>
              <p:spPr bwMode="auto">
                <a:xfrm flipV="1">
                  <a:off x="2495" y="3108"/>
                  <a:ext cx="3" cy="1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2" name="Line 718"/>
                <p:cNvSpPr>
                  <a:spLocks noChangeShapeType="1"/>
                </p:cNvSpPr>
                <p:nvPr/>
              </p:nvSpPr>
              <p:spPr bwMode="auto">
                <a:xfrm>
                  <a:off x="2498" y="3108"/>
                  <a:ext cx="3" cy="0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3" name="Line 719"/>
                <p:cNvSpPr>
                  <a:spLocks noChangeShapeType="1"/>
                </p:cNvSpPr>
                <p:nvPr/>
              </p:nvSpPr>
              <p:spPr bwMode="auto">
                <a:xfrm flipV="1">
                  <a:off x="2501" y="3106"/>
                  <a:ext cx="4" cy="2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4" name="Line 720"/>
                <p:cNvSpPr>
                  <a:spLocks noChangeShapeType="1"/>
                </p:cNvSpPr>
                <p:nvPr/>
              </p:nvSpPr>
              <p:spPr bwMode="auto">
                <a:xfrm flipV="1">
                  <a:off x="2505" y="3102"/>
                  <a:ext cx="7" cy="4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5" name="Line 721"/>
                <p:cNvSpPr>
                  <a:spLocks noChangeShapeType="1"/>
                </p:cNvSpPr>
                <p:nvPr/>
              </p:nvSpPr>
              <p:spPr bwMode="auto">
                <a:xfrm flipV="1">
                  <a:off x="2512" y="3098"/>
                  <a:ext cx="7" cy="4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6" name="Line 722"/>
                <p:cNvSpPr>
                  <a:spLocks noChangeShapeType="1"/>
                </p:cNvSpPr>
                <p:nvPr/>
              </p:nvSpPr>
              <p:spPr bwMode="auto">
                <a:xfrm flipV="1">
                  <a:off x="2519" y="3083"/>
                  <a:ext cx="17" cy="15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7" name="Line 723"/>
                <p:cNvSpPr>
                  <a:spLocks noChangeShapeType="1"/>
                </p:cNvSpPr>
                <p:nvPr/>
              </p:nvSpPr>
              <p:spPr bwMode="auto">
                <a:xfrm flipV="1">
                  <a:off x="2536" y="3065"/>
                  <a:ext cx="16" cy="18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8" name="Line 724"/>
                <p:cNvSpPr>
                  <a:spLocks noChangeShapeType="1"/>
                </p:cNvSpPr>
                <p:nvPr/>
              </p:nvSpPr>
              <p:spPr bwMode="auto">
                <a:xfrm flipV="1">
                  <a:off x="2552" y="3016"/>
                  <a:ext cx="31" cy="49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9" name="Line 725"/>
                <p:cNvSpPr>
                  <a:spLocks noChangeShapeType="1"/>
                </p:cNvSpPr>
                <p:nvPr/>
              </p:nvSpPr>
              <p:spPr bwMode="auto">
                <a:xfrm flipV="1">
                  <a:off x="2583" y="2960"/>
                  <a:ext cx="30" cy="56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0" name="Line 726"/>
                <p:cNvSpPr>
                  <a:spLocks noChangeShapeType="1"/>
                </p:cNvSpPr>
                <p:nvPr/>
              </p:nvSpPr>
              <p:spPr bwMode="auto">
                <a:xfrm flipV="1">
                  <a:off x="2613" y="2848"/>
                  <a:ext cx="54" cy="112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1" name="Line 727"/>
                <p:cNvSpPr>
                  <a:spLocks noChangeShapeType="1"/>
                </p:cNvSpPr>
                <p:nvPr/>
              </p:nvSpPr>
              <p:spPr bwMode="auto">
                <a:xfrm flipV="1">
                  <a:off x="2667" y="2617"/>
                  <a:ext cx="116" cy="231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2" name="Line 728"/>
                <p:cNvSpPr>
                  <a:spLocks noChangeShapeType="1"/>
                </p:cNvSpPr>
                <p:nvPr/>
              </p:nvSpPr>
              <p:spPr bwMode="auto">
                <a:xfrm flipV="1">
                  <a:off x="2783" y="2516"/>
                  <a:ext cx="57" cy="101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3" name="Line 729"/>
                <p:cNvSpPr>
                  <a:spLocks noChangeShapeType="1"/>
                </p:cNvSpPr>
                <p:nvPr/>
              </p:nvSpPr>
              <p:spPr bwMode="auto">
                <a:xfrm flipV="1">
                  <a:off x="2840" y="2421"/>
                  <a:ext cx="64" cy="95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4" name="Line 730"/>
                <p:cNvSpPr>
                  <a:spLocks noChangeShapeType="1"/>
                </p:cNvSpPr>
                <p:nvPr/>
              </p:nvSpPr>
              <p:spPr bwMode="auto">
                <a:xfrm flipV="1">
                  <a:off x="2904" y="2348"/>
                  <a:ext cx="62" cy="73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5" name="Line 731"/>
                <p:cNvSpPr>
                  <a:spLocks noChangeShapeType="1"/>
                </p:cNvSpPr>
                <p:nvPr/>
              </p:nvSpPr>
              <p:spPr bwMode="auto">
                <a:xfrm flipV="1">
                  <a:off x="2966" y="2294"/>
                  <a:ext cx="55" cy="54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6" name="Line 732"/>
                <p:cNvSpPr>
                  <a:spLocks noChangeShapeType="1"/>
                </p:cNvSpPr>
                <p:nvPr/>
              </p:nvSpPr>
              <p:spPr bwMode="auto">
                <a:xfrm flipV="1">
                  <a:off x="3021" y="2253"/>
                  <a:ext cx="57" cy="41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7" name="Line 733"/>
                <p:cNvSpPr>
                  <a:spLocks noChangeShapeType="1"/>
                </p:cNvSpPr>
                <p:nvPr/>
              </p:nvSpPr>
              <p:spPr bwMode="auto">
                <a:xfrm flipV="1">
                  <a:off x="3078" y="2235"/>
                  <a:ext cx="32" cy="18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8" name="Line 734"/>
                <p:cNvSpPr>
                  <a:spLocks noChangeShapeType="1"/>
                </p:cNvSpPr>
                <p:nvPr/>
              </p:nvSpPr>
              <p:spPr bwMode="auto">
                <a:xfrm flipV="1">
                  <a:off x="3110" y="2222"/>
                  <a:ext cx="31" cy="13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9" name="Line 735"/>
                <p:cNvSpPr>
                  <a:spLocks noChangeShapeType="1"/>
                </p:cNvSpPr>
                <p:nvPr/>
              </p:nvSpPr>
              <p:spPr bwMode="auto">
                <a:xfrm flipV="1">
                  <a:off x="3141" y="2202"/>
                  <a:ext cx="56" cy="20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0" name="Line 736"/>
                <p:cNvSpPr>
                  <a:spLocks noChangeShapeType="1"/>
                </p:cNvSpPr>
                <p:nvPr/>
              </p:nvSpPr>
              <p:spPr bwMode="auto">
                <a:xfrm flipV="1">
                  <a:off x="3197" y="2193"/>
                  <a:ext cx="30" cy="9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1" name="Line 737"/>
                <p:cNvSpPr>
                  <a:spLocks noChangeShapeType="1"/>
                </p:cNvSpPr>
                <p:nvPr/>
              </p:nvSpPr>
              <p:spPr bwMode="auto">
                <a:xfrm flipV="1">
                  <a:off x="3227" y="2187"/>
                  <a:ext cx="32" cy="6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2" name="Line 738"/>
                <p:cNvSpPr>
                  <a:spLocks noChangeShapeType="1"/>
                </p:cNvSpPr>
                <p:nvPr/>
              </p:nvSpPr>
              <p:spPr bwMode="auto">
                <a:xfrm flipV="1">
                  <a:off x="3259" y="2183"/>
                  <a:ext cx="31" cy="4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3" name="Line 739"/>
                <p:cNvSpPr>
                  <a:spLocks noChangeShapeType="1"/>
                </p:cNvSpPr>
                <p:nvPr/>
              </p:nvSpPr>
              <p:spPr bwMode="auto">
                <a:xfrm flipV="1">
                  <a:off x="3290" y="2178"/>
                  <a:ext cx="33" cy="5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4" name="Line 740"/>
                <p:cNvSpPr>
                  <a:spLocks noChangeShapeType="1"/>
                </p:cNvSpPr>
                <p:nvPr/>
              </p:nvSpPr>
              <p:spPr bwMode="auto">
                <a:xfrm flipV="1">
                  <a:off x="3323" y="2172"/>
                  <a:ext cx="59" cy="6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5" name="Line 741"/>
                <p:cNvSpPr>
                  <a:spLocks noChangeShapeType="1"/>
                </p:cNvSpPr>
                <p:nvPr/>
              </p:nvSpPr>
              <p:spPr bwMode="auto">
                <a:xfrm flipV="1">
                  <a:off x="3382" y="2164"/>
                  <a:ext cx="123" cy="8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" name="Line 742"/>
                <p:cNvSpPr>
                  <a:spLocks noChangeShapeType="1"/>
                </p:cNvSpPr>
                <p:nvPr/>
              </p:nvSpPr>
              <p:spPr bwMode="auto">
                <a:xfrm flipV="1">
                  <a:off x="3505" y="2158"/>
                  <a:ext cx="117" cy="6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7" name="Line 743"/>
                <p:cNvSpPr>
                  <a:spLocks noChangeShapeType="1"/>
                </p:cNvSpPr>
                <p:nvPr/>
              </p:nvSpPr>
              <p:spPr bwMode="auto">
                <a:xfrm flipV="1">
                  <a:off x="3622" y="2150"/>
                  <a:ext cx="113" cy="8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8" name="Line 744"/>
                <p:cNvSpPr>
                  <a:spLocks noChangeShapeType="1"/>
                </p:cNvSpPr>
                <p:nvPr/>
              </p:nvSpPr>
              <p:spPr bwMode="auto">
                <a:xfrm flipV="1">
                  <a:off x="3735" y="2147"/>
                  <a:ext cx="105" cy="3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9" name="Text Box 5"/>
              <p:cNvSpPr txBox="1">
                <a:spLocks noChangeArrowheads="1"/>
              </p:cNvSpPr>
              <p:nvPr/>
            </p:nvSpPr>
            <p:spPr bwMode="auto">
              <a:xfrm>
                <a:off x="3365501" y="6350849"/>
                <a:ext cx="4737099" cy="355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342900" indent="-342900">
                  <a:buClr>
                    <a:schemeClr val="bg2"/>
                  </a:buClr>
                  <a:buSzPct val="75000"/>
                </a:pPr>
                <a:r>
                  <a:rPr lang="en-US" sz="2000" dirty="0">
                    <a:latin typeface="Comic Sans MS" charset="0"/>
                    <a:ea typeface="Arial" charset="0"/>
                    <a:cs typeface="Arial" charset="0"/>
                  </a:rPr>
                  <a:t>induced</a:t>
                </a:r>
                <a:r>
                  <a:rPr lang="en-US" sz="2000" dirty="0">
                    <a:solidFill>
                      <a:schemeClr val="bg2"/>
                    </a:solidFill>
                    <a:latin typeface="Comic Sans MS" charset="0"/>
                    <a:ea typeface="Arial" charset="0"/>
                    <a:cs typeface="Arial" charset="0"/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Comic Sans MS" charset="0"/>
                    <a:ea typeface="Arial" charset="0"/>
                    <a:cs typeface="Arial" charset="0"/>
                  </a:rPr>
                  <a:t>EDM </a:t>
                </a:r>
                <a:r>
                  <a:rPr lang="en-US" dirty="0">
                    <a:solidFill>
                      <a:schemeClr val="bg2"/>
                    </a:solidFill>
                    <a:latin typeface="Comic Sans MS" charset="0"/>
                    <a:ea typeface="Arial" charset="0"/>
                    <a:cs typeface="Arial" charset="0"/>
                  </a:rPr>
                  <a:t>: </a:t>
                </a:r>
                <a:r>
                  <a:rPr lang="en-US" dirty="0" err="1">
                    <a:latin typeface="Comic Sans MS" charset="0"/>
                    <a:ea typeface="Arial" charset="0"/>
                    <a:cs typeface="Arial" charset="0"/>
                  </a:rPr>
                  <a:t>d</a:t>
                </a:r>
                <a:r>
                  <a:rPr lang="en-US" baseline="-25000" dirty="0" err="1">
                    <a:latin typeface="Comic Sans MS" charset="0"/>
                    <a:ea typeface="Arial" charset="0"/>
                    <a:cs typeface="Arial" charset="0"/>
                  </a:rPr>
                  <a:t>y</a:t>
                </a:r>
                <a:r>
                  <a:rPr lang="en-US" dirty="0">
                    <a:latin typeface="Comic Sans MS" charset="0"/>
                    <a:ea typeface="Arial" charset="0"/>
                    <a:cs typeface="Arial" charset="0"/>
                  </a:rPr>
                  <a:t> =  F</a:t>
                </a:r>
                <a:r>
                  <a:rPr lang="en-US" baseline="-25000" dirty="0">
                    <a:latin typeface="Comic Sans MS" charset="0"/>
                    <a:ea typeface="Arial" charset="0"/>
                    <a:cs typeface="Arial" charset="0"/>
                  </a:rPr>
                  <a:t>2n</a:t>
                </a:r>
                <a:r>
                  <a:rPr lang="en-US" dirty="0">
                    <a:latin typeface="Comic Sans MS" charset="0"/>
                    <a:ea typeface="Arial" charset="0"/>
                    <a:cs typeface="Arial" charset="0"/>
                  </a:rPr>
                  <a:t> (0) . </a:t>
                </a:r>
                <a:r>
                  <a:rPr lang="en-US" dirty="0" err="1">
                    <a:latin typeface="Comic Sans MS" charset="0"/>
                    <a:ea typeface="Arial" charset="0"/>
                    <a:cs typeface="Arial" charset="0"/>
                  </a:rPr>
                  <a:t>e</a:t>
                </a:r>
                <a:r>
                  <a:rPr lang="en-US" dirty="0">
                    <a:latin typeface="Comic Sans MS" charset="0"/>
                    <a:ea typeface="Arial" charset="0"/>
                    <a:cs typeface="Arial" charset="0"/>
                  </a:rPr>
                  <a:t> / (2 M</a:t>
                </a:r>
                <a:r>
                  <a:rPr lang="en-US" baseline="-25000" dirty="0">
                    <a:latin typeface="Comic Sans MS" charset="0"/>
                    <a:ea typeface="Arial" charset="0"/>
                    <a:cs typeface="Arial" charset="0"/>
                  </a:rPr>
                  <a:t>N</a:t>
                </a:r>
                <a:r>
                  <a:rPr lang="en-US" dirty="0">
                    <a:latin typeface="Comic Sans MS" charset="0"/>
                    <a:ea typeface="Arial" charset="0"/>
                    <a:cs typeface="Arial" charset="0"/>
                  </a:rPr>
                  <a:t>)</a:t>
                </a:r>
                <a:endParaRPr lang="el-GR" dirty="0">
                  <a:latin typeface="Comic Sans MS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60" name="Text Box 4"/>
            <p:cNvSpPr txBox="1">
              <a:spLocks noChangeArrowheads="1"/>
            </p:cNvSpPr>
            <p:nvPr/>
          </p:nvSpPr>
          <p:spPr bwMode="auto">
            <a:xfrm>
              <a:off x="3373501" y="6044828"/>
              <a:ext cx="5770499" cy="300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342900" indent="-342900">
                <a:buClr>
                  <a:schemeClr val="bg2"/>
                </a:buClr>
                <a:buSzPct val="75000"/>
              </a:pPr>
              <a:r>
                <a:rPr lang="en-US" sz="1600" b="1" dirty="0">
                  <a:latin typeface="Comic Sans MS" charset="0"/>
                  <a:ea typeface="Arial" charset="0"/>
                  <a:cs typeface="Arial" charset="0"/>
                </a:rPr>
                <a:t>densities :</a:t>
              </a:r>
              <a:r>
                <a:rPr lang="en-US" sz="1600" b="1" dirty="0">
                  <a:solidFill>
                    <a:srgbClr val="009900"/>
                  </a:solidFill>
                  <a:latin typeface="Comic Sans MS" charset="0"/>
                  <a:ea typeface="Arial" charset="0"/>
                  <a:cs typeface="Arial" charset="0"/>
                </a:rPr>
                <a:t> </a:t>
              </a:r>
              <a:r>
                <a:rPr lang="en-US" sz="1600" b="1" dirty="0">
                  <a:solidFill>
                    <a:srgbClr val="00FA00"/>
                  </a:solidFill>
                  <a:latin typeface="Comic Sans MS" charset="0"/>
                  <a:ea typeface="Arial" charset="0"/>
                  <a:cs typeface="Arial" charset="0"/>
                </a:rPr>
                <a:t>Miller </a:t>
              </a:r>
              <a:r>
                <a:rPr lang="en-US" sz="1400" dirty="0">
                  <a:solidFill>
                    <a:srgbClr val="00FA00"/>
                  </a:solidFill>
                  <a:latin typeface="Comic Sans MS" charset="0"/>
                  <a:ea typeface="Arial" charset="0"/>
                  <a:cs typeface="Arial" charset="0"/>
                </a:rPr>
                <a:t>(2007);</a:t>
              </a:r>
              <a:r>
                <a:rPr lang="en-US" sz="1600" b="1" dirty="0">
                  <a:solidFill>
                    <a:srgbClr val="00FA00"/>
                  </a:solidFill>
                  <a:latin typeface="Comic Sans MS" charset="0"/>
                  <a:ea typeface="Arial" charset="0"/>
                  <a:cs typeface="Arial" charset="0"/>
                </a:rPr>
                <a:t> Carlson, </a:t>
              </a:r>
              <a:r>
                <a:rPr lang="en-US" sz="1600" b="1" dirty="0" err="1">
                  <a:solidFill>
                    <a:srgbClr val="00FA00"/>
                  </a:solidFill>
                  <a:latin typeface="Comic Sans MS" charset="0"/>
                  <a:ea typeface="Arial" charset="0"/>
                  <a:cs typeface="Arial" charset="0"/>
                </a:rPr>
                <a:t>Vanderhaeghen</a:t>
              </a:r>
              <a:r>
                <a:rPr lang="en-US" sz="1600" b="1" dirty="0">
                  <a:solidFill>
                    <a:srgbClr val="00FA00"/>
                  </a:solidFill>
                  <a:latin typeface="Comic Sans MS" charset="0"/>
                  <a:ea typeface="Arial" charset="0"/>
                  <a:cs typeface="Arial" charset="0"/>
                </a:rPr>
                <a:t> </a:t>
              </a:r>
              <a:r>
                <a:rPr lang="en-US" sz="1400" dirty="0">
                  <a:solidFill>
                    <a:srgbClr val="00FA00"/>
                  </a:solidFill>
                  <a:latin typeface="Comic Sans MS" charset="0"/>
                  <a:ea typeface="Arial" charset="0"/>
                  <a:cs typeface="Arial" charset="0"/>
                </a:rPr>
                <a:t>2007)</a:t>
              </a:r>
            </a:p>
          </p:txBody>
        </p:sp>
      </p:grpSp>
      <p:sp>
        <p:nvSpPr>
          <p:cNvPr id="764" name="Text Box 745"/>
          <p:cNvSpPr txBox="1">
            <a:spLocks noChangeArrowheads="1"/>
          </p:cNvSpPr>
          <p:nvPr/>
        </p:nvSpPr>
        <p:spPr bwMode="auto">
          <a:xfrm>
            <a:off x="5352165" y="3939448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chemeClr val="bg2"/>
              </a:buClr>
              <a:buSzPct val="75000"/>
            </a:pPr>
            <a:r>
              <a:rPr lang="el-GR" sz="28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ρ</a:t>
            </a:r>
            <a:r>
              <a:rPr lang="en-US" sz="2800" baseline="-25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endParaRPr lang="el-GR" sz="28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65" name="Text Box 746"/>
          <p:cNvSpPr txBox="1">
            <a:spLocks noChangeArrowheads="1"/>
          </p:cNvSpPr>
          <p:nvPr/>
        </p:nvSpPr>
        <p:spPr bwMode="auto">
          <a:xfrm>
            <a:off x="6889941" y="4138774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chemeClr val="bg2"/>
              </a:buClr>
              <a:buSzPct val="75000"/>
            </a:pPr>
            <a:r>
              <a:rPr lang="el-GR" sz="28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ρ</a:t>
            </a:r>
            <a:r>
              <a:rPr lang="en-US" sz="2800" baseline="-25000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endParaRPr lang="el-GR" sz="28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66" name="Text Box 2"/>
          <p:cNvSpPr txBox="1">
            <a:spLocks noChangeArrowheads="1"/>
          </p:cNvSpPr>
          <p:nvPr/>
        </p:nvSpPr>
        <p:spPr bwMode="auto">
          <a:xfrm>
            <a:off x="3659127" y="2744093"/>
            <a:ext cx="452993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>
              <a:buClr>
                <a:schemeClr val="bg2"/>
              </a:buClr>
              <a:buSzPct val="75000"/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Arial" charset="0"/>
                <a:cs typeface="Arial" charset="0"/>
              </a:rPr>
              <a:t>empirical quark </a:t>
            </a:r>
            <a:r>
              <a:rPr lang="en-US" sz="1600" dirty="0">
                <a:solidFill>
                  <a:srgbClr val="00FA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Arial" charset="0"/>
                <a:cs typeface="Arial" charset="0"/>
              </a:rPr>
              <a:t>transverse densities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Arial" charset="0"/>
                <a:cs typeface="Arial" charset="0"/>
              </a:rPr>
              <a:t> in Neutron</a:t>
            </a:r>
          </a:p>
        </p:txBody>
      </p:sp>
    </p:spTree>
    <p:extLst>
      <p:ext uri="{BB962C8B-B14F-4D97-AF65-F5344CB8AC3E}">
        <p14:creationId xmlns:p14="http://schemas.microsoft.com/office/powerpoint/2010/main" val="20863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48.3|22.1"/>
</p:tagLst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4682</TotalTime>
  <Words>3423</Words>
  <Application>Microsoft Macintosh PowerPoint</Application>
  <PresentationFormat>Widescreen</PresentationFormat>
  <Paragraphs>623</Paragraphs>
  <Slides>37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AppleColorEmoji</vt:lpstr>
      <vt:lpstr>Arial Rounded MT Bold</vt:lpstr>
      <vt:lpstr>Arial Unicode MS</vt:lpstr>
      <vt:lpstr>Calibri</vt:lpstr>
      <vt:lpstr>Comic Sans MS</vt:lpstr>
      <vt:lpstr>Corbel</vt:lpstr>
      <vt:lpstr>Lucida Grande</vt:lpstr>
      <vt:lpstr>Mangal</vt:lpstr>
      <vt:lpstr>ＭＳ Ｐゴシック</vt:lpstr>
      <vt:lpstr>Symbol</vt:lpstr>
      <vt:lpstr>Tahoma</vt:lpstr>
      <vt:lpstr>Times New Roman</vt:lpstr>
      <vt:lpstr>Wingdings</vt:lpstr>
      <vt:lpstr>Wingdings 2</vt:lpstr>
      <vt:lpstr>华文楷体</vt:lpstr>
      <vt:lpstr>Arial</vt:lpstr>
      <vt:lpstr>Depth</vt:lpstr>
      <vt:lpstr>Equation</vt:lpstr>
      <vt:lpstr>EIC in the US</vt:lpstr>
      <vt:lpstr>PowerPoint Presentation</vt:lpstr>
      <vt:lpstr>The Electron Ion Collider</vt:lpstr>
      <vt:lpstr>PowerPoint Presentation</vt:lpstr>
      <vt:lpstr>PowerPoint Presentation</vt:lpstr>
      <vt:lpstr>Science in 3-Dimensions</vt:lpstr>
      <vt:lpstr>Paradigm shift: 3D Imaging of Nucleons &amp; Nuclei  Transformational!</vt:lpstr>
      <vt:lpstr>PowerPoint Presentation</vt:lpstr>
      <vt:lpstr>PowerPoint Presentation</vt:lpstr>
      <vt:lpstr>PowerPoint Presentation</vt:lpstr>
      <vt:lpstr>What Susskind has to say about proton mass and the Higgs mechanism.</vt:lpstr>
      <vt:lpstr>PowerPoint Presentation</vt:lpstr>
      <vt:lpstr>PowerPoint Presentation</vt:lpstr>
      <vt:lpstr>PowerPoint Presentation</vt:lpstr>
      <vt:lpstr>PowerPoint Presentation</vt:lpstr>
      <vt:lpstr>How does QCD generate the Nucleon Spin? </vt:lpstr>
      <vt:lpstr>Experimental Tools: Scattering</vt:lpstr>
      <vt:lpstr>Why Polarization, large kinematic coverage , and  Luminosity are critical</vt:lpstr>
      <vt:lpstr>Deeply Virtual Compton Scattering A clean probe of GPDs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Saturation/CGC: Another example</vt:lpstr>
      <vt:lpstr>T. Hallman at EIC Users Meeting in Trieste</vt:lpstr>
      <vt:lpstr>PowerPoint Presentation</vt:lpstr>
      <vt:lpstr>NAS charge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Zein-Eddine Meziani</dc:creator>
  <cp:lastModifiedBy>ZEIN-EDDINE MEZIANI</cp:lastModifiedBy>
  <cp:revision>232</cp:revision>
  <dcterms:created xsi:type="dcterms:W3CDTF">2017-04-10T13:36:15Z</dcterms:created>
  <dcterms:modified xsi:type="dcterms:W3CDTF">2017-07-24T05:52:16Z</dcterms:modified>
</cp:coreProperties>
</file>