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597" r:id="rId2"/>
    <p:sldId id="596" r:id="rId3"/>
    <p:sldId id="490" r:id="rId4"/>
    <p:sldId id="499" r:id="rId5"/>
    <p:sldId id="571" r:id="rId6"/>
    <p:sldId id="521" r:id="rId7"/>
    <p:sldId id="572" r:id="rId8"/>
    <p:sldId id="500" r:id="rId9"/>
    <p:sldId id="502" r:id="rId10"/>
    <p:sldId id="459" r:id="rId11"/>
    <p:sldId id="460" r:id="rId12"/>
    <p:sldId id="478" r:id="rId13"/>
    <p:sldId id="481" r:id="rId14"/>
    <p:sldId id="479" r:id="rId15"/>
    <p:sldId id="525" r:id="rId16"/>
    <p:sldId id="522" r:id="rId17"/>
    <p:sldId id="523" r:id="rId18"/>
    <p:sldId id="573" r:id="rId19"/>
    <p:sldId id="574" r:id="rId20"/>
    <p:sldId id="575" r:id="rId21"/>
    <p:sldId id="494" r:id="rId22"/>
    <p:sldId id="553" r:id="rId23"/>
    <p:sldId id="555" r:id="rId24"/>
    <p:sldId id="577" r:id="rId25"/>
    <p:sldId id="552" r:id="rId26"/>
    <p:sldId id="556" r:id="rId27"/>
    <p:sldId id="526" r:id="rId28"/>
    <p:sldId id="461" r:id="rId29"/>
    <p:sldId id="578" r:id="rId30"/>
    <p:sldId id="462" r:id="rId31"/>
    <p:sldId id="482" r:id="rId32"/>
    <p:sldId id="483" r:id="rId33"/>
    <p:sldId id="520" r:id="rId34"/>
    <p:sldId id="486" r:id="rId35"/>
    <p:sldId id="463" r:id="rId36"/>
    <p:sldId id="464" r:id="rId37"/>
    <p:sldId id="465" r:id="rId38"/>
    <p:sldId id="466" r:id="rId39"/>
    <p:sldId id="467" r:id="rId40"/>
    <p:sldId id="468" r:id="rId41"/>
    <p:sldId id="476" r:id="rId42"/>
    <p:sldId id="477" r:id="rId43"/>
    <p:sldId id="588" r:id="rId44"/>
    <p:sldId id="591" r:id="rId45"/>
    <p:sldId id="470" r:id="rId46"/>
    <p:sldId id="527" r:id="rId47"/>
    <p:sldId id="582" r:id="rId48"/>
    <p:sldId id="583" r:id="rId49"/>
    <p:sldId id="584" r:id="rId50"/>
    <p:sldId id="585" r:id="rId51"/>
    <p:sldId id="587" r:id="rId52"/>
    <p:sldId id="589" r:id="rId53"/>
    <p:sldId id="530" r:id="rId54"/>
    <p:sldId id="533" r:id="rId55"/>
    <p:sldId id="531" r:id="rId56"/>
    <p:sldId id="532" r:id="rId57"/>
    <p:sldId id="535" r:id="rId58"/>
    <p:sldId id="549" r:id="rId59"/>
    <p:sldId id="586" r:id="rId60"/>
    <p:sldId id="536" r:id="rId61"/>
    <p:sldId id="537" r:id="rId62"/>
    <p:sldId id="567" r:id="rId63"/>
    <p:sldId id="568" r:id="rId64"/>
    <p:sldId id="559" r:id="rId65"/>
    <p:sldId id="592" r:id="rId66"/>
    <p:sldId id="594" r:id="rId67"/>
    <p:sldId id="560" r:id="rId68"/>
    <p:sldId id="593" r:id="rId69"/>
    <p:sldId id="541" r:id="rId70"/>
    <p:sldId id="561" r:id="rId71"/>
    <p:sldId id="562" r:id="rId72"/>
    <p:sldId id="563" r:id="rId73"/>
    <p:sldId id="548" r:id="rId74"/>
    <p:sldId id="595" r:id="rId75"/>
    <p:sldId id="436" r:id="rId76"/>
    <p:sldId id="565" r:id="rId77"/>
    <p:sldId id="564" r:id="rId78"/>
    <p:sldId id="566" r:id="rId79"/>
    <p:sldId id="519" r:id="rId80"/>
    <p:sldId id="554" r:id="rId81"/>
    <p:sldId id="569" r:id="rId82"/>
    <p:sldId id="579" r:id="rId83"/>
    <p:sldId id="580" r:id="rId84"/>
    <p:sldId id="581" r:id="rId8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7" autoAdjust="0"/>
    <p:restoredTop sz="92433" autoAdjust="0"/>
  </p:normalViewPr>
  <p:slideViewPr>
    <p:cSldViewPr>
      <p:cViewPr varScale="1">
        <p:scale>
          <a:sx n="89" d="100"/>
          <a:sy n="89" d="100"/>
        </p:scale>
        <p:origin x="-217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image" Target="../media/image2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AEB18-783B-4E4B-9C93-55DC740AF80A}" type="datetimeFigureOut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D9E48-6ECA-4FB3-8B59-56F454BCB9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71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fld id="{78258E8F-E9CE-4DCC-B5C8-F6D5FE191F69}" type="slidenum">
              <a:rPr lang="zh-CN" altLang="en-US" sz="1200" b="0" smtClean="0">
                <a:solidFill>
                  <a:schemeClr val="tx1"/>
                </a:solidFill>
                <a:latin typeface="Arial" pitchFamily="34" charset="0"/>
                <a:ea typeface="宋体" pitchFamily="2" charset="-122"/>
              </a:rPr>
              <a:pPr eaLnBrk="1" hangingPunct="1">
                <a:defRPr/>
              </a:pPr>
              <a:t>1</a:t>
            </a:fld>
            <a:endParaRPr lang="en-US" altLang="zh-CN" sz="1200" b="0" smtClean="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14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r>
              <a:rPr lang="en-US" baseline="0" dirty="0" smtClean="0"/>
              <a:t>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5BAD7-A1CE-C744-A90E-CA63EEF526E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53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X(3872) was</a:t>
            </a:r>
            <a:r>
              <a:rPr lang="en-US" baseline="0" dirty="0" smtClean="0"/>
              <a:t> first observed by Belle ten years ago, then confirmed by other experiments[CDF, D0 </a:t>
            </a:r>
            <a:r>
              <a:rPr lang="en-US" baseline="0" dirty="0" err="1" smtClean="0"/>
              <a:t>BaBar</a:t>
            </a:r>
            <a:r>
              <a:rPr lang="en-US" baseline="0" dirty="0" smtClean="0"/>
              <a:t>], its mass is very close to neutral DD* threshold and its width is very narrow. Since its observation, it has stimulated special interests on its nature. In both Belle and </a:t>
            </a:r>
            <a:r>
              <a:rPr lang="en-US" baseline="0" dirty="0" err="1" smtClean="0"/>
              <a:t>BaBar</a:t>
            </a:r>
            <a:r>
              <a:rPr lang="en-US" baseline="0" dirty="0" smtClean="0"/>
              <a:t>, its decay to gamma </a:t>
            </a:r>
            <a:r>
              <a:rPr lang="en-US" baseline="0" dirty="0" err="1" smtClean="0"/>
              <a:t>Jpsi</a:t>
            </a:r>
            <a:r>
              <a:rPr lang="en-US" baseline="0" dirty="0" smtClean="0"/>
              <a:t> has been observed, which supports it being a C-even state. The angular distribution study from CDF and most recently from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determined it being a 1++ state. In the theoretical side, it was interpreted as a good candidate for a  </a:t>
            </a:r>
            <a:r>
              <a:rPr lang="en-US" baseline="0" dirty="0" err="1" smtClean="0"/>
              <a:t>hadronic</a:t>
            </a:r>
            <a:r>
              <a:rPr lang="en-US" baseline="0" dirty="0" smtClean="0"/>
              <a:t> molecule or a </a:t>
            </a:r>
            <a:r>
              <a:rPr lang="en-US" baseline="0" dirty="0" err="1" smtClean="0"/>
              <a:t>tatrequark</a:t>
            </a:r>
            <a:r>
              <a:rPr lang="en-US" baseline="0" dirty="0" smtClean="0"/>
              <a:t> state. Currently, X(3872) was only observed in B decays, proton proton collision. Since its quantum number is determined to be 1++, it could be produced trough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transition of a vector </a:t>
            </a:r>
            <a:r>
              <a:rPr lang="en-US" baseline="0" dirty="0" err="1" smtClean="0"/>
              <a:t>charmonium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charmonium</a:t>
            </a:r>
            <a:r>
              <a:rPr lang="en-US" baseline="0" dirty="0" smtClean="0"/>
              <a:t>-like states, such as excited psi or Y states.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4B38D-FE7C-4DD5-9CA6-9848BF06D6DD}" type="slidenum">
              <a:rPr lang="en-US" altLang="zh-CN" smtClean="0"/>
              <a:pPr/>
              <a:t>70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4495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6650" y="711200"/>
            <a:ext cx="4559300" cy="3419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xfrm>
            <a:off x="906463" y="4324350"/>
            <a:ext cx="5019675" cy="413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02" tIns="43901" rIns="87802" bIns="43901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2A9A813-8685-454A-ADF5-B7EE8673F9A1}" type="slidenum">
              <a:rPr lang="ru-RU" smtClean="0">
                <a:latin typeface="Arial" charset="0"/>
                <a:cs typeface="Arial" charset="0"/>
              </a:rPr>
              <a:pPr/>
              <a:t>78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fld id="{78258E8F-E9CE-4DCC-B5C8-F6D5FE191F69}" type="slidenum">
              <a:rPr lang="zh-CN" altLang="en-US" sz="1200" b="0" smtClean="0">
                <a:solidFill>
                  <a:schemeClr val="tx1"/>
                </a:solidFill>
                <a:latin typeface="Arial" pitchFamily="34" charset="0"/>
                <a:ea typeface="宋体" pitchFamily="2" charset="-122"/>
              </a:rPr>
              <a:pPr eaLnBrk="1" hangingPunct="1">
                <a:defRPr/>
              </a:pPr>
              <a:t>2</a:t>
            </a:fld>
            <a:endParaRPr lang="en-US" altLang="zh-CN" sz="1200" b="0" smtClean="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1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talk,</a:t>
            </a:r>
            <a:r>
              <a:rPr lang="en-US" baseline="0" dirty="0" smtClean="0"/>
              <a:t> we present the most recent study of the X(3872) from Y(4260)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decay, the Y states from Initial state radiation and from electron positron collision, as well as the charged Z states.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4B38D-FE7C-4DD5-9CA6-9848BF06D6DD}" type="slidenum">
              <a:rPr lang="en-US" altLang="zh-CN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262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defTabSz="990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defTabSz="990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defTabSz="990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defTabSz="990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defTabSz="990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r" eaLnBrk="1" hangingPunct="1"/>
            <a:fld id="{E40B0EB4-1187-42B4-B698-8803FC3198B9}" type="slidenum">
              <a:rPr lang="zh-CN" altLang="en-US" sz="1200">
                <a:solidFill>
                  <a:srgbClr val="000000"/>
                </a:solidFill>
                <a:latin typeface="Arial" pitchFamily="34" charset="0"/>
              </a:rPr>
              <a:pPr algn="r" eaLnBrk="1" hangingPunct="1"/>
              <a:t>9</a:t>
            </a:fld>
            <a:endParaRPr lang="en-US" altLang="zh-CN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/>
          <a:lstStyle/>
          <a:p>
            <a:endParaRPr lang="zh-CN" altLang="zh-CN" smtClean="0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685817" indent="-263776" defTabSz="914423" eaLnBrk="0" hangingPunct="0"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055103" indent="-211021" defTabSz="914423" eaLnBrk="0" hangingPunct="0"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477145" indent="-211021" defTabSz="914423" eaLnBrk="0" hangingPunct="0"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899186" indent="-211021" defTabSz="914423" eaLnBrk="0" hangingPunct="0"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fld id="{E257C5CA-27D9-4A3F-9F95-4D23E2BFCBF8}" type="slidenum">
              <a:rPr lang="en-US" altLang="zh-CN" sz="1200" i="0">
                <a:solidFill>
                  <a:prstClr val="black"/>
                </a:solidFill>
              </a:rPr>
              <a:pPr eaLnBrk="1" hangingPunct="1"/>
              <a:t>13</a:t>
            </a:fld>
            <a:endParaRPr lang="en-US" altLang="zh-CN" sz="1200" i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7"/>
            <a:ext cx="5030018" cy="4113169"/>
          </a:xfrm>
          <a:noFill/>
        </p:spPr>
        <p:txBody>
          <a:bodyPr lIns="88139" tIns="44069" rIns="88139" bIns="44069"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685817" indent="-263776" defTabSz="914423" eaLnBrk="0" hangingPunct="0"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055103" indent="-211021" defTabSz="914423" eaLnBrk="0" hangingPunct="0"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477145" indent="-211021" defTabSz="914423" eaLnBrk="0" hangingPunct="0"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899186" indent="-211021" defTabSz="914423" eaLnBrk="0" hangingPunct="0"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fld id="{E257C5CA-27D9-4A3F-9F95-4D23E2BFCBF8}" type="slidenum">
              <a:rPr lang="en-US" altLang="zh-CN" sz="1200" i="0">
                <a:solidFill>
                  <a:prstClr val="black"/>
                </a:solidFill>
              </a:rPr>
              <a:pPr eaLnBrk="1" hangingPunct="1"/>
              <a:t>14</a:t>
            </a:fld>
            <a:endParaRPr lang="en-US" altLang="zh-CN" sz="1200" i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7"/>
            <a:ext cx="5030018" cy="4113169"/>
          </a:xfrm>
          <a:noFill/>
        </p:spPr>
        <p:txBody>
          <a:bodyPr lIns="88139" tIns="44069" rIns="88139" bIns="44069"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38FF0-25FB-4935-B527-2D1ABB81FA35}" type="slidenum">
              <a:rPr lang="en-US" altLang="zh-CN"/>
              <a:pPr/>
              <a:t>35</a:t>
            </a:fld>
            <a:endParaRPr lang="en-US" altLang="zh-CN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2" tIns="45712" rIns="91422" bIns="45712"/>
          <a:lstStyle/>
          <a:p>
            <a:r>
              <a:rPr lang="en-US" altLang="zh-CN" dirty="0" smtClean="0"/>
              <a:t>BESIII observed</a:t>
            </a:r>
            <a:r>
              <a:rPr lang="en-US" altLang="zh-CN" baseline="0" dirty="0" smtClean="0"/>
              <a:t> the production of </a:t>
            </a:r>
            <a:r>
              <a:rPr lang="en-US" altLang="zh-CN" baseline="0" dirty="0" err="1" smtClean="0"/>
              <a:t>pi+pi-h_c</a:t>
            </a:r>
            <a:r>
              <a:rPr lang="en-US" altLang="zh-CN" baseline="0" dirty="0" smtClean="0"/>
              <a:t> with the data samples at a few energy points. Here, </a:t>
            </a:r>
            <a:r>
              <a:rPr lang="en-US" altLang="zh-CN" baseline="0" dirty="0" err="1" smtClean="0"/>
              <a:t>hc</a:t>
            </a:r>
            <a:r>
              <a:rPr lang="en-US" altLang="zh-CN" baseline="0" dirty="0" smtClean="0"/>
              <a:t> is reconstructed with its E1 transition to </a:t>
            </a:r>
            <a:r>
              <a:rPr lang="en-US" altLang="zh-CN" baseline="0" dirty="0" err="1" smtClean="0"/>
              <a:t>eta_c</a:t>
            </a:r>
            <a:r>
              <a:rPr lang="en-US" altLang="zh-CN" baseline="0" dirty="0" smtClean="0"/>
              <a:t>, and </a:t>
            </a:r>
            <a:r>
              <a:rPr lang="en-US" altLang="zh-CN" baseline="0" dirty="0" err="1" smtClean="0"/>
              <a:t>eta_c</a:t>
            </a:r>
            <a:r>
              <a:rPr lang="en-US" altLang="zh-CN" baseline="0" dirty="0" smtClean="0"/>
              <a:t> is reconstructed with its 16 </a:t>
            </a:r>
            <a:r>
              <a:rPr lang="en-US" altLang="zh-CN" baseline="0" dirty="0" err="1" smtClean="0"/>
              <a:t>hadronic</a:t>
            </a:r>
            <a:r>
              <a:rPr lang="en-US" altLang="zh-CN" baseline="0" dirty="0" smtClean="0"/>
              <a:t> decay modes. From the plot we can see very clear </a:t>
            </a:r>
            <a:r>
              <a:rPr lang="en-US" altLang="zh-CN" baseline="0" dirty="0" err="1" smtClean="0"/>
              <a:t>eta_c</a:t>
            </a:r>
            <a:r>
              <a:rPr lang="en-US" altLang="zh-CN" baseline="0" dirty="0" smtClean="0"/>
              <a:t> signal in the invariant mass of the </a:t>
            </a:r>
            <a:r>
              <a:rPr lang="en-US" altLang="zh-CN" baseline="0" dirty="0" err="1" smtClean="0"/>
              <a:t>hadronic</a:t>
            </a:r>
            <a:r>
              <a:rPr lang="en-US" altLang="zh-CN" baseline="0" dirty="0" smtClean="0"/>
              <a:t> system, and very clear </a:t>
            </a:r>
            <a:r>
              <a:rPr lang="en-US" altLang="zh-CN" baseline="0" dirty="0" err="1" smtClean="0"/>
              <a:t>h_c</a:t>
            </a:r>
            <a:r>
              <a:rPr lang="en-US" altLang="zh-CN" baseline="0" dirty="0" smtClean="0"/>
              <a:t> signal at gamma and </a:t>
            </a:r>
            <a:r>
              <a:rPr lang="en-US" altLang="zh-CN" baseline="0" dirty="0" err="1" smtClean="0"/>
              <a:t>eta_c</a:t>
            </a:r>
            <a:r>
              <a:rPr lang="en-US" altLang="zh-CN" baseline="0" dirty="0" smtClean="0"/>
              <a:t> invariant mass. If we select only the events in the </a:t>
            </a:r>
            <a:r>
              <a:rPr lang="en-US" altLang="zh-CN" baseline="0" dirty="0" err="1" smtClean="0"/>
              <a:t>eta_c</a:t>
            </a:r>
            <a:r>
              <a:rPr lang="en-US" altLang="zh-CN" baseline="0" dirty="0" smtClean="0"/>
              <a:t> mass region, we get …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058998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 aim</a:t>
            </a:r>
            <a:r>
              <a:rPr lang="en-US" baseline="0" dirty="0" smtClean="0"/>
              <a:t> to give an introduction and “big picture”. For each system I will outline the progress and issues or problems. This talk is not comprehensive and is NOT a substitute for the plenary talks on each topic but does replace the many introductory talks at the previous generation of B2GM’s. I would like to express my deep appreciation to the various coordinators and leaders who helped me assemble this talk.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5BAD7-A1CE-C744-A90E-CA63EEF526E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56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5555-6BC7-408E-88CC-10448693135E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8C9D-849D-465E-8CB9-D06290B2E877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0008-15B1-4EC4-A581-D2D8C768C0DF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6D99-E189-4984-8AD8-874588E515AA}" type="datetime1">
              <a:rPr lang="en-US" smtClean="0">
                <a:solidFill>
                  <a:prstClr val="black"/>
                </a:solidFill>
              </a:rPr>
              <a:pPr/>
              <a:t>7/26/2017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B2GM, KEK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4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60C1-B4A3-499A-9191-4B9669DBE312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6329-C69B-44F1-B296-A866A358A92E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B7E7F-E4A6-4987-B198-DD4E64842565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2D4B-1169-4479-ADF0-83A33170C45D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C567D-AB07-4887-A908-7C939FDC626C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36BA-2380-4738-BFE1-22A0E7607EC7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E9C-8EBF-4E88-BB45-4FAB4F0B72C8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C44-1C95-44E8-901E-E8AEF3F89ECD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E979E-E856-4862-8D89-DD144D78A589}" type="datetime1">
              <a:rPr lang="zh-CN" altLang="en-US" smtClean="0"/>
              <a:t>2017/7/26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9.png"/><Relationship Id="rId4" Type="http://schemas.openxmlformats.org/officeDocument/2006/relationships/image" Target="../media/image30.gif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0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20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wmf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13.wmf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6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3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5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38.png"/><Relationship Id="rId4" Type="http://schemas.openxmlformats.org/officeDocument/2006/relationships/image" Target="../media/image5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640.png"/><Relationship Id="rId7" Type="http://schemas.openxmlformats.org/officeDocument/2006/relationships/image" Target="../media/image143.png"/><Relationship Id="rId12" Type="http://schemas.openxmlformats.org/officeDocument/2006/relationships/image" Target="../media/image118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0.png"/><Relationship Id="rId11" Type="http://schemas.openxmlformats.org/officeDocument/2006/relationships/image" Target="../media/image720.png"/><Relationship Id="rId5" Type="http://schemas.openxmlformats.org/officeDocument/2006/relationships/image" Target="../media/image142.png"/><Relationship Id="rId10" Type="http://schemas.openxmlformats.org/officeDocument/2006/relationships/image" Target="../media/image710.png"/><Relationship Id="rId4" Type="http://schemas.openxmlformats.org/officeDocument/2006/relationships/image" Target="../media/image141.png"/><Relationship Id="rId9" Type="http://schemas.openxmlformats.org/officeDocument/2006/relationships/image" Target="../media/image1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45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Relationship Id="rId9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8.png"/><Relationship Id="rId7" Type="http://schemas.openxmlformats.org/officeDocument/2006/relationships/image" Target="../media/image181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Relationship Id="rId9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8.png"/><Relationship Id="rId11" Type="http://schemas.openxmlformats.org/officeDocument/2006/relationships/image" Target="../media/image213.jpeg"/><Relationship Id="rId5" Type="http://schemas.openxmlformats.org/officeDocument/2006/relationships/image" Target="../media/image207.pn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65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wmf"/><Relationship Id="rId4" Type="http://schemas.openxmlformats.org/officeDocument/2006/relationships/image" Target="../media/image225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3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3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未标题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312" y="3356992"/>
            <a:ext cx="8784976" cy="792088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kumimoji="1" lang="en-US" altLang="zh-CN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Chengping</a:t>
            </a:r>
            <a:r>
              <a:rPr kumimoji="1" lang="en-US" altLang="zh-C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Shen</a:t>
            </a:r>
            <a:endParaRPr kumimoji="1" lang="zh-CN" altLang="en-US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995367" y="6260951"/>
            <a:ext cx="7132866" cy="4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26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zh-CN" altLang="en-US" sz="20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 bwMode="auto">
          <a:xfrm>
            <a:off x="0" y="4941168"/>
            <a:ext cx="9433048" cy="86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dirty="0"/>
              <a:t>9th Workshop on Hadron physics in China and </a:t>
            </a:r>
            <a:endParaRPr lang="en-US" altLang="zh-CN" sz="2800" dirty="0" smtClean="0"/>
          </a:p>
          <a:p>
            <a:r>
              <a:rPr lang="en-US" altLang="zh-CN" sz="2800" dirty="0" smtClean="0"/>
              <a:t>Opportunities Worldwide</a:t>
            </a:r>
            <a:endParaRPr lang="en-US" altLang="zh-CN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016" y="1844824"/>
            <a:ext cx="89644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zh-CN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tetraquark</a:t>
            </a:r>
            <a:r>
              <a:rPr lang="en-US" altLang="zh-CN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 from experimental results</a:t>
            </a:r>
            <a:endParaRPr lang="zh-CN" alt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18453"/>
      </p:ext>
    </p:extLst>
  </p:cSld>
  <p:clrMapOvr>
    <a:masterClrMapping/>
  </p:clrMapOvr>
  <p:transition advTm="1084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4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" y="1052736"/>
            <a:ext cx="752350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en-US" altLang="zh-CN" sz="4000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BESIII data samples</a:t>
            </a:r>
            <a:endParaRPr lang="en-US" altLang="zh-CN" sz="4000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1651452" y="5085185"/>
            <a:ext cx="25843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2009: </a:t>
            </a:r>
            <a:r>
              <a:rPr lang="en-US" altLang="zh-CN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 &amp; J/ 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1187451" y="836744"/>
            <a:ext cx="4535216" cy="769441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Note that luminosity is lower at J/</a:t>
            </a:r>
            <a:r>
              <a:rPr lang="en-US" altLang="zh-CN" sz="20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, </a:t>
            </a: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and machine is optimal near 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’’ peak  </a:t>
            </a:r>
            <a:endParaRPr lang="en-US" altLang="zh-CN" sz="20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itchFamily="18" charset="2"/>
            </a:endParaRPr>
          </a:p>
        </p:txBody>
      </p:sp>
      <p:sp>
        <p:nvSpPr>
          <p:cNvPr id="199689" name="Text Box 9"/>
          <p:cNvSpPr txBox="1">
            <a:spLocks noChangeArrowheads="1"/>
          </p:cNvSpPr>
          <p:nvPr/>
        </p:nvSpPr>
        <p:spPr bwMode="auto">
          <a:xfrm>
            <a:off x="1547664" y="1883727"/>
            <a:ext cx="4032448" cy="313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 smtClean="0">
                <a:solidFill>
                  <a:srgbClr val="0033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Int. </a:t>
            </a:r>
            <a:r>
              <a:rPr lang="en-US" altLang="zh-CN" sz="2000" b="1" dirty="0" err="1" smtClean="0">
                <a:solidFill>
                  <a:srgbClr val="0033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lum</a:t>
            </a:r>
            <a:r>
              <a:rPr lang="en-US" altLang="zh-CN" sz="2000" b="1" dirty="0" smtClean="0">
                <a:solidFill>
                  <a:srgbClr val="0033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.: </a:t>
            </a:r>
            <a:r>
              <a:rPr lang="en-US" altLang="zh-CN" sz="2000" b="1" dirty="0">
                <a:solidFill>
                  <a:srgbClr val="0033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Jan. 2009– </a:t>
            </a:r>
            <a:r>
              <a:rPr lang="en-US" altLang="zh-CN" sz="2000" b="1" dirty="0" smtClean="0">
                <a:solidFill>
                  <a:srgbClr val="0033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Mar. 2017 </a:t>
            </a:r>
            <a:endParaRPr lang="en-US" altLang="zh-CN" sz="2000" b="1" dirty="0">
              <a:solidFill>
                <a:srgbClr val="0033CC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about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17 </a:t>
            </a:r>
            <a:r>
              <a:rPr lang="en-US" altLang="zh-CN" sz="2000" b="1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fb</a:t>
            </a:r>
            <a:r>
              <a:rPr lang="en-US" altLang="zh-CN" sz="2000" b="1" baseline="300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-1 </a:t>
            </a:r>
            <a:r>
              <a:rPr lang="en-US" altLang="zh-CN" sz="2000" b="1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@ different energies</a:t>
            </a:r>
          </a:p>
          <a:p>
            <a:pPr algn="l"/>
            <a:r>
              <a:rPr lang="en-US" altLang="zh-CN" sz="2000" b="1" dirty="0">
                <a:solidFill>
                  <a:srgbClr val="0033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Note increase in slopes!  </a:t>
            </a:r>
            <a:endParaRPr lang="en-US" altLang="zh-CN" sz="2000" b="1" dirty="0" smtClean="0">
              <a:solidFill>
                <a:srgbClr val="0033CC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l"/>
            <a:r>
              <a:rPr lang="en-US" altLang="zh-CN" sz="2000" b="1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(4160): 3.2 fb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-1 </a:t>
            </a:r>
            <a:r>
              <a:rPr lang="en-US" altLang="zh-CN" sz="2400" b="1" u="sng" dirty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[</a:t>
            </a:r>
            <a:r>
              <a:rPr lang="en-US" altLang="zh-CN" sz="2400" b="1" u="sng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2016]</a:t>
            </a:r>
            <a:endParaRPr lang="en-US" altLang="zh-CN" sz="2400" b="1" dirty="0" smtClean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itchFamily="18" charset="2"/>
            </a:endParaRPr>
          </a:p>
          <a:p>
            <a:pPr algn="l"/>
            <a:r>
              <a:rPr lang="en-US" altLang="zh-CN" sz="2000" b="1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(3770): 2.9 fb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-1</a:t>
            </a:r>
          </a:p>
          <a:p>
            <a:pPr algn="l"/>
            <a:r>
              <a:rPr lang="en-US" altLang="zh-CN" sz="2000" b="1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:    0.5 B</a:t>
            </a:r>
          </a:p>
          <a:p>
            <a:pPr algn="l"/>
            <a:r>
              <a:rPr lang="en-US" altLang="zh-CN" sz="2000" b="1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J</a:t>
            </a:r>
            <a:r>
              <a:rPr lang="en-US" altLang="zh-CN" sz="2000" b="1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/</a:t>
            </a:r>
            <a:r>
              <a:rPr lang="en-US" altLang="zh-CN" sz="2000" b="1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</a:t>
            </a:r>
            <a:r>
              <a:rPr lang="en-US" altLang="zh-CN" sz="2000" b="1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: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 1.3 B</a:t>
            </a:r>
          </a:p>
          <a:p>
            <a:pPr algn="l"/>
            <a:r>
              <a:rPr lang="en-US" altLang="zh-CN" sz="2000" b="1" u="sng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XYZ:  11 fb</a:t>
            </a:r>
            <a:r>
              <a:rPr lang="en-US" altLang="zh-CN" sz="2000" b="1" u="sng" baseline="300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-1   </a:t>
            </a:r>
            <a:r>
              <a:rPr lang="en-US" altLang="zh-CN" sz="2400" b="1" u="sng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[2013-17]</a:t>
            </a:r>
            <a:endParaRPr lang="en-US" altLang="zh-CN" sz="2000" b="1" u="sng" dirty="0">
              <a:solidFill>
                <a:srgbClr val="0000CC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itchFamily="18" charset="2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150410" y="1484816"/>
            <a:ext cx="1920763" cy="127419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2012: </a:t>
            </a:r>
          </a:p>
          <a:p>
            <a:r>
              <a:rPr lang="en-US" altLang="zh-CN" sz="2400" b="1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 </a:t>
            </a:r>
            <a:r>
              <a:rPr lang="en-US" altLang="zh-CN" sz="2400" b="1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&amp; J/</a:t>
            </a:r>
            <a:r>
              <a:rPr lang="en-US" altLang="zh-CN" sz="2400" b="1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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[0.35B &amp; 1.1B] </a:t>
            </a:r>
            <a:endParaRPr lang="en-US" altLang="zh-CN" sz="2000" b="1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itchFamily="18" charset="2"/>
            </a:endParaRP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5514598" y="3030053"/>
            <a:ext cx="2031325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2011: </a:t>
            </a:r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’’ </a:t>
            </a:r>
            <a:r>
              <a:rPr lang="en-US" altLang="zh-CN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&amp; </a:t>
            </a:r>
          </a:p>
          <a:p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    </a:t>
            </a:r>
            <a:r>
              <a:rPr lang="en-US" altLang="zh-CN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(4040) </a:t>
            </a:r>
          </a:p>
        </p:txBody>
      </p:sp>
      <p:pic>
        <p:nvPicPr>
          <p:cNvPr id="13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148064" y="4994012"/>
            <a:ext cx="1691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2010: </a:t>
            </a:r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’’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 </a:t>
            </a:r>
            <a:endParaRPr lang="en-US" altLang="zh-CN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itchFamily="18" charset="2"/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10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42" y="10756"/>
            <a:ext cx="7993601" cy="68407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220072" y="3789040"/>
            <a:ext cx="108012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1400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4230+4260</a:t>
            </a:r>
          </a:p>
          <a:p>
            <a:pPr>
              <a:spcBef>
                <a:spcPts val="0"/>
              </a:spcBef>
            </a:pPr>
            <a:r>
              <a:rPr lang="en-US" altLang="zh-CN" sz="1400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2.0 fb</a:t>
            </a:r>
            <a:r>
              <a:rPr lang="en-US" altLang="zh-CN" sz="1400" baseline="30000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-1</a:t>
            </a:r>
            <a:endParaRPr lang="zh-CN" altLang="en-US" sz="1400" baseline="30000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11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8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4146" name="Picture 2" descr="C:\Users\user\Desktop\lumi_bel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9" y="0"/>
            <a:ext cx="9145373" cy="686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907306"/>
              </p:ext>
            </p:extLst>
          </p:nvPr>
        </p:nvGraphicFramePr>
        <p:xfrm>
          <a:off x="827585" y="1541956"/>
          <a:ext cx="4824535" cy="23968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9584"/>
                <a:gridCol w="654820"/>
                <a:gridCol w="1027095"/>
                <a:gridCol w="1973036"/>
              </a:tblGrid>
              <a:tr h="503325">
                <a:tc>
                  <a:txBody>
                    <a:bodyPr/>
                    <a:lstStyle/>
                    <a:p>
                      <a:r>
                        <a:rPr lang="en-US" altLang="zh-CN" sz="1400" b="1" dirty="0" err="1" smtClean="0"/>
                        <a:t>Ecm</a:t>
                      </a:r>
                      <a:r>
                        <a:rPr lang="en-US" altLang="zh-CN" sz="1400" b="1" dirty="0" smtClean="0"/>
                        <a:t> (</a:t>
                      </a:r>
                      <a:r>
                        <a:rPr lang="en-US" altLang="zh-CN" sz="1400" b="1" dirty="0" err="1" smtClean="0"/>
                        <a:t>GeV</a:t>
                      </a:r>
                      <a:r>
                        <a:rPr lang="en-US" altLang="zh-CN" sz="1400" b="1" dirty="0" smtClean="0"/>
                        <a:t>)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 smtClean="0"/>
                        <a:t>N</a:t>
                      </a:r>
                      <a:r>
                        <a:rPr lang="en-US" altLang="zh-CN" sz="1400" b="1" baseline="30000" dirty="0" err="1" smtClean="0"/>
                        <a:t>points</a:t>
                      </a:r>
                      <a:endParaRPr lang="zh-CN" altLang="en-US" sz="14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 smtClean="0"/>
                        <a:t>Lum</a:t>
                      </a:r>
                      <a:r>
                        <a:rPr lang="en-US" altLang="zh-CN" sz="1400" b="1" dirty="0" smtClean="0"/>
                        <a:t> per point (fb</a:t>
                      </a:r>
                      <a:r>
                        <a:rPr lang="en-US" altLang="zh-CN" sz="1400" b="1" baseline="30000" dirty="0" smtClean="0"/>
                        <a:t>-1</a:t>
                      </a:r>
                      <a:r>
                        <a:rPr lang="en-US" altLang="zh-CN" sz="1400" b="1" dirty="0" smtClean="0"/>
                        <a:t>)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/>
                        <a:t>Physics analyses</a:t>
                      </a:r>
                      <a:endParaRPr lang="zh-CN" altLang="en-US" sz="1400" b="1" dirty="0"/>
                    </a:p>
                  </a:txBody>
                  <a:tcPr/>
                </a:tc>
              </a:tr>
              <a:tr h="360223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10.865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121.4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, h</a:t>
                      </a:r>
                      <a:r>
                        <a:rPr lang="en-US" altLang="zh-CN" sz="1600" b="1" baseline="-25000" dirty="0" smtClean="0">
                          <a:solidFill>
                            <a:srgbClr val="0000FF"/>
                          </a:solidFill>
                          <a:sym typeface="Symbol"/>
                        </a:rPr>
                        <a:t>b</a:t>
                      </a: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, B</a:t>
                      </a:r>
                      <a:r>
                        <a:rPr lang="en-US" altLang="zh-CN" sz="1600" b="1" baseline="30000" dirty="0" smtClean="0">
                          <a:solidFill>
                            <a:srgbClr val="0000FF"/>
                          </a:solidFill>
                          <a:sym typeface="Symbol"/>
                        </a:rPr>
                        <a:t>(*)</a:t>
                      </a: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B</a:t>
                      </a:r>
                      <a:r>
                        <a:rPr lang="en-US" altLang="zh-CN" sz="1600" b="1" baseline="30000" dirty="0" smtClean="0">
                          <a:solidFill>
                            <a:srgbClr val="0000FF"/>
                          </a:solidFill>
                          <a:sym typeface="Symbol"/>
                        </a:rPr>
                        <a:t>(*)</a:t>
                      </a: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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60223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10.63-11.02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6+16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~1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err="1" smtClean="0">
                          <a:solidFill>
                            <a:srgbClr val="0000FF"/>
                          </a:solidFill>
                        </a:rPr>
                        <a:t>R</a:t>
                      </a:r>
                      <a:r>
                        <a:rPr lang="en-US" altLang="zh-CN" sz="1600" b="1" baseline="-25000" dirty="0" err="1" smtClean="0">
                          <a:solidFill>
                            <a:srgbClr val="0000FF"/>
                          </a:solidFill>
                        </a:rPr>
                        <a:t>b</a:t>
                      </a: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, h</a:t>
                      </a:r>
                      <a:r>
                        <a:rPr lang="en-US" altLang="zh-CN" sz="1600" b="1" baseline="-25000" dirty="0" smtClean="0">
                          <a:solidFill>
                            <a:srgbClr val="0000FF"/>
                          </a:solidFill>
                          <a:sym typeface="Symbol"/>
                        </a:rPr>
                        <a:t>b</a:t>
                      </a: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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60223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10.75-11.05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61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~0.05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err="1" smtClean="0">
                          <a:solidFill>
                            <a:srgbClr val="0000FF"/>
                          </a:solidFill>
                        </a:rPr>
                        <a:t>R</a:t>
                      </a:r>
                      <a:r>
                        <a:rPr lang="en-US" altLang="zh-CN" sz="1600" b="1" baseline="-25000" dirty="0" err="1" smtClean="0">
                          <a:solidFill>
                            <a:srgbClr val="0000FF"/>
                          </a:solidFill>
                        </a:rPr>
                        <a:t>b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60223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10.52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1.03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</a:rPr>
                        <a:t>Continuum</a:t>
                      </a:r>
                      <a:r>
                        <a:rPr lang="en-US" altLang="zh-CN" sz="1600" b="1" baseline="0" dirty="0" smtClean="0">
                          <a:solidFill>
                            <a:srgbClr val="0000FF"/>
                          </a:solidFill>
                        </a:rPr>
                        <a:t> bkg. est.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12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422445" cy="381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74712"/>
            <a:ext cx="8712968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dirty="0" err="1">
                <a:solidFill>
                  <a:srgbClr val="A50021"/>
                </a:solidFill>
              </a:rPr>
              <a:t>e</a:t>
            </a:r>
            <a:r>
              <a:rPr lang="en-US" altLang="zh-CN" baseline="30000" dirty="0" err="1" smtClean="0">
                <a:solidFill>
                  <a:srgbClr val="A50021"/>
                </a:solidFill>
              </a:rPr>
              <a:t>+</a:t>
            </a:r>
            <a:r>
              <a:rPr lang="en-US" altLang="zh-CN" dirty="0" err="1" smtClean="0">
                <a:solidFill>
                  <a:srgbClr val="A50021"/>
                </a:solidFill>
              </a:rPr>
              <a:t>e</a:t>
            </a:r>
            <a:r>
              <a:rPr lang="en-US" altLang="zh-CN" baseline="30000" dirty="0" smtClean="0">
                <a:solidFill>
                  <a:srgbClr val="A50021"/>
                </a:solidFill>
              </a:rPr>
              <a:t>-</a:t>
            </a:r>
            <a:r>
              <a:rPr lang="en-US" altLang="zh-CN" dirty="0" smtClean="0">
                <a:solidFill>
                  <a:srgbClr val="A50021"/>
                </a:solidFill>
              </a:rPr>
              <a:t> annihilation to vector </a:t>
            </a:r>
            <a:r>
              <a:rPr lang="en-US" altLang="zh-CN" dirty="0" err="1" smtClean="0">
                <a:solidFill>
                  <a:srgbClr val="A50021"/>
                </a:solidFill>
              </a:rPr>
              <a:t>bottomonia</a:t>
            </a:r>
            <a:endParaRPr lang="en-US" altLang="zh-CN" dirty="0" smtClean="0">
              <a:solidFill>
                <a:srgbClr val="A5002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528" y="4726781"/>
            <a:ext cx="5016967" cy="2086595"/>
            <a:chOff x="323528" y="4726781"/>
            <a:chExt cx="5016967" cy="2086595"/>
          </a:xfrm>
        </p:grpSpPr>
        <p:grpSp>
          <p:nvGrpSpPr>
            <p:cNvPr id="2" name="组合 1"/>
            <p:cNvGrpSpPr/>
            <p:nvPr/>
          </p:nvGrpSpPr>
          <p:grpSpPr>
            <a:xfrm>
              <a:off x="3059832" y="4800600"/>
              <a:ext cx="2280663" cy="1555750"/>
              <a:chOff x="3276600" y="4800600"/>
              <a:chExt cx="2280663" cy="1555750"/>
            </a:xfrm>
          </p:grpSpPr>
          <p:sp>
            <p:nvSpPr>
              <p:cNvPr id="15368" name="Text Box 7"/>
              <p:cNvSpPr txBox="1">
                <a:spLocks noChangeArrowheads="1"/>
              </p:cNvSpPr>
              <p:nvPr/>
            </p:nvSpPr>
            <p:spPr bwMode="auto">
              <a:xfrm>
                <a:off x="3276600" y="4800600"/>
                <a:ext cx="525463" cy="155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kumimoji="0" lang="en-US" altLang="zh-CN" sz="9600" i="0" dirty="0">
                    <a:solidFill>
                      <a:srgbClr val="CC0000"/>
                    </a:solidFill>
                    <a:latin typeface="Bookman Old Style" pitchFamily="18" charset="0"/>
                  </a:rPr>
                  <a:t>}</a:t>
                </a:r>
              </a:p>
            </p:txBody>
          </p:sp>
          <p:sp>
            <p:nvSpPr>
              <p:cNvPr id="15369" name="Text Box 8"/>
              <p:cNvSpPr txBox="1">
                <a:spLocks noChangeArrowheads="1"/>
              </p:cNvSpPr>
              <p:nvPr/>
            </p:nvSpPr>
            <p:spPr bwMode="auto">
              <a:xfrm>
                <a:off x="3884613" y="5181600"/>
                <a:ext cx="1220787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kumimoji="0" lang="en-US" altLang="zh-CN" b="1" i="0">
                    <a:solidFill>
                      <a:srgbClr val="CC0000"/>
                    </a:solidFill>
                  </a:rPr>
                  <a:t>J</a:t>
                </a:r>
                <a:r>
                  <a:rPr kumimoji="0" lang="en-US" altLang="zh-CN" b="1" i="0" baseline="30000">
                    <a:solidFill>
                      <a:srgbClr val="CC0000"/>
                    </a:solidFill>
                  </a:rPr>
                  <a:t>PC</a:t>
                </a:r>
                <a:r>
                  <a:rPr kumimoji="0" lang="en-US" altLang="zh-CN" b="1" i="0">
                    <a:solidFill>
                      <a:srgbClr val="CC0000"/>
                    </a:solidFill>
                  </a:rPr>
                  <a:t> = 1</a:t>
                </a:r>
                <a:r>
                  <a:rPr kumimoji="0" lang="en-US" altLang="zh-CN" b="1" i="0" baseline="30000">
                    <a:solidFill>
                      <a:srgbClr val="CC0000"/>
                    </a:solidFill>
                  </a:rPr>
                  <a:t>--</a:t>
                </a:r>
              </a:p>
            </p:txBody>
          </p:sp>
          <p:sp>
            <p:nvSpPr>
              <p:cNvPr id="15370" name="Text Box 9"/>
              <p:cNvSpPr txBox="1">
                <a:spLocks noChangeArrowheads="1"/>
              </p:cNvSpPr>
              <p:nvPr/>
            </p:nvSpPr>
            <p:spPr bwMode="auto">
              <a:xfrm>
                <a:off x="3824288" y="5638800"/>
                <a:ext cx="173297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kumimoji="0" lang="en-US" altLang="zh-CN" i="0" dirty="0" smtClean="0">
                    <a:solidFill>
                      <a:srgbClr val="CC0000"/>
                    </a:solidFill>
                    <a:sym typeface="Symbol" pitchFamily="18" charset="2"/>
                  </a:rPr>
                  <a:t>(</a:t>
                </a:r>
                <a:r>
                  <a:rPr kumimoji="0" lang="en-US" altLang="zh-CN" i="0" dirty="0" err="1" smtClean="0">
                    <a:solidFill>
                      <a:srgbClr val="CC0000"/>
                    </a:solidFill>
                    <a:sym typeface="Symbol" pitchFamily="18" charset="2"/>
                  </a:rPr>
                  <a:t>nS</a:t>
                </a:r>
                <a:r>
                  <a:rPr kumimoji="0" lang="en-US" altLang="zh-CN" i="0" dirty="0" smtClean="0">
                    <a:solidFill>
                      <a:srgbClr val="CC0000"/>
                    </a:solidFill>
                    <a:sym typeface="Symbol" pitchFamily="18" charset="2"/>
                  </a:rPr>
                  <a:t>), </a:t>
                </a:r>
                <a:r>
                  <a:rPr kumimoji="0" lang="en-US" altLang="zh-CN" i="0" dirty="0" err="1" smtClean="0">
                    <a:solidFill>
                      <a:srgbClr val="CC0000"/>
                    </a:solidFill>
                    <a:sym typeface="Symbol" pitchFamily="18" charset="2"/>
                  </a:rPr>
                  <a:t>Y</a:t>
                </a:r>
                <a:r>
                  <a:rPr kumimoji="0" lang="en-US" altLang="zh-CN" i="0" baseline="-25000" dirty="0" err="1" smtClean="0">
                    <a:solidFill>
                      <a:srgbClr val="CC0000"/>
                    </a:solidFill>
                    <a:sym typeface="Symbol" pitchFamily="18" charset="2"/>
                  </a:rPr>
                  <a:t>b</a:t>
                </a:r>
                <a:r>
                  <a:rPr kumimoji="0" lang="en-US" altLang="zh-CN" i="0" dirty="0" smtClean="0">
                    <a:solidFill>
                      <a:srgbClr val="CC0000"/>
                    </a:solidFill>
                    <a:sym typeface="Symbol" pitchFamily="18" charset="2"/>
                  </a:rPr>
                  <a:t>…</a:t>
                </a:r>
                <a:endParaRPr kumimoji="0" lang="en-US" altLang="zh-CN" i="0" dirty="0">
                  <a:solidFill>
                    <a:srgbClr val="CC0000"/>
                  </a:solidFill>
                </a:endParaRPr>
              </a:p>
            </p:txBody>
          </p:sp>
        </p:grpSp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726781"/>
              <a:ext cx="2592288" cy="2086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275" y="4448687"/>
            <a:ext cx="2527142" cy="239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13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2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6632"/>
            <a:ext cx="8839200" cy="762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solidFill>
                  <a:srgbClr val="A50021"/>
                </a:solidFill>
              </a:rPr>
              <a:t>ISR production of vector </a:t>
            </a:r>
            <a:r>
              <a:rPr lang="en-US" altLang="zh-CN" dirty="0" err="1" smtClean="0">
                <a:solidFill>
                  <a:srgbClr val="A50021"/>
                </a:solidFill>
              </a:rPr>
              <a:t>charmonia</a:t>
            </a:r>
            <a:endParaRPr lang="en-US" altLang="zh-CN" dirty="0" smtClean="0">
              <a:solidFill>
                <a:srgbClr val="A50021"/>
              </a:solidFill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5" r="-79" b="36203"/>
          <a:stretch>
            <a:fillRect/>
          </a:stretch>
        </p:blipFill>
        <p:spPr bwMode="auto">
          <a:xfrm>
            <a:off x="0" y="1044575"/>
            <a:ext cx="9067800" cy="332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228600" y="4800600"/>
            <a:ext cx="4464844" cy="1752600"/>
            <a:chOff x="228600" y="4800600"/>
            <a:chExt cx="5334000" cy="1752600"/>
          </a:xfrm>
        </p:grpSpPr>
        <p:pic>
          <p:nvPicPr>
            <p:cNvPr id="15367" name="Picture 6" descr="Feymann-ISR_ccbar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953000"/>
              <a:ext cx="3124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7"/>
            <p:cNvSpPr txBox="1">
              <a:spLocks noChangeArrowheads="1"/>
            </p:cNvSpPr>
            <p:nvPr/>
          </p:nvSpPr>
          <p:spPr bwMode="auto">
            <a:xfrm>
              <a:off x="3276600" y="4800600"/>
              <a:ext cx="525463" cy="155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kumimoji="0" lang="en-US" altLang="zh-CN" sz="9600" i="0" dirty="0">
                  <a:solidFill>
                    <a:srgbClr val="CC0000"/>
                  </a:solidFill>
                  <a:latin typeface="Bookman Old Style" pitchFamily="18" charset="0"/>
                </a:rPr>
                <a:t>}</a:t>
              </a: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3884613" y="5181600"/>
              <a:ext cx="12207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kumimoji="0" lang="en-US" altLang="zh-CN" b="1" i="0" dirty="0">
                  <a:solidFill>
                    <a:srgbClr val="CC0000"/>
                  </a:solidFill>
                </a:rPr>
                <a:t>J</a:t>
              </a:r>
              <a:r>
                <a:rPr kumimoji="0" lang="en-US" altLang="zh-CN" b="1" i="0" baseline="30000" dirty="0">
                  <a:solidFill>
                    <a:srgbClr val="CC0000"/>
                  </a:solidFill>
                </a:rPr>
                <a:t>PC</a:t>
              </a:r>
              <a:r>
                <a:rPr kumimoji="0" lang="en-US" altLang="zh-CN" b="1" i="0" dirty="0">
                  <a:solidFill>
                    <a:srgbClr val="CC0000"/>
                  </a:solidFill>
                </a:rPr>
                <a:t> = 1</a:t>
              </a:r>
              <a:r>
                <a:rPr kumimoji="0" lang="en-US" altLang="zh-CN" b="1" i="0" baseline="30000" dirty="0">
                  <a:solidFill>
                    <a:srgbClr val="CC0000"/>
                  </a:solidFill>
                </a:rPr>
                <a:t>--</a:t>
              </a:r>
            </a:p>
          </p:txBody>
        </p:sp>
        <p:sp>
          <p:nvSpPr>
            <p:cNvPr id="15370" name="Text Box 9"/>
            <p:cNvSpPr txBox="1">
              <a:spLocks noChangeArrowheads="1"/>
            </p:cNvSpPr>
            <p:nvPr/>
          </p:nvSpPr>
          <p:spPr bwMode="auto">
            <a:xfrm>
              <a:off x="3824288" y="5638800"/>
              <a:ext cx="17383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kumimoji="0" lang="en-US" altLang="zh-CN" i="0" dirty="0">
                  <a:solidFill>
                    <a:srgbClr val="CC0000"/>
                  </a:solidFill>
                  <a:sym typeface="Symbol" pitchFamily="18" charset="2"/>
                </a:rPr>
                <a:t>’, ’’, Y…</a:t>
              </a:r>
              <a:endParaRPr kumimoji="0" lang="en-US" altLang="zh-CN" i="0" dirty="0">
                <a:solidFill>
                  <a:srgbClr val="CC0000"/>
                </a:solidFill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4"/>
          <a:stretch/>
        </p:blipFill>
        <p:spPr bwMode="auto">
          <a:xfrm>
            <a:off x="5046077" y="4365105"/>
            <a:ext cx="3094156" cy="246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14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3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1430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C00000"/>
                </a:solidFill>
                <a:cs typeface="+mn-ea"/>
                <a:sym typeface="+mn-lt"/>
              </a:rPr>
              <a:t>X States</a:t>
            </a:r>
            <a:endParaRPr lang="zh-CN" altLang="en-US" sz="80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0" y="2590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002060"/>
                </a:solidFill>
                <a:cs typeface="+mn-ea"/>
                <a:sym typeface="+mn-lt"/>
              </a:rPr>
              <a:t>X(3872), X(5568), </a:t>
            </a:r>
            <a:r>
              <a:rPr lang="en-US" altLang="zh-CN" sz="4000" b="1" dirty="0" err="1" smtClean="0">
                <a:solidFill>
                  <a:srgbClr val="002060"/>
                </a:solidFill>
                <a:cs typeface="+mn-ea"/>
                <a:sym typeface="+mn-lt"/>
              </a:rPr>
              <a:t>X</a:t>
            </a:r>
            <a:r>
              <a:rPr lang="en-US" altLang="zh-CN" sz="4000" b="1" baseline="-25000" dirty="0" err="1" smtClean="0">
                <a:solidFill>
                  <a:srgbClr val="002060"/>
                </a:solidFill>
                <a:cs typeface="+mn-ea"/>
                <a:sym typeface="+mn-lt"/>
              </a:rPr>
              <a:t>b</a:t>
            </a:r>
            <a:r>
              <a:rPr lang="en-US" altLang="zh-CN" sz="4000" b="1" dirty="0" smtClean="0">
                <a:solidFill>
                  <a:srgbClr val="002060"/>
                </a:solidFill>
                <a:cs typeface="+mn-ea"/>
                <a:sym typeface="+mn-lt"/>
              </a:rPr>
              <a:t> …</a:t>
            </a:r>
            <a:endParaRPr lang="zh-CN" altLang="en-US" sz="40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0" y="365760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Calibri" pitchFamily="34" charset="0"/>
              </a:rPr>
              <a:t>Observed in B decays and (suggestively) in decays of Y type states</a:t>
            </a:r>
            <a:endParaRPr lang="en-US" sz="2200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15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8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</a:t>
            </a:r>
            <a:r>
              <a:rPr lang="en-US" sz="4000" b="1" dirty="0" smtClean="0">
                <a:latin typeface="+mn-lt"/>
              </a:rPr>
              <a:t>X(3872)</a:t>
            </a:r>
            <a:r>
              <a:rPr lang="en-US" sz="4000" b="1" dirty="0" smtClean="0">
                <a:latin typeface="Calibri"/>
              </a:rPr>
              <a:t>→J/</a:t>
            </a:r>
            <a:r>
              <a:rPr lang="el-GR" sz="4000" b="1" dirty="0" smtClean="0">
                <a:latin typeface="Calibri"/>
              </a:rPr>
              <a:t>ψ</a:t>
            </a:r>
            <a:r>
              <a:rPr lang="el-GR" sz="4000" b="1" dirty="0" smtClean="0">
                <a:latin typeface="Calibri" pitchFamily="34" charset="0"/>
                <a:sym typeface="Symbol" pitchFamily="18" charset="2"/>
              </a:rPr>
              <a:t>π</a:t>
            </a:r>
            <a:r>
              <a:rPr lang="en-US" sz="4000" b="1" baseline="30000" dirty="0" smtClean="0">
                <a:latin typeface="Calibri" pitchFamily="34" charset="0"/>
                <a:sym typeface="Symbol" pitchFamily="18" charset="2"/>
              </a:rPr>
              <a:t>+</a:t>
            </a:r>
            <a:r>
              <a:rPr lang="el-GR" sz="4000" b="1" dirty="0" smtClean="0">
                <a:latin typeface="Calibri" pitchFamily="34" charset="0"/>
                <a:sym typeface="Symbol" pitchFamily="18" charset="2"/>
              </a:rPr>
              <a:t>π</a:t>
            </a:r>
            <a:r>
              <a:rPr lang="en-US" sz="4000" b="1" baseline="30000" dirty="0" smtClean="0"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  <a:endParaRPr lang="en-US" sz="4000" b="1" dirty="0">
              <a:latin typeface="+mn-lt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49"/>
          <p:cNvSpPr>
            <a:spLocks noChangeArrowheads="1"/>
          </p:cNvSpPr>
          <p:nvPr/>
        </p:nvSpPr>
        <p:spPr bwMode="auto">
          <a:xfrm>
            <a:off x="6477000" y="4876800"/>
            <a:ext cx="2515644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45" tIns="41473" rIns="82945" bIns="41473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Calibri" pitchFamily="34" charset="0"/>
              </a:rPr>
              <a:t>X(3872)→J/</a:t>
            </a:r>
            <a:r>
              <a:rPr lang="en-US" b="1" dirty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</a:t>
            </a:r>
            <a:r>
              <a:rPr lang="el-GR" b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γ</a:t>
            </a:r>
            <a:r>
              <a:rPr lang="en-US" b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:     C-even</a:t>
            </a:r>
            <a:endParaRPr lang="el-GR" b="1" dirty="0">
              <a:solidFill>
                <a:srgbClr val="800000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44" name="Rectangle 49"/>
          <p:cNvSpPr>
            <a:spLocks noChangeArrowheads="1"/>
          </p:cNvSpPr>
          <p:nvPr/>
        </p:nvSpPr>
        <p:spPr bwMode="auto">
          <a:xfrm>
            <a:off x="6477001" y="5221069"/>
            <a:ext cx="2438400" cy="100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45" tIns="41473" rIns="82945" bIns="41473">
            <a:spAutoFit/>
          </a:bodyPr>
          <a:lstStyle/>
          <a:p>
            <a:r>
              <a:rPr lang="en-US" sz="1500" b="1" u="sng" dirty="0" smtClean="0">
                <a:solidFill>
                  <a:srgbClr val="800000"/>
                </a:solidFill>
                <a:latin typeface="Calibri" pitchFamily="34" charset="0"/>
              </a:rPr>
              <a:t>Angular analysis:</a:t>
            </a:r>
          </a:p>
          <a:p>
            <a:r>
              <a:rPr lang="en-US" sz="1500" i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Belle 2006: 	</a:t>
            </a:r>
            <a:r>
              <a:rPr lang="en-US" sz="1500" b="1" dirty="0" smtClean="0">
                <a:latin typeface="Calibri" pitchFamily="34" charset="0"/>
              </a:rPr>
              <a:t>J</a:t>
            </a:r>
            <a:r>
              <a:rPr lang="en-US" sz="1500" b="1" baseline="30000" dirty="0" smtClean="0">
                <a:latin typeface="Calibri" pitchFamily="34" charset="0"/>
              </a:rPr>
              <a:t>PC</a:t>
            </a:r>
            <a:r>
              <a:rPr lang="en-US" sz="1500" b="1" dirty="0" smtClean="0">
                <a:latin typeface="Calibri" pitchFamily="34" charset="0"/>
              </a:rPr>
              <a:t> = 1</a:t>
            </a:r>
            <a:r>
              <a:rPr lang="en-US" sz="1500" b="1" baseline="30000" dirty="0" smtClean="0">
                <a:latin typeface="Eras Bold ITC" pitchFamily="34" charset="0"/>
              </a:rPr>
              <a:t>++</a:t>
            </a:r>
            <a:r>
              <a:rPr lang="en-US" sz="1500" b="1" dirty="0" smtClean="0">
                <a:latin typeface="Calibri" pitchFamily="34" charset="0"/>
              </a:rPr>
              <a:t> or ≥2</a:t>
            </a:r>
          </a:p>
          <a:p>
            <a:r>
              <a:rPr lang="en-US" sz="1500" i="1" dirty="0" smtClean="0">
                <a:solidFill>
                  <a:srgbClr val="800000"/>
                </a:solidFill>
                <a:latin typeface="Calibri" pitchFamily="34" charset="0"/>
              </a:rPr>
              <a:t>CDF 2008:	</a:t>
            </a:r>
            <a:r>
              <a:rPr lang="en-US" sz="1500" b="1" dirty="0" smtClean="0">
                <a:latin typeface="Calibri" pitchFamily="34" charset="0"/>
              </a:rPr>
              <a:t>J</a:t>
            </a:r>
            <a:r>
              <a:rPr lang="en-US" sz="1500" b="1" baseline="30000" dirty="0" smtClean="0">
                <a:latin typeface="Calibri" pitchFamily="34" charset="0"/>
              </a:rPr>
              <a:t>PC</a:t>
            </a:r>
            <a:r>
              <a:rPr lang="en-US" sz="1500" b="1" dirty="0" smtClean="0">
                <a:latin typeface="Calibri" pitchFamily="34" charset="0"/>
              </a:rPr>
              <a:t> = 1</a:t>
            </a:r>
            <a:r>
              <a:rPr lang="en-US" sz="1500" b="1" baseline="30000" dirty="0" smtClean="0">
                <a:latin typeface="Eras Bold ITC" pitchFamily="34" charset="0"/>
              </a:rPr>
              <a:t>++</a:t>
            </a:r>
            <a:r>
              <a:rPr lang="en-US" sz="1500" b="1" dirty="0" smtClean="0">
                <a:latin typeface="Calibri" pitchFamily="34" charset="0"/>
              </a:rPr>
              <a:t> or 2</a:t>
            </a:r>
            <a:r>
              <a:rPr lang="en-US" sz="1500" b="1" baseline="30000" dirty="0" smtClean="0">
                <a:latin typeface="Eras Bold ITC" pitchFamily="34" charset="0"/>
                <a:sym typeface="Symbol" pitchFamily="18" charset="2"/>
              </a:rPr>
              <a:t>–</a:t>
            </a:r>
            <a:r>
              <a:rPr lang="en-US" sz="1500" b="1" baseline="30000" dirty="0" smtClean="0">
                <a:latin typeface="Eras Bold ITC" pitchFamily="34" charset="0"/>
              </a:rPr>
              <a:t>+</a:t>
            </a:r>
          </a:p>
          <a:p>
            <a:r>
              <a:rPr lang="en-US" sz="1500" i="1" dirty="0" smtClean="0">
                <a:solidFill>
                  <a:srgbClr val="800000"/>
                </a:solidFill>
                <a:latin typeface="Calibri" pitchFamily="34" charset="0"/>
              </a:rPr>
              <a:t>Belle 2011: </a:t>
            </a:r>
            <a:r>
              <a:rPr lang="en-US" sz="1500" b="1" i="1" dirty="0" smtClean="0">
                <a:solidFill>
                  <a:srgbClr val="800000"/>
                </a:solidFill>
                <a:latin typeface="Calibri" pitchFamily="34" charset="0"/>
              </a:rPr>
              <a:t>	</a:t>
            </a:r>
            <a:r>
              <a:rPr lang="en-US" sz="1500" b="1" dirty="0" smtClean="0">
                <a:latin typeface="Calibri" pitchFamily="34" charset="0"/>
              </a:rPr>
              <a:t>J</a:t>
            </a:r>
            <a:r>
              <a:rPr lang="en-US" sz="1500" b="1" baseline="30000" dirty="0" smtClean="0">
                <a:latin typeface="Calibri" pitchFamily="34" charset="0"/>
              </a:rPr>
              <a:t>PC</a:t>
            </a:r>
            <a:r>
              <a:rPr lang="en-US" sz="1500" b="1" dirty="0" smtClean="0">
                <a:latin typeface="Calibri" pitchFamily="34" charset="0"/>
              </a:rPr>
              <a:t> = 1</a:t>
            </a:r>
            <a:r>
              <a:rPr lang="en-US" sz="1500" b="1" baseline="30000" dirty="0" smtClean="0">
                <a:latin typeface="Eras Bold ITC" pitchFamily="34" charset="0"/>
              </a:rPr>
              <a:t>++</a:t>
            </a:r>
            <a:r>
              <a:rPr lang="en-US" sz="1500" b="1" dirty="0" smtClean="0">
                <a:latin typeface="Calibri" pitchFamily="34" charset="0"/>
              </a:rPr>
              <a:t> or 2</a:t>
            </a:r>
            <a:r>
              <a:rPr lang="en-US" sz="1500" b="1" baseline="30000" dirty="0" smtClean="0">
                <a:latin typeface="Eras Bold ITC" pitchFamily="34" charset="0"/>
                <a:sym typeface="Symbol" pitchFamily="18" charset="2"/>
              </a:rPr>
              <a:t>–</a:t>
            </a:r>
            <a:r>
              <a:rPr lang="en-US" sz="1500" b="1" baseline="30000" dirty="0" smtClean="0">
                <a:latin typeface="Eras Bold ITC" pitchFamily="34" charset="0"/>
              </a:rPr>
              <a:t>+</a:t>
            </a:r>
            <a:endParaRPr lang="en-US" sz="1500" b="1" dirty="0" smtClean="0">
              <a:latin typeface="Eras Bold ITC" pitchFamily="34" charset="0"/>
            </a:endParaRPr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152400" y="1521827"/>
            <a:ext cx="5181600" cy="8403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>
              <a:spcBef>
                <a:spcPts val="544"/>
              </a:spcBef>
              <a:buSzPct val="65000"/>
              <a:buBlip>
                <a:blip r:embed="rId2"/>
              </a:buBlip>
            </a:pPr>
            <a:r>
              <a:rPr lang="en-US" sz="1500" b="1" dirty="0" smtClean="0">
                <a:latin typeface="Calibri" pitchFamily="34" charset="0"/>
              </a:rPr>
              <a:t> M</a:t>
            </a:r>
            <a:r>
              <a:rPr lang="en-US" sz="1500" b="1" baseline="-25000" dirty="0" smtClean="0">
                <a:latin typeface="Calibri" pitchFamily="34" charset="0"/>
              </a:rPr>
              <a:t>X</a:t>
            </a:r>
            <a:r>
              <a:rPr lang="en-US" sz="1500" b="1" dirty="0" smtClean="0">
                <a:latin typeface="Calibri" pitchFamily="34" charset="0"/>
              </a:rPr>
              <a:t> </a:t>
            </a:r>
            <a:r>
              <a:rPr lang="en-US" sz="1500" b="1" dirty="0">
                <a:latin typeface="Calibri" pitchFamily="34" charset="0"/>
              </a:rPr>
              <a:t>close to D</a:t>
            </a:r>
            <a:r>
              <a:rPr lang="en-US" sz="1500" b="1" baseline="30000" dirty="0">
                <a:latin typeface="Calibri" pitchFamily="34" charset="0"/>
              </a:rPr>
              <a:t>0</a:t>
            </a:r>
            <a:r>
              <a:rPr lang="en-US" sz="1500" b="1" dirty="0">
                <a:latin typeface="Calibri" pitchFamily="34" charset="0"/>
              </a:rPr>
              <a:t>D</a:t>
            </a:r>
            <a:r>
              <a:rPr lang="en-US" sz="1500" b="1" baseline="30000" dirty="0">
                <a:latin typeface="Calibri" pitchFamily="34" charset="0"/>
              </a:rPr>
              <a:t>*0</a:t>
            </a:r>
            <a:r>
              <a:rPr lang="en-US" sz="1500" b="1" dirty="0">
                <a:latin typeface="Calibri" pitchFamily="34" charset="0"/>
              </a:rPr>
              <a:t> threshold M = </a:t>
            </a:r>
            <a:r>
              <a:rPr lang="en-US" sz="1500" b="1" dirty="0" smtClean="0">
                <a:latin typeface="Calibri" pitchFamily="34" charset="0"/>
              </a:rPr>
              <a:t>3871.68 </a:t>
            </a:r>
            <a:r>
              <a:rPr lang="en-US" sz="1500" b="1" dirty="0">
                <a:latin typeface="Calibri" pitchFamily="34" charset="0"/>
              </a:rPr>
              <a:t>± </a:t>
            </a:r>
            <a:r>
              <a:rPr lang="en-US" sz="1500" b="1" dirty="0" smtClean="0">
                <a:latin typeface="Calibri" pitchFamily="34" charset="0"/>
              </a:rPr>
              <a:t>0.17 </a:t>
            </a:r>
            <a:r>
              <a:rPr lang="en-US" sz="1500" b="1" dirty="0" err="1" smtClean="0">
                <a:latin typeface="Calibri" pitchFamily="34" charset="0"/>
              </a:rPr>
              <a:t>MeV</a:t>
            </a:r>
            <a:r>
              <a:rPr lang="en-US" sz="1500" b="1" dirty="0" smtClean="0">
                <a:latin typeface="Calibri" pitchFamily="34" charset="0"/>
              </a:rPr>
              <a:t> </a:t>
            </a:r>
          </a:p>
          <a:p>
            <a:pPr>
              <a:buSzPct val="65000"/>
            </a:pPr>
            <a:r>
              <a:rPr lang="en-US" sz="1500" b="1" dirty="0" smtClean="0">
                <a:latin typeface="Calibri" pitchFamily="34" charset="0"/>
              </a:rPr>
              <a:t>   (not clear below or above: </a:t>
            </a:r>
            <a:r>
              <a:rPr lang="en-US" sz="1500" b="1" dirty="0" err="1" smtClean="0">
                <a:latin typeface="Calibri" pitchFamily="34" charset="0"/>
              </a:rPr>
              <a:t>Δm</a:t>
            </a:r>
            <a:r>
              <a:rPr lang="en-US" sz="1500" b="1" dirty="0" smtClean="0">
                <a:latin typeface="Calibri" pitchFamily="34" charset="0"/>
              </a:rPr>
              <a:t> = – 0.16 ± 0.32 </a:t>
            </a:r>
            <a:r>
              <a:rPr lang="en-US" sz="1500" b="1" dirty="0" err="1" smtClean="0">
                <a:latin typeface="Calibri" pitchFamily="34" charset="0"/>
              </a:rPr>
              <a:t>MeV</a:t>
            </a:r>
            <a:r>
              <a:rPr lang="en-US" sz="1500" b="1" dirty="0" smtClean="0">
                <a:latin typeface="Calibri" pitchFamily="34" charset="0"/>
              </a:rPr>
              <a:t>)</a:t>
            </a:r>
          </a:p>
          <a:p>
            <a:pPr>
              <a:spcBef>
                <a:spcPts val="544"/>
              </a:spcBef>
              <a:buSzPct val="65000"/>
              <a:buBlip>
                <a:blip r:embed="rId2"/>
              </a:buBlip>
            </a:pPr>
            <a:r>
              <a:rPr lang="en-US" sz="1500" b="1" dirty="0" smtClean="0">
                <a:latin typeface="Calibri" pitchFamily="34" charset="0"/>
              </a:rPr>
              <a:t> surprisingly </a:t>
            </a:r>
            <a:r>
              <a:rPr lang="en-US" sz="1500" b="1" dirty="0">
                <a:latin typeface="Calibri" pitchFamily="34" charset="0"/>
              </a:rPr>
              <a:t>narrow:  </a:t>
            </a:r>
            <a:r>
              <a:rPr lang="el-GR" sz="1500" b="1" dirty="0" smtClean="0">
                <a:latin typeface="Calibri" pitchFamily="34" charset="0"/>
              </a:rPr>
              <a:t>Γ</a:t>
            </a:r>
            <a:r>
              <a:rPr lang="en-US" sz="1500" b="1" baseline="-25000" dirty="0" smtClean="0">
                <a:latin typeface="Calibri" pitchFamily="34" charset="0"/>
              </a:rPr>
              <a:t>tot</a:t>
            </a:r>
            <a:r>
              <a:rPr lang="en-US" sz="1500" b="1" dirty="0" smtClean="0">
                <a:latin typeface="Calibri" pitchFamily="34" charset="0"/>
              </a:rPr>
              <a:t>&lt; 1.2 </a:t>
            </a:r>
            <a:r>
              <a:rPr lang="en-US" sz="1500" b="1" dirty="0">
                <a:latin typeface="Calibri" pitchFamily="34" charset="0"/>
              </a:rPr>
              <a:t>MeV </a:t>
            </a:r>
            <a:r>
              <a:rPr lang="en-US" sz="1500" b="1" dirty="0">
                <a:latin typeface="Calibri" pitchFamily="34" charset="0"/>
                <a:sym typeface="Symbol" pitchFamily="18" charset="2"/>
              </a:rPr>
              <a:t>at 90% CL</a:t>
            </a: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152400" y="685800"/>
            <a:ext cx="5348684" cy="53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900" b="1" dirty="0" smtClean="0">
                <a:solidFill>
                  <a:srgbClr val="990033"/>
                </a:solidFill>
                <a:latin typeface="Calibri" pitchFamily="34" charset="0"/>
              </a:rPr>
              <a:t>Belle’s most cited paper: 1200+</a:t>
            </a:r>
            <a:endParaRPr lang="en-US" sz="2900" b="1" baseline="30000" dirty="0">
              <a:solidFill>
                <a:srgbClr val="800000"/>
              </a:solidFill>
              <a:latin typeface="Calibri" pitchFamily="34" charset="0"/>
              <a:sym typeface="Symbol" pitchFamily="18" charset="2"/>
            </a:endParaRPr>
          </a:p>
        </p:txBody>
      </p:sp>
      <p:grpSp>
        <p:nvGrpSpPr>
          <p:cNvPr id="3" name="Group 81"/>
          <p:cNvGrpSpPr/>
          <p:nvPr/>
        </p:nvGrpSpPr>
        <p:grpSpPr>
          <a:xfrm>
            <a:off x="6432878" y="152400"/>
            <a:ext cx="2442854" cy="2286000"/>
            <a:chOff x="-196522" y="543171"/>
            <a:chExt cx="2442854" cy="2133600"/>
          </a:xfrm>
        </p:grpSpPr>
        <p:pic>
          <p:nvPicPr>
            <p:cNvPr id="52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96522" y="543171"/>
              <a:ext cx="2442854" cy="2047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1297801" y="2492105"/>
              <a:ext cx="800697" cy="1846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2945" tIns="0" rIns="82945" bIns="0">
              <a:spAutoFit/>
            </a:bodyPr>
            <a:lstStyle/>
            <a:p>
              <a:r>
                <a:rPr lang="en-US" sz="1200" b="1" dirty="0">
                  <a:latin typeface="Calibri" pitchFamily="34" charset="0"/>
                </a:rPr>
                <a:t>M(J/</a:t>
              </a:r>
              <a:r>
                <a:rPr lang="en-US" sz="1200" b="1" dirty="0">
                  <a:latin typeface="Calibri" pitchFamily="34" charset="0"/>
                  <a:sym typeface="Symbol" pitchFamily="18" charset="2"/>
                </a:rPr>
                <a:t></a:t>
              </a:r>
              <a:r>
                <a:rPr lang="el-GR" sz="1200" b="1" dirty="0" smtClean="0">
                  <a:latin typeface="Calibri" pitchFamily="34" charset="0"/>
                  <a:sym typeface="Symbol" pitchFamily="18" charset="2"/>
                </a:rPr>
                <a:t>ππ</a:t>
              </a:r>
              <a:r>
                <a:rPr lang="en-US" sz="1200" b="1" dirty="0" smtClean="0">
                  <a:latin typeface="Calibri" pitchFamily="34" charset="0"/>
                  <a:sym typeface="Symbol" pitchFamily="18" charset="2"/>
                </a:rPr>
                <a:t>)</a:t>
              </a:r>
              <a:endParaRPr lang="en-US" sz="1200" b="1" dirty="0"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57" name="Rectangle 27"/>
            <p:cNvSpPr>
              <a:spLocks noChangeArrowheads="1"/>
            </p:cNvSpPr>
            <p:nvPr/>
          </p:nvSpPr>
          <p:spPr bwMode="auto">
            <a:xfrm>
              <a:off x="1371600" y="969891"/>
              <a:ext cx="526583" cy="360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r>
                <a:rPr lang="en-US" b="1" dirty="0">
                  <a:solidFill>
                    <a:srgbClr val="800000"/>
                  </a:solidFill>
                  <a:latin typeface="Calibri" pitchFamily="34" charset="0"/>
                </a:rPr>
                <a:t>10</a:t>
              </a:r>
              <a:r>
                <a:rPr lang="el-GR" b="1" dirty="0">
                  <a:solidFill>
                    <a:srgbClr val="800000"/>
                  </a:solidFill>
                  <a:latin typeface="Calibri" pitchFamily="34" charset="0"/>
                </a:rPr>
                <a:t>σ</a:t>
              </a:r>
            </a:p>
          </p:txBody>
        </p:sp>
      </p:grpSp>
      <p:sp>
        <p:nvSpPr>
          <p:cNvPr id="63" name="Прямоугольник 19"/>
          <p:cNvSpPr/>
          <p:nvPr/>
        </p:nvSpPr>
        <p:spPr>
          <a:xfrm>
            <a:off x="152400" y="1143000"/>
            <a:ext cx="6096000" cy="360755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Calibri" pitchFamily="34" charset="0"/>
              </a:rPr>
              <a:t>first observed by Belle in B→K J/</a:t>
            </a:r>
            <a:r>
              <a:rPr lang="en-US" b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</a:t>
            </a:r>
            <a:r>
              <a:rPr lang="el-GR" b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b="1" baseline="30000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l-GR" b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b="1" baseline="30000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–     </a:t>
            </a:r>
            <a:r>
              <a:rPr lang="en-US" b="1" i="1" dirty="0" smtClean="0">
                <a:latin typeface="Calibri" pitchFamily="34" charset="0"/>
              </a:rPr>
              <a:t>PR</a:t>
            </a:r>
            <a:r>
              <a:rPr lang="ru-RU" b="1" i="1" dirty="0" smtClean="0">
                <a:latin typeface="Calibri" pitchFamily="34" charset="0"/>
              </a:rPr>
              <a:t>L91</a:t>
            </a:r>
            <a:r>
              <a:rPr lang="en-US" b="1" i="1" dirty="0" smtClean="0">
                <a:latin typeface="Calibri" pitchFamily="34" charset="0"/>
              </a:rPr>
              <a:t>, </a:t>
            </a:r>
            <a:r>
              <a:rPr lang="ru-RU" b="1" i="1" dirty="0" smtClean="0">
                <a:latin typeface="Calibri" pitchFamily="34" charset="0"/>
              </a:rPr>
              <a:t>262001</a:t>
            </a:r>
            <a:r>
              <a:rPr lang="en-US" b="1" i="1" dirty="0" smtClean="0">
                <a:latin typeface="Calibri" pitchFamily="34" charset="0"/>
              </a:rPr>
              <a:t> (</a:t>
            </a:r>
            <a:r>
              <a:rPr lang="ru-RU" b="1" i="1" dirty="0" smtClean="0">
                <a:latin typeface="Calibri" pitchFamily="34" charset="0"/>
              </a:rPr>
              <a:t>2003</a:t>
            </a:r>
            <a:r>
              <a:rPr lang="en-US" b="1" i="1" dirty="0" smtClean="0">
                <a:latin typeface="Calibri" pitchFamily="34" charset="0"/>
              </a:rPr>
              <a:t>)</a:t>
            </a:r>
            <a:endParaRPr lang="ru-RU" b="1" dirty="0">
              <a:latin typeface="Calibri" pitchFamily="34" charset="0"/>
            </a:endParaRPr>
          </a:p>
        </p:txBody>
      </p:sp>
      <p:grpSp>
        <p:nvGrpSpPr>
          <p:cNvPr id="4" name="Group 80"/>
          <p:cNvGrpSpPr/>
          <p:nvPr/>
        </p:nvGrpSpPr>
        <p:grpSpPr>
          <a:xfrm>
            <a:off x="6019801" y="2438400"/>
            <a:ext cx="2971800" cy="2393634"/>
            <a:chOff x="5777916" y="2940367"/>
            <a:chExt cx="2971800" cy="2393634"/>
          </a:xfrm>
        </p:grpSpPr>
        <p:pic>
          <p:nvPicPr>
            <p:cNvPr id="4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l="4554" t="7058" r="2277" b="2353"/>
            <a:stretch>
              <a:fillRect/>
            </a:stretch>
          </p:blipFill>
          <p:spPr bwMode="auto">
            <a:xfrm>
              <a:off x="5777916" y="2940367"/>
              <a:ext cx="2971800" cy="2393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29400" y="3048000"/>
              <a:ext cx="475200" cy="540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" name="Text Box 37"/>
            <p:cNvSpPr txBox="1">
              <a:spLocks noChangeArrowheads="1"/>
            </p:cNvSpPr>
            <p:nvPr/>
          </p:nvSpPr>
          <p:spPr bwMode="auto">
            <a:xfrm>
              <a:off x="6847243" y="4540567"/>
              <a:ext cx="1687157" cy="283811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r>
                <a:rPr lang="en-US" sz="1300" i="1" dirty="0" smtClean="0">
                  <a:latin typeface="Calibri" pitchFamily="34" charset="0"/>
                </a:rPr>
                <a:t>PRD73</a:t>
              </a:r>
              <a:r>
                <a:rPr lang="en-US" sz="1300" i="1" dirty="0">
                  <a:latin typeface="Calibri" pitchFamily="34" charset="0"/>
                </a:rPr>
                <a:t>, 011101 (2006)</a:t>
              </a:r>
              <a:endParaRPr lang="ru-RU" sz="1300" i="1" dirty="0">
                <a:latin typeface="Calibri" pitchFamily="34" charset="0"/>
              </a:endParaRPr>
            </a:p>
          </p:txBody>
        </p:sp>
      </p:grpSp>
      <p:grpSp>
        <p:nvGrpSpPr>
          <p:cNvPr id="6" name="Group 75"/>
          <p:cNvGrpSpPr/>
          <p:nvPr/>
        </p:nvGrpSpPr>
        <p:grpSpPr>
          <a:xfrm>
            <a:off x="2971800" y="4709403"/>
            <a:ext cx="3205719" cy="2148597"/>
            <a:chOff x="228600" y="3962400"/>
            <a:chExt cx="3205719" cy="2148597"/>
          </a:xfrm>
        </p:grpSpPr>
        <p:pic>
          <p:nvPicPr>
            <p:cNvPr id="58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600" y="3962400"/>
              <a:ext cx="3205719" cy="2148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9505" y="3974725"/>
              <a:ext cx="554895" cy="383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0" name="Rectangle 24"/>
            <p:cNvSpPr>
              <a:spLocks noChangeArrowheads="1"/>
            </p:cNvSpPr>
            <p:nvPr/>
          </p:nvSpPr>
          <p:spPr bwMode="auto">
            <a:xfrm>
              <a:off x="1066800" y="5369986"/>
              <a:ext cx="1524000" cy="283811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r>
                <a:rPr lang="en-US" sz="1300" i="1" dirty="0" smtClean="0">
                  <a:latin typeface="Calibri" pitchFamily="34" charset="0"/>
                </a:rPr>
                <a:t>EPJ C72 1972 (2012)</a:t>
              </a:r>
              <a:endParaRPr lang="ru-RU" sz="1300" i="1" dirty="0">
                <a:latin typeface="Calibri" pitchFamily="34" charset="0"/>
              </a:endParaRPr>
            </a:p>
          </p:txBody>
        </p:sp>
      </p:grpSp>
      <p:grpSp>
        <p:nvGrpSpPr>
          <p:cNvPr id="7" name="Group 78"/>
          <p:cNvGrpSpPr/>
          <p:nvPr/>
        </p:nvGrpSpPr>
        <p:grpSpPr>
          <a:xfrm>
            <a:off x="76200" y="4724400"/>
            <a:ext cx="2724247" cy="2133600"/>
            <a:chOff x="5993338" y="4198205"/>
            <a:chExt cx="2724247" cy="2133600"/>
          </a:xfrm>
        </p:grpSpPr>
        <p:grpSp>
          <p:nvGrpSpPr>
            <p:cNvPr id="8" name="Группа 23"/>
            <p:cNvGrpSpPr/>
            <p:nvPr/>
          </p:nvGrpSpPr>
          <p:grpSpPr>
            <a:xfrm>
              <a:off x="5993338" y="4206887"/>
              <a:ext cx="2724247" cy="2124918"/>
              <a:chOff x="504967" y="4080680"/>
              <a:chExt cx="3797612" cy="2805729"/>
            </a:xfrm>
          </p:grpSpPr>
          <p:pic>
            <p:nvPicPr>
              <p:cNvPr id="49" name="Picture 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25275" y="4080680"/>
                <a:ext cx="3577304" cy="2805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04967" y="4143565"/>
                <a:ext cx="233173" cy="1607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221938" y="4198205"/>
              <a:ext cx="430426" cy="436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" name="Rectangle 24"/>
            <p:cNvSpPr>
              <a:spLocks noChangeArrowheads="1"/>
            </p:cNvSpPr>
            <p:nvPr/>
          </p:nvSpPr>
          <p:spPr bwMode="auto">
            <a:xfrm>
              <a:off x="6983938" y="4371594"/>
              <a:ext cx="1524256" cy="283811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r>
                <a:rPr lang="en-US" sz="1300" i="1" dirty="0" smtClean="0">
                  <a:latin typeface="Calibri" pitchFamily="34" charset="0"/>
                </a:rPr>
                <a:t>JHEP 04, 154 (2013)</a:t>
              </a:r>
              <a:endParaRPr lang="ru-RU" sz="1300" i="1" dirty="0">
                <a:latin typeface="Calibri" pitchFamily="34" charset="0"/>
              </a:endParaRPr>
            </a:p>
          </p:txBody>
        </p:sp>
      </p:grpSp>
      <p:grpSp>
        <p:nvGrpSpPr>
          <p:cNvPr id="9" name="Group 76"/>
          <p:cNvGrpSpPr/>
          <p:nvPr/>
        </p:nvGrpSpPr>
        <p:grpSpPr>
          <a:xfrm>
            <a:off x="0" y="2469833"/>
            <a:ext cx="2896371" cy="2142241"/>
            <a:chOff x="5138470" y="2133068"/>
            <a:chExt cx="2896371" cy="2142241"/>
          </a:xfrm>
        </p:grpSpPr>
        <p:pic>
          <p:nvPicPr>
            <p:cNvPr id="64" name="Picture 6"/>
            <p:cNvPicPr>
              <a:picLocks noChangeAspect="1" noChangeArrowheads="1"/>
            </p:cNvPicPr>
            <p:nvPr/>
          </p:nvPicPr>
          <p:blipFill>
            <a:blip r:embed="rId11" cstate="print"/>
            <a:srcRect l="368" t="4465" r="1839" b="496"/>
            <a:stretch>
              <a:fillRect/>
            </a:stretch>
          </p:blipFill>
          <p:spPr bwMode="auto">
            <a:xfrm>
              <a:off x="5138470" y="2133068"/>
              <a:ext cx="2896371" cy="214224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65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976670" y="2701731"/>
              <a:ext cx="502840" cy="49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6283984" y="3657068"/>
              <a:ext cx="1673886" cy="283811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r>
                <a:rPr lang="en-US" sz="1300" i="1" dirty="0">
                  <a:latin typeface="Calibri" pitchFamily="34" charset="0"/>
                </a:rPr>
                <a:t>PR</a:t>
              </a:r>
              <a:r>
                <a:rPr lang="ru-RU" sz="1300" i="1" dirty="0" smtClean="0">
                  <a:latin typeface="Calibri" pitchFamily="34" charset="0"/>
                </a:rPr>
                <a:t>L9</a:t>
              </a:r>
              <a:r>
                <a:rPr lang="en-US" sz="1300" i="1" dirty="0" smtClean="0">
                  <a:latin typeface="Calibri" pitchFamily="34" charset="0"/>
                </a:rPr>
                <a:t>3, 072</a:t>
              </a:r>
              <a:r>
                <a:rPr lang="ru-RU" sz="1300" i="1" dirty="0" smtClean="0">
                  <a:latin typeface="Calibri" pitchFamily="34" charset="0"/>
                </a:rPr>
                <a:t>001</a:t>
              </a:r>
              <a:r>
                <a:rPr lang="en-US" sz="1300" i="1" dirty="0" smtClean="0">
                  <a:latin typeface="Calibri" pitchFamily="34" charset="0"/>
                </a:rPr>
                <a:t> (</a:t>
              </a:r>
              <a:r>
                <a:rPr lang="ru-RU" sz="1300" i="1" dirty="0" smtClean="0">
                  <a:latin typeface="Calibri" pitchFamily="34" charset="0"/>
                </a:rPr>
                <a:t>200</a:t>
              </a:r>
              <a:r>
                <a:rPr lang="en-US" sz="1300" i="1" dirty="0" smtClean="0">
                  <a:latin typeface="Calibri" pitchFamily="34" charset="0"/>
                </a:rPr>
                <a:t>4)</a:t>
              </a:r>
              <a:endParaRPr lang="ru-RU" sz="1300" i="1" dirty="0">
                <a:latin typeface="Calibri" pitchFamily="34" charset="0"/>
              </a:endParaRPr>
            </a:p>
          </p:txBody>
        </p:sp>
      </p:grpSp>
      <p:grpSp>
        <p:nvGrpSpPr>
          <p:cNvPr id="10" name="Group 79"/>
          <p:cNvGrpSpPr/>
          <p:nvPr/>
        </p:nvGrpSpPr>
        <p:grpSpPr>
          <a:xfrm>
            <a:off x="3138007" y="2469833"/>
            <a:ext cx="2805593" cy="2133600"/>
            <a:chOff x="2971800" y="2971800"/>
            <a:chExt cx="2805593" cy="2133600"/>
          </a:xfrm>
        </p:grpSpPr>
        <p:pic>
          <p:nvPicPr>
            <p:cNvPr id="59" name="Picture 5" descr="dzero_11-18"/>
            <p:cNvPicPr>
              <a:picLocks noChangeAspect="1" noChangeArrowheads="1"/>
            </p:cNvPicPr>
            <p:nvPr/>
          </p:nvPicPr>
          <p:blipFill>
            <a:blip r:embed="rId13" cstate="print"/>
            <a:srcRect l="1890" t="8392" r="3307" b="2797"/>
            <a:stretch>
              <a:fillRect/>
            </a:stretch>
          </p:blipFill>
          <p:spPr>
            <a:xfrm>
              <a:off x="2971800" y="2971800"/>
              <a:ext cx="2805593" cy="2133600"/>
            </a:xfrm>
            <a:prstGeom prst="rect">
              <a:avLst/>
            </a:prstGeom>
            <a:noFill/>
            <a:ln w="28575">
              <a:noFill/>
            </a:ln>
          </p:spPr>
        </p:pic>
        <p:pic>
          <p:nvPicPr>
            <p:cNvPr id="60" name="Picture 12" descr="d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>
            <a:xfrm>
              <a:off x="5171842" y="3032863"/>
              <a:ext cx="496838" cy="258931"/>
            </a:xfrm>
            <a:prstGeom prst="rect">
              <a:avLst/>
            </a:prstGeom>
            <a:noFill/>
            <a:ln/>
          </p:spPr>
        </p:pic>
        <p:sp>
          <p:nvSpPr>
            <p:cNvPr id="68" name="Прямоугольник 31"/>
            <p:cNvSpPr/>
            <p:nvPr/>
          </p:nvSpPr>
          <p:spPr bwMode="auto">
            <a:xfrm>
              <a:off x="4065922" y="3041724"/>
              <a:ext cx="656640" cy="1555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45" tIns="41473" rIns="82945" bIns="41473" numCol="1" rtlCol="0" anchor="t" anchorCtr="0" compatLnSpc="1">
              <a:prstTxWarp prst="textNoShape">
                <a:avLst/>
              </a:prstTxWarp>
            </a:bodyPr>
            <a:lstStyle/>
            <a:p>
              <a:pPr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600" b="1" dirty="0" smtClean="0">
                <a:latin typeface="Calibri" pitchFamily="34" charset="0"/>
              </a:endParaRP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3983703" y="4516789"/>
              <a:ext cx="1655097" cy="283811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r>
                <a:rPr lang="en-US" sz="1300" i="1" dirty="0">
                  <a:latin typeface="Calibri" pitchFamily="34" charset="0"/>
                </a:rPr>
                <a:t>PR</a:t>
              </a:r>
              <a:r>
                <a:rPr lang="ru-RU" sz="1300" i="1" dirty="0" smtClean="0">
                  <a:latin typeface="Calibri" pitchFamily="34" charset="0"/>
                </a:rPr>
                <a:t>L9</a:t>
              </a:r>
              <a:r>
                <a:rPr lang="en-US" sz="1300" i="1" dirty="0" smtClean="0">
                  <a:latin typeface="Calibri" pitchFamily="34" charset="0"/>
                </a:rPr>
                <a:t>3, 162</a:t>
              </a:r>
              <a:r>
                <a:rPr lang="ru-RU" sz="1300" i="1" dirty="0" smtClean="0">
                  <a:latin typeface="Calibri" pitchFamily="34" charset="0"/>
                </a:rPr>
                <a:t>00</a:t>
              </a:r>
              <a:r>
                <a:rPr lang="en-US" sz="1300" i="1" dirty="0" smtClean="0">
                  <a:latin typeface="Calibri" pitchFamily="34" charset="0"/>
                </a:rPr>
                <a:t>2 (</a:t>
              </a:r>
              <a:r>
                <a:rPr lang="ru-RU" sz="1300" i="1" dirty="0" smtClean="0">
                  <a:latin typeface="Calibri" pitchFamily="34" charset="0"/>
                </a:rPr>
                <a:t>200</a:t>
              </a:r>
              <a:r>
                <a:rPr lang="en-US" sz="1300" i="1" dirty="0" smtClean="0">
                  <a:latin typeface="Calibri" pitchFamily="34" charset="0"/>
                </a:rPr>
                <a:t>4)</a:t>
              </a:r>
              <a:endParaRPr lang="ru-RU" sz="1300" i="1" dirty="0">
                <a:latin typeface="Calibri" pitchFamily="34" charset="0"/>
              </a:endParaRPr>
            </a:p>
          </p:txBody>
        </p:sp>
      </p:grpSp>
      <p:sp>
        <p:nvSpPr>
          <p:cNvPr id="83" name="Rectangle 49"/>
          <p:cNvSpPr>
            <a:spLocks noChangeArrowheads="1"/>
          </p:cNvSpPr>
          <p:nvPr/>
        </p:nvSpPr>
        <p:spPr bwMode="auto">
          <a:xfrm>
            <a:off x="6477000" y="6248400"/>
            <a:ext cx="23622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45" tIns="41473" rIns="82945" bIns="41473">
            <a:spAutoFit/>
          </a:bodyPr>
          <a:lstStyle/>
          <a:p>
            <a:r>
              <a:rPr lang="en-US" b="1" i="1" dirty="0" err="1" smtClean="0">
                <a:solidFill>
                  <a:srgbClr val="800000"/>
                </a:solidFill>
                <a:latin typeface="Calibri" pitchFamily="34" charset="0"/>
              </a:rPr>
              <a:t>LHCb</a:t>
            </a:r>
            <a:r>
              <a:rPr lang="en-US" b="1" i="1" dirty="0" smtClean="0">
                <a:solidFill>
                  <a:srgbClr val="800000"/>
                </a:solidFill>
                <a:latin typeface="Calibri" pitchFamily="34" charset="0"/>
              </a:rPr>
              <a:t> 2013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:  </a:t>
            </a:r>
            <a:r>
              <a:rPr lang="en-US" b="1" dirty="0" smtClean="0">
                <a:latin typeface="Calibri" pitchFamily="34" charset="0"/>
              </a:rPr>
              <a:t>J</a:t>
            </a:r>
            <a:r>
              <a:rPr lang="en-US" b="1" baseline="30000" dirty="0" smtClean="0">
                <a:latin typeface="Calibri" pitchFamily="34" charset="0"/>
              </a:rPr>
              <a:t>PC</a:t>
            </a:r>
            <a:r>
              <a:rPr lang="en-US" b="1" dirty="0" smtClean="0">
                <a:latin typeface="Calibri" pitchFamily="34" charset="0"/>
              </a:rPr>
              <a:t> = 1</a:t>
            </a:r>
            <a:r>
              <a:rPr lang="en-US" b="1" baseline="30000" dirty="0" smtClean="0">
                <a:latin typeface="Calibri" pitchFamily="34" charset="0"/>
              </a:rPr>
              <a:t>++</a:t>
            </a:r>
            <a:r>
              <a:rPr lang="en-US" b="1" i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 </a:t>
            </a:r>
            <a:endParaRPr lang="en-US" b="1" dirty="0" smtClean="0">
              <a:solidFill>
                <a:srgbClr val="800000"/>
              </a:solidFill>
              <a:latin typeface="Calibri" pitchFamily="34" charset="0"/>
            </a:endParaRPr>
          </a:p>
        </p:txBody>
      </p:sp>
      <p:pic>
        <p:nvPicPr>
          <p:cNvPr id="84" name="Picture 14" descr="Belle-logo-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05600" y="304800"/>
            <a:ext cx="60671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16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0849" y="2808507"/>
            <a:ext cx="2559263" cy="177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13046" y="685800"/>
            <a:ext cx="9030954" cy="241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>
              <a:lnSpc>
                <a:spcPct val="110000"/>
              </a:lnSpc>
              <a:spcBef>
                <a:spcPts val="544"/>
              </a:spcBef>
              <a:buSzPct val="65000"/>
              <a:buBlip>
                <a:blip r:embed="rId4"/>
              </a:buBlip>
            </a:pPr>
            <a:r>
              <a:rPr lang="en-US" sz="1600" b="1" dirty="0">
                <a:latin typeface="Calibri" pitchFamily="34" charset="0"/>
                <a:sym typeface="Symbol" pitchFamily="18" charset="2"/>
              </a:rPr>
              <a:t> </a:t>
            </a:r>
            <a:r>
              <a:rPr lang="el-GR" sz="1600" b="1" dirty="0" smtClean="0">
                <a:latin typeface="Calibri" pitchFamily="34" charset="0"/>
                <a:sym typeface="Symbol" pitchFamily="18" charset="2"/>
              </a:rPr>
              <a:t>ππ</a:t>
            </a:r>
            <a:r>
              <a:rPr lang="en-US" sz="1600" b="1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sz="1600" b="1" dirty="0">
                <a:latin typeface="Calibri" pitchFamily="34" charset="0"/>
                <a:sym typeface="Symbol" pitchFamily="18" charset="2"/>
              </a:rPr>
              <a:t>= </a:t>
            </a:r>
            <a:r>
              <a:rPr lang="el-GR" sz="1600" b="1" dirty="0" smtClean="0">
                <a:latin typeface="Calibri" pitchFamily="34" charset="0"/>
                <a:sym typeface="Symbol" pitchFamily="18" charset="2"/>
              </a:rPr>
              <a:t></a:t>
            </a:r>
            <a:r>
              <a:rPr lang="en-US" sz="1600" b="1" dirty="0" smtClean="0">
                <a:latin typeface="Calibri" pitchFamily="34" charset="0"/>
                <a:sym typeface="Symbol" pitchFamily="18" charset="2"/>
              </a:rPr>
              <a:t> means </a:t>
            </a:r>
            <a:r>
              <a:rPr lang="en-US" sz="1600" b="1" dirty="0" err="1">
                <a:latin typeface="Calibri" pitchFamily="34" charset="0"/>
                <a:sym typeface="Symbol" pitchFamily="18" charset="2"/>
              </a:rPr>
              <a:t>Isospin</a:t>
            </a:r>
            <a:r>
              <a:rPr lang="en-US" sz="1600" b="1" dirty="0">
                <a:latin typeface="Calibri" pitchFamily="34" charset="0"/>
                <a:sym typeface="Symbol" pitchFamily="18" charset="2"/>
              </a:rPr>
              <a:t> violation!</a:t>
            </a:r>
          </a:p>
          <a:p>
            <a:pPr>
              <a:lnSpc>
                <a:spcPct val="110000"/>
              </a:lnSpc>
              <a:buSzPct val="65000"/>
              <a:buBlip>
                <a:blip r:embed="rId4"/>
              </a:buBlip>
            </a:pPr>
            <a:r>
              <a:rPr lang="en-US" sz="1600" b="1" dirty="0">
                <a:latin typeface="Calibri" pitchFamily="34" charset="0"/>
              </a:rPr>
              <a:t> X(3872) → J/</a:t>
            </a:r>
            <a:r>
              <a:rPr lang="en-US" sz="1600" b="1" dirty="0" smtClean="0">
                <a:latin typeface="Calibri" pitchFamily="34" charset="0"/>
                <a:sym typeface="Symbol" pitchFamily="18" charset="2"/>
              </a:rPr>
              <a:t></a:t>
            </a:r>
            <a:r>
              <a:rPr lang="el-GR" sz="1600" b="1" dirty="0" smtClean="0">
                <a:latin typeface="Calibri" pitchFamily="34" charset="0"/>
                <a:sym typeface="Symbol" pitchFamily="18" charset="2"/>
              </a:rPr>
              <a:t>ω</a:t>
            </a:r>
            <a:r>
              <a:rPr lang="en-US" sz="1600" b="1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sz="1600" b="1" dirty="0">
                <a:latin typeface="Calibri" pitchFamily="34" charset="0"/>
                <a:sym typeface="Symbol" pitchFamily="18" charset="2"/>
              </a:rPr>
              <a:t>is </a:t>
            </a:r>
            <a:r>
              <a:rPr lang="en-US" sz="1600" b="1" dirty="0" smtClean="0">
                <a:latin typeface="Calibri" pitchFamily="34" charset="0"/>
                <a:sym typeface="Symbol" pitchFamily="18" charset="2"/>
              </a:rPr>
              <a:t>seen: confirms </a:t>
            </a:r>
            <a:r>
              <a:rPr lang="en-US" sz="1600" b="1" dirty="0" err="1" smtClean="0">
                <a:latin typeface="Calibri" pitchFamily="34" charset="0"/>
                <a:sym typeface="Symbol" pitchFamily="18" charset="2"/>
              </a:rPr>
              <a:t>isospin</a:t>
            </a:r>
            <a:r>
              <a:rPr lang="en-US" sz="1600" b="1" dirty="0" smtClean="0">
                <a:latin typeface="Calibri" pitchFamily="34" charset="0"/>
                <a:sym typeface="Symbol" pitchFamily="18" charset="2"/>
              </a:rPr>
              <a:t> violation</a:t>
            </a:r>
          </a:p>
          <a:p>
            <a:pPr>
              <a:lnSpc>
                <a:spcPct val="110000"/>
              </a:lnSpc>
              <a:buSzPct val="65000"/>
            </a:pPr>
            <a:r>
              <a:rPr lang="en-US" dirty="0" smtClean="0">
                <a:latin typeface="Calibri" pitchFamily="34" charset="0"/>
                <a:sym typeface="Symbol" pitchFamily="18" charset="2"/>
              </a:rPr>
              <a:t>                  </a:t>
            </a:r>
            <a:r>
              <a:rPr lang="en-US" sz="1600" b="1" dirty="0" smtClean="0">
                <a:latin typeface="Calibri" pitchFamily="34" charset="0"/>
                <a:sym typeface="Symbol" pitchFamily="18" charset="2"/>
              </a:rPr>
              <a:t>                    B(</a:t>
            </a:r>
            <a:r>
              <a:rPr lang="en-US" dirty="0" smtClean="0">
                <a:latin typeface="Calibri" pitchFamily="34" charset="0"/>
              </a:rPr>
              <a:t>X(3872) → J/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</a:t>
            </a:r>
            <a:r>
              <a:rPr lang="el-GR" dirty="0" smtClean="0">
                <a:latin typeface="Calibri" pitchFamily="34" charset="0"/>
                <a:sym typeface="Symbol" pitchFamily="18" charset="2"/>
              </a:rPr>
              <a:t>ω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)/</a:t>
            </a:r>
            <a:r>
              <a:rPr lang="en-US" dirty="0" smtClean="0">
                <a:latin typeface="Calibri" pitchFamily="34" charset="0"/>
              </a:rPr>
              <a:t>B(X(3872) → J/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</a:t>
            </a:r>
            <a:r>
              <a:rPr lang="el-GR" dirty="0" smtClean="0">
                <a:latin typeface="Calibri" pitchFamily="34" charset="0"/>
              </a:rPr>
              <a:t>ππ</a:t>
            </a:r>
            <a:r>
              <a:rPr lang="en-US" dirty="0" smtClean="0">
                <a:latin typeface="Calibri" pitchFamily="34" charset="0"/>
              </a:rPr>
              <a:t>)=0.8±0.3</a:t>
            </a:r>
          </a:p>
          <a:p>
            <a:pPr>
              <a:lnSpc>
                <a:spcPct val="110000"/>
              </a:lnSpc>
              <a:buSzPct val="65000"/>
              <a:buBlip>
                <a:blip r:embed="rId4"/>
              </a:buBlip>
            </a:pP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Radiative</a:t>
            </a:r>
            <a:r>
              <a:rPr lang="en-US" dirty="0" smtClean="0">
                <a:latin typeface="Calibri" pitchFamily="34" charset="0"/>
              </a:rPr>
              <a:t> decays: </a:t>
            </a:r>
            <a:r>
              <a:rPr lang="en-US" dirty="0" err="1" smtClean="0">
                <a:latin typeface="Calibri" pitchFamily="34" charset="0"/>
              </a:rPr>
              <a:t>Belle&amp;Babar</a:t>
            </a:r>
            <a:r>
              <a:rPr lang="en-US" dirty="0" smtClean="0">
                <a:latin typeface="Calibri" pitchFamily="34" charset="0"/>
              </a:rPr>
              <a:t> good agreement for X →J/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</a:t>
            </a:r>
            <a:r>
              <a:rPr lang="el-GR" dirty="0" smtClean="0">
                <a:latin typeface="Calibri" pitchFamily="34" charset="0"/>
                <a:sym typeface="Symbol" pitchFamily="18" charset="2"/>
              </a:rPr>
              <a:t>γ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;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  not consistent for 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X </a:t>
            </a:r>
            <a:r>
              <a:rPr lang="en-US" dirty="0" smtClean="0">
                <a:latin typeface="Calibri" pitchFamily="34" charset="0"/>
              </a:rPr>
              <a:t>→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(2S)</a:t>
            </a:r>
            <a:r>
              <a:rPr lang="el-GR" dirty="0" smtClean="0">
                <a:latin typeface="Calibri" pitchFamily="34" charset="0"/>
                <a:sym typeface="Symbol" pitchFamily="18" charset="2"/>
              </a:rPr>
              <a:t>γ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.    </a:t>
            </a:r>
            <a:r>
              <a:rPr lang="en-US" dirty="0" err="1" smtClean="0">
                <a:latin typeface="Calibri" pitchFamily="34" charset="0"/>
                <a:sym typeface="Symbol" pitchFamily="18" charset="2"/>
              </a:rPr>
              <a:t>LHCb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 confirms </a:t>
            </a:r>
            <a:r>
              <a:rPr lang="en-US" dirty="0" err="1" smtClean="0">
                <a:latin typeface="Calibri" pitchFamily="34" charset="0"/>
                <a:sym typeface="Symbol" pitchFamily="18" charset="2"/>
              </a:rPr>
              <a:t>BaBar’s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 not vanishing X </a:t>
            </a:r>
            <a:r>
              <a:rPr lang="en-US" dirty="0" smtClean="0">
                <a:latin typeface="Calibri" pitchFamily="34" charset="0"/>
              </a:rPr>
              <a:t>→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(2S)</a:t>
            </a:r>
            <a:r>
              <a:rPr lang="el-GR" dirty="0" smtClean="0">
                <a:latin typeface="Calibri" pitchFamily="34" charset="0"/>
                <a:sym typeface="Symbol" pitchFamily="18" charset="2"/>
              </a:rPr>
              <a:t>γ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.</a:t>
            </a:r>
          </a:p>
          <a:p>
            <a:pPr>
              <a:lnSpc>
                <a:spcPct val="110000"/>
              </a:lnSpc>
              <a:buSzPct val="65000"/>
              <a:buBlip>
                <a:blip r:embed="rId4"/>
              </a:buBlip>
            </a:pPr>
            <a:r>
              <a:rPr lang="en-US" dirty="0" smtClean="0">
                <a:latin typeface="Calibri" pitchFamily="34" charset="0"/>
              </a:rPr>
              <a:t> X(3872) → DD* - dominant mode</a:t>
            </a:r>
          </a:p>
          <a:p>
            <a:pPr>
              <a:lnSpc>
                <a:spcPct val="110000"/>
              </a:lnSpc>
              <a:buSzPct val="65000"/>
              <a:buBlip>
                <a:blip r:embed="rId4"/>
              </a:buBlip>
            </a:pPr>
            <a:r>
              <a:rPr lang="en-US" altLang="zh-CN" dirty="0">
                <a:latin typeface="Calibri" pitchFamily="34" charset="0"/>
              </a:rPr>
              <a:t>B→X(3872)K</a:t>
            </a:r>
            <a:r>
              <a:rPr lang="el-GR" altLang="zh-CN" dirty="0">
                <a:latin typeface="Calibri" pitchFamily="34" charset="0"/>
                <a:sym typeface="Symbol" pitchFamily="18" charset="2"/>
              </a:rPr>
              <a:t>π</a:t>
            </a:r>
            <a:r>
              <a:rPr lang="en-US" altLang="zh-CN" dirty="0">
                <a:latin typeface="Calibri" pitchFamily="34" charset="0"/>
                <a:sym typeface="Symbol" pitchFamily="18" charset="2"/>
              </a:rPr>
              <a:t>  </a:t>
            </a:r>
            <a:r>
              <a:rPr lang="en-US" altLang="zh-CN" dirty="0">
                <a:latin typeface="Calibri" pitchFamily="34" charset="0"/>
              </a:rPr>
              <a:t>non-resonant K</a:t>
            </a:r>
            <a:r>
              <a:rPr lang="el-GR" altLang="zh-CN" dirty="0">
                <a:latin typeface="Calibri" pitchFamily="34" charset="0"/>
              </a:rPr>
              <a:t>π</a:t>
            </a:r>
            <a:r>
              <a:rPr lang="en-US" altLang="zh-CN" dirty="0">
                <a:latin typeface="Calibri" pitchFamily="34" charset="0"/>
              </a:rPr>
              <a:t> dominates!</a:t>
            </a:r>
            <a:endParaRPr lang="en-US" dirty="0" smtClean="0">
              <a:latin typeface="Calibri" pitchFamily="34" charset="0"/>
            </a:endParaRPr>
          </a:p>
          <a:p>
            <a:pPr>
              <a:lnSpc>
                <a:spcPct val="110000"/>
              </a:lnSpc>
              <a:buSzPct val="65000"/>
              <a:buBlip>
                <a:blip r:embed="rId4"/>
              </a:buBlip>
            </a:pPr>
            <a:endParaRPr lang="en-US" sz="1600" b="1" dirty="0">
              <a:latin typeface="Calibri" pitchFamily="34" charset="0"/>
              <a:sym typeface="Symbol" pitchFamily="18" charset="2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 t="46811" r="3115" b="867"/>
          <a:stretch>
            <a:fillRect/>
          </a:stretch>
        </p:blipFill>
        <p:spPr bwMode="auto">
          <a:xfrm>
            <a:off x="158730" y="2863064"/>
            <a:ext cx="2544414" cy="164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971800"/>
            <a:ext cx="347040" cy="39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X(3872)</a:t>
            </a:r>
            <a:r>
              <a:rPr lang="en-US" sz="3600" b="1" dirty="0" smtClean="0">
                <a:latin typeface="Calibri"/>
              </a:rPr>
              <a:t>: Other Decay Modes</a:t>
            </a:r>
            <a:endParaRPr lang="en-US" sz="3600" b="1" dirty="0">
              <a:latin typeface="+mn-lt"/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17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3" name="Picture 14" descr="Belle-logo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29346" y="2903984"/>
            <a:ext cx="43336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bus-79-64.jpeg"/>
          <p:cNvPicPr>
            <a:picLocks noChangeAspect="1"/>
          </p:cNvPicPr>
          <p:nvPr/>
        </p:nvPicPr>
        <p:blipFill>
          <a:blip r:embed="rId8" cstate="print"/>
          <a:srcRect l="50000"/>
          <a:stretch>
            <a:fillRect/>
          </a:stretch>
        </p:blipFill>
        <p:spPr>
          <a:xfrm>
            <a:off x="5752871" y="2712908"/>
            <a:ext cx="2304256" cy="186822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444208" y="4489375"/>
            <a:ext cx="2021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PRD 91, 051101(R)  (2015) </a:t>
            </a:r>
            <a:endParaRPr lang="en-US" sz="1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4" name="Rectangle 25"/>
          <p:cNvSpPr/>
          <p:nvPr/>
        </p:nvSpPr>
        <p:spPr>
          <a:xfrm>
            <a:off x="990600" y="4489375"/>
            <a:ext cx="1774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PRD </a:t>
            </a:r>
            <a:r>
              <a:rPr lang="en-US" altLang="zh-CN" sz="1400" b="1" dirty="0" smtClean="0">
                <a:solidFill>
                  <a:srgbClr val="002060"/>
                </a:solidFill>
                <a:latin typeface="Arial Narrow" pitchFamily="34" charset="0"/>
              </a:rPr>
              <a:t>8</a:t>
            </a:r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1, 0</a:t>
            </a:r>
            <a:r>
              <a:rPr lang="en-US" altLang="zh-CN" sz="1400" b="1" dirty="0" smtClean="0">
                <a:solidFill>
                  <a:srgbClr val="002060"/>
                </a:solidFill>
                <a:latin typeface="Arial Narrow" pitchFamily="34" charset="0"/>
              </a:rPr>
              <a:t>3</a:t>
            </a:r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110</a:t>
            </a:r>
            <a:r>
              <a:rPr lang="en-US" altLang="zh-CN" sz="1400" b="1" dirty="0" smtClean="0">
                <a:solidFill>
                  <a:srgbClr val="002060"/>
                </a:solidFill>
                <a:latin typeface="Arial Narrow" pitchFamily="34" charset="0"/>
              </a:rPr>
              <a:t>3</a:t>
            </a:r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 (201</a:t>
            </a:r>
            <a:r>
              <a:rPr lang="en-US" altLang="zh-CN" sz="1400" b="1" dirty="0" smtClean="0">
                <a:solidFill>
                  <a:srgbClr val="002060"/>
                </a:solidFill>
                <a:latin typeface="Arial Narrow" pitchFamily="34" charset="0"/>
              </a:rPr>
              <a:t>0</a:t>
            </a:r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) </a:t>
            </a:r>
            <a:endParaRPr lang="en-US" sz="1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7" name="Rectangle 25"/>
          <p:cNvSpPr/>
          <p:nvPr/>
        </p:nvSpPr>
        <p:spPr>
          <a:xfrm>
            <a:off x="3558468" y="4509120"/>
            <a:ext cx="1808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PRD </a:t>
            </a:r>
            <a:r>
              <a:rPr lang="en-US" altLang="zh-CN" sz="1400" b="1" dirty="0" smtClean="0">
                <a:solidFill>
                  <a:srgbClr val="002060"/>
                </a:solidFill>
                <a:latin typeface="Arial Narrow" pitchFamily="34" charset="0"/>
              </a:rPr>
              <a:t>77</a:t>
            </a:r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, 0</a:t>
            </a:r>
            <a:r>
              <a:rPr lang="en-US" altLang="zh-CN" sz="1400" b="1" dirty="0" smtClean="0">
                <a:solidFill>
                  <a:srgbClr val="002060"/>
                </a:solidFill>
                <a:latin typeface="Arial Narrow" pitchFamily="34" charset="0"/>
              </a:rPr>
              <a:t>11102</a:t>
            </a:r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  (20</a:t>
            </a:r>
            <a:r>
              <a:rPr lang="en-US" altLang="zh-CN" sz="1400" b="1" dirty="0" smtClean="0">
                <a:solidFill>
                  <a:srgbClr val="002060"/>
                </a:solidFill>
                <a:latin typeface="Arial Narrow" pitchFamily="34" charset="0"/>
              </a:rPr>
              <a:t>08</a:t>
            </a:r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) </a:t>
            </a:r>
            <a:endParaRPr lang="en-US" sz="1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28" name="Picture 14" descr="Belle-logo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2823166"/>
            <a:ext cx="43336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\\Mac\Home\Desktop\Screen Shot 2016-11-28 at 9.41.21 AM.png"/>
          <p:cNvPicPr>
            <a:picLocks noChangeAspect="1" noChangeArrowheads="1"/>
          </p:cNvPicPr>
          <p:nvPr/>
        </p:nvPicPr>
        <p:blipFill>
          <a:blip r:embed="rId9" cstate="print"/>
          <a:srcRect b="46956"/>
          <a:stretch>
            <a:fillRect/>
          </a:stretch>
        </p:blipFill>
        <p:spPr bwMode="auto">
          <a:xfrm>
            <a:off x="0" y="4816898"/>
            <a:ext cx="4300480" cy="1416916"/>
          </a:xfrm>
          <a:prstGeom prst="rect">
            <a:avLst/>
          </a:prstGeom>
          <a:noFill/>
        </p:spPr>
      </p:pic>
      <p:pic>
        <p:nvPicPr>
          <p:cNvPr id="31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2480" y="4930373"/>
            <a:ext cx="534745" cy="298828"/>
          </a:xfrm>
          <a:prstGeom prst="rect">
            <a:avLst/>
          </a:prstGeom>
          <a:noFill/>
        </p:spPr>
      </p:pic>
      <p:pic>
        <p:nvPicPr>
          <p:cNvPr id="41" name="Picture 4" descr="\\Mac\Home\Desktop\Screen Shot 2016-11-30 at 6.03.52 AM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9952" y="4885993"/>
            <a:ext cx="5004048" cy="1380121"/>
          </a:xfrm>
          <a:prstGeom prst="rect">
            <a:avLst/>
          </a:prstGeom>
          <a:noFill/>
        </p:spPr>
      </p:pic>
      <p:sp>
        <p:nvSpPr>
          <p:cNvPr id="42" name="Rectangle 25"/>
          <p:cNvSpPr/>
          <p:nvPr/>
        </p:nvSpPr>
        <p:spPr>
          <a:xfrm>
            <a:off x="865205" y="6351710"/>
            <a:ext cx="1837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PR</a:t>
            </a:r>
            <a:r>
              <a:rPr lang="en-US" altLang="zh-CN" sz="1400" b="1" dirty="0" smtClean="0">
                <a:solidFill>
                  <a:srgbClr val="002060"/>
                </a:solidFill>
                <a:latin typeface="Arial Narrow" pitchFamily="34" charset="0"/>
              </a:rPr>
              <a:t>L</a:t>
            </a:r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US" altLang="zh-CN" sz="1400" b="1" dirty="0" smtClean="0">
                <a:solidFill>
                  <a:srgbClr val="002060"/>
                </a:solidFill>
                <a:latin typeface="Arial Narrow" pitchFamily="34" charset="0"/>
              </a:rPr>
              <a:t>1</a:t>
            </a:r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12, 092001 (201</a:t>
            </a:r>
            <a:r>
              <a:rPr lang="en-US" sz="1400" b="1" dirty="0">
                <a:solidFill>
                  <a:srgbClr val="002060"/>
                </a:solidFill>
                <a:latin typeface="Arial Narrow" pitchFamily="34" charset="0"/>
              </a:rPr>
              <a:t>4</a:t>
            </a:r>
            <a:r>
              <a:rPr lang="en-US" sz="1400" b="1" dirty="0" smtClean="0">
                <a:solidFill>
                  <a:srgbClr val="002060"/>
                </a:solidFill>
                <a:latin typeface="Arial Narrow" pitchFamily="34" charset="0"/>
              </a:rPr>
              <a:t>) </a:t>
            </a:r>
            <a:endParaRPr lang="en-US" sz="1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</a:t>
            </a:r>
            <a:r>
              <a:rPr lang="en-US" sz="4000" b="1" dirty="0" smtClean="0">
                <a:latin typeface="+mn-lt"/>
              </a:rPr>
              <a:t>X(3872) decay channels</a:t>
            </a:r>
            <a:endParaRPr lang="en-US" sz="4000" b="1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3" y="892471"/>
            <a:ext cx="5411514" cy="216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776"/>
            <a:ext cx="2592288" cy="83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2910868" cy="108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4133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3902943" cy="8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9120"/>
            <a:ext cx="36766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641138"/>
            <a:ext cx="42767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58" y="6057503"/>
            <a:ext cx="429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4"/>
          <p:cNvSpPr txBox="1">
            <a:spLocks/>
          </p:cNvSpPr>
          <p:nvPr/>
        </p:nvSpPr>
        <p:spPr>
          <a:xfrm>
            <a:off x="7010400" y="6590705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18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" y="-1"/>
            <a:ext cx="9128887" cy="629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285314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66989"/>
            <a:ext cx="3073041" cy="56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19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9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未标题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312" y="3356992"/>
            <a:ext cx="8784976" cy="792088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kumimoji="1" lang="en-US" altLang="zh-CN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Chengping</a:t>
            </a:r>
            <a:r>
              <a:rPr kumimoji="1" lang="en-US" altLang="zh-C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Shen</a:t>
            </a:r>
            <a:endParaRPr kumimoji="1" lang="zh-CN" altLang="en-US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995367" y="6260951"/>
            <a:ext cx="7132866" cy="4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26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zh-CN" altLang="en-US" sz="20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 bwMode="auto">
          <a:xfrm>
            <a:off x="0" y="4941168"/>
            <a:ext cx="9433048" cy="86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dirty="0"/>
              <a:t>9th Workshop on Hadron physics in China and </a:t>
            </a:r>
            <a:endParaRPr lang="en-US" altLang="zh-CN" sz="2800" dirty="0" smtClean="0"/>
          </a:p>
          <a:p>
            <a:r>
              <a:rPr lang="en-US" altLang="zh-CN" sz="2800" dirty="0" smtClean="0"/>
              <a:t>Opportunities Worldwide</a:t>
            </a:r>
            <a:endParaRPr lang="en-US" altLang="zh-CN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016" y="1844824"/>
            <a:ext cx="89644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altLang="zh-CN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 from experimental results</a:t>
            </a:r>
            <a:endParaRPr lang="zh-CN" alt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18453"/>
      </p:ext>
    </p:extLst>
  </p:cSld>
  <p:clrMapOvr>
    <a:masterClrMapping/>
  </p:clrMapOvr>
  <p:transition advTm="1084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1"/>
            <a:ext cx="9109946" cy="63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81" y="4797152"/>
            <a:ext cx="363600" cy="19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52950"/>
            <a:ext cx="106315" cy="3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96025"/>
            <a:ext cx="47815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20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600" b="1" dirty="0">
                <a:solidFill>
                  <a:schemeClr val="accent2"/>
                </a:solidFill>
                <a:latin typeface="Arial" pitchFamily="34" charset="0"/>
              </a:rPr>
              <a:t>Search for </a:t>
            </a:r>
            <a:r>
              <a:rPr lang="en-US" altLang="zh-CN" sz="2600" b="1" dirty="0" err="1">
                <a:solidFill>
                  <a:schemeClr val="accent2"/>
                </a:solidFill>
                <a:latin typeface="Arial" pitchFamily="34" charset="0"/>
              </a:rPr>
              <a:t>X</a:t>
            </a:r>
            <a:r>
              <a:rPr lang="en-US" altLang="zh-CN" sz="2600" b="1" baseline="-25000" dirty="0" err="1">
                <a:solidFill>
                  <a:schemeClr val="accent2"/>
                </a:solidFill>
                <a:latin typeface="Arial" pitchFamily="34" charset="0"/>
              </a:rPr>
              <a:t>b</a:t>
            </a:r>
            <a:r>
              <a:rPr lang="en-US" altLang="zh-CN" sz="2600" b="1" dirty="0">
                <a:solidFill>
                  <a:schemeClr val="accent2"/>
                </a:solidFill>
                <a:latin typeface="Arial" pitchFamily="34" charset="0"/>
              </a:rPr>
              <a:t> in </a:t>
            </a:r>
            <a:r>
              <a:rPr lang="en-US" altLang="zh-CN" sz="2600" b="1" dirty="0" err="1">
                <a:solidFill>
                  <a:schemeClr val="accent2"/>
                </a:solidFill>
                <a:latin typeface="Arial" pitchFamily="34" charset="0"/>
              </a:rPr>
              <a:t>e</a:t>
            </a:r>
            <a:r>
              <a:rPr lang="en-US" altLang="zh-CN" sz="2600" b="1" baseline="30000" dirty="0" err="1">
                <a:solidFill>
                  <a:schemeClr val="accent2"/>
                </a:solidFill>
                <a:latin typeface="Arial" pitchFamily="34" charset="0"/>
              </a:rPr>
              <a:t>+</a:t>
            </a:r>
            <a:r>
              <a:rPr lang="en-US" altLang="zh-CN" sz="2600" b="1" dirty="0" err="1">
                <a:solidFill>
                  <a:schemeClr val="accent2"/>
                </a:solidFill>
                <a:latin typeface="Arial" pitchFamily="34" charset="0"/>
              </a:rPr>
              <a:t>e</a:t>
            </a:r>
            <a:r>
              <a:rPr lang="en-US" altLang="zh-CN" sz="2600" b="1" baseline="30000" dirty="0">
                <a:solidFill>
                  <a:schemeClr val="accent2"/>
                </a:solidFill>
                <a:latin typeface="Arial" pitchFamily="34" charset="0"/>
              </a:rPr>
              <a:t>-</a:t>
            </a:r>
            <a:r>
              <a:rPr lang="en-US" altLang="zh-CN" sz="2600" b="1" dirty="0">
                <a:solidFill>
                  <a:schemeClr val="accent2"/>
                </a:solidFill>
                <a:latin typeface="Arial" pitchFamily="34" charset="0"/>
              </a:rPr>
              <a:t> →</a:t>
            </a:r>
            <a:r>
              <a:rPr lang="el-GR" altLang="zh-CN" sz="2600" b="1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l-GR" altLang="zh-CN" sz="2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ɣ</a:t>
            </a:r>
            <a:r>
              <a:rPr lang="el-GR" altLang="zh-CN" sz="2600" b="1" dirty="0">
                <a:solidFill>
                  <a:schemeClr val="accent2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2600" b="1" baseline="30000" dirty="0">
                <a:solidFill>
                  <a:schemeClr val="accent2"/>
                </a:solidFill>
                <a:latin typeface="Batang" pitchFamily="18" charset="-127"/>
                <a:ea typeface="Batang" pitchFamily="18" charset="-127"/>
              </a:rPr>
              <a:t>+</a:t>
            </a:r>
            <a:r>
              <a:rPr lang="el-GR" altLang="zh-CN" sz="2600" b="1" dirty="0">
                <a:solidFill>
                  <a:schemeClr val="accent2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2600" b="1" baseline="30000" dirty="0">
                <a:solidFill>
                  <a:schemeClr val="accent2"/>
                </a:solidFill>
                <a:latin typeface="Batang" pitchFamily="18" charset="-127"/>
                <a:ea typeface="Batang" pitchFamily="18" charset="-127"/>
              </a:rPr>
              <a:t>-</a:t>
            </a:r>
            <a:r>
              <a:rPr lang="el-GR" altLang="zh-CN" sz="2600" b="1" dirty="0">
                <a:solidFill>
                  <a:schemeClr val="accent2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2600" b="1" baseline="30000" dirty="0">
                <a:solidFill>
                  <a:schemeClr val="accent2"/>
                </a:solidFill>
                <a:latin typeface="Batang" pitchFamily="18" charset="-127"/>
                <a:ea typeface="Batang" pitchFamily="18" charset="-127"/>
              </a:rPr>
              <a:t>0</a:t>
            </a:r>
            <a:r>
              <a:rPr lang="en-US" altLang="zh-CN" sz="2600" b="1" dirty="0">
                <a:solidFill>
                  <a:schemeClr val="accent2"/>
                </a:solidFill>
                <a:latin typeface="Batang" pitchFamily="18" charset="-127"/>
                <a:ea typeface="Batang" pitchFamily="18" charset="-127"/>
              </a:rPr>
              <a:t>Y(1S)</a:t>
            </a:r>
            <a:r>
              <a:rPr lang="en-US" altLang="zh-CN" sz="2600" b="1" baseline="-25000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altLang="zh-CN" sz="2600" b="1" dirty="0">
                <a:solidFill>
                  <a:schemeClr val="accent2"/>
                </a:solidFill>
                <a:latin typeface="Arial" pitchFamily="34" charset="0"/>
              </a:rPr>
              <a:t>at 10.867 GeV</a:t>
            </a:r>
            <a:endParaRPr lang="en-US" altLang="zh-CN" sz="2600" b="1" baseline="-25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852995" name="Line 3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52996" name="Text Box 4"/>
          <p:cNvSpPr txBox="1">
            <a:spLocks noChangeArrowheads="1"/>
          </p:cNvSpPr>
          <p:nvPr/>
        </p:nvSpPr>
        <p:spPr bwMode="auto">
          <a:xfrm>
            <a:off x="228600" y="3733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52997" name="Line 5"/>
          <p:cNvSpPr>
            <a:spLocks noChangeShapeType="1"/>
          </p:cNvSpPr>
          <p:nvPr/>
        </p:nvSpPr>
        <p:spPr bwMode="auto">
          <a:xfrm>
            <a:off x="0" y="2819400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8529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2766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2999" name="文本框 20"/>
          <p:cNvSpPr txBox="1">
            <a:spLocks noChangeArrowheads="1"/>
          </p:cNvSpPr>
          <p:nvPr/>
        </p:nvSpPr>
        <p:spPr bwMode="auto">
          <a:xfrm>
            <a:off x="1828800" y="3124200"/>
            <a:ext cx="79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2400">
                <a:solidFill>
                  <a:srgbClr val="FF0000"/>
                </a:solidFill>
                <a:latin typeface="Calibri" pitchFamily="34" charset="0"/>
              </a:rPr>
              <a:t>12</a:t>
            </a:r>
            <a:r>
              <a:rPr lang="el-GR" altLang="zh-CN" sz="240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24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53000" name="文本框 21"/>
          <p:cNvSpPr txBox="1">
            <a:spLocks noChangeArrowheads="1"/>
          </p:cNvSpPr>
          <p:nvPr/>
        </p:nvSpPr>
        <p:spPr bwMode="auto">
          <a:xfrm>
            <a:off x="2133600" y="3810000"/>
            <a:ext cx="87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2400">
                <a:solidFill>
                  <a:srgbClr val="FF0000"/>
                </a:solidFill>
                <a:latin typeface="Calibri" pitchFamily="34" charset="0"/>
              </a:rPr>
              <a:t>5.9</a:t>
            </a:r>
            <a:r>
              <a:rPr lang="el-GR" altLang="zh-CN" sz="240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24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53004" name="Text Box 12"/>
          <p:cNvSpPr txBox="1">
            <a:spLocks noChangeArrowheads="1"/>
          </p:cNvSpPr>
          <p:nvPr/>
        </p:nvSpPr>
        <p:spPr bwMode="auto">
          <a:xfrm>
            <a:off x="2286000" y="2895600"/>
            <a:ext cx="979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1">
                <a:solidFill>
                  <a:schemeClr val="tx1"/>
                </a:solidFill>
                <a:latin typeface="Arial" pitchFamily="34" charset="0"/>
              </a:rPr>
              <a:t>118 fb</a:t>
            </a:r>
            <a:r>
              <a:rPr lang="en-US" altLang="zh-CN" sz="1800" b="1" baseline="30000">
                <a:solidFill>
                  <a:schemeClr val="tx1"/>
                </a:solidFill>
                <a:latin typeface="Arial" pitchFamily="34" charset="0"/>
              </a:rPr>
              <a:t>-1</a:t>
            </a:r>
          </a:p>
        </p:txBody>
      </p:sp>
      <p:pic>
        <p:nvPicPr>
          <p:cNvPr id="853005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95600"/>
            <a:ext cx="32004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6019800" y="4937125"/>
            <a:ext cx="3124200" cy="1920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000">
                <a:solidFill>
                  <a:srgbClr val="000000"/>
                </a:solidFill>
                <a:latin typeface="Calibri" pitchFamily="34" charset="0"/>
              </a:rPr>
              <a:t>Assuming </a:t>
            </a:r>
            <a:r>
              <a:rPr lang="en-US" altLang="zh-CN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altLang="zh-CN" sz="2000" baseline="-25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 </a:t>
            </a:r>
            <a:r>
              <a:rPr lang="en-US" altLang="zh-CN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 narrow, the 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upper limit on the product 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branching fraction was given.</a:t>
            </a:r>
            <a:endParaRPr lang="en-US" altLang="zh-CN" sz="2000" baseline="30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53007" name="Rectangle 15"/>
          <p:cNvSpPr>
            <a:spLocks noChangeArrowheads="1"/>
          </p:cNvSpPr>
          <p:nvPr/>
        </p:nvSpPr>
        <p:spPr bwMode="auto">
          <a:xfrm>
            <a:off x="230188" y="4876800"/>
            <a:ext cx="3633787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b="1">
                <a:solidFill>
                  <a:srgbClr val="000000"/>
                </a:solidFill>
                <a:latin typeface="Arial" pitchFamily="34" charset="0"/>
              </a:rPr>
              <a:t>Large Brs of Y(5S) to </a:t>
            </a:r>
            <a:r>
              <a:rPr lang="el-GR" altLang="zh-CN" sz="1600" b="1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1600" b="1" baseline="3000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+</a:t>
            </a:r>
            <a:r>
              <a:rPr lang="el-GR" altLang="zh-CN" sz="1600" b="1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1600" b="1" baseline="3000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-</a:t>
            </a:r>
            <a:r>
              <a:rPr lang="el-GR" altLang="zh-CN" sz="1600" b="1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1600" b="1" baseline="3000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0</a:t>
            </a:r>
            <a:r>
              <a:rPr lang="el-GR" altLang="zh-CN" sz="1600" b="1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χ</a:t>
            </a:r>
            <a:r>
              <a:rPr lang="en-US" altLang="zh-CN" sz="1600" b="1" baseline="-2500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b1/b2</a:t>
            </a:r>
            <a:r>
              <a:rPr lang="en-US" altLang="zh-CN" sz="1600" b="1">
                <a:solidFill>
                  <a:srgbClr val="000000"/>
                </a:solidFill>
                <a:latin typeface="Arial" pitchFamily="34" charset="0"/>
              </a:rPr>
              <a:t>, 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l-GR" altLang="zh-CN" sz="1600" b="1">
                <a:solidFill>
                  <a:srgbClr val="000000"/>
                </a:solidFill>
                <a:latin typeface="Arial" pitchFamily="34" charset="0"/>
              </a:rPr>
              <a:t>ωχ</a:t>
            </a:r>
            <a:r>
              <a:rPr lang="en-US" altLang="zh-CN" sz="1600" b="1" baseline="-25000">
                <a:solidFill>
                  <a:srgbClr val="000000"/>
                </a:solidFill>
                <a:latin typeface="Arial" pitchFamily="34" charset="0"/>
              </a:rPr>
              <a:t>b1/b2</a:t>
            </a:r>
            <a:r>
              <a:rPr lang="en-US" altLang="zh-CN" sz="1600" b="1">
                <a:solidFill>
                  <a:srgbClr val="000000"/>
                </a:solidFill>
                <a:latin typeface="Arial" pitchFamily="34" charset="0"/>
              </a:rPr>
              <a:t>are observed for the first 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1600" b="1">
                <a:solidFill>
                  <a:srgbClr val="000000"/>
                </a:solidFill>
                <a:latin typeface="Arial" pitchFamily="34" charset="0"/>
              </a:rPr>
              <a:t>time and their ratios are measured: 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1600" b="1">
                <a:solidFill>
                  <a:srgbClr val="000000"/>
                </a:solidFill>
                <a:latin typeface="Arial" pitchFamily="34" charset="0"/>
              </a:rPr>
              <a:t>hadronic loop effect ? 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1600" b="1">
                <a:solidFill>
                  <a:srgbClr val="000000"/>
                </a:solidFill>
                <a:latin typeface="Arial" pitchFamily="34" charset="0"/>
              </a:rPr>
              <a:t>arXiv:1406.6763</a:t>
            </a:r>
          </a:p>
        </p:txBody>
      </p:sp>
      <p:sp>
        <p:nvSpPr>
          <p:cNvPr id="2" name="内容占位符 2"/>
          <p:cNvSpPr>
            <a:spLocks noGrp="1"/>
          </p:cNvSpPr>
          <p:nvPr>
            <p:ph idx="4294967295"/>
          </p:nvPr>
        </p:nvSpPr>
        <p:spPr>
          <a:xfrm>
            <a:off x="0" y="762000"/>
            <a:ext cx="6497638" cy="1981200"/>
          </a:xfr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84163" indent="-284163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sz="2000" b="1" dirty="0" smtClean="0">
                <a:solidFill>
                  <a:srgbClr val="000000"/>
                </a:solidFill>
              </a:rPr>
              <a:t>The X(3872) counterpart in the </a:t>
            </a:r>
            <a:r>
              <a:rPr lang="en-US" altLang="zh-CN" sz="2000" b="1" dirty="0" err="1" smtClean="0">
                <a:solidFill>
                  <a:srgbClr val="000000"/>
                </a:solidFill>
              </a:rPr>
              <a:t>bottomonium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zh-CN" sz="2000" b="1" dirty="0" smtClean="0">
                <a:solidFill>
                  <a:srgbClr val="000000"/>
                </a:solidFill>
              </a:rPr>
              <a:t>     sector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X</a:t>
            </a:r>
            <a:r>
              <a:rPr lang="en-US" altLang="zh-CN" sz="2000" b="1" baseline="-25000" dirty="0" err="1" smtClean="0">
                <a:solidFill>
                  <a:srgbClr val="FF0000"/>
                </a:solidFill>
              </a:rPr>
              <a:t>b</a:t>
            </a:r>
            <a:r>
              <a:rPr lang="en-US" altLang="zh-CN" sz="2000" b="1" dirty="0" smtClean="0"/>
              <a:t>,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NOT observed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decay channel </a:t>
            </a:r>
            <a:r>
              <a:rPr lang="el-GR" altLang="zh-CN" sz="2000" b="1" dirty="0" smtClean="0">
                <a:solidFill>
                  <a:srgbClr val="FF0000"/>
                </a:solidFill>
                <a:cs typeface="Calibri" pitchFamily="34" charset="0"/>
              </a:rPr>
              <a:t>π</a:t>
            </a:r>
            <a:r>
              <a:rPr lang="en-US" altLang="zh-CN" sz="2000" b="1" baseline="30000" dirty="0" smtClean="0">
                <a:solidFill>
                  <a:srgbClr val="FF0000"/>
                </a:solidFill>
                <a:cs typeface="Calibri" pitchFamily="34" charset="0"/>
              </a:rPr>
              <a:t>+</a:t>
            </a:r>
            <a:r>
              <a:rPr lang="el-GR" altLang="zh-CN" sz="2000" b="1" dirty="0" smtClean="0">
                <a:solidFill>
                  <a:srgbClr val="FF0000"/>
                </a:solidFill>
                <a:cs typeface="Calibri" pitchFamily="34" charset="0"/>
              </a:rPr>
              <a:t>π</a:t>
            </a:r>
            <a:r>
              <a:rPr lang="en-US" altLang="zh-CN" sz="2000" b="1" baseline="30000" dirty="0" smtClean="0">
                <a:solidFill>
                  <a:srgbClr val="FF0000"/>
                </a:solidFill>
                <a:cs typeface="Calibri" pitchFamily="34" charset="0"/>
              </a:rPr>
              <a:t>-</a:t>
            </a:r>
            <a:r>
              <a:rPr lang="el-GR" altLang="zh-CN" sz="2000" b="1" dirty="0" smtClean="0">
                <a:solidFill>
                  <a:srgbClr val="FF0000"/>
                </a:solidFill>
              </a:rPr>
              <a:t>ϒ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(1S)</a:t>
            </a:r>
            <a:r>
              <a:rPr lang="en-US" altLang="zh-CN" sz="2000" b="1" dirty="0" smtClean="0"/>
              <a:t>.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altLang="zh-CN" sz="2000" b="1" dirty="0" smtClean="0"/>
              <a:t>As </a:t>
            </a:r>
            <a:r>
              <a:rPr lang="en-US" altLang="zh-CN" sz="2000" b="1" dirty="0" err="1" smtClean="0"/>
              <a:t>X</a:t>
            </a:r>
            <a:r>
              <a:rPr lang="en-US" altLang="zh-CN" sz="2000" b="1" baseline="-25000" dirty="0" err="1" smtClean="0"/>
              <a:t>b</a:t>
            </a:r>
            <a:r>
              <a:rPr lang="en-US" altLang="zh-CN" sz="2000" b="1" dirty="0" smtClean="0"/>
              <a:t> is above </a:t>
            </a:r>
            <a:r>
              <a:rPr lang="el-GR" altLang="zh-CN" sz="2000" b="1" dirty="0" smtClean="0">
                <a:solidFill>
                  <a:srgbClr val="FF0000"/>
                </a:solidFill>
                <a:cs typeface="Calibri" pitchFamily="34" charset="0"/>
              </a:rPr>
              <a:t>ω</a:t>
            </a:r>
            <a:r>
              <a:rPr lang="en-US" altLang="zh-CN" sz="2000" b="1" dirty="0" smtClean="0">
                <a:solidFill>
                  <a:srgbClr val="FF0000"/>
                </a:solidFill>
                <a:cs typeface="Calibri" pitchFamily="34" charset="0"/>
              </a:rPr>
              <a:t>Y(1S)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/>
              <a:t>threshold, this Isospin-conserving process should be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a more </a:t>
            </a:r>
          </a:p>
          <a:p>
            <a:pPr>
              <a:buFontTx/>
              <a:buNone/>
            </a:pPr>
            <a:r>
              <a:rPr lang="en-US" altLang="zh-CN" sz="2000" b="1" dirty="0" smtClean="0">
                <a:solidFill>
                  <a:srgbClr val="FF0000"/>
                </a:solidFill>
              </a:rPr>
              <a:t>    promising decay mode</a:t>
            </a:r>
            <a:r>
              <a:rPr lang="en-US" altLang="zh-CN" sz="2000" b="1" dirty="0" smtClean="0"/>
              <a:t>. </a:t>
            </a:r>
            <a:r>
              <a:rPr lang="en-US" altLang="zh-CN" sz="2000" dirty="0" smtClean="0"/>
              <a:t>[</a:t>
            </a:r>
            <a:r>
              <a:rPr lang="en-US" altLang="zh-CN" sz="2000" dirty="0" smtClean="0">
                <a:solidFill>
                  <a:srgbClr val="4472C4"/>
                </a:solidFill>
              </a:rPr>
              <a:t>PRD88, 054007</a:t>
            </a:r>
            <a:r>
              <a:rPr lang="en-US" altLang="zh-CN" sz="2000" dirty="0" smtClean="0"/>
              <a:t>].</a:t>
            </a:r>
          </a:p>
        </p:txBody>
      </p:sp>
      <p:sp>
        <p:nvSpPr>
          <p:cNvPr id="853009" name="Rectangle 17"/>
          <p:cNvSpPr>
            <a:spLocks noChangeArrowheads="1"/>
          </p:cNvSpPr>
          <p:nvPr/>
        </p:nvSpPr>
        <p:spPr bwMode="auto">
          <a:xfrm>
            <a:off x="6365304" y="4797152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1800" b="1" dirty="0">
                <a:solidFill>
                  <a:srgbClr val="003399"/>
                </a:solidFill>
                <a:latin typeface="Arial" pitchFamily="34" charset="0"/>
              </a:rPr>
              <a:t>PRL 113, 142001 (2014)</a:t>
            </a:r>
            <a:r>
              <a:rPr lang="en-US" altLang="zh-CN" sz="18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grpSp>
        <p:nvGrpSpPr>
          <p:cNvPr id="853010" name="组合 1"/>
          <p:cNvGrpSpPr>
            <a:grpSpLocks/>
          </p:cNvGrpSpPr>
          <p:nvPr/>
        </p:nvGrpSpPr>
        <p:grpSpPr bwMode="auto">
          <a:xfrm>
            <a:off x="5900042" y="836712"/>
            <a:ext cx="2992438" cy="1973263"/>
            <a:chOff x="4616328" y="388049"/>
            <a:chExt cx="5363163" cy="3090611"/>
          </a:xfrm>
        </p:grpSpPr>
        <p:pic>
          <p:nvPicPr>
            <p:cNvPr id="853011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2" r="4442"/>
            <a:stretch>
              <a:fillRect/>
            </a:stretch>
          </p:blipFill>
          <p:spPr bwMode="auto">
            <a:xfrm>
              <a:off x="4616328" y="388049"/>
              <a:ext cx="4399191" cy="2772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3012" name="Rectangle 29"/>
            <p:cNvSpPr>
              <a:spLocks noChangeArrowheads="1"/>
            </p:cNvSpPr>
            <p:nvPr/>
          </p:nvSpPr>
          <p:spPr bwMode="auto">
            <a:xfrm>
              <a:off x="6343352" y="2904299"/>
              <a:ext cx="3636139" cy="574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1pPr>
              <a:lvl2pPr marL="742950" indent="-28575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2pPr>
              <a:lvl3pPr marL="1143000" indent="-22860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3pPr>
              <a:lvl4pPr marL="1600200" indent="-22860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4pPr>
              <a:lvl5pPr marL="2057400" indent="-22860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5pPr>
              <a:lvl6pPr marL="25146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6pPr>
              <a:lvl7pPr marL="29718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7pPr>
              <a:lvl8pPr marL="34290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8pPr>
              <a:lvl9pPr marL="38862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zh-CN" sz="1800">
                  <a:solidFill>
                    <a:srgbClr val="0070C0"/>
                  </a:solidFill>
                  <a:latin typeface="Calibri" pitchFamily="34" charset="0"/>
                </a:rPr>
                <a:t>PLB 727, 57 (2013) .</a:t>
              </a:r>
            </a:p>
          </p:txBody>
        </p:sp>
      </p:grpSp>
      <p:pic>
        <p:nvPicPr>
          <p:cNvPr id="853013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914400"/>
            <a:ext cx="7905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95" y="2897619"/>
            <a:ext cx="2160240" cy="204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937124"/>
            <a:ext cx="1947514" cy="187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框 19"/>
          <p:cNvSpPr txBox="1">
            <a:spLocks noChangeArrowheads="1"/>
          </p:cNvSpPr>
          <p:nvPr/>
        </p:nvSpPr>
        <p:spPr bwMode="auto">
          <a:xfrm>
            <a:off x="4777404" y="5294978"/>
            <a:ext cx="701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Calibri" pitchFamily="34" charset="0"/>
              </a:rPr>
              <a:t>4.9</a:t>
            </a:r>
            <a:r>
              <a:rPr lang="el-GR" altLang="zh-CN" sz="1800" dirty="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18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" name="文本框 19"/>
          <p:cNvSpPr txBox="1">
            <a:spLocks noChangeArrowheads="1"/>
          </p:cNvSpPr>
          <p:nvPr/>
        </p:nvSpPr>
        <p:spPr bwMode="auto">
          <a:xfrm>
            <a:off x="5109513" y="5714206"/>
            <a:ext cx="70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Calibri" pitchFamily="34" charset="0"/>
              </a:rPr>
              <a:t>3.1</a:t>
            </a:r>
            <a:r>
              <a:rPr lang="el-GR" altLang="zh-CN" sz="1800" dirty="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18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6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39" y="3086100"/>
            <a:ext cx="6032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21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2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3082" y="44624"/>
            <a:ext cx="7206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CN" sz="3200" b="1" dirty="0" smtClean="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X(3940) and X(4160) (Exotic ? Standard ?)</a:t>
            </a:r>
            <a:endParaRPr lang="en-US" altLang="zh-CN" sz="3200" b="1" dirty="0">
              <a:solidFill>
                <a:srgbClr val="000066"/>
              </a:solidFill>
              <a:latin typeface="Calibri" pitchFamily="34" charset="0"/>
              <a:sym typeface="Symbol" pitchFamily="18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7" y="3284984"/>
            <a:ext cx="4551275" cy="308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971"/>
            <a:ext cx="48672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11560" y="744315"/>
            <a:ext cx="2808312" cy="956493"/>
          </a:xfrm>
          <a:noFill/>
        </p:spPr>
        <p:txBody>
          <a:bodyPr>
            <a:normAutofit/>
          </a:bodyPr>
          <a:lstStyle/>
          <a:p>
            <a:r>
              <a:rPr lang="de-DE" sz="2000" dirty="0" smtClean="0">
                <a:solidFill>
                  <a:srgbClr val="0000CC"/>
                </a:solidFill>
              </a:rPr>
              <a:t>e</a:t>
            </a:r>
            <a:r>
              <a:rPr lang="de-DE" sz="2000" baseline="30000" dirty="0" smtClean="0">
                <a:solidFill>
                  <a:srgbClr val="0000CC"/>
                </a:solidFill>
              </a:rPr>
              <a:t>+</a:t>
            </a:r>
            <a:r>
              <a:rPr lang="de-DE" sz="2000" dirty="0" smtClean="0">
                <a:solidFill>
                  <a:srgbClr val="0000CC"/>
                </a:solidFill>
              </a:rPr>
              <a:t>e</a:t>
            </a:r>
            <a:r>
              <a:rPr lang="de-DE" sz="2000" baseline="30000" dirty="0" smtClean="0">
                <a:solidFill>
                  <a:srgbClr val="0000CC"/>
                </a:solidFill>
                <a:latin typeface="Symbol" panose="05050102010706020507" pitchFamily="18" charset="2"/>
              </a:rPr>
              <a:t>-</a:t>
            </a:r>
            <a:r>
              <a:rPr lang="de-DE" sz="20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J/</a:t>
            </a:r>
            <a:r>
              <a:rPr lang="de-DE" sz="2000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y+</a:t>
            </a:r>
            <a:r>
              <a:rPr lang="en-US" altLang="zh-CN" sz="2000" dirty="0" smtClean="0">
                <a:solidFill>
                  <a:srgbClr val="0000CC"/>
                </a:solidFill>
                <a:latin typeface="MS Reference Sans Serif" panose="020B0604030504040204" pitchFamily="34" charset="0"/>
                <a:sym typeface="Wingdings" panose="05000000000000000000" pitchFamily="2" charset="2"/>
              </a:rPr>
              <a:t>X</a:t>
            </a:r>
            <a:r>
              <a:rPr lang="de-DE" sz="2000" dirty="0" smtClean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endParaRPr lang="de-DE" sz="2000" dirty="0">
              <a:solidFill>
                <a:srgbClr val="0000CC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32" y="638665"/>
            <a:ext cx="4286472" cy="399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652895" y="539388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PRL 100, 202001 (2008)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692696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PRL 98, 082001 (2007)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09320"/>
            <a:ext cx="45815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4652651"/>
            <a:ext cx="4286472" cy="160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22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2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-99392"/>
                <a:ext cx="8229600" cy="65293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zh-CN" sz="3800" b="1" dirty="0" smtClean="0">
                    <a:solidFill>
                      <a:srgbClr val="002060"/>
                    </a:solidFill>
                  </a:rPr>
                  <a:t>X*(3860)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CN" altLang="en-US" sz="3800" b="1" i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𝛘</m:t>
                        </m:r>
                      </m:e>
                      <m:sub>
                        <m:r>
                          <a:rPr lang="en-US" altLang="zh-CN" sz="3800" b="1" i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𝐜𝟎</m:t>
                        </m:r>
                      </m:sub>
                    </m:sSub>
                  </m:oMath>
                </a14:m>
                <a:r>
                  <a:rPr lang="en-US" altLang="zh-CN" sz="3800" b="1" dirty="0" smtClean="0">
                    <a:solidFill>
                      <a:srgbClr val="002060"/>
                    </a:solidFill>
                  </a:rPr>
                  <a:t>(2P)) </a:t>
                </a:r>
                <a:endParaRPr lang="zh-CN" altLang="en-US" sz="3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-99392"/>
                <a:ext cx="8229600" cy="652934"/>
              </a:xfrm>
              <a:blipFill rotWithShape="1">
                <a:blip r:embed="rId2"/>
                <a:stretch>
                  <a:fillRect t="-9346" b="-299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62657" y="4221088"/>
                <a:ext cx="34168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</a:rPr>
                  <a:t>PDG: Y(3940)=X(3915)=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CN" altLang="en-US" b="1">
                            <a:solidFill>
                              <a:srgbClr val="002060"/>
                            </a:solidFill>
                            <a:latin typeface="Cambria Math"/>
                          </a:rPr>
                          <m:t>𝛘</m:t>
                        </m:r>
                      </m:e>
                      <m:sub>
                        <m:r>
                          <a:rPr lang="en-US" altLang="zh-CN" b="1">
                            <a:solidFill>
                              <a:srgbClr val="002060"/>
                            </a:solidFill>
                            <a:latin typeface="Cambria Math"/>
                          </a:rPr>
                          <m:t>𝐜𝟎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002060"/>
                    </a:solidFill>
                  </a:rPr>
                  <a:t>(</a:t>
                </a:r>
                <a:r>
                  <a:rPr lang="en-US" altLang="zh-CN" b="1" dirty="0" smtClean="0">
                    <a:solidFill>
                      <a:srgbClr val="002060"/>
                    </a:solidFill>
                  </a:rPr>
                  <a:t>2P)</a:t>
                </a:r>
                <a:endParaRPr lang="zh-CN" alt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57" y="4221088"/>
                <a:ext cx="3416897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607" t="-9836" r="-160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7" y="4596441"/>
            <a:ext cx="3545247" cy="186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6" y="2132856"/>
            <a:ext cx="3004469" cy="201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34" y="2276872"/>
            <a:ext cx="615496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144528" y="2412757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 pitchFamily="34" charset="0"/>
              </a:rPr>
              <a:t>X(3915)</a:t>
            </a:r>
            <a:endParaRPr lang="zh-CN" altLang="en-US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4" y="575641"/>
            <a:ext cx="2718048" cy="155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126737" y="6453336"/>
                <a:ext cx="31597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</a:rPr>
                  <a:t>PDG 2016: X(3915)</a:t>
                </a:r>
                <a:r>
                  <a:rPr lang="en-US" altLang="zh-CN" b="1" dirty="0" smtClean="0">
                    <a:solidFill>
                      <a:srgbClr val="002060"/>
                    </a:solidFill>
                    <a:latin typeface="宋体"/>
                    <a:ea typeface="宋体"/>
                  </a:rPr>
                  <a:t>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CN" altLang="en-US" b="1">
                            <a:solidFill>
                              <a:srgbClr val="002060"/>
                            </a:solidFill>
                            <a:latin typeface="Cambria Math"/>
                          </a:rPr>
                          <m:t>𝛘</m:t>
                        </m:r>
                      </m:e>
                      <m:sub>
                        <m:r>
                          <a:rPr lang="en-US" altLang="zh-CN" b="1">
                            <a:solidFill>
                              <a:srgbClr val="002060"/>
                            </a:solidFill>
                            <a:latin typeface="Cambria Math"/>
                          </a:rPr>
                          <m:t>𝐜𝟎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002060"/>
                    </a:solidFill>
                  </a:rPr>
                  <a:t>(</a:t>
                </a:r>
                <a:r>
                  <a:rPr lang="en-US" altLang="zh-CN" b="1" dirty="0" smtClean="0">
                    <a:solidFill>
                      <a:srgbClr val="002060"/>
                    </a:solidFill>
                  </a:rPr>
                  <a:t>2P)</a:t>
                </a:r>
                <a:endParaRPr lang="zh-CN" alt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37" y="6453336"/>
                <a:ext cx="3159776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737" t="-13333" r="-1351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3437566" y="846004"/>
                <a:ext cx="5706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</a:rPr>
                  <a:t>A 6D amplitude analysis was done to 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Arial" pitchFamily="34" charset="0"/>
                  </a:rPr>
                  <a:t>e</a:t>
                </a:r>
                <a:r>
                  <a:rPr lang="en-US" altLang="zh-CN" b="1" baseline="30000" dirty="0" err="1">
                    <a:solidFill>
                      <a:srgbClr val="FF0000"/>
                    </a:solidFill>
                    <a:latin typeface="Arial" pitchFamily="34" charset="0"/>
                  </a:rPr>
                  <a:t>+</a:t>
                </a:r>
                <a:r>
                  <a:rPr lang="en-US" altLang="zh-CN" b="1" dirty="0" err="1">
                    <a:solidFill>
                      <a:srgbClr val="FF0000"/>
                    </a:solidFill>
                    <a:latin typeface="Arial" pitchFamily="34" charset="0"/>
                  </a:rPr>
                  <a:t>e</a:t>
                </a:r>
                <a:r>
                  <a:rPr lang="en-US" altLang="zh-CN" b="1" baseline="30000" dirty="0">
                    <a:solidFill>
                      <a:srgbClr val="FF0000"/>
                    </a:solidFill>
                    <a:latin typeface="Arial" pitchFamily="34" charset="0"/>
                  </a:rPr>
                  <a:t>-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→J/</a:t>
                </a:r>
                <a:r>
                  <a:rPr lang="el-GR" altLang="zh-CN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ψ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𝐃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CN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𝐃</m:t>
                        </m:r>
                      </m:e>
                    </m:acc>
                  </m:oMath>
                </a14:m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</a:rPr>
                  <a:t> </a:t>
                </a:r>
                <a:endParaRPr lang="zh-CN" alt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566" y="846004"/>
                <a:ext cx="5706434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962" t="-10000" r="-4060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54" y="1192846"/>
            <a:ext cx="5256584" cy="121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642" y="1215336"/>
            <a:ext cx="533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040" y="2188292"/>
            <a:ext cx="749424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392678" y="539388"/>
            <a:ext cx="257634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/>
              <a:t>PRD</a:t>
            </a:r>
            <a:r>
              <a:rPr lang="en-US" altLang="zh-CN" b="1" dirty="0"/>
              <a:t> </a:t>
            </a:r>
            <a:r>
              <a:rPr lang="en-US" altLang="zh-CN" b="1" dirty="0" smtClean="0"/>
              <a:t>95</a:t>
            </a:r>
            <a:r>
              <a:rPr lang="zh-CN" altLang="en-US" b="1" dirty="0" smtClean="0"/>
              <a:t>， </a:t>
            </a:r>
            <a:r>
              <a:rPr lang="en-US" altLang="zh-CN" b="1" dirty="0" smtClean="0"/>
              <a:t>112003 (2017)</a:t>
            </a:r>
            <a:r>
              <a:rPr lang="en-US" altLang="zh-CN" b="1" dirty="0"/>
              <a:t> </a:t>
            </a:r>
            <a:endParaRPr lang="zh-CN" altLang="en-US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54" y="2433297"/>
            <a:ext cx="5544616" cy="34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779912" y="5696088"/>
                <a:ext cx="5544616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</a:rPr>
                  <a:t>X*(3915): 8.5</a:t>
                </a:r>
                <a:r>
                  <a:rPr lang="el-GR" altLang="zh-CN" b="1" dirty="0" smtClean="0">
                    <a:solidFill>
                      <a:srgbClr val="002060"/>
                    </a:solidFill>
                    <a:latin typeface="Arial" pitchFamily="34" charset="0"/>
                    <a:ea typeface="宋体"/>
                  </a:rPr>
                  <a:t>σ</a:t>
                </a:r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  <a:ea typeface="宋体"/>
                  </a:rPr>
                  <a:t>, 0</a:t>
                </a:r>
                <a:r>
                  <a:rPr lang="en-US" altLang="zh-CN" b="1" baseline="30000" dirty="0" smtClean="0">
                    <a:solidFill>
                      <a:srgbClr val="002060"/>
                    </a:solidFill>
                    <a:latin typeface="Arial" pitchFamily="34" charset="0"/>
                    <a:ea typeface="宋体"/>
                  </a:rPr>
                  <a:t>++</a:t>
                </a:r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  <a:ea typeface="宋体"/>
                  </a:rPr>
                  <a:t>,</a:t>
                </a:r>
                <a:r>
                  <a:rPr lang="en-US" altLang="zh-CN" b="1" baseline="30000" dirty="0" smtClean="0">
                    <a:solidFill>
                      <a:srgbClr val="002060"/>
                    </a:solidFill>
                    <a:latin typeface="Arial" pitchFamily="34" charset="0"/>
                    <a:ea typeface="宋体"/>
                  </a:rPr>
                  <a:t>  </a:t>
                </a:r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  <a:ea typeface="宋体"/>
                  </a:rPr>
                  <a:t>M=3862</a:t>
                </a:r>
                <a:r>
                  <a:rPr lang="en-US" altLang="zh-CN" b="1" baseline="30000" dirty="0" smtClean="0">
                    <a:solidFill>
                      <a:srgbClr val="002060"/>
                    </a:solidFill>
                    <a:latin typeface="Arial" pitchFamily="34" charset="0"/>
                    <a:ea typeface="宋体"/>
                  </a:rPr>
                  <a:t>+26+40</a:t>
                </a:r>
                <a:r>
                  <a:rPr lang="en-US" altLang="zh-CN" b="1" baseline="-25000" dirty="0" smtClean="0">
                    <a:solidFill>
                      <a:srgbClr val="002060"/>
                    </a:solidFill>
                    <a:latin typeface="Arial" pitchFamily="34" charset="0"/>
                    <a:ea typeface="宋体"/>
                  </a:rPr>
                  <a:t>-32-13 </a:t>
                </a:r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  <a:ea typeface="宋体"/>
                  </a:rPr>
                  <a:t>MeV/c</a:t>
                </a:r>
                <a:r>
                  <a:rPr lang="en-US" altLang="zh-CN" b="1" baseline="30000" dirty="0" smtClean="0">
                    <a:solidFill>
                      <a:srgbClr val="002060"/>
                    </a:solidFill>
                    <a:latin typeface="Arial" pitchFamily="34" charset="0"/>
                    <a:ea typeface="宋体"/>
                  </a:rPr>
                  <a:t>2</a:t>
                </a:r>
              </a:p>
              <a:p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  <a:ea typeface="宋体"/>
                  </a:rPr>
                  <a:t>Γ=</a:t>
                </a:r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</a:rPr>
                  <a:t>201</a:t>
                </a:r>
                <a:r>
                  <a:rPr lang="en-US" altLang="zh-CN" b="1" baseline="30000" dirty="0" smtClean="0">
                    <a:solidFill>
                      <a:srgbClr val="002060"/>
                    </a:solidFill>
                    <a:latin typeface="Arial" pitchFamily="34" charset="0"/>
                  </a:rPr>
                  <a:t>+154+88</a:t>
                </a:r>
                <a:r>
                  <a:rPr lang="en-US" altLang="zh-CN" b="1" baseline="-25000" dirty="0" smtClean="0">
                    <a:solidFill>
                      <a:srgbClr val="002060"/>
                    </a:solidFill>
                    <a:latin typeface="Arial" pitchFamily="34" charset="0"/>
                  </a:rPr>
                  <a:t>-67-82 </a:t>
                </a:r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</a:rPr>
                  <a:t>MeV</a:t>
                </a:r>
              </a:p>
              <a:p>
                <a:r>
                  <a:rPr lang="en-US" altLang="zh-CN" b="1" dirty="0">
                    <a:solidFill>
                      <a:srgbClr val="002060"/>
                    </a:solidFill>
                    <a:latin typeface="Arial" pitchFamily="34" charset="0"/>
                  </a:rPr>
                  <a:t>The parameters of </a:t>
                </a:r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</a:rPr>
                  <a:t>X</a:t>
                </a:r>
                <a:r>
                  <a:rPr lang="en-US" altLang="zh-CN" b="1" dirty="0">
                    <a:solidFill>
                      <a:srgbClr val="002060"/>
                    </a:solidFill>
                    <a:latin typeface="Arial" pitchFamily="34" charset="0"/>
                  </a:rPr>
                  <a:t>*(3915) are &lt;2.7</a:t>
                </a:r>
                <a:r>
                  <a:rPr lang="el-GR" altLang="zh-CN" b="1" dirty="0">
                    <a:solidFill>
                      <a:srgbClr val="002060"/>
                    </a:solidFill>
                    <a:latin typeface="Arial" pitchFamily="34" charset="0"/>
                  </a:rPr>
                  <a:t>σ</a:t>
                </a:r>
                <a:r>
                  <a:rPr lang="en-US" altLang="zh-CN" b="1" dirty="0">
                    <a:solidFill>
                      <a:srgbClr val="002060"/>
                    </a:solidFill>
                    <a:latin typeface="Arial" pitchFamily="34" charset="0"/>
                  </a:rPr>
                  <a:t> </a:t>
                </a:r>
                <a:r>
                  <a:rPr lang="en-US" altLang="zh-CN" b="1" dirty="0" smtClean="0">
                    <a:solidFill>
                      <a:srgbClr val="002060"/>
                    </a:solidFill>
                    <a:latin typeface="Arial" pitchFamily="34" charset="0"/>
                  </a:rPr>
                  <a:t>difference from the predicted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CN" altLang="en-US" b="1">
                            <a:solidFill>
                              <a:srgbClr val="002060"/>
                            </a:solidFill>
                            <a:latin typeface="Cambria Math"/>
                          </a:rPr>
                          <m:t>𝛘</m:t>
                        </m:r>
                      </m:e>
                      <m:sub>
                        <m:r>
                          <a:rPr lang="en-US" altLang="zh-CN" b="1">
                            <a:solidFill>
                              <a:srgbClr val="002060"/>
                            </a:solidFill>
                            <a:latin typeface="Cambria Math"/>
                          </a:rPr>
                          <m:t>𝐜𝟎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002060"/>
                    </a:solidFill>
                  </a:rPr>
                  <a:t>(2P)</a:t>
                </a:r>
                <a:endParaRPr lang="en-US" altLang="zh-CN" b="1" baseline="30000" dirty="0">
                  <a:solidFill>
                    <a:srgbClr val="002060"/>
                  </a:solidFill>
                  <a:latin typeface="Arial" pitchFamily="34" charset="0"/>
                </a:endParaRPr>
              </a:p>
              <a:p>
                <a:endParaRPr lang="zh-CN" alt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696088"/>
                <a:ext cx="5544616" cy="1477328"/>
              </a:xfrm>
              <a:prstGeom prst="rect">
                <a:avLst/>
              </a:prstGeom>
              <a:blipFill rotWithShape="1">
                <a:blip r:embed="rId13"/>
                <a:stretch>
                  <a:fillRect l="-879" t="-20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箭头连接符 8"/>
          <p:cNvCxnSpPr/>
          <p:nvPr/>
        </p:nvCxnSpPr>
        <p:spPr>
          <a:xfrm flipH="1">
            <a:off x="4139952" y="2782089"/>
            <a:ext cx="216024" cy="357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83968" y="2420888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Fit results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55976" y="2924944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Without X*</a:t>
            </a:r>
            <a:endParaRPr lang="zh-CN" altLang="en-US" dirty="0"/>
          </a:p>
        </p:txBody>
      </p:sp>
      <p:cxnSp>
        <p:nvCxnSpPr>
          <p:cNvPr id="19" name="直接箭头连接符 18"/>
          <p:cNvCxnSpPr>
            <a:stCxn id="17" idx="2"/>
          </p:cNvCxnSpPr>
          <p:nvPr/>
        </p:nvCxnSpPr>
        <p:spPr>
          <a:xfrm flipH="1">
            <a:off x="4981307" y="3294276"/>
            <a:ext cx="1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3851920" y="3923764"/>
            <a:ext cx="3926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 pitchFamily="34" charset="0"/>
              </a:rPr>
              <a:t>0</a:t>
            </a:r>
            <a:r>
              <a:rPr lang="en-US" altLang="zh-CN" b="1" baseline="30000" dirty="0" smtClean="0">
                <a:solidFill>
                  <a:srgbClr val="002060"/>
                </a:solidFill>
                <a:latin typeface="Arial" pitchFamily="34" charset="0"/>
              </a:rPr>
              <a:t>++ </a:t>
            </a:r>
            <a:r>
              <a:rPr lang="en-US" altLang="zh-CN" b="1" dirty="0" smtClean="0">
                <a:solidFill>
                  <a:srgbClr val="002060"/>
                </a:solidFill>
                <a:latin typeface="Arial" pitchFamily="34" charset="0"/>
              </a:rPr>
              <a:t>is favored over the 2</a:t>
            </a:r>
            <a:r>
              <a:rPr lang="en-US" altLang="zh-CN" b="1" baseline="30000" dirty="0" smtClean="0">
                <a:solidFill>
                  <a:srgbClr val="002060"/>
                </a:solidFill>
                <a:latin typeface="Arial" pitchFamily="34" charset="0"/>
              </a:rPr>
              <a:t>++</a:t>
            </a:r>
            <a:r>
              <a:rPr lang="en-US" altLang="zh-CN" b="1" dirty="0" smtClean="0">
                <a:solidFill>
                  <a:srgbClr val="002060"/>
                </a:solidFill>
                <a:latin typeface="Arial" pitchFamily="34" charset="0"/>
              </a:rPr>
              <a:t> at 2.5</a:t>
            </a:r>
            <a:r>
              <a:rPr lang="el-GR" altLang="zh-CN" b="1" dirty="0">
                <a:solidFill>
                  <a:srgbClr val="002060"/>
                </a:solidFill>
                <a:latin typeface="Arial" pitchFamily="34" charset="0"/>
              </a:rPr>
              <a:t> σ</a:t>
            </a:r>
            <a:endParaRPr lang="en-US" altLang="zh-CN" b="1" baseline="30000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33" name="Picture 14" descr="Belle-logo-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80506" y="2522984"/>
            <a:ext cx="43336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23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51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" y="48610"/>
            <a:ext cx="6948264" cy="266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62297"/>
            <a:ext cx="8467303" cy="376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60012"/>
            <a:ext cx="2955429" cy="39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20" y="620688"/>
            <a:ext cx="4030960" cy="39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24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3493"/>
            <a:ext cx="3881074" cy="46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en-US" altLang="zh-CN" sz="3800" b="1" dirty="0" smtClean="0">
                <a:solidFill>
                  <a:srgbClr val="002060"/>
                </a:solidFill>
              </a:rPr>
              <a:t>X(5568) </a:t>
            </a:r>
            <a:endParaRPr lang="zh-CN" altLang="en-US" sz="38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9" y="332656"/>
            <a:ext cx="3627995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49" y="446145"/>
            <a:ext cx="661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3216"/>
            <a:ext cx="3384376" cy="13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27267" y="1124744"/>
            <a:ext cx="224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PRL117,152003(2016)</a:t>
            </a:r>
            <a:endParaRPr lang="zh-CN" alt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31" y="2541534"/>
            <a:ext cx="1007740" cy="28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076056" y="2167727"/>
            <a:ext cx="2419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altLang="zh-CN" b="1" dirty="0" smtClean="0"/>
              <a:t>PRL117, 152003 (</a:t>
            </a:r>
            <a:r>
              <a:rPr lang="nn-NO" altLang="zh-CN" b="1" dirty="0"/>
              <a:t>2016) </a:t>
            </a:r>
            <a:endParaRPr lang="zh-CN" alt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33" y="5061716"/>
            <a:ext cx="3514351" cy="179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25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en-US" altLang="zh-CN" sz="3800" b="1" dirty="0" smtClean="0">
                <a:solidFill>
                  <a:srgbClr val="002060"/>
                </a:solidFill>
              </a:rPr>
              <a:t>X(5568) </a:t>
            </a:r>
            <a:endParaRPr lang="zh-CN" altLang="en-US" sz="38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50" y="692696"/>
            <a:ext cx="42862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321388" y="3566639"/>
                <a:ext cx="40588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2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2200" b="0" i="0" smtClean="0">
                              <a:latin typeface="Cambria Math"/>
                            </a:rPr>
                            <m:t>p</m:t>
                          </m:r>
                        </m:e>
                      </m:acc>
                    </m:oMath>
                  </m:oMathPara>
                </a14:m>
                <a:endParaRPr lang="zh-CN" alt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388" y="3566639"/>
                <a:ext cx="405880" cy="430887"/>
              </a:xfrm>
              <a:prstGeom prst="rect">
                <a:avLst/>
              </a:prstGeom>
              <a:blipFill rotWithShape="1">
                <a:blip r:embed="rId3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320480" cy="288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12763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005402"/>
            <a:ext cx="87439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50" y="5301208"/>
            <a:ext cx="5238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22" y="5291683"/>
            <a:ext cx="323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9752" y="529191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3.6</a:t>
            </a:r>
            <a:endParaRPr lang="zh-CN" alt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661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7704" y="476672"/>
            <a:ext cx="260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D0 Conference Note 6494</a:t>
            </a:r>
            <a:endParaRPr lang="zh-CN" altLang="en-US" b="1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26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1430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C00000"/>
                </a:solidFill>
                <a:cs typeface="+mn-ea"/>
                <a:sym typeface="+mn-lt"/>
              </a:rPr>
              <a:t>Y States</a:t>
            </a:r>
            <a:endParaRPr lang="zh-CN" altLang="en-US" sz="80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0" y="2590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002060"/>
                </a:solidFill>
                <a:cs typeface="+mn-ea"/>
                <a:sym typeface="+mn-lt"/>
              </a:rPr>
              <a:t>Y(4260), Y(4360), Y(4660)…</a:t>
            </a:r>
            <a:endParaRPr lang="zh-CN" altLang="en-US" sz="40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5" name="Picture 4" descr="Screenshot-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191000"/>
            <a:ext cx="4702016" cy="2052600"/>
          </a:xfrm>
          <a:prstGeom prst="rect">
            <a:avLst/>
          </a:prstGeom>
        </p:spPr>
      </p:pic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0" y="365760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Calibri" pitchFamily="34" charset="0"/>
              </a:rPr>
              <a:t>Observed in the </a:t>
            </a:r>
            <a:r>
              <a:rPr lang="en-US" sz="2200" dirty="0" err="1" smtClean="0">
                <a:latin typeface="Calibri" pitchFamily="34" charset="0"/>
              </a:rPr>
              <a:t>e+e</a:t>
            </a:r>
            <a:r>
              <a:rPr lang="en-US" sz="2200" dirty="0" smtClean="0">
                <a:latin typeface="Calibri" pitchFamily="34" charset="0"/>
              </a:rPr>
              <a:t>- annihilation (with ISR)</a:t>
            </a:r>
            <a:endParaRPr lang="en-US" sz="22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5638800"/>
            <a:ext cx="2133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27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0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5863"/>
            <a:ext cx="8229600" cy="956493"/>
          </a:xfrm>
          <a:noFill/>
        </p:spPr>
        <p:txBody>
          <a:bodyPr/>
          <a:lstStyle/>
          <a:p>
            <a:r>
              <a:rPr lang="de-DE" dirty="0" err="1" smtClean="0">
                <a:solidFill>
                  <a:srgbClr val="0000CC"/>
                </a:solidFill>
              </a:rPr>
              <a:t>e</a:t>
            </a:r>
            <a:r>
              <a:rPr lang="de-DE" baseline="30000" dirty="0" err="1" smtClean="0">
                <a:solidFill>
                  <a:srgbClr val="0000CC"/>
                </a:solidFill>
              </a:rPr>
              <a:t>+</a:t>
            </a:r>
            <a:r>
              <a:rPr lang="de-DE" dirty="0" err="1" smtClean="0">
                <a:solidFill>
                  <a:srgbClr val="0000CC"/>
                </a:solidFill>
              </a:rPr>
              <a:t>e</a:t>
            </a:r>
            <a:r>
              <a:rPr lang="de-DE" baseline="30000" dirty="0" smtClean="0">
                <a:solidFill>
                  <a:srgbClr val="0000CC"/>
                </a:solidFill>
                <a:latin typeface="Symbol" panose="05050102010706020507" pitchFamily="18" charset="2"/>
              </a:rPr>
              <a:t>-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de-DE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de-DE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J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/</a:t>
            </a:r>
            <a:r>
              <a:rPr lang="de-DE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cross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section</a:t>
            </a:r>
            <a:endParaRPr lang="de-DE" dirty="0">
              <a:solidFill>
                <a:srgbClr val="0000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56" y="810412"/>
            <a:ext cx="4330956" cy="308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4" y="1009746"/>
            <a:ext cx="3508341" cy="963074"/>
          </a:xfrm>
          <a:prstGeom prst="rect">
            <a:avLst/>
          </a:prstGeom>
        </p:spPr>
      </p:pic>
      <p:pic>
        <p:nvPicPr>
          <p:cNvPr id="16" name="Picture 4" descr="exotic_pictu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4" y="3975785"/>
            <a:ext cx="3299703" cy="2380565"/>
          </a:xfrm>
          <a:prstGeom prst="rect">
            <a:avLst/>
          </a:prstGeom>
        </p:spPr>
      </p:pic>
      <p:sp>
        <p:nvSpPr>
          <p:cNvPr id="17" name="Rechteck 24"/>
          <p:cNvSpPr/>
          <p:nvPr/>
        </p:nvSpPr>
        <p:spPr>
          <a:xfrm>
            <a:off x="135132" y="6096594"/>
            <a:ext cx="1653338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D</a:t>
            </a:r>
            <a:r>
              <a:rPr lang="en-US" sz="1400" b="1" baseline="30000" dirty="0" smtClean="0">
                <a:solidFill>
                  <a:prstClr val="black"/>
                </a:solidFill>
                <a:latin typeface="Calibri"/>
                <a:ea typeface="+mn-ea"/>
              </a:rPr>
              <a:t>0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 – D</a:t>
            </a:r>
            <a:r>
              <a:rPr lang="en-US" sz="1400" b="1" baseline="-25000" dirty="0">
                <a:solidFill>
                  <a:prstClr val="black"/>
                </a:solidFill>
                <a:latin typeface="Calibri"/>
                <a:ea typeface="+mn-ea"/>
              </a:rPr>
              <a:t>1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  “molecule”</a:t>
            </a:r>
            <a:endParaRPr lang="de-DE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404755" y="5833736"/>
            <a:ext cx="347166" cy="2469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0" name="Rechteck 24"/>
          <p:cNvSpPr/>
          <p:nvPr/>
        </p:nvSpPr>
        <p:spPr>
          <a:xfrm>
            <a:off x="1384723" y="5772548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</a:rPr>
              <a:t>D</a:t>
            </a:r>
            <a:r>
              <a:rPr lang="en-US" sz="1800" b="1" baseline="-25000" dirty="0">
                <a:solidFill>
                  <a:prstClr val="black"/>
                </a:solidFill>
                <a:latin typeface="Calibri"/>
                <a:ea typeface="+mn-ea"/>
              </a:rPr>
              <a:t>1</a:t>
            </a:r>
            <a:endParaRPr lang="de-DE" sz="1800" b="1" baseline="-25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49884" y="4635610"/>
            <a:ext cx="286246" cy="24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4" name="Rechteck 24"/>
          <p:cNvSpPr/>
          <p:nvPr/>
        </p:nvSpPr>
        <p:spPr>
          <a:xfrm>
            <a:off x="206790" y="4613541"/>
            <a:ext cx="433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</a:rPr>
              <a:t>D</a:t>
            </a:r>
            <a:r>
              <a:rPr lang="en-US" sz="2000" b="1" baseline="30000" dirty="0">
                <a:solidFill>
                  <a:prstClr val="black"/>
                </a:solidFill>
                <a:latin typeface="Calibri"/>
                <a:ea typeface="+mn-ea"/>
              </a:rPr>
              <a:t>0</a:t>
            </a:r>
            <a:endParaRPr lang="de-DE" sz="20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16" y="4064020"/>
            <a:ext cx="1413676" cy="83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164642" y="4792370"/>
            <a:ext cx="1644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b="1" dirty="0" err="1" smtClean="0">
                <a:solidFill>
                  <a:prstClr val="black"/>
                </a:solidFill>
                <a:latin typeface="Calibri"/>
                <a:ea typeface="+mn-ea"/>
              </a:rPr>
              <a:t>Hadro</a:t>
            </a:r>
            <a:r>
              <a:rPr lang="de-DE" sz="1400" b="1" dirty="0" smtClean="0">
                <a:solidFill>
                  <a:prstClr val="black"/>
                </a:solidFill>
                <a:latin typeface="Calibri"/>
                <a:ea typeface="+mn-ea"/>
              </a:rPr>
              <a:t>-charmonium</a:t>
            </a:r>
            <a:endParaRPr lang="de-DE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55883" y="2025051"/>
            <a:ext cx="5045600" cy="1903536"/>
            <a:chOff x="155883" y="1474007"/>
            <a:chExt cx="5045600" cy="1903536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64" y="2433098"/>
              <a:ext cx="1362816" cy="27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83" y="1474007"/>
              <a:ext cx="1611837" cy="70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689" y="1614395"/>
              <a:ext cx="2243286" cy="410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83" y="2247631"/>
              <a:ext cx="5028367" cy="79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689" y="2473131"/>
              <a:ext cx="2329307" cy="17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64" y="2908719"/>
              <a:ext cx="1362816" cy="23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688" y="2938824"/>
              <a:ext cx="2329307" cy="2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116" y="3298494"/>
              <a:ext cx="5028367" cy="79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hteck 10"/>
            <p:cNvSpPr/>
            <p:nvPr/>
          </p:nvSpPr>
          <p:spPr>
            <a:xfrm>
              <a:off x="3195916" y="2433098"/>
              <a:ext cx="453733" cy="218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</a:endParaRPr>
            </a:p>
          </p:txBody>
        </p:sp>
        <p:sp>
          <p:nvSpPr>
            <p:cNvPr id="27" name="Rechteck 26"/>
            <p:cNvSpPr/>
            <p:nvPr/>
          </p:nvSpPr>
          <p:spPr>
            <a:xfrm>
              <a:off x="3133639" y="2919440"/>
              <a:ext cx="453733" cy="218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3188474" y="2385670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dirty="0" smtClean="0">
                  <a:solidFill>
                    <a:prstClr val="black"/>
                  </a:solidFill>
                  <a:latin typeface="Calibri"/>
                  <a:ea typeface="+mn-ea"/>
                </a:rPr>
                <a:t>PDG</a:t>
              </a:r>
              <a:endParaRPr lang="de-DE" sz="1600" b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3158001" y="2872012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dirty="0" smtClean="0">
                  <a:solidFill>
                    <a:prstClr val="black"/>
                  </a:solidFill>
                  <a:latin typeface="Calibri"/>
                  <a:ea typeface="+mn-ea"/>
                </a:rPr>
                <a:t>PDG</a:t>
              </a:r>
              <a:endParaRPr lang="de-DE" sz="1600" b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3370542" y="4486325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dirty="0" smtClean="0">
                <a:solidFill>
                  <a:prstClr val="black"/>
                </a:solidFill>
                <a:latin typeface="Calibri"/>
                <a:ea typeface="+mn-ea"/>
              </a:rPr>
              <a:t>J/</a:t>
            </a:r>
            <a:r>
              <a:rPr lang="de-DE" sz="1200" b="1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y</a:t>
            </a:r>
            <a:endParaRPr lang="de-DE" sz="1200" b="1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13" y="1824744"/>
            <a:ext cx="38735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28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75785"/>
            <a:ext cx="25431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feld 2"/>
          <p:cNvSpPr txBox="1"/>
          <p:nvPr/>
        </p:nvSpPr>
        <p:spPr>
          <a:xfrm>
            <a:off x="5167416" y="836712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BABAR   PRL95,142001(2005)</a:t>
            </a:r>
            <a:endParaRPr lang="de-DE" sz="18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3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photo\德国慕尼黑2016\IMG_2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29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solidFill>
                  <a:srgbClr val="C00000"/>
                </a:solidFill>
                <a:latin typeface="Arial Unicode MS"/>
                <a:cs typeface="Arial Unicode MS"/>
              </a:rPr>
              <a:t>Outline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268760"/>
            <a:ext cx="7774632" cy="4896544"/>
          </a:xfrm>
        </p:spPr>
        <p:txBody>
          <a:bodyPr>
            <a:normAutofit/>
          </a:bodyPr>
          <a:lstStyle/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altLang="zh-CN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Introduction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Recent experimental results on X states  </a:t>
            </a:r>
            <a:endParaRPr lang="en-US" altLang="zh-CN" dirty="0" smtClean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Recent experimental results on 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Y 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states  </a:t>
            </a:r>
            <a:endParaRPr lang="en-US" altLang="zh-CN" dirty="0" smtClean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itchFamily="18" charset="2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Recent experimental results on 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Z 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states  </a:t>
            </a:r>
            <a:endParaRPr lang="en-US" altLang="zh-CN" dirty="0" smtClean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itchFamily="18" charset="2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The future plan</a:t>
            </a:r>
            <a:endParaRPr lang="en-US" altLang="zh-CN" dirty="0" smtClean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altLang="zh-CN" dirty="0" smtClean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Summary </a:t>
            </a:r>
          </a:p>
        </p:txBody>
      </p:sp>
      <p:pic>
        <p:nvPicPr>
          <p:cNvPr id="5" name="Picture 3" descr="C:\work\ppt-图标\北航相关\北航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5863"/>
            <a:ext cx="8229600" cy="731830"/>
          </a:xfrm>
          <a:noFill/>
        </p:spPr>
        <p:txBody>
          <a:bodyPr>
            <a:normAutofit fontScale="90000"/>
          </a:bodyPr>
          <a:lstStyle/>
          <a:p>
            <a:r>
              <a:rPr lang="de-DE" dirty="0" err="1" smtClean="0">
                <a:solidFill>
                  <a:srgbClr val="0000CC"/>
                </a:solidFill>
              </a:rPr>
              <a:t>e</a:t>
            </a:r>
            <a:r>
              <a:rPr lang="de-DE" baseline="30000" dirty="0" err="1" smtClean="0">
                <a:solidFill>
                  <a:srgbClr val="0000CC"/>
                </a:solidFill>
              </a:rPr>
              <a:t>+</a:t>
            </a:r>
            <a:r>
              <a:rPr lang="de-DE" dirty="0" err="1" smtClean="0">
                <a:solidFill>
                  <a:srgbClr val="0000CC"/>
                </a:solidFill>
              </a:rPr>
              <a:t>e</a:t>
            </a:r>
            <a:r>
              <a:rPr lang="de-DE" baseline="30000" dirty="0" smtClean="0">
                <a:solidFill>
                  <a:srgbClr val="0000CC"/>
                </a:solidFill>
                <a:latin typeface="Symbol" panose="05050102010706020507" pitchFamily="18" charset="2"/>
              </a:rPr>
              <a:t>-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de-DE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de-DE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J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/</a:t>
            </a:r>
            <a:r>
              <a:rPr lang="de-DE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cross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section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at BESIII</a:t>
            </a:r>
            <a:endParaRPr lang="de-DE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8" y="908720"/>
            <a:ext cx="8893721" cy="287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43400" y="3789040"/>
            <a:ext cx="8943955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Calibri"/>
                <a:ea typeface="+mn-ea"/>
              </a:rPr>
              <a:t>Most precise cross section measurment to date from BESIII</a:t>
            </a:r>
          </a:p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Calibri"/>
                <a:ea typeface="+mn-ea"/>
              </a:rPr>
              <a:t>Fit I =|BW</a:t>
            </a:r>
            <a:r>
              <a:rPr lang="de-DE" sz="1800" baseline="-25000" dirty="0" smtClean="0">
                <a:latin typeface="Calibri"/>
                <a:ea typeface="+mn-ea"/>
              </a:rPr>
              <a:t>1</a:t>
            </a:r>
            <a:r>
              <a:rPr lang="de-DE" sz="1800" dirty="0" smtClean="0">
                <a:latin typeface="Calibri"/>
                <a:ea typeface="+mn-ea"/>
              </a:rPr>
              <a:t>+BW</a:t>
            </a:r>
            <a:r>
              <a:rPr lang="de-DE" sz="1800" baseline="-25000" dirty="0" smtClean="0">
                <a:latin typeface="Calibri"/>
                <a:ea typeface="+mn-ea"/>
              </a:rPr>
              <a:t>2</a:t>
            </a:r>
            <a:r>
              <a:rPr lang="de-DE" sz="1800" dirty="0" smtClean="0">
                <a:latin typeface="Calibri"/>
                <a:ea typeface="+mn-ea"/>
              </a:rPr>
              <a:t>*e</a:t>
            </a:r>
            <a:r>
              <a:rPr lang="de-DE" sz="1800" baseline="30000" dirty="0" smtClean="0">
                <a:latin typeface="Calibri"/>
                <a:ea typeface="+mn-ea"/>
              </a:rPr>
              <a:t>i</a:t>
            </a:r>
            <a:r>
              <a:rPr lang="de-DE" sz="1800" baseline="30000" dirty="0" smtClean="0">
                <a:latin typeface="Symbol" panose="05050102010706020507" pitchFamily="18" charset="2"/>
                <a:ea typeface="+mn-ea"/>
              </a:rPr>
              <a:t>f2</a:t>
            </a:r>
            <a:r>
              <a:rPr lang="de-DE" sz="1800" dirty="0" smtClean="0">
                <a:latin typeface="Calibri"/>
                <a:ea typeface="+mn-ea"/>
              </a:rPr>
              <a:t>+BW</a:t>
            </a:r>
            <a:r>
              <a:rPr lang="de-DE" sz="1800" baseline="-25000" dirty="0" smtClean="0">
                <a:latin typeface="Calibri"/>
                <a:ea typeface="+mn-ea"/>
              </a:rPr>
              <a:t>3</a:t>
            </a:r>
            <a:r>
              <a:rPr lang="de-DE" sz="1800" dirty="0" smtClean="0">
                <a:latin typeface="Calibri"/>
                <a:ea typeface="+mn-ea"/>
              </a:rPr>
              <a:t>*e</a:t>
            </a:r>
            <a:r>
              <a:rPr lang="de-DE" sz="1800" baseline="30000" dirty="0" smtClean="0">
                <a:latin typeface="Calibri"/>
                <a:ea typeface="+mn-ea"/>
              </a:rPr>
              <a:t>i</a:t>
            </a:r>
            <a:r>
              <a:rPr lang="de-DE" sz="1800" baseline="30000" dirty="0" smtClean="0">
                <a:latin typeface="Symbol" panose="05050102010706020507" pitchFamily="18" charset="2"/>
                <a:ea typeface="+mn-ea"/>
              </a:rPr>
              <a:t>f3</a:t>
            </a:r>
            <a:r>
              <a:rPr lang="de-DE" sz="1800" dirty="0" smtClean="0">
                <a:latin typeface="Calibri"/>
                <a:ea typeface="+mn-ea"/>
              </a:rPr>
              <a:t>|</a:t>
            </a:r>
            <a:r>
              <a:rPr lang="de-DE" sz="1800" baseline="30000" dirty="0" smtClean="0">
                <a:latin typeface="Calibri"/>
                <a:ea typeface="+mn-ea"/>
              </a:rPr>
              <a:t>2</a:t>
            </a:r>
            <a:r>
              <a:rPr lang="de-DE" sz="1800" dirty="0" smtClean="0">
                <a:latin typeface="Calibri"/>
                <a:ea typeface="+mn-ea"/>
              </a:rPr>
              <a:t>  or Fit II =|exp+BW</a:t>
            </a:r>
            <a:r>
              <a:rPr lang="de-DE" sz="1800" baseline="-25000" dirty="0" smtClean="0">
                <a:latin typeface="Calibri"/>
                <a:ea typeface="+mn-ea"/>
              </a:rPr>
              <a:t>2</a:t>
            </a:r>
            <a:r>
              <a:rPr lang="de-DE" sz="1800" dirty="0" smtClean="0">
                <a:latin typeface="Calibri"/>
                <a:ea typeface="+mn-ea"/>
              </a:rPr>
              <a:t>*e</a:t>
            </a:r>
            <a:r>
              <a:rPr lang="de-DE" sz="1800" baseline="30000" dirty="0" smtClean="0">
                <a:latin typeface="Calibri"/>
                <a:ea typeface="+mn-ea"/>
              </a:rPr>
              <a:t>i</a:t>
            </a:r>
            <a:r>
              <a:rPr lang="de-DE" sz="1800" baseline="30000" dirty="0" smtClean="0">
                <a:latin typeface="Symbol" panose="05050102010706020507" pitchFamily="18" charset="2"/>
                <a:ea typeface="+mn-ea"/>
              </a:rPr>
              <a:t>f2</a:t>
            </a:r>
            <a:r>
              <a:rPr lang="de-DE" sz="1800" dirty="0" smtClean="0">
                <a:latin typeface="Calibri"/>
                <a:ea typeface="+mn-ea"/>
              </a:rPr>
              <a:t>+BW</a:t>
            </a:r>
            <a:r>
              <a:rPr lang="de-DE" sz="1800" baseline="-25000" dirty="0" smtClean="0">
                <a:latin typeface="Calibri"/>
                <a:ea typeface="+mn-ea"/>
              </a:rPr>
              <a:t>3</a:t>
            </a:r>
            <a:r>
              <a:rPr lang="de-DE" sz="1800" dirty="0" smtClean="0">
                <a:latin typeface="Calibri"/>
                <a:ea typeface="+mn-ea"/>
              </a:rPr>
              <a:t>*e</a:t>
            </a:r>
            <a:r>
              <a:rPr lang="de-DE" sz="1800" baseline="30000" dirty="0" smtClean="0">
                <a:latin typeface="Calibri"/>
                <a:ea typeface="+mn-ea"/>
              </a:rPr>
              <a:t>i</a:t>
            </a:r>
            <a:r>
              <a:rPr lang="de-DE" sz="1800" baseline="30000" dirty="0" smtClean="0">
                <a:latin typeface="Symbol" panose="05050102010706020507" pitchFamily="18" charset="2"/>
                <a:ea typeface="+mn-ea"/>
              </a:rPr>
              <a:t>f3</a:t>
            </a:r>
            <a:r>
              <a:rPr lang="de-DE" sz="1800" dirty="0" smtClean="0">
                <a:latin typeface="Calibri"/>
                <a:ea typeface="+mn-ea"/>
              </a:rPr>
              <a:t>|</a:t>
            </a:r>
            <a:r>
              <a:rPr lang="de-DE" sz="1800" baseline="30000" dirty="0" smtClean="0">
                <a:latin typeface="Calibri"/>
                <a:ea typeface="+mn-ea"/>
              </a:rPr>
              <a:t>2  </a:t>
            </a:r>
            <a:r>
              <a:rPr lang="de-DE" sz="1800" dirty="0" smtClean="0">
                <a:latin typeface="Calibri"/>
                <a:ea typeface="+mn-ea"/>
              </a:rPr>
              <a:t>(other fits ruled out)</a:t>
            </a:r>
            <a:endParaRPr lang="de-DE" sz="1800" baseline="30000" dirty="0">
              <a:latin typeface="Calibri"/>
              <a:ea typeface="+mn-ea"/>
            </a:endParaRPr>
          </a:p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Calibri"/>
                <a:ea typeface="+mn-ea"/>
              </a:rPr>
              <a:t>M = 4222.0±3.1±1.4 MeV (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ea typeface="+mn-ea"/>
              </a:rPr>
              <a:t>lower</a:t>
            </a:r>
            <a:r>
              <a:rPr lang="de-DE" sz="2400" dirty="0" smtClean="0">
                <a:latin typeface="Calibri"/>
                <a:ea typeface="+mn-ea"/>
              </a:rPr>
              <a:t>)</a:t>
            </a:r>
          </a:p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Symbol" panose="05050102010706020507" pitchFamily="18" charset="2"/>
                <a:ea typeface="+mn-ea"/>
              </a:rPr>
              <a:t>G</a:t>
            </a:r>
            <a:r>
              <a:rPr lang="de-DE" sz="2400" dirty="0" smtClean="0">
                <a:latin typeface="Calibri"/>
                <a:ea typeface="+mn-ea"/>
              </a:rPr>
              <a:t> = 44.1±4.3±2.0 MeV (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ea typeface="+mn-ea"/>
              </a:rPr>
              <a:t>narrower</a:t>
            </a:r>
            <a:r>
              <a:rPr lang="de-DE" sz="2400" dirty="0" smtClean="0">
                <a:latin typeface="Calibri"/>
                <a:ea typeface="+mn-ea"/>
              </a:rPr>
              <a:t>)</a:t>
            </a:r>
            <a:endParaRPr lang="de-DE" sz="2400" dirty="0">
              <a:latin typeface="Calibri"/>
              <a:ea typeface="+mn-ea"/>
            </a:endParaRPr>
          </a:p>
        </p:txBody>
      </p:sp>
      <p:pic>
        <p:nvPicPr>
          <p:cNvPr id="5" name="Picture 4" descr="BES3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82" y="1155912"/>
            <a:ext cx="766597" cy="359330"/>
          </a:xfrm>
          <a:prstGeom prst="rect">
            <a:avLst/>
          </a:prstGeom>
        </p:spPr>
      </p:pic>
      <p:pic>
        <p:nvPicPr>
          <p:cNvPr id="13" name="Picture 4" descr="BES3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62" y="1155912"/>
            <a:ext cx="766597" cy="35933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356206" y="1665488"/>
            <a:ext cx="10545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FF0000"/>
                </a:solidFill>
                <a:latin typeface="Calibri"/>
                <a:ea typeface="+mn-ea"/>
              </a:rPr>
              <a:t>8.2 fb</a:t>
            </a:r>
            <a:r>
              <a:rPr lang="de-DE" sz="1800" baseline="30000" dirty="0" smtClean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19 </a:t>
            </a:r>
            <a:r>
              <a:rPr lang="de-DE" sz="1800" dirty="0" err="1" smtClean="0">
                <a:solidFill>
                  <a:srgbClr val="FF0000"/>
                </a:solidFill>
                <a:latin typeface="Calibri"/>
                <a:ea typeface="+mn-ea"/>
              </a:rPr>
              <a:t>points</a:t>
            </a:r>
            <a:endParaRPr lang="de-DE" sz="18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649115" y="1593386"/>
            <a:ext cx="1171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0.8 fb</a:t>
            </a:r>
            <a:r>
              <a:rPr lang="de-DE" sz="1800" baseline="30000" dirty="0">
                <a:solidFill>
                  <a:srgbClr val="FF0000"/>
                </a:solidFill>
                <a:latin typeface="Calibri"/>
                <a:ea typeface="+mn-ea"/>
              </a:rPr>
              <a:t>−</a:t>
            </a:r>
            <a:r>
              <a:rPr lang="de-DE" sz="1800" baseline="30000" dirty="0" smtClean="0">
                <a:solidFill>
                  <a:srgbClr val="FF0000"/>
                </a:solidFill>
                <a:latin typeface="Calibri"/>
                <a:ea typeface="+mn-ea"/>
              </a:rPr>
              <a:t>1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FF0000"/>
                </a:solidFill>
                <a:latin typeface="Calibri"/>
                <a:ea typeface="+mn-ea"/>
              </a:rPr>
              <a:t>103 </a:t>
            </a:r>
            <a:r>
              <a:rPr lang="de-DE" sz="1800" dirty="0" err="1" smtClean="0">
                <a:solidFill>
                  <a:srgbClr val="FF0000"/>
                </a:solidFill>
                <a:latin typeface="Calibri"/>
                <a:ea typeface="+mn-ea"/>
              </a:rPr>
              <a:t>points</a:t>
            </a:r>
            <a:endParaRPr lang="de-DE" sz="18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332088" y="63320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PRL118, 092001 (2017)</a:t>
            </a:r>
            <a:endParaRPr lang="de-DE" sz="18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92465" y="1110064"/>
            <a:ext cx="64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err="1" smtClean="0">
                <a:solidFill>
                  <a:prstClr val="black"/>
                </a:solidFill>
                <a:latin typeface="Calibri"/>
                <a:ea typeface="+mn-ea"/>
              </a:rPr>
              <a:t>data</a:t>
            </a:r>
            <a:endParaRPr lang="de-DE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277292" y="1119620"/>
            <a:ext cx="64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err="1" smtClean="0">
                <a:solidFill>
                  <a:prstClr val="black"/>
                </a:solidFill>
                <a:latin typeface="Calibri"/>
                <a:ea typeface="+mn-ea"/>
              </a:rPr>
              <a:t>data</a:t>
            </a:r>
            <a:endParaRPr lang="de-DE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29447" y="6058953"/>
            <a:ext cx="437322" cy="178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961085" y="6406837"/>
            <a:ext cx="437322" cy="178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8663" y="5445224"/>
            <a:ext cx="7515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400" dirty="0" smtClean="0">
                <a:latin typeface="Calibri"/>
              </a:rPr>
              <a:t>A </a:t>
            </a:r>
            <a:r>
              <a:rPr lang="de-DE" altLang="zh-CN" sz="2400" dirty="0">
                <a:latin typeface="Calibri"/>
              </a:rPr>
              <a:t>2nd resonance Y</a:t>
            </a:r>
            <a:r>
              <a:rPr lang="de-DE" altLang="zh-CN" sz="2400" baseline="-25000" dirty="0">
                <a:latin typeface="Calibri"/>
              </a:rPr>
              <a:t>2</a:t>
            </a:r>
            <a:r>
              <a:rPr lang="de-DE" altLang="zh-CN" sz="2400" dirty="0">
                <a:latin typeface="Calibri"/>
              </a:rPr>
              <a:t> with M=</a:t>
            </a:r>
            <a:r>
              <a:rPr lang="de-DE" altLang="zh-CN" sz="2400" dirty="0">
                <a:solidFill>
                  <a:srgbClr val="FF0000"/>
                </a:solidFill>
                <a:latin typeface="Calibri"/>
              </a:rPr>
              <a:t>4320.0±10.4±7.0</a:t>
            </a:r>
            <a:r>
              <a:rPr lang="de-DE" altLang="zh-CN" sz="2400" dirty="0">
                <a:latin typeface="Calibri"/>
              </a:rPr>
              <a:t> </a:t>
            </a:r>
            <a:r>
              <a:rPr lang="de-DE" altLang="zh-CN" sz="2400" dirty="0" smtClean="0">
                <a:latin typeface="Calibri"/>
              </a:rPr>
              <a:t>MeV/c</a:t>
            </a:r>
            <a:r>
              <a:rPr lang="de-DE" altLang="zh-CN" sz="2400" baseline="30000" dirty="0" smtClean="0">
                <a:latin typeface="Calibri"/>
              </a:rPr>
              <a:t>2</a:t>
            </a:r>
            <a:r>
              <a:rPr lang="de-DE" altLang="zh-CN" sz="2400" dirty="0" smtClean="0">
                <a:latin typeface="Calibri"/>
              </a:rPr>
              <a:t>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altLang="zh-CN" sz="2400" dirty="0">
                <a:latin typeface="Calibri"/>
              </a:rPr>
              <a:t> </a:t>
            </a:r>
            <a:r>
              <a:rPr lang="de-DE" altLang="zh-CN" sz="2400" dirty="0" smtClean="0">
                <a:latin typeface="Calibri"/>
              </a:rPr>
              <a:t>                                                   </a:t>
            </a:r>
            <a:r>
              <a:rPr lang="de-DE" altLang="zh-CN" sz="2400" dirty="0" smtClean="0">
                <a:latin typeface="Symbol" panose="05050102010706020507" pitchFamily="18" charset="2"/>
              </a:rPr>
              <a:t>G</a:t>
            </a:r>
            <a:r>
              <a:rPr lang="de-DE" altLang="zh-CN" sz="2400" dirty="0" smtClean="0">
                <a:latin typeface="Calibri"/>
              </a:rPr>
              <a:t>=</a:t>
            </a:r>
            <a:r>
              <a:rPr lang="de-DE" altLang="zh-CN" sz="2400" dirty="0" smtClean="0">
                <a:solidFill>
                  <a:srgbClr val="FF0000"/>
                </a:solidFill>
                <a:latin typeface="Calibri"/>
              </a:rPr>
              <a:t>101.4</a:t>
            </a:r>
            <a:r>
              <a:rPr lang="de-DE" altLang="zh-CN" sz="2400" baseline="30000" dirty="0" smtClean="0">
                <a:solidFill>
                  <a:srgbClr val="FF0000"/>
                </a:solidFill>
                <a:latin typeface="Calibri"/>
              </a:rPr>
              <a:t>+25.3</a:t>
            </a:r>
            <a:r>
              <a:rPr lang="de-DE" altLang="zh-CN" sz="2400" baseline="-25000" dirty="0" smtClean="0">
                <a:solidFill>
                  <a:srgbClr val="FF0000"/>
                </a:solidFill>
                <a:latin typeface="Calibri"/>
              </a:rPr>
              <a:t>-19.7</a:t>
            </a:r>
            <a:r>
              <a:rPr lang="de-DE" altLang="zh-CN" sz="2400" dirty="0" smtClean="0">
                <a:solidFill>
                  <a:srgbClr val="FF0000"/>
                </a:solidFill>
                <a:latin typeface="Calibri"/>
              </a:rPr>
              <a:t>±10.2</a:t>
            </a:r>
            <a:r>
              <a:rPr lang="de-DE" altLang="zh-CN" sz="2400" dirty="0" smtClean="0">
                <a:latin typeface="Calibri"/>
              </a:rPr>
              <a:t> MeV</a:t>
            </a:r>
            <a:endParaRPr lang="de-DE" altLang="zh-CN" sz="2400" dirty="0">
              <a:solidFill>
                <a:srgbClr val="FF0000"/>
              </a:solidFill>
              <a:latin typeface="Calibri"/>
            </a:endParaRPr>
          </a:p>
          <a:p>
            <a:pPr marL="285750" indent="-28575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400" dirty="0">
                <a:latin typeface="Calibri"/>
              </a:rPr>
              <a:t>Observed for the </a:t>
            </a:r>
            <a:r>
              <a:rPr lang="de-DE" altLang="zh-CN" sz="2400" dirty="0">
                <a:solidFill>
                  <a:srgbClr val="FF0000"/>
                </a:solidFill>
                <a:latin typeface="Calibri"/>
              </a:rPr>
              <a:t>first time</a:t>
            </a:r>
            <a:r>
              <a:rPr lang="de-DE" altLang="zh-CN" sz="2400" dirty="0">
                <a:latin typeface="Calibri"/>
              </a:rPr>
              <a:t>, significance &gt;</a:t>
            </a:r>
            <a:r>
              <a:rPr lang="de-DE" altLang="zh-CN" sz="2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de-DE" altLang="zh-CN" sz="2400" dirty="0" smtClean="0">
                <a:solidFill>
                  <a:srgbClr val="FF0000"/>
                </a:solidFill>
                <a:latin typeface="Calibri"/>
              </a:rPr>
              <a:t>7.6</a:t>
            </a:r>
            <a:r>
              <a:rPr lang="de-DE" altLang="zh-CN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endParaRPr lang="de-DE" altLang="zh-CN" sz="24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30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8405998" cy="34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249363"/>
            <a:ext cx="2975248" cy="3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3612" name="Rectangle 12"/>
          <p:cNvSpPr>
            <a:spLocks noChangeArrowheads="1"/>
          </p:cNvSpPr>
          <p:nvPr/>
        </p:nvSpPr>
        <p:spPr bwMode="auto">
          <a:xfrm>
            <a:off x="301625" y="188913"/>
            <a:ext cx="5278438" cy="579437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C00000"/>
                </a:solidFill>
                <a:latin typeface="+mj-lt"/>
                <a:ea typeface="Arial Unicode MS" pitchFamily="34" charset="-122"/>
                <a:cs typeface="Arial Unicode MS" pitchFamily="34" charset="-122"/>
              </a:rPr>
              <a:t>Updated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3200" baseline="30000" dirty="0" err="1">
                <a:solidFill>
                  <a:srgbClr val="C00000"/>
                </a:solidFill>
                <a:latin typeface="+mj-lt"/>
                <a:ea typeface="Arial Unicode MS" pitchFamily="34" charset="-122"/>
                <a:cs typeface="Arial Unicode MS" pitchFamily="34" charset="-122"/>
              </a:rPr>
              <a:t>+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3200" baseline="30000" dirty="0">
                <a:solidFill>
                  <a:srgbClr val="C00000"/>
                </a:solidFill>
                <a:latin typeface="+mj-lt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en-US" altLang="zh-CN" sz="3200" dirty="0">
                <a:solidFill>
                  <a:srgbClr val="C00000"/>
                </a:solidFill>
                <a:latin typeface="+mj-lt"/>
                <a:ea typeface="Arial Unicode MS" pitchFamily="34" charset="-122"/>
                <a:cs typeface="Arial Unicode MS" pitchFamily="34" charset="-122"/>
              </a:rPr>
              <a:t> → </a:t>
            </a:r>
            <a:r>
              <a:rPr lang="el-GR" altLang="zh-CN" sz="3200" dirty="0">
                <a:solidFill>
                  <a:srgbClr val="C00000"/>
                </a:solidFill>
                <a:latin typeface="+mj-lt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sz="3200" baseline="30000" dirty="0">
                <a:solidFill>
                  <a:srgbClr val="C00000"/>
                </a:solidFill>
                <a:latin typeface="+mj-lt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+</a:t>
            </a:r>
            <a:r>
              <a:rPr lang="el-GR" altLang="zh-CN" sz="3200" dirty="0">
                <a:solidFill>
                  <a:srgbClr val="C00000"/>
                </a:solidFill>
                <a:latin typeface="+mj-lt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sz="3200" baseline="30000" dirty="0">
                <a:solidFill>
                  <a:srgbClr val="C00000"/>
                </a:solidFill>
                <a:latin typeface="+mj-lt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en-US" altLang="zh-CN" sz="3200" dirty="0">
                <a:solidFill>
                  <a:srgbClr val="C00000"/>
                </a:solidFill>
                <a:latin typeface="+mj-lt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(2S)</a:t>
            </a:r>
          </a:p>
        </p:txBody>
      </p:sp>
      <p:pic>
        <p:nvPicPr>
          <p:cNvPr id="167948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614863"/>
            <a:ext cx="4208463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9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393065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5580063" y="459446"/>
            <a:ext cx="3815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+mj-lt"/>
              </a:rPr>
              <a:t>PRD </a:t>
            </a:r>
            <a:r>
              <a:rPr lang="en-US" altLang="zh-CN" sz="2000" dirty="0">
                <a:latin typeface="+mj-lt"/>
              </a:rPr>
              <a:t>91, 112007 (2015) </a:t>
            </a:r>
            <a:endParaRPr lang="zh-CN" altLang="en-US" sz="2000" dirty="0">
              <a:latin typeface="+mj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73534" y="6440457"/>
            <a:ext cx="3355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+mj-lt"/>
              </a:rPr>
              <a:t>PRD89, 111103 (2014)</a:t>
            </a:r>
            <a:r>
              <a:rPr lang="en-US" altLang="zh-CN" sz="2000" dirty="0">
                <a:latin typeface="+mj-lt"/>
              </a:rPr>
              <a:t> </a:t>
            </a:r>
            <a:endParaRPr lang="zh-CN" altLang="en-US" sz="20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18" y="4169320"/>
            <a:ext cx="3582766" cy="232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46" y="4340522"/>
            <a:ext cx="38735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chengping\Desktop\新建位图图像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0" y="1597333"/>
            <a:ext cx="3600451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43" y="1700808"/>
            <a:ext cx="1259011" cy="44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31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3859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ChangeArrowheads="1"/>
          </p:cNvSpPr>
          <p:nvPr/>
        </p:nvSpPr>
        <p:spPr bwMode="auto">
          <a:xfrm>
            <a:off x="107504" y="44624"/>
            <a:ext cx="7035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n-US" altLang="zh-CN" sz="3200" dirty="0" smtClean="0">
                <a:solidFill>
                  <a:srgbClr val="C00000"/>
                </a:solidFill>
                <a:latin typeface="+mj-lt"/>
                <a:ea typeface="Batang" pitchFamily="18" charset="-127"/>
              </a:rPr>
              <a:t>M(</a:t>
            </a:r>
            <a:r>
              <a:rPr lang="el-GR" altLang="zh-CN" sz="3200" dirty="0">
                <a:solidFill>
                  <a:srgbClr val="C00000"/>
                </a:solidFill>
                <a:latin typeface="+mj-lt"/>
                <a:ea typeface="Batang" pitchFamily="18" charset="-127"/>
              </a:rPr>
              <a:t>π</a:t>
            </a:r>
            <a:r>
              <a:rPr lang="en-US" altLang="zh-CN" sz="3200" baseline="30000" dirty="0">
                <a:solidFill>
                  <a:srgbClr val="C00000"/>
                </a:solidFill>
                <a:latin typeface="+mj-lt"/>
                <a:ea typeface="Batang" pitchFamily="18" charset="-127"/>
                <a:sym typeface="Wingdings" pitchFamily="2" charset="2"/>
              </a:rPr>
              <a:t>+</a:t>
            </a:r>
            <a:r>
              <a:rPr lang="el-GR" altLang="zh-CN" sz="3200" dirty="0">
                <a:solidFill>
                  <a:srgbClr val="C00000"/>
                </a:solidFill>
                <a:latin typeface="+mj-lt"/>
                <a:ea typeface="Batang" pitchFamily="18" charset="-127"/>
              </a:rPr>
              <a:t>π</a:t>
            </a:r>
            <a:r>
              <a:rPr lang="en-US" altLang="zh-CN" sz="3200" baseline="30000" dirty="0">
                <a:solidFill>
                  <a:srgbClr val="C00000"/>
                </a:solidFill>
                <a:latin typeface="+mj-lt"/>
                <a:ea typeface="Batang" pitchFamily="18" charset="-127"/>
              </a:rPr>
              <a:t>-</a:t>
            </a:r>
            <a:r>
              <a:rPr lang="en-US" altLang="zh-CN" sz="1800" dirty="0">
                <a:solidFill>
                  <a:srgbClr val="C00000"/>
                </a:solidFill>
                <a:latin typeface="+mj-lt"/>
                <a:ea typeface="Batang" pitchFamily="18" charset="-127"/>
                <a:sym typeface="Wingdings" pitchFamily="2" charset="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+mj-lt"/>
                <a:ea typeface="Batang" pitchFamily="18" charset="-127"/>
                <a:cs typeface="Arial" pitchFamily="34" charset="0"/>
                <a:sym typeface="Symbol" pitchFamily="18" charset="2"/>
              </a:rPr>
              <a:t>(2S)) with </a:t>
            </a:r>
            <a:r>
              <a:rPr lang="en-US" altLang="zh-CN" sz="3200" dirty="0" smtClean="0">
                <a:solidFill>
                  <a:srgbClr val="C00000"/>
                </a:solidFill>
                <a:latin typeface="+mj-lt"/>
                <a:ea typeface="Batang" pitchFamily="18" charset="-127"/>
                <a:cs typeface="Arial" pitchFamily="34" charset="0"/>
                <a:sym typeface="Symbol" pitchFamily="18" charset="2"/>
              </a:rPr>
              <a:t>Y(4260,4360,4660)</a:t>
            </a:r>
            <a:r>
              <a:rPr lang="en-US" altLang="zh-CN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endParaRPr lang="en-US" altLang="zh-CN" sz="1800" dirty="0">
              <a:solidFill>
                <a:srgbClr val="C00000"/>
              </a:solidFill>
              <a:latin typeface="Arial" pitchFamily="34" charset="0"/>
              <a:sym typeface="Wingdings" pitchFamily="2" charset="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364"/>
            <a:ext cx="9144000" cy="602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8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9" y="767338"/>
            <a:ext cx="1045193" cy="78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32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422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300" dirty="0" err="1" smtClean="0">
                <a:solidFill>
                  <a:srgbClr val="000000"/>
                </a:solidFill>
              </a:rPr>
              <a:t>Comparsion</a:t>
            </a:r>
            <a:r>
              <a:rPr lang="en-US" altLang="zh-CN" sz="3300" dirty="0" smtClean="0">
                <a:solidFill>
                  <a:srgbClr val="000000"/>
                </a:solidFill>
              </a:rPr>
              <a:t> of </a:t>
            </a:r>
            <a:r>
              <a:rPr lang="en-US" altLang="zh-CN" sz="3300" dirty="0" err="1">
                <a:latin typeface="Arial" pitchFamily="34" charset="0"/>
                <a:ea typeface="宋体" pitchFamily="2" charset="-122"/>
              </a:rPr>
              <a:t>e</a:t>
            </a:r>
            <a:r>
              <a:rPr lang="en-US" altLang="zh-CN" sz="3300" baseline="30000" dirty="0" err="1">
                <a:latin typeface="Arial" pitchFamily="34" charset="0"/>
                <a:ea typeface="宋体" pitchFamily="2" charset="-122"/>
              </a:rPr>
              <a:t>+</a:t>
            </a:r>
            <a:r>
              <a:rPr lang="en-US" altLang="zh-CN" sz="3300" dirty="0" err="1">
                <a:latin typeface="Arial" pitchFamily="34" charset="0"/>
                <a:ea typeface="宋体" pitchFamily="2" charset="-122"/>
              </a:rPr>
              <a:t>e</a:t>
            </a:r>
            <a:r>
              <a:rPr lang="en-US" altLang="zh-CN" sz="3300" baseline="30000" dirty="0">
                <a:latin typeface="Arial" pitchFamily="34" charset="0"/>
                <a:ea typeface="宋体" pitchFamily="2" charset="-122"/>
              </a:rPr>
              <a:t>-</a:t>
            </a:r>
            <a:r>
              <a:rPr lang="en-US" altLang="zh-CN" sz="3300" dirty="0">
                <a:latin typeface="Arial" pitchFamily="34" charset="0"/>
                <a:ea typeface="宋体" pitchFamily="2" charset="-122"/>
                <a:sym typeface="Wingdings" pitchFamily="2" charset="2"/>
              </a:rPr>
              <a:t></a:t>
            </a:r>
            <a:r>
              <a:rPr lang="el-GR" altLang="zh-CN" sz="3300" dirty="0">
                <a:latin typeface="Arial" pitchFamily="34" charset="0"/>
                <a:ea typeface="宋体" pitchFamily="2" charset="-122"/>
                <a:sym typeface="Wingdings" pitchFamily="2" charset="2"/>
              </a:rPr>
              <a:t>π</a:t>
            </a:r>
            <a:r>
              <a:rPr lang="en-US" altLang="zh-CN" sz="3300" baseline="30000" dirty="0">
                <a:latin typeface="Arial" pitchFamily="34" charset="0"/>
                <a:ea typeface="宋体" pitchFamily="2" charset="-122"/>
                <a:sym typeface="Wingdings" pitchFamily="2" charset="2"/>
              </a:rPr>
              <a:t>+</a:t>
            </a:r>
            <a:r>
              <a:rPr lang="el-GR" altLang="zh-CN" sz="3300" dirty="0">
                <a:latin typeface="Arial" pitchFamily="34" charset="0"/>
                <a:ea typeface="宋体" pitchFamily="2" charset="-122"/>
                <a:sym typeface="Wingdings" pitchFamily="2" charset="2"/>
              </a:rPr>
              <a:t>π</a:t>
            </a:r>
            <a:r>
              <a:rPr lang="en-US" altLang="zh-CN" sz="3300" baseline="30000" dirty="0">
                <a:latin typeface="Arial" pitchFamily="34" charset="0"/>
                <a:ea typeface="宋体" pitchFamily="2" charset="-122"/>
                <a:sym typeface="Wingdings" pitchFamily="2" charset="2"/>
              </a:rPr>
              <a:t>-</a:t>
            </a:r>
            <a:r>
              <a:rPr lang="el-GR" altLang="zh-CN" sz="3300" dirty="0">
                <a:latin typeface="Arial" pitchFamily="34" charset="0"/>
                <a:ea typeface="宋体" pitchFamily="2" charset="-122"/>
                <a:sym typeface="Wingdings" pitchFamily="2" charset="2"/>
              </a:rPr>
              <a:t>ψ</a:t>
            </a:r>
            <a:r>
              <a:rPr lang="en-US" altLang="zh-CN" sz="3300" dirty="0" smtClean="0">
                <a:latin typeface="Arial" pitchFamily="34" charset="0"/>
                <a:ea typeface="宋体" pitchFamily="2" charset="-122"/>
                <a:sym typeface="Wingdings" pitchFamily="2" charset="2"/>
              </a:rPr>
              <a:t>(2S)</a:t>
            </a:r>
            <a:r>
              <a:rPr lang="en-US" altLang="zh-CN" sz="3300" dirty="0" smtClean="0">
                <a:solidFill>
                  <a:srgbClr val="000000"/>
                </a:solidFill>
              </a:rPr>
              <a:t> cross section</a:t>
            </a:r>
            <a:endParaRPr lang="zh-CN" altLang="en-US" sz="33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63" y="2242612"/>
            <a:ext cx="5233141" cy="363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67544" y="980728"/>
            <a:ext cx="80648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 smtClean="0"/>
              <a:t>BESIII (16 energy points; L</a:t>
            </a:r>
            <a:r>
              <a:rPr lang="en-US" altLang="zh-CN" sz="2200" b="1" baseline="-25000" dirty="0" smtClean="0"/>
              <a:t>tot</a:t>
            </a:r>
            <a:r>
              <a:rPr lang="en-US" altLang="zh-CN" sz="2200" b="1" dirty="0" smtClean="0"/>
              <a:t>=5.1fb</a:t>
            </a:r>
            <a:r>
              <a:rPr lang="en-US" altLang="zh-CN" sz="2200" b="1" baseline="30000" dirty="0" smtClean="0"/>
              <a:t>-1</a:t>
            </a:r>
            <a:r>
              <a:rPr lang="en-US" altLang="zh-CN" sz="2200" b="1" dirty="0" smtClean="0"/>
              <a:t>) </a:t>
            </a:r>
          </a:p>
          <a:p>
            <a:r>
              <a:rPr lang="el-GR" altLang="zh-CN" dirty="0" smtClean="0">
                <a:latin typeface="Arial" pitchFamily="34" charset="0"/>
                <a:ea typeface="宋体" pitchFamily="2" charset="-122"/>
                <a:sym typeface="Wingdings" pitchFamily="2" charset="2"/>
              </a:rPr>
              <a:t>ψ</a:t>
            </a:r>
            <a:r>
              <a:rPr lang="en-US" altLang="zh-CN" dirty="0">
                <a:latin typeface="Arial" pitchFamily="34" charset="0"/>
                <a:ea typeface="宋体" pitchFamily="2" charset="-122"/>
                <a:sym typeface="Wingdings" pitchFamily="2" charset="2"/>
              </a:rPr>
              <a:t>(2S)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b="1" dirty="0" smtClean="0"/>
              <a:t>Reconstructed </a:t>
            </a:r>
            <a:r>
              <a:rPr lang="en-US" altLang="zh-CN" b="1" dirty="0"/>
              <a:t>modes:</a:t>
            </a:r>
          </a:p>
          <a:p>
            <a:pPr lvl="1"/>
            <a:r>
              <a:rPr lang="en-US" altLang="zh-CN" b="1" dirty="0"/>
              <a:t>Mode I:</a:t>
            </a:r>
            <a:r>
              <a:rPr lang="en-US" altLang="zh-CN" dirty="0"/>
              <a:t> </a:t>
            </a:r>
            <a:r>
              <a:rPr lang="el-GR" altLang="zh-CN" dirty="0"/>
              <a:t>Ψ</a:t>
            </a:r>
            <a:r>
              <a:rPr lang="en-US" altLang="zh-CN" dirty="0"/>
              <a:t>(3686)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el-GR" altLang="zh-CN" dirty="0">
                <a:sym typeface="Wingdings" pitchFamily="2" charset="2"/>
              </a:rPr>
              <a:t>π</a:t>
            </a:r>
            <a:r>
              <a:rPr lang="en-US" altLang="zh-CN" baseline="30000" dirty="0">
                <a:sym typeface="Wingdings" pitchFamily="2" charset="2"/>
              </a:rPr>
              <a:t>+</a:t>
            </a:r>
            <a:r>
              <a:rPr lang="el-GR" altLang="zh-CN" dirty="0">
                <a:sym typeface="Wingdings" pitchFamily="2" charset="2"/>
              </a:rPr>
              <a:t>π</a:t>
            </a:r>
            <a:r>
              <a:rPr lang="en-US" altLang="zh-CN" baseline="30000" dirty="0">
                <a:sym typeface="Wingdings" pitchFamily="2" charset="2"/>
              </a:rPr>
              <a:t>-</a:t>
            </a:r>
            <a:r>
              <a:rPr lang="en-US" altLang="zh-CN" dirty="0">
                <a:sym typeface="Wingdings" pitchFamily="2" charset="2"/>
              </a:rPr>
              <a:t>J/</a:t>
            </a:r>
            <a:r>
              <a:rPr lang="el-GR" altLang="zh-CN" dirty="0">
                <a:sym typeface="Wingdings" pitchFamily="2" charset="2"/>
              </a:rPr>
              <a:t>ψ</a:t>
            </a:r>
            <a:r>
              <a:rPr lang="en-US" altLang="zh-CN" dirty="0">
                <a:sym typeface="Wingdings" pitchFamily="2" charset="2"/>
              </a:rPr>
              <a:t>, J/</a:t>
            </a:r>
            <a:r>
              <a:rPr lang="el-GR" altLang="zh-CN" dirty="0">
                <a:sym typeface="Wingdings" pitchFamily="2" charset="2"/>
              </a:rPr>
              <a:t>ψ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en-US" altLang="zh-CN" dirty="0" err="1">
                <a:sym typeface="Wingdings" pitchFamily="2" charset="2"/>
              </a:rPr>
              <a:t>l</a:t>
            </a:r>
            <a:r>
              <a:rPr lang="en-US" altLang="zh-CN" baseline="30000" dirty="0" err="1">
                <a:sym typeface="Wingdings" pitchFamily="2" charset="2"/>
              </a:rPr>
              <a:t>+</a:t>
            </a:r>
            <a:r>
              <a:rPr lang="en-US" altLang="zh-CN" dirty="0" err="1">
                <a:sym typeface="Wingdings" pitchFamily="2" charset="2"/>
              </a:rPr>
              <a:t>l</a:t>
            </a:r>
            <a:r>
              <a:rPr lang="en-US" altLang="zh-CN" baseline="30000" dirty="0">
                <a:sym typeface="Wingdings" pitchFamily="2" charset="2"/>
              </a:rPr>
              <a:t>-</a:t>
            </a:r>
            <a:r>
              <a:rPr lang="en-US" altLang="zh-CN" dirty="0">
                <a:sym typeface="Wingdings" pitchFamily="2" charset="2"/>
              </a:rPr>
              <a:t> (l=e/</a:t>
            </a:r>
            <a:r>
              <a:rPr lang="el-GR" altLang="zh-CN" dirty="0">
                <a:sym typeface="Wingdings" pitchFamily="2" charset="2"/>
              </a:rPr>
              <a:t>μ</a:t>
            </a:r>
            <a:r>
              <a:rPr lang="en-US" altLang="zh-CN" dirty="0">
                <a:sym typeface="Wingdings" pitchFamily="2" charset="2"/>
              </a:rPr>
              <a:t>)</a:t>
            </a:r>
          </a:p>
          <a:p>
            <a:pPr lvl="1"/>
            <a:r>
              <a:rPr lang="en-US" altLang="zh-CN" b="1" dirty="0"/>
              <a:t>Mode II: </a:t>
            </a:r>
            <a:r>
              <a:rPr lang="el-GR" altLang="zh-CN" dirty="0"/>
              <a:t>Ψ</a:t>
            </a:r>
            <a:r>
              <a:rPr lang="en-US" altLang="zh-CN" dirty="0"/>
              <a:t>(3686)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en-US" altLang="zh-CN" i="1" dirty="0" err="1">
                <a:sym typeface="Wingdings" pitchFamily="2" charset="2"/>
              </a:rPr>
              <a:t>neutrals</a:t>
            </a:r>
            <a:r>
              <a:rPr lang="en-US" altLang="zh-CN" dirty="0" err="1">
                <a:sym typeface="Wingdings" pitchFamily="2" charset="2"/>
              </a:rPr>
              <a:t>+J</a:t>
            </a:r>
            <a:r>
              <a:rPr lang="en-US" altLang="zh-CN" dirty="0">
                <a:sym typeface="Wingdings" pitchFamily="2" charset="2"/>
              </a:rPr>
              <a:t>/</a:t>
            </a:r>
            <a:r>
              <a:rPr lang="el-GR" altLang="zh-CN" dirty="0">
                <a:sym typeface="Wingdings" pitchFamily="2" charset="2"/>
              </a:rPr>
              <a:t>ψ</a:t>
            </a:r>
            <a:r>
              <a:rPr lang="en-US" altLang="zh-CN" dirty="0">
                <a:sym typeface="Wingdings" pitchFamily="2" charset="2"/>
              </a:rPr>
              <a:t>, </a:t>
            </a:r>
            <a:r>
              <a:rPr lang="en-US" altLang="zh-CN" i="1" dirty="0">
                <a:sym typeface="Wingdings" pitchFamily="2" charset="2"/>
              </a:rPr>
              <a:t>neutrals</a:t>
            </a:r>
            <a:r>
              <a:rPr lang="en-US" altLang="zh-CN" dirty="0">
                <a:sym typeface="Wingdings" pitchFamily="2" charset="2"/>
              </a:rPr>
              <a:t>=(</a:t>
            </a:r>
            <a:r>
              <a:rPr lang="el-GR" altLang="zh-CN" dirty="0">
                <a:sym typeface="Wingdings" pitchFamily="2" charset="2"/>
              </a:rPr>
              <a:t>π</a:t>
            </a:r>
            <a:r>
              <a:rPr lang="en-US" altLang="zh-CN" baseline="30000" dirty="0">
                <a:sym typeface="Wingdings" pitchFamily="2" charset="2"/>
              </a:rPr>
              <a:t>0</a:t>
            </a:r>
            <a:r>
              <a:rPr lang="el-GR" altLang="zh-CN" dirty="0">
                <a:sym typeface="Wingdings" pitchFamily="2" charset="2"/>
              </a:rPr>
              <a:t>π</a:t>
            </a:r>
            <a:r>
              <a:rPr lang="en-US" altLang="zh-CN" baseline="30000" dirty="0">
                <a:sym typeface="Wingdings" pitchFamily="2" charset="2"/>
              </a:rPr>
              <a:t>0</a:t>
            </a:r>
            <a:r>
              <a:rPr lang="en-US" altLang="zh-CN" dirty="0">
                <a:sym typeface="Wingdings" pitchFamily="2" charset="2"/>
              </a:rPr>
              <a:t>, </a:t>
            </a:r>
            <a:r>
              <a:rPr lang="el-GR" altLang="zh-CN" dirty="0">
                <a:sym typeface="Wingdings" pitchFamily="2" charset="2"/>
              </a:rPr>
              <a:t>π</a:t>
            </a:r>
            <a:r>
              <a:rPr lang="en-US" altLang="zh-CN" baseline="30000" dirty="0">
                <a:sym typeface="Wingdings" pitchFamily="2" charset="2"/>
              </a:rPr>
              <a:t>0</a:t>
            </a:r>
            <a:r>
              <a:rPr lang="en-US" altLang="zh-CN" dirty="0">
                <a:sym typeface="Wingdings" pitchFamily="2" charset="2"/>
              </a:rPr>
              <a:t>, </a:t>
            </a:r>
            <a:r>
              <a:rPr lang="el-GR" altLang="zh-CN" dirty="0">
                <a:sym typeface="Wingdings" pitchFamily="2" charset="2"/>
              </a:rPr>
              <a:t>η</a:t>
            </a:r>
            <a:r>
              <a:rPr lang="en-US" altLang="zh-CN" dirty="0">
                <a:sym typeface="Wingdings" pitchFamily="2" charset="2"/>
              </a:rPr>
              <a:t> and </a:t>
            </a:r>
            <a:r>
              <a:rPr lang="el-GR" altLang="zh-CN" dirty="0">
                <a:sym typeface="Wingdings" pitchFamily="2" charset="2"/>
              </a:rPr>
              <a:t>γγ</a:t>
            </a:r>
            <a:r>
              <a:rPr lang="en-US" altLang="zh-CN" dirty="0">
                <a:sym typeface="Wingdings" pitchFamily="2" charset="2"/>
              </a:rPr>
              <a:t>)  J/</a:t>
            </a:r>
            <a:r>
              <a:rPr lang="el-GR" altLang="zh-CN" dirty="0">
                <a:sym typeface="Wingdings" pitchFamily="2" charset="2"/>
              </a:rPr>
              <a:t>ψ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en-US" altLang="zh-CN" dirty="0" err="1">
                <a:sym typeface="Wingdings" pitchFamily="2" charset="2"/>
              </a:rPr>
              <a:t>l</a:t>
            </a:r>
            <a:r>
              <a:rPr lang="en-US" altLang="zh-CN" baseline="30000" dirty="0" err="1">
                <a:sym typeface="Wingdings" pitchFamily="2" charset="2"/>
              </a:rPr>
              <a:t>+</a:t>
            </a:r>
            <a:r>
              <a:rPr lang="en-US" altLang="zh-CN" dirty="0" err="1">
                <a:sym typeface="Wingdings" pitchFamily="2" charset="2"/>
              </a:rPr>
              <a:t>l</a:t>
            </a:r>
            <a:r>
              <a:rPr lang="en-US" altLang="zh-CN" baseline="30000" dirty="0">
                <a:sym typeface="Wingdings" pitchFamily="2" charset="2"/>
              </a:rPr>
              <a:t>-</a:t>
            </a:r>
            <a:r>
              <a:rPr lang="en-US" altLang="zh-CN" dirty="0">
                <a:sym typeface="Wingdings" pitchFamily="2" charset="2"/>
              </a:rPr>
              <a:t> (l=e/</a:t>
            </a:r>
            <a:r>
              <a:rPr lang="el-GR" altLang="zh-CN" dirty="0">
                <a:sym typeface="Wingdings" pitchFamily="2" charset="2"/>
              </a:rPr>
              <a:t>μ</a:t>
            </a:r>
            <a:r>
              <a:rPr lang="en-US" altLang="zh-CN" dirty="0">
                <a:sym typeface="Wingdings" pitchFamily="2" charset="2"/>
              </a:rPr>
              <a:t>)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32410" y="4237243"/>
            <a:ext cx="9060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Y(4360)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79512" y="2420888"/>
            <a:ext cx="3744416" cy="2349552"/>
            <a:chOff x="714375" y="1571625"/>
            <a:chExt cx="3786188" cy="2740025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5" y="1571625"/>
              <a:ext cx="3786188" cy="274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1571625" y="2071688"/>
              <a:ext cx="9286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b="1"/>
                <a:t>Mode I</a:t>
              </a:r>
              <a:endParaRPr lang="zh-CN" altLang="en-US" b="1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79512" y="4509120"/>
            <a:ext cx="3744416" cy="2155677"/>
            <a:chOff x="714375" y="1474298"/>
            <a:chExt cx="3786188" cy="2740025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5" y="1474298"/>
              <a:ext cx="3786188" cy="274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1571625" y="2071688"/>
              <a:ext cx="9286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b="1"/>
                <a:t>Mode I</a:t>
              </a:r>
              <a:endParaRPr lang="zh-CN" altLang="en-US" b="1"/>
            </a:p>
          </p:txBody>
        </p:sp>
      </p:grpSp>
      <p:sp>
        <p:nvSpPr>
          <p:cNvPr id="15" name="内容占位符 2"/>
          <p:cNvSpPr txBox="1">
            <a:spLocks/>
          </p:cNvSpPr>
          <p:nvPr/>
        </p:nvSpPr>
        <p:spPr bwMode="auto">
          <a:xfrm>
            <a:off x="3779912" y="5756077"/>
            <a:ext cx="536408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altLang="zh-CN" sz="2000" kern="0" dirty="0">
                <a:solidFill>
                  <a:srgbClr val="0000FF"/>
                </a:solidFill>
                <a:sym typeface="Wingdings" pitchFamily="2" charset="2"/>
              </a:rPr>
              <a:t>The measured Born cross sections </a:t>
            </a:r>
            <a:r>
              <a:rPr lang="en-US" altLang="zh-CN" sz="2000" dirty="0" smtClean="0">
                <a:solidFill>
                  <a:srgbClr val="0000FF"/>
                </a:solidFill>
                <a:sym typeface="Wingdings" pitchFamily="2" charset="2"/>
              </a:rPr>
              <a:t>of </a:t>
            </a:r>
            <a:r>
              <a:rPr lang="en-US" altLang="zh-CN" sz="2000" dirty="0">
                <a:solidFill>
                  <a:srgbClr val="0000FF"/>
                </a:solidFill>
                <a:sym typeface="Wingdings" pitchFamily="2" charset="2"/>
              </a:rPr>
              <a:t>two modes </a:t>
            </a:r>
            <a:r>
              <a:rPr lang="en-US" altLang="zh-CN" sz="2000" kern="0" dirty="0">
                <a:solidFill>
                  <a:srgbClr val="0000FF"/>
                </a:solidFill>
                <a:sym typeface="Wingdings" pitchFamily="2" charset="2"/>
              </a:rPr>
              <a:t>are </a:t>
            </a:r>
            <a:r>
              <a:rPr lang="en-US" altLang="zh-CN" sz="2000" kern="0" dirty="0" smtClean="0">
                <a:solidFill>
                  <a:srgbClr val="0000FF"/>
                </a:solidFill>
                <a:sym typeface="Wingdings" pitchFamily="2" charset="2"/>
              </a:rPr>
              <a:t>combined </a:t>
            </a:r>
            <a:r>
              <a:rPr lang="en-US" altLang="zh-CN" sz="2000" kern="0" dirty="0">
                <a:solidFill>
                  <a:srgbClr val="0000FF"/>
                </a:solidFill>
                <a:sym typeface="Wingdings" pitchFamily="2" charset="2"/>
              </a:rPr>
              <a:t>by considering the correlated and uncorrelated uncertainties.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33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8231" y="2996952"/>
            <a:ext cx="9060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Y(4260)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536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167438" y="220663"/>
            <a:ext cx="2779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2000" b="1">
                <a:solidFill>
                  <a:schemeClr val="hlink"/>
                </a:solidFill>
              </a:rPr>
              <a:t>PRD 89,072015(2014) 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191815" y="103187"/>
            <a:ext cx="4068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</a:rPr>
              <a:t>Updated </a:t>
            </a:r>
            <a:r>
              <a:rPr lang="en-US" altLang="zh-CN" sz="3200" dirty="0" err="1">
                <a:solidFill>
                  <a:srgbClr val="C00000"/>
                </a:solidFill>
              </a:rPr>
              <a:t>e</a:t>
            </a:r>
            <a:r>
              <a:rPr lang="en-US" altLang="zh-CN" sz="3200" baseline="30000" dirty="0" err="1">
                <a:solidFill>
                  <a:srgbClr val="C00000"/>
                </a:solidFill>
              </a:rPr>
              <a:t>+</a:t>
            </a:r>
            <a:r>
              <a:rPr lang="en-US" altLang="zh-CN" sz="3200" dirty="0" err="1">
                <a:solidFill>
                  <a:srgbClr val="C00000"/>
                </a:solidFill>
              </a:rPr>
              <a:t>e</a:t>
            </a:r>
            <a:r>
              <a:rPr lang="en-US" altLang="zh-CN" sz="3200" baseline="30000" dirty="0">
                <a:solidFill>
                  <a:srgbClr val="C00000"/>
                </a:solidFill>
              </a:rPr>
              <a:t>-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MS PGothic" pitchFamily="34" charset="-128"/>
                <a:ea typeface="MS PGothic" pitchFamily="34" charset="-128"/>
              </a:rPr>
              <a:t>→</a:t>
            </a:r>
            <a:r>
              <a:rPr lang="en-US" altLang="zh-CN" sz="3200" dirty="0">
                <a:solidFill>
                  <a:srgbClr val="C00000"/>
                </a:solidFill>
                <a:sym typeface="Wingdings" pitchFamily="2" charset="2"/>
              </a:rPr>
              <a:t>K</a:t>
            </a:r>
            <a:r>
              <a:rPr lang="en-US" altLang="zh-CN" sz="3200" baseline="30000" dirty="0">
                <a:solidFill>
                  <a:srgbClr val="C00000"/>
                </a:solidFill>
                <a:sym typeface="Wingdings" pitchFamily="2" charset="2"/>
              </a:rPr>
              <a:t>+</a:t>
            </a:r>
            <a:r>
              <a:rPr lang="en-US" altLang="zh-CN" sz="3200" dirty="0">
                <a:solidFill>
                  <a:srgbClr val="C00000"/>
                </a:solidFill>
                <a:sym typeface="Wingdings" pitchFamily="2" charset="2"/>
              </a:rPr>
              <a:t>K</a:t>
            </a:r>
            <a:r>
              <a:rPr lang="en-US" altLang="zh-CN" sz="3200" baseline="30000" dirty="0">
                <a:solidFill>
                  <a:srgbClr val="C00000"/>
                </a:solidFill>
                <a:sym typeface="Wingdings" pitchFamily="2" charset="2"/>
              </a:rPr>
              <a:t>-</a:t>
            </a:r>
            <a:r>
              <a:rPr lang="en-US" altLang="zh-CN" sz="3200" dirty="0">
                <a:solidFill>
                  <a:srgbClr val="C00000"/>
                </a:solidFill>
                <a:sym typeface="Wingdings" pitchFamily="2" charset="2"/>
              </a:rPr>
              <a:t>J/</a:t>
            </a:r>
            <a:r>
              <a:rPr lang="en-US" altLang="zh-CN" sz="3200" dirty="0">
                <a:solidFill>
                  <a:srgbClr val="C00000"/>
                </a:solidFill>
                <a:sym typeface="Symbol" pitchFamily="18" charset="2"/>
              </a:rPr>
              <a:t></a:t>
            </a:r>
            <a:endParaRPr lang="zh-CN" altLang="en-US" sz="3200" dirty="0">
              <a:solidFill>
                <a:srgbClr val="C00000"/>
              </a:solidFill>
              <a:sym typeface="Symbol" pitchFamily="18" charset="2"/>
            </a:endParaRP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179388" y="678289"/>
            <a:ext cx="8426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kumimoji="1" lang="en-US" altLang="zh-CN" sz="2400" b="1" dirty="0">
                <a:solidFill>
                  <a:srgbClr val="0000CC"/>
                </a:solidFill>
                <a:latin typeface="Times New Roman" pitchFamily="18" charset="0"/>
              </a:rPr>
              <a:t>Event selections are almost the same as in Phys. Rev. D 77, 011105(R) (2008)</a:t>
            </a:r>
            <a:r>
              <a:rPr kumimoji="1" lang="en-US" altLang="zh-CN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5254625" y="1136650"/>
            <a:ext cx="3694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/>
              <a:t>Shaded hist.: </a:t>
            </a:r>
            <a:r>
              <a:rPr lang="en-US" altLang="zh-CN">
                <a:sym typeface="Wingdings" pitchFamily="2" charset="2"/>
              </a:rPr>
              <a:t>J/</a:t>
            </a:r>
            <a:r>
              <a:rPr lang="en-US" altLang="zh-CN">
                <a:sym typeface="Symbol" pitchFamily="18" charset="2"/>
              </a:rPr>
              <a:t> mass sidebands</a:t>
            </a:r>
            <a:r>
              <a:rPr lang="en-US" altLang="zh-CN"/>
              <a:t> </a:t>
            </a:r>
          </a:p>
        </p:txBody>
      </p:sp>
      <p:pic>
        <p:nvPicPr>
          <p:cNvPr id="5940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4283075"/>
            <a:ext cx="3559175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600700"/>
            <a:ext cx="3217863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09" name="Line 17"/>
          <p:cNvSpPr>
            <a:spLocks noChangeShapeType="1"/>
          </p:cNvSpPr>
          <p:nvPr/>
        </p:nvSpPr>
        <p:spPr bwMode="auto">
          <a:xfrm flipV="1">
            <a:off x="4164013" y="5810250"/>
            <a:ext cx="1181100" cy="379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5997575" y="4400550"/>
            <a:ext cx="2190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/>
              <a:t>7.8% sys. error was</a:t>
            </a:r>
          </a:p>
          <a:p>
            <a:r>
              <a:rPr lang="en-US" altLang="zh-CN"/>
              <a:t>not included.</a:t>
            </a:r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899592" y="4643090"/>
            <a:ext cx="3738562" cy="9461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zh-CN" sz="2800" dirty="0">
                <a:solidFill>
                  <a:srgbClr val="0000CC"/>
                </a:solidFill>
                <a:latin typeface="Times New Roman" pitchFamily="18" charset="0"/>
              </a:rPr>
              <a:t>4-6 </a:t>
            </a:r>
            <a:r>
              <a:rPr kumimoji="1" lang="en-US" altLang="zh-CN" sz="2800" dirty="0" err="1">
                <a:solidFill>
                  <a:srgbClr val="0000CC"/>
                </a:solidFill>
                <a:latin typeface="Times New Roman" pitchFamily="18" charset="0"/>
              </a:rPr>
              <a:t>GeV</a:t>
            </a:r>
            <a:r>
              <a:rPr kumimoji="1" lang="en-US" altLang="zh-CN" sz="2800" dirty="0">
                <a:solidFill>
                  <a:srgbClr val="0000CC"/>
                </a:solidFill>
                <a:latin typeface="Times New Roman" pitchFamily="18" charset="0"/>
              </a:rPr>
              <a:t>: 213 events</a:t>
            </a:r>
          </a:p>
          <a:p>
            <a:r>
              <a:rPr kumimoji="1" lang="en-US" altLang="zh-CN" sz="2800" dirty="0">
                <a:solidFill>
                  <a:srgbClr val="0000CC"/>
                </a:solidFill>
                <a:latin typeface="Times New Roman" pitchFamily="18" charset="0"/>
              </a:rPr>
              <a:t>35 </a:t>
            </a:r>
            <a:r>
              <a:rPr kumimoji="1" lang="en-US" altLang="zh-CN" sz="2800" dirty="0" err="1">
                <a:solidFill>
                  <a:srgbClr val="0000CC"/>
                </a:solidFill>
                <a:latin typeface="Times New Roman" pitchFamily="18" charset="0"/>
              </a:rPr>
              <a:t>bkg</a:t>
            </a:r>
            <a:r>
              <a:rPr kumimoji="1" lang="en-US" altLang="zh-CN" sz="2800" dirty="0">
                <a:solidFill>
                  <a:srgbClr val="0000CC"/>
                </a:solidFill>
                <a:latin typeface="Times New Roman" pitchFamily="18" charset="0"/>
              </a:rPr>
              <a:t>, 178</a:t>
            </a:r>
            <a:r>
              <a:rPr kumimoji="1" lang="en-US" altLang="zh-CN" sz="2800" dirty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16</a:t>
            </a:r>
            <a:r>
              <a:rPr kumimoji="1" lang="en-US" altLang="zh-CN" sz="2800" dirty="0">
                <a:solidFill>
                  <a:srgbClr val="0000CC"/>
                </a:solidFill>
                <a:latin typeface="Times New Roman" pitchFamily="18" charset="0"/>
              </a:rPr>
              <a:t> signal</a:t>
            </a:r>
          </a:p>
        </p:txBody>
      </p:sp>
      <p:pic>
        <p:nvPicPr>
          <p:cNvPr id="59415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5072063"/>
            <a:ext cx="6032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17" name="Picture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568450"/>
            <a:ext cx="7107237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18" name="Text Box 26"/>
          <p:cNvSpPr txBox="1">
            <a:spLocks noChangeArrowheads="1"/>
          </p:cNvSpPr>
          <p:nvPr/>
        </p:nvSpPr>
        <p:spPr bwMode="auto">
          <a:xfrm>
            <a:off x="4451350" y="2008188"/>
            <a:ext cx="915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66"/>
                </a:solidFill>
              </a:rPr>
              <a:t>980fb</a:t>
            </a:r>
            <a:r>
              <a:rPr lang="en-US" altLang="zh-CN" b="1" baseline="30000">
                <a:solidFill>
                  <a:srgbClr val="FF0066"/>
                </a:solidFill>
              </a:rPr>
              <a:t>-1</a:t>
            </a:r>
          </a:p>
        </p:txBody>
      </p:sp>
      <p:sp>
        <p:nvSpPr>
          <p:cNvPr id="59419" name="Text Box 27"/>
          <p:cNvSpPr txBox="1">
            <a:spLocks noChangeArrowheads="1"/>
          </p:cNvSpPr>
          <p:nvPr/>
        </p:nvSpPr>
        <p:spPr bwMode="auto">
          <a:xfrm>
            <a:off x="669925" y="2543175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>
                <a:solidFill>
                  <a:srgbClr val="CC3300"/>
                </a:solidFill>
                <a:latin typeface="Times New Roman" pitchFamily="18" charset="0"/>
              </a:rPr>
              <a:t>Y(4260)</a:t>
            </a:r>
          </a:p>
        </p:txBody>
      </p:sp>
      <p:sp>
        <p:nvSpPr>
          <p:cNvPr id="59420" name="Line 28"/>
          <p:cNvSpPr>
            <a:spLocks noChangeShapeType="1"/>
          </p:cNvSpPr>
          <p:nvPr/>
        </p:nvSpPr>
        <p:spPr bwMode="auto">
          <a:xfrm>
            <a:off x="1303338" y="2852738"/>
            <a:ext cx="0" cy="68580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421" name="Rectangle 29"/>
          <p:cNvSpPr>
            <a:spLocks noGrp="1" noChangeArrowheads="1"/>
          </p:cNvSpPr>
          <p:nvPr>
            <p:ph type="body" idx="4294967295"/>
          </p:nvPr>
        </p:nvSpPr>
        <p:spPr>
          <a:xfrm>
            <a:off x="6816725" y="1776413"/>
            <a:ext cx="1909763" cy="688975"/>
          </a:xfrm>
          <a:solidFill>
            <a:srgbClr val="FFCCFF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85000" lnSpcReduction="10000"/>
          </a:bodyPr>
          <a:lstStyle/>
          <a:p>
            <a:r>
              <a:rPr lang="en-US" altLang="zh-CN" sz="1800" smtClean="0">
                <a:sym typeface="Symbol" pitchFamily="18" charset="2"/>
              </a:rPr>
              <a:t>+one resonance.</a:t>
            </a:r>
          </a:p>
          <a:p>
            <a:r>
              <a:rPr lang="en-US" altLang="zh-CN" sz="1800" smtClean="0">
                <a:sym typeface="Symbol" pitchFamily="18" charset="2"/>
              </a:rPr>
              <a:t>Fit with (4415)</a:t>
            </a:r>
            <a:endParaRPr lang="zh-CN" altLang="en-US" sz="2000" smtClean="0">
              <a:sym typeface="Symbol" pitchFamily="18" charset="2"/>
            </a:endParaRPr>
          </a:p>
        </p:txBody>
      </p:sp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7213600" y="2720975"/>
            <a:ext cx="1930400" cy="82550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zh-CN" altLang="en-US" sz="1600">
                <a:latin typeface="Times New Roman" pitchFamily="18" charset="0"/>
                <a:sym typeface="Symbol" pitchFamily="18" charset="2"/>
              </a:rPr>
              <a:t></a:t>
            </a:r>
            <a:r>
              <a:rPr kumimoji="1" lang="en-US" altLang="zh-CN" sz="1600" baseline="30000">
                <a:latin typeface="Times New Roman" pitchFamily="18" charset="0"/>
                <a:sym typeface="Symbol" pitchFamily="18" charset="2"/>
              </a:rPr>
              <a:t>2</a:t>
            </a:r>
            <a:r>
              <a:rPr kumimoji="1" lang="en-US" altLang="zh-CN" sz="1600">
                <a:latin typeface="Times New Roman" pitchFamily="18" charset="0"/>
                <a:sym typeface="Symbol" pitchFamily="18" charset="2"/>
              </a:rPr>
              <a:t>/ndf=30/11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zh-CN" sz="1600">
                <a:latin typeface="Times New Roman" pitchFamily="18" charset="0"/>
                <a:sym typeface="Symbol" pitchFamily="18" charset="2"/>
              </a:rPr>
              <a:t>M=4747117MeV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zh-CN" sz="1600">
                <a:latin typeface="Times New Roman" pitchFamily="18" charset="0"/>
                <a:sym typeface="Symbol" pitchFamily="18" charset="2"/>
              </a:rPr>
              <a:t>=67186 MeV</a:t>
            </a:r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43472"/>
            <a:ext cx="6032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34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4420-mhc-draf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12319"/>
            <a:ext cx="4392488" cy="3152985"/>
          </a:xfrm>
          <a:prstGeom prst="rect">
            <a:avLst/>
          </a:prstGeom>
        </p:spPr>
      </p:pic>
      <p:pic>
        <p:nvPicPr>
          <p:cNvPr id="19" name="Picture 1" descr="4420-mhc-vs-metac-draf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9" y="2982974"/>
            <a:ext cx="4433368" cy="3182329"/>
          </a:xfrm>
          <a:prstGeom prst="rect">
            <a:avLst/>
          </a:prstGeom>
        </p:spPr>
      </p:pic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236296" y="6428184"/>
            <a:ext cx="1905000" cy="457200"/>
          </a:xfrm>
        </p:spPr>
        <p:txBody>
          <a:bodyPr/>
          <a:lstStyle/>
          <a:p>
            <a:pPr algn="ctr"/>
            <a:fld id="{0C581D88-A554-425D-B3BC-A58D566984EC}" type="slidenum">
              <a:rPr lang="en-US" altLang="zh-CN">
                <a:solidFill>
                  <a:srgbClr val="000000"/>
                </a:solidFill>
              </a:rPr>
              <a:pPr algn="ctr"/>
              <a:t>35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6" cy="688504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+</a:t>
            </a:r>
            <a:r>
              <a:rPr lang="en-US" altLang="zh-CN" sz="4000" b="1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 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</a:t>
            </a:r>
            <a:r>
              <a:rPr lang="en-US" altLang="zh-CN" sz="4000" b="1" baseline="30000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4000" b="1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h</a:t>
            </a:r>
            <a:r>
              <a:rPr lang="en-US" altLang="zh-CN" sz="4000" b="1" baseline="-25000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(1P) at BESIII</a:t>
            </a:r>
            <a:endParaRPr lang="en-US" altLang="zh-CN" sz="4000" b="1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686" y="1052736"/>
            <a:ext cx="8724272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altLang="zh-CN" sz="2400" dirty="0" err="1" smtClean="0">
                <a:latin typeface="Arial Unicode MS"/>
                <a:cs typeface="Arial Unicode MS"/>
                <a:sym typeface="Symbol" pitchFamily="18" charset="2"/>
              </a:rPr>
              <a:t>h</a:t>
            </a:r>
            <a:r>
              <a:rPr lang="en-US" altLang="zh-CN" sz="2400" baseline="-25000" dirty="0" err="1" smtClean="0">
                <a:latin typeface="Arial Unicode MS"/>
                <a:cs typeface="Arial Unicode MS"/>
                <a:sym typeface="Symbol" pitchFamily="18" charset="2"/>
              </a:rPr>
              <a:t>c</a:t>
            </a:r>
            <a:r>
              <a:rPr lang="en-US" altLang="zh-CN" sz="2400" dirty="0" err="1">
                <a:latin typeface="Arial Unicode MS"/>
                <a:cs typeface="Arial Unicode MS"/>
                <a:sym typeface="Symbol" pitchFamily="18" charset="2"/>
              </a:rPr>
              <a:t>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gh</a:t>
            </a:r>
            <a:r>
              <a:rPr lang="en-US" altLang="zh-CN" sz="2400" baseline="-25000" dirty="0" err="1">
                <a:latin typeface="Arial Unicode MS"/>
                <a:cs typeface="Arial Unicode MS"/>
                <a:sym typeface="Symbol" pitchFamily="18" charset="2"/>
              </a:rPr>
              <a:t>c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h</a:t>
            </a:r>
            <a:r>
              <a:rPr lang="en-US" altLang="zh-CN" sz="2400" baseline="-25000" dirty="0" err="1" smtClean="0">
                <a:latin typeface="Arial Unicode MS"/>
                <a:cs typeface="Arial Unicode MS"/>
                <a:sym typeface="Symbol" pitchFamily="18" charset="2"/>
              </a:rPr>
              <a:t>c</a:t>
            </a:r>
            <a:r>
              <a:rPr lang="en-US" altLang="zh-CN" sz="2400" dirty="0" smtClean="0">
                <a:latin typeface="Arial Unicode MS"/>
                <a:cs typeface="Arial Unicode MS"/>
                <a:sym typeface="Symbol" pitchFamily="18" charset="2"/>
              </a:rPr>
              <a:t> hadrons [16 exclusive decay modes]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altLang="zh-CN" sz="2400" dirty="0" err="1" smtClean="0">
                <a:latin typeface="Arial Unicode MS"/>
                <a:cs typeface="Arial Unicode MS"/>
                <a:sym typeface="Symbol" pitchFamily="18" charset="2"/>
              </a:rPr>
              <a:t>pp</a:t>
            </a:r>
            <a:r>
              <a:rPr lang="en-US" altLang="zh-CN" sz="2400" dirty="0" smtClean="0">
                <a:latin typeface="Arial Unicode MS"/>
                <a:cs typeface="Arial Unicode MS"/>
                <a:sym typeface="Symbol" pitchFamily="18" charset="2"/>
              </a:rPr>
              <a:t>, 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 err="1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</a:t>
            </a:r>
            <a:r>
              <a:rPr lang="en-US" altLang="zh-CN" sz="2400" dirty="0" err="1" smtClean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 smtClean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 smtClean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 smtClean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 err="1" smtClean="0">
                <a:latin typeface="Arial Unicode MS"/>
                <a:cs typeface="Arial Unicode MS"/>
                <a:sym typeface="Symbol" pitchFamily="18" charset="2"/>
              </a:rPr>
              <a:t>p</a:t>
            </a:r>
            <a:r>
              <a:rPr lang="en-US" altLang="zh-CN" sz="2400" dirty="0" err="1" smtClean="0">
                <a:latin typeface="Arial Unicode MS"/>
                <a:cs typeface="Arial Unicode MS"/>
                <a:sym typeface="Symbol"/>
              </a:rPr>
              <a:t>p</a:t>
            </a:r>
            <a:r>
              <a:rPr lang="en-US" altLang="zh-CN" sz="2400" dirty="0" smtClean="0">
                <a:latin typeface="Arial Unicode MS"/>
                <a:cs typeface="Arial Unicode MS"/>
                <a:sym typeface="Symbol" pitchFamily="18" charset="2"/>
              </a:rPr>
              <a:t>, 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2(K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), 2(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), 3(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 smtClean="0">
                <a:latin typeface="Arial Unicode MS"/>
                <a:cs typeface="Arial Unicode MS"/>
                <a:sym typeface="Symbol" pitchFamily="18" charset="2"/>
              </a:rPr>
              <a:t>) </a:t>
            </a:r>
            <a:endParaRPr lang="en-US" altLang="zh-CN" sz="2400" dirty="0">
              <a:latin typeface="Arial Unicode MS"/>
              <a:cs typeface="Arial Unicode MS"/>
              <a:sym typeface="Symbol" pitchFamily="18" charset="2"/>
            </a:endParaRPr>
          </a:p>
          <a:p>
            <a:pPr marL="800100" lvl="1" indent="-342900" algn="l">
              <a:buFont typeface="Arial"/>
              <a:buChar char="•"/>
            </a:pPr>
            <a:r>
              <a:rPr lang="en-US" altLang="zh-CN" sz="2400" dirty="0" smtClean="0">
                <a:latin typeface="Arial Unicode MS"/>
                <a:cs typeface="Arial Unicode MS"/>
                <a:sym typeface="Symbol" pitchFamily="18" charset="2"/>
              </a:rPr>
              <a:t>2(</a:t>
            </a:r>
            <a:r>
              <a:rPr lang="en-US" altLang="zh-CN" sz="2400" dirty="0" err="1" smtClean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 smtClean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 smtClean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smtClean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)K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K</a:t>
            </a:r>
            <a:r>
              <a:rPr lang="en-US" altLang="zh-CN" sz="2400" baseline="-25000" dirty="0">
                <a:latin typeface="Arial Unicode MS"/>
                <a:cs typeface="Arial Unicode MS"/>
                <a:sym typeface="Symbol" pitchFamily="18" charset="2"/>
              </a:rPr>
              <a:t>S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+c.c., K</a:t>
            </a:r>
            <a:r>
              <a:rPr lang="en-US" altLang="zh-CN" sz="2400" baseline="-25000" dirty="0">
                <a:latin typeface="Arial Unicode MS"/>
                <a:cs typeface="Arial Unicode MS"/>
                <a:sym typeface="Symbol" pitchFamily="18" charset="2"/>
              </a:rPr>
              <a:t>S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+c.c., </a:t>
            </a:r>
            <a:r>
              <a:rPr lang="en-US" altLang="zh-CN" sz="2400" dirty="0" smtClean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 smtClean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smtClean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 smtClean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 smtClean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smtClean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 smtClean="0">
                <a:latin typeface="Arial Unicode MS"/>
                <a:cs typeface="Arial Unicode MS"/>
                <a:sym typeface="Symbol" pitchFamily="18" charset="2"/>
              </a:rPr>
              <a:t> </a:t>
            </a:r>
            <a:endParaRPr lang="en-US" altLang="zh-CN" sz="2400" dirty="0">
              <a:latin typeface="Arial Unicode MS"/>
              <a:cs typeface="Arial Unicode MS"/>
              <a:sym typeface="Symbol" pitchFamily="18" charset="2"/>
            </a:endParaRPr>
          </a:p>
          <a:p>
            <a:pPr marL="800100" lvl="1" indent="-342900" algn="l">
              <a:buFont typeface="Arial"/>
              <a:buChar char="•"/>
            </a:pPr>
            <a:r>
              <a:rPr lang="en-US" altLang="zh-CN" sz="2400" dirty="0" smtClean="0">
                <a:latin typeface="Arial Unicode MS"/>
                <a:cs typeface="Arial Unicode MS"/>
                <a:sym typeface="Symbol" pitchFamily="18" charset="2"/>
              </a:rPr>
              <a:t>pp</a:t>
            </a:r>
            <a:r>
              <a:rPr lang="en-US" altLang="zh-CN" sz="2400" dirty="0" smtClean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smtClean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h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h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2(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)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h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2(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 smtClean="0">
                <a:latin typeface="Arial Unicode MS"/>
                <a:cs typeface="Arial Unicode MS"/>
                <a:sym typeface="Symbol" pitchFamily="18" charset="2"/>
              </a:rPr>
              <a:t>) </a:t>
            </a:r>
            <a:endParaRPr lang="en-US" altLang="zh-CN" sz="2400" dirty="0" smtClean="0">
              <a:latin typeface="Arial Unicode MS"/>
              <a:ea typeface="Arial Unicode MS" pitchFamily="34" charset="-122"/>
              <a:cs typeface="Arial Unicode MS"/>
              <a:sym typeface="Symbo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82317" y="6321111"/>
            <a:ext cx="6160661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Method same as in PRL111, 242001 (2013)</a:t>
            </a:r>
            <a:endParaRPr lang="zh-CN" altLang="en-US" sz="24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267744" y="3284984"/>
            <a:ext cx="1957587" cy="400110"/>
          </a:xfrm>
          <a:prstGeom prst="rect">
            <a:avLst/>
          </a:prstGeom>
          <a:solidFill>
            <a:srgbClr val="FCCAFF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 smtClean="0">
                <a:solidFill>
                  <a:srgbClr val="D60093"/>
                </a:solidFill>
                <a:latin typeface="Arial Unicode MS"/>
                <a:cs typeface="Arial Unicode MS"/>
              </a:rPr>
              <a:t>E</a:t>
            </a:r>
            <a:r>
              <a:rPr lang="en-US" sz="2000" baseline="-25000" dirty="0" err="1" smtClean="0">
                <a:solidFill>
                  <a:srgbClr val="D60093"/>
                </a:solidFill>
                <a:latin typeface="Arial Unicode MS"/>
                <a:cs typeface="Arial Unicode MS"/>
              </a:rPr>
              <a:t>cm</a:t>
            </a:r>
            <a:r>
              <a:rPr lang="en-US" sz="2000" dirty="0" smtClean="0">
                <a:solidFill>
                  <a:srgbClr val="D60093"/>
                </a:solidFill>
                <a:latin typeface="Arial Unicode MS"/>
                <a:cs typeface="Arial Unicode MS"/>
              </a:rPr>
              <a:t>=4.415 GeV</a:t>
            </a:r>
            <a:endParaRPr lang="it-IT" altLang="zh-CN" sz="2000" dirty="0">
              <a:solidFill>
                <a:srgbClr val="D60093"/>
              </a:solidFill>
              <a:latin typeface="Arial Unicode MS"/>
              <a:cs typeface="Arial Unicode MS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787349" y="3244914"/>
            <a:ext cx="1957587" cy="400110"/>
          </a:xfrm>
          <a:prstGeom prst="rect">
            <a:avLst/>
          </a:prstGeom>
          <a:solidFill>
            <a:srgbClr val="FCCAFF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 smtClean="0">
                <a:solidFill>
                  <a:srgbClr val="D60093"/>
                </a:solidFill>
                <a:latin typeface="Arial Unicode MS"/>
                <a:cs typeface="Arial Unicode MS"/>
              </a:rPr>
              <a:t>E</a:t>
            </a:r>
            <a:r>
              <a:rPr lang="en-US" sz="2000" baseline="-25000" dirty="0" err="1" smtClean="0">
                <a:solidFill>
                  <a:srgbClr val="D60093"/>
                </a:solidFill>
                <a:latin typeface="Arial Unicode MS"/>
                <a:cs typeface="Arial Unicode MS"/>
              </a:rPr>
              <a:t>cm</a:t>
            </a:r>
            <a:r>
              <a:rPr lang="en-US" sz="2000" dirty="0" smtClean="0">
                <a:solidFill>
                  <a:srgbClr val="D60093"/>
                </a:solidFill>
                <a:latin typeface="Arial Unicode MS"/>
                <a:cs typeface="Arial Unicode MS"/>
              </a:rPr>
              <a:t>=4.415 GeV</a:t>
            </a:r>
            <a:endParaRPr lang="it-IT" altLang="zh-CN" sz="2000" dirty="0">
              <a:solidFill>
                <a:srgbClr val="D60093"/>
              </a:solidFill>
              <a:latin typeface="Arial Unicode MS"/>
              <a:cs typeface="Arial Unicode MS"/>
            </a:endParaRPr>
          </a:p>
        </p:txBody>
      </p:sp>
      <p:pic>
        <p:nvPicPr>
          <p:cNvPr id="13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35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6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51175"/>
            <a:ext cx="7154146" cy="4882081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75863"/>
            <a:ext cx="8229600" cy="6888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 err="1" smtClean="0">
                <a:solidFill>
                  <a:srgbClr val="0000CC"/>
                </a:solidFill>
              </a:rPr>
              <a:t>e</a:t>
            </a:r>
            <a:r>
              <a:rPr lang="de-DE" baseline="30000" dirty="0" err="1" smtClean="0">
                <a:solidFill>
                  <a:srgbClr val="0000CC"/>
                </a:solidFill>
              </a:rPr>
              <a:t>+</a:t>
            </a:r>
            <a:r>
              <a:rPr lang="de-DE" dirty="0" err="1" smtClean="0">
                <a:solidFill>
                  <a:srgbClr val="0000CC"/>
                </a:solidFill>
              </a:rPr>
              <a:t>e</a:t>
            </a:r>
            <a:r>
              <a:rPr lang="de-DE" baseline="30000" dirty="0" smtClean="0">
                <a:solidFill>
                  <a:srgbClr val="0000CC"/>
                </a:solidFill>
                <a:latin typeface="Symbol" panose="05050102010706020507" pitchFamily="18" charset="2"/>
              </a:rPr>
              <a:t>-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de-DE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de-DE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h</a:t>
            </a:r>
            <a:r>
              <a:rPr lang="de-DE" baseline="-25000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c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cross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section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at BESIII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00812" y="5661248"/>
            <a:ext cx="854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  <a:sym typeface="Wingdings" panose="05000000000000000000" pitchFamily="2" charset="2"/>
              </a:rPr>
              <a:t>First precise cross section measurement</a:t>
            </a: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  <a:sym typeface="Wingdings" panose="05000000000000000000" pitchFamily="2" charset="2"/>
              </a:rPr>
              <a:t>from threshold to 4.6 GeV</a:t>
            </a:r>
            <a:endParaRPr lang="de-DE" sz="2000" dirty="0">
              <a:solidFill>
                <a:prstClr val="black"/>
              </a:solidFill>
              <a:latin typeface="Calibri"/>
              <a:ea typeface="+mn-ea"/>
              <a:sym typeface="Wingdings" panose="05000000000000000000" pitchFamily="2" charset="2"/>
            </a:endParaRPr>
          </a:p>
          <a:p>
            <a:pPr marL="285750" indent="-28575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  <a:sym typeface="Wingdings" panose="05000000000000000000" pitchFamily="2" charset="2"/>
              </a:rPr>
              <a:t>Fit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  <a:ea typeface="+mn-ea"/>
                <a:sym typeface="Wingdings" panose="05000000000000000000" pitchFamily="2" charset="2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</a:rPr>
              <a:t>|BW</a:t>
            </a:r>
            <a:r>
              <a:rPr lang="de-DE" sz="2000" baseline="-25000" dirty="0" smtClean="0">
                <a:solidFill>
                  <a:prstClr val="black"/>
                </a:solidFill>
                <a:latin typeface="Calibri"/>
                <a:ea typeface="+mn-ea"/>
              </a:rPr>
              <a:t>1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</a:rPr>
              <a:t>+BW</a:t>
            </a:r>
            <a:r>
              <a:rPr lang="de-DE" sz="2000" baseline="-25000" dirty="0" smtClean="0">
                <a:solidFill>
                  <a:prstClr val="black"/>
                </a:solidFill>
                <a:latin typeface="Calibri"/>
                <a:ea typeface="+mn-ea"/>
              </a:rPr>
              <a:t>2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</a:rPr>
              <a:t>*e</a:t>
            </a:r>
            <a:r>
              <a:rPr lang="de-DE" sz="2000" baseline="30000" dirty="0" smtClean="0">
                <a:solidFill>
                  <a:prstClr val="black"/>
                </a:solidFill>
                <a:latin typeface="Calibri"/>
                <a:ea typeface="+mn-ea"/>
              </a:rPr>
              <a:t>i</a:t>
            </a:r>
            <a:r>
              <a:rPr lang="de-DE" sz="2000" baseline="300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f2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</a:rPr>
              <a:t>|</a:t>
            </a:r>
            <a:r>
              <a:rPr lang="de-DE" sz="2000" baseline="30000" dirty="0" smtClean="0">
                <a:solidFill>
                  <a:prstClr val="black"/>
                </a:solidFill>
                <a:latin typeface="Calibri"/>
                <a:ea typeface="+mn-ea"/>
              </a:rPr>
              <a:t>2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</a:rPr>
              <a:t> ,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  <a:ea typeface="+mn-ea"/>
              </a:rPr>
              <a:t>two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</a:rPr>
              <a:t> resonant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  <a:ea typeface="+mn-ea"/>
              </a:rPr>
              <a:t>structures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  <a:ea typeface="+mn-ea"/>
              </a:rPr>
              <a:t>are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ea typeface="+mn-ea"/>
              </a:rPr>
              <a:t> evident</a:t>
            </a:r>
          </a:p>
        </p:txBody>
      </p:sp>
      <p:pic>
        <p:nvPicPr>
          <p:cNvPr id="8" name="Picture 4" descr="BES3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40" y="1096776"/>
            <a:ext cx="766597" cy="35933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64713" y="564649"/>
            <a:ext cx="295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PRL118, 092002 (2017)</a:t>
            </a:r>
            <a:endParaRPr lang="de-DE" sz="20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748211" y="1598027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~</a:t>
            </a:r>
            <a:r>
              <a:rPr lang="de-DE" sz="1800" dirty="0" smtClean="0">
                <a:solidFill>
                  <a:srgbClr val="FF0000"/>
                </a:solidFill>
                <a:latin typeface="Calibri"/>
                <a:ea typeface="+mn-ea"/>
              </a:rPr>
              <a:t>6 fb</a:t>
            </a:r>
            <a:r>
              <a:rPr lang="de-DE" sz="1800" baseline="30000" dirty="0" smtClean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  <a:endParaRPr lang="de-DE" sz="1800" baseline="300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36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9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51175"/>
            <a:ext cx="7154146" cy="4882081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75863"/>
            <a:ext cx="8229600" cy="6888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 err="1" smtClean="0">
                <a:solidFill>
                  <a:srgbClr val="0000CC"/>
                </a:solidFill>
              </a:rPr>
              <a:t>e</a:t>
            </a:r>
            <a:r>
              <a:rPr lang="de-DE" baseline="30000" dirty="0" err="1" smtClean="0">
                <a:solidFill>
                  <a:srgbClr val="0000CC"/>
                </a:solidFill>
              </a:rPr>
              <a:t>+</a:t>
            </a:r>
            <a:r>
              <a:rPr lang="de-DE" dirty="0" err="1" smtClean="0">
                <a:solidFill>
                  <a:srgbClr val="0000CC"/>
                </a:solidFill>
              </a:rPr>
              <a:t>e</a:t>
            </a:r>
            <a:r>
              <a:rPr lang="de-DE" baseline="30000" dirty="0" smtClean="0">
                <a:solidFill>
                  <a:srgbClr val="0000CC"/>
                </a:solidFill>
                <a:latin typeface="Symbol" panose="05050102010706020507" pitchFamily="18" charset="2"/>
              </a:rPr>
              <a:t>-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de-DE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de-DE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err="1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h</a:t>
            </a:r>
            <a:r>
              <a:rPr lang="de-DE" baseline="-25000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c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cross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sym typeface="Wingdings" panose="05000000000000000000" pitchFamily="2" charset="2"/>
              </a:rPr>
              <a:t>section</a:t>
            </a:r>
            <a:r>
              <a:rPr lang="de-DE" dirty="0" smtClean="0">
                <a:solidFill>
                  <a:srgbClr val="0000CC"/>
                </a:solidFill>
                <a:sym typeface="Wingdings" panose="05000000000000000000" pitchFamily="2" charset="2"/>
              </a:rPr>
              <a:t> at BESIII</a:t>
            </a:r>
            <a:endParaRPr lang="de-DE" dirty="0">
              <a:solidFill>
                <a:srgbClr val="0000CC"/>
              </a:solidFill>
            </a:endParaRPr>
          </a:p>
        </p:txBody>
      </p:sp>
      <p:pic>
        <p:nvPicPr>
          <p:cNvPr id="8" name="Picture 4" descr="BES3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40" y="1096776"/>
            <a:ext cx="766597" cy="35933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64713" y="564649"/>
            <a:ext cx="295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PRL118, 092002 (2017)</a:t>
            </a:r>
            <a:endParaRPr lang="de-DE" sz="20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748211" y="1598027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~</a:t>
            </a:r>
            <a:r>
              <a:rPr lang="de-DE" sz="1800" dirty="0" smtClean="0">
                <a:solidFill>
                  <a:srgbClr val="FF0000"/>
                </a:solidFill>
                <a:latin typeface="Calibri"/>
                <a:ea typeface="+mn-ea"/>
              </a:rPr>
              <a:t>6 fb</a:t>
            </a:r>
            <a:r>
              <a:rPr lang="de-DE" sz="1800" baseline="30000" dirty="0" smtClean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  <a:endParaRPr lang="de-DE" sz="1800" baseline="300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9509" y="5660105"/>
            <a:ext cx="8749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000" dirty="0">
                <a:latin typeface="Calibri"/>
              </a:rPr>
              <a:t>M</a:t>
            </a:r>
            <a:r>
              <a:rPr lang="de-DE" altLang="zh-CN" sz="2000" baseline="-25000" dirty="0">
                <a:latin typeface="Calibri"/>
              </a:rPr>
              <a:t>1</a:t>
            </a:r>
            <a:r>
              <a:rPr lang="de-DE" altLang="zh-CN" sz="2000" dirty="0">
                <a:latin typeface="Calibri"/>
              </a:rPr>
              <a:t>=4218.4</a:t>
            </a:r>
            <a:r>
              <a:rPr lang="de-DE" altLang="zh-CN" sz="2000" baseline="30000" dirty="0">
                <a:latin typeface="Calibri"/>
              </a:rPr>
              <a:t>+5.5</a:t>
            </a:r>
            <a:r>
              <a:rPr lang="de-DE" altLang="zh-CN" sz="2000" baseline="-25000" dirty="0">
                <a:latin typeface="Calibri"/>
              </a:rPr>
              <a:t>-4.5</a:t>
            </a:r>
            <a:r>
              <a:rPr lang="de-DE" altLang="zh-CN" sz="2000" dirty="0">
                <a:latin typeface="Calibri"/>
              </a:rPr>
              <a:t>±0.9 MeV/c</a:t>
            </a:r>
            <a:r>
              <a:rPr lang="de-DE" altLang="zh-CN" sz="2000" baseline="30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, </a:t>
            </a:r>
            <a:r>
              <a:rPr lang="de-DE" altLang="zh-CN" sz="2000" dirty="0">
                <a:latin typeface="Symbol" panose="05050102010706020507" pitchFamily="18" charset="2"/>
              </a:rPr>
              <a:t>G</a:t>
            </a:r>
            <a:r>
              <a:rPr lang="de-DE" altLang="zh-CN" sz="2000" baseline="-25000" dirty="0">
                <a:latin typeface="Calibri"/>
              </a:rPr>
              <a:t>1</a:t>
            </a:r>
            <a:r>
              <a:rPr lang="de-DE" altLang="zh-CN" sz="2000" dirty="0" smtClean="0">
                <a:latin typeface="Calibri"/>
              </a:rPr>
              <a:t>=  66.0</a:t>
            </a:r>
            <a:r>
              <a:rPr lang="de-DE" altLang="zh-CN" sz="2000" baseline="30000" dirty="0" smtClean="0">
                <a:latin typeface="Calibri"/>
              </a:rPr>
              <a:t>+12.3</a:t>
            </a:r>
            <a:r>
              <a:rPr lang="de-DE" altLang="zh-CN" sz="2000" baseline="-25000" dirty="0" smtClean="0">
                <a:latin typeface="Calibri"/>
              </a:rPr>
              <a:t>-8.3</a:t>
            </a:r>
            <a:r>
              <a:rPr lang="de-DE" altLang="zh-CN" sz="2000" dirty="0" smtClean="0">
                <a:latin typeface="Calibri"/>
              </a:rPr>
              <a:t>±0.4 </a:t>
            </a:r>
            <a:r>
              <a:rPr lang="de-DE" altLang="zh-CN" sz="2000" dirty="0">
                <a:latin typeface="Calibri"/>
              </a:rPr>
              <a:t>MeV </a:t>
            </a:r>
            <a:r>
              <a:rPr lang="de-DE" altLang="zh-CN" sz="2000" dirty="0" smtClean="0">
                <a:latin typeface="Calibri"/>
              </a:rPr>
              <a:t>  </a:t>
            </a:r>
            <a:r>
              <a:rPr lang="de-DE" altLang="zh-CN" sz="2000" dirty="0" smtClean="0">
                <a:latin typeface="Calibri"/>
                <a:sym typeface="Wingdings" panose="05000000000000000000" pitchFamily="2" charset="2"/>
              </a:rPr>
              <a:t> </a:t>
            </a:r>
            <a:r>
              <a:rPr lang="de-DE" altLang="zh-CN" sz="2000" dirty="0">
                <a:latin typeface="Calibri"/>
                <a:sym typeface="Wingdings" panose="05000000000000000000" pitchFamily="2" charset="2"/>
              </a:rPr>
              <a:t>Y(4220</a:t>
            </a:r>
            <a:r>
              <a:rPr lang="de-DE" altLang="zh-CN" sz="2000" dirty="0" smtClean="0">
                <a:latin typeface="Calibri"/>
                <a:sym typeface="Wingdings" panose="05000000000000000000" pitchFamily="2" charset="2"/>
              </a:rPr>
              <a:t>)</a:t>
            </a:r>
            <a:endParaRPr lang="de-DE" altLang="zh-CN" sz="2000" dirty="0">
              <a:latin typeface="Calibri"/>
            </a:endParaRPr>
          </a:p>
          <a:p>
            <a:pPr marL="285750" indent="-28575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000" dirty="0">
                <a:latin typeface="Calibri"/>
              </a:rPr>
              <a:t>M</a:t>
            </a:r>
            <a:r>
              <a:rPr lang="de-DE" altLang="zh-CN" sz="2000" baseline="-25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=4391.5</a:t>
            </a:r>
            <a:r>
              <a:rPr lang="de-DE" altLang="zh-CN" sz="2000" baseline="30000" dirty="0">
                <a:latin typeface="Calibri"/>
              </a:rPr>
              <a:t>+6.3</a:t>
            </a:r>
            <a:r>
              <a:rPr lang="de-DE" altLang="zh-CN" sz="2000" baseline="-25000" dirty="0">
                <a:latin typeface="Calibri"/>
              </a:rPr>
              <a:t>-6.8</a:t>
            </a:r>
            <a:r>
              <a:rPr lang="de-DE" altLang="zh-CN" sz="2000" dirty="0">
                <a:latin typeface="Calibri"/>
              </a:rPr>
              <a:t>±1.0 MeV/c</a:t>
            </a:r>
            <a:r>
              <a:rPr lang="de-DE" altLang="zh-CN" sz="2000" baseline="30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, </a:t>
            </a:r>
            <a:r>
              <a:rPr lang="de-DE" altLang="zh-CN" sz="2000" dirty="0">
                <a:latin typeface="Symbol" panose="05050102010706020507" pitchFamily="18" charset="2"/>
              </a:rPr>
              <a:t>G</a:t>
            </a:r>
            <a:r>
              <a:rPr lang="de-DE" altLang="zh-CN" sz="2000" baseline="-25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=139.5</a:t>
            </a:r>
            <a:r>
              <a:rPr lang="de-DE" altLang="zh-CN" sz="2000" baseline="30000" dirty="0">
                <a:latin typeface="Calibri"/>
              </a:rPr>
              <a:t>+16.2</a:t>
            </a:r>
            <a:r>
              <a:rPr lang="de-DE" altLang="zh-CN" sz="2000" baseline="-25000" dirty="0">
                <a:latin typeface="Calibri"/>
              </a:rPr>
              <a:t>-20.6</a:t>
            </a:r>
            <a:r>
              <a:rPr lang="de-DE" altLang="zh-CN" sz="2000" dirty="0">
                <a:latin typeface="Calibri"/>
              </a:rPr>
              <a:t>±0.6 MeV </a:t>
            </a:r>
            <a:r>
              <a:rPr lang="de-DE" altLang="zh-CN" sz="2000" dirty="0">
                <a:latin typeface="Calibri"/>
                <a:sym typeface="Wingdings" panose="05000000000000000000" pitchFamily="2" charset="2"/>
              </a:rPr>
              <a:t> Y(4390</a:t>
            </a:r>
            <a:r>
              <a:rPr lang="de-DE" altLang="zh-CN" sz="2000" dirty="0" smtClean="0">
                <a:latin typeface="Calibri"/>
                <a:sym typeface="Wingdings" panose="05000000000000000000" pitchFamily="2" charset="2"/>
              </a:rPr>
              <a:t>)</a:t>
            </a:r>
            <a:endParaRPr lang="de-DE" altLang="zh-CN" sz="2000" baseline="-25000" dirty="0">
              <a:latin typeface="Calibri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37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5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812" y="3573016"/>
            <a:ext cx="4418692" cy="3136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32131"/>
                <a:ext cx="7886700" cy="80717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dirty="0" smtClean="0">
                    <a:solidFill>
                      <a:srgbClr val="C00000"/>
                    </a:solidFill>
                  </a:rPr>
                  <a:t>+c.c.</a:t>
                </a:r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32131"/>
                <a:ext cx="7886700" cy="807172"/>
              </a:xfrm>
              <a:blipFill rotWithShape="1">
                <a:blip r:embed="rId3"/>
                <a:stretch>
                  <a:fillRect t="-11278" b="-338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3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902788"/>
                <a:ext cx="8926768" cy="527417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Reconstruct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400" i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00CC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Select the combination closest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</a:t>
                </a:r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mass (m(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))</a:t>
                </a:r>
                <a:endParaRPr lang="en-US" altLang="zh-CN" sz="2400" dirty="0">
                  <a:solidFill>
                    <a:srgbClr val="0000CC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Find an additional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2400" i="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400" i="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;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1.9 &lt;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altLang="zh-CN" sz="2400" i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∗−</m:t>
                        </m:r>
                      </m:sup>
                    </m:sSup>
                    <m:r>
                      <a:rPr lang="en-US" altLang="zh-CN" sz="2400" i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</a:t>
                </a:r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(RM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dirty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 dirty="0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400" i="0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altLang="zh-CN" sz="2400" i="0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i="1" dirty="0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CN" altLang="en-US" sz="2400" i="0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altLang="zh-CN" sz="2400" i="0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altLang="zh-CN" sz="2400" i="0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2400" b="0" i="0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M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400" i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altLang="zh-CN" sz="2400" i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altLang="zh-CN" sz="2400" i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2400" i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m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400" i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altLang="zh-CN" sz="2400" i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)  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&lt; 2.1 GeV/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</a:t>
                </a:r>
                <a:endParaRPr lang="en-US" altLang="zh-CN" sz="2400" dirty="0" smtClean="0">
                  <a:solidFill>
                    <a:srgbClr val="0000CC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select 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the </a:t>
                </a:r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candidate 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closest </a:t>
                </a:r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sz="2400" dirty="0" smtClean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mass</a:t>
                </a:r>
                <a:endParaRPr lang="zh-CN" altLang="en-US" sz="2400" dirty="0">
                  <a:solidFill>
                    <a:srgbClr val="0000CC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  <a:p>
                <a:pPr>
                  <a:lnSpc>
                    <a:spcPct val="110000"/>
                  </a:lnSpc>
                </a:pPr>
                <a:endParaRPr lang="zh-CN" altLang="en-US" sz="1800" dirty="0"/>
              </a:p>
            </p:txBody>
          </p:sp>
        </mc:Choice>
        <mc:Fallback xmlns="">
          <p:sp>
            <p:nvSpPr>
              <p:cNvPr id="5" name="内容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902788"/>
                <a:ext cx="8926768" cy="5274175"/>
              </a:xfrm>
              <a:blipFill rotWithShape="0">
                <a:blip r:embed="rId4"/>
                <a:stretch>
                  <a:fillRect l="-956" t="-5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07504" y="3861048"/>
            <a:ext cx="4536504" cy="24929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An un-binned maximum likelihood fit</a:t>
            </a:r>
          </a:p>
          <a:p>
            <a:pPr marL="285750" indent="-28575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Signal shape: MC convoluted </a:t>
            </a:r>
            <a:r>
              <a:rPr lang="en-US" altLang="zh-CN" sz="2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with a 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Gaussian;</a:t>
            </a:r>
            <a:endParaRPr lang="en-US" altLang="zh-CN" sz="20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The isospin partner background (dotted line) is parameterized with MC;</a:t>
            </a:r>
          </a:p>
          <a:p>
            <a:pPr marL="285750" indent="-28575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linear function for other </a:t>
            </a:r>
            <a:r>
              <a:rPr lang="en-US" altLang="zh-CN" sz="2000" dirty="0" err="1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bkg</a:t>
            </a:r>
            <a:endParaRPr lang="en-US" altLang="zh-CN" sz="20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5241007" y="3316922"/>
            <a:ext cx="20672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x-none" sz="2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</a:rPr>
              <a:t>BESIII Preliminary</a:t>
            </a:r>
            <a:endParaRPr lang="x-none" sz="2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9" name="Picture 4" descr="BES3_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58" y="3878844"/>
            <a:ext cx="766597" cy="359330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38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4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44624"/>
                <a:ext cx="7886700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 to the dressed cross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i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i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+c.c.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44624"/>
                <a:ext cx="7886700" cy="1325563"/>
              </a:xfrm>
              <a:blipFill rotWithShape="1">
                <a:blip r:embed="rId2"/>
                <a:stretch>
                  <a:fillRect t="-7339" b="-19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04864"/>
            <a:ext cx="7886700" cy="3771900"/>
          </a:xfrm>
        </p:spPr>
      </p:pic>
      <p:sp>
        <p:nvSpPr>
          <p:cNvPr id="7" name="TextBox 7"/>
          <p:cNvSpPr txBox="1"/>
          <p:nvPr/>
        </p:nvSpPr>
        <p:spPr>
          <a:xfrm>
            <a:off x="169514" y="6033482"/>
            <a:ext cx="8804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 with a constant (</a:t>
            </a:r>
            <a:r>
              <a:rPr lang="en-US" sz="2000" dirty="0" smtClean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pink dashed triple-dot line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two constant width relativistic BW functions (</a:t>
            </a:r>
            <a:r>
              <a:rPr lang="en-US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dashed double-dot line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 smtClean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 dashed line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1567651" y="3005896"/>
            <a:ext cx="300434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x-none" sz="3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</a:rPr>
              <a:t>BESIII Preliminary</a:t>
            </a:r>
            <a:endParaRPr lang="x-none" sz="3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0" y="1412776"/>
                <a:ext cx="3622111" cy="61074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𝑑𝑟𝑒𝑠𝑠</m:t>
                          </m:r>
                        </m:sub>
                      </m:sSub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𝑜𝑏𝑠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12776"/>
                <a:ext cx="3622111" cy="61074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22111" y="1412776"/>
            <a:ext cx="5521889" cy="654286"/>
          </a:xfrm>
          <a:prstGeom prst="rect">
            <a:avLst/>
          </a:prstGeom>
        </p:spPr>
      </p:pic>
      <p:pic>
        <p:nvPicPr>
          <p:cNvPr id="11" name="Picture 4" descr="BES3_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194" y="2420888"/>
            <a:ext cx="766597" cy="359330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39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2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4450"/>
            <a:ext cx="7772400" cy="865188"/>
          </a:xfrm>
        </p:spPr>
        <p:txBody>
          <a:bodyPr/>
          <a:lstStyle/>
          <a:p>
            <a:r>
              <a:rPr lang="en-US" altLang="zh-CN" dirty="0" smtClean="0">
                <a:solidFill>
                  <a:srgbClr val="800000"/>
                </a:solidFill>
              </a:rPr>
              <a:t>Hadrons: normal &amp; exotic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713787" cy="580548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kumimoji="0" lang="en-US" altLang="zh-CN" sz="28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 model: hadrons </a:t>
            </a:r>
            <a:r>
              <a:rPr kumimoji="0" lang="en-US" altLang="zh-CN" sz="28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are composed from 2 (meson) </a:t>
            </a:r>
            <a:r>
              <a:rPr kumimoji="0" lang="en-US" altLang="zh-CN" sz="28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 or 3 </a:t>
            </a:r>
            <a:r>
              <a:rPr kumimoji="0" lang="en-US" altLang="zh-CN" sz="28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(baryon) quarks </a:t>
            </a:r>
          </a:p>
          <a:p>
            <a:pPr>
              <a:buFontTx/>
              <a:buNone/>
              <a:defRPr/>
            </a:pPr>
            <a:r>
              <a:rPr kumimoji="0" lang="en-US" altLang="zh-CN" sz="28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</a:t>
            </a:r>
          </a:p>
          <a:p>
            <a:pPr>
              <a:defRPr/>
            </a:pPr>
            <a:endParaRPr kumimoji="0" lang="en-US" altLang="zh-CN" sz="2800" dirty="0" smtClean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endParaRPr kumimoji="0" lang="en-US" altLang="zh-CN" sz="28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endParaRPr kumimoji="0" lang="en-US" altLang="zh-CN" sz="2800" dirty="0" smtClean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endParaRPr kumimoji="0" lang="en-US" altLang="zh-CN" sz="2800" dirty="0" smtClean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endParaRPr kumimoji="0" lang="en-US" altLang="zh-CN" sz="28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endParaRPr kumimoji="0" lang="en-US" altLang="zh-CN" sz="2400" dirty="0" smtClean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r>
              <a:rPr kumimoji="0" lang="en-US" altLang="zh-CN" sz="2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QCD does not forbid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hadrons with N</a:t>
            </a:r>
            <a:r>
              <a:rPr kumimoji="0" lang="en-US" altLang="zh-CN" sz="26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2, 3</a:t>
            </a:r>
          </a:p>
          <a:p>
            <a:pPr lvl="1">
              <a:defRPr/>
            </a:pPr>
            <a:r>
              <a:rPr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</a:t>
            </a:r>
            <a:r>
              <a:rPr kumimoji="0" lang="en-US" altLang="zh-CN" sz="2600" dirty="0" err="1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lueball</a:t>
            </a:r>
            <a:r>
              <a:rPr kumimoji="0" lang="zh-CN" altLang="en-US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             </a:t>
            </a:r>
            <a:r>
              <a:rPr kumimoji="0"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</a:t>
            </a:r>
            <a:r>
              <a:rPr kumimoji="0" lang="en-US" altLang="zh-CN" sz="26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kumimoji="0" lang="en-US" altLang="zh-CN" sz="26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0 (</a:t>
            </a:r>
            <a:r>
              <a:rPr kumimoji="0"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gg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</a:t>
            </a:r>
            <a:r>
              <a:rPr kumimoji="0"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ggg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…)</a:t>
            </a:r>
          </a:p>
          <a:p>
            <a:pPr lvl="1">
              <a:defRPr/>
            </a:pPr>
            <a:r>
              <a:rPr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</a:t>
            </a:r>
            <a:r>
              <a:rPr kumimoji="0" lang="en-US" altLang="zh-CN" sz="2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ybrid</a:t>
            </a:r>
            <a:r>
              <a:rPr kumimoji="0" lang="zh-CN" altLang="en-US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                </a:t>
            </a:r>
            <a:r>
              <a:rPr kumimoji="0"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</a:t>
            </a:r>
            <a:r>
              <a:rPr kumimoji="0" lang="en-US" altLang="zh-CN" sz="26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kumimoji="0" lang="en-US" altLang="zh-CN" sz="26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</a:t>
            </a:r>
            <a:r>
              <a:rPr kumimoji="0" lang="en-US" altLang="zh-CN" sz="2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2 (or more)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 excited gluon</a:t>
            </a:r>
            <a:endParaRPr kumimoji="0" lang="en-US" altLang="zh-CN" sz="26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defRPr/>
            </a:pPr>
            <a:r>
              <a:rPr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</a:t>
            </a:r>
            <a:r>
              <a:rPr kumimoji="0" lang="en-US" altLang="zh-CN" sz="2600" dirty="0" err="1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ultiquark</a:t>
            </a:r>
            <a:r>
              <a:rPr kumimoji="0" lang="en-US" altLang="zh-CN" sz="2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state</a:t>
            </a:r>
            <a:r>
              <a:rPr kumimoji="0" lang="zh-CN" altLang="en-US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</a:t>
            </a:r>
            <a:r>
              <a:rPr kumimoji="0" lang="en-US" altLang="zh-CN" sz="2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kumimoji="0" lang="en-US" altLang="zh-CN" sz="2600" dirty="0" err="1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</a:t>
            </a:r>
            <a:r>
              <a:rPr kumimoji="0" lang="en-US" altLang="zh-CN" sz="2600" baseline="-25000" dirty="0" err="1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kumimoji="0" lang="en-US" altLang="zh-CN" sz="2600" baseline="-25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&gt; 3 </a:t>
            </a:r>
          </a:p>
          <a:p>
            <a:pPr lvl="1">
              <a:defRPr/>
            </a:pPr>
            <a:r>
              <a:rPr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</a:t>
            </a:r>
            <a:r>
              <a:rPr kumimoji="0" lang="en-US" altLang="zh-CN" sz="2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olecule</a:t>
            </a:r>
            <a:r>
              <a:rPr kumimoji="0" lang="zh-CN" altLang="en-US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           </a:t>
            </a:r>
            <a:r>
              <a:rPr kumimoji="0" lang="en-US" altLang="zh-CN" sz="2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bound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state of more than 2 </a:t>
            </a:r>
            <a:r>
              <a:rPr kumimoji="0" lang="en-US" altLang="zh-CN" sz="2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hadrons</a:t>
            </a:r>
          </a:p>
          <a:p>
            <a:pPr lvl="1">
              <a:defRPr/>
            </a:pPr>
            <a:r>
              <a:rPr kumimoji="0" lang="en-US" altLang="zh-CN" sz="2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…</a:t>
            </a:r>
            <a:endParaRPr kumimoji="0" lang="en-US" altLang="zh-CN" sz="26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4541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31" y="1784400"/>
            <a:ext cx="5013325" cy="2652712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0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936104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Resonant parameters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446" y="1023477"/>
            <a:ext cx="8589026" cy="3991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1026" y="5301208"/>
                <a:ext cx="876152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Ø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Statistical significance is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greater than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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 algn="l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Ø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onsistent with those of Y(4220) and Y(4390)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/>
                            <a:cs typeface="Symbol" charset="2"/>
                          </a:rPr>
                        </m:ctrlPr>
                      </m:sSup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cs typeface="Symbol" charset="2"/>
                          </a:rPr>
                          <m:t>𝑒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cs typeface="Symbol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/>
                            <a:cs typeface="Symbol" charset="2"/>
                          </a:rPr>
                        </m:ctrlPr>
                      </m:sSup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cs typeface="Symbol" charset="2"/>
                          </a:rPr>
                          <m:t>𝑒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cs typeface="Symbol" charset="2"/>
                          </a:rPr>
                          <m:t>−</m:t>
                        </m:r>
                      </m:sup>
                    </m:sSup>
                    <m:r>
                      <a:rPr lang="en-US" altLang="zh-CN" sz="2400">
                        <a:latin typeface="Cambria Math" panose="02040503050406030204" pitchFamily="18" charset="0"/>
                        <a:cs typeface="Symbol" charset="2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latin typeface="Cambria Math"/>
                            <a:cs typeface="Symbol" charset="2"/>
                          </a:rPr>
                        </m:ctrlPr>
                      </m:sSupPr>
                      <m:e>
                        <m:r>
                          <a:rPr lang="zh-CN" altLang="en-US" sz="2400">
                            <a:latin typeface="Cambria Math" panose="02040503050406030204" pitchFamily="18" charset="0"/>
                            <a:cs typeface="Symbol" charset="2"/>
                          </a:rPr>
                          <m:t>𝜋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cs typeface="Symbol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/>
                            <a:cs typeface="Symbol" charset="2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  <a:cs typeface="Symbol" charset="2"/>
                          </a:rPr>
                          <m:t>𝜋</m:t>
                        </m:r>
                      </m:e>
                      <m:sup>
                        <m:r>
                          <a:rPr lang="en-US" altLang="zh-CN" sz="2400" smtClean="0">
                            <a:latin typeface="Cambria Math" panose="02040503050406030204" pitchFamily="18" charset="0"/>
                            <a:cs typeface="Symbol" charset="2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6" y="5301208"/>
                <a:ext cx="8761523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904" r="-1878" b="-5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10"/>
          <p:cNvSpPr/>
          <p:nvPr/>
        </p:nvSpPr>
        <p:spPr>
          <a:xfrm>
            <a:off x="6609159" y="2070558"/>
            <a:ext cx="20672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x-none" sz="2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</a:rPr>
              <a:t>BESIII Preliminary</a:t>
            </a:r>
            <a:endParaRPr lang="x-none" sz="2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03309" y="1676543"/>
            <a:ext cx="223924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error are statistical only.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  <p:pic>
        <p:nvPicPr>
          <p:cNvPr id="9" name="Picture 4" descr="BES3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629" y="2601263"/>
            <a:ext cx="766597" cy="359330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40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4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3779912" cy="2563159"/>
          </a:xfrm>
          <a:prstGeom prst="rect">
            <a:avLst/>
          </a:prstGeom>
        </p:spPr>
      </p:pic>
      <p:sp>
        <p:nvSpPr>
          <p:cNvPr id="4" name="文本框 12"/>
          <p:cNvSpPr txBox="1"/>
          <p:nvPr/>
        </p:nvSpPr>
        <p:spPr>
          <a:xfrm>
            <a:off x="1691680" y="836712"/>
            <a:ext cx="251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1600" b="1" dirty="0" smtClean="0">
                <a:solidFill>
                  <a:srgbClr val="7030A0"/>
                </a:solidFill>
              </a:rPr>
              <a:t>PRL </a:t>
            </a:r>
            <a:r>
              <a:rPr lang="fr-FR" altLang="zh-CN" sz="1600" b="1" dirty="0">
                <a:solidFill>
                  <a:srgbClr val="7030A0"/>
                </a:solidFill>
              </a:rPr>
              <a:t>118, 092002 (2017</a:t>
            </a:r>
            <a:r>
              <a:rPr lang="fr-FR" altLang="zh-CN" sz="1600" b="1" dirty="0" smtClean="0">
                <a:solidFill>
                  <a:srgbClr val="7030A0"/>
                </a:solidFill>
              </a:rPr>
              <a:t>)</a:t>
            </a:r>
            <a:endParaRPr lang="zh-CN" altLang="en-US" sz="16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060020" y="1124744"/>
                <a:ext cx="18639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020" y="1124744"/>
                <a:ext cx="186390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/>
          <p:cNvGrpSpPr/>
          <p:nvPr/>
        </p:nvGrpSpPr>
        <p:grpSpPr>
          <a:xfrm>
            <a:off x="4211960" y="980728"/>
            <a:ext cx="4572000" cy="2764146"/>
            <a:chOff x="5675148" y="2660537"/>
            <a:chExt cx="5022015" cy="276808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5148" y="2660537"/>
              <a:ext cx="5022015" cy="229381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9511" y="4864695"/>
              <a:ext cx="4247486" cy="563929"/>
            </a:xfrm>
            <a:prstGeom prst="rect">
              <a:avLst/>
            </a:prstGeom>
          </p:spPr>
        </p:pic>
      </p:grpSp>
      <p:sp>
        <p:nvSpPr>
          <p:cNvPr id="9" name="文本框 15"/>
          <p:cNvSpPr txBox="1"/>
          <p:nvPr/>
        </p:nvSpPr>
        <p:spPr>
          <a:xfrm>
            <a:off x="6408712" y="836712"/>
            <a:ext cx="255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600" b="1" dirty="0" smtClean="0">
                <a:solidFill>
                  <a:srgbClr val="7030A0"/>
                </a:solidFill>
              </a:rPr>
              <a:t>PRD </a:t>
            </a:r>
            <a:r>
              <a:rPr lang="pt-BR" altLang="zh-CN" sz="1600" b="1" dirty="0">
                <a:solidFill>
                  <a:srgbClr val="7030A0"/>
                </a:solidFill>
              </a:rPr>
              <a:t>93, 011102(R) (2016</a:t>
            </a:r>
            <a:r>
              <a:rPr lang="pt-BR" altLang="zh-CN" sz="1600" b="1" dirty="0" smtClean="0">
                <a:solidFill>
                  <a:srgbClr val="7030A0"/>
                </a:solidFill>
              </a:rPr>
              <a:t>)</a:t>
            </a:r>
            <a:endParaRPr lang="zh-CN" altLang="en-US" sz="16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7072085" y="1115452"/>
                <a:ext cx="15691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085" y="1115452"/>
                <a:ext cx="156914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2" y="3861048"/>
            <a:ext cx="3887416" cy="2486491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1798372" y="3573016"/>
            <a:ext cx="2413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600" b="1" dirty="0" smtClean="0">
                <a:solidFill>
                  <a:srgbClr val="7030A0"/>
                </a:solidFill>
              </a:rPr>
              <a:t>PRL118</a:t>
            </a:r>
            <a:r>
              <a:rPr lang="pt-BR" altLang="zh-CN" sz="1600" b="1" dirty="0">
                <a:solidFill>
                  <a:srgbClr val="7030A0"/>
                </a:solidFill>
              </a:rPr>
              <a:t>, 092001 (2017</a:t>
            </a:r>
            <a:r>
              <a:rPr lang="pt-BR" altLang="zh-CN" sz="1600" b="1" dirty="0" smtClean="0">
                <a:solidFill>
                  <a:srgbClr val="7030A0"/>
                </a:solidFill>
              </a:rPr>
              <a:t>)</a:t>
            </a:r>
            <a:endParaRPr lang="zh-CN" altLang="en-US" sz="16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839511" y="3923764"/>
                <a:ext cx="20124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511" y="3923764"/>
                <a:ext cx="2012409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9992" y="3789040"/>
            <a:ext cx="3816424" cy="253891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107693" y="4484450"/>
            <a:ext cx="14156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preliminary</a:t>
            </a:r>
            <a:endParaRPr lang="zh-CN" alt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863588" y="6365816"/>
                <a:ext cx="7272808" cy="407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 above four channels show a structure at around 4.22 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𝐆</m:t>
                    </m:r>
                    <m:r>
                      <a:rPr lang="en-US" altLang="zh-CN" sz="2000" b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𝐞𝐕</m:t>
                    </m:r>
                    <m:r>
                      <a:rPr lang="en-US" altLang="zh-CN" sz="20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000" b="1" i="1" dirty="0">
                            <a:solidFill>
                              <a:srgbClr val="7030A0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altLang="zh-CN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6365816"/>
                <a:ext cx="7272808" cy="407099"/>
              </a:xfrm>
              <a:prstGeom prst="rect">
                <a:avLst/>
              </a:prstGeom>
              <a:blipFill rotWithShape="1">
                <a:blip r:embed="rId10"/>
                <a:stretch>
                  <a:fillRect l="-922" t="-5970" r="-754" b="-25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4932040" y="3935478"/>
                <a:ext cx="26513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3935478"/>
                <a:ext cx="2651302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36512" y="125760"/>
            <a:ext cx="8927976" cy="1143000"/>
          </a:xfrm>
        </p:spPr>
        <p:txBody>
          <a:bodyPr>
            <a:normAutofit fontScale="90000"/>
          </a:bodyPr>
          <a:lstStyle/>
          <a:p>
            <a:r>
              <a:rPr lang="en-US" altLang="zh-CN" sz="3400" dirty="0" smtClean="0">
                <a:solidFill>
                  <a:srgbClr val="C00000"/>
                </a:solidFill>
              </a:rPr>
              <a:t>More precise measurements are helpful !</a:t>
            </a:r>
            <a:br>
              <a:rPr lang="en-US" altLang="zh-CN" sz="3400" dirty="0" smtClean="0">
                <a:solidFill>
                  <a:srgbClr val="C00000"/>
                </a:solidFill>
              </a:rPr>
            </a:br>
            <a:r>
              <a:rPr lang="en-US" altLang="zh-CN" sz="3600" dirty="0">
                <a:solidFill>
                  <a:srgbClr val="C00000"/>
                </a:solidFill>
              </a:rPr>
              <a:t>“Y(4260)” in different channels? </a:t>
            </a:r>
            <a:r>
              <a:rPr lang="zh-CN" altLang="en-US" sz="3600" dirty="0">
                <a:solidFill>
                  <a:srgbClr val="C00000"/>
                </a:solidFill>
              </a:rPr>
              <a:t/>
            </a:r>
            <a:br>
              <a:rPr lang="zh-CN" altLang="en-US" sz="3600" dirty="0">
                <a:solidFill>
                  <a:srgbClr val="C00000"/>
                </a:solidFill>
              </a:rPr>
            </a:br>
            <a:endParaRPr lang="zh-CN" altLang="en-US" sz="3400" dirty="0">
              <a:solidFill>
                <a:srgbClr val="C00000"/>
              </a:solidFill>
            </a:endParaRPr>
          </a:p>
        </p:txBody>
      </p:sp>
      <p:pic>
        <p:nvPicPr>
          <p:cNvPr id="21" name="Picture 4" descr="BES3_logo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26658"/>
            <a:ext cx="766597" cy="359330"/>
          </a:xfrm>
          <a:prstGeom prst="rect">
            <a:avLst/>
          </a:prstGeom>
        </p:spPr>
      </p:pic>
      <p:pic>
        <p:nvPicPr>
          <p:cNvPr id="22" name="Picture 4" descr="BES3_logo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393" y="1494076"/>
            <a:ext cx="766597" cy="359330"/>
          </a:xfrm>
          <a:prstGeom prst="rect">
            <a:avLst/>
          </a:prstGeom>
        </p:spPr>
      </p:pic>
      <p:pic>
        <p:nvPicPr>
          <p:cNvPr id="23" name="Picture 4" descr="BES3_logo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42" y="4325175"/>
            <a:ext cx="766597" cy="359330"/>
          </a:xfrm>
          <a:prstGeom prst="rect">
            <a:avLst/>
          </a:prstGeom>
        </p:spPr>
      </p:pic>
      <p:sp>
        <p:nvSpPr>
          <p:cNvPr id="2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41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836712"/>
            <a:ext cx="9036496" cy="4460997"/>
            <a:chOff x="2006851" y="1785045"/>
            <a:chExt cx="8215072" cy="422946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6851" y="1785045"/>
              <a:ext cx="8215072" cy="422946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8705" y="1803151"/>
              <a:ext cx="1928027" cy="1325995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6660232" y="973177"/>
            <a:ext cx="2339751" cy="1015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 smtClean="0"/>
              <a:t>PRD95,092007(2017)</a:t>
            </a:r>
          </a:p>
          <a:p>
            <a:r>
              <a:rPr lang="en-US" altLang="zh-CN" sz="2000" dirty="0" err="1" smtClean="0"/>
              <a:t>X.Y.Gao</a:t>
            </a:r>
            <a:r>
              <a:rPr lang="en-US" altLang="zh-CN" sz="2000" dirty="0" smtClean="0"/>
              <a:t>, *</a:t>
            </a:r>
            <a:r>
              <a:rPr lang="en-US" altLang="zh-CN" sz="2000" dirty="0" err="1" smtClean="0"/>
              <a:t>C.P.Shen</a:t>
            </a:r>
            <a:r>
              <a:rPr lang="en-US" altLang="zh-CN" sz="2000" dirty="0" smtClean="0"/>
              <a:t>, </a:t>
            </a:r>
            <a:r>
              <a:rPr lang="en-US" altLang="zh-CN" sz="2000" dirty="0" err="1" smtClean="0"/>
              <a:t>C.Z.Yuan</a:t>
            </a:r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20238" y="5926901"/>
            <a:ext cx="91237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fit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performed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the resonant parameters of the Y(4220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assuming it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decays dominantly to the above four modes and their isospin symmetric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modes</a:t>
            </a:r>
            <a:endParaRPr lang="zh-CN" altLang="en-US" sz="2000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36512" y="-18256"/>
            <a:ext cx="8927976" cy="1143000"/>
          </a:xfrm>
        </p:spPr>
        <p:txBody>
          <a:bodyPr>
            <a:normAutofit/>
          </a:bodyPr>
          <a:lstStyle/>
          <a:p>
            <a:r>
              <a:rPr lang="en-US" altLang="zh-CN" sz="3400" dirty="0" smtClean="0">
                <a:solidFill>
                  <a:srgbClr val="C00000"/>
                </a:solidFill>
              </a:rPr>
              <a:t>Combined fit to understand the Y(4220) better</a:t>
            </a:r>
            <a:endParaRPr lang="zh-CN" altLang="en-US" sz="3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0239" y="5286381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=4219.6±3.3</m:t>
                    </m:r>
                    <m:d>
                      <m:d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𝑠𝑡𝑎𝑡</m:t>
                        </m:r>
                      </m:e>
                    </m:d>
                    <m:r>
                      <a:rPr lang="en-US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±5.1</m:t>
                    </m:r>
                    <m:d>
                      <m:d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𝑠𝑦𝑠</m:t>
                        </m:r>
                      </m:e>
                    </m:d>
                    <m:r>
                      <a:rPr lang="en-US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  <m:r>
                      <a:rPr lang="en-US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=56.0±3.6</m:t>
                    </m:r>
                    <m:d>
                      <m:d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𝑠𝑡𝑎𝑡</m:t>
                        </m:r>
                      </m:e>
                    </m:d>
                    <m:r>
                      <a:rPr lang="en-US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±6.9</m:t>
                    </m:r>
                    <m:d>
                      <m:d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𝑠𝑦𝑠</m:t>
                        </m:r>
                      </m:e>
                    </m:d>
                    <m:r>
                      <a:rPr lang="en-US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9" y="5286381"/>
                <a:ext cx="4572000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42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04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2805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43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4" y="352847"/>
            <a:ext cx="9144000" cy="596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1204"/>
            <a:ext cx="1073457" cy="202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45" y="2060849"/>
            <a:ext cx="3767256" cy="114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55" y="3253506"/>
            <a:ext cx="2336849" cy="32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4097" y="4252446"/>
            <a:ext cx="249029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Maiani</a:t>
            </a:r>
            <a:r>
              <a:rPr lang="en-US" altLang="zh-CN" sz="1600" dirty="0" smtClean="0"/>
              <a:t> et al. PRD89,114010</a:t>
            </a:r>
            <a:endParaRPr lang="zh-CN" altLang="en-US" sz="1600" dirty="0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757" y="4797152"/>
            <a:ext cx="3074454" cy="57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44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8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moniu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6" y="803082"/>
            <a:ext cx="7884075" cy="5659292"/>
          </a:xfrm>
          <a:prstGeom prst="rect">
            <a:avLst/>
          </a:prstGeom>
        </p:spPr>
      </p:pic>
      <p:sp>
        <p:nvSpPr>
          <p:cNvPr id="5" name="Title 13"/>
          <p:cNvSpPr txBox="1">
            <a:spLocks/>
          </p:cNvSpPr>
          <p:nvPr/>
        </p:nvSpPr>
        <p:spPr>
          <a:xfrm>
            <a:off x="517680" y="-27721"/>
            <a:ext cx="8229600" cy="830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err="1" smtClean="0">
                <a:solidFill>
                  <a:srgbClr val="800000"/>
                </a:solidFill>
              </a:rPr>
              <a:t>Charmonium</a:t>
            </a:r>
            <a:r>
              <a:rPr lang="en-US" dirty="0" smtClean="0">
                <a:solidFill>
                  <a:srgbClr val="800000"/>
                </a:solidFill>
              </a:rPr>
              <a:t>(like) spectroscopy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5651807" y="5319844"/>
            <a:ext cx="2467751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redicted, discovered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280168" y="5403747"/>
            <a:ext cx="596347" cy="1976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240413" y="5300466"/>
            <a:ext cx="699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h</a:t>
            </a:r>
            <a:r>
              <a:rPr lang="de-DE" sz="1600" baseline="-25000" dirty="0" err="1" smtClean="0">
                <a:solidFill>
                  <a:prstClr val="black"/>
                </a:solidFill>
                <a:latin typeface="Calibri"/>
                <a:ea typeface="+mn-ea"/>
              </a:rPr>
              <a:t>c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(1S)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860613" y="5056704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924222" y="4990364"/>
            <a:ext cx="54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Calibri"/>
                <a:ea typeface="+mn-ea"/>
              </a:rPr>
              <a:t>J/</a:t>
            </a: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y</a:t>
            </a:r>
            <a:endParaRPr lang="de-DE" sz="1600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207816" y="3909845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280168" y="3746064"/>
            <a:ext cx="580445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248364" y="3658913"/>
            <a:ext cx="699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h</a:t>
            </a:r>
            <a:r>
              <a:rPr lang="de-DE" sz="1600" baseline="-25000" dirty="0" err="1" smtClean="0">
                <a:solidFill>
                  <a:prstClr val="black"/>
                </a:solidFill>
                <a:latin typeface="Calibri"/>
                <a:ea typeface="+mn-ea"/>
              </a:rPr>
              <a:t>c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(2S)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852662" y="3577477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820857" y="3504782"/>
            <a:ext cx="652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y</a:t>
            </a:r>
            <a:r>
              <a:rPr lang="de-DE" sz="1600" dirty="0" smtClean="0">
                <a:solidFill>
                  <a:prstClr val="black"/>
                </a:solidFill>
                <a:latin typeface="Calibri"/>
                <a:ea typeface="+mn-ea"/>
              </a:rPr>
              <a:t>(2S)</a:t>
            </a:r>
            <a:endParaRPr lang="de-DE" sz="16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617850" y="4013224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029454" y="4192805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2441058" y="3989516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425163" y="3918267"/>
            <a:ext cx="699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prstClr val="black"/>
                </a:solidFill>
                <a:latin typeface="Calibri"/>
                <a:ea typeface="+mn-ea"/>
              </a:rPr>
              <a:t>h</a:t>
            </a:r>
            <a:r>
              <a:rPr lang="de-DE" sz="1600" baseline="-25000" dirty="0" err="1" smtClean="0">
                <a:solidFill>
                  <a:prstClr val="black"/>
                </a:solidFill>
                <a:latin typeface="Calibri"/>
                <a:ea typeface="+mn-ea"/>
              </a:rPr>
              <a:t>c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(1P)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977770" y="4105654"/>
            <a:ext cx="75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c</a:t>
            </a:r>
            <a:r>
              <a:rPr lang="de-DE" sz="1600" baseline="-25000" dirty="0" smtClean="0">
                <a:solidFill>
                  <a:prstClr val="black"/>
                </a:solidFill>
                <a:latin typeface="Calibri"/>
                <a:ea typeface="+mn-ea"/>
              </a:rPr>
              <a:t>c0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(1P)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564843" y="3918122"/>
            <a:ext cx="75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c</a:t>
            </a:r>
            <a:r>
              <a:rPr lang="de-DE" sz="1600" baseline="-25000" dirty="0" smtClean="0">
                <a:solidFill>
                  <a:prstClr val="black"/>
                </a:solidFill>
                <a:latin typeface="Calibri"/>
                <a:ea typeface="+mn-ea"/>
              </a:rPr>
              <a:t>c1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(1P)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160110" y="3823095"/>
            <a:ext cx="75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c</a:t>
            </a:r>
            <a:r>
              <a:rPr lang="de-DE" sz="1600" baseline="-25000" dirty="0" smtClean="0">
                <a:solidFill>
                  <a:prstClr val="black"/>
                </a:solidFill>
                <a:latin typeface="Calibri"/>
                <a:ea typeface="+mn-ea"/>
              </a:rPr>
              <a:t>c2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(1P)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27" name="TextBox 30"/>
          <p:cNvSpPr txBox="1"/>
          <p:nvPr/>
        </p:nvSpPr>
        <p:spPr>
          <a:xfrm>
            <a:off x="2492118" y="368970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/>
                <a:ea typeface="+mn-ea"/>
              </a:rPr>
              <a:t>2005</a:t>
            </a:r>
            <a:endParaRPr lang="en-US" sz="1800" dirty="0">
              <a:latin typeface="Calibri"/>
              <a:ea typeface="+mn-ea"/>
            </a:endParaRPr>
          </a:p>
        </p:txBody>
      </p:sp>
      <p:sp>
        <p:nvSpPr>
          <p:cNvPr id="28" name="TextBox 5"/>
          <p:cNvSpPr txBox="1"/>
          <p:nvPr/>
        </p:nvSpPr>
        <p:spPr>
          <a:xfrm>
            <a:off x="1895358" y="476395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/>
                <a:ea typeface="+mn-ea"/>
              </a:rPr>
              <a:t>1974</a:t>
            </a:r>
            <a:endParaRPr lang="en-US" sz="1800" dirty="0">
              <a:latin typeface="Calibri"/>
              <a:ea typeface="+mn-ea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1240413" y="6463041"/>
            <a:ext cx="27593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457200" fontAlgn="auto">
              <a:spcBef>
                <a:spcPct val="0"/>
              </a:spcBef>
              <a:spcAft>
                <a:spcPts val="0"/>
              </a:spcAft>
            </a:pPr>
            <a:r>
              <a:rPr kumimoji="1" lang="en-US" altLang="zh-CN" sz="1400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Godfrey </a:t>
            </a:r>
            <a:r>
              <a:rPr kumimoji="1" lang="en-US" altLang="zh-CN" sz="14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&amp; </a:t>
            </a:r>
            <a:r>
              <a:rPr kumimoji="1" lang="en-US" altLang="zh-CN" sz="14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Isgur</a:t>
            </a:r>
            <a:r>
              <a:rPr kumimoji="1" lang="en-US" altLang="zh-CN" sz="14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, PRD32, 189 (1985)</a:t>
            </a:r>
          </a:p>
        </p:txBody>
      </p:sp>
      <p:sp>
        <p:nvSpPr>
          <p:cNvPr id="6" name="Rechteck 5"/>
          <p:cNvSpPr/>
          <p:nvPr/>
        </p:nvSpPr>
        <p:spPr>
          <a:xfrm>
            <a:off x="1852662" y="1465757"/>
            <a:ext cx="588396" cy="201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1852662" y="3301827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765232" y="3249089"/>
            <a:ext cx="881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y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(3770)</a:t>
            </a:r>
            <a:endParaRPr lang="de-DE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1846060" y="2739360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1752692" y="2688289"/>
            <a:ext cx="881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y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(4040)</a:t>
            </a:r>
            <a:endParaRPr lang="de-DE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840736" y="2482306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761895" y="2429321"/>
            <a:ext cx="881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y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(4160)</a:t>
            </a:r>
            <a:endParaRPr lang="de-DE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1848687" y="1687134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765872" y="1625614"/>
            <a:ext cx="881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y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(4415)</a:t>
            </a:r>
            <a:endParaRPr lang="de-DE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4191188" y="2824100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4139517" y="2728690"/>
            <a:ext cx="75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c</a:t>
            </a:r>
            <a:r>
              <a:rPr lang="de-DE" sz="1600" baseline="-25000" dirty="0" smtClean="0">
                <a:solidFill>
                  <a:prstClr val="black"/>
                </a:solidFill>
                <a:latin typeface="Calibri"/>
                <a:ea typeface="+mn-ea"/>
              </a:rPr>
              <a:t>c2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(2P)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5361584" y="3178274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5289423" y="3122617"/>
            <a:ext cx="943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y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(1</a:t>
            </a:r>
            <a:r>
              <a:rPr lang="de-DE" sz="1400" baseline="30000" dirty="0" smtClean="0">
                <a:solidFill>
                  <a:prstClr val="black"/>
                </a:solidFill>
                <a:latin typeface="Calibri"/>
                <a:ea typeface="+mn-ea"/>
              </a:rPr>
              <a:t>3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D</a:t>
            </a:r>
            <a:r>
              <a:rPr lang="de-DE" sz="1400" baseline="-25000" dirty="0" smtClean="0">
                <a:solidFill>
                  <a:prstClr val="black"/>
                </a:solidFill>
                <a:latin typeface="Calibri"/>
                <a:ea typeface="+mn-ea"/>
              </a:rPr>
              <a:t>2</a:t>
            </a: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)</a:t>
            </a:r>
            <a:endParaRPr lang="de-DE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3619420" y="3193658"/>
            <a:ext cx="596347" cy="2278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8000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3556422" y="3141157"/>
            <a:ext cx="80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X(3872)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763688" y="2186095"/>
            <a:ext cx="1490078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chemeClr val="tx1"/>
                </a:solidFill>
                <a:latin typeface="Calibri"/>
                <a:ea typeface="+mn-ea"/>
              </a:rPr>
              <a:t>Y(4260)</a:t>
            </a:r>
            <a:r>
              <a:rPr lang="de-DE" sz="1400" dirty="0" smtClean="0">
                <a:solidFill>
                  <a:schemeClr val="tx1"/>
                </a:solidFill>
                <a:latin typeface="Calibri"/>
                <a:ea typeface="+mn-ea"/>
                <a:sym typeface="Wingdings" panose="05000000000000000000" pitchFamily="2" charset="2"/>
              </a:rPr>
              <a:t>Y(4220)</a:t>
            </a:r>
            <a:endParaRPr lang="de-DE" sz="1400" dirty="0">
              <a:solidFill>
                <a:schemeClr val="tx1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1847361" y="1972498"/>
            <a:ext cx="596347" cy="2278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800000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1781123" y="1922743"/>
            <a:ext cx="75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Y(4360)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1855311" y="1295916"/>
            <a:ext cx="596347" cy="2278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800000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1795695" y="1248099"/>
            <a:ext cx="75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Calibri"/>
                <a:ea typeface="+mn-ea"/>
              </a:rPr>
              <a:t>Y(4660)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56" name="TextBox 2"/>
          <p:cNvSpPr txBox="1"/>
          <p:nvPr/>
        </p:nvSpPr>
        <p:spPr>
          <a:xfrm>
            <a:off x="3317205" y="980728"/>
            <a:ext cx="4999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"/>
                <a:ea typeface="+mn-ea"/>
                <a:sym typeface="Wingdings"/>
              </a:rPr>
              <a:t>Instead of clarify the situation, we made it messier :(</a:t>
            </a:r>
            <a:endParaRPr lang="en-US" sz="2400" dirty="0">
              <a:latin typeface="Calibri"/>
              <a:ea typeface="+mn-ea"/>
              <a:sym typeface="Wingdings"/>
            </a:endParaRPr>
          </a:p>
        </p:txBody>
      </p:sp>
      <p:sp>
        <p:nvSpPr>
          <p:cNvPr id="53" name="TextBox 31"/>
          <p:cNvSpPr txBox="1"/>
          <p:nvPr/>
        </p:nvSpPr>
        <p:spPr>
          <a:xfrm>
            <a:off x="5347839" y="4869633"/>
            <a:ext cx="276666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unpredicted, discovered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5" name="TextBox 30"/>
          <p:cNvSpPr txBox="1"/>
          <p:nvPr/>
        </p:nvSpPr>
        <p:spPr>
          <a:xfrm>
            <a:off x="5393388" y="2848397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/>
                <a:ea typeface="+mn-ea"/>
              </a:rPr>
              <a:t>2015 BESIII</a:t>
            </a:r>
            <a:endParaRPr lang="en-US" sz="1800" dirty="0">
              <a:latin typeface="Calibri"/>
              <a:ea typeface="+mn-ea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8279171" y="920566"/>
            <a:ext cx="93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 smtClean="0">
                <a:solidFill>
                  <a:prstClr val="black"/>
                </a:solidFill>
                <a:latin typeface="Calibri"/>
                <a:ea typeface="+mn-ea"/>
              </a:rPr>
              <a:t>charged</a:t>
            </a:r>
            <a:endParaRPr lang="de-DE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0" name="Rechteck 59"/>
          <p:cNvSpPr/>
          <p:nvPr/>
        </p:nvSpPr>
        <p:spPr>
          <a:xfrm>
            <a:off x="8398086" y="1311633"/>
            <a:ext cx="634595" cy="21214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solidFill>
                <a:prstClr val="black"/>
              </a:solidFill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8325022" y="1265507"/>
            <a:ext cx="797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b="1" dirty="0" err="1" smtClean="0">
                <a:solidFill>
                  <a:prstClr val="black"/>
                </a:solidFill>
                <a:latin typeface="Calibri"/>
                <a:ea typeface="+mn-ea"/>
              </a:rPr>
              <a:t>Z</a:t>
            </a:r>
            <a:r>
              <a:rPr lang="de-DE" sz="1400" b="1" baseline="-25000" dirty="0" err="1" smtClean="0">
                <a:solidFill>
                  <a:prstClr val="black"/>
                </a:solidFill>
                <a:latin typeface="Calibri"/>
                <a:ea typeface="+mn-ea"/>
              </a:rPr>
              <a:t>c</a:t>
            </a:r>
            <a:r>
              <a:rPr lang="de-DE" sz="1400" b="1" dirty="0" smtClean="0">
                <a:solidFill>
                  <a:prstClr val="black"/>
                </a:solidFill>
                <a:latin typeface="Calibri"/>
                <a:ea typeface="+mn-ea"/>
              </a:rPr>
              <a:t>(3900)</a:t>
            </a:r>
            <a:endParaRPr lang="de-DE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圆角矩形标注 6"/>
          <p:cNvSpPr/>
          <p:nvPr/>
        </p:nvSpPr>
        <p:spPr bwMode="auto">
          <a:xfrm>
            <a:off x="2531824" y="1719081"/>
            <a:ext cx="795803" cy="340519"/>
          </a:xfrm>
          <a:prstGeom prst="wedgeRoundRectCallout">
            <a:avLst>
              <a:gd name="adj1" fmla="val -76389"/>
              <a:gd name="adj2" fmla="val 12772"/>
              <a:gd name="adj3" fmla="val 16667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Y(4390)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45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1430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C00000"/>
                </a:solidFill>
                <a:cs typeface="+mn-ea"/>
                <a:sym typeface="+mn-lt"/>
              </a:rPr>
              <a:t>Z States</a:t>
            </a:r>
            <a:endParaRPr lang="zh-CN" altLang="en-US" sz="80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0" y="2590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cs typeface="+mn-ea"/>
                <a:sym typeface="+mn-lt"/>
              </a:rPr>
              <a:t>Zc</a:t>
            </a:r>
            <a:r>
              <a:rPr lang="en-US" altLang="zh-CN" sz="2800" b="1" dirty="0" smtClean="0">
                <a:solidFill>
                  <a:srgbClr val="002060"/>
                </a:solidFill>
                <a:cs typeface="+mn-ea"/>
                <a:sym typeface="+mn-lt"/>
              </a:rPr>
              <a:t>(3900), </a:t>
            </a:r>
            <a:r>
              <a:rPr lang="en-US" altLang="zh-CN" sz="2800" b="1" dirty="0" err="1" smtClean="0">
                <a:solidFill>
                  <a:srgbClr val="002060"/>
                </a:solidFill>
                <a:cs typeface="+mn-ea"/>
                <a:sym typeface="+mn-lt"/>
              </a:rPr>
              <a:t>Zc</a:t>
            </a:r>
            <a:r>
              <a:rPr lang="en-US" altLang="zh-CN" sz="2800" b="1" dirty="0" smtClean="0">
                <a:solidFill>
                  <a:srgbClr val="002060"/>
                </a:solidFill>
                <a:cs typeface="+mn-ea"/>
                <a:sym typeface="+mn-lt"/>
              </a:rPr>
              <a:t>(4020),  </a:t>
            </a:r>
            <a:r>
              <a:rPr lang="en-US" altLang="zh-CN" sz="2800" b="1" dirty="0" err="1" smtClean="0">
                <a:solidFill>
                  <a:srgbClr val="002060"/>
                </a:solidFill>
                <a:cs typeface="+mn-ea"/>
                <a:sym typeface="+mn-lt"/>
              </a:rPr>
              <a:t>Zb</a:t>
            </a:r>
            <a:r>
              <a:rPr lang="en-US" altLang="zh-CN" sz="2800" b="1" dirty="0" smtClean="0">
                <a:solidFill>
                  <a:srgbClr val="002060"/>
                </a:solidFill>
                <a:cs typeface="+mn-ea"/>
                <a:sym typeface="+mn-lt"/>
              </a:rPr>
              <a:t>(10610), </a:t>
            </a:r>
            <a:r>
              <a:rPr lang="en-US" altLang="zh-CN" sz="2800" b="1" dirty="0" err="1" smtClean="0">
                <a:solidFill>
                  <a:srgbClr val="002060"/>
                </a:solidFill>
                <a:cs typeface="+mn-ea"/>
                <a:sym typeface="+mn-lt"/>
              </a:rPr>
              <a:t>Zb</a:t>
            </a:r>
            <a:r>
              <a:rPr lang="en-US" altLang="zh-CN" sz="2800" b="1" dirty="0" smtClean="0">
                <a:solidFill>
                  <a:srgbClr val="002060"/>
                </a:solidFill>
                <a:cs typeface="+mn-ea"/>
                <a:sym typeface="+mn-lt"/>
              </a:rPr>
              <a:t>(10650), …</a:t>
            </a:r>
            <a:endParaRPr lang="zh-CN" altLang="en-US" sz="28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0" y="365760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Calibri" pitchFamily="34" charset="0"/>
              </a:rPr>
              <a:t>Observed in B decays and in decays of Y states</a:t>
            </a:r>
            <a:endParaRPr lang="en-US" sz="2200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46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9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624"/>
            <a:ext cx="67818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95" y="2869130"/>
            <a:ext cx="4104456" cy="38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93096"/>
            <a:ext cx="28670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47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67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8887"/>
            <a:ext cx="9013309" cy="590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48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0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9"/>
            <a:ext cx="9036496" cy="571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54490"/>
            <a:ext cx="2843808" cy="33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97876"/>
            <a:ext cx="3239641" cy="247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1700808"/>
            <a:ext cx="2965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Bingding</a:t>
            </a:r>
            <a:r>
              <a:rPr lang="en-US" altLang="zh-CN" dirty="0" smtClean="0"/>
              <a:t> energy=20</a:t>
            </a:r>
            <a:r>
              <a:rPr lang="en-US" altLang="zh-CN" dirty="0" smtClean="0">
                <a:latin typeface="宋体"/>
                <a:ea typeface="宋体"/>
              </a:rPr>
              <a:t>±30 MeV</a:t>
            </a:r>
            <a:endParaRPr lang="zh-CN" alt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49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27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51520" y="2420888"/>
            <a:ext cx="3904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M. </a:t>
            </a:r>
            <a:r>
              <a:rPr lang="en-US" altLang="zh-CN" b="1" dirty="0" smtClean="0"/>
              <a:t>Gell-Mann, </a:t>
            </a:r>
            <a:r>
              <a:rPr lang="en-US" altLang="zh-CN" b="1" dirty="0"/>
              <a:t>Phys. Lett. 8, 214 (1964)</a:t>
            </a:r>
            <a:endParaRPr lang="zh-CN" altLang="en-US" b="1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50</a:t>
            </a:fld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1" y="44624"/>
            <a:ext cx="8972783" cy="66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50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0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51</a:t>
            </a:fld>
            <a:endParaRPr lang="zh-CN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" y="188640"/>
            <a:ext cx="9143415" cy="658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51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Mac\Home\Desktop\Screen Shot 2016-11-28 at 12.24.32 AM.png"/>
          <p:cNvPicPr>
            <a:picLocks noChangeAspect="1" noChangeArrowheads="1"/>
          </p:cNvPicPr>
          <p:nvPr/>
        </p:nvPicPr>
        <p:blipFill>
          <a:blip r:embed="rId2" cstate="print"/>
          <a:srcRect t="11651" r="51667"/>
          <a:stretch>
            <a:fillRect/>
          </a:stretch>
        </p:blipFill>
        <p:spPr bwMode="auto">
          <a:xfrm>
            <a:off x="152400" y="1362897"/>
            <a:ext cx="4419600" cy="5266503"/>
          </a:xfrm>
          <a:prstGeom prst="rect">
            <a:avLst/>
          </a:prstGeom>
          <a:noFill/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Z</a:t>
            </a:r>
            <a:r>
              <a:rPr lang="en-US" sz="3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(3900) State</a:t>
            </a:r>
            <a:endParaRPr lang="en-US" sz="3600" dirty="0">
              <a:latin typeface="Berlin Sans FB Dem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1362897"/>
            <a:ext cx="6096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124897"/>
            <a:ext cx="723900" cy="404532"/>
          </a:xfrm>
          <a:prstGeom prst="rect">
            <a:avLst/>
          </a:prstGeom>
          <a:noFill/>
        </p:spPr>
      </p:pic>
      <p:pic>
        <p:nvPicPr>
          <p:cNvPr id="8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2786793"/>
            <a:ext cx="723900" cy="40453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610600" y="381000"/>
            <a:ext cx="152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 descr="\\Mac\Home\Desktop\Screen Shot 2016-11-27 at 11.48.41 PM.png"/>
          <p:cNvPicPr>
            <a:picLocks noChangeAspect="1" noChangeArrowheads="1"/>
          </p:cNvPicPr>
          <p:nvPr/>
        </p:nvPicPr>
        <p:blipFill>
          <a:blip r:embed="rId4" cstate="print"/>
          <a:srcRect l="3226" r="3226"/>
          <a:stretch>
            <a:fillRect/>
          </a:stretch>
        </p:blipFill>
        <p:spPr bwMode="auto">
          <a:xfrm>
            <a:off x="4648200" y="3701193"/>
            <a:ext cx="4419600" cy="2852007"/>
          </a:xfrm>
          <a:prstGeom prst="rect">
            <a:avLst/>
          </a:prstGeom>
          <a:noFill/>
        </p:spPr>
      </p:pic>
      <p:pic>
        <p:nvPicPr>
          <p:cNvPr id="12" name="Picture 4" descr="\\Mac\Home\Desktop\Screen Shot 2016-11-27 at 11.48.22 PM.png"/>
          <p:cNvPicPr>
            <a:picLocks noChangeAspect="1" noChangeArrowheads="1"/>
          </p:cNvPicPr>
          <p:nvPr/>
        </p:nvPicPr>
        <p:blipFill>
          <a:blip r:embed="rId5" cstate="print"/>
          <a:srcRect l="3279" r="1639"/>
          <a:stretch>
            <a:fillRect/>
          </a:stretch>
        </p:blipFill>
        <p:spPr bwMode="auto">
          <a:xfrm>
            <a:off x="4572000" y="1024871"/>
            <a:ext cx="4419600" cy="2752522"/>
          </a:xfrm>
          <a:prstGeom prst="rect">
            <a:avLst/>
          </a:prstGeom>
          <a:noFill/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52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6200" y="782245"/>
            <a:ext cx="76962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>
              <a:spcBef>
                <a:spcPts val="544"/>
              </a:spcBef>
            </a:pP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Observed in </a:t>
            </a:r>
            <a:r>
              <a:rPr lang="en-US" b="1" dirty="0" err="1" smtClean="0">
                <a:solidFill>
                  <a:srgbClr val="C00000"/>
                </a:solidFill>
                <a:latin typeface="Calibri" pitchFamily="34" charset="0"/>
              </a:rPr>
              <a:t>e</a:t>
            </a:r>
            <a:r>
              <a:rPr lang="en-US" b="1" baseline="30000" dirty="0" err="1" smtClean="0">
                <a:solidFill>
                  <a:srgbClr val="C00000"/>
                </a:solidFill>
                <a:latin typeface="Calibri" pitchFamily="34" charset="0"/>
              </a:rPr>
              <a:t>+</a:t>
            </a:r>
            <a:r>
              <a:rPr lang="en-US" b="1" dirty="0" err="1" smtClean="0">
                <a:solidFill>
                  <a:srgbClr val="C00000"/>
                </a:solidFill>
                <a:latin typeface="Calibri" pitchFamily="34" charset="0"/>
              </a:rPr>
              <a:t>e</a:t>
            </a:r>
            <a:r>
              <a:rPr lang="en-US" b="1" baseline="30000" dirty="0" smtClean="0">
                <a:solidFill>
                  <a:srgbClr val="C00000"/>
                </a:solidFill>
                <a:latin typeface="Calibri" pitchFamily="34" charset="0"/>
              </a:rPr>
              <a:t>–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 → (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γ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)Y(4260) → J/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ψπ</a:t>
            </a:r>
            <a:r>
              <a:rPr lang="en-US" b="1" baseline="30000" dirty="0" smtClean="0">
                <a:solidFill>
                  <a:srgbClr val="C00000"/>
                </a:solidFill>
                <a:latin typeface="Calibri" pitchFamily="34" charset="0"/>
              </a:rPr>
              <a:t>+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π</a:t>
            </a:r>
            <a:r>
              <a:rPr lang="en-US" b="1" baseline="30000" dirty="0" smtClean="0">
                <a:solidFill>
                  <a:srgbClr val="C00000"/>
                </a:solidFill>
                <a:latin typeface="Calibri" pitchFamily="34" charset="0"/>
              </a:rPr>
              <a:t>–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    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Mac\Home\Desktop\Screen Shot 2016-11-28 at 12.24.32 AM.png"/>
          <p:cNvPicPr>
            <a:picLocks noChangeAspect="1" noChangeArrowheads="1"/>
          </p:cNvPicPr>
          <p:nvPr/>
        </p:nvPicPr>
        <p:blipFill>
          <a:blip r:embed="rId2" cstate="print"/>
          <a:srcRect t="11651" r="51667"/>
          <a:stretch>
            <a:fillRect/>
          </a:stretch>
        </p:blipFill>
        <p:spPr bwMode="auto">
          <a:xfrm>
            <a:off x="152400" y="1066800"/>
            <a:ext cx="4419600" cy="5266503"/>
          </a:xfrm>
          <a:prstGeom prst="rect">
            <a:avLst/>
          </a:prstGeom>
          <a:noFill/>
        </p:spPr>
      </p:pic>
      <p:pic>
        <p:nvPicPr>
          <p:cNvPr id="5" name="Picture 2" descr="\\Mac\Home\Desktop\Screen Shot 2016-11-28 at 12.24.32 AM.png"/>
          <p:cNvPicPr>
            <a:picLocks noChangeAspect="1" noChangeArrowheads="1"/>
          </p:cNvPicPr>
          <p:nvPr/>
        </p:nvPicPr>
        <p:blipFill>
          <a:blip r:embed="rId2" cstate="print"/>
          <a:srcRect l="48333" t="74288" r="2500" b="2703"/>
          <a:stretch>
            <a:fillRect/>
          </a:stretch>
        </p:blipFill>
        <p:spPr bwMode="auto">
          <a:xfrm>
            <a:off x="4648200" y="5029200"/>
            <a:ext cx="4495800" cy="1371600"/>
          </a:xfrm>
          <a:prstGeom prst="rect">
            <a:avLst/>
          </a:prstGeom>
          <a:noFill/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Z</a:t>
            </a:r>
            <a:r>
              <a:rPr lang="en-US" sz="3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(3900) State</a:t>
            </a:r>
            <a:endParaRPr lang="en-US" sz="3600" dirty="0">
              <a:latin typeface="Berlin Sans FB Dem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1066800"/>
            <a:ext cx="6096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\\Mac\Home\Desktop\Screen Shot 2016-11-28 at 12.24.32 AM.png"/>
          <p:cNvPicPr>
            <a:picLocks noChangeAspect="1" noChangeArrowheads="1"/>
          </p:cNvPicPr>
          <p:nvPr/>
        </p:nvPicPr>
        <p:blipFill>
          <a:blip r:embed="rId2" cstate="print"/>
          <a:srcRect l="62500" t="11651" b="25712"/>
          <a:stretch>
            <a:fillRect/>
          </a:stretch>
        </p:blipFill>
        <p:spPr bwMode="auto">
          <a:xfrm>
            <a:off x="4572000" y="762000"/>
            <a:ext cx="4343400" cy="4191000"/>
          </a:xfrm>
          <a:prstGeom prst="rect">
            <a:avLst/>
          </a:prstGeom>
          <a:noFill/>
        </p:spPr>
      </p:pic>
      <p:pic>
        <p:nvPicPr>
          <p:cNvPr id="5123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828800"/>
            <a:ext cx="723900" cy="404532"/>
          </a:xfrm>
          <a:prstGeom prst="rect">
            <a:avLst/>
          </a:prstGeom>
          <a:noFill/>
        </p:spPr>
      </p:pic>
      <p:pic>
        <p:nvPicPr>
          <p:cNvPr id="8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2667000"/>
            <a:ext cx="723900" cy="40453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534400" y="1828800"/>
            <a:ext cx="6096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610600" y="381000"/>
            <a:ext cx="152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53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Z</a:t>
            </a:r>
            <a:r>
              <a:rPr lang="en-US" sz="3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(3900) State</a:t>
            </a:r>
            <a:endParaRPr lang="en-US" sz="3600" dirty="0">
              <a:latin typeface="Berlin Sans FB Demi" pitchFamily="34" charset="0"/>
            </a:endParaRPr>
          </a:p>
        </p:txBody>
      </p:sp>
      <p:pic>
        <p:nvPicPr>
          <p:cNvPr id="6146" name="Picture 2" descr="\\Mac\Home\Desktop\Screen Shot 2016-11-28 at 12.25.00 AM.png"/>
          <p:cNvPicPr>
            <a:picLocks noChangeAspect="1" noChangeArrowheads="1"/>
          </p:cNvPicPr>
          <p:nvPr/>
        </p:nvPicPr>
        <p:blipFill>
          <a:blip r:embed="rId2" cstate="print"/>
          <a:srcRect t="12843"/>
          <a:stretch>
            <a:fillRect/>
          </a:stretch>
        </p:blipFill>
        <p:spPr bwMode="auto">
          <a:xfrm>
            <a:off x="0" y="838200"/>
            <a:ext cx="9144000" cy="554086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534400" y="57150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1219200"/>
            <a:ext cx="723900" cy="404532"/>
          </a:xfrm>
          <a:prstGeom prst="rect">
            <a:avLst/>
          </a:prstGeom>
          <a:noFill/>
        </p:spPr>
      </p:pic>
      <p:pic>
        <p:nvPicPr>
          <p:cNvPr id="6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3352800"/>
            <a:ext cx="723900" cy="404532"/>
          </a:xfrm>
          <a:prstGeom prst="rect">
            <a:avLst/>
          </a:prstGeom>
          <a:noFill/>
        </p:spPr>
      </p:pic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54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8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4929468"/>
            <a:ext cx="723900" cy="404532"/>
          </a:xfrm>
          <a:prstGeom prst="rect">
            <a:avLst/>
          </a:prstGeom>
          <a:noFill/>
        </p:spPr>
      </p:pic>
      <p:pic>
        <p:nvPicPr>
          <p:cNvPr id="9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219200"/>
            <a:ext cx="723900" cy="404532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1155879" y="3619948"/>
            <a:ext cx="981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</a:rPr>
              <a:t>4.23  GeV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15616" y="5250686"/>
            <a:ext cx="981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</a:rPr>
              <a:t>4.26</a:t>
            </a:r>
            <a:r>
              <a:rPr lang="en-US" altLang="zh-CN" sz="1600" dirty="0">
                <a:solidFill>
                  <a:srgbClr val="C00000"/>
                </a:solidFill>
              </a:rPr>
              <a:t>  GeV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15616" y="1556792"/>
            <a:ext cx="981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</a:rPr>
              <a:t>4.26</a:t>
            </a:r>
            <a:r>
              <a:rPr lang="en-US" altLang="zh-CN" sz="1600" dirty="0">
                <a:solidFill>
                  <a:srgbClr val="C00000"/>
                </a:solidFill>
              </a:rPr>
              <a:t>  GeV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Z</a:t>
            </a:r>
            <a:r>
              <a:rPr lang="en-US" sz="3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(4020) &amp; Z</a:t>
            </a:r>
            <a:r>
              <a:rPr lang="en-US" sz="3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(4025) States</a:t>
            </a:r>
            <a:endParaRPr lang="en-US" sz="3600" dirty="0">
              <a:latin typeface="Berlin Sans FB Demi" pitchFamily="34" charset="0"/>
            </a:endParaRPr>
          </a:p>
        </p:txBody>
      </p:sp>
      <p:pic>
        <p:nvPicPr>
          <p:cNvPr id="7170" name="Picture 2" descr="\\Mac\Home\Desktop\Screen Shot 2016-11-28 at 12.25.28 AM.png"/>
          <p:cNvPicPr>
            <a:picLocks noChangeAspect="1" noChangeArrowheads="1"/>
          </p:cNvPicPr>
          <p:nvPr/>
        </p:nvPicPr>
        <p:blipFill>
          <a:blip r:embed="rId2" cstate="print"/>
          <a:srcRect t="14333" r="53846" b="28763"/>
          <a:stretch>
            <a:fillRect/>
          </a:stretch>
        </p:blipFill>
        <p:spPr bwMode="auto">
          <a:xfrm>
            <a:off x="76200" y="762000"/>
            <a:ext cx="3135086" cy="2438400"/>
          </a:xfrm>
          <a:prstGeom prst="rect">
            <a:avLst/>
          </a:prstGeom>
          <a:noFill/>
        </p:spPr>
      </p:pic>
      <p:pic>
        <p:nvPicPr>
          <p:cNvPr id="7171" name="Picture 3" descr="\\Mac\Home\Desktop\Screen Shot 2016-11-28 at 12.25.45 AM.png"/>
          <p:cNvPicPr>
            <a:picLocks noChangeAspect="1" noChangeArrowheads="1"/>
          </p:cNvPicPr>
          <p:nvPr/>
        </p:nvPicPr>
        <p:blipFill>
          <a:blip r:embed="rId3" cstate="print"/>
          <a:srcRect t="16001" r="53144" b="23180"/>
          <a:stretch>
            <a:fillRect/>
          </a:stretch>
        </p:blipFill>
        <p:spPr bwMode="auto">
          <a:xfrm>
            <a:off x="0" y="3200400"/>
            <a:ext cx="3657600" cy="2719754"/>
          </a:xfrm>
          <a:prstGeom prst="rect">
            <a:avLst/>
          </a:prstGeom>
          <a:noFill/>
        </p:spPr>
      </p:pic>
      <p:pic>
        <p:nvPicPr>
          <p:cNvPr id="5" name="Picture 2" descr="\\Mac\Home\Desktop\Screen Shot 2016-11-28 at 12.25.28 AM.png"/>
          <p:cNvPicPr>
            <a:picLocks noChangeAspect="1" noChangeArrowheads="1"/>
          </p:cNvPicPr>
          <p:nvPr/>
        </p:nvPicPr>
        <p:blipFill>
          <a:blip r:embed="rId2" cstate="print"/>
          <a:srcRect l="50000" t="71237" b="8440"/>
          <a:stretch>
            <a:fillRect/>
          </a:stretch>
        </p:blipFill>
        <p:spPr bwMode="auto">
          <a:xfrm>
            <a:off x="6172200" y="1981200"/>
            <a:ext cx="2971800" cy="762000"/>
          </a:xfrm>
          <a:prstGeom prst="rect">
            <a:avLst/>
          </a:prstGeom>
          <a:noFill/>
        </p:spPr>
      </p:pic>
      <p:pic>
        <p:nvPicPr>
          <p:cNvPr id="6" name="Picture 2" descr="\\Mac\Home\Desktop\Screen Shot 2016-11-28 at 12.25.28 AM.png"/>
          <p:cNvPicPr>
            <a:picLocks noChangeAspect="1" noChangeArrowheads="1"/>
          </p:cNvPicPr>
          <p:nvPr/>
        </p:nvPicPr>
        <p:blipFill>
          <a:blip r:embed="rId2" cstate="print"/>
          <a:srcRect l="55128" t="14333" b="28763"/>
          <a:stretch>
            <a:fillRect/>
          </a:stretch>
        </p:blipFill>
        <p:spPr bwMode="auto">
          <a:xfrm>
            <a:off x="3124200" y="762000"/>
            <a:ext cx="3048000" cy="2438400"/>
          </a:xfrm>
          <a:prstGeom prst="rect">
            <a:avLst/>
          </a:prstGeom>
          <a:noFill/>
        </p:spPr>
      </p:pic>
      <p:pic>
        <p:nvPicPr>
          <p:cNvPr id="7" name="Picture 2" descr="\\Mac\Home\Desktop\Screen Shot 2016-11-28 at 12.25.28 AM.png"/>
          <p:cNvPicPr>
            <a:picLocks noChangeAspect="1" noChangeArrowheads="1"/>
          </p:cNvPicPr>
          <p:nvPr/>
        </p:nvPicPr>
        <p:blipFill>
          <a:blip r:embed="rId2" cstate="print"/>
          <a:srcRect l="2564" t="71237" r="50000" b="2032"/>
          <a:stretch>
            <a:fillRect/>
          </a:stretch>
        </p:blipFill>
        <p:spPr bwMode="auto">
          <a:xfrm>
            <a:off x="6172200" y="902757"/>
            <a:ext cx="2819400" cy="1002243"/>
          </a:xfrm>
          <a:prstGeom prst="rect">
            <a:avLst/>
          </a:prstGeom>
          <a:noFill/>
        </p:spPr>
      </p:pic>
      <p:pic>
        <p:nvPicPr>
          <p:cNvPr id="8" name="Picture 3" descr="\\Mac\Home\Desktop\Screen Shot 2016-11-28 at 12.25.45 AM.png"/>
          <p:cNvPicPr>
            <a:picLocks noChangeAspect="1" noChangeArrowheads="1"/>
          </p:cNvPicPr>
          <p:nvPr/>
        </p:nvPicPr>
        <p:blipFill>
          <a:blip r:embed="rId3" cstate="print"/>
          <a:srcRect l="3604" t="76819" r="50742" b="6403"/>
          <a:stretch>
            <a:fillRect/>
          </a:stretch>
        </p:blipFill>
        <p:spPr bwMode="auto">
          <a:xfrm>
            <a:off x="400050" y="5943600"/>
            <a:ext cx="3257550" cy="685800"/>
          </a:xfrm>
          <a:prstGeom prst="rect">
            <a:avLst/>
          </a:prstGeom>
          <a:noFill/>
        </p:spPr>
      </p:pic>
      <p:pic>
        <p:nvPicPr>
          <p:cNvPr id="9" name="Picture 3" descr="\\Mac\Home\Desktop\Screen Shot 2016-11-28 at 12.25.45 AM.png"/>
          <p:cNvPicPr>
            <a:picLocks noChangeAspect="1" noChangeArrowheads="1"/>
          </p:cNvPicPr>
          <p:nvPr/>
        </p:nvPicPr>
        <p:blipFill>
          <a:blip r:embed="rId3" cstate="print"/>
          <a:srcRect l="49259" t="16001" b="23180"/>
          <a:stretch>
            <a:fillRect/>
          </a:stretch>
        </p:blipFill>
        <p:spPr bwMode="auto">
          <a:xfrm>
            <a:off x="3733800" y="3198957"/>
            <a:ext cx="3886200" cy="2668443"/>
          </a:xfrm>
          <a:prstGeom prst="rect">
            <a:avLst/>
          </a:prstGeom>
          <a:noFill/>
        </p:spPr>
      </p:pic>
      <p:pic>
        <p:nvPicPr>
          <p:cNvPr id="10" name="Picture 3" descr="\\Mac\Home\Desktop\Screen Shot 2016-11-28 at 12.25.45 AM.png"/>
          <p:cNvPicPr>
            <a:picLocks noChangeAspect="1" noChangeArrowheads="1"/>
          </p:cNvPicPr>
          <p:nvPr/>
        </p:nvPicPr>
        <p:blipFill>
          <a:blip r:embed="rId3" cstate="print"/>
          <a:srcRect l="50460" t="76819" b="2209"/>
          <a:stretch>
            <a:fillRect/>
          </a:stretch>
        </p:blipFill>
        <p:spPr bwMode="auto">
          <a:xfrm>
            <a:off x="4724400" y="5943600"/>
            <a:ext cx="3142053" cy="762000"/>
          </a:xfrm>
          <a:prstGeom prst="rect">
            <a:avLst/>
          </a:prstGeom>
          <a:noFill/>
        </p:spPr>
      </p:pic>
      <p:pic>
        <p:nvPicPr>
          <p:cNvPr id="11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066800"/>
            <a:ext cx="723900" cy="404532"/>
          </a:xfrm>
          <a:prstGeom prst="rect">
            <a:avLst/>
          </a:prstGeom>
          <a:noFill/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55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2384" y="3717032"/>
            <a:ext cx="981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</a:rPr>
              <a:t>4.26</a:t>
            </a:r>
            <a:r>
              <a:rPr lang="en-US" altLang="zh-CN" sz="1600" dirty="0">
                <a:solidFill>
                  <a:srgbClr val="C00000"/>
                </a:solidFill>
              </a:rPr>
              <a:t>  GeV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7533" y="858198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</a:rPr>
              <a:t>4.23+4.26+4.36</a:t>
            </a:r>
            <a:r>
              <a:rPr lang="en-US" altLang="zh-CN" sz="1600" dirty="0">
                <a:solidFill>
                  <a:srgbClr val="C00000"/>
                </a:solidFill>
              </a:rPr>
              <a:t>  GeV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19872" y="908720"/>
            <a:ext cx="19607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</a:rPr>
              <a:t>4.23+4.26+4.36</a:t>
            </a:r>
            <a:r>
              <a:rPr lang="en-US" altLang="zh-CN" sz="1600" dirty="0">
                <a:solidFill>
                  <a:srgbClr val="C00000"/>
                </a:solidFill>
              </a:rPr>
              <a:t>  </a:t>
            </a:r>
            <a:r>
              <a:rPr lang="en-US" altLang="zh-CN" sz="1600" dirty="0" smtClean="0">
                <a:solidFill>
                  <a:srgbClr val="C00000"/>
                </a:solidFill>
              </a:rPr>
              <a:t>GeV 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\\Mac\Home\Desktop\Screen Shot 2016-11-28 at 12.26.37 AM.png"/>
          <p:cNvPicPr>
            <a:picLocks noChangeAspect="1" noChangeArrowheads="1"/>
          </p:cNvPicPr>
          <p:nvPr/>
        </p:nvPicPr>
        <p:blipFill>
          <a:blip r:embed="rId2" cstate="print"/>
          <a:srcRect l="59516" t="9449" b="35575"/>
          <a:stretch>
            <a:fillRect/>
          </a:stretch>
        </p:blipFill>
        <p:spPr bwMode="auto">
          <a:xfrm>
            <a:off x="3962400" y="1066800"/>
            <a:ext cx="4953000" cy="3360377"/>
          </a:xfrm>
          <a:prstGeom prst="rect">
            <a:avLst/>
          </a:prstGeom>
          <a:noFill/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Summary on Z</a:t>
            </a:r>
            <a:r>
              <a:rPr lang="en-US" sz="3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 States by BESIII</a:t>
            </a:r>
            <a:endParaRPr lang="en-US" sz="3600" dirty="0">
              <a:latin typeface="Berlin Sans FB Demi" pitchFamily="34" charset="0"/>
            </a:endParaRPr>
          </a:p>
        </p:txBody>
      </p:sp>
      <p:pic>
        <p:nvPicPr>
          <p:cNvPr id="8194" name="Picture 2" descr="\\Mac\Home\Desktop\Screen Shot 2016-11-28 at 12.26.37 AM.png"/>
          <p:cNvPicPr>
            <a:picLocks noChangeAspect="1" noChangeArrowheads="1"/>
          </p:cNvPicPr>
          <p:nvPr/>
        </p:nvPicPr>
        <p:blipFill>
          <a:blip r:embed="rId2" cstate="print"/>
          <a:srcRect t="9969"/>
          <a:stretch>
            <a:fillRect/>
          </a:stretch>
        </p:blipFill>
        <p:spPr bwMode="auto">
          <a:xfrm>
            <a:off x="0" y="990600"/>
            <a:ext cx="9144000" cy="5484022"/>
          </a:xfrm>
          <a:prstGeom prst="rect">
            <a:avLst/>
          </a:prstGeom>
          <a:noFill/>
        </p:spPr>
      </p:pic>
      <p:pic>
        <p:nvPicPr>
          <p:cNvPr id="7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295400"/>
            <a:ext cx="723900" cy="404532"/>
          </a:xfrm>
          <a:prstGeom prst="rect">
            <a:avLst/>
          </a:prstGeom>
          <a:noFill/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56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3400" y="5943600"/>
            <a:ext cx="990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\\Mac\Home\Desktop\Screen Shot 2016-11-30 at 4.42.31 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124200"/>
            <a:ext cx="3549670" cy="2916020"/>
          </a:xfrm>
          <a:prstGeom prst="rect">
            <a:avLst/>
          </a:prstGeom>
          <a:noFill/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Z</a:t>
            </a:r>
            <a:r>
              <a:rPr lang="en-US" sz="3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(4050)</a:t>
            </a:r>
            <a:endParaRPr lang="en-US" sz="3600" dirty="0">
              <a:latin typeface="Berlin Sans FB Dem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10600" y="417945"/>
            <a:ext cx="152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57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609600"/>
            <a:ext cx="4572000" cy="70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>
              <a:spcBef>
                <a:spcPts val="544"/>
              </a:spcBef>
            </a:pP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Observed by Belle in ISR</a:t>
            </a:r>
          </a:p>
          <a:p>
            <a:pPr>
              <a:spcBef>
                <a:spcPts val="544"/>
              </a:spcBef>
            </a:pP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itchFamily="34" charset="0"/>
              </a:rPr>
              <a:t>e</a:t>
            </a:r>
            <a:r>
              <a:rPr lang="en-US" b="1" baseline="30000" dirty="0" err="1" smtClean="0">
                <a:solidFill>
                  <a:srgbClr val="C00000"/>
                </a:solidFill>
                <a:latin typeface="Calibri" pitchFamily="34" charset="0"/>
              </a:rPr>
              <a:t>+</a:t>
            </a:r>
            <a:r>
              <a:rPr lang="en-US" b="1" dirty="0" err="1" smtClean="0">
                <a:solidFill>
                  <a:srgbClr val="C00000"/>
                </a:solidFill>
                <a:latin typeface="Calibri" pitchFamily="34" charset="0"/>
              </a:rPr>
              <a:t>e</a:t>
            </a:r>
            <a:r>
              <a:rPr lang="en-US" b="1" baseline="30000" dirty="0" smtClean="0">
                <a:solidFill>
                  <a:srgbClr val="C00000"/>
                </a:solidFill>
                <a:latin typeface="Calibri" pitchFamily="34" charset="0"/>
              </a:rPr>
              <a:t>–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 → Y(4360) → 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ψ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(2S)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π</a:t>
            </a:r>
            <a:r>
              <a:rPr lang="en-US" b="1" baseline="30000" dirty="0" smtClean="0">
                <a:solidFill>
                  <a:srgbClr val="C00000"/>
                </a:solidFill>
                <a:latin typeface="Calibri" pitchFamily="34" charset="0"/>
              </a:rPr>
              <a:t>+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π</a:t>
            </a:r>
            <a:r>
              <a:rPr lang="en-US" b="1" baseline="30000" dirty="0" smtClean="0">
                <a:solidFill>
                  <a:srgbClr val="C00000"/>
                </a:solidFill>
                <a:latin typeface="Calibri" pitchFamily="34" charset="0"/>
              </a:rPr>
              <a:t>–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    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242" name="Picture 2" descr="\\Mac\Home\Desktop\Screen Shot 2016-11-30 at 4.42.41 AM.png"/>
          <p:cNvPicPr>
            <a:picLocks noChangeAspect="1" noChangeArrowheads="1"/>
          </p:cNvPicPr>
          <p:nvPr/>
        </p:nvPicPr>
        <p:blipFill>
          <a:blip r:embed="rId3" cstate="print"/>
          <a:srcRect b="2824"/>
          <a:stretch>
            <a:fillRect/>
          </a:stretch>
        </p:blipFill>
        <p:spPr bwMode="auto">
          <a:xfrm>
            <a:off x="0" y="1447800"/>
            <a:ext cx="4800600" cy="1828800"/>
          </a:xfrm>
          <a:prstGeom prst="rect">
            <a:avLst/>
          </a:prstGeom>
          <a:noFill/>
        </p:spPr>
      </p:pic>
      <p:pic>
        <p:nvPicPr>
          <p:cNvPr id="10243" name="Picture 3" descr="\\Mac\Home\Desktop\Screen Shot 2016-11-30 at 4.42.49 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4191000"/>
            <a:ext cx="4800600" cy="1900336"/>
          </a:xfrm>
          <a:prstGeom prst="rect">
            <a:avLst/>
          </a:prstGeom>
          <a:noFill/>
        </p:spPr>
      </p:pic>
      <p:pic>
        <p:nvPicPr>
          <p:cNvPr id="15" name="Picture 14" descr="bus-79-69.jpeg"/>
          <p:cNvPicPr>
            <a:picLocks noChangeAspect="1"/>
          </p:cNvPicPr>
          <p:nvPr/>
        </p:nvPicPr>
        <p:blipFill>
          <a:blip r:embed="rId5" cstate="print"/>
          <a:srcRect t="5923" r="6452" b="13583"/>
          <a:stretch>
            <a:fillRect/>
          </a:stretch>
        </p:blipFill>
        <p:spPr>
          <a:xfrm>
            <a:off x="4724400" y="798945"/>
            <a:ext cx="4419600" cy="3084945"/>
          </a:xfrm>
          <a:prstGeom prst="rect">
            <a:avLst/>
          </a:prstGeom>
        </p:spPr>
      </p:pic>
      <p:pic>
        <p:nvPicPr>
          <p:cNvPr id="16" name="Picture 15" descr="bus-79-69.jpeg"/>
          <p:cNvPicPr>
            <a:picLocks noChangeAspect="1"/>
          </p:cNvPicPr>
          <p:nvPr/>
        </p:nvPicPr>
        <p:blipFill>
          <a:blip r:embed="rId5" cstate="print"/>
          <a:srcRect l="25806" t="88358" r="20968" b="3881"/>
          <a:stretch>
            <a:fillRect/>
          </a:stretch>
        </p:blipFill>
        <p:spPr>
          <a:xfrm>
            <a:off x="6172200" y="3846945"/>
            <a:ext cx="2209800" cy="267855"/>
          </a:xfrm>
          <a:prstGeom prst="rect">
            <a:avLst/>
          </a:prstGeom>
        </p:spPr>
      </p:pic>
      <p:pic>
        <p:nvPicPr>
          <p:cNvPr id="19" name="Picture 14" descr="Belle-logo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951345"/>
            <a:ext cx="533400" cy="46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5562600" y="1447800"/>
            <a:ext cx="1066800" cy="2133600"/>
          </a:xfrm>
          <a:prstGeom prst="rect">
            <a:avLst/>
          </a:prstGeom>
          <a:solidFill>
            <a:schemeClr val="accent3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629400" y="1447800"/>
            <a:ext cx="1066800" cy="213360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371600" y="4114800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44"/>
              </a:spcBef>
            </a:pP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3.5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σ</a:t>
            </a:r>
            <a:endParaRPr lang="en-US" b="1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95400" y="3352800"/>
            <a:ext cx="110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44"/>
              </a:spcBef>
            </a:pP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b="1" baseline="-25000" dirty="0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(4050)?</a:t>
            </a:r>
          </a:p>
        </p:txBody>
      </p:sp>
      <p:pic>
        <p:nvPicPr>
          <p:cNvPr id="31" name="Picture 5" descr="\\Mac\Home\Desktop\Screen Shot 2016-11-30 at 4.40.33 AM.png"/>
          <p:cNvPicPr>
            <a:picLocks noChangeAspect="1" noChangeArrowheads="1"/>
          </p:cNvPicPr>
          <p:nvPr/>
        </p:nvPicPr>
        <p:blipFill>
          <a:blip r:embed="rId7" cstate="print"/>
          <a:srcRect l="63529" t="32394" b="52113"/>
          <a:stretch>
            <a:fillRect/>
          </a:stretch>
        </p:blipFill>
        <p:spPr bwMode="auto">
          <a:xfrm>
            <a:off x="304800" y="6172200"/>
            <a:ext cx="2147487" cy="457200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4953000" y="5943600"/>
            <a:ext cx="3803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44"/>
              </a:spcBef>
            </a:pPr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</a:rPr>
              <a:t>No clear signal found in the Y(4660) region</a:t>
            </a:r>
          </a:p>
        </p:txBody>
      </p:sp>
      <p:pic>
        <p:nvPicPr>
          <p:cNvPr id="33" name="Picture 14" descr="Belle-logo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429000"/>
            <a:ext cx="533400" cy="46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Curved Down Arrow 33"/>
          <p:cNvSpPr/>
          <p:nvPr/>
        </p:nvSpPr>
        <p:spPr>
          <a:xfrm flipH="1">
            <a:off x="2362200" y="1066800"/>
            <a:ext cx="3352800" cy="457200"/>
          </a:xfrm>
          <a:prstGeom prst="curvedDownArrow">
            <a:avLst>
              <a:gd name="adj1" fmla="val 25000"/>
              <a:gd name="adj2" fmla="val 106700"/>
              <a:gd name="adj3" fmla="val 35417"/>
            </a:avLst>
          </a:prstGeom>
          <a:solidFill>
            <a:schemeClr val="accent3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2667000" y="3048000"/>
            <a:ext cx="533400" cy="457200"/>
          </a:xfrm>
          <a:prstGeom prst="straightConnector1">
            <a:avLst/>
          </a:prstGeom>
          <a:ln w="66675">
            <a:solidFill>
              <a:schemeClr val="accent3">
                <a:lumMod val="75000"/>
                <a:alpha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057400" y="3048000"/>
            <a:ext cx="609600" cy="457200"/>
          </a:xfrm>
          <a:prstGeom prst="straightConnector1">
            <a:avLst/>
          </a:prstGeom>
          <a:ln w="66675">
            <a:solidFill>
              <a:schemeClr val="accent3">
                <a:lumMod val="75000"/>
                <a:alpha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6400800" y="3733800"/>
            <a:ext cx="533400" cy="457200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  <a:alpha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239000" y="3733800"/>
            <a:ext cx="533400" cy="457200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  <a:alpha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943600" y="44958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82000" y="44196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676400" y="16764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114800" y="17526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305800" y="9144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7010400" y="914400"/>
            <a:ext cx="189667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PRD  91, 112007 (2015)</a:t>
            </a:r>
            <a:endParaRPr lang="ru-RU" sz="1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808341" y="4340423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J/</a:t>
            </a:r>
            <a:r>
              <a:rPr lang="el-GR" sz="1400" b="1" dirty="0" smtClean="0">
                <a:latin typeface="Calibri" pitchFamily="34" charset="0"/>
              </a:rPr>
              <a:t>ψπ</a:t>
            </a:r>
            <a:r>
              <a:rPr lang="en-US" sz="1400" b="1" baseline="30000" dirty="0" smtClean="0">
                <a:latin typeface="Calibri" pitchFamily="34" charset="0"/>
              </a:rPr>
              <a:t>+</a:t>
            </a:r>
            <a:r>
              <a:rPr lang="el-GR" sz="1400" b="1" dirty="0" smtClean="0">
                <a:latin typeface="Calibri" pitchFamily="34" charset="0"/>
              </a:rPr>
              <a:t>π</a:t>
            </a:r>
            <a:r>
              <a:rPr lang="en-US" sz="1400" b="1" baseline="30000" dirty="0" smtClean="0">
                <a:latin typeface="Calibri" pitchFamily="34" charset="0"/>
              </a:rPr>
              <a:t>–</a:t>
            </a:r>
            <a:r>
              <a:rPr lang="en-US" sz="1400" b="1" dirty="0" smtClean="0">
                <a:latin typeface="Calibri" pitchFamily="34" charset="0"/>
              </a:rPr>
              <a:t> 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8522458" y="4340423"/>
            <a:ext cx="5453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b="1" dirty="0" smtClean="0">
                <a:latin typeface="Calibri" pitchFamily="34" charset="0"/>
              </a:rPr>
              <a:t>μ</a:t>
            </a:r>
            <a:r>
              <a:rPr lang="en-US" sz="1400" b="1" baseline="30000" dirty="0" smtClean="0">
                <a:latin typeface="Calibri" pitchFamily="34" charset="0"/>
              </a:rPr>
              <a:t>+</a:t>
            </a:r>
            <a:r>
              <a:rPr lang="el-GR" sz="1400" b="1" dirty="0" smtClean="0">
                <a:latin typeface="Calibri" pitchFamily="34" charset="0"/>
              </a:rPr>
              <a:t>μ</a:t>
            </a:r>
            <a:r>
              <a:rPr lang="en-US" sz="1400" b="1" baseline="30000" dirty="0" smtClean="0">
                <a:latin typeface="Calibri" pitchFamily="34" charset="0"/>
              </a:rPr>
              <a:t>–</a:t>
            </a:r>
            <a:r>
              <a:rPr lang="en-US" sz="1400" b="1" dirty="0" smtClean="0">
                <a:latin typeface="Calibri" pitchFamily="34" charset="0"/>
              </a:rPr>
              <a:t> </a:t>
            </a:r>
            <a:endParaRPr lang="en-US" sz="1400" dirty="0"/>
          </a:p>
        </p:txBody>
      </p:sp>
      <p:sp>
        <p:nvSpPr>
          <p:cNvPr id="50" name="Rectangle 49"/>
          <p:cNvSpPr/>
          <p:nvPr/>
        </p:nvSpPr>
        <p:spPr>
          <a:xfrm>
            <a:off x="4114800" y="1600200"/>
            <a:ext cx="5453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b="1" dirty="0" smtClean="0">
                <a:latin typeface="Calibri" pitchFamily="34" charset="0"/>
              </a:rPr>
              <a:t>μ</a:t>
            </a:r>
            <a:r>
              <a:rPr lang="en-US" sz="1400" b="1" baseline="30000" dirty="0" smtClean="0">
                <a:latin typeface="Calibri" pitchFamily="34" charset="0"/>
              </a:rPr>
              <a:t>+</a:t>
            </a:r>
            <a:r>
              <a:rPr lang="el-GR" sz="1400" b="1" dirty="0" smtClean="0">
                <a:latin typeface="Calibri" pitchFamily="34" charset="0"/>
              </a:rPr>
              <a:t>μ</a:t>
            </a:r>
            <a:r>
              <a:rPr lang="en-US" sz="1400" b="1" baseline="30000" dirty="0" smtClean="0">
                <a:latin typeface="Calibri" pitchFamily="34" charset="0"/>
              </a:rPr>
              <a:t>–</a:t>
            </a:r>
            <a:r>
              <a:rPr lang="en-US" sz="1400" b="1" dirty="0" smtClean="0">
                <a:latin typeface="Calibri" pitchFamily="34" charset="0"/>
              </a:rPr>
              <a:t> </a:t>
            </a:r>
            <a:endParaRPr lang="en-US" sz="1400" dirty="0"/>
          </a:p>
        </p:txBody>
      </p:sp>
      <p:sp>
        <p:nvSpPr>
          <p:cNvPr id="51" name="Rectangle 50"/>
          <p:cNvSpPr/>
          <p:nvPr/>
        </p:nvSpPr>
        <p:spPr>
          <a:xfrm>
            <a:off x="1464941" y="1600200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J/</a:t>
            </a:r>
            <a:r>
              <a:rPr lang="el-GR" sz="1400" b="1" dirty="0" smtClean="0">
                <a:latin typeface="Calibri" pitchFamily="34" charset="0"/>
              </a:rPr>
              <a:t>ψπ</a:t>
            </a:r>
            <a:r>
              <a:rPr lang="en-US" sz="1400" b="1" baseline="30000" dirty="0" smtClean="0">
                <a:latin typeface="Calibri" pitchFamily="34" charset="0"/>
              </a:rPr>
              <a:t>+</a:t>
            </a:r>
            <a:r>
              <a:rPr lang="el-GR" sz="1400" b="1" dirty="0" smtClean="0">
                <a:latin typeface="Calibri" pitchFamily="34" charset="0"/>
              </a:rPr>
              <a:t>π</a:t>
            </a:r>
            <a:r>
              <a:rPr lang="en-US" sz="1400" b="1" baseline="30000" dirty="0" smtClean="0">
                <a:latin typeface="Calibri" pitchFamily="34" charset="0"/>
              </a:rPr>
              <a:t>–</a:t>
            </a:r>
            <a:r>
              <a:rPr lang="en-US" sz="1400" b="1" dirty="0" smtClean="0">
                <a:latin typeface="Calibri" pitchFamily="34" charset="0"/>
              </a:rPr>
              <a:t> </a:t>
            </a:r>
            <a:endParaRPr lang="en-US" sz="1400" dirty="0"/>
          </a:p>
        </p:txBody>
      </p: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2590800" y="6320135"/>
            <a:ext cx="4800600" cy="461665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Another Z</a:t>
            </a:r>
            <a:r>
              <a:rPr lang="en-US" sz="2400" baseline="-25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</a:t>
            </a:r>
            <a:r>
              <a:rPr lang="en-US" sz="24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state? Need confirmation</a:t>
            </a:r>
            <a:endParaRPr lang="ru-RU" sz="2400" b="1" baseline="300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4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0538"/>
            <a:ext cx="8856984" cy="524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2420888"/>
            <a:ext cx="723900" cy="404532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937158" y="44624"/>
                <a:ext cx="5659178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000" dirty="0" smtClean="0">
                    <a:solidFill>
                      <a:srgbClr val="C0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Search for </a:t>
                </a:r>
                <a:r>
                  <a:rPr lang="en-US" altLang="zh-CN" sz="3000" dirty="0" err="1" smtClean="0">
                    <a:solidFill>
                      <a:srgbClr val="C0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Z</a:t>
                </a:r>
                <a:r>
                  <a:rPr lang="en-US" altLang="zh-CN" sz="3000" baseline="-25000" dirty="0" err="1" smtClean="0">
                    <a:solidFill>
                      <a:srgbClr val="C0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c</a:t>
                </a:r>
                <a:r>
                  <a:rPr lang="en-US" altLang="zh-CN" sz="3000" dirty="0" smtClean="0">
                    <a:solidFill>
                      <a:srgbClr val="C0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 sz="300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altLang="zh-CN" sz="3000" dirty="0" smtClean="0">
                    <a:solidFill>
                      <a:srgbClr val="C0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 pitchFamily="18" charset="2"/>
                  </a:rPr>
                  <a:t>(2S)</a:t>
                </a:r>
                <a:r>
                  <a:rPr lang="en-US" altLang="zh-CN" sz="3000" dirty="0" smtClean="0">
                    <a:solidFill>
                      <a:srgbClr val="C0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at BESIII</a:t>
                </a:r>
                <a:endParaRPr lang="zh-CN" altLang="en-US" sz="3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158" y="44624"/>
                <a:ext cx="5659178" cy="553998"/>
              </a:xfrm>
              <a:prstGeom prst="rect">
                <a:avLst/>
              </a:prstGeom>
              <a:blipFill rotWithShape="1">
                <a:blip r:embed="rId4"/>
                <a:stretch>
                  <a:fillRect l="-2586" t="-16484" r="-1832" b="-318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026" y="5877272"/>
            <a:ext cx="2755726" cy="45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箭头连接符 8"/>
          <p:cNvCxnSpPr>
            <a:stCxn id="3075" idx="0"/>
          </p:cNvCxnSpPr>
          <p:nvPr/>
        </p:nvCxnSpPr>
        <p:spPr>
          <a:xfrm flipV="1">
            <a:off x="7621889" y="3573016"/>
            <a:ext cx="262479" cy="2304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44854" y="5742832"/>
            <a:ext cx="5667305" cy="82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>
              <a:spcBef>
                <a:spcPts val="544"/>
              </a:spcBef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Not like </a:t>
            </a:r>
            <a:r>
              <a:rPr lang="el-GR" altLang="zh-CN" sz="2400" b="1" dirty="0">
                <a:solidFill>
                  <a:srgbClr val="C00000"/>
                </a:solidFill>
                <a:latin typeface="Calibri" pitchFamily="34" charset="0"/>
              </a:rPr>
              <a:t>π 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J/</a:t>
            </a:r>
            <a:r>
              <a:rPr lang="el-GR" altLang="zh-CN" sz="2400" b="1" dirty="0" smtClean="0">
                <a:solidFill>
                  <a:srgbClr val="C00000"/>
                </a:solidFill>
                <a:latin typeface="Calibri" pitchFamily="34" charset="0"/>
              </a:rPr>
              <a:t>ψ</a:t>
            </a:r>
            <a:r>
              <a:rPr lang="en-US" altLang="zh-CN" sz="2400" b="1" dirty="0" smtClean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el-GR" altLang="zh-CN" sz="24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Calibri" pitchFamily="34" charset="0"/>
              </a:rPr>
              <a:t>the structures in </a:t>
            </a:r>
            <a:r>
              <a:rPr lang="el-GR" altLang="zh-CN" sz="2400" b="1" dirty="0">
                <a:solidFill>
                  <a:srgbClr val="C00000"/>
                </a:solidFill>
                <a:latin typeface="Calibri" pitchFamily="34" charset="0"/>
              </a:rPr>
              <a:t>π </a:t>
            </a:r>
            <a:r>
              <a:rPr lang="el-GR" sz="2400" b="1" dirty="0" smtClean="0">
                <a:solidFill>
                  <a:srgbClr val="C00000"/>
                </a:solidFill>
                <a:latin typeface="Calibri" pitchFamily="34" charset="0"/>
              </a:rPr>
              <a:t>ψ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(2S)</a:t>
            </a:r>
            <a:r>
              <a:rPr lang="en-US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vs. </a:t>
            </a:r>
            <a:r>
              <a:rPr lang="en-US" sz="2400" b="1" dirty="0" err="1" smtClean="0">
                <a:solidFill>
                  <a:srgbClr val="C00000"/>
                </a:solidFill>
                <a:latin typeface="Calibri" pitchFamily="34" charset="0"/>
              </a:rPr>
              <a:t>Ecm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 are much more complicated !    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58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4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3" y="260648"/>
            <a:ext cx="878040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59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2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us-79-52.jpe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667" r="2500" b="11761"/>
          <a:stretch>
            <a:fillRect/>
          </a:stretch>
        </p:blipFill>
        <p:spPr>
          <a:xfrm>
            <a:off x="0" y="879018"/>
            <a:ext cx="9144000" cy="5369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Main Suppliers of Exotics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5562600"/>
            <a:ext cx="4419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914400"/>
            <a:ext cx="7315200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us-79-52.jpeg"/>
          <p:cNvPicPr>
            <a:picLocks noChangeAspect="1"/>
          </p:cNvPicPr>
          <p:nvPr/>
        </p:nvPicPr>
        <p:blipFill>
          <a:blip r:embed="rId2" cstate="print"/>
          <a:srcRect l="3273" t="45118" r="59788" b="3255"/>
          <a:stretch>
            <a:fillRect/>
          </a:stretch>
        </p:blipFill>
        <p:spPr>
          <a:xfrm>
            <a:off x="152400" y="3505200"/>
            <a:ext cx="3886200" cy="3124200"/>
          </a:xfrm>
          <a:prstGeom prst="rect">
            <a:avLst/>
          </a:prstGeom>
        </p:spPr>
      </p:pic>
      <p:pic>
        <p:nvPicPr>
          <p:cNvPr id="2052" name="Picture 4" descr="\\Mac\Home\Desktop\Screen Shot 2016-11-29 at 4.48.37 P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799" y="3962400"/>
            <a:ext cx="3090737" cy="2514600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6019800" y="1295400"/>
            <a:ext cx="16002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 descr="\\Mac\Home\Desktop\Screen Shot 2016-11-29 at 5.04.37 P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3988" y="1066801"/>
            <a:ext cx="3398812" cy="2514599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0" y="3429000"/>
            <a:ext cx="1066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4" descr="Belle-logo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114800"/>
            <a:ext cx="838200" cy="73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4038600" y="3886200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6" cstate="print"/>
          <a:srcRect l="6977" t="16646" r="11628" b="25092"/>
          <a:stretch>
            <a:fillRect/>
          </a:stretch>
        </p:blipFill>
        <p:spPr bwMode="auto">
          <a:xfrm>
            <a:off x="4114800" y="3733800"/>
            <a:ext cx="838200" cy="335280"/>
          </a:xfrm>
          <a:prstGeom prst="rect">
            <a:avLst/>
          </a:prstGeom>
          <a:noFill/>
        </p:spPr>
      </p:pic>
      <p:pic>
        <p:nvPicPr>
          <p:cNvPr id="2054" name="Picture 6" descr="\\Mac\Home\Desktop\Screen Shot 2016-11-28 at 9.39.38 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990600"/>
            <a:ext cx="604838" cy="838201"/>
          </a:xfrm>
          <a:prstGeom prst="rect">
            <a:avLst/>
          </a:prstGeom>
          <a:noFill/>
        </p:spPr>
      </p:pic>
      <p:pic>
        <p:nvPicPr>
          <p:cNvPr id="2055" name="Picture 7" descr="\\Mac\Home\Desktop\Screen Shot 2016-11-29 at 6.14.51 P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805880"/>
            <a:ext cx="3605212" cy="2658330"/>
          </a:xfrm>
          <a:prstGeom prst="rect">
            <a:avLst/>
          </a:prstGeom>
          <a:noFill/>
        </p:spPr>
      </p:pic>
      <p:sp>
        <p:nvSpPr>
          <p:cNvPr id="3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6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2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Mac\Home\Desktop\Screen Shot 2016-11-28 at 2.12.03 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22377"/>
            <a:ext cx="2590800" cy="1230223"/>
          </a:xfrm>
          <a:prstGeom prst="rect">
            <a:avLst/>
          </a:prstGeom>
          <a:noFill/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Z</a:t>
            </a:r>
            <a:r>
              <a:rPr lang="en-US" sz="4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b</a:t>
            </a:r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→ Open Beauty</a:t>
            </a:r>
            <a:endParaRPr lang="en-US" sz="4000" dirty="0">
              <a:latin typeface="Berlin Sans FB Demi" pitchFamily="34" charset="0"/>
            </a:endParaRPr>
          </a:p>
        </p:txBody>
      </p:sp>
      <p:pic>
        <p:nvPicPr>
          <p:cNvPr id="10243" name="Picture 3" descr="\\Mac\Home\Desktop\Screen Shot 2016-11-28 at 2.16.28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2286000" cy="1782000"/>
          </a:xfrm>
          <a:prstGeom prst="rect">
            <a:avLst/>
          </a:prstGeom>
          <a:noFill/>
        </p:spPr>
      </p:pic>
      <p:pic>
        <p:nvPicPr>
          <p:cNvPr id="10245" name="Picture 5" descr="\\Mac\Home\Desktop\Screen Shot 2016-11-28 at 2.19.44 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9704"/>
            <a:ext cx="4419600" cy="2785896"/>
          </a:xfrm>
          <a:prstGeom prst="rect">
            <a:avLst/>
          </a:prstGeom>
          <a:noFill/>
        </p:spPr>
      </p:pic>
      <p:pic>
        <p:nvPicPr>
          <p:cNvPr id="50" name="Picture 49" descr="Screen Shot 2016-04-06 at 12.07.34 PM.png"/>
          <p:cNvPicPr>
            <a:picLocks noChangeAspect="1"/>
          </p:cNvPicPr>
          <p:nvPr/>
        </p:nvPicPr>
        <p:blipFill>
          <a:blip r:embed="rId5" cstate="print"/>
          <a:srcRect l="3344" t="2735" r="2885" b="2902"/>
          <a:stretch>
            <a:fillRect/>
          </a:stretch>
        </p:blipFill>
        <p:spPr>
          <a:xfrm>
            <a:off x="4549913" y="1828800"/>
            <a:ext cx="4594087" cy="4876800"/>
          </a:xfrm>
          <a:prstGeom prst="rect">
            <a:avLst/>
          </a:prstGeom>
        </p:spPr>
      </p:pic>
      <p:pic>
        <p:nvPicPr>
          <p:cNvPr id="10244" name="Picture 4" descr="\\Mac\Home\Desktop\Screen Shot 2016-11-28 at 2.16.36 A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828800"/>
            <a:ext cx="2376054" cy="1752600"/>
          </a:xfrm>
          <a:prstGeom prst="rect">
            <a:avLst/>
          </a:prstGeom>
          <a:noFill/>
        </p:spPr>
      </p:pic>
      <p:sp>
        <p:nvSpPr>
          <p:cNvPr id="40" name="Curved Down Arrow 39"/>
          <p:cNvSpPr/>
          <p:nvPr/>
        </p:nvSpPr>
        <p:spPr>
          <a:xfrm>
            <a:off x="1371600" y="1600200"/>
            <a:ext cx="2209800" cy="381000"/>
          </a:xfrm>
          <a:prstGeom prst="curved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286000" y="2971800"/>
            <a:ext cx="838200" cy="533400"/>
          </a:xfrm>
          <a:prstGeom prst="ellipse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ular Callout 41"/>
          <p:cNvSpPr/>
          <p:nvPr/>
        </p:nvSpPr>
        <p:spPr>
          <a:xfrm>
            <a:off x="838200" y="3581400"/>
            <a:ext cx="1295400" cy="304800"/>
          </a:xfrm>
          <a:prstGeom prst="wedgeRectCallout">
            <a:avLst>
              <a:gd name="adj1" fmla="val 78190"/>
              <a:gd name="adj2" fmla="val -103325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838200" y="35814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1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1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1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1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l-G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BB</a:t>
            </a:r>
            <a:r>
              <a:rPr lang="el-G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γ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2514600" y="3581400"/>
            <a:ext cx="457200" cy="304800"/>
          </a:xfrm>
          <a:prstGeom prst="downArrow">
            <a:avLst>
              <a:gd name="adj1" fmla="val 50000"/>
              <a:gd name="adj2" fmla="val 68868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783080" y="44196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3505200" y="5943600"/>
            <a:ext cx="1371600" cy="152400"/>
          </a:xfrm>
          <a:prstGeom prst="rightArrow">
            <a:avLst>
              <a:gd name="adj1" fmla="val 50000"/>
              <a:gd name="adj2" fmla="val 15566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124200" y="5486400"/>
            <a:ext cx="1295400" cy="76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343400" y="3810000"/>
            <a:ext cx="76200" cy="1752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4343400" y="3733800"/>
            <a:ext cx="685800" cy="152400"/>
          </a:xfrm>
          <a:prstGeom prst="rightArrow">
            <a:avLst>
              <a:gd name="adj1" fmla="val 50000"/>
              <a:gd name="adj2" fmla="val 15566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\\Mac\Home\Desktop\Screen Shot 2016-11-28 at 2.41.44 AM.png"/>
          <p:cNvPicPr>
            <a:picLocks noChangeAspect="1" noChangeArrowheads="1"/>
          </p:cNvPicPr>
          <p:nvPr/>
        </p:nvPicPr>
        <p:blipFill>
          <a:blip r:embed="rId7" cstate="print"/>
          <a:srcRect l="19132" t="8518" b="81605"/>
          <a:stretch>
            <a:fillRect/>
          </a:stretch>
        </p:blipFill>
        <p:spPr bwMode="auto">
          <a:xfrm>
            <a:off x="5943600" y="914400"/>
            <a:ext cx="2395537" cy="381000"/>
          </a:xfrm>
          <a:prstGeom prst="rect">
            <a:avLst/>
          </a:prstGeom>
          <a:noFill/>
        </p:spPr>
      </p:pic>
      <p:pic>
        <p:nvPicPr>
          <p:cNvPr id="59" name="Picture 58" descr="Screen Shot 2016-04-06 at 12.25.17 P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1295400"/>
            <a:ext cx="4419316" cy="548246"/>
          </a:xfrm>
          <a:prstGeom prst="rect">
            <a:avLst/>
          </a:prstGeom>
        </p:spPr>
      </p:pic>
      <p:pic>
        <p:nvPicPr>
          <p:cNvPr id="60" name="Picture 59" descr="Screen Shot 2016-04-06 at 12.25.17 PM.png"/>
          <p:cNvPicPr>
            <a:picLocks noChangeAspect="1"/>
          </p:cNvPicPr>
          <p:nvPr/>
        </p:nvPicPr>
        <p:blipFill>
          <a:blip r:embed="rId8" cstate="print"/>
          <a:srcRect l="24753" t="30435" r="51082" b="17391"/>
          <a:stretch>
            <a:fillRect/>
          </a:stretch>
        </p:blipFill>
        <p:spPr>
          <a:xfrm>
            <a:off x="6400800" y="2286000"/>
            <a:ext cx="899246" cy="240863"/>
          </a:xfrm>
          <a:prstGeom prst="rect">
            <a:avLst/>
          </a:prstGeom>
        </p:spPr>
      </p:pic>
      <p:pic>
        <p:nvPicPr>
          <p:cNvPr id="62" name="Picture 61" descr="Screen Shot 2016-04-06 at 12.07.34 PM.png"/>
          <p:cNvPicPr>
            <a:picLocks noChangeAspect="1"/>
          </p:cNvPicPr>
          <p:nvPr/>
        </p:nvPicPr>
        <p:blipFill>
          <a:blip r:embed="rId5" cstate="print"/>
          <a:srcRect l="17342" t="57289" r="51551" b="19121"/>
          <a:stretch>
            <a:fillRect/>
          </a:stretch>
        </p:blipFill>
        <p:spPr>
          <a:xfrm>
            <a:off x="5257800" y="4572000"/>
            <a:ext cx="1524000" cy="1219200"/>
          </a:xfrm>
          <a:prstGeom prst="rect">
            <a:avLst/>
          </a:prstGeom>
        </p:spPr>
      </p:pic>
      <p:pic>
        <p:nvPicPr>
          <p:cNvPr id="61" name="Picture 60" descr="Screen Shot 2016-04-06 at 12.25.17 PM.png"/>
          <p:cNvPicPr>
            <a:picLocks noChangeAspect="1"/>
          </p:cNvPicPr>
          <p:nvPr/>
        </p:nvPicPr>
        <p:blipFill>
          <a:blip r:embed="rId8" cstate="print"/>
          <a:srcRect l="55340" t="30000" r="20469" b="20000"/>
          <a:stretch>
            <a:fillRect/>
          </a:stretch>
        </p:blipFill>
        <p:spPr>
          <a:xfrm>
            <a:off x="6629400" y="4648200"/>
            <a:ext cx="914400" cy="234462"/>
          </a:xfrm>
          <a:prstGeom prst="rect">
            <a:avLst/>
          </a:prstGeom>
        </p:spPr>
      </p:pic>
      <p:sp>
        <p:nvSpPr>
          <p:cNvPr id="63" name="Title 1"/>
          <p:cNvSpPr txBox="1">
            <a:spLocks/>
          </p:cNvSpPr>
          <p:nvPr/>
        </p:nvSpPr>
        <p:spPr>
          <a:xfrm>
            <a:off x="2743200" y="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  <a:sym typeface="Symbol" pitchFamily="18" charset="2"/>
              </a:rPr>
              <a:t>±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rlin Sans FB Demi" pitchFamily="34" charset="0"/>
              <a:ea typeface="+mj-ea"/>
              <a:cs typeface="+mj-cs"/>
            </a:endParaRPr>
          </a:p>
        </p:txBody>
      </p:sp>
      <p:pic>
        <p:nvPicPr>
          <p:cNvPr id="65" name="Picture 14" descr="Belle-logo-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4191000"/>
            <a:ext cx="533400" cy="46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 descr="Belle-logo-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2045652"/>
            <a:ext cx="533400" cy="46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60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Mac\Home\Desktop\Screen Shot 2016-11-28 at 1.57.47 AM.png"/>
          <p:cNvPicPr>
            <a:picLocks noChangeAspect="1" noChangeArrowheads="1"/>
          </p:cNvPicPr>
          <p:nvPr/>
        </p:nvPicPr>
        <p:blipFill>
          <a:blip r:embed="rId2" cstate="print"/>
          <a:srcRect t="1695"/>
          <a:stretch>
            <a:fillRect/>
          </a:stretch>
        </p:blipFill>
        <p:spPr bwMode="auto">
          <a:xfrm>
            <a:off x="251520" y="2492896"/>
            <a:ext cx="4847456" cy="2043683"/>
          </a:xfrm>
          <a:prstGeom prst="rect">
            <a:avLst/>
          </a:prstGeom>
          <a:noFill/>
        </p:spPr>
      </p:pic>
      <p:sp>
        <p:nvSpPr>
          <p:cNvPr id="36866" name="TextBox 20"/>
          <p:cNvSpPr txBox="1">
            <a:spLocks noChangeArrowheads="1"/>
          </p:cNvSpPr>
          <p:nvPr/>
        </p:nvSpPr>
        <p:spPr bwMode="auto">
          <a:xfrm>
            <a:off x="214311" y="16288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itchFamily="34" charset="0"/>
              </a:rPr>
              <a:t>Assuming  that  Z</a:t>
            </a:r>
            <a:r>
              <a:rPr lang="en-US" sz="2000" baseline="-25000" dirty="0">
                <a:latin typeface="Calibri" pitchFamily="34" charset="0"/>
              </a:rPr>
              <a:t>b</a:t>
            </a:r>
            <a:r>
              <a:rPr lang="en-US" sz="2000" dirty="0">
                <a:latin typeface="Calibri" pitchFamily="34" charset="0"/>
              </a:rPr>
              <a:t> decays are saturated </a:t>
            </a:r>
            <a:r>
              <a:rPr lang="en-US" sz="2000" dirty="0" smtClean="0">
                <a:latin typeface="Calibri" pitchFamily="34" charset="0"/>
              </a:rPr>
              <a:t>by the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</a:t>
            </a:r>
            <a:r>
              <a:rPr lang="en-US" sz="2000" dirty="0" smtClean="0">
                <a:latin typeface="Calibri" pitchFamily="34" charset="0"/>
              </a:rPr>
              <a:t>(nS)</a:t>
            </a:r>
            <a:r>
              <a:rPr lang="el-GR" sz="2000" dirty="0">
                <a:latin typeface="Calibri" pitchFamily="34" charset="0"/>
              </a:rPr>
              <a:t>π</a:t>
            </a:r>
            <a:r>
              <a:rPr lang="en-US" sz="2000" dirty="0">
                <a:latin typeface="Calibri" pitchFamily="34" charset="0"/>
              </a:rPr>
              <a:t>, h</a:t>
            </a:r>
            <a:r>
              <a:rPr lang="en-US" sz="2000" baseline="-25000" dirty="0">
                <a:latin typeface="Calibri" pitchFamily="34" charset="0"/>
              </a:rPr>
              <a:t>b</a:t>
            </a:r>
            <a:r>
              <a:rPr lang="en-US" sz="2000" dirty="0">
                <a:latin typeface="Calibri" pitchFamily="34" charset="0"/>
              </a:rPr>
              <a:t>(mP)</a:t>
            </a:r>
            <a:r>
              <a:rPr lang="el-GR" sz="2000" dirty="0">
                <a:latin typeface="Calibri" pitchFamily="34" charset="0"/>
              </a:rPr>
              <a:t>π</a:t>
            </a:r>
            <a:r>
              <a:rPr lang="en-US" sz="2000" dirty="0">
                <a:latin typeface="Calibri" pitchFamily="34" charset="0"/>
              </a:rPr>
              <a:t> and B</a:t>
            </a:r>
            <a:r>
              <a:rPr lang="en-US" sz="2000" b="1" baseline="30000" dirty="0">
                <a:latin typeface="Calibri" pitchFamily="34" charset="0"/>
              </a:rPr>
              <a:t>(</a:t>
            </a:r>
            <a:r>
              <a:rPr lang="en-US" sz="2000" dirty="0">
                <a:latin typeface="Calibri" pitchFamily="34" charset="0"/>
              </a:rPr>
              <a:t>*</a:t>
            </a:r>
            <a:r>
              <a:rPr lang="en-US" sz="2000" b="1" baseline="30000" dirty="0">
                <a:latin typeface="Calibri" pitchFamily="34" charset="0"/>
              </a:rPr>
              <a:t>)</a:t>
            </a:r>
            <a:r>
              <a:rPr lang="en-US" sz="2000" dirty="0">
                <a:latin typeface="Calibri" pitchFamily="34" charset="0"/>
              </a:rPr>
              <a:t>B* channels, one can calculate </a:t>
            </a:r>
            <a:r>
              <a:rPr lang="en-US" sz="2000" dirty="0" smtClean="0">
                <a:latin typeface="Calibri" pitchFamily="34" charset="0"/>
              </a:rPr>
              <a:t>a table </a:t>
            </a:r>
            <a:r>
              <a:rPr lang="en-US" sz="2000" dirty="0">
                <a:latin typeface="Calibri" pitchFamily="34" charset="0"/>
              </a:rPr>
              <a:t>of relative </a:t>
            </a:r>
            <a:r>
              <a:rPr lang="en-US" sz="2000" dirty="0" smtClean="0">
                <a:latin typeface="Calibri" pitchFamily="34" charset="0"/>
              </a:rPr>
              <a:t>branching  </a:t>
            </a:r>
            <a:r>
              <a:rPr lang="en-US" sz="2000" dirty="0">
                <a:latin typeface="Calibri" pitchFamily="34" charset="0"/>
              </a:rPr>
              <a:t>fractions:</a:t>
            </a:r>
          </a:p>
        </p:txBody>
      </p:sp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421999" y="5733256"/>
            <a:ext cx="5230121" cy="461665"/>
          </a:xfrm>
          <a:prstGeom prst="rect">
            <a:avLst/>
          </a:prstGeom>
          <a:solidFill>
            <a:srgbClr val="FFC000">
              <a:alpha val="4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990000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sz="2400" b="1" baseline="30000" dirty="0">
                <a:solidFill>
                  <a:srgbClr val="990000"/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en-US" sz="2400" b="1" dirty="0">
                <a:solidFill>
                  <a:srgbClr val="990000"/>
                </a:solidFill>
                <a:latin typeface="Calibri" pitchFamily="34" charset="0"/>
                <a:cs typeface="Arial" pitchFamily="34" charset="0"/>
              </a:rPr>
              <a:t>*</a:t>
            </a:r>
            <a:r>
              <a:rPr lang="en-US" sz="2400" b="1" baseline="30000" dirty="0">
                <a:solidFill>
                  <a:srgbClr val="990000"/>
                </a:solidFill>
                <a:latin typeface="Calibri" pitchFamily="34" charset="0"/>
                <a:cs typeface="Arial" pitchFamily="34" charset="0"/>
              </a:rPr>
              <a:t>)</a:t>
            </a:r>
            <a:r>
              <a:rPr lang="en-US" sz="2400" b="1" dirty="0">
                <a:solidFill>
                  <a:srgbClr val="990000"/>
                </a:solidFill>
                <a:latin typeface="Calibri" pitchFamily="34" charset="0"/>
                <a:cs typeface="Arial" pitchFamily="34" charset="0"/>
              </a:rPr>
              <a:t>B* channels dominate </a:t>
            </a:r>
            <a:r>
              <a:rPr lang="en-US" sz="2400" b="1" dirty="0" smtClean="0">
                <a:solidFill>
                  <a:srgbClr val="990000"/>
                </a:solidFill>
                <a:latin typeface="Calibri" pitchFamily="34" charset="0"/>
                <a:cs typeface="Arial" pitchFamily="34" charset="0"/>
              </a:rPr>
              <a:t>the Z</a:t>
            </a:r>
            <a:r>
              <a:rPr lang="en-US" sz="2400" b="1" baseline="-25000" dirty="0" smtClean="0">
                <a:solidFill>
                  <a:srgbClr val="990000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sz="2400" b="1" dirty="0" smtClean="0">
                <a:solidFill>
                  <a:srgbClr val="990000"/>
                </a:solidFill>
                <a:latin typeface="Calibri" pitchFamily="34" charset="0"/>
                <a:cs typeface="Arial" pitchFamily="34" charset="0"/>
              </a:rPr>
              <a:t> decays</a:t>
            </a:r>
            <a:endParaRPr lang="en-US" sz="2400" b="1" dirty="0">
              <a:solidFill>
                <a:srgbClr val="99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Summary on Z</a:t>
            </a:r>
            <a:r>
              <a:rPr lang="en-US" sz="4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b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 Decays by Belle</a:t>
            </a:r>
            <a:endParaRPr lang="en-US" sz="4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</p:txBody>
      </p:sp>
      <p:pic>
        <p:nvPicPr>
          <p:cNvPr id="9219" name="Picture 3" descr="\\Mac\Home\Desktop\Screen Shot 2016-11-28 at 4.04.32 AM.png"/>
          <p:cNvPicPr>
            <a:picLocks noChangeAspect="1" noChangeArrowheads="1"/>
          </p:cNvPicPr>
          <p:nvPr/>
        </p:nvPicPr>
        <p:blipFill>
          <a:blip r:embed="rId3" cstate="print"/>
          <a:srcRect b="52049"/>
          <a:stretch>
            <a:fillRect/>
          </a:stretch>
        </p:blipFill>
        <p:spPr bwMode="auto">
          <a:xfrm>
            <a:off x="280387" y="4869160"/>
            <a:ext cx="4281488" cy="533400"/>
          </a:xfrm>
          <a:prstGeom prst="rect">
            <a:avLst/>
          </a:prstGeom>
          <a:noFill/>
        </p:spPr>
      </p:pic>
      <p:pic>
        <p:nvPicPr>
          <p:cNvPr id="16" name="Picture 3" descr="\\Mac\Home\Desktop\Screen Shot 2016-11-28 at 4.04.32 AM.png"/>
          <p:cNvPicPr>
            <a:picLocks noChangeAspect="1" noChangeArrowheads="1"/>
          </p:cNvPicPr>
          <p:nvPr/>
        </p:nvPicPr>
        <p:blipFill>
          <a:blip r:embed="rId3" cstate="print"/>
          <a:srcRect t="54802"/>
          <a:stretch>
            <a:fillRect/>
          </a:stretch>
        </p:blipFill>
        <p:spPr bwMode="auto">
          <a:xfrm>
            <a:off x="4716016" y="4889530"/>
            <a:ext cx="4281488" cy="502776"/>
          </a:xfrm>
          <a:prstGeom prst="rect">
            <a:avLst/>
          </a:prstGeom>
          <a:noFill/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61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8121"/>
            <a:ext cx="5062971" cy="9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36685"/>
            <a:ext cx="1944216" cy="248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8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\\Mac\Home\Desktop\Screen Shot 2016-11-28 at 4.43.16 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7" y="4572000"/>
            <a:ext cx="3794183" cy="2133600"/>
          </a:xfrm>
          <a:prstGeom prst="rect">
            <a:avLst/>
          </a:prstGeom>
          <a:noFill/>
        </p:spPr>
      </p:pic>
      <p:pic>
        <p:nvPicPr>
          <p:cNvPr id="33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800600"/>
            <a:ext cx="533400" cy="46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Charm vs. Beauty: I</a:t>
            </a:r>
            <a:endParaRPr lang="en-US" sz="4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</p:txBody>
      </p:sp>
      <p:pic>
        <p:nvPicPr>
          <p:cNvPr id="16386" name="Picture 2" descr="\\Mac\Home\Desktop\Screen Shot 2016-11-28 at 1.49.15 AM.png"/>
          <p:cNvPicPr>
            <a:picLocks noChangeAspect="1" noChangeArrowheads="1"/>
          </p:cNvPicPr>
          <p:nvPr/>
        </p:nvPicPr>
        <p:blipFill>
          <a:blip r:embed="rId4" cstate="print"/>
          <a:srcRect l="6366" t="13514" r="2387"/>
          <a:stretch>
            <a:fillRect/>
          </a:stretch>
        </p:blipFill>
        <p:spPr bwMode="auto">
          <a:xfrm>
            <a:off x="27432" y="2156990"/>
            <a:ext cx="3276600" cy="2057400"/>
          </a:xfrm>
          <a:prstGeom prst="rect">
            <a:avLst/>
          </a:prstGeom>
          <a:noFill/>
        </p:spPr>
      </p:pic>
      <p:pic>
        <p:nvPicPr>
          <p:cNvPr id="3074" name="Picture 2" descr="\\Mac\Home\Desktop\Screen Shot 2016-11-29 at 5.33.29 PM.png"/>
          <p:cNvPicPr>
            <a:picLocks noChangeAspect="1" noChangeArrowheads="1"/>
          </p:cNvPicPr>
          <p:nvPr/>
        </p:nvPicPr>
        <p:blipFill>
          <a:blip r:embed="rId5" cstate="print"/>
          <a:srcRect r="50633"/>
          <a:stretch>
            <a:fillRect/>
          </a:stretch>
        </p:blipFill>
        <p:spPr bwMode="auto">
          <a:xfrm>
            <a:off x="3429000" y="2128227"/>
            <a:ext cx="2971800" cy="2272263"/>
          </a:xfrm>
          <a:prstGeom prst="rect">
            <a:avLst/>
          </a:prstGeom>
          <a:noFill/>
        </p:spPr>
      </p:pic>
      <p:pic>
        <p:nvPicPr>
          <p:cNvPr id="9" name="Picture 2" descr="\\Mac\Home\Desktop\Screen Shot 2016-11-29 at 5.33.29 PM.png"/>
          <p:cNvPicPr>
            <a:picLocks noChangeAspect="1" noChangeArrowheads="1"/>
          </p:cNvPicPr>
          <p:nvPr/>
        </p:nvPicPr>
        <p:blipFill>
          <a:blip r:embed="rId6" cstate="print"/>
          <a:srcRect l="50833" t="4415" b="5068"/>
          <a:stretch>
            <a:fillRect/>
          </a:stretch>
        </p:blipFill>
        <p:spPr bwMode="auto">
          <a:xfrm>
            <a:off x="45720" y="2233190"/>
            <a:ext cx="3352800" cy="2057400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2667000" y="2190690"/>
            <a:ext cx="0" cy="441960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66800" y="3028890"/>
            <a:ext cx="0" cy="365760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6-04-06 at 12.07.34 PM.png"/>
          <p:cNvPicPr>
            <a:picLocks noChangeAspect="1"/>
          </p:cNvPicPr>
          <p:nvPr/>
        </p:nvPicPr>
        <p:blipFill>
          <a:blip r:embed="rId7" cstate="print"/>
          <a:srcRect l="3344" t="2735" r="2885" b="53259"/>
          <a:stretch>
            <a:fillRect/>
          </a:stretch>
        </p:blipFill>
        <p:spPr>
          <a:xfrm>
            <a:off x="6400800" y="4661780"/>
            <a:ext cx="2743200" cy="1358020"/>
          </a:xfrm>
          <a:prstGeom prst="rect">
            <a:avLst/>
          </a:prstGeom>
        </p:spPr>
      </p:pic>
      <p:pic>
        <p:nvPicPr>
          <p:cNvPr id="19" name="Picture 2" descr="\\Mac\Home\Desktop\Screen Shot 2016-11-28 at 12.25.00 AM.png"/>
          <p:cNvPicPr>
            <a:picLocks noChangeAspect="1" noChangeArrowheads="1"/>
          </p:cNvPicPr>
          <p:nvPr/>
        </p:nvPicPr>
        <p:blipFill>
          <a:blip r:embed="rId8" cstate="print"/>
          <a:srcRect t="50476" r="76027" b="24895"/>
          <a:stretch>
            <a:fillRect/>
          </a:stretch>
        </p:blipFill>
        <p:spPr bwMode="auto">
          <a:xfrm>
            <a:off x="6370320" y="2290280"/>
            <a:ext cx="2773680" cy="1981200"/>
          </a:xfrm>
          <a:prstGeom prst="rect">
            <a:avLst/>
          </a:prstGeom>
          <a:noFill/>
        </p:spPr>
      </p:pic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6705600" y="189017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→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b="1" baseline="-25000" dirty="0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→ DD*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705600" y="424809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→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b="1" baseline="-25000" dirty="0" smtClean="0">
                <a:solidFill>
                  <a:srgbClr val="C00000"/>
                </a:solidFill>
                <a:latin typeface="Calibri" pitchFamily="34" charset="0"/>
              </a:rPr>
              <a:t>b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→ BB*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0" y="1885890"/>
            <a:ext cx="6400800" cy="4800600"/>
          </a:xfrm>
          <a:prstGeom prst="roundRect">
            <a:avLst>
              <a:gd name="adj" fmla="val 3669"/>
            </a:avLst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76200" y="4248090"/>
            <a:ext cx="594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Z</a:t>
            </a:r>
            <a:r>
              <a:rPr lang="en-US" b="1" baseline="-25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b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(10610) </a:t>
            </a:r>
            <a:r>
              <a:rPr lang="en-US" b="1" dirty="0" smtClean="0">
                <a:latin typeface="Calibri" pitchFamily="34" charset="0"/>
                <a:sym typeface="Symbol" pitchFamily="18" charset="2"/>
              </a:rPr>
              <a:t>is produced in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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(10860)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b="1" baseline="-25000" dirty="0" smtClean="0">
                <a:solidFill>
                  <a:srgbClr val="C00000"/>
                </a:solidFill>
                <a:latin typeface="Calibri" pitchFamily="34" charset="0"/>
              </a:rPr>
              <a:t>b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→ (</a:t>
            </a:r>
            <a:r>
              <a:rPr lang="en-US" b="1" dirty="0" err="1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nS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)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b="1" baseline="30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b="1" baseline="300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6" name="Picture 25" descr="Screen Shot 2016-04-06 at 12.07.34 PM.png"/>
          <p:cNvPicPr>
            <a:picLocks noChangeAspect="1"/>
          </p:cNvPicPr>
          <p:nvPr/>
        </p:nvPicPr>
        <p:blipFill>
          <a:blip r:embed="rId7" cstate="print"/>
          <a:srcRect l="3344" t="89158" r="2885" b="965"/>
          <a:stretch>
            <a:fillRect/>
          </a:stretch>
        </p:blipFill>
        <p:spPr>
          <a:xfrm>
            <a:off x="6400800" y="6096000"/>
            <a:ext cx="2743200" cy="3048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400800" y="1885890"/>
            <a:ext cx="2743200" cy="4800600"/>
          </a:xfrm>
          <a:prstGeom prst="roundRect">
            <a:avLst>
              <a:gd name="adj" fmla="val 7341"/>
            </a:avLst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4724400" y="2290280"/>
            <a:ext cx="83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Z</a:t>
            </a:r>
            <a:r>
              <a:rPr lang="en-US" sz="1200" b="1" baseline="-25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c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 signal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8" name="TextBox 20"/>
          <p:cNvSpPr txBox="1">
            <a:spLocks noChangeArrowheads="1"/>
          </p:cNvSpPr>
          <p:nvPr/>
        </p:nvSpPr>
        <p:spPr bwMode="auto">
          <a:xfrm>
            <a:off x="3962400" y="2546681"/>
            <a:ext cx="1066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 smtClean="0">
                <a:solidFill>
                  <a:schemeClr val="accent2"/>
                </a:solidFill>
                <a:latin typeface="Calibri" pitchFamily="34" charset="0"/>
                <a:sym typeface="Symbol" pitchFamily="18" charset="2"/>
              </a:rPr>
              <a:t>reflection</a:t>
            </a:r>
            <a:endParaRPr lang="en-US" sz="1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203940" y="2809303"/>
            <a:ext cx="215660" cy="310551"/>
          </a:xfrm>
          <a:custGeom>
            <a:avLst/>
            <a:gdLst>
              <a:gd name="connsiteX0" fmla="*/ 0 w 215660"/>
              <a:gd name="connsiteY0" fmla="*/ 0 h 310551"/>
              <a:gd name="connsiteX1" fmla="*/ 69011 w 215660"/>
              <a:gd name="connsiteY1" fmla="*/ 207034 h 310551"/>
              <a:gd name="connsiteX2" fmla="*/ 215660 w 215660"/>
              <a:gd name="connsiteY2" fmla="*/ 310551 h 31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660" h="310551">
                <a:moveTo>
                  <a:pt x="0" y="0"/>
                </a:moveTo>
                <a:cubicBezTo>
                  <a:pt x="16534" y="77637"/>
                  <a:pt x="33068" y="155275"/>
                  <a:pt x="69011" y="207034"/>
                </a:cubicBezTo>
                <a:cubicBezTo>
                  <a:pt x="104954" y="258793"/>
                  <a:pt x="160307" y="284672"/>
                  <a:pt x="215660" y="310551"/>
                </a:cubicBezTo>
              </a:path>
            </a:pathLst>
          </a:cu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181600" y="2589329"/>
            <a:ext cx="215660" cy="310551"/>
          </a:xfrm>
          <a:custGeom>
            <a:avLst/>
            <a:gdLst>
              <a:gd name="connsiteX0" fmla="*/ 0 w 215660"/>
              <a:gd name="connsiteY0" fmla="*/ 0 h 310551"/>
              <a:gd name="connsiteX1" fmla="*/ 69011 w 215660"/>
              <a:gd name="connsiteY1" fmla="*/ 207034 h 310551"/>
              <a:gd name="connsiteX2" fmla="*/ 215660 w 215660"/>
              <a:gd name="connsiteY2" fmla="*/ 310551 h 31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660" h="310551">
                <a:moveTo>
                  <a:pt x="0" y="0"/>
                </a:moveTo>
                <a:cubicBezTo>
                  <a:pt x="16534" y="77637"/>
                  <a:pt x="33068" y="155275"/>
                  <a:pt x="69011" y="207034"/>
                </a:cubicBezTo>
                <a:cubicBezTo>
                  <a:pt x="104954" y="258793"/>
                  <a:pt x="160307" y="284672"/>
                  <a:pt x="215660" y="310551"/>
                </a:cubicBezTo>
              </a:path>
            </a:pathLst>
          </a:custGeom>
          <a:ln w="158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58000" y="48006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8600" y="206168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686800" y="244268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9" cstate="print"/>
          <a:srcRect l="6209" t="19444" r="9967" b="25000"/>
          <a:stretch>
            <a:fillRect/>
          </a:stretch>
        </p:blipFill>
        <p:spPr bwMode="auto">
          <a:xfrm>
            <a:off x="1371600" y="2366480"/>
            <a:ext cx="617220" cy="228600"/>
          </a:xfrm>
          <a:prstGeom prst="rect">
            <a:avLst/>
          </a:prstGeom>
          <a:noFill/>
        </p:spPr>
      </p:pic>
      <p:pic>
        <p:nvPicPr>
          <p:cNvPr id="37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9" cstate="print"/>
          <a:srcRect l="6209" t="19444" r="9967" b="25000"/>
          <a:stretch>
            <a:fillRect/>
          </a:stretch>
        </p:blipFill>
        <p:spPr bwMode="auto">
          <a:xfrm>
            <a:off x="8382000" y="2442680"/>
            <a:ext cx="617220" cy="228600"/>
          </a:xfrm>
          <a:prstGeom prst="rect">
            <a:avLst/>
          </a:prstGeom>
          <a:noFill/>
        </p:spPr>
      </p:pic>
      <p:pic>
        <p:nvPicPr>
          <p:cNvPr id="38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800600"/>
            <a:ext cx="34669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20"/>
          <p:cNvSpPr txBox="1">
            <a:spLocks noChangeArrowheads="1"/>
          </p:cNvSpPr>
          <p:nvPr/>
        </p:nvSpPr>
        <p:spPr bwMode="auto">
          <a:xfrm>
            <a:off x="76200" y="609600"/>
            <a:ext cx="571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What is in common?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76200" y="1866780"/>
            <a:ext cx="571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Z</a:t>
            </a:r>
            <a:r>
              <a:rPr lang="en-US" b="1" baseline="-25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c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(3900) </a:t>
            </a:r>
            <a:r>
              <a:rPr lang="en-US" b="1" dirty="0" smtClean="0">
                <a:latin typeface="Calibri" pitchFamily="34" charset="0"/>
                <a:sym typeface="Symbol" pitchFamily="18" charset="2"/>
              </a:rPr>
              <a:t>is produced in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Y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(4260)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b="1" baseline="-25000" dirty="0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→ 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ψπ</a:t>
            </a:r>
            <a:r>
              <a:rPr lang="en-US" b="1" baseline="30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b="1" baseline="300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0" name="TextBox 20"/>
          <p:cNvSpPr txBox="1">
            <a:spLocks noChangeArrowheads="1"/>
          </p:cNvSpPr>
          <p:nvPr/>
        </p:nvSpPr>
        <p:spPr bwMode="auto">
          <a:xfrm>
            <a:off x="152400" y="104769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Arial" charset="0"/>
                <a:sym typeface="Symbol" pitchFamily="18" charset="2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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(10860)</a:t>
            </a:r>
            <a:r>
              <a:rPr lang="en-US" sz="2000" b="1" dirty="0" smtClean="0">
                <a:latin typeface="Calibri" pitchFamily="34" charset="0"/>
                <a:cs typeface="Arial" charset="0"/>
                <a:sym typeface="Symbol" pitchFamily="18" charset="2"/>
              </a:rPr>
              <a:t>/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Y(4260)</a:t>
            </a:r>
            <a:r>
              <a:rPr lang="en-US" sz="2000" b="1" dirty="0" smtClean="0">
                <a:latin typeface="Calibri" pitchFamily="34" charset="0"/>
                <a:cs typeface="Arial" charset="0"/>
                <a:sym typeface="Symbol" pitchFamily="18" charset="2"/>
              </a:rPr>
              <a:t> demonstrates anomalously large coupling to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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  <a:r>
              <a:rPr lang="en-US" sz="2000" b="1" dirty="0" smtClean="0">
                <a:latin typeface="Calibri" pitchFamily="34" charset="0"/>
                <a:cs typeface="Arial" charset="0"/>
                <a:sym typeface="Symbol" pitchFamily="18" charset="2"/>
              </a:rPr>
              <a:t>/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ψ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</a:t>
            </a:r>
            <a:r>
              <a:rPr lang="en-US" sz="2000" b="1" dirty="0" smtClean="0">
                <a:latin typeface="Calibri" pitchFamily="34" charset="0"/>
                <a:cs typeface="Arial" charset="0"/>
                <a:sym typeface="Symbol" pitchFamily="18" charset="2"/>
              </a:rPr>
              <a:t>and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h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b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  <a:r>
              <a:rPr lang="en-US" sz="2000" b="1" dirty="0" smtClean="0">
                <a:latin typeface="Calibri" pitchFamily="34" charset="0"/>
              </a:rPr>
              <a:t>/</a:t>
            </a:r>
            <a:r>
              <a:rPr lang="en-US" sz="2000" b="1" dirty="0" err="1" smtClean="0">
                <a:solidFill>
                  <a:srgbClr val="C00000"/>
                </a:solidFill>
                <a:latin typeface="Calibri" pitchFamily="34" charset="0"/>
              </a:rPr>
              <a:t>h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  <a:r>
              <a:rPr lang="en-US" sz="2000" b="1" dirty="0" smtClean="0">
                <a:latin typeface="Calibri" pitchFamily="34" charset="0"/>
                <a:cs typeface="Arial" charset="0"/>
                <a:sym typeface="Symbol" pitchFamily="18" charset="2"/>
              </a:rPr>
              <a:t> final states. 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4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62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2" name="TextBox 20"/>
          <p:cNvSpPr txBox="1">
            <a:spLocks noChangeArrowheads="1"/>
          </p:cNvSpPr>
          <p:nvPr/>
        </p:nvSpPr>
        <p:spPr bwMode="auto">
          <a:xfrm>
            <a:off x="4267200" y="5238690"/>
            <a:ext cx="167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  <a:sym typeface="Symbol" pitchFamily="18" charset="2"/>
              </a:rPr>
              <a:t>MISSING PLOT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Charm vs. Beauty: II</a:t>
            </a:r>
            <a:endParaRPr lang="en-US" sz="4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76200" y="609600"/>
            <a:ext cx="571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What is difference?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152400" y="1371600"/>
            <a:ext cx="426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</a:rPr>
              <a:t> Both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b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(10610)</a:t>
            </a:r>
            <a:r>
              <a:rPr lang="en-US" sz="2000" b="1" dirty="0" smtClean="0">
                <a:latin typeface="Calibri" pitchFamily="34" charset="0"/>
              </a:rPr>
              <a:t> and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b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(10650)</a:t>
            </a: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</a:rPr>
              <a:t>isotriplets</a:t>
            </a:r>
            <a:r>
              <a:rPr lang="en-US" sz="2000" b="1" dirty="0" smtClean="0">
                <a:latin typeface="Calibri" pitchFamily="34" charset="0"/>
              </a:rPr>
              <a:t> are observed in the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(</a:t>
            </a:r>
            <a:r>
              <a:rPr lang="en-US" sz="2000" b="1" dirty="0" err="1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nS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)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, (n=1,2,3) </a:t>
            </a:r>
            <a:r>
              <a:rPr lang="en-US" sz="2000" b="1" dirty="0" smtClean="0">
                <a:latin typeface="Calibri" pitchFamily="34" charset="0"/>
              </a:rPr>
              <a:t>and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h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b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</a:rPr>
              <a:t>π</a:t>
            </a:r>
            <a:r>
              <a:rPr lang="en-US" sz="2000" b="1" dirty="0" smtClean="0">
                <a:latin typeface="Calibri" pitchFamily="34" charset="0"/>
              </a:rPr>
              <a:t> final states.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800600" y="1371600"/>
            <a:ext cx="4267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</a:rPr>
              <a:t> Only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(3900)</a:t>
            </a:r>
            <a:r>
              <a:rPr lang="en-US" sz="2000" b="1" dirty="0" smtClean="0">
                <a:latin typeface="Calibri" pitchFamily="34" charset="0"/>
              </a:rPr>
              <a:t> is observed in the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J/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</a:rPr>
              <a:t>ψπ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</a:rPr>
              <a:t>while both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(3900)</a:t>
            </a:r>
            <a:r>
              <a:rPr lang="en-US" sz="2000" b="1" dirty="0" smtClean="0">
                <a:latin typeface="Calibri" pitchFamily="34" charset="0"/>
              </a:rPr>
              <a:t> and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(4020)</a:t>
            </a:r>
            <a:r>
              <a:rPr lang="en-US" sz="2000" b="1" dirty="0" smtClean="0">
                <a:latin typeface="Calibri" pitchFamily="34" charset="0"/>
              </a:rPr>
              <a:t> are observed in the </a:t>
            </a:r>
            <a:r>
              <a:rPr lang="en-US" sz="2000" b="1" dirty="0" err="1" smtClean="0">
                <a:solidFill>
                  <a:srgbClr val="C00000"/>
                </a:solidFill>
                <a:latin typeface="Calibri" pitchFamily="34" charset="0"/>
              </a:rPr>
              <a:t>h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</a:rPr>
              <a:t>π</a:t>
            </a:r>
            <a:r>
              <a:rPr lang="en-US" sz="2000" b="1" dirty="0" smtClean="0">
                <a:latin typeface="Calibri" pitchFamily="34" charset="0"/>
              </a:rPr>
              <a:t> final state. None of them is observed in the 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</a:rPr>
              <a:t>ψ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(2S)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</a:rPr>
              <a:t>π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</a:rPr>
              <a:t>final state (instead, another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(4430)</a:t>
            </a:r>
            <a:r>
              <a:rPr lang="en-US" sz="2000" b="1" dirty="0" smtClean="0">
                <a:latin typeface="Calibri" pitchFamily="34" charset="0"/>
              </a:rPr>
              <a:t> is found). 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152400" y="3556337"/>
            <a:ext cx="426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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(10860)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→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h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b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</a:t>
            </a:r>
            <a:r>
              <a:rPr lang="en-US" sz="2000" b="1" dirty="0" smtClean="0">
                <a:latin typeface="Calibri" pitchFamily="34" charset="0"/>
                <a:cs typeface="Arial" charset="0"/>
                <a:sym typeface="Symbol" pitchFamily="18" charset="2"/>
              </a:rPr>
              <a:t>is saturated by the intermediate two-body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b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sz="2000" b="1" dirty="0" err="1" smtClean="0">
                <a:latin typeface="Calibri" pitchFamily="34" charset="0"/>
                <a:sym typeface="Symbol" pitchFamily="18" charset="2"/>
              </a:rPr>
              <a:t>produc-tion</a:t>
            </a:r>
            <a:r>
              <a:rPr lang="en-US" sz="2000" b="1" dirty="0" smtClean="0">
                <a:latin typeface="Calibri" pitchFamily="34" charset="0"/>
                <a:sym typeface="Symbol" pitchFamily="18" charset="2"/>
              </a:rPr>
              <a:t>.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00600" y="3547408"/>
            <a:ext cx="426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</a:rPr>
              <a:t> Large non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dirty="0" smtClean="0">
                <a:latin typeface="Calibri" pitchFamily="34" charset="0"/>
              </a:rPr>
              <a:t> component is observed in the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Y(4260)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→</a:t>
            </a:r>
            <a:r>
              <a:rPr lang="en-US" sz="2000" b="1" dirty="0" err="1" smtClean="0">
                <a:solidFill>
                  <a:srgbClr val="C00000"/>
                </a:solidFill>
                <a:latin typeface="Calibri" pitchFamily="34" charset="0"/>
              </a:rPr>
              <a:t>h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l-GR" sz="2000" b="1" dirty="0" smtClean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  <a:r>
              <a:rPr lang="en-US" sz="2000" b="1" dirty="0" smtClean="0">
                <a:latin typeface="Calibri" pitchFamily="34" charset="0"/>
              </a:rPr>
              <a:t> amplitude. 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63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390"/>
            <a:ext cx="8229600" cy="113836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rgbClr val="800000"/>
                </a:solidFill>
              </a:rPr>
              <a:t>The plan for BESIII </a:t>
            </a:r>
            <a:br>
              <a:rPr lang="en-US" altLang="zh-CN" dirty="0" smtClean="0">
                <a:solidFill>
                  <a:srgbClr val="800000"/>
                </a:solidFill>
              </a:rPr>
            </a:br>
            <a:r>
              <a:rPr lang="en-US" altLang="zh-CN" sz="3200" dirty="0" smtClean="0">
                <a:solidFill>
                  <a:srgbClr val="800000"/>
                </a:solidFill>
              </a:rPr>
              <a:t>— a fine scan with large statistics —</a:t>
            </a:r>
            <a:endParaRPr lang="en-US" altLang="zh-CN" sz="3200" dirty="0">
              <a:solidFill>
                <a:srgbClr val="8000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71" y="1408966"/>
            <a:ext cx="9036496" cy="2308066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2400" dirty="0" err="1" smtClean="0">
                <a:solidFill>
                  <a:srgbClr val="0000CC"/>
                </a:solidFill>
              </a:rPr>
              <a:t>Ecm</a:t>
            </a:r>
            <a:r>
              <a:rPr lang="en-US" altLang="zh-CN" sz="2400" dirty="0" smtClean="0">
                <a:solidFill>
                  <a:srgbClr val="0000CC"/>
                </a:solidFill>
              </a:rPr>
              <a:t>=4.0 up to 4.6+ GeV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rgbClr val="0000CC"/>
                </a:solidFill>
                <a:sym typeface="Symbol" pitchFamily="18" charset="2"/>
              </a:rPr>
              <a:t>10 MeV </a:t>
            </a:r>
            <a:r>
              <a:rPr lang="en-US" altLang="zh-CN" sz="2400" dirty="0" smtClean="0">
                <a:solidFill>
                  <a:srgbClr val="0000CC"/>
                </a:solidFill>
                <a:sym typeface="Symbol" pitchFamily="18" charset="2"/>
              </a:rPr>
              <a:t>step </a:t>
            </a:r>
            <a:r>
              <a:rPr lang="en-US" altLang="zh-CN" sz="2400" dirty="0" smtClean="0">
                <a:solidFill>
                  <a:srgbClr val="FF0000"/>
                </a:solidFill>
                <a:sym typeface="Symbol" pitchFamily="18" charset="2"/>
              </a:rPr>
              <a:t>(slight adjust ~ thresholds, skip those points we have already collected large samples)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2400" dirty="0" smtClean="0">
                <a:solidFill>
                  <a:srgbClr val="0000CC"/>
                </a:solidFill>
              </a:rPr>
              <a:t>500 pb</a:t>
            </a:r>
            <a:r>
              <a:rPr lang="en-US" altLang="zh-CN" sz="2400" baseline="30000" dirty="0" smtClean="0">
                <a:solidFill>
                  <a:srgbClr val="0000CC"/>
                </a:solidFill>
              </a:rPr>
              <a:t>-1</a:t>
            </a:r>
            <a:r>
              <a:rPr lang="en-US" altLang="zh-CN" sz="2400" dirty="0" smtClean="0">
                <a:solidFill>
                  <a:srgbClr val="0000CC"/>
                </a:solidFill>
              </a:rPr>
              <a:t>/point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total luminosity ~ 25 fb</a:t>
            </a:r>
            <a:r>
              <a:rPr lang="en-US" altLang="zh-CN" sz="2800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-1</a:t>
            </a:r>
            <a:endParaRPr lang="en-US" altLang="zh-CN" sz="2800" baseline="30000" dirty="0" smtClean="0">
              <a:solidFill>
                <a:srgbClr val="FF0000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331640" y="3874983"/>
            <a:ext cx="6120680" cy="13542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With peak luminosity of 10</a:t>
            </a:r>
            <a:r>
              <a:rPr lang="en-US" altLang="zh-CN" sz="2400" baseline="30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33</a:t>
            </a: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/cm</a:t>
            </a:r>
            <a:r>
              <a:rPr lang="en-US" altLang="zh-CN" sz="2400" baseline="30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/s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Top-up injection at BEPCII !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This plan can be finished in about 5 years!</a:t>
            </a:r>
            <a:endParaRPr lang="en-US" altLang="zh-CN" sz="2400" dirty="0" smtClean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07504" y="5373216"/>
            <a:ext cx="8832347" cy="103105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zh-CN" dirty="0" smtClean="0">
                <a:solidFill>
                  <a:srgbClr val="000066"/>
                </a:solidFill>
                <a:latin typeface="Arial" charset="0"/>
                <a:ea typeface="宋体" pitchFamily="2" charset="-122"/>
              </a:rPr>
              <a:t>2016-17 running year: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" charset="0"/>
                <a:ea typeface="宋体" pitchFamily="2" charset="-122"/>
              </a:rPr>
              <a:t>Ecm</a:t>
            </a:r>
            <a:r>
              <a:rPr lang="en-US" altLang="zh-CN" sz="2400" dirty="0" smtClean="0">
                <a:solidFill>
                  <a:srgbClr val="FF0000"/>
                </a:solidFill>
                <a:latin typeface="Arial" charset="0"/>
                <a:ea typeface="宋体" pitchFamily="2" charset="-122"/>
              </a:rPr>
              <a:t>=4.19, 4.20, 4.21, …, 4.30 GeV</a:t>
            </a:r>
          </a:p>
          <a:p>
            <a:pPr algn="l">
              <a:spcBef>
                <a:spcPts val="600"/>
              </a:spcBef>
            </a:pPr>
            <a:r>
              <a:rPr lang="en-US" altLang="zh-CN" dirty="0" smtClean="0">
                <a:solidFill>
                  <a:srgbClr val="000066"/>
                </a:solidFill>
                <a:latin typeface="Arial" charset="0"/>
                <a:ea typeface="宋体" pitchFamily="2" charset="-122"/>
              </a:rPr>
              <a:t>2017-18 </a:t>
            </a:r>
            <a:r>
              <a:rPr lang="en-US" altLang="zh-CN" dirty="0">
                <a:solidFill>
                  <a:srgbClr val="000066"/>
                </a:solidFill>
                <a:latin typeface="Arial" charset="0"/>
                <a:ea typeface="宋体" pitchFamily="2" charset="-122"/>
              </a:rPr>
              <a:t>running year: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" charset="0"/>
                <a:ea typeface="宋体" pitchFamily="2" charset="-122"/>
              </a:rPr>
              <a:t>Ecm</a:t>
            </a:r>
            <a:r>
              <a:rPr lang="en-US" altLang="zh-CN" sz="2400" dirty="0" smtClean="0">
                <a:solidFill>
                  <a:srgbClr val="FF0000"/>
                </a:solidFill>
                <a:latin typeface="Arial" charset="0"/>
                <a:ea typeface="宋体" pitchFamily="2" charset="-122"/>
              </a:rPr>
              <a:t>=4.31, 4.32, 4.33, …, 4.40 GeV?</a:t>
            </a:r>
            <a:endParaRPr lang="en-US" altLang="zh-CN" sz="2400" dirty="0">
              <a:solidFill>
                <a:srgbClr val="FF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64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1129" y="25012"/>
            <a:ext cx="722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            </a:t>
            </a:r>
            <a:r>
              <a:rPr lang="en-US" sz="4000" dirty="0" err="1" smtClean="0">
                <a:latin typeface="Times New Roman"/>
                <a:cs typeface="Times New Roman"/>
              </a:rPr>
              <a:t>BelleII</a:t>
            </a:r>
            <a:r>
              <a:rPr lang="en-US" sz="4000" dirty="0" smtClean="0">
                <a:latin typeface="Times New Roman"/>
                <a:cs typeface="Times New Roman"/>
              </a:rPr>
              <a:t> Status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5138" y="1800960"/>
            <a:ext cx="264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Belle</a:t>
            </a:r>
            <a:r>
              <a:rPr lang="en-US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en-US" sz="2400" dirty="0" smtClean="0">
                <a:solidFill>
                  <a:srgbClr val="FF0000"/>
                </a:solidFill>
              </a:rPr>
              <a:t> Roll-In completed April 11, 2017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988" y="1174185"/>
            <a:ext cx="4724400" cy="26593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1940" y="4241683"/>
            <a:ext cx="227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Inner BEAST Phase II VXD Cartridge</a:t>
            </a:r>
            <a:endParaRPr lang="en-US" dirty="0"/>
          </a:p>
        </p:txBody>
      </p:sp>
      <p:sp>
        <p:nvSpPr>
          <p:cNvPr id="10" name="object 6"/>
          <p:cNvSpPr/>
          <p:nvPr/>
        </p:nvSpPr>
        <p:spPr>
          <a:xfrm>
            <a:off x="711129" y="4229708"/>
            <a:ext cx="4458635" cy="262829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6325138" y="3641680"/>
            <a:ext cx="264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</a:t>
            </a:r>
            <a:r>
              <a:rPr lang="en-US" dirty="0" err="1" smtClean="0"/>
              <a:t>Cosmics</a:t>
            </a:r>
            <a:r>
              <a:rPr lang="en-US" dirty="0" smtClean="0"/>
              <a:t> in a B field: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211" y="4011012"/>
            <a:ext cx="2877188" cy="27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682"/>
            <a:ext cx="9144000" cy="533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594" y="1268760"/>
            <a:ext cx="242273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66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872" y="58614"/>
            <a:ext cx="8229600" cy="778098"/>
          </a:xfrm>
        </p:spPr>
        <p:txBody>
          <a:bodyPr/>
          <a:lstStyle/>
          <a:p>
            <a:r>
              <a:rPr lang="en-US" altLang="zh-CN" dirty="0" smtClean="0">
                <a:solidFill>
                  <a:srgbClr val="C00000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ISR at Belle II vs. BESIII</a:t>
            </a:r>
            <a:endParaRPr lang="zh-CN" altLang="en-US" dirty="0">
              <a:solidFill>
                <a:srgbClr val="C00000"/>
              </a:solidFill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7606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0000FF"/>
                </a:solidFill>
              </a:rPr>
              <a:t>ISR produces events at all CM energies BESIII can reach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1" y="1700808"/>
            <a:ext cx="4617722" cy="29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43376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318677" y="5015508"/>
            <a:ext cx="85017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With &gt;</a:t>
            </a:r>
            <a:r>
              <a:rPr lang="en-US" altLang="zh-CN" sz="2400" dirty="0" smtClean="0"/>
              <a:t> 5(10) ab</a:t>
            </a:r>
            <a:r>
              <a:rPr lang="en-US" altLang="zh-CN" sz="2400" baseline="30000" dirty="0" smtClean="0"/>
              <a:t>-1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data </a:t>
            </a:r>
            <a:r>
              <a:rPr lang="en-US" altLang="zh-CN" sz="2400" dirty="0" smtClean="0"/>
              <a:t>sample, ISR </a:t>
            </a:r>
            <a:r>
              <a:rPr lang="en-US" altLang="zh-CN" sz="2400" dirty="0" err="1">
                <a:solidFill>
                  <a:srgbClr val="800000"/>
                </a:solidFill>
              </a:rPr>
              <a:t>e</a:t>
            </a:r>
            <a:r>
              <a:rPr lang="en-US" altLang="zh-CN" sz="2400" baseline="30000" dirty="0" err="1">
                <a:solidFill>
                  <a:srgbClr val="800000"/>
                </a:solidFill>
              </a:rPr>
              <a:t>+</a:t>
            </a:r>
            <a:r>
              <a:rPr lang="en-US" altLang="zh-CN" sz="2400" dirty="0" err="1">
                <a:solidFill>
                  <a:srgbClr val="800000"/>
                </a:solidFill>
              </a:rPr>
              <a:t>e</a:t>
            </a:r>
            <a:r>
              <a:rPr lang="en-US" altLang="zh-CN" sz="2400" baseline="30000" dirty="0">
                <a:solidFill>
                  <a:srgbClr val="800000"/>
                </a:solidFill>
              </a:rPr>
              <a:t>-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altLang="zh-CN" sz="2400" dirty="0" smtClean="0">
                <a:solidFill>
                  <a:srgbClr val="FF0000"/>
                </a:solidFill>
                <a:sym typeface="Wingdings"/>
              </a:rPr>
              <a:t>a </a:t>
            </a:r>
            <a:r>
              <a:rPr lang="en-US" altLang="zh-CN" sz="2400" dirty="0" err="1" smtClean="0">
                <a:solidFill>
                  <a:srgbClr val="FF0000"/>
                </a:solidFill>
                <a:sym typeface="Wingdings"/>
              </a:rPr>
              <a:t>charmonium+light</a:t>
            </a:r>
            <a:r>
              <a:rPr lang="en-US" altLang="zh-CN" sz="2400" dirty="0" smtClean="0">
                <a:solidFill>
                  <a:srgbClr val="FF0000"/>
                </a:solidFill>
                <a:sym typeface="Wingdings"/>
              </a:rPr>
              <a:t> hadrons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[</a:t>
            </a:r>
            <a:r>
              <a:rPr lang="en-US" altLang="zh-CN" sz="24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zh-CN" sz="2400" baseline="300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altLang="zh-CN" sz="24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zh-CN" sz="2400" baseline="300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altLang="zh-CN" sz="2400" dirty="0" err="1" smtClean="0">
                <a:solidFill>
                  <a:srgbClr val="800000"/>
                </a:solidFill>
                <a:sym typeface="Wingdings"/>
              </a:rPr>
              <a:t>J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/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y</a:t>
            </a:r>
            <a:r>
              <a:rPr lang="en-US" altLang="zh-CN" sz="2400" dirty="0" smtClean="0"/>
              <a:t>, </a:t>
            </a:r>
            <a:r>
              <a:rPr lang="en-US" altLang="zh-CN" sz="24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zh-CN" sz="2400" baseline="300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altLang="zh-CN" sz="24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zh-CN" sz="2400" baseline="300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altLang="zh-CN" sz="24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y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(2</a:t>
            </a:r>
            <a:r>
              <a:rPr lang="en-US" altLang="zh-CN" sz="2400" dirty="0" smtClean="0">
                <a:solidFill>
                  <a:srgbClr val="800000"/>
                </a:solidFill>
                <a:latin typeface="+mj-lt"/>
                <a:cs typeface="Symbol" charset="2"/>
                <a:sym typeface="Wingdings"/>
              </a:rPr>
              <a:t>S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), K</a:t>
            </a:r>
            <a:r>
              <a:rPr lang="en-US" altLang="zh-CN" sz="2400" baseline="300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altLang="zh-CN" sz="2400" baseline="300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J/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y, K</a:t>
            </a:r>
            <a:r>
              <a:rPr lang="en-US" altLang="zh-CN" sz="2400" baseline="300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altLang="zh-CN" sz="2400" baseline="300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y(2</a:t>
            </a:r>
            <a:r>
              <a:rPr lang="en-US" altLang="zh-CN" sz="2400" dirty="0" smtClean="0">
                <a:solidFill>
                  <a:srgbClr val="800000"/>
                </a:solidFill>
                <a:latin typeface="+mj-lt"/>
                <a:cs typeface="Symbol" charset="2"/>
                <a:sym typeface="Wingdings"/>
              </a:rPr>
              <a:t>S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),  </a:t>
            </a:r>
            <a:r>
              <a:rPr lang="el-GR" altLang="zh-CN" sz="2400" dirty="0" smtClean="0">
                <a:solidFill>
                  <a:srgbClr val="800000"/>
                </a:solidFill>
                <a:latin typeface="+mj-lt"/>
                <a:ea typeface="宋体"/>
                <a:cs typeface="Symbol" charset="2"/>
                <a:sym typeface="Wingdings"/>
              </a:rPr>
              <a:t>γ</a:t>
            </a:r>
            <a:r>
              <a:rPr lang="en-US" altLang="zh-CN" sz="2400" dirty="0" smtClean="0">
                <a:solidFill>
                  <a:srgbClr val="800000"/>
                </a:solidFill>
                <a:latin typeface="+mj-lt"/>
                <a:ea typeface="宋体"/>
                <a:cs typeface="Symbol" charset="2"/>
                <a:sym typeface="Wingdings"/>
              </a:rPr>
              <a:t>X(3872), </a:t>
            </a:r>
            <a:r>
              <a:rPr lang="en-US" altLang="zh-CN" sz="24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zh-CN" sz="2400" baseline="300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altLang="zh-CN" sz="24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zh-CN" sz="2400" baseline="300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altLang="zh-CN" sz="2400" dirty="0" err="1" smtClean="0">
                <a:solidFill>
                  <a:srgbClr val="800000"/>
                </a:solidFill>
                <a:sym typeface="Wingdings"/>
              </a:rPr>
              <a:t>X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(3872), </a:t>
            </a:r>
            <a:r>
              <a:rPr lang="en-US" altLang="zh-CN" sz="24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zh-CN" sz="2400" baseline="300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altLang="zh-CN" sz="24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zh-CN" sz="2400" baseline="300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altLang="zh-CN" sz="2400" dirty="0" err="1" smtClean="0">
                <a:solidFill>
                  <a:srgbClr val="800000"/>
                </a:solidFill>
                <a:sym typeface="Wingdings"/>
              </a:rPr>
              <a:t>hc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, </a:t>
            </a:r>
            <a:r>
              <a:rPr lang="en-US" altLang="zh-CN" sz="24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zh-CN" sz="2400" baseline="300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altLang="zh-CN" sz="24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zh-CN" sz="2400" baseline="300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altLang="zh-CN" sz="2400" dirty="0" err="1" smtClean="0">
                <a:solidFill>
                  <a:srgbClr val="800000"/>
                </a:solidFill>
                <a:sym typeface="Wingdings"/>
              </a:rPr>
              <a:t>hc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(2P), </a:t>
            </a:r>
            <a:r>
              <a:rPr lang="el-GR" altLang="zh-CN" sz="2400" dirty="0" smtClean="0">
                <a:solidFill>
                  <a:srgbClr val="800000"/>
                </a:solidFill>
                <a:ea typeface="宋体"/>
                <a:sym typeface="Wingdings"/>
              </a:rPr>
              <a:t>ω</a:t>
            </a:r>
            <a:r>
              <a:rPr lang="en-US" altLang="zh-CN" sz="2400" dirty="0" smtClean="0">
                <a:solidFill>
                  <a:srgbClr val="800000"/>
                </a:solidFill>
                <a:ea typeface="宋体"/>
                <a:sym typeface="Wingdings"/>
              </a:rPr>
              <a:t>X</a:t>
            </a:r>
            <a:r>
              <a:rPr lang="en-US" altLang="zh-CN" sz="2400" baseline="-25000" dirty="0" smtClean="0">
                <a:solidFill>
                  <a:srgbClr val="800000"/>
                </a:solidFill>
                <a:ea typeface="宋体"/>
                <a:sym typeface="Wingdings"/>
              </a:rPr>
              <a:t>cJ</a:t>
            </a:r>
            <a:r>
              <a:rPr lang="en-US" altLang="zh-CN" sz="2400" dirty="0" smtClean="0">
                <a:solidFill>
                  <a:srgbClr val="800000"/>
                </a:solidFill>
                <a:ea typeface="宋体"/>
                <a:sym typeface="Wingdings"/>
              </a:rPr>
              <a:t>, </a:t>
            </a:r>
            <a:r>
              <a:rPr lang="el-GR" altLang="zh-CN" sz="2400" dirty="0" smtClean="0">
                <a:solidFill>
                  <a:srgbClr val="800000"/>
                </a:solidFill>
                <a:ea typeface="宋体"/>
                <a:sym typeface="Wingdings"/>
              </a:rPr>
              <a:t>φ</a:t>
            </a:r>
            <a:r>
              <a:rPr lang="en-US" altLang="zh-CN" sz="2400" dirty="0">
                <a:solidFill>
                  <a:srgbClr val="800000"/>
                </a:solidFill>
                <a:sym typeface="Wingdings"/>
              </a:rPr>
              <a:t> 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X</a:t>
            </a:r>
            <a:r>
              <a:rPr lang="en-US" altLang="zh-CN" sz="2400" baseline="-25000" dirty="0" smtClean="0">
                <a:solidFill>
                  <a:srgbClr val="800000"/>
                </a:solidFill>
                <a:sym typeface="Wingdings"/>
              </a:rPr>
              <a:t>cJ, </a:t>
            </a:r>
            <a:r>
              <a:rPr lang="el-GR" altLang="zh-CN" sz="2400" dirty="0" smtClean="0">
                <a:solidFill>
                  <a:srgbClr val="800000"/>
                </a:solidFill>
                <a:ea typeface="宋体"/>
                <a:sym typeface="Wingdings"/>
              </a:rPr>
              <a:t>η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J/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y, </a:t>
            </a:r>
            <a:r>
              <a:rPr lang="el-GR" altLang="zh-CN" sz="2400" dirty="0" smtClean="0">
                <a:solidFill>
                  <a:srgbClr val="800000"/>
                </a:solidFill>
                <a:sym typeface="Wingdings"/>
              </a:rPr>
              <a:t>η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’J/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y</a:t>
            </a:r>
            <a:r>
              <a:rPr lang="en-US" altLang="zh-CN" sz="2400" dirty="0" smtClean="0">
                <a:sym typeface="Wingdings"/>
              </a:rPr>
              <a:t>, </a:t>
            </a:r>
            <a:r>
              <a:rPr lang="el-GR" altLang="zh-CN" sz="2400" dirty="0" smtClean="0">
                <a:solidFill>
                  <a:srgbClr val="800000"/>
                </a:solidFill>
                <a:sym typeface="Wingdings"/>
              </a:rPr>
              <a:t>η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y(2</a:t>
            </a:r>
            <a:r>
              <a:rPr lang="en-US" altLang="zh-CN" sz="2400" dirty="0" smtClean="0">
                <a:solidFill>
                  <a:srgbClr val="800000"/>
                </a:solidFill>
                <a:cs typeface="Symbol" charset="2"/>
                <a:sym typeface="Wingdings"/>
              </a:rPr>
              <a:t>S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), </a:t>
            </a:r>
            <a:r>
              <a:rPr lang="en-US" altLang="zh-CN" sz="2400" dirty="0" smtClean="0"/>
              <a:t> </a:t>
            </a:r>
            <a:r>
              <a:rPr lang="el-GR" altLang="zh-CN" sz="2400" dirty="0" smtClean="0">
                <a:solidFill>
                  <a:srgbClr val="800000"/>
                </a:solidFill>
                <a:sym typeface="Wingdings"/>
              </a:rPr>
              <a:t>η </a:t>
            </a:r>
            <a:r>
              <a:rPr lang="en-US" altLang="zh-CN" sz="2400" dirty="0" err="1" smtClean="0">
                <a:solidFill>
                  <a:srgbClr val="800000"/>
                </a:solidFill>
                <a:sym typeface="Wingdings"/>
              </a:rPr>
              <a:t>hc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]; </a:t>
            </a:r>
            <a:r>
              <a:rPr lang="en-US" altLang="zh-CN" sz="2400" dirty="0" smtClean="0">
                <a:sym typeface="Wingdings"/>
              </a:rPr>
              <a:t>and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sym typeface="Wingdings"/>
              </a:rPr>
              <a:t>charm meson </a:t>
            </a:r>
            <a:r>
              <a:rPr lang="en-US" altLang="zh-CN" sz="2400" dirty="0" err="1" smtClean="0">
                <a:solidFill>
                  <a:srgbClr val="FF0000"/>
                </a:solidFill>
                <a:sym typeface="Wingdings"/>
              </a:rPr>
              <a:t>pair+light</a:t>
            </a:r>
            <a:r>
              <a:rPr lang="en-US" altLang="zh-CN" sz="2400" dirty="0" smtClean="0">
                <a:solidFill>
                  <a:srgbClr val="FF0000"/>
                </a:solidFill>
                <a:sym typeface="Wingdings"/>
              </a:rPr>
              <a:t> hadrons </a:t>
            </a:r>
            <a:r>
              <a:rPr lang="en-US" altLang="zh-CN" sz="2400" dirty="0" smtClean="0">
                <a:solidFill>
                  <a:srgbClr val="800000"/>
                </a:solidFill>
                <a:sym typeface="Wingdings"/>
              </a:rPr>
              <a:t>[DD, DD*, DD*</a:t>
            </a:r>
            <a:r>
              <a:rPr lang="en-US" altLang="zh-CN" sz="24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p, . . .]</a:t>
            </a:r>
            <a:r>
              <a:rPr lang="en-US" altLang="zh-CN" sz="2400" dirty="0" smtClean="0"/>
              <a:t> </a:t>
            </a:r>
            <a:endParaRPr lang="zh-CN" altLang="en-US" sz="24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67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9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28"/>
          <a:stretch/>
        </p:blipFill>
        <p:spPr>
          <a:xfrm>
            <a:off x="0" y="907142"/>
            <a:ext cx="9120009" cy="5950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6999" y="199571"/>
            <a:ext cx="62592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Status of </a:t>
            </a:r>
            <a:r>
              <a:rPr lang="en-US" sz="3200" b="1" dirty="0" err="1" smtClean="0">
                <a:solidFill>
                  <a:srgbClr val="0000FF"/>
                </a:solidFill>
              </a:rPr>
              <a:t>Belle</a:t>
            </a:r>
            <a:r>
              <a:rPr lang="en-US" sz="32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en-US" sz="32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Physics Book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68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78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Summary</a:t>
            </a:r>
            <a:endParaRPr lang="en-US" sz="44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69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764704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 hole new field of exotic physics discovered in last decade; new information is still coming from both completed (Belle &amp;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BaBar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) and currently ongoing (BESIII, D0,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LHCb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CMS, …) experiments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2996952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Input from Belle II  is  crucial  to push exotic studies into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bottomonium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sector. Energy scan up to 11.24 GeV is accessible by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SuperKEKB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.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3717032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Common features between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charmonium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and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bottomonium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sectors is gradually emerging. No direct identity however.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17526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However (much) more data required for a better understanding 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BelleII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BESIII,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LHCb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…)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" y="4449306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No clear understanding of the nature of new states yet. </a:t>
            </a:r>
            <a:r>
              <a:rPr kumimoji="1" lang="en-US" altLang="ja-JP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Theory needs to catch up with a flow of new data/puzzles from experiments.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23622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BESIII is getting more data; s</a:t>
            </a:r>
            <a:r>
              <a:rPr lang="en-US" altLang="zh-C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tart 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of the Belle II is approaching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058759"/>
            <a:ext cx="3985276" cy="209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2008"/>
            <a:ext cx="568133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4950"/>
            <a:ext cx="3096344" cy="157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2" y="3284984"/>
            <a:ext cx="2922066" cy="149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3" y="548680"/>
            <a:ext cx="68865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203848" y="2780928"/>
            <a:ext cx="2592288" cy="865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dirty="0" smtClean="0">
                <a:solidFill>
                  <a:srgbClr val="800000"/>
                </a:solidFill>
              </a:rPr>
              <a:t>Particle “Zoo” again ! 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40887"/>
            <a:ext cx="1977696" cy="190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7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236296" y="6428184"/>
            <a:ext cx="1905000" cy="457200"/>
          </a:xfrm>
        </p:spPr>
        <p:txBody>
          <a:bodyPr/>
          <a:lstStyle/>
          <a:p>
            <a:pPr>
              <a:defRPr/>
            </a:pPr>
            <a:fld id="{0530EED9-0A78-4426-B0D9-0F4380F126B9}" type="slidenum">
              <a:rPr lang="en-US" altLang="zh-CN"/>
              <a:pPr>
                <a:defRPr/>
              </a:pPr>
              <a:t>70</a:t>
            </a:fld>
            <a:endParaRPr lang="en-US" altLang="zh-CN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5541"/>
            <a:ext cx="7772400" cy="86518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4000" dirty="0" smtClean="0">
                <a:solidFill>
                  <a:srgbClr val="000066"/>
                </a:solidFill>
                <a:latin typeface="Arial Unicode MS"/>
                <a:cs typeface="Arial Unicode MS"/>
              </a:rPr>
              <a:t>What is the X(3872)?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363" y="989319"/>
            <a:ext cx="2879675" cy="207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834" y="1053802"/>
            <a:ext cx="8856662" cy="5759574"/>
          </a:xfrm>
        </p:spPr>
        <p:txBody>
          <a:bodyPr/>
          <a:lstStyle/>
          <a:p>
            <a:pPr eaLnBrk="1" hangingPunct="1"/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Mass: Very close to</a:t>
            </a:r>
            <a:r>
              <a:rPr lang="en-US" altLang="zh-CN" sz="2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8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</a:t>
            </a:r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8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*0</a:t>
            </a:r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threshold</a:t>
            </a:r>
          </a:p>
          <a:p>
            <a:pPr eaLnBrk="1" hangingPunct="1"/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Width: Very narrow, &lt; 1.2 MeV</a:t>
            </a:r>
          </a:p>
          <a:p>
            <a:pPr eaLnBrk="1" hangingPunct="1"/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J</a:t>
            </a:r>
            <a:r>
              <a:rPr lang="en-US" altLang="zh-CN" sz="28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PC</a:t>
            </a:r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=1</a:t>
            </a:r>
            <a:r>
              <a:rPr lang="en-US" altLang="zh-CN" sz="28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++</a:t>
            </a:r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</a:p>
          <a:p>
            <a:pPr eaLnBrk="1" hangingPunct="1"/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Production </a:t>
            </a:r>
          </a:p>
          <a:p>
            <a:pPr lvl="1" eaLnBrk="1" hangingPunct="1"/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</a:t>
            </a: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4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pp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</a:t>
            </a:r>
            <a:r>
              <a:rPr lang="en-US" altLang="zh-CN" sz="24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pp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4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collison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– rate similar to </a:t>
            </a:r>
            <a:r>
              <a:rPr lang="en-US" altLang="zh-CN" sz="24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charmonia</a:t>
            </a:r>
            <a:endParaRPr lang="en-US" altLang="zh-CN" sz="24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 eaLnBrk="1" hangingPunct="1"/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 B decays – KX similar to</a:t>
            </a: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cc, K*X smaller than</a:t>
            </a: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cc</a:t>
            </a:r>
          </a:p>
          <a:p>
            <a:pPr lvl="1" eaLnBrk="1" hangingPunct="1"/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Y(4260)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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+X(3872) (?)</a:t>
            </a:r>
            <a:endParaRPr lang="en-US" altLang="zh-CN" sz="24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eaLnBrk="1" hangingPunct="1"/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Decay BR: open charm ~ 50%, </a:t>
            </a:r>
            <a:r>
              <a:rPr lang="en-US" altLang="zh-CN" sz="28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charmonium~O</a:t>
            </a:r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(%)</a:t>
            </a:r>
          </a:p>
          <a:p>
            <a:pPr eaLnBrk="1" hangingPunct="1"/>
            <a:r>
              <a:rPr lang="en-US" altLang="zh-CN" sz="28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Nature   (very likely exotic)</a:t>
            </a:r>
          </a:p>
          <a:p>
            <a:pPr lvl="1" eaLnBrk="1" hangingPunct="1"/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Loosely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400" baseline="300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</a:t>
            </a:r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400" baseline="300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*0</a:t>
            </a:r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bound state (like deuteron?)?</a:t>
            </a:r>
          </a:p>
          <a:p>
            <a:pPr lvl="1" eaLnBrk="1" hangingPunct="1"/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Mixture of excited </a:t>
            </a:r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</a:t>
            </a:r>
            <a:r>
              <a:rPr lang="en-US" altLang="zh-CN" sz="2400" baseline="-250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c1</a:t>
            </a:r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and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400" baseline="300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</a:t>
            </a:r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400" baseline="300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*0</a:t>
            </a:r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bound state?</a:t>
            </a:r>
          </a:p>
          <a:p>
            <a:pPr lvl="1" eaLnBrk="1" hangingPunct="1"/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Many other possibilities   (if it is not </a:t>
            </a:r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’</a:t>
            </a:r>
            <a:r>
              <a:rPr lang="en-US" altLang="zh-CN" sz="2400" baseline="-250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c1</a:t>
            </a:r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, where is ’</a:t>
            </a:r>
            <a:r>
              <a:rPr lang="en-US" altLang="zh-CN" sz="2400" baseline="-250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c1</a:t>
            </a:r>
            <a:r>
              <a:rPr lang="en-US" altLang="zh-CN" sz="2400" dirty="0" smtClean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?)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660232" y="3019655"/>
            <a:ext cx="2250920" cy="26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kumimoji="0" lang="pl-PL" altLang="zh-CN" sz="1400" b="0" dirty="0">
                <a:solidFill>
                  <a:srgbClr val="CC0000"/>
                </a:solidFill>
              </a:rPr>
              <a:t>M(</a:t>
            </a:r>
            <a:r>
              <a:rPr kumimoji="0" lang="pl-PL" altLang="zh-CN" sz="1400" b="0" dirty="0">
                <a:solidFill>
                  <a:srgbClr val="CC0000"/>
                </a:solidFill>
                <a:latin typeface="Symbol" pitchFamily="18" charset="2"/>
                <a:sym typeface="Symbol" pitchFamily="18" charset="2"/>
              </a:rPr>
              <a:t></a:t>
            </a:r>
            <a:r>
              <a:rPr kumimoji="0" lang="pl-PL" altLang="zh-CN" sz="1400" b="0" dirty="0">
                <a:solidFill>
                  <a:srgbClr val="CC0000"/>
                </a:solidFill>
              </a:rPr>
              <a:t>J/</a:t>
            </a:r>
            <a:r>
              <a:rPr kumimoji="0" lang="pl-PL" altLang="zh-CN" sz="1400" b="0" dirty="0">
                <a:solidFill>
                  <a:srgbClr val="CC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kumimoji="0" lang="pl-PL" altLang="zh-CN" sz="1400" b="0" dirty="0">
                <a:solidFill>
                  <a:srgbClr val="CC0000"/>
                </a:solidFill>
              </a:rPr>
              <a:t>) –M(J/</a:t>
            </a:r>
            <a:r>
              <a:rPr kumimoji="0" lang="pl-PL" altLang="zh-CN" sz="1400" b="0" dirty="0">
                <a:solidFill>
                  <a:srgbClr val="CC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kumimoji="0" lang="pl-PL" altLang="zh-CN" sz="1400" b="0" dirty="0">
                <a:solidFill>
                  <a:srgbClr val="CC0000"/>
                </a:solidFill>
              </a:rPr>
              <a:t>) [GeV]</a:t>
            </a:r>
            <a:endParaRPr kumimoji="0" lang="en-US" sz="1400" b="0" baseline="30000" dirty="0">
              <a:solidFill>
                <a:srgbClr val="CC0000"/>
              </a:solidFill>
              <a:sym typeface="Symbol" pitchFamily="18" charset="2"/>
            </a:endParaRPr>
          </a:p>
        </p:txBody>
      </p:sp>
      <p:cxnSp>
        <p:nvCxnSpPr>
          <p:cNvPr id="3" name="直接箭头连接符 2"/>
          <p:cNvCxnSpPr/>
          <p:nvPr/>
        </p:nvCxnSpPr>
        <p:spPr bwMode="auto">
          <a:xfrm flipH="1">
            <a:off x="7596336" y="1628800"/>
            <a:ext cx="288032" cy="648072"/>
          </a:xfrm>
          <a:prstGeom prst="straightConnector1">
            <a:avLst/>
          </a:prstGeom>
          <a:noFill/>
          <a:ln w="38100" cap="flat" cmpd="sng" algn="ctr">
            <a:solidFill>
              <a:srgbClr val="D60093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596336" y="879877"/>
            <a:ext cx="1490880" cy="748923"/>
          </a:xfrm>
          <a:prstGeom prst="rect">
            <a:avLst/>
          </a:prstGeom>
          <a:solidFill>
            <a:srgbClr val="FCCAFF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kumimoji="0" lang="en-US" altLang="zh-CN" sz="2000" b="0" dirty="0" smtClean="0">
                <a:solidFill>
                  <a:srgbClr val="660066"/>
                </a:solidFill>
                <a:latin typeface="Arial Unicode MS"/>
                <a:cs typeface="Arial Unicode MS"/>
              </a:rPr>
              <a:t>Belle, 2003</a:t>
            </a:r>
            <a:endParaRPr kumimoji="0" lang="en-US" altLang="zh-CN" sz="2000" b="0" dirty="0">
              <a:solidFill>
                <a:srgbClr val="660066"/>
              </a:solidFill>
              <a:latin typeface="Arial Unicode MS"/>
              <a:cs typeface="Arial Unicode MS"/>
            </a:endParaRPr>
          </a:p>
          <a:p>
            <a:pPr algn="r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kumimoji="0" lang="en-US" altLang="zh-CN" sz="2000" b="0" dirty="0" smtClean="0">
                <a:solidFill>
                  <a:srgbClr val="660066"/>
                </a:solidFill>
                <a:latin typeface="Arial Unicode MS"/>
                <a:cs typeface="Arial Unicode MS"/>
              </a:rPr>
              <a:t>140/</a:t>
            </a:r>
            <a:r>
              <a:rPr kumimoji="0" lang="en-US" altLang="zh-CN" sz="2000" b="0" dirty="0" err="1" smtClean="0">
                <a:solidFill>
                  <a:srgbClr val="660066"/>
                </a:solidFill>
                <a:latin typeface="Arial Unicode MS"/>
                <a:cs typeface="Arial Unicode MS"/>
              </a:rPr>
              <a:t>fb</a:t>
            </a:r>
            <a:endParaRPr kumimoji="0" lang="en-US" sz="2000" b="0" baseline="30000" dirty="0">
              <a:solidFill>
                <a:srgbClr val="660066"/>
              </a:solidFill>
              <a:latin typeface="Arial Unicode MS"/>
              <a:cs typeface="Arial Unicode MS"/>
              <a:sym typeface="Symbol" pitchFamily="18" charset="2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836754" y="1124744"/>
            <a:ext cx="216024" cy="0"/>
          </a:xfrm>
          <a:prstGeom prst="lin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874463" y="3645024"/>
            <a:ext cx="144016" cy="0"/>
          </a:xfrm>
          <a:prstGeom prst="lin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7711637" y="3645024"/>
            <a:ext cx="144016" cy="0"/>
          </a:xfrm>
          <a:prstGeom prst="lin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1346071" y="3198546"/>
            <a:ext cx="144016" cy="0"/>
          </a:xfrm>
          <a:prstGeom prst="lin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2123728" y="5459654"/>
            <a:ext cx="216024" cy="0"/>
          </a:xfrm>
          <a:prstGeom prst="lin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4543285" y="5906132"/>
            <a:ext cx="216024" cy="0"/>
          </a:xfrm>
          <a:prstGeom prst="lin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13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71</a:t>
            </a:fld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664399" y="44624"/>
            <a:ext cx="3643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CN" sz="3200" b="1" dirty="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X(4140) and X(4270)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2696"/>
            <a:ext cx="18478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12833"/>
            <a:ext cx="26860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34272"/>
            <a:ext cx="25622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43546"/>
            <a:ext cx="2233141" cy="15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863122"/>
            <a:ext cx="25241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75546"/>
            <a:ext cx="3198446" cy="197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18929"/>
            <a:ext cx="2376264" cy="179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" y="2530608"/>
            <a:ext cx="2290762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615" y="4801484"/>
            <a:ext cx="3140057" cy="183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chengping\Desktop\79bd75cf3bc79f3df2d62c2ebca1cd11728b29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54" y="4859549"/>
            <a:ext cx="1224136" cy="171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42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72</a:t>
            </a:fld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043797" y="44624"/>
            <a:ext cx="2885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CN" sz="3200" b="1" dirty="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X(4140) </a:t>
            </a:r>
            <a:r>
              <a:rPr lang="en-US" altLang="zh-CN" sz="3200" b="1" dirty="0" smtClean="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at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LHCb</a:t>
            </a:r>
            <a:endParaRPr lang="en-US" altLang="zh-CN" sz="3200" b="1" dirty="0">
              <a:solidFill>
                <a:srgbClr val="000066"/>
              </a:solidFill>
              <a:latin typeface="Calibri" pitchFamily="34" charset="0"/>
              <a:sym typeface="Symbol" pitchFamily="18" charset="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" y="598622"/>
            <a:ext cx="9080115" cy="585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853126" y="295632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PRD95, 012002(2017)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389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81280" y="0"/>
            <a:ext cx="7945447" cy="6941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eaLnBrk="0"/>
            <a:r>
              <a:rPr lang="en-US" sz="2900" b="1" kern="0" dirty="0" smtClean="0">
                <a:solidFill>
                  <a:srgbClr val="990033"/>
                </a:solidFill>
                <a:latin typeface="Calibri" pitchFamily="34" charset="0"/>
                <a:ea typeface="+mj-ea"/>
                <a:cs typeface="+mj-cs"/>
              </a:rPr>
              <a:t>Is</a:t>
            </a:r>
            <a:r>
              <a:rPr lang="el-GR" sz="2900" b="1" kern="0" dirty="0" smtClean="0">
                <a:solidFill>
                  <a:srgbClr val="990033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en-US" sz="2900" b="1" kern="0" dirty="0" smtClean="0">
                <a:solidFill>
                  <a:srgbClr val="990033"/>
                </a:solidFill>
                <a:latin typeface="Calibri" pitchFamily="34" charset="0"/>
                <a:ea typeface="+mj-ea"/>
                <a:cs typeface="+mj-cs"/>
              </a:rPr>
              <a:t>X(3915) = </a:t>
            </a:r>
            <a:r>
              <a:rPr lang="el-GR" sz="2900" dirty="0" smtClean="0">
                <a:solidFill>
                  <a:srgbClr val="990033"/>
                </a:solidFill>
                <a:latin typeface="Calibri" pitchFamily="34" charset="0"/>
              </a:rPr>
              <a:t>χ</a:t>
            </a:r>
            <a:r>
              <a:rPr lang="en-US" sz="2900" baseline="-25000" dirty="0" smtClean="0">
                <a:solidFill>
                  <a:srgbClr val="990033"/>
                </a:solidFill>
                <a:latin typeface="Calibri" pitchFamily="34" charset="0"/>
              </a:rPr>
              <a:t>c0</a:t>
            </a:r>
            <a:r>
              <a:rPr lang="en-US" sz="2900" dirty="0" smtClean="0">
                <a:solidFill>
                  <a:srgbClr val="990033"/>
                </a:solidFill>
                <a:latin typeface="Calibri" pitchFamily="34" charset="0"/>
              </a:rPr>
              <a:t>’?</a:t>
            </a:r>
            <a:r>
              <a:rPr lang="en-US" sz="2900" b="1" kern="0" dirty="0" smtClean="0">
                <a:solidFill>
                  <a:srgbClr val="990033"/>
                </a:solidFill>
                <a:latin typeface="Calibri" pitchFamily="34" charset="0"/>
                <a:ea typeface="+mj-ea"/>
                <a:cs typeface="+mj-cs"/>
              </a:rPr>
              <a:t> </a:t>
            </a:r>
            <a:endParaRPr lang="el-GR" sz="2900" b="1" kern="0" dirty="0" smtClean="0">
              <a:solidFill>
                <a:srgbClr val="990033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3" name="Нижний колонтитул 1"/>
          <p:cNvSpPr txBox="1">
            <a:spLocks/>
          </p:cNvSpPr>
          <p:nvPr/>
        </p:nvSpPr>
        <p:spPr>
          <a:xfrm>
            <a:off x="138240" y="6416584"/>
            <a:ext cx="2595527" cy="263660"/>
          </a:xfrm>
          <a:prstGeom prst="rect">
            <a:avLst/>
          </a:prstGeom>
        </p:spPr>
        <p:txBody>
          <a:bodyPr vert="horz" lIns="91350" tIns="45677" rIns="91350" bIns="45677" rtlCol="0" anchor="ctr"/>
          <a:lstStyle/>
          <a:p>
            <a:pPr defTabSz="40718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200" b="1" dirty="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Times New Roman" pitchFamily="18" charset="0"/>
              </a:rPr>
              <a:t>Panda meeting, ITEP, </a:t>
            </a:r>
            <a:r>
              <a:rPr lang="ru-RU" sz="1200" b="1" dirty="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Times New Roman" pitchFamily="18" charset="0"/>
              </a:rPr>
              <a:t>19 </a:t>
            </a:r>
            <a:r>
              <a:rPr lang="en-US" sz="1200" b="1" dirty="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Times New Roman" pitchFamily="18" charset="0"/>
              </a:rPr>
              <a:t>May</a:t>
            </a:r>
            <a:r>
              <a:rPr lang="ru-RU" sz="1200" b="1" dirty="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Times New Roman" pitchFamily="18" charset="0"/>
              </a:rPr>
              <a:t>, 2015</a:t>
            </a:r>
            <a:endParaRPr lang="en-US" sz="1200" b="1" dirty="0">
              <a:solidFill>
                <a:schemeClr val="tx1">
                  <a:tint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20761" y="6416584"/>
            <a:ext cx="2133600" cy="263660"/>
          </a:xfrm>
        </p:spPr>
        <p:txBody>
          <a:bodyPr anchor="ctr" anchorCtr="0"/>
          <a:lstStyle/>
          <a:p>
            <a:pPr algn="r">
              <a:defRPr/>
            </a:pPr>
            <a:fld id="{DDB0BFF4-1620-49A3-B344-E1E20BAE6171}" type="slidenum">
              <a:rPr lang="en-US" b="1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pPr algn="r">
                <a:defRPr/>
              </a:pPr>
              <a:t>73</a:t>
            </a:fld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/</a:t>
            </a:r>
            <a:r>
              <a:rPr lang="ru-RU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7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Нижний колонтитул 1"/>
          <p:cNvSpPr txBox="1">
            <a:spLocks/>
          </p:cNvSpPr>
          <p:nvPr/>
        </p:nvSpPr>
        <p:spPr>
          <a:xfrm>
            <a:off x="3670412" y="6416584"/>
            <a:ext cx="2595527" cy="263660"/>
          </a:xfrm>
          <a:prstGeom prst="rect">
            <a:avLst/>
          </a:prstGeom>
        </p:spPr>
        <p:txBody>
          <a:bodyPr vert="horz" lIns="91350" tIns="45677" rIns="91350" bIns="45677" rtlCol="0" anchor="ctr"/>
          <a:lstStyle/>
          <a:p>
            <a:pPr algn="ctr" defTabSz="40718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200" b="1" dirty="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Times New Roman" pitchFamily="18" charset="0"/>
              </a:rPr>
              <a:t>P. </a:t>
            </a:r>
            <a:r>
              <a:rPr lang="en-US" sz="1200" b="1" dirty="0" err="1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Times New Roman" pitchFamily="18" charset="0"/>
              </a:rPr>
              <a:t>Pakhlov</a:t>
            </a:r>
            <a:endParaRPr lang="en-US" sz="1200" b="1" dirty="0">
              <a:solidFill>
                <a:schemeClr val="tx1">
                  <a:tint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3020" y="716863"/>
            <a:ext cx="5644623" cy="914753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PDG ascribe Y(3915) to vacant </a:t>
            </a:r>
            <a:r>
              <a:rPr lang="el-GR" dirty="0" smtClean="0">
                <a:solidFill>
                  <a:srgbClr val="002060"/>
                </a:solidFill>
                <a:latin typeface="Calibri" pitchFamily="34" charset="0"/>
              </a:rPr>
              <a:t>χ</a:t>
            </a:r>
            <a:r>
              <a:rPr lang="en-US" baseline="-25000" dirty="0" smtClean="0">
                <a:solidFill>
                  <a:srgbClr val="002060"/>
                </a:solidFill>
                <a:latin typeface="Calibri" pitchFamily="34" charset="0"/>
              </a:rPr>
              <a:t>c0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’ state, based on </a:t>
            </a:r>
            <a:r>
              <a:rPr lang="en-US" dirty="0" err="1" smtClean="0">
                <a:solidFill>
                  <a:srgbClr val="002060"/>
                </a:solidFill>
                <a:latin typeface="Calibri" pitchFamily="34" charset="0"/>
              </a:rPr>
              <a:t>BaBar’s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 measurement of J=0 in </a:t>
            </a:r>
            <a:r>
              <a:rPr lang="el-GR" dirty="0" smtClean="0">
                <a:solidFill>
                  <a:srgbClr val="002060"/>
                </a:solidFill>
                <a:latin typeface="Calibri" pitchFamily="34" charset="0"/>
              </a:rPr>
              <a:t>γγ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l-GR" dirty="0" smtClean="0">
                <a:solidFill>
                  <a:srgbClr val="002060"/>
                </a:solidFill>
                <a:latin typeface="Calibri" pitchFamily="34" charset="0"/>
              </a:rPr>
              <a:t>→ 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Y(3940) </a:t>
            </a:r>
            <a:r>
              <a:rPr lang="el-GR" dirty="0" smtClean="0">
                <a:solidFill>
                  <a:srgbClr val="002060"/>
                </a:solidFill>
                <a:latin typeface="Calibri" pitchFamily="34" charset="0"/>
              </a:rPr>
              <a:t>→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l-GR" dirty="0" smtClean="0">
                <a:solidFill>
                  <a:srgbClr val="002060"/>
                </a:solidFill>
                <a:latin typeface="Calibri" pitchFamily="34" charset="0"/>
              </a:rPr>
              <a:t>ω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J/</a:t>
            </a:r>
            <a:r>
              <a:rPr lang="el-GR" dirty="0" smtClean="0">
                <a:solidFill>
                  <a:srgbClr val="002060"/>
                </a:solidFill>
                <a:latin typeface="Calibri" pitchFamily="34" charset="0"/>
              </a:rPr>
              <a:t>ψ</a:t>
            </a:r>
            <a:endParaRPr lang="en-US" dirty="0" smtClean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5841" y="1879329"/>
            <a:ext cx="4239654" cy="1807305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lnSpc>
                <a:spcPct val="100000"/>
              </a:lnSpc>
              <a:buSzPct val="90000"/>
              <a:buBlip>
                <a:blip r:embed="rId2"/>
              </a:buBlip>
            </a:pP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el-GR" dirty="0" smtClean="0">
                <a:solidFill>
                  <a:srgbClr val="002060"/>
                </a:solidFill>
                <a:latin typeface="Calibri" pitchFamily="34" charset="0"/>
              </a:rPr>
              <a:t>χ</a:t>
            </a:r>
            <a:r>
              <a:rPr lang="en-US" baseline="-25000" dirty="0" smtClean="0">
                <a:solidFill>
                  <a:srgbClr val="002060"/>
                </a:solidFill>
                <a:latin typeface="Calibri" pitchFamily="34" charset="0"/>
              </a:rPr>
              <a:t>c0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’ production in two body B decays suppressed</a:t>
            </a:r>
          </a:p>
          <a:p>
            <a:pPr>
              <a:lnSpc>
                <a:spcPct val="100000"/>
              </a:lnSpc>
              <a:buSzPct val="90000"/>
              <a:buBlip>
                <a:blip r:embed="rId2"/>
              </a:buBlip>
            </a:pP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el-GR" dirty="0" smtClean="0">
                <a:solidFill>
                  <a:srgbClr val="002060"/>
                </a:solidFill>
                <a:latin typeface="Calibri" pitchFamily="34" charset="0"/>
              </a:rPr>
              <a:t>χ</a:t>
            </a:r>
            <a:r>
              <a:rPr lang="en-US" baseline="-25000" dirty="0" smtClean="0">
                <a:solidFill>
                  <a:srgbClr val="002060"/>
                </a:solidFill>
                <a:latin typeface="Calibri" pitchFamily="34" charset="0"/>
              </a:rPr>
              <a:t>c0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’ </a:t>
            </a:r>
            <a:r>
              <a:rPr lang="el-GR" dirty="0" smtClean="0">
                <a:solidFill>
                  <a:srgbClr val="002060"/>
                </a:solidFill>
                <a:latin typeface="Calibri" pitchFamily="34" charset="0"/>
              </a:rPr>
              <a:t>→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 DD should be dominant, but not seen in B decays and </a:t>
            </a:r>
            <a:r>
              <a:rPr lang="el-GR" dirty="0" smtClean="0">
                <a:solidFill>
                  <a:srgbClr val="002060"/>
                </a:solidFill>
                <a:latin typeface="Calibri" pitchFamily="34" charset="0"/>
              </a:rPr>
              <a:t>γγ</a:t>
            </a:r>
            <a:endParaRPr lang="en-US" dirty="0" smtClean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00000"/>
              </a:lnSpc>
              <a:buSzPct val="90000"/>
              <a:buBlip>
                <a:blip r:embed="rId2"/>
              </a:buBlip>
            </a:pP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  there is a better candidate for </a:t>
            </a:r>
            <a:r>
              <a:rPr lang="el-GR" dirty="0" smtClean="0">
                <a:solidFill>
                  <a:srgbClr val="002060"/>
                </a:solidFill>
                <a:latin typeface="Calibri" pitchFamily="34" charset="0"/>
              </a:rPr>
              <a:t>χ</a:t>
            </a:r>
            <a:r>
              <a:rPr lang="en-US" baseline="-25000" dirty="0" smtClean="0">
                <a:solidFill>
                  <a:srgbClr val="002060"/>
                </a:solidFill>
                <a:latin typeface="Calibri" pitchFamily="34" charset="0"/>
              </a:rPr>
              <a:t>c0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’!</a:t>
            </a:r>
          </a:p>
          <a:p>
            <a:pPr>
              <a:lnSpc>
                <a:spcPct val="100000"/>
              </a:lnSpc>
            </a:pPr>
            <a:endParaRPr lang="en-US" dirty="0" smtClean="0">
              <a:latin typeface="Calibri" pitchFamily="34" charset="0"/>
            </a:endParaRPr>
          </a:p>
        </p:txBody>
      </p:sp>
      <p:grpSp>
        <p:nvGrpSpPr>
          <p:cNvPr id="2" name="Группа 20"/>
          <p:cNvGrpSpPr/>
          <p:nvPr/>
        </p:nvGrpSpPr>
        <p:grpSpPr>
          <a:xfrm>
            <a:off x="6098460" y="846457"/>
            <a:ext cx="2465611" cy="2405052"/>
            <a:chOff x="6303250" y="1371600"/>
            <a:chExt cx="2718165" cy="2651125"/>
          </a:xfrm>
        </p:grpSpPr>
        <p:pic>
          <p:nvPicPr>
            <p:cNvPr id="696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3250" y="1371600"/>
              <a:ext cx="2718165" cy="265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Стрелка вниз 18"/>
            <p:cNvSpPr/>
            <p:nvPr/>
          </p:nvSpPr>
          <p:spPr bwMode="auto">
            <a:xfrm>
              <a:off x="8070978" y="2058046"/>
              <a:ext cx="342075" cy="689317"/>
            </a:xfrm>
            <a:prstGeom prst="downArrow">
              <a:avLst>
                <a:gd name="adj1" fmla="val 33395"/>
                <a:gd name="adj2" fmla="val 57520"/>
              </a:avLst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600" b="1" dirty="0" smtClean="0">
                <a:latin typeface="Calibri" pitchFamily="34" charset="0"/>
              </a:endParaRPr>
            </a:p>
          </p:txBody>
        </p:sp>
        <p:pic>
          <p:nvPicPr>
            <p:cNvPr id="20" name="Picture 24" descr="Belle-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94112" y="1533116"/>
              <a:ext cx="519860" cy="40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Прямоугольник 21"/>
          <p:cNvSpPr/>
          <p:nvPr/>
        </p:nvSpPr>
        <p:spPr>
          <a:xfrm>
            <a:off x="648391" y="1399270"/>
            <a:ext cx="4787588" cy="474656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500" dirty="0" smtClean="0">
                <a:solidFill>
                  <a:srgbClr val="800000"/>
                </a:solidFill>
                <a:latin typeface="Calibri" pitchFamily="34" charset="0"/>
              </a:rPr>
              <a:t>strongly criticized by theoreticians</a:t>
            </a:r>
            <a:endParaRPr lang="en-US" sz="2500" dirty="0">
              <a:solidFill>
                <a:srgbClr val="800000"/>
              </a:solidFill>
              <a:latin typeface="Calibri" pitchFamily="34" charset="0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1613" y="3223559"/>
            <a:ext cx="4381479" cy="211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4" descr="Belle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6253" y="3391273"/>
            <a:ext cx="471558" cy="3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31"/>
          <p:cNvGrpSpPr/>
          <p:nvPr/>
        </p:nvGrpSpPr>
        <p:grpSpPr>
          <a:xfrm>
            <a:off x="554929" y="3521259"/>
            <a:ext cx="3006720" cy="2613933"/>
            <a:chOff x="611771" y="3881535"/>
            <a:chExt cx="3314700" cy="2881377"/>
          </a:xfrm>
        </p:grpSpPr>
        <p:pic>
          <p:nvPicPr>
            <p:cNvPr id="6963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1771" y="3881535"/>
              <a:ext cx="3314700" cy="2881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4" descr="Belle-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8570" y="4018169"/>
              <a:ext cx="519860" cy="40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Прямоугольник 30"/>
            <p:cNvSpPr/>
            <p:nvPr/>
          </p:nvSpPr>
          <p:spPr bwMode="auto">
            <a:xfrm>
              <a:off x="1101012" y="4012163"/>
              <a:ext cx="223935" cy="2425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600" b="1" dirty="0" smtClean="0">
                <a:latin typeface="Arial" charset="0"/>
                <a:cs typeface="Times New Roman" pitchFamily="18" charset="0"/>
              </a:endParaRPr>
            </a:p>
          </p:txBody>
        </p:sp>
      </p:grp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2385668" y="4021234"/>
            <a:ext cx="1050583" cy="3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/>
          <a:lstStyle/>
          <a:p>
            <a:pPr marL="311045" indent="-311045">
              <a:spcBef>
                <a:spcPct val="20000"/>
              </a:spcBef>
              <a:buSzPct val="75000"/>
            </a:pPr>
            <a:r>
              <a:rPr lang="el-GR" b="1" i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γγ</a:t>
            </a:r>
            <a:r>
              <a:rPr lang="el-GR" i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→</a:t>
            </a:r>
            <a:r>
              <a:rPr lang="en-US" i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DD</a:t>
            </a:r>
            <a:endParaRPr lang="en-US" b="1" i="1" dirty="0">
              <a:solidFill>
                <a:srgbClr val="800000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782830" y="5532798"/>
            <a:ext cx="5174381" cy="642181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dirty="0" smtClean="0">
                <a:solidFill>
                  <a:srgbClr val="800000"/>
                </a:solidFill>
                <a:latin typeface="Calibri" pitchFamily="34" charset="0"/>
              </a:rPr>
              <a:t>Theory does not like conventional interpretation, but suggests no good explanation for </a:t>
            </a:r>
            <a:r>
              <a:rPr lang="en-US" dirty="0">
                <a:solidFill>
                  <a:srgbClr val="800000"/>
                </a:solidFill>
                <a:latin typeface="Calibri" pitchFamily="34" charset="0"/>
              </a:rPr>
              <a:t>X</a:t>
            </a:r>
            <a:r>
              <a:rPr lang="en-US" dirty="0" smtClean="0">
                <a:solidFill>
                  <a:srgbClr val="800000"/>
                </a:solidFill>
                <a:latin typeface="Calibri" pitchFamily="34" charset="0"/>
              </a:rPr>
              <a:t>(3915)…</a:t>
            </a:r>
            <a:endParaRPr lang="en-US" dirty="0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77772" y="4607659"/>
            <a:ext cx="803902" cy="468477"/>
          </a:xfrm>
          <a:prstGeom prst="rect">
            <a:avLst/>
          </a:prstGeom>
          <a:solidFill>
            <a:srgbClr val="FAFDD3">
              <a:alpha val="78000"/>
            </a:srgbClr>
          </a:solidFill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el-GR" sz="2500" dirty="0" smtClean="0">
                <a:solidFill>
                  <a:srgbClr val="002060"/>
                </a:solidFill>
                <a:latin typeface="Calibri" pitchFamily="34" charset="0"/>
              </a:rPr>
              <a:t>χ</a:t>
            </a:r>
            <a:r>
              <a:rPr lang="en-US" sz="2500" baseline="-25000" dirty="0" smtClean="0">
                <a:solidFill>
                  <a:srgbClr val="002060"/>
                </a:solidFill>
                <a:latin typeface="Calibri" pitchFamily="34" charset="0"/>
              </a:rPr>
              <a:t>c0</a:t>
            </a:r>
            <a:r>
              <a:rPr lang="en-US" sz="2500" dirty="0" smtClean="0">
                <a:solidFill>
                  <a:srgbClr val="002060"/>
                </a:solidFill>
                <a:latin typeface="Calibri" pitchFamily="34" charset="0"/>
              </a:rPr>
              <a:t>’? </a:t>
            </a:r>
            <a:endParaRPr lang="ru-RU" sz="2200" dirty="0"/>
          </a:p>
        </p:txBody>
      </p:sp>
      <p:cxnSp>
        <p:nvCxnSpPr>
          <p:cNvPr id="25" name="Прямая со стрелкой 24"/>
          <p:cNvCxnSpPr>
            <a:stCxn id="23" idx="3"/>
          </p:cNvCxnSpPr>
          <p:nvPr/>
        </p:nvCxnSpPr>
        <p:spPr bwMode="auto">
          <a:xfrm flipV="1">
            <a:off x="4581674" y="3961417"/>
            <a:ext cx="2570130" cy="88048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26" name="Прямая со стрелкой 25"/>
          <p:cNvCxnSpPr/>
          <p:nvPr/>
        </p:nvCxnSpPr>
        <p:spPr bwMode="auto">
          <a:xfrm flipH="1">
            <a:off x="1481143" y="4994092"/>
            <a:ext cx="2378292" cy="45708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39673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74</a:t>
            </a:fld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61925"/>
            <a:ext cx="8543925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517232"/>
            <a:ext cx="41433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475656" y="404664"/>
            <a:ext cx="5616624" cy="71833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Y(4220) </a:t>
            </a:r>
            <a:r>
              <a:rPr lang="en-US" altLang="zh-CN" dirty="0" err="1" smtClean="0"/>
              <a:t>leptonic</a:t>
            </a:r>
            <a:r>
              <a:rPr lang="en-US" altLang="zh-CN" dirty="0" smtClean="0"/>
              <a:t> width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8D3E-05ED-47D6-A8C3-B3DF7A078EA7}" type="slidenum">
              <a:rPr lang="zh-CN" altLang="en-US" smtClean="0"/>
              <a:t>75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262770" y="1366966"/>
                <a:ext cx="83201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Considering the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isospin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symmetry, we estimate the lower limit on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000" b="0" i="0" dirty="0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</m:oMath>
                </a14:m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Y(4220))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For an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isospin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-zero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charmoniumlike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state, we expect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0" y="1366966"/>
                <a:ext cx="8320136" cy="707886"/>
              </a:xfrm>
              <a:prstGeom prst="rect">
                <a:avLst/>
              </a:prstGeom>
              <a:blipFill rotWithShape="1">
                <a:blip r:embed="rId2"/>
                <a:stretch>
                  <a:fillRect l="-733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45909" y="2240071"/>
                <a:ext cx="6706964" cy="14060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Taking Solutions with the smallest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l-GR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0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, </a:t>
                </a:r>
              </a:p>
              <a:p>
                <a:r>
                  <a:rPr lang="en-US" altLang="zh-CN" sz="2000" dirty="0"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d>
                      <m:dPr>
                        <m:ctrlP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29.1</m:t>
                        </m:r>
                        <m:r>
                          <a: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2.5</m:t>
                        </m:r>
                        <m:d>
                          <m:dPr>
                            <m:ctrlP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𝑠𝑡𝑎𝑡</m:t>
                            </m:r>
                          </m:e>
                        </m:d>
                        <m:r>
                          <a: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7.0</m:t>
                        </m:r>
                        <m:d>
                          <m:dPr>
                            <m:ctrlPr>
                              <a:rPr lang="en-US" altLang="zh-CN" sz="2000" b="0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𝑠𝑦𝑠</m:t>
                            </m:r>
                          </m:e>
                        </m:d>
                      </m:e>
                    </m:d>
                    <m:r>
                      <a:rPr lang="en-US" altLang="zh-CN" sz="2000" b="0" i="1" dirty="0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+…</m:t>
                    </m:r>
                    <m:r>
                      <a:rPr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eV</m:t>
                    </m:r>
                  </m:oMath>
                </a14:m>
                <a:endParaRPr lang="en-US" altLang="zh-CN" sz="2000" dirty="0" smtClean="0"/>
              </a:p>
              <a:p>
                <a:r>
                  <a:rPr lang="en-US" altLang="zh-CN" sz="20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Taking Solutions with the largest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l-GR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, </a:t>
                </a:r>
                <a:endParaRPr lang="en-US" altLang="zh-CN" sz="2000" dirty="0"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d>
                      <m:dPr>
                        <m:ctrlP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202.2</m:t>
                        </m:r>
                        <m:r>
                          <a: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12.9</m:t>
                        </m:r>
                        <m:d>
                          <m:dPr>
                            <m:ctrlP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𝑠𝑡𝑎𝑡</m:t>
                            </m:r>
                          </m:e>
                        </m:d>
                        <m:r>
                          <a: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±</m:t>
                        </m:r>
                        <m: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23.4</m:t>
                        </m:r>
                        <m:d>
                          <m:dPr>
                            <m:ctrlP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𝑠𝑦𝑠</m:t>
                            </m:r>
                          </m:e>
                        </m:d>
                      </m:e>
                    </m:d>
                    <m:r>
                      <a:rPr lang="en-US" altLang="zh-CN" sz="2000" b="0" i="1" dirty="0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+…</m:t>
                    </m:r>
                    <m:r>
                      <a:rPr lang="en-US" altLang="zh-CN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eV</m:t>
                    </m:r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09" y="2240071"/>
                <a:ext cx="6706964" cy="1406026"/>
              </a:xfrm>
              <a:prstGeom prst="rect">
                <a:avLst/>
              </a:prstGeom>
              <a:blipFill rotWithShape="1">
                <a:blip r:embed="rId3"/>
                <a:stretch>
                  <a:fillRect l="-908" t="-21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82921" y="3955517"/>
                <a:ext cx="8861080" cy="2643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the </a:t>
                </a:r>
                <a:r>
                  <a:rPr lang="en-US" altLang="zh-CN" sz="20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interesting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</a:t>
                </a:r>
                <a:r>
                  <a:rPr lang="en-US" altLang="zh-CN" sz="2000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(4220)→</m:t>
                    </m:r>
                    <m:r>
                      <a:rPr lang="zh-CN" alt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𝜋𝜋</m:t>
                    </m:r>
                    <m:r>
                      <a:rPr lang="en-US" altLang="zh-CN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zh-CN" alt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altLang="zh-CN" sz="2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F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the case of 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highest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l-GR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zh-CN" alt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𝜋𝜋</m:t>
                        </m:r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zh-CN" alt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12.9</m:t>
                        </m:r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±1.3±3.9</m:t>
                        </m:r>
                      </m:e>
                    </m:d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case of 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smallest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l-GR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endParaRPr lang="en-US" altLang="zh-CN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zh-CN" alt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𝜋𝜋</m:t>
                        </m:r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zh-CN" alt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1.2</m:t>
                        </m:r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±1.1±1.9</m:t>
                        </m:r>
                      </m:e>
                    </m:d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F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extreme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case, taking smallest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l-GR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𝜋𝜋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zh-CN" alt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while largest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l-GR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zh-CN" alt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other mode</a:t>
                </a:r>
              </a:p>
              <a:p>
                <a:r>
                  <a:rPr lang="en-US" altLang="zh-CN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zh-CN" alt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𝜋𝜋</m:t>
                        </m:r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zh-CN" alt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2.1</m:t>
                        </m:r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±0.3±0.7</m:t>
                        </m:r>
                      </m:e>
                    </m:d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27" y="3955516"/>
                <a:ext cx="11814773" cy="2334293"/>
              </a:xfrm>
              <a:prstGeom prst="rect">
                <a:avLst/>
              </a:prstGeom>
              <a:blipFill rotWithShape="0">
                <a:blip r:embed="rId4"/>
                <a:stretch>
                  <a:fillRect l="-568" t="-1567" b="-13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2888230"/>
            <a:ext cx="2317703" cy="15157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959" y="2204864"/>
            <a:ext cx="1988529" cy="619541"/>
          </a:xfrm>
          <a:prstGeom prst="rect">
            <a:avLst/>
          </a:prstGeom>
        </p:spPr>
      </p:pic>
      <p:sp>
        <p:nvSpPr>
          <p:cNvPr id="11" name="左大括号 10"/>
          <p:cNvSpPr/>
          <p:nvPr/>
        </p:nvSpPr>
        <p:spPr>
          <a:xfrm>
            <a:off x="6516216" y="2276872"/>
            <a:ext cx="339505" cy="189919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0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7CDE-9AB8-5640-843B-AC0B0B4B4206}" type="slidenum">
              <a:rPr lang="en-US" smtClean="0"/>
              <a:t>76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877959"/>
              </p:ext>
            </p:extLst>
          </p:nvPr>
        </p:nvGraphicFramePr>
        <p:xfrm>
          <a:off x="179512" y="764704"/>
          <a:ext cx="8712968" cy="30615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90182"/>
                <a:gridCol w="2317165"/>
                <a:gridCol w="1317928"/>
                <a:gridCol w="1317928"/>
                <a:gridCol w="2269765"/>
              </a:tblGrid>
              <a:tr h="49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Parameters</a:t>
                      </a:r>
                      <a:endParaRPr lang="en-US" sz="1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Y(4220) in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sz="1800" b="1" baseline="30000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+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altLang="zh-CN" sz="1800" b="1" baseline="30000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-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h</a:t>
                      </a:r>
                      <a:r>
                        <a:rPr lang="en-US" altLang="zh-CN" sz="1800" b="1" baseline="-25000" dirty="0" err="1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c</a:t>
                      </a:r>
                      <a:endParaRPr lang="en-US" altLang="zh-CN" sz="1800" b="1" baseline="-25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Y(4260)</a:t>
                      </a:r>
                      <a:endParaRPr lang="en-US" sz="1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y</a:t>
                      </a:r>
                      <a:r>
                        <a:rPr lang="en-US" altLang="zh-CN" sz="1800" b="1" dirty="0" smtClean="0">
                          <a:solidFill>
                            <a:schemeClr val="bg1"/>
                          </a:solidFill>
                        </a:rPr>
                        <a:t>(4160)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Structure in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wc</a:t>
                      </a:r>
                      <a:r>
                        <a:rPr lang="en-US" sz="1800" b="1" baseline="-25000" dirty="0" smtClean="0">
                          <a:solidFill>
                            <a:srgbClr val="FF0000"/>
                          </a:solidFill>
                        </a:rPr>
                        <a:t>c0</a:t>
                      </a:r>
                      <a:endParaRPr lang="en-US" sz="1800" b="1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49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M</a:t>
                      </a:r>
                      <a:r>
                        <a:rPr lang="en-US" sz="1800" b="1" baseline="0" dirty="0" smtClean="0"/>
                        <a:t> (MeV)</a:t>
                      </a:r>
                      <a:endParaRPr lang="en-US" sz="1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4218.4±4.0±0.9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4251±9</a:t>
                      </a:r>
                      <a:endParaRPr lang="en-US" sz="1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800" b="1" dirty="0" smtClean="0"/>
                        <a:t>4191±5</a:t>
                      </a:r>
                      <a:endParaRPr lang="en-US" altLang="zh-CN" sz="1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4226±8±6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4913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b="1" baseline="-25000" dirty="0" err="1" smtClean="0"/>
                        <a:t>tot</a:t>
                      </a:r>
                      <a:r>
                        <a:rPr lang="en-US" sz="1800" b="1" dirty="0" smtClean="0"/>
                        <a:t> (MeV)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66.0±9.0±0.4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120±12</a:t>
                      </a:r>
                      <a:endParaRPr lang="en-US" sz="1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/>
                        <a:t>70±10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39±12±2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5469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bg1"/>
                          </a:solidFill>
                        </a:rPr>
                        <a:t>Parameters</a:t>
                      </a:r>
                    </a:p>
                  </a:txBody>
                  <a:tcPr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Y(4390)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in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altLang="zh-CN" sz="1800" b="1" baseline="30000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+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altLang="zh-CN" sz="1800" b="1" baseline="30000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-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h</a:t>
                      </a:r>
                      <a:r>
                        <a:rPr lang="en-US" altLang="zh-CN" sz="1800" b="1" baseline="-25000" dirty="0" err="1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c</a:t>
                      </a:r>
                      <a:endParaRPr lang="en-US" altLang="zh-CN" sz="1800" b="1" baseline="-25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Y(4360)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y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(4415)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solidFill>
                      <a:schemeClr val="tx1"/>
                    </a:solidFill>
                  </a:tcPr>
                </a:tc>
              </a:tr>
              <a:tr h="5013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M (MeV)</a:t>
                      </a:r>
                      <a:endParaRPr lang="en-US" sz="1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4391.6±6.3±1.0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4362±13</a:t>
                      </a:r>
                      <a:endParaRPr lang="en-US" sz="1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4421±4</a:t>
                      </a:r>
                      <a:endParaRPr lang="en-US" sz="1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5013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b="1" baseline="-25000" dirty="0" err="1" smtClean="0"/>
                        <a:t>tot</a:t>
                      </a:r>
                      <a:r>
                        <a:rPr lang="en-US" sz="1800" b="1" dirty="0" smtClean="0"/>
                        <a:t> (MeV)</a:t>
                      </a:r>
                      <a:endParaRPr lang="en-US" sz="1800" b="1" dirty="0" smtClean="0">
                        <a:latin typeface="+mn-lt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139.5±16.1±0.6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74±18</a:t>
                      </a:r>
                      <a:endParaRPr lang="en-US" sz="1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62±20</a:t>
                      </a:r>
                      <a:endParaRPr lang="en-US" sz="1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07704" y="19224"/>
            <a:ext cx="5791200" cy="72008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Y or </a:t>
            </a:r>
            <a:r>
              <a:rPr lang="en-US" dirty="0" smtClean="0">
                <a:solidFill>
                  <a:srgbClr val="00206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 </a:t>
            </a:r>
            <a:r>
              <a:rPr lang="en-US" dirty="0">
                <a:solidFill>
                  <a:srgbClr val="00206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s</a:t>
            </a:r>
            <a:r>
              <a:rPr lang="en-US" dirty="0" smtClean="0">
                <a:solidFill>
                  <a:srgbClr val="00206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tructures</a:t>
            </a:r>
            <a:endParaRPr lang="en-US" dirty="0">
              <a:solidFill>
                <a:srgbClr val="00206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160" y="3828761"/>
            <a:ext cx="5874271" cy="29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 idx="4294967295"/>
          </p:nvPr>
        </p:nvSpPr>
        <p:spPr>
          <a:xfrm>
            <a:off x="228600" y="76200"/>
            <a:ext cx="8534400" cy="762000"/>
          </a:xfrm>
        </p:spPr>
        <p:txBody>
          <a:bodyPr/>
          <a:lstStyle/>
          <a:p>
            <a:r>
              <a:rPr lang="en-US" altLang="zh-CN" sz="3200" dirty="0" smtClean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Search for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Z</a:t>
            </a:r>
            <a:r>
              <a:rPr lang="en-US" altLang="zh-CN" sz="3200" baseline="-25000" dirty="0" err="1" smtClean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cs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KJ</a:t>
            </a:r>
            <a:r>
              <a:rPr lang="en-US" altLang="zh-CN" sz="3200" dirty="0" smtClean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/</a:t>
            </a:r>
            <a:r>
              <a:rPr lang="en-US" altLang="zh-CN" sz="3200" dirty="0" smtClean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</a:t>
            </a:r>
            <a:r>
              <a:rPr lang="en-US" altLang="zh-CN" sz="3200" dirty="0" smtClean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states</a:t>
            </a:r>
          </a:p>
        </p:txBody>
      </p:sp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730250"/>
            <a:ext cx="651351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34" y="3992274"/>
            <a:ext cx="8158236" cy="202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53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5983288"/>
            <a:ext cx="7696200" cy="685800"/>
          </a:xfrm>
          <a:solidFill>
            <a:srgbClr val="CCFFCC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buFont typeface="Arial" pitchFamily="34" charset="0"/>
              <a:buNone/>
            </a:pPr>
            <a:r>
              <a:rPr lang="en-US" altLang="zh-CN" sz="2400" smtClean="0">
                <a:sym typeface="Symbol" pitchFamily="18" charset="2"/>
              </a:rPr>
              <a:t>No evident structure in K</a:t>
            </a:r>
            <a:r>
              <a:rPr lang="en-US" altLang="zh-CN" sz="2400" baseline="30000" smtClean="0">
                <a:sym typeface="Symbol" pitchFamily="18" charset="2"/>
              </a:rPr>
              <a:t>+-</a:t>
            </a:r>
            <a:r>
              <a:rPr lang="en-US" altLang="zh-CN" sz="2400" smtClean="0">
                <a:sym typeface="Wingdings" pitchFamily="2" charset="2"/>
              </a:rPr>
              <a:t>J/</a:t>
            </a:r>
            <a:r>
              <a:rPr lang="en-US" altLang="zh-CN" sz="2400" smtClean="0">
                <a:sym typeface="Symbol" pitchFamily="18" charset="2"/>
              </a:rPr>
              <a:t> mass distribution under current statistics </a:t>
            </a: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6234907" y="3449956"/>
            <a:ext cx="2779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2000" b="1" dirty="0">
                <a:solidFill>
                  <a:schemeClr val="hlink"/>
                </a:solidFill>
              </a:rPr>
              <a:t>PRD 89,072015(2014) </a:t>
            </a:r>
          </a:p>
        </p:txBody>
      </p:sp>
      <p:pic>
        <p:nvPicPr>
          <p:cNvPr id="6145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545" y="118091"/>
            <a:ext cx="10096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123728" y="899428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hlin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J</a:t>
            </a:r>
            <a:r>
              <a:rPr lang="en-US" altLang="zh-CN" dirty="0">
                <a:solidFill>
                  <a:schemeClr val="hlin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/</a:t>
            </a:r>
            <a:r>
              <a:rPr lang="en-US" altLang="zh-CN" dirty="0">
                <a:solidFill>
                  <a:schemeClr val="hlin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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364088" y="899428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hlin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J</a:t>
            </a:r>
            <a:r>
              <a:rPr lang="en-US" altLang="zh-CN" dirty="0">
                <a:solidFill>
                  <a:schemeClr val="hlin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/</a:t>
            </a:r>
            <a:r>
              <a:rPr lang="en-US" altLang="zh-CN" dirty="0">
                <a:solidFill>
                  <a:schemeClr val="hlin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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8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 Z</a:t>
            </a:r>
            <a:r>
              <a:rPr lang="en-US" sz="4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b</a:t>
            </a:r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 Production at 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 pitchFamily="18" charset="2"/>
              </a:rPr>
              <a:t>(6S) </a:t>
            </a:r>
            <a:endParaRPr lang="en-US" sz="4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</p:txBody>
      </p:sp>
      <p:sp>
        <p:nvSpPr>
          <p:cNvPr id="72" name="Text Box 12"/>
          <p:cNvSpPr txBox="1">
            <a:spLocks noChangeArrowheads="1"/>
          </p:cNvSpPr>
          <p:nvPr/>
        </p:nvSpPr>
        <p:spPr bwMode="auto">
          <a:xfrm>
            <a:off x="304800" y="5805264"/>
            <a:ext cx="5257800" cy="1015663"/>
          </a:xfrm>
          <a:prstGeom prst="rect">
            <a:avLst/>
          </a:prstGeom>
          <a:solidFill>
            <a:srgbClr val="FFC000">
              <a:alpha val="30000"/>
            </a:srgb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(6S) → h</a:t>
            </a:r>
            <a:r>
              <a:rPr lang="en-US" sz="2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b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(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mP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)</a:t>
            </a:r>
            <a:r>
              <a:rPr 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+</a:t>
            </a:r>
            <a:r>
              <a:rPr 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transition is dominated (saturated) by the intermediate Z</a:t>
            </a:r>
            <a:r>
              <a:rPr lang="en-US" sz="2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</a:t>
            </a:r>
            <a:r>
              <a:rPr lang="en-US" sz="20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±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 productio</a:t>
            </a:r>
            <a:r>
              <a:rPr lang="en-US" altLang="zh-CN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n.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Two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Z</a:t>
            </a:r>
            <a:r>
              <a:rPr lang="en-US" sz="20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b</a:t>
            </a:r>
            <a:r>
              <a:rPr lang="en-US" sz="2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can be separated at Belle II !</a:t>
            </a:r>
            <a:endParaRPr lang="ru-RU" sz="2000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5" name="Title 1"/>
          <p:cNvSpPr txBox="1">
            <a:spLocks/>
          </p:cNvSpPr>
          <p:nvPr/>
        </p:nvSpPr>
        <p:spPr>
          <a:xfrm>
            <a:off x="2362200" y="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  <a:sym typeface="Symbol" pitchFamily="18" charset="2"/>
              </a:rPr>
              <a:t>±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rlin Sans FB Demi" pitchFamily="34" charset="0"/>
              <a:ea typeface="+mj-ea"/>
              <a:cs typeface="+mj-cs"/>
            </a:endParaRPr>
          </a:p>
        </p:txBody>
      </p:sp>
      <p:pic>
        <p:nvPicPr>
          <p:cNvPr id="19" name="Picture 2" descr="\\Mac\Home\Desktop\Screen Shot 2016-11-28 at 5.13.11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17" y="762000"/>
            <a:ext cx="4351283" cy="3505200"/>
          </a:xfrm>
          <a:prstGeom prst="rect">
            <a:avLst/>
          </a:prstGeom>
          <a:noFill/>
        </p:spPr>
      </p:pic>
      <p:pic>
        <p:nvPicPr>
          <p:cNvPr id="20" name="Picture 3" descr="\\Mac\Home\Desktop\Screen Shot 2016-11-28 at 5.13.22 AM.png"/>
          <p:cNvPicPr>
            <a:picLocks noChangeAspect="1" noChangeArrowheads="1"/>
          </p:cNvPicPr>
          <p:nvPr/>
        </p:nvPicPr>
        <p:blipFill>
          <a:blip r:embed="rId4" cstate="print"/>
          <a:srcRect l="70223" t="5160" r="9931" b="79359"/>
          <a:stretch>
            <a:fillRect/>
          </a:stretch>
        </p:blipFill>
        <p:spPr bwMode="auto">
          <a:xfrm>
            <a:off x="754118" y="914400"/>
            <a:ext cx="990604" cy="228600"/>
          </a:xfrm>
          <a:prstGeom prst="rect">
            <a:avLst/>
          </a:prstGeom>
          <a:noFill/>
        </p:spPr>
      </p:pic>
      <p:pic>
        <p:nvPicPr>
          <p:cNvPr id="21" name="Picture 3" descr="\\Mac\Home\Desktop\Screen Shot 2016-11-28 at 5.13.22 AM.png"/>
          <p:cNvPicPr>
            <a:picLocks noChangeAspect="1" noChangeArrowheads="1"/>
          </p:cNvPicPr>
          <p:nvPr/>
        </p:nvPicPr>
        <p:blipFill>
          <a:blip r:embed="rId4" cstate="print"/>
          <a:srcRect l="22136" t="18061" r="58018" b="66458"/>
          <a:stretch>
            <a:fillRect/>
          </a:stretch>
        </p:blipFill>
        <p:spPr bwMode="auto">
          <a:xfrm>
            <a:off x="754118" y="2438400"/>
            <a:ext cx="990601" cy="228600"/>
          </a:xfrm>
          <a:prstGeom prst="rect">
            <a:avLst/>
          </a:prstGeom>
          <a:noFill/>
        </p:spPr>
      </p:pic>
      <p:pic>
        <p:nvPicPr>
          <p:cNvPr id="23" name="Picture 5" descr="\\Mac\Home\Desktop\Screen Shot 2016-11-28 at 5.26.23 A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6385" y="457200"/>
            <a:ext cx="1982933" cy="3331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6" name="Picture 2" descr="\\Mac\Home\Desktop\Screen Shot 2016-11-28 at 6.08.09 AM.png"/>
          <p:cNvPicPr>
            <a:picLocks noChangeAspect="1" noChangeArrowheads="1"/>
          </p:cNvPicPr>
          <p:nvPr/>
        </p:nvPicPr>
        <p:blipFill>
          <a:blip r:embed="rId6" cstate="print"/>
          <a:srcRect r="41527"/>
          <a:stretch>
            <a:fillRect/>
          </a:stretch>
        </p:blipFill>
        <p:spPr bwMode="auto">
          <a:xfrm>
            <a:off x="5410200" y="685801"/>
            <a:ext cx="3276600" cy="3048000"/>
          </a:xfrm>
          <a:prstGeom prst="rect">
            <a:avLst/>
          </a:prstGeom>
          <a:noFill/>
        </p:spPr>
      </p:pic>
      <p:pic>
        <p:nvPicPr>
          <p:cNvPr id="27" name="Picture 2" descr="\\Mac\Home\Desktop\Screen Shot 2016-11-28 at 6.08.09 AM.png"/>
          <p:cNvPicPr>
            <a:picLocks noChangeAspect="1" noChangeArrowheads="1"/>
          </p:cNvPicPr>
          <p:nvPr/>
        </p:nvPicPr>
        <p:blipFill>
          <a:blip r:embed="rId6" cstate="print"/>
          <a:srcRect l="58473"/>
          <a:stretch>
            <a:fillRect/>
          </a:stretch>
        </p:blipFill>
        <p:spPr bwMode="auto">
          <a:xfrm>
            <a:off x="6400800" y="3657600"/>
            <a:ext cx="2326999" cy="3048000"/>
          </a:xfrm>
          <a:prstGeom prst="rect">
            <a:avLst/>
          </a:prstGeom>
          <a:noFill/>
        </p:spPr>
      </p:pic>
      <p:sp>
        <p:nvSpPr>
          <p:cNvPr id="28" name="Rounded Rectangle 27"/>
          <p:cNvSpPr/>
          <p:nvPr/>
        </p:nvSpPr>
        <p:spPr>
          <a:xfrm>
            <a:off x="3573518" y="2590800"/>
            <a:ext cx="685800" cy="1219200"/>
          </a:xfrm>
          <a:prstGeom prst="round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573518" y="1066800"/>
            <a:ext cx="685800" cy="1219200"/>
          </a:xfrm>
          <a:prstGeom prst="round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4495800" y="1524000"/>
            <a:ext cx="838200" cy="381000"/>
          </a:xfrm>
          <a:prstGeom prst="rightArrow">
            <a:avLst>
              <a:gd name="adj1" fmla="val 50000"/>
              <a:gd name="adj2" fmla="val 6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ent Arrow 30"/>
          <p:cNvSpPr/>
          <p:nvPr/>
        </p:nvSpPr>
        <p:spPr>
          <a:xfrm flipV="1">
            <a:off x="3810000" y="4191000"/>
            <a:ext cx="2362200" cy="685800"/>
          </a:xfrm>
          <a:prstGeom prst="bentArrow">
            <a:avLst>
              <a:gd name="adj1" fmla="val 32143"/>
              <a:gd name="adj2" fmla="val 28869"/>
              <a:gd name="adj3" fmla="val 50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3" descr="\\Mac\Home\Desktop\Screen Shot 2016-11-28 at 5.13.22 AM.png"/>
          <p:cNvPicPr>
            <a:picLocks noChangeAspect="1" noChangeArrowheads="1"/>
          </p:cNvPicPr>
          <p:nvPr/>
        </p:nvPicPr>
        <p:blipFill>
          <a:blip r:embed="rId4" cstate="print"/>
          <a:srcRect l="22136" t="18061" r="58018" b="66458"/>
          <a:stretch>
            <a:fillRect/>
          </a:stretch>
        </p:blipFill>
        <p:spPr bwMode="auto">
          <a:xfrm>
            <a:off x="7543800" y="4419600"/>
            <a:ext cx="990601" cy="228600"/>
          </a:xfrm>
          <a:prstGeom prst="rect">
            <a:avLst/>
          </a:prstGeom>
          <a:noFill/>
        </p:spPr>
      </p:pic>
      <p:pic>
        <p:nvPicPr>
          <p:cNvPr id="33" name="Picture 3" descr="\\Mac\Home\Desktop\Screen Shot 2016-11-28 at 5.13.22 AM.png"/>
          <p:cNvPicPr>
            <a:picLocks noChangeAspect="1" noChangeArrowheads="1"/>
          </p:cNvPicPr>
          <p:nvPr/>
        </p:nvPicPr>
        <p:blipFill>
          <a:blip r:embed="rId4" cstate="print"/>
          <a:srcRect l="70223" t="5160" r="9931" b="79359"/>
          <a:stretch>
            <a:fillRect/>
          </a:stretch>
        </p:blipFill>
        <p:spPr bwMode="auto">
          <a:xfrm>
            <a:off x="7543800" y="990600"/>
            <a:ext cx="990604" cy="228600"/>
          </a:xfrm>
          <a:prstGeom prst="rect">
            <a:avLst/>
          </a:prstGeom>
          <a:noFill/>
        </p:spPr>
      </p:pic>
      <p:pic>
        <p:nvPicPr>
          <p:cNvPr id="22" name="Picture 14" descr="Belle-logo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838200"/>
            <a:ext cx="381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4" descr="Belle-logo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3886200"/>
            <a:ext cx="381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20"/>
          <p:cNvSpPr txBox="1">
            <a:spLocks noChangeArrowheads="1"/>
          </p:cNvSpPr>
          <p:nvPr/>
        </p:nvSpPr>
        <p:spPr bwMode="auto">
          <a:xfrm>
            <a:off x="228600" y="5105400"/>
            <a:ext cx="541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Calibri" pitchFamily="34" charset="0"/>
              </a:rPr>
              <a:t>The two Z</a:t>
            </a:r>
            <a:r>
              <a:rPr lang="en-US" sz="2000" baseline="-25000" dirty="0" smtClean="0">
                <a:latin typeface="Calibri" pitchFamily="34" charset="0"/>
              </a:rPr>
              <a:t>b</a:t>
            </a:r>
            <a:r>
              <a:rPr lang="en-US" sz="2000" dirty="0" smtClean="0">
                <a:latin typeface="Calibri" pitchFamily="34" charset="0"/>
              </a:rPr>
              <a:t> states can not be separated with current statistics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95800" y="3512403"/>
            <a:ext cx="1729961" cy="830997"/>
          </a:xfrm>
          <a:prstGeom prst="rect">
            <a:avLst/>
          </a:prstGeom>
          <a:solidFill>
            <a:srgbClr val="FFC000">
              <a:alpha val="20000"/>
            </a:srgb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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 pitchFamily="18" charset="2"/>
              </a:rPr>
              <a:t>(6S)  Data:</a:t>
            </a:r>
          </a:p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 pitchFamily="18" charset="2"/>
              </a:rPr>
              <a:t>       5 fb</a:t>
            </a:r>
            <a:r>
              <a:rPr lang="en-US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 pitchFamily="18" charset="2"/>
              </a:rPr>
              <a:t>-1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 pitchFamily="18" charset="2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78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6200" y="4290149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r>
              <a:rPr lang="en-US" altLang="zh-CN" baseline="300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</a:t>
            </a: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obs. of </a:t>
            </a:r>
            <a:r>
              <a:rPr lang="en-US" altLang="zh-CN" dirty="0">
                <a:solidFill>
                  <a:srgbClr val="0000FF"/>
                </a:solidFill>
                <a:sym typeface="Symbol"/>
              </a:rPr>
              <a:t>(6S)</a:t>
            </a:r>
            <a:r>
              <a:rPr lang="en-US" altLang="zh-CN" dirty="0">
                <a:solidFill>
                  <a:srgbClr val="0000FF"/>
                </a:solidFill>
                <a:sym typeface="Wingdings" panose="05000000000000000000" pitchFamily="2" charset="2"/>
              </a:rPr>
              <a:t></a:t>
            </a:r>
            <a:r>
              <a:rPr lang="en-US" altLang="zh-CN" dirty="0">
                <a:solidFill>
                  <a:srgbClr val="0000FF"/>
                </a:solidFill>
                <a:sym typeface="Symbol"/>
              </a:rPr>
              <a:t></a:t>
            </a:r>
            <a:r>
              <a:rPr lang="en-US" altLang="zh-CN" baseline="30000" dirty="0">
                <a:solidFill>
                  <a:srgbClr val="0000FF"/>
                </a:solidFill>
                <a:latin typeface="Cambria Math"/>
                <a:ea typeface="Cambria Math"/>
              </a:rPr>
              <a:t>+</a:t>
            </a:r>
            <a:r>
              <a:rPr lang="en-US" altLang="zh-CN" dirty="0">
                <a:solidFill>
                  <a:srgbClr val="0000FF"/>
                </a:solidFill>
                <a:sym typeface="Symbol"/>
              </a:rPr>
              <a:t></a:t>
            </a:r>
            <a:r>
              <a:rPr lang="en-US" altLang="zh-CN" baseline="30000" dirty="0">
                <a:solidFill>
                  <a:srgbClr val="0000FF"/>
                </a:solidFill>
                <a:latin typeface="Cambria Math"/>
                <a:ea typeface="Cambria Math"/>
              </a:rPr>
              <a:t>−</a:t>
            </a:r>
            <a:r>
              <a:rPr lang="en-US" altLang="zh-CN" dirty="0" err="1">
                <a:solidFill>
                  <a:srgbClr val="0000FF"/>
                </a:solidFill>
                <a:sym typeface="Symbol"/>
              </a:rPr>
              <a:t>h</a:t>
            </a:r>
            <a:r>
              <a:rPr lang="en-US" altLang="zh-CN" baseline="-25000" dirty="0" err="1">
                <a:solidFill>
                  <a:srgbClr val="0000FF"/>
                </a:solidFill>
                <a:sym typeface="Symbol"/>
              </a:rPr>
              <a:t>b</a:t>
            </a:r>
            <a:r>
              <a:rPr lang="en-US" altLang="zh-CN" dirty="0">
                <a:solidFill>
                  <a:srgbClr val="0000FF"/>
                </a:solidFill>
                <a:sym typeface="Symbol"/>
              </a:rPr>
              <a:t>(</a:t>
            </a:r>
            <a:r>
              <a:rPr lang="en-US" altLang="zh-CN" dirty="0" err="1">
                <a:solidFill>
                  <a:srgbClr val="0000FF"/>
                </a:solidFill>
                <a:sym typeface="Symbol"/>
              </a:rPr>
              <a:t>nP</a:t>
            </a:r>
            <a:r>
              <a:rPr lang="en-US" altLang="zh-CN" dirty="0">
                <a:solidFill>
                  <a:srgbClr val="0000FF"/>
                </a:solidFill>
                <a:sym typeface="Symbol"/>
              </a:rPr>
              <a:t>) </a:t>
            </a:r>
          </a:p>
          <a:p>
            <a:pPr>
              <a:spcAft>
                <a:spcPts val="600"/>
              </a:spcAft>
            </a:pP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      3.5</a:t>
            </a:r>
            <a:r>
              <a:rPr lang="el-GR" altLang="zh-CN" dirty="0">
                <a:solidFill>
                  <a:srgbClr val="0000FF"/>
                </a:solidFill>
                <a:latin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σ</a:t>
            </a: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 for 1P, 5.3</a:t>
            </a:r>
            <a:r>
              <a:rPr lang="el-GR" altLang="zh-CN" dirty="0">
                <a:solidFill>
                  <a:srgbClr val="0000FF"/>
                </a:solidFill>
                <a:latin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σ</a:t>
            </a: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 for 2P.</a:t>
            </a:r>
            <a:endParaRPr lang="en-US" altLang="zh-CN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5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4652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6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6"/>
          <a:stretch>
            <a:fillRect/>
          </a:stretch>
        </p:blipFill>
        <p:spPr bwMode="auto">
          <a:xfrm>
            <a:off x="904875" y="1149350"/>
            <a:ext cx="8074025" cy="508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96" y="44450"/>
            <a:ext cx="8728075" cy="720725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8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XYZ particles</a:t>
            </a:r>
            <a:endParaRPr lang="zh-CN" altLang="it-IT" sz="4000" dirty="0" smtClean="0">
              <a:solidFill>
                <a:srgbClr val="80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7461" name="Text Box 61"/>
          <p:cNvSpPr txBox="1">
            <a:spLocks noChangeArrowheads="1"/>
          </p:cNvSpPr>
          <p:nvPr/>
        </p:nvSpPr>
        <p:spPr bwMode="auto">
          <a:xfrm>
            <a:off x="46038" y="4195763"/>
            <a:ext cx="1254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800">
                <a:latin typeface="Tahoma" pitchFamily="34" charset="0"/>
                <a:ea typeface="MS PGothic" pitchFamily="34" charset="-128"/>
              </a:rPr>
              <a:t>XYZ(3940)</a:t>
            </a:r>
            <a:endParaRPr lang="it-IT" altLang="zh-CN" sz="1800"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2225" y="1193800"/>
            <a:ext cx="1109663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37931725" indent="-374745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sz="1800" dirty="0" smtClean="0">
                <a:solidFill>
                  <a:schemeClr val="accent2"/>
                </a:solidFill>
                <a:latin typeface="Tahoma" pitchFamily="34" charset="0"/>
                <a:ea typeface="MS PGothic" pitchFamily="34" charset="-128"/>
              </a:rPr>
              <a:t>X(3823)</a:t>
            </a:r>
          </a:p>
          <a:p>
            <a:pPr algn="ctr">
              <a:defRPr/>
            </a:pPr>
            <a:r>
              <a:rPr kumimoji="0" lang="en-US" sz="1800" dirty="0" smtClean="0">
                <a:solidFill>
                  <a:srgbClr val="FF0000"/>
                </a:solidFill>
                <a:latin typeface="Tahoma" pitchFamily="34" charset="0"/>
                <a:ea typeface="MS PGothic" pitchFamily="34" charset="-128"/>
              </a:rPr>
              <a:t>X</a:t>
            </a:r>
            <a:r>
              <a:rPr kumimoji="0" lang="en-US" sz="1800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</a:rPr>
              <a:t>(3872</a:t>
            </a:r>
            <a:r>
              <a:rPr kumimoji="0" lang="en-US" sz="1800" dirty="0" smtClean="0">
                <a:solidFill>
                  <a:srgbClr val="FF0000"/>
                </a:solidFill>
                <a:latin typeface="Tahoma" pitchFamily="34" charset="0"/>
                <a:ea typeface="MS PGothic" pitchFamily="34" charset="-128"/>
              </a:rPr>
              <a:t>)</a:t>
            </a:r>
            <a:endParaRPr kumimoji="0" lang="en-US" altLang="zh-CN" sz="1800" dirty="0" smtClean="0">
              <a:solidFill>
                <a:srgbClr val="FF0000"/>
              </a:solidFill>
              <a:latin typeface="Tahoma" pitchFamily="34" charset="0"/>
              <a:ea typeface="MS PGothic" pitchFamily="34" charset="-128"/>
            </a:endParaRPr>
          </a:p>
          <a:p>
            <a:pPr algn="ctr">
              <a:defRPr/>
            </a:pPr>
            <a:r>
              <a:rPr kumimoji="0" lang="en-US" altLang="zh-CN" sz="1800" dirty="0" smtClean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X</a:t>
            </a:r>
            <a:r>
              <a:rPr kumimoji="0" lang="en-US" altLang="zh-CN" sz="1800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(3915)</a:t>
            </a:r>
          </a:p>
          <a:p>
            <a:pPr algn="ctr">
              <a:defRPr/>
            </a:pPr>
            <a:r>
              <a:rPr kumimoji="0" lang="en-US" altLang="zh-CN" sz="1800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X(4350)</a:t>
            </a:r>
          </a:p>
          <a:p>
            <a:pPr algn="ctr">
              <a:defRPr/>
            </a:pPr>
            <a:r>
              <a:rPr kumimoji="0" lang="en-US" altLang="zh-CN" sz="1800" dirty="0" smtClean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Y</a:t>
            </a:r>
            <a:r>
              <a:rPr kumimoji="0" lang="en-US" altLang="zh-CN" sz="1800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(4008</a:t>
            </a:r>
            <a:r>
              <a:rPr kumimoji="0" lang="en-US" altLang="zh-CN" sz="1800" dirty="0" smtClean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)</a:t>
            </a:r>
            <a:endParaRPr kumimoji="0" lang="en-US" altLang="zh-CN" sz="1800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  <a:p>
            <a:pPr algn="ctr">
              <a:defRPr/>
            </a:pPr>
            <a:r>
              <a:rPr kumimoji="0" lang="en-US" altLang="zh-CN" sz="1800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Y(4260</a:t>
            </a:r>
            <a:r>
              <a:rPr kumimoji="0" lang="en-US" altLang="zh-CN" sz="1800" dirty="0" smtClean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)</a:t>
            </a:r>
          </a:p>
          <a:p>
            <a:pPr algn="ctr">
              <a:defRPr/>
            </a:pPr>
            <a:r>
              <a:rPr kumimoji="0" lang="en-US" altLang="zh-CN" sz="1800" dirty="0" smtClean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Y</a:t>
            </a:r>
            <a:r>
              <a:rPr kumimoji="0" lang="en-US" altLang="zh-CN" sz="1800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(4140)</a:t>
            </a:r>
          </a:p>
          <a:p>
            <a:pPr algn="ctr">
              <a:defRPr/>
            </a:pPr>
            <a:r>
              <a:rPr kumimoji="0" lang="en-US" altLang="zh-CN" sz="1800" dirty="0" smtClean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Y</a:t>
            </a:r>
            <a:r>
              <a:rPr kumimoji="0" lang="en-US" altLang="zh-CN" sz="1800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(4360</a:t>
            </a:r>
            <a:r>
              <a:rPr kumimoji="0" lang="en-US" altLang="zh-CN" sz="1800" dirty="0" smtClean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)</a:t>
            </a:r>
            <a:endParaRPr kumimoji="0" lang="en-US" altLang="zh-CN" sz="1800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  <a:p>
            <a:pPr algn="ctr">
              <a:defRPr/>
            </a:pPr>
            <a:r>
              <a:rPr kumimoji="0" lang="en-US" altLang="zh-CN" sz="1800" dirty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Y(4660</a:t>
            </a:r>
            <a:r>
              <a:rPr kumimoji="0" lang="en-US" altLang="zh-CN" sz="1800" dirty="0" smtClean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)</a:t>
            </a:r>
          </a:p>
          <a:p>
            <a:pPr algn="ctr">
              <a:defRPr/>
            </a:pPr>
            <a:r>
              <a:rPr kumimoji="0" lang="en-US" altLang="zh-CN" sz="1800" dirty="0" smtClean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Y(4630)</a:t>
            </a:r>
          </a:p>
          <a:p>
            <a:pPr algn="ctr">
              <a:defRPr/>
            </a:pPr>
            <a:r>
              <a:rPr kumimoji="0" lang="en-US" sz="1800" dirty="0" smtClean="0">
                <a:solidFill>
                  <a:srgbClr val="0000FF"/>
                </a:solidFill>
                <a:latin typeface="Tahoma" pitchFamily="34" charset="0"/>
                <a:ea typeface="MS PGothic" pitchFamily="34" charset="-128"/>
              </a:rPr>
              <a:t>…</a:t>
            </a:r>
            <a:endParaRPr kumimoji="0" lang="en-US" sz="1800" dirty="0">
              <a:solidFill>
                <a:srgbClr val="0000FF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47463" name="Text Box 66"/>
          <p:cNvSpPr txBox="1">
            <a:spLocks noChangeArrowheads="1"/>
          </p:cNvSpPr>
          <p:nvPr/>
        </p:nvSpPr>
        <p:spPr bwMode="auto">
          <a:xfrm>
            <a:off x="47625" y="4689475"/>
            <a:ext cx="11874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it-IT" altLang="zh-CN" sz="1800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</a:rPr>
              <a:t>Z</a:t>
            </a:r>
            <a:r>
              <a:rPr lang="it-IT" altLang="zh-CN" sz="1800" baseline="-25000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</a:rPr>
              <a:t>c</a:t>
            </a:r>
            <a:r>
              <a:rPr lang="it-IT" altLang="zh-CN" sz="1800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</a:rPr>
              <a:t>(3900)</a:t>
            </a:r>
          </a:p>
          <a:p>
            <a:pPr algn="ctr" eaLnBrk="1" hangingPunct="1"/>
            <a:r>
              <a:rPr lang="it-IT" altLang="zh-CN" sz="1800" dirty="0">
                <a:solidFill>
                  <a:schemeClr val="accent2"/>
                </a:solidFill>
                <a:latin typeface="Tahoma" pitchFamily="34" charset="0"/>
                <a:ea typeface="MS PGothic" pitchFamily="34" charset="-128"/>
              </a:rPr>
              <a:t>Z</a:t>
            </a:r>
            <a:r>
              <a:rPr lang="it-IT" altLang="zh-CN" sz="1800" baseline="-25000" dirty="0">
                <a:solidFill>
                  <a:schemeClr val="accent2"/>
                </a:solidFill>
                <a:latin typeface="Tahoma" pitchFamily="34" charset="0"/>
                <a:ea typeface="MS PGothic" pitchFamily="34" charset="-128"/>
              </a:rPr>
              <a:t>c</a:t>
            </a:r>
            <a:r>
              <a:rPr lang="it-IT" altLang="zh-CN" sz="1800" dirty="0">
                <a:solidFill>
                  <a:schemeClr val="accent2"/>
                </a:solidFill>
                <a:latin typeface="Tahoma" pitchFamily="34" charset="0"/>
                <a:ea typeface="MS PGothic" pitchFamily="34" charset="-128"/>
              </a:rPr>
              <a:t>(4020)</a:t>
            </a:r>
          </a:p>
          <a:p>
            <a:pPr algn="ctr" eaLnBrk="1" hangingPunct="1"/>
            <a:r>
              <a:rPr lang="en-US" altLang="zh-CN" sz="1800" dirty="0">
                <a:latin typeface="Tahoma" pitchFamily="34" charset="0"/>
                <a:ea typeface="MS PGothic" pitchFamily="34" charset="-128"/>
              </a:rPr>
              <a:t>Z(4430)</a:t>
            </a:r>
          </a:p>
          <a:p>
            <a:pPr algn="ctr" eaLnBrk="1" hangingPunct="1"/>
            <a:r>
              <a:rPr lang="en-US" altLang="zh-CN" sz="1800" dirty="0">
                <a:latin typeface="Tahoma" pitchFamily="34" charset="0"/>
                <a:ea typeface="MS PGothic" pitchFamily="34" charset="-128"/>
              </a:rPr>
              <a:t>Z(4250)</a:t>
            </a:r>
          </a:p>
          <a:p>
            <a:pPr algn="ctr" eaLnBrk="1" hangingPunct="1"/>
            <a:r>
              <a:rPr lang="it-IT" altLang="zh-CN" sz="1800" dirty="0">
                <a:latin typeface="Tahoma" pitchFamily="34" charset="0"/>
                <a:ea typeface="MS PGothic" pitchFamily="34" charset="-128"/>
              </a:rPr>
              <a:t>Z(4050)</a:t>
            </a:r>
          </a:p>
          <a:p>
            <a:pPr algn="ctr" eaLnBrk="1" hangingPunct="1"/>
            <a:r>
              <a:rPr lang="en-US" altLang="zh-CN" sz="1800" dirty="0">
                <a:latin typeface="Tahoma" pitchFamily="34" charset="0"/>
                <a:ea typeface="MS PGothic" pitchFamily="34" charset="-128"/>
              </a:rPr>
              <a:t>…</a:t>
            </a:r>
            <a:endParaRPr lang="it-IT" altLang="zh-CN" sz="1800" dirty="0"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3105150" y="6315075"/>
            <a:ext cx="47986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Godfrey &amp;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PRD32, 189 (1985)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789113" y="3867150"/>
            <a:ext cx="7186612" cy="73025"/>
          </a:xfrm>
          <a:prstGeom prst="line">
            <a:avLst/>
          </a:prstGeom>
          <a:ln w="285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468" name="TextBox 18"/>
          <p:cNvSpPr txBox="1">
            <a:spLocks noChangeArrowheads="1"/>
          </p:cNvSpPr>
          <p:nvPr/>
        </p:nvSpPr>
        <p:spPr bwMode="auto">
          <a:xfrm>
            <a:off x="715261" y="3736975"/>
            <a:ext cx="1425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800000"/>
                </a:solidFill>
                <a:latin typeface="+mj-lt"/>
              </a:rPr>
              <a:t>m(D+D)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719809" y="3852863"/>
            <a:ext cx="115887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311525" y="4508500"/>
            <a:ext cx="28575" cy="43656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471" name="TextBox 21"/>
          <p:cNvSpPr txBox="1">
            <a:spLocks noChangeArrowheads="1"/>
          </p:cNvSpPr>
          <p:nvPr/>
        </p:nvSpPr>
        <p:spPr bwMode="auto">
          <a:xfrm>
            <a:off x="3170170" y="4911551"/>
            <a:ext cx="1130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dirty="0" err="1">
                <a:solidFill>
                  <a:srgbClr val="800000"/>
                </a:solidFill>
                <a:latin typeface="+mj-lt"/>
              </a:rPr>
              <a:t>h</a:t>
            </a:r>
            <a:r>
              <a:rPr lang="en-US" altLang="zh-CN" sz="2400" baseline="-25000" dirty="0" err="1">
                <a:solidFill>
                  <a:srgbClr val="800000"/>
                </a:solidFill>
                <a:latin typeface="+mj-lt"/>
              </a:rPr>
              <a:t>c</a:t>
            </a:r>
            <a:r>
              <a:rPr lang="en-US" altLang="zh-CN" sz="2400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zh-CN" sz="2400" dirty="0" smtClean="0">
                <a:solidFill>
                  <a:srgbClr val="800000"/>
                </a:solidFill>
                <a:latin typeface="+mj-lt"/>
              </a:rPr>
              <a:t>(</a:t>
            </a:r>
            <a:r>
              <a:rPr lang="en-US" altLang="zh-CN" sz="2400" baseline="30000" dirty="0" smtClean="0">
                <a:solidFill>
                  <a:srgbClr val="800000"/>
                </a:solidFill>
                <a:latin typeface="+mj-lt"/>
              </a:rPr>
              <a:t>1</a:t>
            </a:r>
            <a:r>
              <a:rPr lang="en-US" altLang="zh-CN" sz="2400" dirty="0" smtClean="0">
                <a:solidFill>
                  <a:srgbClr val="800000"/>
                </a:solidFill>
                <a:latin typeface="+mj-lt"/>
              </a:rPr>
              <a:t>P</a:t>
            </a:r>
            <a:r>
              <a:rPr lang="en-US" altLang="zh-CN" sz="2400" baseline="-25000" dirty="0" smtClean="0">
                <a:solidFill>
                  <a:srgbClr val="800000"/>
                </a:solidFill>
                <a:latin typeface="+mj-lt"/>
              </a:rPr>
              <a:t>1</a:t>
            </a:r>
            <a:r>
              <a:rPr lang="en-US" altLang="zh-CN" sz="2400" dirty="0" smtClean="0">
                <a:solidFill>
                  <a:srgbClr val="800000"/>
                </a:solidFill>
                <a:latin typeface="+mj-lt"/>
              </a:rPr>
              <a:t>)</a:t>
            </a:r>
            <a:endParaRPr lang="en-US" altLang="zh-CN" sz="2400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47472" name="TextBox 8"/>
          <p:cNvSpPr txBox="1">
            <a:spLocks noChangeArrowheads="1"/>
          </p:cNvSpPr>
          <p:nvPr/>
        </p:nvSpPr>
        <p:spPr bwMode="auto">
          <a:xfrm>
            <a:off x="5121275" y="4076700"/>
            <a:ext cx="3887788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ts val="600"/>
              </a:spcBef>
            </a:pPr>
            <a:r>
              <a:rPr lang="en-US" altLang="zh-CN" sz="2000">
                <a:solidFill>
                  <a:srgbClr val="FF0000"/>
                </a:solidFill>
                <a:latin typeface="Arial" pitchFamily="34" charset="0"/>
              </a:rPr>
              <a:t>Hybrids ~ 4.2-4.5 GeV</a:t>
            </a:r>
          </a:p>
          <a:p>
            <a:pPr algn="r" eaLnBrk="1" hangingPunct="1">
              <a:spcBef>
                <a:spcPts val="600"/>
              </a:spcBef>
            </a:pPr>
            <a:r>
              <a:rPr lang="en-US" altLang="zh-CN" sz="2000">
                <a:solidFill>
                  <a:srgbClr val="FF0000"/>
                </a:solidFill>
                <a:latin typeface="Arial" pitchFamily="34" charset="0"/>
              </a:rPr>
              <a:t>Tetraquarks ~ 3.9-4.7 GeV</a:t>
            </a:r>
          </a:p>
          <a:p>
            <a:pPr algn="r" eaLnBrk="1" hangingPunct="1">
              <a:spcBef>
                <a:spcPts val="600"/>
              </a:spcBef>
            </a:pPr>
            <a:r>
              <a:rPr lang="en-US" altLang="zh-CN" sz="2000">
                <a:solidFill>
                  <a:srgbClr val="FF0000"/>
                </a:solidFill>
                <a:latin typeface="Arial" pitchFamily="34" charset="0"/>
              </a:rPr>
              <a:t>DD*/D*D*/D*</a:t>
            </a:r>
            <a:r>
              <a:rPr lang="en-US" altLang="zh-CN" sz="2000" baseline="-25000">
                <a:solidFill>
                  <a:srgbClr val="FF0000"/>
                </a:solidFill>
                <a:latin typeface="Arial" pitchFamily="34" charset="0"/>
              </a:rPr>
              <a:t>s</a:t>
            </a:r>
            <a:r>
              <a:rPr lang="en-US" altLang="zh-CN" sz="2000">
                <a:solidFill>
                  <a:srgbClr val="FF0000"/>
                </a:solidFill>
                <a:latin typeface="Arial" pitchFamily="34" charset="0"/>
              </a:rPr>
              <a:t>D*</a:t>
            </a:r>
            <a:r>
              <a:rPr lang="en-US" altLang="zh-CN" sz="2000" baseline="-25000">
                <a:solidFill>
                  <a:srgbClr val="FF0000"/>
                </a:solidFill>
                <a:latin typeface="Arial" pitchFamily="34" charset="0"/>
              </a:rPr>
              <a:t>s</a:t>
            </a:r>
            <a:r>
              <a:rPr lang="en-US" altLang="zh-CN" sz="2000">
                <a:solidFill>
                  <a:srgbClr val="FF0000"/>
                </a:solidFill>
                <a:latin typeface="Arial" pitchFamily="34" charset="0"/>
              </a:rPr>
              <a:t>/DD</a:t>
            </a:r>
            <a:r>
              <a:rPr lang="en-US" altLang="zh-CN" sz="2000" baseline="-25000">
                <a:solidFill>
                  <a:srgbClr val="FF0000"/>
                </a:solidFill>
                <a:latin typeface="Arial" pitchFamily="34" charset="0"/>
              </a:rPr>
              <a:t>1</a:t>
            </a:r>
            <a:r>
              <a:rPr lang="en-US" altLang="zh-CN" sz="2000">
                <a:solidFill>
                  <a:srgbClr val="FF0000"/>
                </a:solidFill>
                <a:latin typeface="Arial" pitchFamily="34" charset="0"/>
              </a:rPr>
              <a:t> molecule </a:t>
            </a:r>
          </a:p>
          <a:p>
            <a:pPr algn="r" eaLnBrk="1" hangingPunct="1">
              <a:spcBef>
                <a:spcPts val="600"/>
              </a:spcBef>
            </a:pPr>
            <a:r>
              <a:rPr lang="en-US" altLang="zh-CN" sz="2000">
                <a:solidFill>
                  <a:srgbClr val="FF0000"/>
                </a:solidFill>
                <a:latin typeface="Arial" pitchFamily="34" charset="0"/>
              </a:rPr>
              <a:t>~ 3.9-4.4 GeV</a:t>
            </a: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6057329" y="0"/>
            <a:ext cx="3051175" cy="2806700"/>
          </a:xfrm>
          <a:prstGeom prst="rect">
            <a:avLst/>
          </a:prstGeom>
          <a:gradFill rotWithShape="1">
            <a:gsLst>
              <a:gs pos="0">
                <a:srgbClr val="DDDDDD">
                  <a:alpha val="51999"/>
                </a:srgbClr>
              </a:gs>
              <a:gs pos="100000">
                <a:srgbClr val="E5E5E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kumimoji="1" lang="en-US" altLang="zh-CN" baseline="30000" dirty="0">
                <a:solidFill>
                  <a:srgbClr val="000000"/>
                </a:solidFill>
                <a:latin typeface="Times New Roman" pitchFamily="18" charset="0"/>
              </a:rPr>
              <a:t>(2S+1)</a:t>
            </a:r>
            <a:r>
              <a:rPr kumimoji="1" lang="en-US" altLang="zh-CN" dirty="0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kumimoji="1" lang="en-US" altLang="zh-CN" baseline="-25000" dirty="0">
                <a:solidFill>
                  <a:srgbClr val="000000"/>
                </a:solidFill>
                <a:latin typeface="Times New Roman" pitchFamily="18" charset="0"/>
              </a:rPr>
              <a:t>J</a:t>
            </a:r>
            <a:endParaRPr kumimoji="1" lang="it-IT" baseline="-250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2000" dirty="0">
                <a:solidFill>
                  <a:srgbClr val="000000"/>
                </a:solidFill>
                <a:latin typeface="Times New Roman" pitchFamily="18" charset="0"/>
              </a:rPr>
              <a:t>n  </a:t>
            </a:r>
            <a:r>
              <a:rPr kumimoji="1" lang="en-US" altLang="zh-CN" sz="1600" dirty="0">
                <a:solidFill>
                  <a:srgbClr val="000000"/>
                </a:solidFill>
                <a:latin typeface="Times New Roman" pitchFamily="18" charset="0"/>
              </a:rPr>
              <a:t>radial quantum number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2000" dirty="0">
                <a:solidFill>
                  <a:srgbClr val="000000"/>
                </a:solidFill>
                <a:latin typeface="Times New Roman" pitchFamily="18" charset="0"/>
              </a:rPr>
              <a:t>S </a:t>
            </a:r>
            <a:r>
              <a:rPr kumimoji="1" lang="en-US" altLang="zh-CN" sz="1600" dirty="0">
                <a:solidFill>
                  <a:srgbClr val="000000"/>
                </a:solidFill>
                <a:latin typeface="Times New Roman" pitchFamily="18" charset="0"/>
              </a:rPr>
              <a:t>total spin of c &amp; </a:t>
            </a:r>
            <a:r>
              <a:rPr kumimoji="1" lang="en-US" altLang="zh-CN" sz="1600" dirty="0" err="1">
                <a:solidFill>
                  <a:srgbClr val="000000"/>
                </a:solidFill>
                <a:latin typeface="Times New Roman" pitchFamily="18" charset="0"/>
              </a:rPr>
              <a:t>cbar</a:t>
            </a:r>
            <a:endParaRPr kumimoji="1" lang="en-US" altLang="zh-CN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2000" dirty="0">
                <a:solidFill>
                  <a:srgbClr val="000000"/>
                </a:solidFill>
                <a:latin typeface="Times New Roman" pitchFamily="18" charset="0"/>
              </a:rPr>
              <a:t>L </a:t>
            </a:r>
            <a:r>
              <a:rPr kumimoji="1" lang="en-US" altLang="zh-CN" sz="1600" dirty="0">
                <a:solidFill>
                  <a:srgbClr val="000000"/>
                </a:solidFill>
                <a:latin typeface="Times New Roman" pitchFamily="18" charset="0"/>
              </a:rPr>
              <a:t>orbital angular momentum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1400" dirty="0">
                <a:solidFill>
                  <a:srgbClr val="000000"/>
                </a:solidFill>
                <a:latin typeface="Times New Roman" pitchFamily="18" charset="0"/>
              </a:rPr>
              <a:t>L = </a:t>
            </a:r>
            <a:r>
              <a:rPr kumimoji="1" lang="en-US" altLang="zh-CN" sz="1400" dirty="0">
                <a:solidFill>
                  <a:srgbClr val="990033"/>
                </a:solidFill>
                <a:latin typeface="Times New Roman" pitchFamily="18" charset="0"/>
              </a:rPr>
              <a:t>0, 1, 2 ...</a:t>
            </a:r>
            <a:r>
              <a:rPr kumimoji="1" lang="en-US" altLang="zh-CN" sz="1400" dirty="0">
                <a:solidFill>
                  <a:srgbClr val="000000"/>
                </a:solidFill>
                <a:latin typeface="Times New Roman" pitchFamily="18" charset="0"/>
              </a:rPr>
              <a:t> correspond to </a:t>
            </a:r>
            <a:r>
              <a:rPr kumimoji="1" lang="en-US" altLang="zh-CN" sz="1400" dirty="0">
                <a:solidFill>
                  <a:srgbClr val="990033"/>
                </a:solidFill>
                <a:latin typeface="Times New Roman" pitchFamily="18" charset="0"/>
              </a:rPr>
              <a:t>S, P, D, …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2000" dirty="0">
                <a:solidFill>
                  <a:srgbClr val="000000"/>
                </a:solidFill>
                <a:latin typeface="Times New Roman" pitchFamily="18" charset="0"/>
              </a:rPr>
              <a:t>J = S + L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2000" dirty="0">
                <a:solidFill>
                  <a:srgbClr val="000000"/>
                </a:solidFill>
                <a:latin typeface="Times New Roman" pitchFamily="18" charset="0"/>
              </a:rPr>
              <a:t>P = (–1)</a:t>
            </a:r>
            <a:r>
              <a:rPr kumimoji="1" lang="en-US" altLang="zh-CN" sz="2000" baseline="30000" dirty="0">
                <a:solidFill>
                  <a:srgbClr val="000000"/>
                </a:solidFill>
                <a:latin typeface="Times New Roman" pitchFamily="18" charset="0"/>
              </a:rPr>
              <a:t>L+1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altLang="zh-CN" sz="1600" dirty="0">
                <a:solidFill>
                  <a:srgbClr val="000000"/>
                </a:solidFill>
                <a:latin typeface="Times New Roman" pitchFamily="18" charset="0"/>
              </a:rPr>
              <a:t>parity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2000" dirty="0">
                <a:solidFill>
                  <a:srgbClr val="000000"/>
                </a:solidFill>
                <a:latin typeface="Times New Roman" pitchFamily="18" charset="0"/>
              </a:rPr>
              <a:t>C = (–1)</a:t>
            </a:r>
            <a:r>
              <a:rPr kumimoji="1" lang="en-US" altLang="zh-CN" sz="2000" baseline="30000" dirty="0">
                <a:solidFill>
                  <a:srgbClr val="000000"/>
                </a:solidFill>
                <a:latin typeface="Times New Roman" pitchFamily="18" charset="0"/>
              </a:rPr>
              <a:t>L+S</a:t>
            </a:r>
            <a:r>
              <a:rPr kumimoji="1" lang="en-US" altLang="zh-CN" sz="20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kumimoji="1" lang="en-US" altLang="zh-CN" sz="1600" dirty="0">
                <a:solidFill>
                  <a:srgbClr val="000000"/>
                </a:solidFill>
                <a:latin typeface="Times New Roman" pitchFamily="18" charset="0"/>
              </a:rPr>
              <a:t>charge conj.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1763688" y="803185"/>
            <a:ext cx="43951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/>
                <a:ea typeface="+mn-ea"/>
                <a:sym typeface="Wingdings"/>
              </a:rPr>
              <a:t>Charmonium-like (XYZ) particles</a:t>
            </a:r>
          </a:p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/>
                <a:ea typeface="+mn-ea"/>
                <a:sym typeface="Wingdings"/>
              </a:rPr>
              <a:t>New type of hadron (multi-quark …)?</a:t>
            </a:r>
          </a:p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/>
                <a:ea typeface="+mn-ea"/>
                <a:sym typeface="Wingdings"/>
              </a:rPr>
              <a:t>Too many vector states! Exotics?</a:t>
            </a:r>
            <a:endParaRPr lang="en-US" sz="2000" dirty="0">
              <a:latin typeface="Calibri"/>
              <a:ea typeface="+mn-ea"/>
              <a:sym typeface="Wingdings"/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8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80</a:t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12" y="0"/>
            <a:ext cx="918630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26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81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3049"/>
            <a:ext cx="8593385" cy="616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990600" y="44624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b="1" dirty="0" smtClean="0">
                <a:solidFill>
                  <a:schemeClr val="accent2"/>
                </a:solidFill>
              </a:rPr>
              <a:t>Y(1S) to inclusive XYZ </a:t>
            </a:r>
            <a:endParaRPr lang="en-US" altLang="zh-CN" b="1" dirty="0">
              <a:solidFill>
                <a:schemeClr val="accent2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4613" y="764704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PRD </a:t>
            </a:r>
            <a:r>
              <a:rPr lang="en-US" altLang="zh-CN" dirty="0">
                <a:solidFill>
                  <a:srgbClr val="0000FF"/>
                </a:solidFill>
              </a:rPr>
              <a:t>93, 112013 (2016</a:t>
            </a:r>
            <a:r>
              <a:rPr lang="en-US" altLang="zh-CN" dirty="0" smtClean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8" name="Picture 14" descr="Belle-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4613" y="1134036"/>
            <a:ext cx="533400" cy="46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13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PWA on </a:t>
            </a:r>
            <a:r>
              <a:rPr lang="en-US" altLang="zh-CN" dirty="0" err="1" smtClean="0">
                <a:solidFill>
                  <a:srgbClr val="C00000"/>
                </a:solidFill>
              </a:rPr>
              <a:t>Zc</a:t>
            </a:r>
            <a:r>
              <a:rPr lang="en-US" altLang="zh-CN" dirty="0" smtClean="0">
                <a:solidFill>
                  <a:srgbClr val="C00000"/>
                </a:solidFill>
              </a:rPr>
              <a:t>(3900) state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159468"/>
              </p:ext>
            </p:extLst>
          </p:nvPr>
        </p:nvGraphicFramePr>
        <p:xfrm>
          <a:off x="611584" y="765175"/>
          <a:ext cx="7416800" cy="520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Equation" r:id="rId3" imgW="3365500" imgH="2362200" progId="Equation.DSMT4">
                  <p:embed/>
                </p:oleObj>
              </mc:Choice>
              <mc:Fallback>
                <p:oleObj name="Equation" r:id="rId3" imgW="3365500" imgH="236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84" y="765175"/>
                        <a:ext cx="7416800" cy="520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055698"/>
              </p:ext>
            </p:extLst>
          </p:nvPr>
        </p:nvGraphicFramePr>
        <p:xfrm>
          <a:off x="611560" y="5517232"/>
          <a:ext cx="6329636" cy="1193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位图图像" r:id="rId5" imgW="8992855" imgH="1695687" progId="PBrush">
                  <p:embed/>
                </p:oleObj>
              </mc:Choice>
              <mc:Fallback>
                <p:oleObj name="位图图像" r:id="rId5" imgW="8992855" imgH="169568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517232"/>
                        <a:ext cx="6329636" cy="11930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6897956" y="692696"/>
            <a:ext cx="203029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preliminary</a:t>
            </a:r>
            <a:endParaRPr lang="zh-CN" altLang="en-US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85700"/>
            <a:ext cx="699065" cy="30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82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9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PWA on </a:t>
            </a:r>
            <a:r>
              <a:rPr lang="en-US" altLang="zh-CN" dirty="0" err="1" smtClean="0">
                <a:solidFill>
                  <a:srgbClr val="C00000"/>
                </a:solidFill>
              </a:rPr>
              <a:t>Zc</a:t>
            </a:r>
            <a:r>
              <a:rPr lang="en-US" altLang="zh-CN" dirty="0" smtClean="0">
                <a:solidFill>
                  <a:srgbClr val="C00000"/>
                </a:solidFill>
              </a:rPr>
              <a:t>(3900) state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5799741" cy="43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1790498"/>
            <a:ext cx="103906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4.23 </a:t>
            </a:r>
            <a:r>
              <a:rPr lang="en-US" altLang="zh-CN" dirty="0" err="1" smtClean="0"/>
              <a:t>GeV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0171" y="3935714"/>
            <a:ext cx="103906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4.26 </a:t>
            </a:r>
            <a:r>
              <a:rPr lang="en-US" altLang="zh-CN" dirty="0" err="1" smtClean="0"/>
              <a:t>GeV</a:t>
            </a:r>
            <a:endParaRPr lang="zh-CN" alt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4" y="5378672"/>
            <a:ext cx="8211343" cy="125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441436" y="1080710"/>
            <a:ext cx="25950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2400" dirty="0"/>
              <a:t> </a:t>
            </a:r>
            <a:r>
              <a:rPr lang="en-US" altLang="zh-CN" sz="2400" dirty="0" err="1"/>
              <a:t>Zc</a:t>
            </a:r>
            <a:r>
              <a:rPr lang="en-US" altLang="zh-CN" sz="2400" dirty="0"/>
              <a:t> line shape </a:t>
            </a:r>
            <a:endParaRPr lang="en-US" altLang="zh-CN" sz="2400" dirty="0" smtClean="0"/>
          </a:p>
          <a:p>
            <a:pPr>
              <a:spcBef>
                <a:spcPct val="50000"/>
              </a:spcBef>
            </a:pPr>
            <a:r>
              <a:rPr lang="en-US" altLang="zh-CN" sz="2400" dirty="0" smtClean="0"/>
              <a:t>parameterized </a:t>
            </a:r>
            <a:r>
              <a:rPr lang="en-US" altLang="zh-CN" sz="2400" dirty="0"/>
              <a:t>with </a:t>
            </a:r>
            <a:endParaRPr lang="en-US" altLang="zh-CN" sz="2400" dirty="0" smtClean="0"/>
          </a:p>
          <a:p>
            <a:pPr>
              <a:spcBef>
                <a:spcPct val="50000"/>
              </a:spcBef>
            </a:pPr>
            <a:r>
              <a:rPr lang="en-US" altLang="zh-CN" sz="2400" dirty="0" err="1" smtClean="0"/>
              <a:t>Flatte</a:t>
            </a:r>
            <a:r>
              <a:rPr lang="en-US" altLang="zh-CN" sz="2400" dirty="0" smtClean="0"/>
              <a:t>-like </a:t>
            </a:r>
            <a:r>
              <a:rPr lang="en-US" altLang="zh-CN" sz="2400" dirty="0"/>
              <a:t>formula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62740"/>
            <a:ext cx="2314373" cy="45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464" y="3378140"/>
            <a:ext cx="1908993" cy="3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40" y="3695227"/>
            <a:ext cx="1780092" cy="36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40" y="4134930"/>
            <a:ext cx="1282726" cy="32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7375978" y="5301208"/>
            <a:ext cx="1660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preliminary</a:t>
            </a:r>
            <a:endParaRPr lang="zh-CN" alt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271" y="1052736"/>
            <a:ext cx="490706" cy="21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83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9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74"/>
          <p:cNvSpPr txBox="1">
            <a:spLocks noChangeArrowheads="1"/>
          </p:cNvSpPr>
          <p:nvPr/>
        </p:nvSpPr>
        <p:spPr bwMode="auto">
          <a:xfrm>
            <a:off x="990600" y="44624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chemeClr val="accent2"/>
                </a:solidFill>
              </a:rPr>
              <a:t>Comparison of fit results </a:t>
            </a:r>
          </a:p>
        </p:txBody>
      </p:sp>
      <p:sp>
        <p:nvSpPr>
          <p:cNvPr id="18437" name="Text Box 1078"/>
          <p:cNvSpPr txBox="1">
            <a:spLocks noChangeArrowheads="1"/>
          </p:cNvSpPr>
          <p:nvPr/>
        </p:nvSpPr>
        <p:spPr bwMode="auto">
          <a:xfrm>
            <a:off x="228600" y="637572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2400" dirty="0"/>
              <a:t> </a:t>
            </a:r>
            <a:r>
              <a:rPr lang="en-US" altLang="zh-CN" sz="2400" dirty="0"/>
              <a:t>Mass, g</a:t>
            </a:r>
            <a:r>
              <a:rPr lang="en-US" altLang="zh-CN" sz="2400" baseline="-25000" dirty="0"/>
              <a:t>1</a:t>
            </a:r>
            <a:r>
              <a:rPr lang="en-US" altLang="zh-CN" sz="2400" dirty="0">
                <a:cs typeface="Times New Roman" pitchFamily="18" charset="0"/>
              </a:rPr>
              <a:t>'</a:t>
            </a:r>
            <a:r>
              <a:rPr lang="en-US" altLang="zh-CN" sz="2400" dirty="0"/>
              <a:t> and Log-likelihood</a:t>
            </a:r>
          </a:p>
        </p:txBody>
      </p:sp>
      <p:sp>
        <p:nvSpPr>
          <p:cNvPr id="18438" name="Text Box 1083"/>
          <p:cNvSpPr txBox="1">
            <a:spLocks noChangeArrowheads="1"/>
          </p:cNvSpPr>
          <p:nvPr/>
        </p:nvSpPr>
        <p:spPr bwMode="auto">
          <a:xfrm>
            <a:off x="228600" y="414908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sz="2400" dirty="0"/>
              <a:t> </a:t>
            </a:r>
            <a:r>
              <a:rPr lang="en-US" altLang="zh-CN" sz="2400" dirty="0" err="1"/>
              <a:t>Zc</a:t>
            </a:r>
            <a:r>
              <a:rPr lang="en-US" altLang="zh-CN" sz="2400" dirty="0"/>
              <a:t> favors the quantum number J</a:t>
            </a:r>
            <a:r>
              <a:rPr lang="en-US" altLang="zh-CN" sz="2400" baseline="30000" dirty="0"/>
              <a:t>P</a:t>
            </a:r>
            <a:r>
              <a:rPr lang="en-US" altLang="zh-CN" sz="2400" dirty="0"/>
              <a:t>=1</a:t>
            </a:r>
            <a:r>
              <a:rPr lang="en-US" altLang="zh-CN" sz="2400" baseline="30000" dirty="0"/>
              <a:t>+</a:t>
            </a:r>
            <a:endParaRPr lang="en-US" altLang="zh-CN" sz="2400" dirty="0"/>
          </a:p>
        </p:txBody>
      </p:sp>
      <p:pic>
        <p:nvPicPr>
          <p:cNvPr id="1844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1946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矩形 1"/>
          <p:cNvSpPr>
            <a:spLocks noChangeArrowheads="1"/>
          </p:cNvSpPr>
          <p:nvPr/>
        </p:nvSpPr>
        <p:spPr bwMode="auto">
          <a:xfrm>
            <a:off x="684213" y="2744788"/>
            <a:ext cx="7848600" cy="32385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8442" name="直接连接符 3"/>
          <p:cNvCxnSpPr>
            <a:cxnSpLocks noChangeShapeType="1"/>
          </p:cNvCxnSpPr>
          <p:nvPr/>
        </p:nvCxnSpPr>
        <p:spPr bwMode="auto">
          <a:xfrm>
            <a:off x="7505700" y="2420938"/>
            <a:ext cx="912813" cy="0"/>
          </a:xfrm>
          <a:prstGeom prst="line">
            <a:avLst/>
          </a:prstGeom>
          <a:noFill/>
          <a:ln w="25400" algn="ctr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35908"/>
            <a:ext cx="4679751" cy="213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33" y="4635908"/>
            <a:ext cx="2184235" cy="204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6924694" y="1002794"/>
            <a:ext cx="197682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30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preliminary</a:t>
            </a:r>
            <a:endParaRPr lang="zh-CN" altLang="en-US" sz="3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84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44450"/>
            <a:ext cx="7772400" cy="72072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Too many models !</a:t>
            </a:r>
          </a:p>
        </p:txBody>
      </p:sp>
      <p:sp>
        <p:nvSpPr>
          <p:cNvPr id="14848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809625"/>
            <a:ext cx="8642350" cy="39878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zh-CN" sz="2100" dirty="0" smtClean="0">
                <a:sym typeface="Wingdings" pitchFamily="2" charset="2"/>
              </a:rPr>
              <a:t>Theory 1: screened potential</a:t>
            </a:r>
          </a:p>
          <a:p>
            <a:pPr lvl="1">
              <a:lnSpc>
                <a:spcPct val="90000"/>
              </a:lnSpc>
            </a:pPr>
            <a:r>
              <a:rPr lang="en-US" altLang="zh-CN" sz="2100" dirty="0" smtClean="0">
                <a:sym typeface="Wingdings" pitchFamily="2" charset="2"/>
              </a:rPr>
              <a:t>Theory 2: hybrids with excited gluons</a:t>
            </a:r>
          </a:p>
          <a:p>
            <a:pPr lvl="1">
              <a:lnSpc>
                <a:spcPct val="90000"/>
              </a:lnSpc>
            </a:pPr>
            <a:r>
              <a:rPr lang="en-US" altLang="zh-CN" sz="2100" dirty="0" smtClean="0">
                <a:solidFill>
                  <a:srgbClr val="FF0000"/>
                </a:solidFill>
                <a:sym typeface="Wingdings" pitchFamily="2" charset="2"/>
              </a:rPr>
              <a:t>Theory 3: </a:t>
            </a:r>
            <a:r>
              <a:rPr lang="en-US" altLang="zh-CN" sz="2100" dirty="0" err="1" smtClean="0">
                <a:solidFill>
                  <a:srgbClr val="FF0000"/>
                </a:solidFill>
                <a:sym typeface="Wingdings" pitchFamily="2" charset="2"/>
              </a:rPr>
              <a:t>tetraquark</a:t>
            </a:r>
            <a:r>
              <a:rPr lang="en-US" altLang="zh-CN" sz="2100" dirty="0" smtClean="0">
                <a:solidFill>
                  <a:srgbClr val="FF0000"/>
                </a:solidFill>
                <a:sym typeface="Wingdings" pitchFamily="2" charset="2"/>
              </a:rPr>
              <a:t> states</a:t>
            </a:r>
          </a:p>
          <a:p>
            <a:pPr lvl="1">
              <a:lnSpc>
                <a:spcPct val="90000"/>
              </a:lnSpc>
            </a:pPr>
            <a:r>
              <a:rPr lang="en-US" altLang="zh-CN" sz="2100" dirty="0" smtClean="0">
                <a:solidFill>
                  <a:srgbClr val="FF0000"/>
                </a:solidFill>
                <a:sym typeface="Wingdings" pitchFamily="2" charset="2"/>
              </a:rPr>
              <a:t>Theory 4: meson molecules</a:t>
            </a:r>
          </a:p>
          <a:p>
            <a:pPr lvl="1">
              <a:lnSpc>
                <a:spcPct val="90000"/>
              </a:lnSpc>
            </a:pPr>
            <a:r>
              <a:rPr lang="en-US" altLang="zh-CN" sz="2100" dirty="0" smtClean="0">
                <a:sym typeface="Wingdings" pitchFamily="2" charset="2"/>
              </a:rPr>
              <a:t>Theory 5: cusps effect</a:t>
            </a:r>
          </a:p>
          <a:p>
            <a:pPr lvl="1">
              <a:lnSpc>
                <a:spcPct val="90000"/>
              </a:lnSpc>
            </a:pPr>
            <a:r>
              <a:rPr lang="en-US" altLang="zh-CN" sz="2100" dirty="0" smtClean="0">
                <a:sym typeface="Wingdings" pitchFamily="2" charset="2"/>
              </a:rPr>
              <a:t>Theory 6: final state interaction</a:t>
            </a:r>
          </a:p>
          <a:p>
            <a:pPr lvl="1">
              <a:lnSpc>
                <a:spcPct val="90000"/>
              </a:lnSpc>
            </a:pPr>
            <a:r>
              <a:rPr lang="en-US" altLang="zh-CN" sz="2100" dirty="0" smtClean="0">
                <a:sym typeface="Wingdings" pitchFamily="2" charset="2"/>
              </a:rPr>
              <a:t>Theory 7: coupled-channel effect</a:t>
            </a:r>
          </a:p>
          <a:p>
            <a:pPr lvl="1">
              <a:lnSpc>
                <a:spcPct val="90000"/>
              </a:lnSpc>
            </a:pPr>
            <a:r>
              <a:rPr lang="en-US" altLang="zh-CN" sz="2100" dirty="0" smtClean="0">
                <a:sym typeface="Wingdings" pitchFamily="2" charset="2"/>
              </a:rPr>
              <a:t>Theory 8: mixing of normal </a:t>
            </a:r>
            <a:r>
              <a:rPr lang="en-US" altLang="zh-CN" sz="2100" dirty="0" err="1" smtClean="0">
                <a:sym typeface="Wingdings" pitchFamily="2" charset="2"/>
              </a:rPr>
              <a:t>quarkonium</a:t>
            </a:r>
            <a:r>
              <a:rPr lang="en-US" altLang="zh-CN" sz="2100" dirty="0" smtClean="0">
                <a:sym typeface="Wingdings" pitchFamily="2" charset="2"/>
              </a:rPr>
              <a:t> and exotics </a:t>
            </a:r>
          </a:p>
          <a:p>
            <a:pPr lvl="1">
              <a:lnSpc>
                <a:spcPct val="90000"/>
              </a:lnSpc>
            </a:pPr>
            <a:r>
              <a:rPr lang="en-US" altLang="zh-CN" sz="2100" dirty="0" smtClean="0">
                <a:sym typeface="Wingdings" pitchFamily="2" charset="2"/>
              </a:rPr>
              <a:t>Theory 9: mixture of all these effects</a:t>
            </a:r>
          </a:p>
          <a:p>
            <a:pPr lvl="1">
              <a:lnSpc>
                <a:spcPct val="90000"/>
              </a:lnSpc>
            </a:pPr>
            <a:r>
              <a:rPr lang="en-US" altLang="zh-CN" sz="2100" dirty="0" smtClean="0">
                <a:sym typeface="Wingdings" pitchFamily="2" charset="2"/>
              </a:rPr>
              <a:t>Theories … </a:t>
            </a:r>
            <a:endParaRPr lang="en-US" altLang="zh-CN" sz="1900" dirty="0" smtClean="0">
              <a:sym typeface="Wingdings" pitchFamily="2" charset="2"/>
            </a:endParaRPr>
          </a:p>
        </p:txBody>
      </p:sp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1" y="4475162"/>
            <a:ext cx="738028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8" y="5085184"/>
            <a:ext cx="5326062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9</a:t>
            </a:fld>
            <a:endParaRPr lang="en-US" sz="14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4830</TotalTime>
  <Words>3997</Words>
  <Application>Microsoft Office PowerPoint</Application>
  <PresentationFormat>全屏显示(4:3)</PresentationFormat>
  <Paragraphs>629</Paragraphs>
  <Slides>84</Slides>
  <Notes>13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84</vt:i4>
      </vt:variant>
    </vt:vector>
  </HeadingPairs>
  <TitlesOfParts>
    <vt:vector size="87" baseType="lpstr">
      <vt:lpstr>Office 主题</vt:lpstr>
      <vt:lpstr>Equation</vt:lpstr>
      <vt:lpstr>位图图像</vt:lpstr>
      <vt:lpstr>Chengping Shen</vt:lpstr>
      <vt:lpstr>Chengping Shen</vt:lpstr>
      <vt:lpstr>Outline</vt:lpstr>
      <vt:lpstr>Hadrons: normal &amp; exotic</vt:lpstr>
      <vt:lpstr>PowerPoint 演示文稿</vt:lpstr>
      <vt:lpstr>Main Suppliers of Exotics</vt:lpstr>
      <vt:lpstr>PowerPoint 演示文稿</vt:lpstr>
      <vt:lpstr>XYZ particles</vt:lpstr>
      <vt:lpstr>Too many models !</vt:lpstr>
      <vt:lpstr>BESIII data samples</vt:lpstr>
      <vt:lpstr>PowerPoint 演示文稿</vt:lpstr>
      <vt:lpstr>PowerPoint 演示文稿</vt:lpstr>
      <vt:lpstr>e+e- annihilation to vector bottomonia</vt:lpstr>
      <vt:lpstr>ISR production of vector charmonia</vt:lpstr>
      <vt:lpstr>PowerPoint 演示文稿</vt:lpstr>
      <vt:lpstr>                X(3872)→J/ψπ+π-</vt:lpstr>
      <vt:lpstr>X(3872): Other Decay Modes</vt:lpstr>
      <vt:lpstr>                X(3872) decay channels</vt:lpstr>
      <vt:lpstr>PowerPoint 演示文稿</vt:lpstr>
      <vt:lpstr>PowerPoint 演示文稿</vt:lpstr>
      <vt:lpstr>PowerPoint 演示文稿</vt:lpstr>
      <vt:lpstr>e+e-J/y+X </vt:lpstr>
      <vt:lpstr>X*(3860)  (χ_c0(2P)) </vt:lpstr>
      <vt:lpstr>PowerPoint 演示文稿</vt:lpstr>
      <vt:lpstr>X(5568) </vt:lpstr>
      <vt:lpstr>X(5568) </vt:lpstr>
      <vt:lpstr>PowerPoint 演示文稿</vt:lpstr>
      <vt:lpstr>e+e-p+p-J/y cross section</vt:lpstr>
      <vt:lpstr>PowerPoint 演示文稿</vt:lpstr>
      <vt:lpstr>e+e-p+p-J/y cross section at BESIII</vt:lpstr>
      <vt:lpstr>PowerPoint 演示文稿</vt:lpstr>
      <vt:lpstr>PowerPoint 演示文稿</vt:lpstr>
      <vt:lpstr>Comparsion of e+e-π+π-ψ(2S) cross section</vt:lpstr>
      <vt:lpstr>PowerPoint 演示文稿</vt:lpstr>
      <vt:lpstr>e+e- +-hc(1P) at BESIII</vt:lpstr>
      <vt:lpstr>PowerPoint 演示文稿</vt:lpstr>
      <vt:lpstr>PowerPoint 演示文稿</vt:lpstr>
      <vt:lpstr>e^+ e^-→π^+ D^0 D^(∗-)+c.c.</vt:lpstr>
      <vt:lpstr>Fit to the dressed cross section of e^+ e^-→π^+ D^0 D^(∗-)+c.c.</vt:lpstr>
      <vt:lpstr>Resonant parameters</vt:lpstr>
      <vt:lpstr>More precise measurements are helpful ! “Y(4260)” in different channels?  </vt:lpstr>
      <vt:lpstr>Combined fit to understand the Y(4220) better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Zc(3900) State</vt:lpstr>
      <vt:lpstr>Zc(3900) State</vt:lpstr>
      <vt:lpstr>Zc(3900) State</vt:lpstr>
      <vt:lpstr>Zc(4020) &amp; Zc(4025) States</vt:lpstr>
      <vt:lpstr>Summary on Zc States by BESIII</vt:lpstr>
      <vt:lpstr>Zc(4050)</vt:lpstr>
      <vt:lpstr>PowerPoint 演示文稿</vt:lpstr>
      <vt:lpstr>PowerPoint 演示文稿</vt:lpstr>
      <vt:lpstr>Zb → Open Beauty</vt:lpstr>
      <vt:lpstr>PowerPoint 演示文稿</vt:lpstr>
      <vt:lpstr>PowerPoint 演示文稿</vt:lpstr>
      <vt:lpstr>PowerPoint 演示文稿</vt:lpstr>
      <vt:lpstr>The plan for BESIII  — a fine scan with large statistics —</vt:lpstr>
      <vt:lpstr>PowerPoint 演示文稿</vt:lpstr>
      <vt:lpstr>PowerPoint 演示文稿</vt:lpstr>
      <vt:lpstr>ISR at Belle II vs. BESIII</vt:lpstr>
      <vt:lpstr>PowerPoint 演示文稿</vt:lpstr>
      <vt:lpstr>PowerPoint 演示文稿</vt:lpstr>
      <vt:lpstr>What is the X(3872)?</vt:lpstr>
      <vt:lpstr>PowerPoint 演示文稿</vt:lpstr>
      <vt:lpstr>PowerPoint 演示文稿</vt:lpstr>
      <vt:lpstr>PowerPoint 演示文稿</vt:lpstr>
      <vt:lpstr>PowerPoint 演示文稿</vt:lpstr>
      <vt:lpstr>Y(4220) leptonic width</vt:lpstr>
      <vt:lpstr>Y or  structures</vt:lpstr>
      <vt:lpstr>Search for ZcsKJ/ states</vt:lpstr>
      <vt:lpstr>PowerPoint 演示文稿</vt:lpstr>
      <vt:lpstr>PowerPoint 演示文稿</vt:lpstr>
      <vt:lpstr>PowerPoint 演示文稿</vt:lpstr>
      <vt:lpstr>PowerPoint 演示文稿</vt:lpstr>
      <vt:lpstr>PWA on Zc(3900) state</vt:lpstr>
      <vt:lpstr>PWA on Zc(3900) state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chengping shen</dc:creator>
  <cp:lastModifiedBy>chengping shen</cp:lastModifiedBy>
  <cp:revision>314</cp:revision>
  <dcterms:created xsi:type="dcterms:W3CDTF">2015-11-28T12:14:48Z</dcterms:created>
  <dcterms:modified xsi:type="dcterms:W3CDTF">2017-07-26T03:59:16Z</dcterms:modified>
</cp:coreProperties>
</file>